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83" r:id="rId6"/>
    <p:sldId id="3655" r:id="rId7"/>
    <p:sldId id="3708" r:id="rId8"/>
    <p:sldId id="3630" r:id="rId9"/>
    <p:sldId id="3628" r:id="rId10"/>
    <p:sldId id="3709" r:id="rId11"/>
    <p:sldId id="3696" r:id="rId12"/>
    <p:sldId id="3697" r:id="rId13"/>
    <p:sldId id="3698" r:id="rId14"/>
    <p:sldId id="3699" r:id="rId15"/>
    <p:sldId id="3700" r:id="rId16"/>
    <p:sldId id="3686" r:id="rId17"/>
    <p:sldId id="3660" r:id="rId18"/>
    <p:sldId id="3687"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EAF6F0"/>
    <a:srgbClr val="D1EBEF"/>
    <a:srgbClr val="FFEDC7"/>
    <a:srgbClr val="C6E1DC"/>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1" autoAdjust="0"/>
    <p:restoredTop sz="72653"/>
  </p:normalViewPr>
  <p:slideViewPr>
    <p:cSldViewPr snapToGrid="0">
      <p:cViewPr varScale="1">
        <p:scale>
          <a:sx n="91" d="100"/>
          <a:sy n="91" d="100"/>
        </p:scale>
        <p:origin x="896" y="18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r>
              <a:rPr lang="zh-CN" altLang="en-US"/>
              <a:t>通过多智能体辩论打造更好的</a:t>
            </a:r>
            <a:r>
              <a:rPr lang="en-US" altLang="zh-CN"/>
              <a:t>LLM</a:t>
            </a:r>
            <a:r>
              <a:rPr lang="zh-CN" altLang="en-US"/>
              <a:t>评估者</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如何维护聊天记录是</a:t>
            </a:r>
            <a:r>
              <a:rPr lang="en-US" altLang="zh-CN"/>
              <a:t>ChatEval</a:t>
            </a:r>
            <a:r>
              <a:rPr lang="zh-CN" altLang="en-US"/>
              <a:t>中的另一个重要问题</a:t>
            </a:r>
            <a:r>
              <a:rPr lang="en-US" altLang="zh-CN"/>
              <a:t>-</a:t>
            </a:r>
            <a:r>
              <a:rPr lang="zh-CN" altLang="en-US"/>
              <a:t>通信</a:t>
            </a:r>
            <a:r>
              <a:rPr lang="zh-CN" altLang="en-US"/>
              <a:t>策略</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采用了一种称为</a:t>
            </a:r>
            <a:r>
              <a:rPr lang="en-US" altLang="zh-CN"/>
              <a:t>“</a:t>
            </a:r>
            <a:r>
              <a:rPr lang="zh-CN" altLang="en-US"/>
              <a:t>同时交谈</a:t>
            </a:r>
            <a:r>
              <a:rPr lang="en-US" altLang="zh-CN"/>
              <a:t>”</a:t>
            </a:r>
            <a:r>
              <a:rPr lang="zh-CN" altLang="en-US"/>
              <a:t>的交流策略，即在每次讨论中，辩论者代理被提示异步地生成响应，以消除发言顺序的影响</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其测量总实例中正确分类的实例的比例，以及</a:t>
            </a:r>
            <a:r>
              <a:rPr lang="en-US" altLang="zh-CN"/>
              <a:t>Kappa</a:t>
            </a:r>
            <a:r>
              <a:rPr lang="zh-CN" altLang="en-US"/>
              <a:t>相关系数（</a:t>
            </a:r>
            <a:r>
              <a:rPr lang="en-US" altLang="zh-CN"/>
              <a:t>Kap.</a:t>
            </a:r>
            <a:r>
              <a:rPr lang="zh-CN" altLang="en-US"/>
              <a:t>），它衡量了模型和人类注释者的结果之间的一致性，同时考虑了偶然发生一致性的可能性。这两个指标都提供了对注释的可靠性和一致性的见解</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计算与人类对四个方面（自然性，连贯性，连贯性和模糊性）的判断相对应的回合水平斯皮尔曼和肯德尔</a:t>
            </a:r>
            <a:r>
              <a:rPr lang="en-US" altLang="zh-CN"/>
              <a:t>-</a:t>
            </a:r>
            <a:r>
              <a:rPr lang="zh-CN" altLang="en-US"/>
              <a:t>陶相关性</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不同角色的重要性</a:t>
            </a:r>
            <a:br>
              <a:rPr lang="zh-CN" altLang="en-US"/>
            </a:br>
            <a:r>
              <a:rPr lang="zh-CN" altLang="en-US"/>
              <a:t>沟通策略</a:t>
            </a:r>
            <a:r>
              <a:rPr lang="zh-CN" altLang="en-US"/>
              <a:t>研究：角色编号和讨论轮数的影响</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r>
              <a:rPr lang="zh-CN" altLang="en-US"/>
              <a:t>文本</a:t>
            </a:r>
            <a:r>
              <a:rPr lang="zh-CN" altLang="en-US"/>
              <a:t>评估：是指对特定文本的质量、相关性、准确性和有效性进行评估的过程。</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r>
              <a:rPr lang="zh-CN" altLang="en-US"/>
              <a:t>涉及开放式生成或需要领域特定专业知识的任务</a:t>
            </a:r>
            <a:endParaRPr lang="zh-CN" altLang="en-US"/>
          </a:p>
          <a:p>
            <a:r>
              <a:rPr lang="zh-CN" altLang="en-US"/>
              <a:t>多个</a:t>
            </a:r>
            <a:r>
              <a:rPr lang="en-US" altLang="zh-CN"/>
              <a:t>LLM</a:t>
            </a:r>
            <a:r>
              <a:rPr lang="zh-CN" altLang="en-US"/>
              <a:t>可以通过辩论和合作进一步相互改进</a:t>
            </a:r>
            <a:r>
              <a:rPr lang="en-US" altLang="zh-CN"/>
              <a:t>,</a:t>
            </a:r>
            <a:r>
              <a:rPr lang="zh-CN" altLang="en-US"/>
              <a:t>多智能体组还解决和减轻了思维退化</a:t>
            </a:r>
            <a:r>
              <a:rPr lang="zh-CN" altLang="en-US"/>
              <a:t>问题</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r>
              <a:rPr lang="zh-CN" altLang="en-US"/>
              <a:t>涉及开放式生成或需要领域特定专业知识的任务</a:t>
            </a:r>
            <a:endParaRPr lang="zh-CN" altLang="en-US"/>
          </a:p>
          <a:p>
            <a:r>
              <a:rPr lang="zh-CN" altLang="en-US"/>
              <a:t>多个</a:t>
            </a:r>
            <a:r>
              <a:rPr lang="en-US" altLang="zh-CN"/>
              <a:t>LLM</a:t>
            </a:r>
            <a:r>
              <a:rPr lang="zh-CN" altLang="en-US"/>
              <a:t>可以通过辩论和合作进一步相互改进</a:t>
            </a:r>
            <a:r>
              <a:rPr lang="en-US" altLang="zh-CN"/>
              <a:t>,</a:t>
            </a:r>
            <a:r>
              <a:rPr lang="zh-CN" altLang="en-US"/>
              <a:t>多智能体组还解决和减轻了思维退化</a:t>
            </a:r>
            <a:r>
              <a:rPr lang="zh-CN" altLang="en-US"/>
              <a:t>问题</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提出了</a:t>
            </a:r>
            <a:r>
              <a:rPr lang="en-US" altLang="zh-CN"/>
              <a:t>ChatEval</a:t>
            </a:r>
            <a:r>
              <a:rPr lang="zh-CN" altLang="en-US"/>
              <a:t>，一个使每个代理人能够在协作讨论中使用不同的沟通策略，努力制定最终判断的系统。此外，为了丰富评估动态，</a:t>
            </a:r>
            <a:r>
              <a:rPr lang="en-US" altLang="zh-CN"/>
              <a:t>ChatEval</a:t>
            </a:r>
            <a:r>
              <a:rPr lang="zh-CN" altLang="en-US"/>
              <a:t>中的每个代理都被赋予了独特的角色。这种精心设计可确保每个代理专注于不同的观点或将特定的专业知识</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辩论代理</a:t>
            </a:r>
            <a:r>
              <a:rPr lang="en-US" altLang="zh-CN"/>
              <a:t> </a:t>
            </a:r>
            <a:r>
              <a:rPr lang="zh-CN" altLang="en-US"/>
              <a:t>多样化角色设定</a:t>
            </a:r>
            <a:r>
              <a:rPr lang="en-US" altLang="zh-CN"/>
              <a:t> </a:t>
            </a:r>
            <a:r>
              <a:rPr lang="zh-CN" altLang="en-US"/>
              <a:t>沟通策略</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辩论代理</a:t>
            </a:r>
            <a:r>
              <a:rPr lang="en-US" altLang="zh-CN"/>
              <a:t> </a:t>
            </a:r>
            <a:r>
              <a:rPr lang="zh-CN" altLang="en-US"/>
              <a:t>多样化角色设定</a:t>
            </a:r>
            <a:r>
              <a:rPr lang="en-US" altLang="zh-CN"/>
              <a:t> </a:t>
            </a:r>
            <a:r>
              <a:rPr lang="zh-CN" altLang="en-US"/>
              <a:t>沟通策略</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辩手代理是我们框架中最重要的组成部分之一。我们将每个</a:t>
            </a:r>
            <a:r>
              <a:rPr lang="en-US" altLang="zh-CN"/>
              <a:t>LLM</a:t>
            </a:r>
            <a:r>
              <a:rPr lang="zh-CN" altLang="en-US"/>
              <a:t>视为一个代理，并要求他们从给定的数据库中生成响应</a:t>
            </a:r>
            <a:r>
              <a:rPr lang="en-US" altLang="zh-CN"/>
              <a:t>1</a:t>
            </a:r>
            <a:r>
              <a:rPr lang="zh-CN" altLang="en-US"/>
              <a:t>。来自其他座席代表的响应将作为聊天历史记录，并将在提示模板中被替换。配置好代理后，我们开始小组讨论，每个代理都自主地接收其他代理的响应，然后将自己的响应发送给其他代理。需要注意的是，整个过程不需要人为干预。我们没有明确要求辩论者在辩论结束时达成共识。在响应格式依赖于直接比较的情况下，我们根据不同注释者的多数投票得出最终结果。相反，如果回答格式需要直接得分，则计算从多个注释者获得的平均得分。这一方法确保了我们的评价过程的公正性和平衡性</a:t>
            </a:r>
            <a:r>
              <a:rPr lang="en-US" altLang="zh-CN"/>
              <a:t>.</a:t>
            </a:r>
            <a:endParaRPr lang="en-US" altLang="zh-CN"/>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072" y="1279525"/>
            <a:ext cx="6141156"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所有的代理共享一个共同的提示模板，我们取代了不同的角色提示，指定不同的个性不同的代理的角色描述槽</a:t>
            </a:r>
            <a:endParaRPr lang="zh-CN" altLang="en-US"/>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71" y="1122363"/>
            <a:ext cx="9144424"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71" y="3602038"/>
            <a:ext cx="914442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305" y="365125"/>
            <a:ext cx="2629022"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39" y="365125"/>
            <a:ext cx="7734659"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73" y="1122364"/>
            <a:ext cx="9144424"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73" y="3602038"/>
            <a:ext cx="9144424"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90" y="1709741"/>
            <a:ext cx="10516088"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90" y="4589464"/>
            <a:ext cx="105160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40" y="1825627"/>
            <a:ext cx="518184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487" y="1825627"/>
            <a:ext cx="518184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828" y="365125"/>
            <a:ext cx="10516088"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829" y="1681163"/>
            <a:ext cx="5158025"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829" y="2505076"/>
            <a:ext cx="5158025"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487" y="1681163"/>
            <a:ext cx="518342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487" y="2505076"/>
            <a:ext cx="518342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827" y="457201"/>
            <a:ext cx="3932420"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430" y="987428"/>
            <a:ext cx="617248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827" y="2057401"/>
            <a:ext cx="3932420"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827" y="457201"/>
            <a:ext cx="3932420"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430" y="987428"/>
            <a:ext cx="6172485"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827" y="2057401"/>
            <a:ext cx="3932420"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5306" y="365128"/>
            <a:ext cx="2629022"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41" y="365128"/>
            <a:ext cx="773466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566"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89" y="1709738"/>
            <a:ext cx="10516088"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89" y="4589463"/>
            <a:ext cx="105160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39" y="1825625"/>
            <a:ext cx="518184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486" y="1825625"/>
            <a:ext cx="518184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27" y="365125"/>
            <a:ext cx="10516088"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827" y="1681163"/>
            <a:ext cx="515802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827" y="2505075"/>
            <a:ext cx="515802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486" y="1681163"/>
            <a:ext cx="518342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486" y="2505075"/>
            <a:ext cx="518342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27" y="457200"/>
            <a:ext cx="3932419"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428" y="987425"/>
            <a:ext cx="6172486"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827" y="2057400"/>
            <a:ext cx="393241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27" y="457200"/>
            <a:ext cx="393241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428" y="987425"/>
            <a:ext cx="61724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827" y="2057400"/>
            <a:ext cx="393241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39" y="365125"/>
            <a:ext cx="10516088"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39" y="1825625"/>
            <a:ext cx="10516088"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39" y="6356350"/>
            <a:ext cx="27433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787" y="6356350"/>
            <a:ext cx="411499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999" y="6356350"/>
            <a:ext cx="274332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40" y="365125"/>
            <a:ext cx="10516088"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40" y="1825627"/>
            <a:ext cx="10516088"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40" y="6356351"/>
            <a:ext cx="274332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788" y="6356351"/>
            <a:ext cx="411499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1000" y="6356351"/>
            <a:ext cx="274332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8.xml"/><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8.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8.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8.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50" y="-99830"/>
            <a:ext cx="5435317"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sp>
        <p:nvSpPr>
          <p:cNvPr id="33" name="圆角矩形 32"/>
          <p:cNvSpPr/>
          <p:nvPr/>
        </p:nvSpPr>
        <p:spPr>
          <a:xfrm>
            <a:off x="6727129" y="1134244"/>
            <a:ext cx="5458487" cy="1814556"/>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矩形 18"/>
          <p:cNvSpPr/>
          <p:nvPr/>
        </p:nvSpPr>
        <p:spPr>
          <a:xfrm>
            <a:off x="-5749" y="1960040"/>
            <a:ext cx="12191365" cy="220778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US" altLang="zh-CN" sz="3200" b="1" dirty="0">
                <a:latin typeface="+mj-ea"/>
                <a:ea typeface="+mj-ea"/>
              </a:rPr>
              <a:t>   </a:t>
            </a:r>
            <a:r>
              <a:rPr lang="en-US" altLang="zh-CN" sz="3200" b="0" i="0" dirty="0">
                <a:effectLst/>
                <a:latin typeface="-apple-system"/>
              </a:rPr>
              <a:t>CHATEVAL:</a:t>
            </a:r>
            <a:r>
              <a:rPr lang="en-US" altLang="en-GB" sz="3200" b="0" i="0" dirty="0">
                <a:effectLst/>
                <a:latin typeface="-apple-system"/>
              </a:rPr>
              <a:t> </a:t>
            </a:r>
            <a:r>
              <a:rPr lang="en-US" altLang="zh-CN" sz="3200" b="0" i="0" dirty="0">
                <a:effectLst/>
                <a:latin typeface="-apple-system"/>
              </a:rPr>
              <a:t>towards better LLM-based </a:t>
            </a:r>
            <a:endParaRPr lang="en-US" altLang="zh-CN" sz="3200" b="0" i="0" dirty="0">
              <a:effectLst/>
              <a:latin typeface="-apple-system"/>
            </a:endParaRPr>
          </a:p>
          <a:p>
            <a:r>
              <a:rPr lang="en-US" altLang="zh-CN" sz="3200" b="0" i="0" dirty="0">
                <a:effectLst/>
                <a:latin typeface="-apple-system"/>
              </a:rPr>
              <a:t>                  evaluators through multi-agent debate</a:t>
            </a:r>
            <a:endParaRPr lang="en-US" altLang="zh-CN" sz="3200" b="0" i="0" dirty="0">
              <a:effectLst/>
              <a:latin typeface="-apple-system"/>
            </a:endParaRPr>
          </a:p>
          <a:p>
            <a:r>
              <a:rPr lang="en-US" altLang="en-GB" sz="3200" b="0" i="0" dirty="0">
                <a:effectLst/>
                <a:latin typeface="-apple-system"/>
              </a:rPr>
              <a:t>                       </a:t>
            </a:r>
            <a:r>
              <a:rPr lang="zh-CN" altLang="en-US" sz="3200" dirty="0">
                <a:latin typeface="-apple-system"/>
              </a:rPr>
              <a:t>            </a:t>
            </a:r>
            <a:endParaRPr lang="en-US" altLang="zh-CN" sz="16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rPr>
              <a:t>International Conference on Learning </a:t>
            </a:r>
            <a:r>
              <a:rPr lang="en-US" altLang="zh-CN" sz="1600" b="1">
                <a:latin typeface="微软雅黑" panose="020B0503020204020204" pitchFamily="34" charset="-122"/>
                <a:ea typeface="微软雅黑" panose="020B0503020204020204" pitchFamily="34" charset="-122"/>
              </a:rPr>
              <a:t>Representations IC</a:t>
            </a:r>
            <a:r>
              <a:rPr lang="en-US" altLang="zh-CN" sz="1600" b="1">
                <a:latin typeface="微软雅黑" panose="020B0503020204020204" pitchFamily="34" charset="-122"/>
                <a:ea typeface="微软雅黑" panose="020B0503020204020204" pitchFamily="34" charset="-122"/>
              </a:rPr>
              <a:t>LR 2024 </a:t>
            </a:r>
            <a:endParaRPr lang="en-US" altLang="zh-CN" sz="1600" b="1">
              <a:latin typeface="微软雅黑" panose="020B0503020204020204" pitchFamily="34" charset="-122"/>
              <a:ea typeface="微软雅黑" panose="020B0503020204020204" pitchFamily="34" charset="-122"/>
            </a:endParaRPr>
          </a:p>
        </p:txBody>
      </p:sp>
      <p:sp>
        <p:nvSpPr>
          <p:cNvPr id="21" name="文本框 20"/>
          <p:cNvSpPr txBox="1"/>
          <p:nvPr/>
        </p:nvSpPr>
        <p:spPr>
          <a:xfrm>
            <a:off x="9043353" y="4993616"/>
            <a:ext cx="2146610" cy="922020"/>
          </a:xfrm>
          <a:prstGeom prst="rect">
            <a:avLst/>
          </a:prstGeom>
          <a:noFill/>
        </p:spPr>
        <p:txBody>
          <a:bodyPr wrap="square" rtlCol="0">
            <a:spAutoFit/>
          </a:bodyPr>
          <a:lstStyle/>
          <a:p>
            <a:r>
              <a:rPr lang="zh-CN" altLang="en-US" b="1" dirty="0">
                <a:solidFill>
                  <a:srgbClr val="453D3A"/>
                </a:solidFill>
              </a:rPr>
              <a:t>汇报人：覃业广</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2024.12.04 </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953" y="2041719"/>
            <a:ext cx="2466461" cy="2004262"/>
          </a:xfrm>
          <a:prstGeom prst="rect">
            <a:avLst/>
          </a:prstGeom>
        </p:spPr>
      </p:pic>
      <p:pic>
        <p:nvPicPr>
          <p:cNvPr id="26" name="图片 25"/>
          <p:cNvPicPr>
            <a:picLocks noChangeAspect="1"/>
          </p:cNvPicPr>
          <p:nvPr/>
        </p:nvPicPr>
        <p:blipFill>
          <a:blip r:link="rId3"/>
          <a:stretch>
            <a:fillRect/>
          </a:stretch>
        </p:blipFill>
        <p:spPr>
          <a:xfrm>
            <a:off x="1222732" y="701625"/>
            <a:ext cx="63497" cy="76196"/>
          </a:xfrm>
          <a:prstGeom prst="rect">
            <a:avLst/>
          </a:prstGeom>
        </p:spPr>
      </p:pic>
      <p:pic>
        <p:nvPicPr>
          <p:cNvPr id="3" name="图片 2"/>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334010" y="4432300"/>
            <a:ext cx="7120255" cy="1871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a:t>
            </a:r>
            <a:r>
              <a:rPr lang="en-US" altLang="en-GB" sz="2600" b="1" dirty="0">
                <a:solidFill>
                  <a:sysClr val="windowText" lastClr="000000"/>
                </a:solidFill>
                <a:latin typeface="Arial" panose="020B0604020202020204"/>
                <a:ea typeface="微软雅黑" panose="020B0503020204020204" pitchFamily="34" charset="-122"/>
              </a:rPr>
              <a:t>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5" name="文本框 14"/>
          <p:cNvSpPr txBox="1"/>
          <p:nvPr/>
        </p:nvSpPr>
        <p:spPr>
          <a:xfrm>
            <a:off x="661035" y="1569720"/>
            <a:ext cx="5435600" cy="2370455"/>
          </a:xfrm>
          <a:prstGeom prst="rect">
            <a:avLst/>
          </a:prstGeom>
          <a:noFill/>
        </p:spPr>
        <p:txBody>
          <a:bodyPr wrap="none" rtlCol="0">
            <a:noAutofit/>
          </a:bodyPr>
          <a:p>
            <a:pPr marL="0" lvl="3" indent="-285750" algn="l" defTabSz="0">
              <a:spcBef>
                <a:spcPct val="20000"/>
              </a:spcBef>
              <a:buClr>
                <a:schemeClr val="accent6">
                  <a:lumMod val="75000"/>
                </a:schemeClr>
              </a:buClr>
              <a:buSzPct val="110000"/>
              <a:buFont typeface="Wingdings" panose="05000000000000000000" pitchFamily="2" charset="2"/>
              <a:buChar char="v"/>
            </a:pPr>
            <a:r>
              <a:rPr lang="en-US" altLang="zh-CN" sz="2400" b="1" dirty="0">
                <a:latin typeface="Times New Roman" panose="02020603050405020304" pitchFamily="18" charset="0"/>
                <a:cs typeface="Times New Roman" panose="02020603050405020304" pitchFamily="18" charset="0"/>
                <a:sym typeface="+mn-ea"/>
              </a:rPr>
              <a:t>Communication strategy</a:t>
            </a:r>
            <a:endParaRPr lang="en-US" altLang="zh-CN" sz="2400" b="1"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One-By-One: the debater agents </a:t>
            </a:r>
            <a:endParaRPr lang="en-US" altLang="zh-CN" sz="2400" dirty="0">
              <a:latin typeface="Times New Roman" panose="02020603050405020304" pitchFamily="18" charset="0"/>
              <a:cs typeface="Times New Roman" panose="02020603050405020304" pitchFamily="18" charset="0"/>
            </a:endParaRPr>
          </a:p>
          <a:p>
            <a:pPr marL="171450" lvl="3" indent="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400" dirty="0">
                <a:solidFill>
                  <a:srgbClr val="FF0000"/>
                </a:solidFill>
                <a:latin typeface="Times New Roman" panose="02020603050405020304" pitchFamily="18" charset="0"/>
                <a:cs typeface="Times New Roman" panose="02020603050405020304" pitchFamily="18" charset="0"/>
              </a:rPr>
              <a:t>take turns</a:t>
            </a:r>
            <a:r>
              <a:rPr lang="en-US" altLang="zh-CN" sz="2400" dirty="0">
                <a:latin typeface="Times New Roman" panose="02020603050405020304" pitchFamily="18" charset="0"/>
                <a:cs typeface="Times New Roman" panose="02020603050405020304" pitchFamily="18" charset="0"/>
              </a:rPr>
              <a:t> in a set order to generate their</a:t>
            </a:r>
            <a:endParaRPr lang="en-US" altLang="zh-CN" sz="2400" dirty="0">
              <a:latin typeface="Times New Roman" panose="02020603050405020304" pitchFamily="18" charset="0"/>
              <a:cs typeface="Times New Roman" panose="02020603050405020304" pitchFamily="18" charset="0"/>
            </a:endParaRPr>
          </a:p>
          <a:p>
            <a:pPr marL="171450" lvl="3" indent="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400" dirty="0">
                <a:latin typeface="Times New Roman" panose="02020603050405020304" pitchFamily="18" charset="0"/>
                <a:cs typeface="Times New Roman" panose="02020603050405020304" pitchFamily="18" charset="0"/>
              </a:rPr>
              <a:t>response based on the current observation. </a:t>
            </a:r>
            <a:endParaRPr lang="en-US" altLang="zh-CN"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rcRect r="68997"/>
          <a:stretch>
            <a:fillRect/>
          </a:stretch>
        </p:blipFill>
        <p:spPr>
          <a:xfrm>
            <a:off x="1980565" y="3705860"/>
            <a:ext cx="2796540" cy="2308225"/>
          </a:xfrm>
          <a:prstGeom prst="rect">
            <a:avLst/>
          </a:prstGeom>
        </p:spPr>
      </p:pic>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252845" y="1889125"/>
            <a:ext cx="4726940" cy="3400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a:t>
            </a:r>
            <a:r>
              <a:rPr lang="en-US" altLang="en-GB" sz="2600" b="1" dirty="0">
                <a:solidFill>
                  <a:sysClr val="windowText" lastClr="000000"/>
                </a:solidFill>
                <a:latin typeface="Arial" panose="020B0604020202020204"/>
                <a:ea typeface="微软雅黑" panose="020B0503020204020204" pitchFamily="34" charset="-122"/>
              </a:rPr>
              <a:t>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5" name="文本框 14"/>
          <p:cNvSpPr txBox="1"/>
          <p:nvPr/>
        </p:nvSpPr>
        <p:spPr>
          <a:xfrm>
            <a:off x="661035" y="1569720"/>
            <a:ext cx="5947410" cy="2370455"/>
          </a:xfrm>
          <a:prstGeom prst="rect">
            <a:avLst/>
          </a:prstGeom>
          <a:noFill/>
        </p:spPr>
        <p:txBody>
          <a:bodyPr wrap="none" rtlCol="0">
            <a:noAutofit/>
          </a:bodyPr>
          <a:p>
            <a:pPr marL="0" lvl="3" indent="-285750" algn="l" defTabSz="0">
              <a:spcBef>
                <a:spcPct val="20000"/>
              </a:spcBef>
              <a:buClr>
                <a:schemeClr val="accent6">
                  <a:lumMod val="75000"/>
                </a:schemeClr>
              </a:buClr>
              <a:buSzPct val="110000"/>
              <a:buFont typeface="Wingdings" panose="05000000000000000000" pitchFamily="2" charset="2"/>
              <a:buChar char="v"/>
            </a:pPr>
            <a:r>
              <a:rPr lang="en-US" altLang="zh-CN" sz="2400" b="1" dirty="0">
                <a:latin typeface="Times New Roman" panose="02020603050405020304" pitchFamily="18" charset="0"/>
                <a:cs typeface="Times New Roman" panose="02020603050405020304" pitchFamily="18" charset="0"/>
                <a:sym typeface="+mn-ea"/>
              </a:rPr>
              <a:t>Communication strategy</a:t>
            </a:r>
            <a:endParaRPr lang="en-US" altLang="zh-CN" sz="2400" b="1"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Simultaneous-Talk: debater agents are </a:t>
            </a:r>
            <a:endParaRPr lang="en-US" altLang="zh-CN" sz="2400" dirty="0">
              <a:latin typeface="Times New Roman" panose="02020603050405020304" pitchFamily="18" charset="0"/>
              <a:cs typeface="Times New Roman" panose="02020603050405020304" pitchFamily="18" charset="0"/>
            </a:endParaRPr>
          </a:p>
          <a:p>
            <a:pPr marL="171450" lvl="3" indent="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400" dirty="0">
                <a:latin typeface="Times New Roman" panose="02020603050405020304" pitchFamily="18" charset="0"/>
                <a:cs typeface="Times New Roman" panose="02020603050405020304" pitchFamily="18" charset="0"/>
              </a:rPr>
              <a:t>prompted to </a:t>
            </a:r>
            <a:r>
              <a:rPr lang="en-US" altLang="zh-CN" sz="2400" dirty="0">
                <a:solidFill>
                  <a:srgbClr val="FF0000"/>
                </a:solidFill>
                <a:latin typeface="Times New Roman" panose="02020603050405020304" pitchFamily="18" charset="0"/>
                <a:cs typeface="Times New Roman" panose="02020603050405020304" pitchFamily="18" charset="0"/>
              </a:rPr>
              <a:t>asynchronously generate </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171450" lvl="3" indent="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400" dirty="0">
                <a:solidFill>
                  <a:srgbClr val="FF0000"/>
                </a:solidFill>
                <a:latin typeface="Times New Roman" panose="02020603050405020304" pitchFamily="18" charset="0"/>
                <a:cs typeface="Times New Roman" panose="02020603050405020304" pitchFamily="18" charset="0"/>
              </a:rPr>
              <a:t>responses</a:t>
            </a:r>
            <a:r>
              <a:rPr lang="en-US" altLang="zh-CN" sz="2400" dirty="0">
                <a:latin typeface="Times New Roman" panose="02020603050405020304" pitchFamily="18" charset="0"/>
                <a:cs typeface="Times New Roman" panose="02020603050405020304" pitchFamily="18" charset="0"/>
              </a:rPr>
              <a:t> in each iteration of the discussion.</a:t>
            </a:r>
            <a:endParaRPr lang="en-US" altLang="zh-CN" sz="24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351905" y="2146300"/>
            <a:ext cx="4672330" cy="3372485"/>
          </a:xfrm>
          <a:prstGeom prst="rect">
            <a:avLst/>
          </a:prstGeom>
        </p:spPr>
      </p:pic>
      <p:pic>
        <p:nvPicPr>
          <p:cNvPr id="6" name="图片 5"/>
          <p:cNvPicPr>
            <a:picLocks noChangeAspect="1"/>
          </p:cNvPicPr>
          <p:nvPr/>
        </p:nvPicPr>
        <p:blipFill>
          <a:blip r:embed="rId3"/>
          <a:srcRect l="30623" t="2476" r="38374" b="-2476"/>
          <a:stretch>
            <a:fillRect/>
          </a:stretch>
        </p:blipFill>
        <p:spPr>
          <a:xfrm>
            <a:off x="2302510" y="3705860"/>
            <a:ext cx="2664460" cy="2308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a:t>
            </a:r>
            <a:r>
              <a:rPr lang="en-US" altLang="en-GB" sz="2600" b="1" dirty="0">
                <a:solidFill>
                  <a:sysClr val="windowText" lastClr="000000"/>
                </a:solidFill>
                <a:latin typeface="Arial" panose="020B0604020202020204"/>
                <a:ea typeface="微软雅黑" panose="020B0503020204020204" pitchFamily="34" charset="-122"/>
              </a:rPr>
              <a:t>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5" name="文本框 14"/>
          <p:cNvSpPr txBox="1"/>
          <p:nvPr/>
        </p:nvSpPr>
        <p:spPr>
          <a:xfrm>
            <a:off x="661035" y="1569720"/>
            <a:ext cx="5368290" cy="2370455"/>
          </a:xfrm>
          <a:prstGeom prst="rect">
            <a:avLst/>
          </a:prstGeom>
          <a:noFill/>
        </p:spPr>
        <p:txBody>
          <a:bodyPr wrap="none" rtlCol="0">
            <a:noAutofit/>
          </a:bodyPr>
          <a:p>
            <a:pPr marL="0" lvl="3" indent="-285750" algn="l" defTabSz="0">
              <a:spcBef>
                <a:spcPct val="20000"/>
              </a:spcBef>
              <a:buClr>
                <a:schemeClr val="accent6">
                  <a:lumMod val="75000"/>
                </a:schemeClr>
              </a:buClr>
              <a:buSzPct val="110000"/>
              <a:buFont typeface="Wingdings" panose="05000000000000000000" pitchFamily="2" charset="2"/>
              <a:buChar char="v"/>
            </a:pPr>
            <a:r>
              <a:rPr lang="en-US" altLang="zh-CN" sz="2400" b="1" dirty="0">
                <a:latin typeface="Times New Roman" panose="02020603050405020304" pitchFamily="18" charset="0"/>
                <a:cs typeface="Times New Roman" panose="02020603050405020304" pitchFamily="18" charset="0"/>
                <a:sym typeface="+mn-ea"/>
              </a:rPr>
              <a:t>Communication strategy</a:t>
            </a:r>
            <a:endParaRPr lang="en-US" altLang="zh-CN" sz="2400" b="1"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Simultaneous-Talk-with-Summarizer:</a:t>
            </a:r>
            <a:endParaRPr lang="en-US" altLang="zh-CN" sz="2400" dirty="0">
              <a:latin typeface="Times New Roman" panose="02020603050405020304" pitchFamily="18" charset="0"/>
              <a:cs typeface="Times New Roman" panose="02020603050405020304" pitchFamily="18" charset="0"/>
            </a:endParaRPr>
          </a:p>
          <a:p>
            <a:pPr marL="171450" lvl="3" indent="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400" dirty="0">
                <a:solidFill>
                  <a:srgbClr val="FF0000"/>
                </a:solidFill>
                <a:latin typeface="Times New Roman" panose="02020603050405020304" pitchFamily="18" charset="0"/>
                <a:cs typeface="Times New Roman" panose="02020603050405020304" pitchFamily="18" charset="0"/>
              </a:rPr>
              <a:t>another LLM as a summarizer</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rcRect l="61387" t="2476" r="972" b="-2476"/>
          <a:stretch>
            <a:fillRect/>
          </a:stretch>
        </p:blipFill>
        <p:spPr>
          <a:xfrm>
            <a:off x="1880235" y="3758565"/>
            <a:ext cx="2929890" cy="2308225"/>
          </a:xfrm>
          <a:prstGeom prst="rect">
            <a:avLst/>
          </a:prstGeom>
        </p:spPr>
      </p:pic>
      <p:pic>
        <p:nvPicPr>
          <p:cNvPr id="5" name="图片 4"/>
          <p:cNvPicPr>
            <a:picLocks noChangeAspect="1"/>
          </p:cNvPicPr>
          <p:nvPr/>
        </p:nvPicPr>
        <p:blipFill>
          <a:blip r:embed="rId3">
            <a:clrChange>
              <a:clrFrom>
                <a:srgbClr val="121212">
                  <a:alpha val="100000"/>
                </a:srgbClr>
              </a:clrFrom>
              <a:clrTo>
                <a:srgbClr val="121212">
                  <a:alpha val="100000"/>
                  <a:alpha val="0"/>
                </a:srgbClr>
              </a:clrTo>
            </a:clrChange>
          </a:blip>
          <a:stretch>
            <a:fillRect/>
          </a:stretch>
        </p:blipFill>
        <p:spPr>
          <a:xfrm>
            <a:off x="6216650" y="2008505"/>
            <a:ext cx="4672330" cy="3373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700405" y="1668780"/>
            <a:ext cx="10818495" cy="3992880"/>
          </a:xfrm>
          <a:prstGeom prst="rect">
            <a:avLst/>
          </a:prstGeom>
          <a:noFill/>
        </p:spPr>
        <p:txBody>
          <a:bodyPr wrap="none" rtlCol="0">
            <a:no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Benchmarks</a:t>
            </a:r>
            <a:endParaRPr lang="en-US" altLang="en-GB" sz="2400" dirty="0">
              <a:latin typeface="Times New Roman" panose="02020603050405020304" pitchFamily="18" charset="0"/>
              <a:cs typeface="Times New Roman" panose="02020603050405020304" pitchFamily="18" charset="0"/>
            </a:endParaRPr>
          </a:p>
          <a:p>
            <a:pPr marL="514350" lvl="3" indent="-342900" algn="l" defTabSz="0">
              <a:spcBef>
                <a:spcPct val="2000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Open-ended Question Answer(FairEval): is a key component within the field of </a:t>
            </a:r>
            <a:endParaRPr lang="en-US" altLang="zh-CN" sz="2400" dirty="0">
              <a:latin typeface="Times New Roman" panose="02020603050405020304" pitchFamily="18" charset="0"/>
              <a:cs typeface="Times New Roman" panose="02020603050405020304" pitchFamily="18" charset="0"/>
            </a:endParaRPr>
          </a:p>
          <a:p>
            <a:pPr marL="171450" lvl="3" indent="0" algn="l" defTabSz="0">
              <a:spcBef>
                <a:spcPct val="20000"/>
              </a:spcBef>
              <a:buClr>
                <a:schemeClr val="accent6">
                  <a:lumMod val="75000"/>
                </a:schemeClr>
              </a:buClr>
              <a:buSzPct val="110000"/>
              <a:buFont typeface="Wingdings" panose="05000000000000000000" charset="0"/>
              <a:buNone/>
            </a:pPr>
            <a:r>
              <a:rPr lang="en-US" altLang="zh-CN" sz="2400" dirty="0">
                <a:latin typeface="Times New Roman" panose="02020603050405020304" pitchFamily="18" charset="0"/>
                <a:cs typeface="Times New Roman" panose="02020603050405020304" pitchFamily="18" charset="0"/>
              </a:rPr>
              <a:t>NLP and generative AI.</a:t>
            </a:r>
            <a:endParaRPr lang="en-US" altLang="zh-CN" sz="2400" dirty="0">
              <a:latin typeface="Times New Roman" panose="02020603050405020304" pitchFamily="18" charset="0"/>
              <a:cs typeface="Times New Roman" panose="02020603050405020304" pitchFamily="18" charset="0"/>
            </a:endParaRPr>
          </a:p>
          <a:p>
            <a:pPr marL="514350" lvl="3" indent="-342900" algn="l" defTabSz="0">
              <a:spcBef>
                <a:spcPct val="2000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Dialogue Response Generation(Topical-Chat): is a task involves creating a coherent</a:t>
            </a:r>
            <a:endParaRPr lang="en-US" altLang="zh-CN" sz="2400" dirty="0">
              <a:latin typeface="Times New Roman" panose="02020603050405020304" pitchFamily="18" charset="0"/>
              <a:cs typeface="Times New Roman" panose="02020603050405020304" pitchFamily="18" charset="0"/>
            </a:endParaRPr>
          </a:p>
          <a:p>
            <a:pPr marL="171450" lvl="3" indent="0" algn="l" defTabSz="0">
              <a:spcBef>
                <a:spcPct val="20000"/>
              </a:spcBef>
              <a:buClr>
                <a:schemeClr val="accent6">
                  <a:lumMod val="75000"/>
                </a:schemeClr>
              </a:buClr>
              <a:buSzPct val="110000"/>
              <a:buFont typeface="Wingdings" panose="05000000000000000000" charset="0"/>
              <a:buNone/>
            </a:pPr>
            <a:r>
              <a:rPr lang="en-US" altLang="zh-CN" sz="2400" dirty="0">
                <a:latin typeface="Times New Roman" panose="02020603050405020304" pitchFamily="18" charset="0"/>
                <a:cs typeface="Times New Roman" panose="02020603050405020304" pitchFamily="18" charset="0"/>
              </a:rPr>
              <a:t>and contextually appropriate response to a given input dialogue.</a:t>
            </a:r>
            <a:endParaRPr lang="en-US" altLang="zh-CN" sz="2400" dirty="0">
              <a:latin typeface="Times New Roman" panose="02020603050405020304" pitchFamily="18" charset="0"/>
              <a:cs typeface="Times New Roman" panose="02020603050405020304" pitchFamily="18" charset="0"/>
            </a:endParaRPr>
          </a:p>
          <a:p>
            <a:pPr marL="171450" lvl="3" indent="0" algn="l" defTabSz="0">
              <a:spcBef>
                <a:spcPct val="20000"/>
              </a:spcBef>
              <a:buClr>
                <a:schemeClr val="accent6">
                  <a:lumMod val="75000"/>
                </a:schemeClr>
              </a:buClr>
              <a:buSzPct val="110000"/>
              <a:buFont typeface="Wingdings" panose="05000000000000000000" charset="0"/>
              <a:buNone/>
            </a:pPr>
            <a:endParaRPr lang="en-US" altLang="zh-CN" sz="2400" dirty="0">
              <a:latin typeface="Times New Roman" panose="02020603050405020304" pitchFamily="18" charset="0"/>
              <a:cs typeface="Times New Roman" panose="02020603050405020304" pitchFamily="18" charset="0"/>
            </a:endParaRPr>
          </a:p>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sym typeface="+mn-ea"/>
              </a:rPr>
              <a:t>Baselines</a:t>
            </a:r>
            <a:endParaRPr lang="en-US" altLang="en-GB" sz="2400" dirty="0">
              <a:latin typeface="Times New Roman" panose="02020603050405020304" pitchFamily="18" charset="0"/>
              <a:cs typeface="Times New Roman" panose="02020603050405020304" pitchFamily="18" charset="0"/>
              <a:sym typeface="+mn-ea"/>
            </a:endParaRPr>
          </a:p>
          <a:p>
            <a:pPr marL="514350" lvl="3" indent="-342900" algn="l" defTabSz="0">
              <a:spcBef>
                <a:spcPct val="20000"/>
              </a:spcBef>
              <a:buClr>
                <a:schemeClr val="accent6">
                  <a:lumMod val="75000"/>
                </a:schemeClr>
              </a:buClr>
              <a:buSzPct val="110000"/>
              <a:buFont typeface="Wingdings" panose="05000000000000000000" charset="0"/>
              <a:buChar char="l"/>
            </a:pPr>
            <a:r>
              <a:rPr lang="en-US" altLang="en-GB" sz="2400" b="1" dirty="0">
                <a:latin typeface="Times New Roman" panose="02020603050405020304" pitchFamily="18" charset="0"/>
                <a:cs typeface="Times New Roman" panose="02020603050405020304" pitchFamily="18" charset="0"/>
                <a:sym typeface="+mn-ea"/>
              </a:rPr>
              <a:t>Single-Agent-LLM</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Multi-Agent-LLM</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FairEval</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G-EVAL</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ROUGE</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sym typeface="+mn-ea"/>
            </a:endParaRPr>
          </a:p>
          <a:p>
            <a:pPr marL="171450" lvl="3" indent="0" algn="l" defTabSz="0">
              <a:spcBef>
                <a:spcPct val="20000"/>
              </a:spcBef>
              <a:buClr>
                <a:schemeClr val="accent6">
                  <a:lumMod val="75000"/>
                </a:schemeClr>
              </a:buClr>
              <a:buSzPct val="110000"/>
              <a:buFont typeface="Wingdings" panose="05000000000000000000" charset="0"/>
              <a:buNone/>
            </a:pPr>
            <a:r>
              <a:rPr lang="en-US" altLang="zh-CN" sz="2400" b="1" dirty="0">
                <a:latin typeface="Times New Roman" panose="02020603050405020304" pitchFamily="18" charset="0"/>
                <a:cs typeface="Times New Roman" panose="02020603050405020304" pitchFamily="18" charset="0"/>
                <a:sym typeface="+mn-ea"/>
              </a:rPr>
              <a:t>BLEU</a:t>
            </a:r>
            <a:r>
              <a:rPr lang="zh-CN" altLang="en-US" sz="2400" b="1" dirty="0">
                <a:latin typeface="Times New Roman" panose="02020603050405020304" pitchFamily="18" charset="0"/>
                <a:cs typeface="Times New Roman" panose="02020603050405020304" pitchFamily="18" charset="0"/>
                <a:sym typeface="+mn-ea"/>
              </a:rPr>
              <a:t>、</a:t>
            </a:r>
            <a:r>
              <a:rPr lang="en-US" altLang="zh-CN" sz="2400" b="1" dirty="0">
                <a:latin typeface="Times New Roman" panose="02020603050405020304" pitchFamily="18" charset="0"/>
                <a:cs typeface="Times New Roman" panose="02020603050405020304" pitchFamily="18" charset="0"/>
                <a:sym typeface="+mn-ea"/>
              </a:rPr>
              <a:t>BERTScore</a:t>
            </a:r>
            <a:endParaRPr lang="en-US" altLang="zh-CN" sz="2400" b="1" dirty="0">
              <a:latin typeface="Times New Roman" panose="02020603050405020304" pitchFamily="18" charset="0"/>
              <a:cs typeface="Times New Roman" panose="02020603050405020304" pitchFamily="18" charset="0"/>
              <a:sym typeface="+mn-ea"/>
            </a:endParaRPr>
          </a:p>
          <a:p>
            <a:pPr marL="171450" lvl="3" indent="0" algn="l" defTabSz="0">
              <a:spcBef>
                <a:spcPct val="20000"/>
              </a:spcBef>
              <a:buClr>
                <a:schemeClr val="accent6">
                  <a:lumMod val="75000"/>
                </a:schemeClr>
              </a:buClr>
              <a:buSzPct val="110000"/>
              <a:buFont typeface="Wingdings" panose="05000000000000000000" charset="0"/>
              <a:buNone/>
            </a:pPr>
            <a:endParaRPr lang="en-US" altLang="zh-CN" sz="2400" b="1" dirty="0">
              <a:latin typeface="Times New Roman" panose="02020603050405020304" pitchFamily="18" charset="0"/>
              <a:cs typeface="Times New Roman" panose="02020603050405020304" pitchFamily="18" charset="0"/>
              <a:sym typeface="+mn-ea"/>
            </a:endParaRPr>
          </a:p>
          <a:p>
            <a:pPr marL="0" lvl="2" indent="0" algn="l" defTabSz="0">
              <a:spcBef>
                <a:spcPct val="20000"/>
              </a:spcBef>
              <a:buClr>
                <a:schemeClr val="accent6">
                  <a:lumMod val="75000"/>
                </a:schemeClr>
              </a:buClr>
              <a:buSzPct val="110000"/>
              <a:buFont typeface="Wingdings" panose="05000000000000000000" pitchFamily="2" charset="2"/>
              <a:buNone/>
            </a:pPr>
            <a:endParaRPr lang="en-US" altLang="en-GB" sz="2400" dirty="0">
              <a:latin typeface="Times New Roman" panose="02020603050405020304" pitchFamily="18" charset="0"/>
              <a:cs typeface="Times New Roman" panose="02020603050405020304" pitchFamily="18" charset="0"/>
              <a:sym typeface="+mn-ea"/>
            </a:endParaRPr>
          </a:p>
          <a:p>
            <a:pPr marL="171450" lvl="3" indent="0" algn="l" defTabSz="0">
              <a:spcBef>
                <a:spcPct val="20000"/>
              </a:spcBef>
              <a:buClr>
                <a:schemeClr val="accent6">
                  <a:lumMod val="75000"/>
                </a:schemeClr>
              </a:buClr>
              <a:buSzPct val="110000"/>
              <a:buFont typeface="Wingdings" panose="05000000000000000000" charset="0"/>
              <a:buNone/>
            </a:pPr>
            <a:endParaRPr lang="en-US" altLang="en-GB" sz="2400" dirty="0">
              <a:latin typeface="Times New Roman" panose="02020603050405020304" pitchFamily="18" charset="0"/>
              <a:cs typeface="Times New Roman" panose="02020603050405020304" pitchFamily="18" charset="0"/>
            </a:endParaRPr>
          </a:p>
          <a:p>
            <a:pPr marL="171450" lvl="3" indent="0" algn="l" defTabSz="0">
              <a:spcBef>
                <a:spcPct val="20000"/>
              </a:spcBef>
              <a:buClr>
                <a:schemeClr val="accent6">
                  <a:lumMod val="75000"/>
                </a:schemeClr>
              </a:buClr>
              <a:buSzPct val="110000"/>
              <a:buFont typeface="Wingdings" panose="05000000000000000000" charset="0"/>
              <a:buNone/>
            </a:pPr>
            <a:endParaRPr lang="en-US" altLang="zh-CN" sz="2400" dirty="0">
              <a:latin typeface="Times New Roman" panose="02020603050405020304" pitchFamily="18" charset="0"/>
              <a:cs typeface="Times New Roman" panose="02020603050405020304" pitchFamily="18" charset="0"/>
            </a:endParaRPr>
          </a:p>
          <a:p>
            <a:pPr marL="0" lvl="2" indent="457200" algn="l" defTabSz="0">
              <a:spcBef>
                <a:spcPct val="20000"/>
              </a:spcBef>
              <a:buClr>
                <a:schemeClr val="accent6">
                  <a:lumMod val="75000"/>
                </a:schemeClr>
              </a:buClr>
              <a:buSzPct val="110000"/>
              <a:buFont typeface="Wingdings" panose="05000000000000000000" pitchFamily="2" charset="2"/>
              <a:buNone/>
            </a:pPr>
            <a:r>
              <a:rPr lang="en-US" altLang="en-GB" sz="2400" dirty="0">
                <a:latin typeface="Times New Roman" panose="02020603050405020304" pitchFamily="18" charset="0"/>
                <a:cs typeface="Times New Roman" panose="02020603050405020304" pitchFamily="18" charset="0"/>
              </a:rPr>
              <a:t> </a:t>
            </a:r>
            <a:r>
              <a:rPr lang="en-GB" altLang="zh-CN" sz="2400" dirty="0">
                <a:latin typeface="Times New Roman" panose="02020603050405020304" pitchFamily="18" charset="0"/>
                <a:cs typeface="Times New Roman" panose="02020603050405020304" pitchFamily="18" charset="0"/>
              </a:rPr>
              <a:t> </a:t>
            </a:r>
            <a:endParaRPr lang="en-GB" altLang="zh-CN" sz="2400" dirty="0">
              <a:latin typeface="Times New Roman" panose="02020603050405020304" pitchFamily="18" charset="0"/>
              <a:cs typeface="Times New Roman" panose="02020603050405020304" pitchFamily="18" charset="0"/>
            </a:endParaRPr>
          </a:p>
        </p:txBody>
      </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400" y="1217930"/>
            <a:ext cx="9690100" cy="460375"/>
          </a:xfrm>
          <a:prstGeom prst="rect">
            <a:avLst/>
          </a:prstGeom>
          <a:noFill/>
        </p:spPr>
        <p:txBody>
          <a:bodyPr wrap="squar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Results</a:t>
            </a:r>
            <a:endParaRPr lang="en-US" altLang="zh-CN" sz="2000" b="1" dirty="0">
              <a:latin typeface="Times New Roman" panose="02020603050405020304" pitchFamily="18" charset="0"/>
              <a:cs typeface="Times New Roman" panose="02020603050405020304" pitchFamily="18" charset="0"/>
            </a:endParaRPr>
          </a:p>
        </p:txBody>
      </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pic>
        <p:nvPicPr>
          <p:cNvPr id="5" name="图片 4"/>
          <p:cNvPicPr>
            <a:picLocks noChangeAspect="1"/>
          </p:cNvPicPr>
          <p:nvPr/>
        </p:nvPicPr>
        <p:blipFill>
          <a:blip r:embed="rId2"/>
          <a:stretch>
            <a:fillRect/>
          </a:stretch>
        </p:blipFill>
        <p:spPr>
          <a:xfrm>
            <a:off x="815975" y="2546985"/>
            <a:ext cx="5344160" cy="2543810"/>
          </a:xfrm>
          <a:prstGeom prst="rect">
            <a:avLst/>
          </a:prstGeom>
        </p:spPr>
      </p:pic>
      <p:sp>
        <p:nvSpPr>
          <p:cNvPr id="6" name="文本框 5"/>
          <p:cNvSpPr txBox="1"/>
          <p:nvPr/>
        </p:nvSpPr>
        <p:spPr>
          <a:xfrm>
            <a:off x="1265555" y="5158105"/>
            <a:ext cx="3815715" cy="645160"/>
          </a:xfrm>
          <a:prstGeom prst="rect">
            <a:avLst/>
          </a:prstGeom>
          <a:noFill/>
        </p:spPr>
        <p:txBody>
          <a:bodyPr wrap="square" rtlCol="0">
            <a:spAutoFit/>
          </a:bodyPr>
          <a:p>
            <a:pPr marL="0" lvl="2"/>
            <a:r>
              <a:rPr lang="en-US" altLang="zh-CN" b="1" dirty="0">
                <a:latin typeface="Times New Roman" panose="02020603050405020304" pitchFamily="18" charset="0"/>
                <a:cs typeface="Times New Roman" panose="02020603050405020304" pitchFamily="18" charset="0"/>
                <a:sym typeface="+mn-ea"/>
              </a:rPr>
              <a:t>Accuracy (Acc.) </a:t>
            </a:r>
            <a:endParaRPr lang="zh-CN" altLang="en-US" b="1" dirty="0">
              <a:latin typeface="Times New Roman" panose="02020603050405020304" pitchFamily="18" charset="0"/>
              <a:cs typeface="Times New Roman" panose="02020603050405020304" pitchFamily="18" charset="0"/>
              <a:sym typeface="+mn-ea"/>
            </a:endParaRPr>
          </a:p>
          <a:p>
            <a:pPr marL="0" lvl="2"/>
            <a:r>
              <a:rPr lang="en-US" altLang="zh-CN" b="1" dirty="0">
                <a:latin typeface="Times New Roman" panose="02020603050405020304" pitchFamily="18" charset="0"/>
                <a:cs typeface="Times New Roman" panose="02020603050405020304" pitchFamily="18" charset="0"/>
                <a:sym typeface="+mn-ea"/>
              </a:rPr>
              <a:t> Kappa correlation coefficient(Kap.) </a:t>
            </a:r>
            <a:endParaRPr lang="zh-CN" altLang="en-US"/>
          </a:p>
        </p:txBody>
      </p:sp>
      <p:sp>
        <p:nvSpPr>
          <p:cNvPr id="7" name="文本框 6"/>
          <p:cNvSpPr txBox="1"/>
          <p:nvPr/>
        </p:nvSpPr>
        <p:spPr>
          <a:xfrm>
            <a:off x="6842760" y="2021840"/>
            <a:ext cx="406400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Results for dialogue response generation</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1141730" y="2021840"/>
            <a:ext cx="4064000" cy="368300"/>
          </a:xfrm>
          <a:prstGeom prst="rect">
            <a:avLst/>
          </a:prstGeom>
          <a:noFill/>
        </p:spPr>
        <p:txBody>
          <a:bodyPr wrap="square" rtlCol="0">
            <a:spAutoFit/>
          </a:bodyPr>
          <a:p>
            <a:r>
              <a:rPr lang="en-US" altLang="zh-CN"/>
              <a:t>Results for open-ended question answers</a:t>
            </a:r>
            <a:endParaRPr lang="en-US" altLang="zh-CN"/>
          </a:p>
        </p:txBody>
      </p:sp>
      <p:pic>
        <p:nvPicPr>
          <p:cNvPr id="9" name="图片 8"/>
          <p:cNvPicPr>
            <a:picLocks noChangeAspect="1"/>
          </p:cNvPicPr>
          <p:nvPr/>
        </p:nvPicPr>
        <p:blipFill>
          <a:blip r:embed="rId3"/>
          <a:stretch>
            <a:fillRect/>
          </a:stretch>
        </p:blipFill>
        <p:spPr>
          <a:xfrm>
            <a:off x="6239510" y="2806700"/>
            <a:ext cx="4977130" cy="202438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537450" y="5158105"/>
                <a:ext cx="2675255" cy="645160"/>
              </a:xfrm>
              <a:prstGeom prst="rect">
                <a:avLst/>
              </a:prstGeom>
              <a:noFill/>
            </p:spPr>
            <p:txBody>
              <a:bodyPr wrap="square" rtlCol="0">
                <a:spAutoFit/>
              </a:bodyPr>
              <a:p>
                <a:pPr marL="0" lvl="2" algn="l">
                  <a:buClrTx/>
                  <a:buSzTx/>
                  <a:buNone/>
                </a:pPr>
                <a:r>
                  <a:rPr lang="en-US" altLang="zh-CN" b="1" dirty="0">
                    <a:latin typeface="Times New Roman" panose="02020603050405020304" pitchFamily="18" charset="0"/>
                    <a:cs typeface="Times New Roman" panose="02020603050405020304" pitchFamily="18" charset="0"/>
                  </a:rPr>
                  <a:t>Turn-level Spearman (</a:t>
                </a:r>
                <a14:m>
                  <m:oMath xmlns:m="http://schemas.openxmlformats.org/officeDocument/2006/math">
                    <m:r>
                      <a:rPr lang="en-US" altLang="zh-CN" b="1" i="1" dirty="0">
                        <a:latin typeface="Cambria Math" panose="02040503050406030204" charset="0"/>
                        <a:cs typeface="Cambria Math" panose="02040503050406030204" charset="0"/>
                      </a:rPr>
                      <m:t>𝝆</m:t>
                    </m:r>
                  </m:oMath>
                </a14:m>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lvl="2" algn="l">
                  <a:buClrTx/>
                  <a:buSzTx/>
                  <a:buNone/>
                </a:pPr>
                <a:r>
                  <a:rPr lang="en-US" altLang="zh-CN" b="1" dirty="0">
                    <a:latin typeface="Times New Roman" panose="02020603050405020304" pitchFamily="18" charset="0"/>
                    <a:cs typeface="Times New Roman" panose="02020603050405020304" pitchFamily="18" charset="0"/>
                  </a:rPr>
                  <a:t> Kendall-Tau (</a:t>
                </a:r>
                <a14:m>
                  <m:oMath xmlns:m="http://schemas.openxmlformats.org/officeDocument/2006/math">
                    <m:r>
                      <a:rPr lang="en-US" altLang="zh-CN" b="1" i="1" dirty="0">
                        <a:latin typeface="Cambria Math" panose="02040503050406030204" charset="0"/>
                        <a:cs typeface="Cambria Math" panose="02040503050406030204" charset="0"/>
                      </a:rPr>
                      <m:t>𝝉</m:t>
                    </m:r>
                  </m:oMath>
                </a14:m>
                <a:r>
                  <a:rPr lang="en-US" altLang="zh-CN"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7537450" y="5158105"/>
                <a:ext cx="2675255" cy="64516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76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3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64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60" y="15972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660366" y="1218065"/>
            <a:ext cx="1548765" cy="460375"/>
          </a:xfrm>
          <a:prstGeom prst="rect">
            <a:avLst/>
          </a:prstGeom>
          <a:noFill/>
        </p:spPr>
        <p:txBody>
          <a:bodyPr wrap="none" rtlCol="0">
            <a:spAutoFit/>
          </a:bodyPr>
          <a:lstStyle/>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en-GB" sz="2400" dirty="0">
                <a:latin typeface="Times New Roman" panose="02020603050405020304" pitchFamily="18" charset="0"/>
                <a:cs typeface="Times New Roman" panose="02020603050405020304" pitchFamily="18" charset="0"/>
              </a:rPr>
              <a:t>Analysis</a:t>
            </a:r>
            <a:endParaRPr lang="en-US" altLang="en-GB" sz="2400" dirty="0">
              <a:latin typeface="Times New Roman" panose="02020603050405020304" pitchFamily="18" charset="0"/>
              <a:cs typeface="Times New Roman" panose="02020603050405020304" pitchFamily="18" charset="0"/>
            </a:endParaRPr>
          </a:p>
        </p:txBody>
      </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14985" y="2063115"/>
            <a:ext cx="5281930" cy="3700780"/>
          </a:xfrm>
          <a:prstGeom prst="rect">
            <a:avLst/>
          </a:prstGeom>
        </p:spPr>
      </p:pic>
      <p:pic>
        <p:nvPicPr>
          <p:cNvPr id="3" name="图片 2"/>
          <p:cNvPicPr>
            <a:picLocks noChangeAspect="1"/>
          </p:cNvPicPr>
          <p:nvPr/>
        </p:nvPicPr>
        <p:blipFill>
          <a:blip r:embed="rId3"/>
          <a:stretch>
            <a:fillRect/>
          </a:stretch>
        </p:blipFill>
        <p:spPr>
          <a:xfrm>
            <a:off x="6185535" y="2430145"/>
            <a:ext cx="5300980" cy="29673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sym typeface="+mn-ea"/>
              </a:rPr>
              <a:t>Introduction</a:t>
            </a:r>
            <a:endParaRPr lang="en-US" altLang="zh-CN"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1035" y="1224280"/>
            <a:ext cx="10439400" cy="483933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1230630" y="2266315"/>
            <a:ext cx="3529965" cy="2753995"/>
          </a:xfrm>
          <a:prstGeom prst="rect">
            <a:avLst/>
          </a:prstGeom>
        </p:spPr>
        <p:txBody>
          <a:bodyPr wrap="square">
            <a:noAutofit/>
          </a:bodyPr>
          <a:p>
            <a:pPr indent="0" algn="just" fontAlgn="auto">
              <a:lnSpc>
                <a:spcPct val="150000"/>
              </a:lnSpc>
              <a:buClrTx/>
              <a:buSzTx/>
              <a:buFontTx/>
            </a:pPr>
            <a:r>
              <a:rPr altLang="zh-CN" sz="2000" b="1">
                <a:latin typeface="Times New Roman" panose="02020603050405020304" pitchFamily="18" charset="0"/>
                <a:cs typeface="Times New Roman" panose="02020603050405020304" pitchFamily="18" charset="0"/>
              </a:rPr>
              <a:t>Text evaluation</a:t>
            </a:r>
            <a:r>
              <a:rPr altLang="zh-C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t>
            </a:r>
            <a:endParaRPr altLang="zh-CN" sz="2000">
              <a:latin typeface="Times New Roman" panose="02020603050405020304" pitchFamily="18" charset="0"/>
              <a:cs typeface="Times New Roman" panose="02020603050405020304" pitchFamily="18" charset="0"/>
            </a:endParaRPr>
          </a:p>
          <a:p>
            <a:pPr indent="0" algn="just" fontAlgn="auto">
              <a:lnSpc>
                <a:spcPct val="150000"/>
              </a:lnSpc>
              <a:buClrTx/>
              <a:buSzTx/>
              <a:buFontTx/>
            </a:pPr>
            <a:r>
              <a:rPr altLang="zh-CN" sz="2000">
                <a:latin typeface="Times New Roman" panose="02020603050405020304" pitchFamily="18" charset="0"/>
                <a:cs typeface="Times New Roman" panose="02020603050405020304" pitchFamily="18" charset="0"/>
              </a:rPr>
              <a:t>refers to the process of assessing the quality, relevance, accuracy, and effectiveness of a given piece of text. </a:t>
            </a:r>
            <a:endParaRPr altLang="zh-CN" sz="20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5767705" y="1443355"/>
            <a:ext cx="4432935" cy="4391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altLang="zh-CN" sz="2600" b="1" dirty="0">
                <a:solidFill>
                  <a:sysClr val="windowText" lastClr="000000"/>
                </a:solidFill>
                <a:latin typeface="Arial" panose="020B0604020202020204"/>
                <a:ea typeface="微软雅黑" panose="020B0503020204020204" pitchFamily="34" charset="-122"/>
                <a:sym typeface="+mn-ea"/>
              </a:rPr>
              <a:t>Related</a:t>
            </a:r>
            <a:r>
              <a:rPr lang="zh-CN" altLang="en-US" sz="2600" b="1" dirty="0">
                <a:solidFill>
                  <a:sysClr val="windowText" lastClr="000000"/>
                </a:solidFill>
                <a:latin typeface="Arial" panose="020B0604020202020204"/>
                <a:ea typeface="微软雅黑" panose="020B0503020204020204" pitchFamily="34" charset="-122"/>
                <a:sym typeface="+mn-ea"/>
              </a:rPr>
              <a:t> </a:t>
            </a:r>
            <a:r>
              <a:rPr lang="en-US" altLang="zh-CN" sz="2600" b="1" dirty="0">
                <a:solidFill>
                  <a:sysClr val="windowText" lastClr="000000"/>
                </a:solidFill>
                <a:latin typeface="Arial" panose="020B0604020202020204"/>
                <a:ea typeface="微软雅黑" panose="020B0503020204020204" pitchFamily="34" charset="-122"/>
                <a:sym typeface="+mn-ea"/>
              </a:rPr>
              <a:t>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1035" y="1224280"/>
            <a:ext cx="10439400" cy="483933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0" name="文本框 9"/>
          <p:cNvSpPr txBox="1"/>
          <p:nvPr/>
        </p:nvSpPr>
        <p:spPr>
          <a:xfrm>
            <a:off x="965835" y="1367790"/>
            <a:ext cx="9761220" cy="4439920"/>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b="0" i="0">
                <a:effectLst/>
                <a:latin typeface="Times New Roman" panose="02020603050405020304" pitchFamily="18" charset="0"/>
                <a:cs typeface="Times New Roman" panose="02020603050405020304" pitchFamily="18" charset="0"/>
              </a:rPr>
              <a:t>Automatic NLG(Natural Language Generation) evaluation</a:t>
            </a:r>
            <a:endParaRPr lang="en-US" altLang="zh-CN" sz="2000" b="0" i="0">
              <a:effectLst/>
              <a:latin typeface="Times New Roman" panose="02020603050405020304" pitchFamily="18" charset="0"/>
              <a:cs typeface="Times New Roman" panose="02020603050405020304" pitchFamily="18" charset="0"/>
            </a:endParaRPr>
          </a:p>
          <a:p>
            <a:pPr marL="514350" lvl="3" indent="-342900"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000" b="0" i="0">
                <a:effectLst/>
                <a:latin typeface="Times New Roman" panose="02020603050405020304" pitchFamily="18" charset="0"/>
                <a:cs typeface="Times New Roman" panose="02020603050405020304" pitchFamily="18" charset="0"/>
              </a:rPr>
              <a:t>N-gram-based metrics: ROUGE(Lin, 2004);BLEU(Papineni et al., 2002);	</a:t>
            </a:r>
            <a:endParaRPr lang="en-US" altLang="zh-CN" sz="2000" b="0" i="0">
              <a:effectLst/>
              <a:latin typeface="Times New Roman" panose="02020603050405020304" pitchFamily="18" charset="0"/>
              <a:cs typeface="Times New Roman" panose="02020603050405020304" pitchFamily="18" charset="0"/>
            </a:endParaRPr>
          </a:p>
          <a:p>
            <a:pPr marL="628650" lvl="4" indent="0" defTabSz="0" fontAlgn="auto">
              <a:lnSpc>
                <a:spcPct val="150000"/>
              </a:lnSpc>
              <a:spcBef>
                <a:spcPts val="0"/>
              </a:spcBef>
              <a:buClr>
                <a:schemeClr val="accent6">
                  <a:lumMod val="75000"/>
                </a:schemeClr>
              </a:buClr>
              <a:buSzPct val="110000"/>
              <a:buFont typeface="Wingdings" panose="05000000000000000000" charset="0"/>
              <a:buNone/>
            </a:pPr>
            <a:r>
              <a:rPr lang="en-US" altLang="zh-CN" sz="2000" b="0" i="0">
                <a:effectLst/>
                <a:latin typeface="Times New Roman" panose="02020603050405020304" pitchFamily="18" charset="0"/>
                <a:cs typeface="Times New Roman" panose="02020603050405020304" pitchFamily="18" charset="0"/>
              </a:rPr>
              <a:t>(</a:t>
            </a:r>
            <a:r>
              <a:rPr lang="en-US" altLang="zh-CN" sz="2000" b="0" i="0">
                <a:solidFill>
                  <a:srgbClr val="FF0000"/>
                </a:solidFill>
                <a:effectLst/>
                <a:latin typeface="Times New Roman" panose="02020603050405020304" pitchFamily="18" charset="0"/>
                <a:cs typeface="Times New Roman" panose="02020603050405020304" pitchFamily="18" charset="0"/>
              </a:rPr>
              <a:t>incapable of capturing syntactic and semantic similarity</a:t>
            </a:r>
            <a:r>
              <a:rPr lang="en-US" altLang="zh-CN" sz="2000" b="0" i="0">
                <a:effectLst/>
                <a:latin typeface="Times New Roman" panose="02020603050405020304" pitchFamily="18" charset="0"/>
                <a:cs typeface="Times New Roman" panose="02020603050405020304" pitchFamily="18" charset="0"/>
              </a:rPr>
              <a:t>)</a:t>
            </a:r>
            <a:endParaRPr lang="en-US" altLang="zh-CN" sz="2000" b="0" i="0">
              <a:effectLst/>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000">
                <a:effectLst/>
                <a:latin typeface="Times New Roman" panose="02020603050405020304" pitchFamily="18" charset="0"/>
                <a:cs typeface="Times New Roman" panose="02020603050405020304" pitchFamily="18" charset="0"/>
                <a:sym typeface="+mn-ea"/>
              </a:rPr>
              <a:t>Embedding-based metrics: BERTScore(Zhang et al., 2019);</a:t>
            </a:r>
            <a:r>
              <a:rPr lang="en-US" altLang="zh-CN" sz="2000" b="0" i="0">
                <a:effectLst/>
                <a:latin typeface="Times New Roman" panose="02020603050405020304" pitchFamily="18" charset="0"/>
                <a:cs typeface="Times New Roman" panose="02020603050405020304" pitchFamily="18" charset="0"/>
              </a:rPr>
              <a:t>MoverScore(Zhao et al., 2019);</a:t>
            </a:r>
            <a:endParaRPr lang="en-US" altLang="zh-CN" sz="2000" b="0" i="0">
              <a:effectLst/>
              <a:latin typeface="Times New Roman" panose="02020603050405020304" pitchFamily="18" charset="0"/>
              <a:cs typeface="Times New Roman" panose="02020603050405020304" pitchFamily="18" charset="0"/>
            </a:endParaRPr>
          </a:p>
          <a:p>
            <a:pPr marL="171450" lvl="3" indent="45720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000" b="0" i="0">
                <a:effectLst/>
                <a:latin typeface="Times New Roman" panose="02020603050405020304" pitchFamily="18" charset="0"/>
                <a:cs typeface="Times New Roman" panose="02020603050405020304" pitchFamily="18" charset="0"/>
              </a:rPr>
              <a:t>(</a:t>
            </a:r>
            <a:r>
              <a:rPr lang="en-US" altLang="zh-CN" sz="2000" b="0" i="0">
                <a:solidFill>
                  <a:srgbClr val="FF0000"/>
                </a:solidFill>
                <a:effectLst/>
                <a:latin typeface="Times New Roman" panose="02020603050405020304" pitchFamily="18" charset="0"/>
                <a:cs typeface="Times New Roman" panose="02020603050405020304" pitchFamily="18" charset="0"/>
              </a:rPr>
              <a:t>weak correlation with human judgments</a:t>
            </a:r>
            <a:r>
              <a:rPr lang="en-US" altLang="zh-CN" sz="2000" b="0" i="0">
                <a:effectLst/>
                <a:latin typeface="Times New Roman" panose="02020603050405020304" pitchFamily="18" charset="0"/>
                <a:cs typeface="Times New Roman" panose="02020603050405020304" pitchFamily="18" charset="0"/>
              </a:rPr>
              <a:t>)</a:t>
            </a:r>
            <a:endParaRPr lang="en-US" altLang="zh-CN" sz="2000" b="0" i="0">
              <a:effectLst/>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000" b="0" i="0">
                <a:effectLst/>
                <a:latin typeface="Times New Roman" panose="02020603050405020304" pitchFamily="18" charset="0"/>
                <a:cs typeface="Times New Roman" panose="02020603050405020304" pitchFamily="18" charset="0"/>
              </a:rPr>
              <a:t>LLM-based metrics: GPTScore(Fu et al., 2023);Wang et al.(2023a);G-EVAL(Liu et al., 2023b)</a:t>
            </a:r>
            <a:endParaRPr lang="en-US" altLang="zh-CN" sz="2000" b="0" i="0">
              <a:effectLst/>
              <a:latin typeface="Times New Roman" panose="02020603050405020304" pitchFamily="18" charset="0"/>
              <a:cs typeface="Times New Roman" panose="02020603050405020304" pitchFamily="18" charset="0"/>
            </a:endParaRPr>
          </a:p>
          <a:p>
            <a:pPr marL="171450" lvl="3" indent="45720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000" b="0" i="0">
                <a:effectLst/>
                <a:latin typeface="Times New Roman" panose="02020603050405020304" pitchFamily="18" charset="0"/>
                <a:cs typeface="Times New Roman" panose="02020603050405020304" pitchFamily="18" charset="0"/>
              </a:rPr>
              <a:t>(</a:t>
            </a:r>
            <a:r>
              <a:rPr lang="en-US" altLang="zh-CN" sz="2000" b="0" i="0">
                <a:solidFill>
                  <a:srgbClr val="FF0000"/>
                </a:solidFill>
                <a:effectLst/>
                <a:latin typeface="Times New Roman" panose="02020603050405020304" pitchFamily="18" charset="0"/>
                <a:cs typeface="Times New Roman" panose="02020603050405020304" pitchFamily="18" charset="0"/>
              </a:rPr>
              <a:t>single perspective can introduce bias and instability in the results</a:t>
            </a:r>
            <a:r>
              <a:rPr lang="en-US" altLang="zh-CN" sz="2000" b="0" i="0">
                <a:effectLst/>
                <a:latin typeface="Times New Roman" panose="02020603050405020304" pitchFamily="18" charset="0"/>
                <a:cs typeface="Times New Roman" panose="02020603050405020304" pitchFamily="18" charset="0"/>
              </a:rPr>
              <a:t>)</a:t>
            </a:r>
            <a:endParaRPr lang="en-US" altLang="zh-CN" sz="2000" b="0" i="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altLang="zh-CN" sz="2600" b="1" dirty="0">
                <a:solidFill>
                  <a:sysClr val="windowText" lastClr="000000"/>
                </a:solidFill>
                <a:latin typeface="Arial" panose="020B0604020202020204"/>
                <a:ea typeface="微软雅黑" panose="020B0503020204020204" pitchFamily="34" charset="-122"/>
                <a:sym typeface="+mn-ea"/>
              </a:rPr>
              <a:t>Related</a:t>
            </a:r>
            <a:r>
              <a:rPr lang="zh-CN" altLang="en-US" sz="2600" b="1" dirty="0">
                <a:solidFill>
                  <a:sysClr val="windowText" lastClr="000000"/>
                </a:solidFill>
                <a:latin typeface="Arial" panose="020B0604020202020204"/>
                <a:ea typeface="微软雅黑" panose="020B0503020204020204" pitchFamily="34" charset="-122"/>
                <a:sym typeface="+mn-ea"/>
              </a:rPr>
              <a:t> </a:t>
            </a:r>
            <a:r>
              <a:rPr lang="en-US" altLang="zh-CN" sz="2600" b="1" dirty="0">
                <a:solidFill>
                  <a:sysClr val="windowText" lastClr="000000"/>
                </a:solidFill>
                <a:latin typeface="Arial" panose="020B0604020202020204"/>
                <a:ea typeface="微软雅黑" panose="020B0503020204020204" pitchFamily="34" charset="-122"/>
                <a:sym typeface="+mn-ea"/>
              </a:rPr>
              <a:t>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2"/>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1035" y="1224280"/>
            <a:ext cx="10439400" cy="483933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0" name="文本框 9"/>
          <p:cNvSpPr txBox="1"/>
          <p:nvPr/>
        </p:nvSpPr>
        <p:spPr>
          <a:xfrm>
            <a:off x="965835" y="1367790"/>
            <a:ext cx="9761220" cy="4439920"/>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b="0" i="0">
                <a:effectLst/>
                <a:latin typeface="Times New Roman" panose="02020603050405020304" pitchFamily="18" charset="0"/>
                <a:cs typeface="Times New Roman" panose="02020603050405020304" pitchFamily="18" charset="0"/>
              </a:rPr>
              <a:t>Communicative Agents</a:t>
            </a:r>
            <a:endParaRPr lang="en-US" altLang="zh-CN" sz="2000" b="0" i="0">
              <a:effectLst/>
              <a:latin typeface="Times New Roman" panose="02020603050405020304" pitchFamily="18" charset="0"/>
              <a:cs typeface="Times New Roman" panose="02020603050405020304" pitchFamily="18" charset="0"/>
            </a:endParaRPr>
          </a:p>
          <a:p>
            <a:pPr marL="514350" lvl="3" indent="-342900"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000" b="0" i="0">
                <a:effectLst/>
                <a:latin typeface="Times New Roman" panose="02020603050405020304" pitchFamily="18" charset="0"/>
                <a:cs typeface="Times New Roman" panose="02020603050405020304" pitchFamily="18" charset="0"/>
              </a:rPr>
              <a:t>Li et al. (2023a) and Chen et al. (2023): propose a cooperative agent framework enabling agents to autonomously cooperate to solve complex tasks.</a:t>
            </a:r>
            <a:endParaRPr lang="en-US" altLang="zh-CN" sz="2000" b="0" i="0">
              <a:effectLst/>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000" b="0" i="0">
                <a:effectLst/>
                <a:latin typeface="Times New Roman" panose="02020603050405020304" pitchFamily="18" charset="0"/>
                <a:cs typeface="Times New Roman" panose="02020603050405020304" pitchFamily="18" charset="0"/>
              </a:rPr>
              <a:t>Park et al. (2023): create a sandbox environment consisting of 25 individual virtual</a:t>
            </a:r>
            <a:endParaRPr lang="en-US" altLang="zh-CN" sz="2000" b="0" i="0">
              <a:effectLst/>
              <a:latin typeface="Times New Roman" panose="02020603050405020304" pitchFamily="18" charset="0"/>
              <a:cs typeface="Times New Roman" panose="02020603050405020304" pitchFamily="18" charset="0"/>
            </a:endParaRPr>
          </a:p>
          <a:p>
            <a:pPr marL="171450" lvl="3" indent="457200" algn="l" defTabSz="0" fontAlgn="auto">
              <a:lnSpc>
                <a:spcPct val="150000"/>
              </a:lnSpc>
              <a:spcBef>
                <a:spcPts val="0"/>
              </a:spcBef>
              <a:buClr>
                <a:schemeClr val="accent6">
                  <a:lumMod val="75000"/>
                </a:schemeClr>
              </a:buClr>
              <a:buSzPct val="110000"/>
              <a:buFont typeface="Wingdings" panose="05000000000000000000" charset="0"/>
              <a:buNone/>
            </a:pPr>
            <a:r>
              <a:rPr lang="en-US" altLang="zh-CN" sz="2000" b="0" i="0">
                <a:effectLst/>
                <a:latin typeface="Times New Roman" panose="02020603050405020304" pitchFamily="18" charset="0"/>
                <a:cs typeface="Times New Roman" panose="02020603050405020304" pitchFamily="18" charset="0"/>
              </a:rPr>
              <a:t>entities endowed with a </a:t>
            </a:r>
            <a:r>
              <a:rPr lang="en-US" altLang="zh-CN" sz="2000" b="0" i="0">
                <a:solidFill>
                  <a:srgbClr val="FF0000"/>
                </a:solidFill>
                <a:effectLst/>
                <a:latin typeface="Times New Roman" panose="02020603050405020304" pitchFamily="18" charset="0"/>
                <a:cs typeface="Times New Roman" panose="02020603050405020304" pitchFamily="18" charset="0"/>
              </a:rPr>
              <a:t>character description </a:t>
            </a:r>
            <a:r>
              <a:rPr lang="en-US" altLang="zh-CN" sz="2000" b="0" i="0">
                <a:effectLst/>
                <a:latin typeface="Times New Roman" panose="02020603050405020304" pitchFamily="18" charset="0"/>
                <a:cs typeface="Times New Roman" panose="02020603050405020304" pitchFamily="18" charset="0"/>
              </a:rPr>
              <a:t>and </a:t>
            </a:r>
            <a:r>
              <a:rPr lang="en-US" altLang="zh-CN" sz="2000" b="0" i="0">
                <a:solidFill>
                  <a:srgbClr val="FF0000"/>
                </a:solidFill>
                <a:effectLst/>
                <a:latin typeface="Times New Roman" panose="02020603050405020304" pitchFamily="18" charset="0"/>
                <a:cs typeface="Times New Roman" panose="02020603050405020304" pitchFamily="18" charset="0"/>
              </a:rPr>
              <a:t>memory system</a:t>
            </a:r>
            <a:r>
              <a:rPr lang="en-US" altLang="zh-CN" sz="2000" b="0" i="0">
                <a:effectLst/>
                <a:latin typeface="Times New Roman" panose="02020603050405020304" pitchFamily="18" charset="0"/>
                <a:cs typeface="Times New Roman" panose="02020603050405020304" pitchFamily="18" charset="0"/>
              </a:rPr>
              <a:t>.</a:t>
            </a:r>
            <a:endParaRPr lang="en-US" altLang="zh-CN" sz="2000" b="0" i="0">
              <a:effectLst/>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000" b="0" i="0">
                <a:effectLst/>
                <a:latin typeface="Times New Roman" panose="02020603050405020304" pitchFamily="18" charset="0"/>
                <a:cs typeface="Times New Roman" panose="02020603050405020304" pitchFamily="18" charset="0"/>
              </a:rPr>
              <a:t>Liang et al. (2023) and Du et al. (2023): make use of the</a:t>
            </a:r>
            <a:r>
              <a:rPr lang="en-US" altLang="zh-CN" sz="2000" b="0" i="0">
                <a:solidFill>
                  <a:srgbClr val="FF0000"/>
                </a:solidFill>
                <a:effectLst/>
                <a:latin typeface="Times New Roman" panose="02020603050405020304" pitchFamily="18" charset="0"/>
                <a:cs typeface="Times New Roman" panose="02020603050405020304" pitchFamily="18" charset="0"/>
              </a:rPr>
              <a:t> multi-agent debate </a:t>
            </a:r>
            <a:r>
              <a:rPr lang="en-US" altLang="zh-CN" sz="2000" b="0" i="0">
                <a:effectLst/>
                <a:latin typeface="Times New Roman" panose="02020603050405020304" pitchFamily="18" charset="0"/>
                <a:cs typeface="Times New Roman" panose="02020603050405020304" pitchFamily="18" charset="0"/>
              </a:rPr>
              <a:t>framework in other scenarios such as</a:t>
            </a:r>
            <a:r>
              <a:rPr lang="en-US" altLang="zh-CN" sz="2000" b="0" i="0">
                <a:solidFill>
                  <a:srgbClr val="FF0000"/>
                </a:solidFill>
                <a:effectLst/>
                <a:latin typeface="Times New Roman" panose="02020603050405020304" pitchFamily="18" charset="0"/>
                <a:cs typeface="Times New Roman" panose="02020603050405020304" pitchFamily="18" charset="0"/>
              </a:rPr>
              <a:t> translation and arithmetic </a:t>
            </a:r>
            <a:r>
              <a:rPr lang="en-US" altLang="zh-CN" sz="2000" b="0" i="0">
                <a:effectLst/>
                <a:latin typeface="Times New Roman" panose="02020603050405020304" pitchFamily="18" charset="0"/>
                <a:cs typeface="Times New Roman" panose="02020603050405020304" pitchFamily="18" charset="0"/>
              </a:rPr>
              <a:t>problems resulting in better results.</a:t>
            </a:r>
            <a:endParaRPr lang="en-US" altLang="zh-CN" sz="2000" b="0" i="0">
              <a:effectLst/>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000" b="0" i="0">
                <a:effectLst/>
                <a:latin typeface="Times New Roman" panose="02020603050405020304" pitchFamily="18" charset="0"/>
                <a:cs typeface="Times New Roman" panose="02020603050405020304" pitchFamily="18" charset="0"/>
              </a:rPr>
              <a:t>Liet al. (2023b); Zhang et al. (2023): probe different dimensions of improving LLM-based evaluators and do not explore the effectiveness of </a:t>
            </a:r>
            <a:r>
              <a:rPr lang="en-US" altLang="zh-CN" sz="2000" b="0" i="0">
                <a:solidFill>
                  <a:srgbClr val="FF0000"/>
                </a:solidFill>
                <a:effectLst/>
                <a:latin typeface="Times New Roman" panose="02020603050405020304" pitchFamily="18" charset="0"/>
                <a:cs typeface="Times New Roman" panose="02020603050405020304" pitchFamily="18" charset="0"/>
              </a:rPr>
              <a:t>natural language interaction</a:t>
            </a:r>
            <a:r>
              <a:rPr lang="en-US" altLang="zh-CN" sz="2000" b="0" i="0">
                <a:effectLst/>
                <a:latin typeface="Times New Roman" panose="02020603050405020304" pitchFamily="18" charset="0"/>
                <a:cs typeface="Times New Roman" panose="02020603050405020304" pitchFamily="18" charset="0"/>
              </a:rPr>
              <a:t>.</a:t>
            </a:r>
            <a:endParaRPr lang="en-US" altLang="zh-CN" sz="2000" b="0" i="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Contributions</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7" name="文本框 16"/>
          <p:cNvSpPr txBox="1"/>
          <p:nvPr/>
        </p:nvSpPr>
        <p:spPr>
          <a:xfrm>
            <a:off x="1035269" y="1964382"/>
            <a:ext cx="9638615" cy="3415030"/>
          </a:xfrm>
          <a:prstGeom prst="rect">
            <a:avLst/>
          </a:prstGeom>
          <a:noFill/>
        </p:spPr>
        <p:txBody>
          <a:bodyPr wrap="square">
            <a:spAutoFit/>
          </a:bodyPr>
          <a:lstStyle/>
          <a:p>
            <a:pPr marL="57150" lvl="2" indent="-342900" defTabSz="0">
              <a:spcBef>
                <a:spcPct val="20000"/>
              </a:spcBef>
              <a:buClr>
                <a:schemeClr val="accent6">
                  <a:lumMod val="75000"/>
                </a:schemeClr>
              </a:buClr>
              <a:buSzPct val="110000"/>
              <a:buFont typeface="Wingdings" panose="05000000000000000000" pitchFamily="2" charset="2"/>
              <a:buChar char="p"/>
            </a:pPr>
            <a:r>
              <a:rPr lang="en-US" altLang="zh-CN" sz="2000" i="0" dirty="0">
                <a:effectLst/>
                <a:latin typeface="Times New Roman" panose="02020603050405020304" pitchFamily="18" charset="0"/>
                <a:cs typeface="Times New Roman" panose="02020603050405020304" pitchFamily="18" charset="0"/>
              </a:rPr>
              <a:t>We propose a multi-agent-based framework called </a:t>
            </a:r>
            <a:r>
              <a:rPr lang="en-US" altLang="zh-CN" sz="2000" b="1" i="0" dirty="0">
                <a:effectLst/>
                <a:latin typeface="Times New Roman" panose="02020603050405020304" pitchFamily="18" charset="0"/>
                <a:cs typeface="Times New Roman" panose="02020603050405020304" pitchFamily="18" charset="0"/>
              </a:rPr>
              <a:t>ChatEval</a:t>
            </a:r>
            <a:r>
              <a:rPr lang="en-US" altLang="zh-CN" sz="2000" i="0" dirty="0">
                <a:effectLst/>
                <a:latin typeface="Times New Roman" panose="02020603050405020304" pitchFamily="18" charset="0"/>
                <a:cs typeface="Times New Roman" panose="02020603050405020304" pitchFamily="18" charset="0"/>
              </a:rPr>
              <a:t> that aligns better with human preferences compared with single-agent-based approaches as depicted in Figure 1.</a:t>
            </a:r>
            <a:endParaRPr lang="en-US" altLang="zh-CN" sz="200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anose="05000000000000000000" pitchFamily="2" charset="2"/>
              <a:buChar char="p"/>
            </a:pPr>
            <a:endParaRPr lang="en-US" altLang="zh-CN" sz="200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anose="05000000000000000000" pitchFamily="2" charset="2"/>
              <a:buChar char="p"/>
            </a:pPr>
            <a:r>
              <a:rPr lang="en-US" altLang="zh-CN" sz="2000" b="0" i="0" dirty="0">
                <a:effectLst/>
                <a:latin typeface="Times New Roman" panose="02020603050405020304" pitchFamily="18" charset="0"/>
                <a:cs typeface="Times New Roman" panose="02020603050405020304" pitchFamily="18" charset="0"/>
              </a:rPr>
              <a:t>We propose </a:t>
            </a:r>
            <a:r>
              <a:rPr lang="en-US" altLang="zh-CN" sz="2000" b="1" i="0" dirty="0">
                <a:effectLst/>
                <a:latin typeface="Times New Roman" panose="02020603050405020304" pitchFamily="18" charset="0"/>
                <a:cs typeface="Times New Roman" panose="02020603050405020304" pitchFamily="18" charset="0"/>
              </a:rPr>
              <a:t>various communication strategies</a:t>
            </a:r>
            <a:r>
              <a:rPr lang="en-US" altLang="zh-CN" sz="2000" b="0" i="0" dirty="0">
                <a:effectLst/>
                <a:latin typeface="Times New Roman" panose="02020603050405020304" pitchFamily="18" charset="0"/>
                <a:cs typeface="Times New Roman" panose="02020603050405020304" pitchFamily="18" charset="0"/>
              </a:rPr>
              <a:t> and demonstrate the necessity of </a:t>
            </a:r>
            <a:r>
              <a:rPr lang="en-US" altLang="zh-CN" sz="2000" b="1" i="0" dirty="0">
                <a:effectLst/>
                <a:latin typeface="Times New Roman" panose="02020603050405020304" pitchFamily="18" charset="0"/>
                <a:cs typeface="Times New Roman" panose="02020603050405020304" pitchFamily="18" charset="0"/>
              </a:rPr>
              <a:t>diverse role prompts</a:t>
            </a:r>
            <a:r>
              <a:rPr lang="en-US" altLang="zh-CN" sz="2000" b="0" i="0" dirty="0">
                <a:effectLst/>
                <a:latin typeface="Times New Roman" panose="02020603050405020304" pitchFamily="18" charset="0"/>
                <a:cs typeface="Times New Roman" panose="02020603050405020304" pitchFamily="18" charset="0"/>
              </a:rPr>
              <a:t> in multi-agent debate scenarios.</a:t>
            </a:r>
            <a:endParaRPr lang="en-US"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anose="05000000000000000000" pitchFamily="2" charset="2"/>
              <a:buChar char="p"/>
            </a:pPr>
            <a:endParaRPr lang="en-US"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anose="05000000000000000000" pitchFamily="2" charset="2"/>
              <a:buChar char="p"/>
            </a:pPr>
            <a:r>
              <a:rPr lang="en-US" altLang="zh-CN" sz="2000" b="0" i="0" dirty="0">
                <a:effectLst/>
                <a:latin typeface="Times New Roman" panose="02020603050405020304" pitchFamily="18" charset="0"/>
                <a:cs typeface="Times New Roman" panose="02020603050405020304" pitchFamily="18" charset="0"/>
              </a:rPr>
              <a:t>In the qualitative study, we demonstrate that our agents exhibit human-like behavior, capitalizing on the richness and complexity of language interaction. This elevates ChatEval from being merely a evaluation tool to an embodiment of interactive natural language dialogue.</a:t>
            </a:r>
            <a:endParaRPr lang="en-US" altLang="zh-CN" sz="2000" b="0" i="0" dirty="0">
              <a:effectLst/>
              <a:latin typeface="Times New Roman" panose="02020603050405020304" pitchFamily="18" charset="0"/>
              <a:cs typeface="Times New Roman" panose="02020603050405020304" pitchFamily="18" charset="0"/>
            </a:endParaRPr>
          </a:p>
        </p:txBody>
      </p:sp>
      <p:sp>
        <p:nvSpPr>
          <p:cNvPr id="19" name="圆角矩形 12"/>
          <p:cNvSpPr>
            <a:spLocks noChangeArrowheads="1"/>
          </p:cNvSpPr>
          <p:nvPr/>
        </p:nvSpPr>
        <p:spPr bwMode="auto">
          <a:xfrm>
            <a:off x="661035" y="1224280"/>
            <a:ext cx="10962005" cy="48920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a:t>
            </a:r>
            <a:r>
              <a:rPr lang="en-US" altLang="en-GB" sz="2600" b="1" dirty="0">
                <a:solidFill>
                  <a:sysClr val="windowText" lastClr="000000"/>
                </a:solidFill>
                <a:latin typeface="Arial" panose="020B0604020202020204"/>
                <a:ea typeface="微软雅黑" panose="020B0503020204020204" pitchFamily="34" charset="-122"/>
              </a:rPr>
              <a:t>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5" name="文本框 14"/>
          <p:cNvSpPr txBox="1"/>
          <p:nvPr/>
        </p:nvSpPr>
        <p:spPr>
          <a:xfrm>
            <a:off x="661035" y="2244090"/>
            <a:ext cx="3773170" cy="2370455"/>
          </a:xfrm>
          <a:prstGeom prst="rect">
            <a:avLst/>
          </a:prstGeom>
          <a:noFill/>
        </p:spPr>
        <p:txBody>
          <a:bodyPr wrap="none" rtlCol="0">
            <a:noAutofit/>
          </a:bodyPr>
          <a:p>
            <a:pPr marL="0" lvl="2" indent="-285750" algn="l" defTabSz="0">
              <a:spcBef>
                <a:spcPct val="20000"/>
              </a:spcBef>
              <a:buClr>
                <a:schemeClr val="accent6">
                  <a:lumMod val="75000"/>
                </a:schemeClr>
              </a:buClr>
              <a:buSzPct val="110000"/>
              <a:buFont typeface="Wingdings" panose="05000000000000000000" pitchFamily="2" charset="2"/>
              <a:buChar char="v"/>
            </a:pPr>
            <a:r>
              <a:rPr lang="en-US" altLang="zh-CN" sz="2400" b="1" dirty="0">
                <a:latin typeface="Times New Roman" panose="02020603050405020304" pitchFamily="18" charset="0"/>
                <a:cs typeface="Times New Roman" panose="02020603050405020304" pitchFamily="18" charset="0"/>
              </a:rPr>
              <a:t>Principal components</a:t>
            </a:r>
            <a:endParaRPr lang="en-US" altLang="zh-CN" sz="2400" b="1"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Debater agents</a:t>
            </a:r>
            <a:endParaRPr lang="en-US" altLang="zh-CN" sz="2400"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Diverse role specification</a:t>
            </a:r>
            <a:endParaRPr lang="en-US" altLang="zh-CN" sz="2400"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r>
              <a:rPr lang="en-US" altLang="zh-CN" sz="2400" dirty="0">
                <a:latin typeface="Times New Roman" panose="02020603050405020304" pitchFamily="18" charset="0"/>
                <a:cs typeface="Times New Roman" panose="02020603050405020304" pitchFamily="18" charset="0"/>
              </a:rPr>
              <a:t>Communication strategy</a:t>
            </a:r>
            <a:endParaRPr lang="en-US" altLang="zh-CN"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316095" y="1673225"/>
            <a:ext cx="7131685" cy="3616960"/>
          </a:xfrm>
          <a:prstGeom prst="rect">
            <a:avLst/>
          </a:prstGeom>
        </p:spPr>
      </p:pic>
      <p:sp>
        <p:nvSpPr>
          <p:cNvPr id="4" name="文本框 3"/>
          <p:cNvSpPr txBox="1"/>
          <p:nvPr/>
        </p:nvSpPr>
        <p:spPr>
          <a:xfrm>
            <a:off x="6488430" y="5481320"/>
            <a:ext cx="2787015" cy="460375"/>
          </a:xfrm>
          <a:prstGeom prst="rect">
            <a:avLst/>
          </a:prstGeom>
          <a:noFill/>
        </p:spPr>
        <p:txBody>
          <a:bodyPr wrap="square" rtlCol="0">
            <a:spAutoFit/>
          </a:bodyPr>
          <a:p>
            <a:pPr marL="0" lvl="2" indent="0" algn="l" defTabSz="0">
              <a:spcBef>
                <a:spcPct val="20000"/>
              </a:spcBef>
              <a:buClr>
                <a:schemeClr val="accent6">
                  <a:lumMod val="75000"/>
                </a:schemeClr>
              </a:buClr>
              <a:buSzPct val="110000"/>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Overall framework</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a:t>
            </a:r>
            <a:r>
              <a:rPr lang="en-US" altLang="en-GB" sz="2600" b="1" dirty="0">
                <a:solidFill>
                  <a:sysClr val="windowText" lastClr="000000"/>
                </a:solidFill>
                <a:latin typeface="Arial" panose="020B0604020202020204"/>
                <a:ea typeface="微软雅黑" panose="020B0503020204020204" pitchFamily="34" charset="-122"/>
              </a:rPr>
              <a:t>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549525" y="1280795"/>
            <a:ext cx="6607810" cy="4899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a:t>
            </a:r>
            <a:r>
              <a:rPr lang="en-US" altLang="en-GB" sz="2600" b="1" dirty="0">
                <a:solidFill>
                  <a:sysClr val="windowText" lastClr="000000"/>
                </a:solidFill>
                <a:latin typeface="Arial" panose="020B0604020202020204"/>
                <a:ea typeface="微软雅黑" panose="020B0503020204020204" pitchFamily="34" charset="-122"/>
              </a:rPr>
              <a:t>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5" name="文本框 14"/>
          <p:cNvSpPr txBox="1"/>
          <p:nvPr/>
        </p:nvSpPr>
        <p:spPr>
          <a:xfrm>
            <a:off x="661035" y="1296035"/>
            <a:ext cx="10415270" cy="4852670"/>
          </a:xfrm>
          <a:prstGeom prst="rect">
            <a:avLst/>
          </a:prstGeom>
          <a:noFill/>
        </p:spPr>
        <p:txBody>
          <a:bodyPr wrap="none" rtlCol="0">
            <a:noAutofit/>
          </a:bodyPr>
          <a:p>
            <a:pPr marL="0" lvl="3" indent="-285750" algn="l" defTabSz="0">
              <a:spcBef>
                <a:spcPct val="20000"/>
              </a:spcBef>
              <a:buClr>
                <a:schemeClr val="accent6">
                  <a:lumMod val="75000"/>
                </a:schemeClr>
              </a:buClr>
              <a:buSzPct val="110000"/>
              <a:buFont typeface="Wingdings" panose="05000000000000000000" pitchFamily="2" charset="2"/>
              <a:buChar char="v"/>
            </a:pPr>
            <a:r>
              <a:rPr lang="en-US" altLang="zh-CN" sz="2400" b="1" dirty="0">
                <a:latin typeface="Times New Roman" panose="02020603050405020304" pitchFamily="18" charset="0"/>
                <a:cs typeface="Times New Roman" panose="02020603050405020304" pitchFamily="18" charset="0"/>
                <a:sym typeface="+mn-ea"/>
              </a:rPr>
              <a:t>Debater agents</a:t>
            </a:r>
            <a:endParaRPr lang="en-US" altLang="zh-CN" sz="2400" b="1"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endParaRPr lang="en-US" altLang="zh-CN"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369185" y="1599565"/>
            <a:ext cx="7139940" cy="4415790"/>
          </a:xfrm>
          <a:prstGeom prst="rect">
            <a:avLst/>
          </a:prstGeom>
        </p:spPr>
      </p:pic>
      <p:sp>
        <p:nvSpPr>
          <p:cNvPr id="6" name="文本框 5"/>
          <p:cNvSpPr txBox="1"/>
          <p:nvPr/>
        </p:nvSpPr>
        <p:spPr>
          <a:xfrm>
            <a:off x="3894455" y="5925185"/>
            <a:ext cx="4090035" cy="368300"/>
          </a:xfrm>
          <a:prstGeom prst="rect">
            <a:avLst/>
          </a:prstGeom>
          <a:noFill/>
        </p:spPr>
        <p:txBody>
          <a:bodyPr wrap="square" rtlCol="0">
            <a:spAutoFit/>
          </a:bodyPr>
          <a:p>
            <a:r>
              <a:rPr lang="en-US" altLang="zh-CN"/>
              <a:t>The prompt template for FairEval Dataset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38262" y="6583485"/>
            <a:ext cx="2984500" cy="245110"/>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966" y="6583485"/>
            <a:ext cx="1922145"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600" y="6569836"/>
            <a:ext cx="12191365" cy="287985"/>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659" y="6583485"/>
            <a:ext cx="2011680" cy="245110"/>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57057" y="6583485"/>
            <a:ext cx="2465705" cy="245110"/>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749" y="-99830"/>
            <a:ext cx="7220993" cy="817521"/>
          </a:xfrm>
          <a:prstGeom prst="rect">
            <a:avLst/>
          </a:prstGeom>
          <a:ln>
            <a:noFill/>
          </a:ln>
        </p:spPr>
        <p:txBody>
          <a:bodyPr vert="horz" lIns="0" tIns="45716" rIns="91434" bIns="45716"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M</a:t>
            </a:r>
            <a:r>
              <a:rPr lang="en-US" altLang="en-GB" sz="2600" b="1" dirty="0">
                <a:solidFill>
                  <a:sysClr val="windowText" lastClr="000000"/>
                </a:solidFill>
                <a:latin typeface="Arial" panose="020B0604020202020204"/>
                <a:ea typeface="微软雅黑" panose="020B0503020204020204" pitchFamily="34" charset="-122"/>
              </a:rPr>
              <a:t>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966" y="760552"/>
            <a:ext cx="10857934"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5007" y="176547"/>
            <a:ext cx="1897755" cy="555876"/>
          </a:xfrm>
          <a:prstGeom prst="rect">
            <a:avLst/>
          </a:prstGeom>
        </p:spPr>
      </p:pic>
      <p:grpSp>
        <p:nvGrpSpPr>
          <p:cNvPr id="34" name="组合 33"/>
          <p:cNvGrpSpPr/>
          <p:nvPr/>
        </p:nvGrpSpPr>
        <p:grpSpPr>
          <a:xfrm>
            <a:off x="204350" y="159898"/>
            <a:ext cx="725306" cy="619446"/>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203"/>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p:cNvSpPr>
            <a:spLocks noChangeArrowheads="1"/>
          </p:cNvSpPr>
          <p:nvPr/>
        </p:nvSpPr>
        <p:spPr bwMode="auto">
          <a:xfrm>
            <a:off x="256540" y="1096645"/>
            <a:ext cx="11365865" cy="5196840"/>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0" i="0" u="none" strike="noStrike" kern="0" cap="none" spc="0" normalizeH="0" baseline="0" noProof="0">
              <a:ln>
                <a:noFill/>
              </a:ln>
              <a:solidFill>
                <a:sysClr val="windowText" lastClr="000000"/>
              </a:solidFill>
              <a:effectLst/>
              <a:uLnTx/>
              <a:uFillTx/>
            </a:endParaRPr>
          </a:p>
        </p:txBody>
      </p:sp>
      <p:sp>
        <p:nvSpPr>
          <p:cNvPr id="15" name="文本框 14"/>
          <p:cNvSpPr txBox="1"/>
          <p:nvPr/>
        </p:nvSpPr>
        <p:spPr>
          <a:xfrm>
            <a:off x="661035" y="1328420"/>
            <a:ext cx="10415270" cy="4796155"/>
          </a:xfrm>
          <a:prstGeom prst="rect">
            <a:avLst/>
          </a:prstGeom>
          <a:noFill/>
        </p:spPr>
        <p:txBody>
          <a:bodyPr wrap="none" rtlCol="0">
            <a:noAutofit/>
          </a:bodyPr>
          <a:p>
            <a:pPr marL="0" lvl="3" indent="-285750" algn="l" defTabSz="0">
              <a:spcBef>
                <a:spcPct val="20000"/>
              </a:spcBef>
              <a:buClr>
                <a:schemeClr val="accent6">
                  <a:lumMod val="75000"/>
                </a:schemeClr>
              </a:buClr>
              <a:buSzPct val="110000"/>
              <a:buFont typeface="Wingdings" panose="05000000000000000000" pitchFamily="2" charset="2"/>
              <a:buChar char="v"/>
            </a:pPr>
            <a:r>
              <a:rPr lang="en-US" altLang="zh-CN" sz="2400" b="1" dirty="0">
                <a:latin typeface="Times New Roman" panose="02020603050405020304" pitchFamily="18" charset="0"/>
                <a:cs typeface="Times New Roman" panose="02020603050405020304" pitchFamily="18" charset="0"/>
                <a:sym typeface="+mn-ea"/>
              </a:rPr>
              <a:t>Diverse role specification</a:t>
            </a:r>
            <a:endParaRPr lang="en-US" altLang="zh-CN" sz="2400" b="1" dirty="0">
              <a:latin typeface="Times New Roman" panose="02020603050405020304" pitchFamily="18" charset="0"/>
              <a:cs typeface="Times New Roman" panose="02020603050405020304" pitchFamily="18" charset="0"/>
            </a:endParaRPr>
          </a:p>
          <a:p>
            <a:pPr marL="514350" lvl="3" indent="-342900" algn="l" defTabSz="0" fontAlgn="auto">
              <a:lnSpc>
                <a:spcPct val="150000"/>
              </a:lnSpc>
              <a:spcBef>
                <a:spcPts val="0"/>
              </a:spcBef>
              <a:buClr>
                <a:schemeClr val="accent6">
                  <a:lumMod val="75000"/>
                </a:schemeClr>
              </a:buClr>
              <a:buSzPct val="110000"/>
              <a:buFont typeface="Wingdings" panose="05000000000000000000" charset="0"/>
              <a:buChar char="l"/>
            </a:pPr>
            <a:endParaRPr lang="en-US" altLang="zh-CN"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4558030" y="1430655"/>
            <a:ext cx="6777990" cy="483235"/>
          </a:xfrm>
          <a:prstGeom prst="rect">
            <a:avLst/>
          </a:prstGeom>
        </p:spPr>
      </p:pic>
      <p:pic>
        <p:nvPicPr>
          <p:cNvPr id="4" name="图片 3"/>
          <p:cNvPicPr>
            <a:picLocks noChangeAspect="1"/>
          </p:cNvPicPr>
          <p:nvPr/>
        </p:nvPicPr>
        <p:blipFill>
          <a:blip r:embed="rId3"/>
          <a:stretch>
            <a:fillRect/>
          </a:stretch>
        </p:blipFill>
        <p:spPr>
          <a:xfrm>
            <a:off x="2259965" y="1969770"/>
            <a:ext cx="8109585" cy="4203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commondata" val="eyJoZGlkIjoiNzllOTZmYjE2NjgyMjg2YTYyYTNlNDY3NWZiMTRhZDQifQ=="/>
  <p:tag name="resource_record_key" val="{&quot;13&quot;:[4650186,4663468,20419712,456310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4524</Words>
  <Application>WPS 演示</Application>
  <PresentationFormat>宽屏</PresentationFormat>
  <Paragraphs>297</Paragraphs>
  <Slides>15</Slides>
  <Notes>18</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15</vt:i4>
      </vt:variant>
    </vt:vector>
  </HeadingPairs>
  <TitlesOfParts>
    <vt:vector size="34" baseType="lpstr">
      <vt:lpstr>Arial</vt:lpstr>
      <vt:lpstr>宋体</vt:lpstr>
      <vt:lpstr>Wingdings</vt:lpstr>
      <vt:lpstr>微软雅黑</vt:lpstr>
      <vt:lpstr>Arial</vt:lpstr>
      <vt:lpstr>-apple-system</vt:lpstr>
      <vt:lpstr>Segoe Print</vt:lpstr>
      <vt:lpstr>Calibri</vt:lpstr>
      <vt:lpstr>Times New Roman</vt:lpstr>
      <vt:lpstr>Söhne</vt:lpstr>
      <vt:lpstr>Wingdings</vt:lpstr>
      <vt:lpstr>Cambria Math</vt:lpstr>
      <vt:lpstr>等线</vt:lpstr>
      <vt:lpstr>等线 Light</vt:lpstr>
      <vt:lpstr>Arial Unicode MS</vt:lpstr>
      <vt:lpstr>Calibri Light</vt:lpstr>
      <vt:lpstr>Calibri</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无</cp:lastModifiedBy>
  <cp:revision>1758</cp:revision>
  <dcterms:created xsi:type="dcterms:W3CDTF">2021-12-22T05:58:00Z</dcterms:created>
  <dcterms:modified xsi:type="dcterms:W3CDTF">2024-12-04T07:46:28Z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3639AD8ED3514D378AD712011B282B23_13</vt:lpwstr>
  </property>
</Properties>
</file>