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228" r:id="rId2"/>
    <p:sldId id="3256" r:id="rId3"/>
    <p:sldId id="3257" r:id="rId4"/>
    <p:sldId id="3258" r:id="rId5"/>
    <p:sldId id="3260" r:id="rId6"/>
    <p:sldId id="3259" r:id="rId7"/>
    <p:sldId id="3245" r:id="rId8"/>
    <p:sldId id="324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FC7"/>
    <a:srgbClr val="BDA2D6"/>
    <a:srgbClr val="325C83"/>
    <a:srgbClr val="347EC1"/>
    <a:srgbClr val="0C77C3"/>
    <a:srgbClr val="C2D6B9"/>
    <a:srgbClr val="A2C194"/>
    <a:srgbClr val="FFFFFF"/>
    <a:srgbClr val="9479DC"/>
    <a:srgbClr val="F2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4" autoAdjust="0"/>
    <p:restoredTop sz="66242" autoAdjust="0"/>
  </p:normalViewPr>
  <p:slideViewPr>
    <p:cSldViewPr snapToGrid="0">
      <p:cViewPr>
        <p:scale>
          <a:sx n="75" d="100"/>
          <a:sy n="75" d="100"/>
        </p:scale>
        <p:origin x="594" y="-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F29E6-ADC9-1E49-B86F-6F73C4E3655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D2CE4-F96D-2941-AC46-251D5DA839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04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DDR</a:t>
            </a:r>
            <a:r>
              <a:rPr kumimoji="1" lang="zh-CN" altLang="en-US" dirty="0"/>
              <a:t>，一个</a:t>
            </a:r>
            <a:r>
              <a:rPr kumimoji="1" lang="en-US" altLang="zh-CN" dirty="0" err="1"/>
              <a:t>ddl</a:t>
            </a:r>
            <a:r>
              <a:rPr kumimoji="1" lang="zh-CN" altLang="en-US" dirty="0"/>
              <a:t>驱动的路由协议，用于提供延迟保证服务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D2CE4-F96D-2941-AC46-251D5DA839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77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A9DD4-410B-ECB1-9203-65C650D1A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EE8CFF-2F84-FD0A-1E20-60051DB23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70ACFE-8EFC-AA45-8197-40AD951D7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这篇文章的背景很简单，就是</a:t>
            </a:r>
            <a:r>
              <a:rPr lang="en-US" altLang="zh-CN" dirty="0" err="1"/>
              <a:t>vr</a:t>
            </a:r>
            <a:r>
              <a:rPr lang="zh-CN" altLang="en-US" dirty="0"/>
              <a:t>，线上会议等对包延迟有严格要求的网络需求不断上升，然而现有的延迟保证的算法面对这样的需求时，总会力不从心。就拿以下三类算法来说，以</a:t>
            </a:r>
            <a:r>
              <a:rPr lang="en-US" altLang="zh-CN" dirty="0" err="1"/>
              <a:t>ospf</a:t>
            </a:r>
            <a:r>
              <a:rPr lang="zh-CN" altLang="en-US" dirty="0"/>
              <a:t>为代表的静态路由算法，只适合稳定的网络环境，无法动态调整路由；多路径路由算法，可以实现动态路由的调整，但在面临拥塞时无法迅速进行路由规划，且依赖人工干预；中心智能化路由算法可以有效处理动态路由问题，但其部署成本过高。因此，文章的思路即是通过自适应自由选择与去中心化，在保证算法能有动态优化路由的同时，降低部署成分，并最终达到延迟保证目的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3727C-B706-B50E-3AB8-5BCA07202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69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545F6-E960-64B2-79AC-0DAED2E1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AD4FDB-6CAB-4F6D-0D87-4C240F8DC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96FA55-E1EC-6E77-1AAF-C24284615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的整体逻辑为，先对候选路由进行计算，再量化节点延迟，并以此为筛选条件，用于自适应路由的选择。首先，对候选理由的计算，文章定义了一个递归函数，一层次遍历的方式，不断更换迪杰斯特拉算法的根节点，最终得到任意节点到任意节点的最短路径。但这样的算法存在数据冗余与计算消耗的问题。数据冗余，通过集合存储，可以去除重复路由。为了减少计算消耗，文章通过可调节参数，限制层次遍历的层数，同时各个根节点的路由计算是相互独立的，很好的适配分布式计算，达到去中心化，便于部署的目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02347-68C3-069B-9E89-B0D324324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59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35AB-FF45-0080-2F06-35853D3C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09A026-24E1-699C-F170-2E9099483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E0184E-1538-1812-BD34-85EDC64EC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节点的延迟量化，文章通过量化自我与预测邻居两个部分完成，对自我延迟的量化呢，每个节点使用优先队列和普通队列来供数据包排队。当数据包需要转发时，节点会对其延迟要求进行分类，要求严格的遍进入优先队列，那么优先队列的长度越长，该节点发生拥塞的可能性就越大，变可通过优先队列的长度，来度量排队延迟。在量化了自身延迟之后，节点将延迟情况通知给邻居，但是邻居接收到的延迟状况与实际的状况往往存在滞后性，出现误差，需要根据接受到的状况对世纪的延迟状况进行预测。文章对邻居延迟的预测进行了时间序列建模，并使用马尔可夫模型，针对链路正常，较忙和拥塞三种状态，预测出最可能的排队延迟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104CD-BB82-B995-51E4-ACD8943C7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02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2AF99-041C-1CF5-CDE0-A814EF17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6A46A2B-ACB3-656C-7C64-3817BE94E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07AF88-50CE-F113-7997-C425A5E19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为了保证马尔可夫模型的有效性，文章对其状态粒度的划分进行了实验探讨，发现无论传输延迟是多少，当状态的粒度大小为传输延迟一半的时候，预测误差是最小的。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584C4-6E91-8100-0CC5-41B3506B9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25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0BB18-E72C-68C4-FDD7-EAFE4FBF7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F27E1A-BBA5-9249-141F-3108811E5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E1AB43-465D-2DF8-E405-3D20BA6C2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得到了充足的候选路由并完成了排队延迟的量化之后，文章通过考虑链路传输延迟与节点排队延迟，从候选集中筛选出满足数据报延迟要求的路由子集，并返回其中延迟最小的路由。这也就是自适应路由选择的过程。文章还对其进行了跨层部署，将候选路由的计算与节点延迟量化部署到了网络层，节点的队列规则部署到了连接层，以便于通过实验验证其有效性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079FE-7EB4-06CA-EB7F-6C02FC2CB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34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实验部分呢，采用的</a:t>
            </a:r>
            <a:r>
              <a:rPr lang="en-US" altLang="zh-CN" dirty="0"/>
              <a:t>ns3</a:t>
            </a:r>
            <a:r>
              <a:rPr lang="zh-CN" altLang="en-US" dirty="0"/>
              <a:t>进行仿真，并与其他三个经典的协议进行准时转发率的比较。实验设置了</a:t>
            </a:r>
            <a:r>
              <a:rPr lang="en-US" altLang="zh-CN" dirty="0"/>
              <a:t>4</a:t>
            </a:r>
            <a:r>
              <a:rPr lang="zh-CN" altLang="en-US" dirty="0"/>
              <a:t>个网络拓扑，并在理想网络，存在大象流的网络和突发流的网络中进行仿真实验，可以看出，在各种条件下，文章的方法都能在延迟要求下完成大部分包的准时转发。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530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D2CE4-F96D-2941-AC46-251D5DA839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32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08AF3-8242-809A-9AD2-B06FEF2FE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7D6BC-15DD-D2E6-3FC3-3995E4B9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FCF40-AEF8-EEBE-BAB3-192E0537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E632D-A0E4-C526-2BFA-78493A7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862BC-ED1C-016F-5ED4-575B97C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6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E44F1-D741-B22E-65B6-EC6A1C23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362997-A88F-69BB-9C3F-D43730EE0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A0542-B417-F2EC-78E3-CF31BA6C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5D313-5F36-FA89-D38B-09A95821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BBFD-54C1-BCF4-96C4-5219D089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41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6898E6-B2C3-053F-25DC-7046868A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23F556-9D6F-0B17-0375-6B3A82BC0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38EB7-2897-E3B5-58E7-32A2938B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18269-60E7-140C-4B42-70A8ED96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3E459-6468-CDD3-EFCD-580F8DA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28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50DF2-AEDC-3FD8-C7E5-461E6BE2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D5D42-5702-70D7-8E92-48A4D96C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434B-C5A1-DD9B-4A6D-C9F0AD22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611E9-E0CA-5D62-0345-12F5F97D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6BEA4-AC2D-6B25-BFA0-208B872B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92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A62ED-4F20-D811-4F87-9DB7E971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B5CB3-F38B-6DF8-7AC0-FC977E7B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BA62E-AFD1-7B63-5026-20F43FC4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BFC0E-2EB5-16AD-B91A-C02BD826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68EB-E35E-E8AB-23AC-86038143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5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C0D12-5448-EB89-A91E-D312490C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E1E66-BDDA-2E70-CC71-1FA113DE8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8A846-882C-CC87-4F1B-662A3E973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DC488-6BAF-8BFA-D53E-BEA1FE19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83E07-2667-2EB5-1C06-FD1AB1AD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02437-6D82-7278-C2CC-F3217340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16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BEC9-9C26-A8E0-2C16-39066108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7AD45-3143-DD2A-9706-1235271C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916E3-3481-F9A5-5C0A-F80C5B5BE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82652B-BAD0-3632-AF7E-593E04103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56D985-61AA-34B2-5D30-E63A1045A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24FE7B-7C36-4574-41C9-E2FD5891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CEB06E-095A-292C-30C9-52771B04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6AFAEE-B8B3-F8BC-2953-5435ED5F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64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EF192-4431-1F99-2807-E6392A14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84A4F3-DE66-B5E7-5CEE-20AB4BF7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A30D54-FA3F-CE64-923C-AEB70C56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D4E622-2868-73FE-D71D-FBB7827D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08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54CB0F-DB49-0DAD-64D9-5978C64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B2C27-2D3B-2F29-A63F-F3237DF2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3FF68-D933-2AE9-2AC7-5F11FCF8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0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30B49-FD01-3CE9-F554-D7871984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005B3-B7B9-3BCD-0A92-880CE19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41DF1-0F34-4971-889A-B5845C119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EEB58-0947-A412-D09A-82EA1FD8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0BACC-C82D-0E2B-3F50-3888072F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EC197-EFE6-B458-4FFB-B942C33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0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8F02-20DA-D245-8F77-EC781ADC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EEF6CD-61AF-CF33-5B44-BF073C869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E84688-72D6-E855-87D7-BF4EC94E3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20B56-AC57-F3DE-7442-983BF350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D063F-27F0-D3D0-02D5-563E35E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CB396-55AC-4D79-51AE-6ABD945A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17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1B52F6-4831-1706-2A85-F4636341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9CF93-1B6B-3F38-2715-ED41B004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35A61-D64C-5F0B-2270-34900280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F5C2-3758-B14C-A5D3-20AC9B9846AD}" type="datetimeFigureOut">
              <a:rPr kumimoji="1" lang="zh-CN" altLang="en-US" smtClean="0"/>
              <a:t>2024/12/3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56435-F1B9-DEA6-D24F-A994D657E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3BC84-7FD9-D9ED-8FF4-DD5B315A2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D276-96F9-4C44-ABCE-B2172E96EF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23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153173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59549" y="2656979"/>
            <a:ext cx="7809203" cy="830954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algn="ctr" defTabSz="913765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DDR: A Deadline-Driven Routing Protocol for Delay Guaranteed Service</a:t>
            </a:r>
            <a:r>
              <a:rPr lang="en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76032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620662"/>
            <a:ext cx="3140616" cy="29035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581189" y="5544645"/>
            <a:ext cx="3028952" cy="799311"/>
            <a:chOff x="4977763" y="4912139"/>
            <a:chExt cx="3028952" cy="799311"/>
          </a:xfrm>
        </p:grpSpPr>
        <p:sp>
          <p:nvSpPr>
            <p:cNvPr id="16" name="文本占位符 56"/>
            <p:cNvSpPr txBox="1"/>
            <p:nvPr/>
          </p:nvSpPr>
          <p:spPr>
            <a:xfrm>
              <a:off x="5530014" y="4912139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汇报人：邱子豪</a:t>
              </a: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4977763" y="5415179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2024 / 12</a:t>
              </a:r>
              <a:r>
                <a:rPr lang="zh-CN" altLang="en-US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/ 04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752B6D0-4E59-6612-7200-47B10765B933}"/>
              </a:ext>
            </a:extLst>
          </p:cNvPr>
          <p:cNvSpPr txBox="1"/>
          <p:nvPr/>
        </p:nvSpPr>
        <p:spPr>
          <a:xfrm>
            <a:off x="1266181" y="4141660"/>
            <a:ext cx="10493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 Yang, </a:t>
            </a:r>
            <a:r>
              <a:rPr kumimoji="1" lang="fr-FR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Tianfang</a:t>
            </a:r>
            <a:r>
              <a:rPr kumimoji="1"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Chang, Lin Cai</a:t>
            </a:r>
          </a:p>
          <a:p>
            <a:pPr algn="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&amp; Computer Engineering, University of Victoria, Victoria, Canada Publisher: </a:t>
            </a:r>
            <a:r>
              <a:rPr lang="en" altLang="zh-C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INFOCOM 2024 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CA35F-CDEC-3BC3-0AE5-6EDACB14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1B80FC2-4190-2309-28C3-8CDF34692E9E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>
            <a:extLst>
              <a:ext uri="{FF2B5EF4-FFF2-40B4-BE49-F238E27FC236}">
                <a16:creationId xmlns:a16="http://schemas.microsoft.com/office/drawing/2014/main" id="{55422C62-832A-5319-4CA4-7C4DE114B8B3}"/>
              </a:ext>
            </a:extLst>
          </p:cNvPr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 and Related works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347C02C-3527-8E75-0C42-A2E8D465B38E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27A877B-CE54-E397-7CB0-7E8DB5ECFF2B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9D9ED0C-C928-9EC4-BD24-C31DDC98AF67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F02DE63-A690-77A3-86E6-129BDECFA82A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E2862977-2119-9683-618D-55B4A32B792D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318761E-BE00-A2BD-5AE7-42018F7D3C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8DDEFFB6-A19C-0F2D-25D8-7326CC60593A}"/>
              </a:ext>
            </a:extLst>
          </p:cNvPr>
          <p:cNvSpPr/>
          <p:nvPr/>
        </p:nvSpPr>
        <p:spPr>
          <a:xfrm>
            <a:off x="11151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0B76DB0-6A89-3716-CB95-09D97D0F5596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3BC3827-CA13-113D-AD99-FAFD55FDB924}"/>
              </a:ext>
            </a:extLst>
          </p:cNvPr>
          <p:cNvSpPr txBox="1"/>
          <p:nvPr/>
        </p:nvSpPr>
        <p:spPr>
          <a:xfrm>
            <a:off x="9232369" y="6583649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39">
            <a:extLst>
              <a:ext uri="{FF2B5EF4-FFF2-40B4-BE49-F238E27FC236}">
                <a16:creationId xmlns:a16="http://schemas.microsoft.com/office/drawing/2014/main" id="{A8F3EEAD-D0F8-866C-0F1F-AA0311417456}"/>
              </a:ext>
            </a:extLst>
          </p:cNvPr>
          <p:cNvCxnSpPr>
            <a:cxnSpLocks/>
          </p:cNvCxnSpPr>
          <p:nvPr/>
        </p:nvCxnSpPr>
        <p:spPr>
          <a:xfrm>
            <a:off x="7869948" y="2192514"/>
            <a:ext cx="0" cy="3422473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9">
            <a:extLst>
              <a:ext uri="{FF2B5EF4-FFF2-40B4-BE49-F238E27FC236}">
                <a16:creationId xmlns:a16="http://schemas.microsoft.com/office/drawing/2014/main" id="{0FD31437-0DAD-FF8E-7F9B-FD88A47C768C}"/>
              </a:ext>
            </a:extLst>
          </p:cNvPr>
          <p:cNvCxnSpPr>
            <a:cxnSpLocks/>
          </p:cNvCxnSpPr>
          <p:nvPr/>
        </p:nvCxnSpPr>
        <p:spPr>
          <a:xfrm>
            <a:off x="4058961" y="2192514"/>
            <a:ext cx="0" cy="3422473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FB748E3-846D-0C8D-1FB0-D76177BD8809}"/>
              </a:ext>
            </a:extLst>
          </p:cNvPr>
          <p:cNvSpPr txBox="1"/>
          <p:nvPr/>
        </p:nvSpPr>
        <p:spPr>
          <a:xfrm>
            <a:off x="851338" y="9059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918F768-3C39-80A9-7070-A5F1DB60FC06}"/>
              </a:ext>
            </a:extLst>
          </p:cNvPr>
          <p:cNvSpPr txBox="1"/>
          <p:nvPr/>
        </p:nvSpPr>
        <p:spPr>
          <a:xfrm>
            <a:off x="1237631" y="227123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静态路由算法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958A7E0-F357-72D8-BBA3-19637B9FE96F}"/>
              </a:ext>
            </a:extLst>
          </p:cNvPr>
          <p:cNvSpPr txBox="1"/>
          <p:nvPr/>
        </p:nvSpPr>
        <p:spPr>
          <a:xfrm>
            <a:off x="4882081" y="227123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多路径路由算法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39">
            <a:extLst>
              <a:ext uri="{FF2B5EF4-FFF2-40B4-BE49-F238E27FC236}">
                <a16:creationId xmlns:a16="http://schemas.microsoft.com/office/drawing/2014/main" id="{A1F3529A-FC17-967D-5D5F-112B5B7115A1}"/>
              </a:ext>
            </a:extLst>
          </p:cNvPr>
          <p:cNvCxnSpPr>
            <a:cxnSpLocks/>
          </p:cNvCxnSpPr>
          <p:nvPr/>
        </p:nvCxnSpPr>
        <p:spPr>
          <a:xfrm flipH="1">
            <a:off x="667248" y="2797762"/>
            <a:ext cx="10840993" cy="0"/>
          </a:xfrm>
          <a:prstGeom prst="line">
            <a:avLst/>
          </a:prstGeom>
          <a:ln w="38100">
            <a:solidFill>
              <a:srgbClr val="4472C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9">
            <a:extLst>
              <a:ext uri="{FF2B5EF4-FFF2-40B4-BE49-F238E27FC236}">
                <a16:creationId xmlns:a16="http://schemas.microsoft.com/office/drawing/2014/main" id="{DE087C4E-0FC0-20B4-5F11-531816885685}"/>
              </a:ext>
            </a:extLst>
          </p:cNvPr>
          <p:cNvCxnSpPr>
            <a:cxnSpLocks/>
          </p:cNvCxnSpPr>
          <p:nvPr/>
        </p:nvCxnSpPr>
        <p:spPr>
          <a:xfrm flipH="1">
            <a:off x="677907" y="5614987"/>
            <a:ext cx="10840993" cy="0"/>
          </a:xfrm>
          <a:prstGeom prst="line">
            <a:avLst/>
          </a:prstGeom>
          <a:ln w="38100">
            <a:solidFill>
              <a:srgbClr val="4472C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9">
            <a:extLst>
              <a:ext uri="{FF2B5EF4-FFF2-40B4-BE49-F238E27FC236}">
                <a16:creationId xmlns:a16="http://schemas.microsoft.com/office/drawing/2014/main" id="{A06099FA-B6CA-B5FE-4DB3-4E99B69011B6}"/>
              </a:ext>
            </a:extLst>
          </p:cNvPr>
          <p:cNvCxnSpPr>
            <a:cxnSpLocks/>
          </p:cNvCxnSpPr>
          <p:nvPr/>
        </p:nvCxnSpPr>
        <p:spPr>
          <a:xfrm flipH="1">
            <a:off x="664203" y="2192514"/>
            <a:ext cx="10840993" cy="0"/>
          </a:xfrm>
          <a:prstGeom prst="line">
            <a:avLst/>
          </a:prstGeom>
          <a:ln w="38100">
            <a:solidFill>
              <a:srgbClr val="4472C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4A1F05E-1BDD-385A-A86F-BDF1471F6D2E}"/>
              </a:ext>
            </a:extLst>
          </p:cNvPr>
          <p:cNvSpPr txBox="1"/>
          <p:nvPr/>
        </p:nvSpPr>
        <p:spPr>
          <a:xfrm>
            <a:off x="1168957" y="1304325"/>
            <a:ext cx="630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VR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、线上会议等对</a:t>
            </a:r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包的延迟有严格要求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的网络需求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图形 11" descr="箭头: 顺时针弯曲 纯色填充">
            <a:extLst>
              <a:ext uri="{FF2B5EF4-FFF2-40B4-BE49-F238E27FC236}">
                <a16:creationId xmlns:a16="http://schemas.microsoft.com/office/drawing/2014/main" id="{4AB1FA2A-D474-52A7-38A5-F78E12AA1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198450" y="1031647"/>
            <a:ext cx="659413" cy="9189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9D2243-00D9-2CF3-9EEE-07D19E39F57A}"/>
              </a:ext>
            </a:extLst>
          </p:cNvPr>
          <p:cNvSpPr txBox="1"/>
          <p:nvPr/>
        </p:nvSpPr>
        <p:spPr>
          <a:xfrm>
            <a:off x="1168957" y="1698972"/>
            <a:ext cx="6125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能提供有效的</a:t>
            </a:r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延迟保证的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路由算法存在挑战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D7998A-7DA6-E90D-2E32-5AFA7C699A41}"/>
              </a:ext>
            </a:extLst>
          </p:cNvPr>
          <p:cNvSpPr txBox="1"/>
          <p:nvPr/>
        </p:nvSpPr>
        <p:spPr>
          <a:xfrm>
            <a:off x="8609625" y="2264306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中心与智能化路由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CC87CB1-8F5A-B343-B7B2-90CEEEB8E555}"/>
              </a:ext>
            </a:extLst>
          </p:cNvPr>
          <p:cNvGrpSpPr/>
          <p:nvPr/>
        </p:nvGrpSpPr>
        <p:grpSpPr>
          <a:xfrm>
            <a:off x="956024" y="2945783"/>
            <a:ext cx="2587079" cy="2410320"/>
            <a:chOff x="740724" y="3428383"/>
            <a:chExt cx="2587079" cy="241032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E72B777-BDF7-5AED-9687-10235F1B395F}"/>
                </a:ext>
              </a:extLst>
            </p:cNvPr>
            <p:cNvGrpSpPr/>
            <p:nvPr/>
          </p:nvGrpSpPr>
          <p:grpSpPr>
            <a:xfrm>
              <a:off x="740724" y="3428383"/>
              <a:ext cx="2080475" cy="735662"/>
              <a:chOff x="938560" y="1618821"/>
              <a:chExt cx="2080475" cy="735662"/>
            </a:xfrm>
          </p:grpSpPr>
          <p:sp>
            <p:nvSpPr>
              <p:cNvPr id="29" name="TextBox 50">
                <a:extLst>
                  <a:ext uri="{FF2B5EF4-FFF2-40B4-BE49-F238E27FC236}">
                    <a16:creationId xmlns:a16="http://schemas.microsoft.com/office/drawing/2014/main" id="{8D635602-BD2E-4932-E0A4-208ECEF189FF}"/>
                  </a:ext>
                </a:extLst>
              </p:cNvPr>
              <p:cNvSpPr txBox="1"/>
              <p:nvPr/>
            </p:nvSpPr>
            <p:spPr>
              <a:xfrm>
                <a:off x="938560" y="1618821"/>
                <a:ext cx="1767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代表算法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91D375-91E1-7818-3A8E-3C15855D84DD}"/>
                  </a:ext>
                </a:extLst>
              </p:cNvPr>
              <p:cNvSpPr txBox="1"/>
              <p:nvPr/>
            </p:nvSpPr>
            <p:spPr>
              <a:xfrm>
                <a:off x="1251843" y="1954373"/>
                <a:ext cx="17671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OSPF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BGP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08D0EE4-5654-0179-AF8F-511FC9C9225E}"/>
                </a:ext>
              </a:extLst>
            </p:cNvPr>
            <p:cNvGrpSpPr/>
            <p:nvPr/>
          </p:nvGrpSpPr>
          <p:grpSpPr>
            <a:xfrm>
              <a:off x="740724" y="4092219"/>
              <a:ext cx="2574156" cy="1051585"/>
              <a:chOff x="938560" y="3065042"/>
              <a:chExt cx="2574156" cy="1051585"/>
            </a:xfrm>
          </p:grpSpPr>
          <p:sp>
            <p:nvSpPr>
              <p:cNvPr id="27" name="TextBox 50">
                <a:extLst>
                  <a:ext uri="{FF2B5EF4-FFF2-40B4-BE49-F238E27FC236}">
                    <a16:creationId xmlns:a16="http://schemas.microsoft.com/office/drawing/2014/main" id="{508BE227-7DEC-1B4C-49B8-32943540FC0E}"/>
                  </a:ext>
                </a:extLst>
              </p:cNvPr>
              <p:cNvSpPr txBox="1"/>
              <p:nvPr/>
            </p:nvSpPr>
            <p:spPr>
              <a:xfrm>
                <a:off x="938560" y="3065042"/>
                <a:ext cx="89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特点</a:t>
                </a:r>
                <a:endParaRPr lang="ru-RU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DD053AC-F86A-6F9E-1481-53E2E29E045B}"/>
                  </a:ext>
                </a:extLst>
              </p:cNvPr>
              <p:cNvSpPr txBox="1"/>
              <p:nvPr/>
            </p:nvSpPr>
            <p:spPr>
              <a:xfrm>
                <a:off x="938560" y="3408741"/>
                <a:ext cx="257415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基于静态路由表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适合稳定网络环境</a:t>
                </a:r>
                <a:endParaRPr lang="ru-RU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48E6E3B-C2CA-EB37-938F-EC568BE31D08}"/>
                </a:ext>
              </a:extLst>
            </p:cNvPr>
            <p:cNvGrpSpPr/>
            <p:nvPr/>
          </p:nvGrpSpPr>
          <p:grpSpPr>
            <a:xfrm>
              <a:off x="740724" y="5103041"/>
              <a:ext cx="2587079" cy="735662"/>
              <a:chOff x="938560" y="1618821"/>
              <a:chExt cx="2587079" cy="735662"/>
            </a:xfrm>
          </p:grpSpPr>
          <p:sp>
            <p:nvSpPr>
              <p:cNvPr id="33" name="TextBox 50">
                <a:extLst>
                  <a:ext uri="{FF2B5EF4-FFF2-40B4-BE49-F238E27FC236}">
                    <a16:creationId xmlns:a16="http://schemas.microsoft.com/office/drawing/2014/main" id="{C774A61A-597B-78E0-6833-E37E1F9A97AB}"/>
                  </a:ext>
                </a:extLst>
              </p:cNvPr>
              <p:cNvSpPr txBox="1"/>
              <p:nvPr/>
            </p:nvSpPr>
            <p:spPr>
              <a:xfrm>
                <a:off x="938560" y="1618821"/>
                <a:ext cx="1767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不足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D6B64C6-9FB4-5D95-A5CC-136521B42094}"/>
                  </a:ext>
                </a:extLst>
              </p:cNvPr>
              <p:cNvSpPr txBox="1"/>
              <p:nvPr/>
            </p:nvSpPr>
            <p:spPr>
              <a:xfrm>
                <a:off x="1251842" y="1954373"/>
                <a:ext cx="22737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无法动态调整路由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EC63EDC-3322-EF7C-9D57-EF6F255C43EF}"/>
              </a:ext>
            </a:extLst>
          </p:cNvPr>
          <p:cNvGrpSpPr/>
          <p:nvPr/>
        </p:nvGrpSpPr>
        <p:grpSpPr>
          <a:xfrm>
            <a:off x="4752095" y="2931751"/>
            <a:ext cx="2812089" cy="2424352"/>
            <a:chOff x="3342395" y="3414351"/>
            <a:chExt cx="2812089" cy="242435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6435344-6479-00CD-B9A1-46CC3050AC41}"/>
                </a:ext>
              </a:extLst>
            </p:cNvPr>
            <p:cNvGrpSpPr/>
            <p:nvPr/>
          </p:nvGrpSpPr>
          <p:grpSpPr>
            <a:xfrm>
              <a:off x="3346905" y="3414351"/>
              <a:ext cx="2266703" cy="735662"/>
              <a:chOff x="938560" y="1618821"/>
              <a:chExt cx="2266703" cy="735662"/>
            </a:xfrm>
          </p:grpSpPr>
          <p:sp>
            <p:nvSpPr>
              <p:cNvPr id="37" name="TextBox 50">
                <a:extLst>
                  <a:ext uri="{FF2B5EF4-FFF2-40B4-BE49-F238E27FC236}">
                    <a16:creationId xmlns:a16="http://schemas.microsoft.com/office/drawing/2014/main" id="{A3B4CC3F-8565-39E4-381E-6D093EC656EC}"/>
                  </a:ext>
                </a:extLst>
              </p:cNvPr>
              <p:cNvSpPr txBox="1"/>
              <p:nvPr/>
            </p:nvSpPr>
            <p:spPr>
              <a:xfrm>
                <a:off x="938560" y="1618821"/>
                <a:ext cx="1767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代表算法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32D2522-C47E-31E1-F6A2-EB046A601479}"/>
                  </a:ext>
                </a:extLst>
              </p:cNvPr>
              <p:cNvSpPr txBox="1"/>
              <p:nvPr/>
            </p:nvSpPr>
            <p:spPr>
              <a:xfrm>
                <a:off x="1251842" y="1954373"/>
                <a:ext cx="195342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ECMP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MPLS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AE3749-7439-985D-1896-2C74609D2617}"/>
                </a:ext>
              </a:extLst>
            </p:cNvPr>
            <p:cNvGrpSpPr/>
            <p:nvPr/>
          </p:nvGrpSpPr>
          <p:grpSpPr>
            <a:xfrm>
              <a:off x="3346905" y="4078187"/>
              <a:ext cx="2347566" cy="744293"/>
              <a:chOff x="938560" y="3065042"/>
              <a:chExt cx="2347566" cy="744293"/>
            </a:xfrm>
          </p:grpSpPr>
          <p:sp>
            <p:nvSpPr>
              <p:cNvPr id="42" name="TextBox 50">
                <a:extLst>
                  <a:ext uri="{FF2B5EF4-FFF2-40B4-BE49-F238E27FC236}">
                    <a16:creationId xmlns:a16="http://schemas.microsoft.com/office/drawing/2014/main" id="{C5A95525-DBF5-2F0E-2394-81E3C539F23B}"/>
                  </a:ext>
                </a:extLst>
              </p:cNvPr>
              <p:cNvSpPr txBox="1"/>
              <p:nvPr/>
            </p:nvSpPr>
            <p:spPr>
              <a:xfrm>
                <a:off x="938560" y="3065042"/>
                <a:ext cx="89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特点</a:t>
                </a:r>
                <a:endParaRPr lang="ru-RU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DC29BBB-F56F-43D7-F576-983D4E3E8A0E}"/>
                  </a:ext>
                </a:extLst>
              </p:cNvPr>
              <p:cNvSpPr txBox="1"/>
              <p:nvPr/>
            </p:nvSpPr>
            <p:spPr>
              <a:xfrm>
                <a:off x="1258788" y="3409225"/>
                <a:ext cx="20273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支持多路径路由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ADE820E-2475-8D35-3CE4-873F05A6F78D}"/>
                </a:ext>
              </a:extLst>
            </p:cNvPr>
            <p:cNvGrpSpPr/>
            <p:nvPr/>
          </p:nvGrpSpPr>
          <p:grpSpPr>
            <a:xfrm>
              <a:off x="3342395" y="4804557"/>
              <a:ext cx="2812089" cy="1034146"/>
              <a:chOff x="934050" y="1618821"/>
              <a:chExt cx="2812089" cy="1034146"/>
            </a:xfrm>
          </p:grpSpPr>
          <p:sp>
            <p:nvSpPr>
              <p:cNvPr id="46" name="TextBox 50">
                <a:extLst>
                  <a:ext uri="{FF2B5EF4-FFF2-40B4-BE49-F238E27FC236}">
                    <a16:creationId xmlns:a16="http://schemas.microsoft.com/office/drawing/2014/main" id="{8D162DFA-84EA-7D84-2F2E-D2DA310A2ED8}"/>
                  </a:ext>
                </a:extLst>
              </p:cNvPr>
              <p:cNvSpPr txBox="1"/>
              <p:nvPr/>
            </p:nvSpPr>
            <p:spPr>
              <a:xfrm>
                <a:off x="938560" y="1618821"/>
                <a:ext cx="1767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不足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D298856-578F-F218-8271-B9D90B484748}"/>
                  </a:ext>
                </a:extLst>
              </p:cNvPr>
              <p:cNvSpPr txBox="1"/>
              <p:nvPr/>
            </p:nvSpPr>
            <p:spPr>
              <a:xfrm>
                <a:off x="934050" y="1945081"/>
                <a:ext cx="281208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拥塞时无法迅速规划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依赖人工干预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6680ABC-477C-A863-B9BD-07364378E6CD}"/>
              </a:ext>
            </a:extLst>
          </p:cNvPr>
          <p:cNvGrpSpPr/>
          <p:nvPr/>
        </p:nvGrpSpPr>
        <p:grpSpPr>
          <a:xfrm>
            <a:off x="8485917" y="2931751"/>
            <a:ext cx="2894294" cy="2674977"/>
            <a:chOff x="6225317" y="3410236"/>
            <a:chExt cx="2894294" cy="267497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3C4BD52-1B67-6290-0F7F-43E0BACFA7CA}"/>
                </a:ext>
              </a:extLst>
            </p:cNvPr>
            <p:cNvGrpSpPr/>
            <p:nvPr/>
          </p:nvGrpSpPr>
          <p:grpSpPr>
            <a:xfrm>
              <a:off x="6225317" y="3410236"/>
              <a:ext cx="2750059" cy="1043438"/>
              <a:chOff x="938560" y="1618821"/>
              <a:chExt cx="2750059" cy="1043438"/>
            </a:xfrm>
          </p:grpSpPr>
          <p:sp>
            <p:nvSpPr>
              <p:cNvPr id="49" name="TextBox 50">
                <a:extLst>
                  <a:ext uri="{FF2B5EF4-FFF2-40B4-BE49-F238E27FC236}">
                    <a16:creationId xmlns:a16="http://schemas.microsoft.com/office/drawing/2014/main" id="{1CC3D7C6-F108-76B5-9042-3C44F76AAE9F}"/>
                  </a:ext>
                </a:extLst>
              </p:cNvPr>
              <p:cNvSpPr txBox="1"/>
              <p:nvPr/>
            </p:nvSpPr>
            <p:spPr>
              <a:xfrm>
                <a:off x="938560" y="1618821"/>
                <a:ext cx="1767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代表算法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CED7AA9-515B-316B-5107-681AE5343B2E}"/>
                  </a:ext>
                </a:extLst>
              </p:cNvPr>
              <p:cNvSpPr txBox="1"/>
              <p:nvPr/>
            </p:nvSpPr>
            <p:spPr>
              <a:xfrm>
                <a:off x="1251843" y="1954373"/>
                <a:ext cx="24367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B4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LiveNet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等基于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SDN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控制的算法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F621715-27FE-250D-9F1B-46D1FE1EF6B8}"/>
                </a:ext>
              </a:extLst>
            </p:cNvPr>
            <p:cNvGrpSpPr/>
            <p:nvPr/>
          </p:nvGrpSpPr>
          <p:grpSpPr>
            <a:xfrm>
              <a:off x="6225317" y="4348766"/>
              <a:ext cx="2894294" cy="1051585"/>
              <a:chOff x="938560" y="3065042"/>
              <a:chExt cx="2894294" cy="1051585"/>
            </a:xfrm>
          </p:grpSpPr>
          <p:sp>
            <p:nvSpPr>
              <p:cNvPr id="58" name="TextBox 50">
                <a:extLst>
                  <a:ext uri="{FF2B5EF4-FFF2-40B4-BE49-F238E27FC236}">
                    <a16:creationId xmlns:a16="http://schemas.microsoft.com/office/drawing/2014/main" id="{43464CA8-5C82-2788-2301-094FDD18E0BE}"/>
                  </a:ext>
                </a:extLst>
              </p:cNvPr>
              <p:cNvSpPr txBox="1"/>
              <p:nvPr/>
            </p:nvSpPr>
            <p:spPr>
              <a:xfrm>
                <a:off x="938560" y="3065042"/>
                <a:ext cx="89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特点</a:t>
                </a:r>
                <a:endParaRPr lang="ru-RU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90A8500-44D2-FCD0-E708-FA5F760F9C65}"/>
                  </a:ext>
                </a:extLst>
              </p:cNvPr>
              <p:cNvSpPr txBox="1"/>
              <p:nvPr/>
            </p:nvSpPr>
            <p:spPr>
              <a:xfrm>
                <a:off x="938560" y="3408741"/>
                <a:ext cx="289429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提供动态路由优化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适应复杂的流量环境</a:t>
                </a:r>
                <a:endParaRPr lang="ru-RU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E67E0307-91D3-60BD-F74A-390F3C2FBAC3}"/>
                </a:ext>
              </a:extLst>
            </p:cNvPr>
            <p:cNvGrpSpPr/>
            <p:nvPr/>
          </p:nvGrpSpPr>
          <p:grpSpPr>
            <a:xfrm>
              <a:off x="6227979" y="5349551"/>
              <a:ext cx="2587079" cy="735662"/>
              <a:chOff x="938560" y="1568021"/>
              <a:chExt cx="2587079" cy="735662"/>
            </a:xfrm>
          </p:grpSpPr>
          <p:sp>
            <p:nvSpPr>
              <p:cNvPr id="66" name="TextBox 50">
                <a:extLst>
                  <a:ext uri="{FF2B5EF4-FFF2-40B4-BE49-F238E27FC236}">
                    <a16:creationId xmlns:a16="http://schemas.microsoft.com/office/drawing/2014/main" id="{8ECC71EC-1633-390E-4A04-CFEB3252C26C}"/>
                  </a:ext>
                </a:extLst>
              </p:cNvPr>
              <p:cNvSpPr txBox="1"/>
              <p:nvPr/>
            </p:nvSpPr>
            <p:spPr>
              <a:xfrm>
                <a:off x="938560" y="1568021"/>
                <a:ext cx="1767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不足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B31002B-4C24-16F4-B0AA-769E3DCDD0D2}"/>
                  </a:ext>
                </a:extLst>
              </p:cNvPr>
              <p:cNvSpPr txBox="1"/>
              <p:nvPr/>
            </p:nvSpPr>
            <p:spPr>
              <a:xfrm>
                <a:off x="1251842" y="1903573"/>
                <a:ext cx="22737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实现与部署成本高</a:t>
                </a:r>
                <a:endPara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A9113B9-FB62-E899-D71C-3ED38049610A}"/>
              </a:ext>
            </a:extLst>
          </p:cNvPr>
          <p:cNvGrpSpPr/>
          <p:nvPr/>
        </p:nvGrpSpPr>
        <p:grpSpPr>
          <a:xfrm>
            <a:off x="845210" y="5846443"/>
            <a:ext cx="2615385" cy="461665"/>
            <a:chOff x="929104" y="5846444"/>
            <a:chExt cx="2615385" cy="461665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8C9F75C-0F0D-15E5-2389-F79F4A394974}"/>
                </a:ext>
              </a:extLst>
            </p:cNvPr>
            <p:cNvSpPr txBox="1"/>
            <p:nvPr/>
          </p:nvSpPr>
          <p:spPr>
            <a:xfrm>
              <a:off x="929104" y="5846444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目标：</a:t>
              </a:r>
              <a:endPara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83DE905-BE22-EC0A-F7B7-A605134AB049}"/>
                </a:ext>
              </a:extLst>
            </p:cNvPr>
            <p:cNvSpPr txBox="1"/>
            <p:nvPr/>
          </p:nvSpPr>
          <p:spPr>
            <a:xfrm>
              <a:off x="1901943" y="5846444"/>
              <a:ext cx="1642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延迟保证</a:t>
              </a:r>
              <a:endParaRPr lang="zh-CN" altLang="en-US" sz="24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5F7F5CE-9473-3B04-B62B-1294BAE126E2}"/>
              </a:ext>
            </a:extLst>
          </p:cNvPr>
          <p:cNvGrpSpPr/>
          <p:nvPr/>
        </p:nvGrpSpPr>
        <p:grpSpPr>
          <a:xfrm>
            <a:off x="4879719" y="5846443"/>
            <a:ext cx="5368930" cy="461665"/>
            <a:chOff x="4219570" y="5846444"/>
            <a:chExt cx="5368930" cy="461665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895ADE6-6436-D9FA-BBE9-87AE1B9BE089}"/>
                </a:ext>
              </a:extLst>
            </p:cNvPr>
            <p:cNvSpPr txBox="1"/>
            <p:nvPr/>
          </p:nvSpPr>
          <p:spPr>
            <a:xfrm>
              <a:off x="4219570" y="584644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切入点：</a:t>
              </a:r>
              <a:endPara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2CF1DED-5527-ADF0-F4C2-9CF0778A5A38}"/>
                </a:ext>
              </a:extLst>
            </p:cNvPr>
            <p:cNvSpPr txBox="1"/>
            <p:nvPr/>
          </p:nvSpPr>
          <p:spPr>
            <a:xfrm>
              <a:off x="5494792" y="5846444"/>
              <a:ext cx="40937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自适应路由选择  </a:t>
              </a:r>
              <a:r>
                <a:rPr kumimoji="1" lang="en-US" altLang="zh-CN" sz="24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  </a:t>
              </a:r>
              <a:r>
                <a:rPr kumimoji="1" lang="zh-CN" altLang="en-US" sz="24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去中心化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A8F81-1316-52E5-5A3F-46A31A1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8C24291-83B9-893F-F069-9EE6870E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03"/>
          <a:stretch/>
        </p:blipFill>
        <p:spPr>
          <a:xfrm>
            <a:off x="728613" y="1887707"/>
            <a:ext cx="6075599" cy="425330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8A150D6-39C9-5D97-768E-253B1812A348}"/>
              </a:ext>
            </a:extLst>
          </p:cNvPr>
          <p:cNvSpPr/>
          <p:nvPr/>
        </p:nvSpPr>
        <p:spPr>
          <a:xfrm>
            <a:off x="617337" y="1578146"/>
            <a:ext cx="10982109" cy="4687187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noFill/>
          </a:ln>
          <a:effectLst>
            <a:softEdge rad="10570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D7610FD-D051-D401-2B48-F1DB966BCEFE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>
            <a:extLst>
              <a:ext uri="{FF2B5EF4-FFF2-40B4-BE49-F238E27FC236}">
                <a16:creationId xmlns:a16="http://schemas.microsoft.com/office/drawing/2014/main" id="{EC081B18-1C99-6D7F-B0B5-822FB3EA02BE}"/>
              </a:ext>
            </a:extLst>
          </p:cNvPr>
          <p:cNvSpPr txBox="1"/>
          <p:nvPr/>
        </p:nvSpPr>
        <p:spPr>
          <a:xfrm>
            <a:off x="965199" y="-100014"/>
            <a:ext cx="9381341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DDR Design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9A5C447-DEFD-EEB1-8766-A9EF886A2523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33359B5-0F9F-AC60-5AF8-132DD711E1E1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4306106-12DE-9E72-6D0D-926C29D5B495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28B704B-2CE1-42C2-33F0-C8B18F476B2A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C72DB27E-C558-3A75-9D93-D6865EBA2E42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B5B4F394-C2A8-FB50-41B1-FBBD68BD54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50D7AA0E-55E1-2EE6-79F9-FC61FF290853}"/>
              </a:ext>
            </a:extLst>
          </p:cNvPr>
          <p:cNvSpPr/>
          <p:nvPr/>
        </p:nvSpPr>
        <p:spPr>
          <a:xfrm>
            <a:off x="11151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A50D6B3-D23C-77D7-E44B-1E05EFE1F6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B6DCDC-DAAE-2A2E-FF72-0921B05D4B10}"/>
              </a:ext>
            </a:extLst>
          </p:cNvPr>
          <p:cNvSpPr txBox="1"/>
          <p:nvPr/>
        </p:nvSpPr>
        <p:spPr>
          <a:xfrm>
            <a:off x="9232369" y="6583649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A265E-FEB7-1E8E-25FB-05912C3C123F}"/>
              </a:ext>
            </a:extLst>
          </p:cNvPr>
          <p:cNvSpPr txBox="1"/>
          <p:nvPr/>
        </p:nvSpPr>
        <p:spPr>
          <a:xfrm>
            <a:off x="851338" y="1094803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候选路由计算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82E9083-01C6-B704-C108-58777FA731CF}"/>
              </a:ext>
            </a:extLst>
          </p:cNvPr>
          <p:cNvGrpSpPr/>
          <p:nvPr/>
        </p:nvGrpSpPr>
        <p:grpSpPr>
          <a:xfrm>
            <a:off x="592554" y="898475"/>
            <a:ext cx="2742442" cy="848240"/>
            <a:chOff x="592554" y="898475"/>
            <a:chExt cx="2742442" cy="8482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15DB85-908B-134F-FD64-E0E7B7BC0327}"/>
                </a:ext>
              </a:extLst>
            </p:cNvPr>
            <p:cNvSpPr/>
            <p:nvPr/>
          </p:nvSpPr>
          <p:spPr>
            <a:xfrm>
              <a:off x="592554" y="898475"/>
              <a:ext cx="2742442" cy="848240"/>
            </a:xfrm>
            <a:prstGeom prst="rect">
              <a:avLst/>
            </a:prstGeom>
            <a:solidFill>
              <a:srgbClr val="0070C0">
                <a:alpha val="5000"/>
              </a:srgbClr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9" name="直接连接符 50">
              <a:extLst>
                <a:ext uri="{FF2B5EF4-FFF2-40B4-BE49-F238E27FC236}">
                  <a16:creationId xmlns:a16="http://schemas.microsoft.com/office/drawing/2014/main" id="{7A3CF737-3C51-805B-A3BB-67A86D85A118}"/>
                </a:ext>
              </a:extLst>
            </p:cNvPr>
            <p:cNvCxnSpPr>
              <a:cxnSpLocks/>
            </p:cNvCxnSpPr>
            <p:nvPr/>
          </p:nvCxnSpPr>
          <p:spPr>
            <a:xfrm>
              <a:off x="728613" y="1709938"/>
              <a:ext cx="2424062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5D494FF-1F7B-424C-AC0F-D883C45FF8C4}"/>
              </a:ext>
            </a:extLst>
          </p:cNvPr>
          <p:cNvSpPr txBox="1"/>
          <p:nvPr/>
        </p:nvSpPr>
        <p:spPr>
          <a:xfrm>
            <a:off x="1463704" y="5632967"/>
            <a:ext cx="5033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任意节点到任意节点的最短路径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F328C7-80A7-5895-EFCC-73F1B3276B02}"/>
              </a:ext>
            </a:extLst>
          </p:cNvPr>
          <p:cNvSpPr txBox="1"/>
          <p:nvPr/>
        </p:nvSpPr>
        <p:spPr>
          <a:xfrm>
            <a:off x="5080338" y="11048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节点延迟量化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177686-BEB5-95A0-717A-65B167CB6246}"/>
              </a:ext>
            </a:extLst>
          </p:cNvPr>
          <p:cNvSpPr txBox="1"/>
          <p:nvPr/>
        </p:nvSpPr>
        <p:spPr>
          <a:xfrm>
            <a:off x="9176989" y="10993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自适应路由选择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FEAF4EB-E99C-0FEE-AC7A-75F928C86B4F}"/>
              </a:ext>
            </a:extLst>
          </p:cNvPr>
          <p:cNvSpPr/>
          <p:nvPr/>
        </p:nvSpPr>
        <p:spPr>
          <a:xfrm>
            <a:off x="7809522" y="1150146"/>
            <a:ext cx="669607" cy="3521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494A5B-1B7D-7946-95BF-B33F5CAB52B6}"/>
              </a:ext>
            </a:extLst>
          </p:cNvPr>
          <p:cNvSpPr txBox="1"/>
          <p:nvPr/>
        </p:nvSpPr>
        <p:spPr>
          <a:xfrm>
            <a:off x="3578923" y="874013"/>
            <a:ext cx="80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4472C4"/>
                </a:solidFill>
              </a:rPr>
              <a:t>＋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F125F54-AAAB-9673-1B4E-4386EB3B8F05}"/>
              </a:ext>
            </a:extLst>
          </p:cNvPr>
          <p:cNvGrpSpPr/>
          <p:nvPr/>
        </p:nvGrpSpPr>
        <p:grpSpPr>
          <a:xfrm>
            <a:off x="5630969" y="3069309"/>
            <a:ext cx="2058680" cy="2378216"/>
            <a:chOff x="5694469" y="3170909"/>
            <a:chExt cx="2058680" cy="237821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90AC55-D16A-3D09-7F4D-78C07DA4E38D}"/>
                </a:ext>
              </a:extLst>
            </p:cNvPr>
            <p:cNvSpPr txBox="1"/>
            <p:nvPr/>
          </p:nvSpPr>
          <p:spPr>
            <a:xfrm>
              <a:off x="5694469" y="4006634"/>
              <a:ext cx="2058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SPF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DCCD141-2ADE-E030-AA41-F3D71D726ED5}"/>
                </a:ext>
              </a:extLst>
            </p:cNvPr>
            <p:cNvGrpSpPr/>
            <p:nvPr/>
          </p:nvGrpSpPr>
          <p:grpSpPr>
            <a:xfrm>
              <a:off x="5862626" y="3170909"/>
              <a:ext cx="1722368" cy="2378216"/>
              <a:chOff x="5862626" y="3170909"/>
              <a:chExt cx="1722368" cy="237821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193A89-6B7E-DCC0-0D30-6E6E38AE4002}"/>
                  </a:ext>
                </a:extLst>
              </p:cNvPr>
              <p:cNvSpPr txBox="1"/>
              <p:nvPr/>
            </p:nvSpPr>
            <p:spPr>
              <a:xfrm>
                <a:off x="5862627" y="3170909"/>
                <a:ext cx="1722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递归遍历节点</a:t>
                </a:r>
                <a:endPara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394305D-FA1D-F1F1-B35B-D0EFAC7CC290}"/>
                  </a:ext>
                </a:extLst>
              </p:cNvPr>
              <p:cNvSpPr txBox="1"/>
              <p:nvPr/>
            </p:nvSpPr>
            <p:spPr>
              <a:xfrm>
                <a:off x="5862626" y="4841239"/>
                <a:ext cx="17223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Root</a:t>
                </a:r>
                <a:r>
                  <a:rPr kumimoji="1"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到其他节点的最短路径</a:t>
                </a:r>
                <a:endPara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连接符 50">
                <a:extLst>
                  <a:ext uri="{FF2B5EF4-FFF2-40B4-BE49-F238E27FC236}">
                    <a16:creationId xmlns:a16="http://schemas.microsoft.com/office/drawing/2014/main" id="{04CE2BBC-95C1-0C92-79B7-08BD20E4C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4600" y="3571579"/>
                <a:ext cx="0" cy="127022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  <a:headEnd type="none"/>
                <a:tailEnd type="arrow"/>
              </a:ln>
              <a:effectLst/>
            </p:spPr>
          </p:cxnSp>
          <p:cxnSp>
            <p:nvCxnSpPr>
              <p:cNvPr id="29" name="直接连接符 50">
                <a:extLst>
                  <a:ext uri="{FF2B5EF4-FFF2-40B4-BE49-F238E27FC236}">
                    <a16:creationId xmlns:a16="http://schemas.microsoft.com/office/drawing/2014/main" id="{3EF51D32-8067-6ED5-89CD-61B477D81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1663" y="3571579"/>
                <a:ext cx="0" cy="1270220"/>
              </a:xfrm>
              <a:prstGeom prst="line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  <a:headEnd type="arrow"/>
                <a:tailEnd type="none"/>
              </a:ln>
              <a:effectLst/>
            </p:spPr>
          </p:cxnSp>
        </p:grpSp>
      </p:grpSp>
      <p:cxnSp>
        <p:nvCxnSpPr>
          <p:cNvPr id="30" name="直接连接符 50">
            <a:extLst>
              <a:ext uri="{FF2B5EF4-FFF2-40B4-BE49-F238E27FC236}">
                <a16:creationId xmlns:a16="http://schemas.microsoft.com/office/drawing/2014/main" id="{23C97B57-6DB0-0E96-83DF-3A79FC11C161}"/>
              </a:ext>
            </a:extLst>
          </p:cNvPr>
          <p:cNvCxnSpPr>
            <a:cxnSpLocks/>
          </p:cNvCxnSpPr>
          <p:nvPr/>
        </p:nvCxnSpPr>
        <p:spPr>
          <a:xfrm>
            <a:off x="7715049" y="1980190"/>
            <a:ext cx="0" cy="4052887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dash"/>
            <a:miter lim="800000"/>
          </a:ln>
          <a:effectLst/>
        </p:spPr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CEF30AC-9C58-9D97-2390-A924A14D281E}"/>
              </a:ext>
            </a:extLst>
          </p:cNvPr>
          <p:cNvGrpSpPr/>
          <p:nvPr/>
        </p:nvGrpSpPr>
        <p:grpSpPr>
          <a:xfrm>
            <a:off x="8091601" y="2070688"/>
            <a:ext cx="2936819" cy="1663700"/>
            <a:chOff x="8091601" y="2070688"/>
            <a:chExt cx="2936819" cy="16637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0715CDD-C8EB-8ACF-3F46-150A69FE9263}"/>
                </a:ext>
              </a:extLst>
            </p:cNvPr>
            <p:cNvSpPr/>
            <p:nvPr/>
          </p:nvSpPr>
          <p:spPr>
            <a:xfrm>
              <a:off x="8091601" y="2070688"/>
              <a:ext cx="2936819" cy="166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816C4B9-E999-DC7B-E84C-AF3FDD20B7FA}"/>
                </a:ext>
              </a:extLst>
            </p:cNvPr>
            <p:cNvSpPr txBox="1"/>
            <p:nvPr/>
          </p:nvSpPr>
          <p:spPr>
            <a:xfrm>
              <a:off x="8312584" y="2255083"/>
              <a:ext cx="2494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数据冗余问题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0BD774-BEB9-50B6-CCCD-A3765ABF8BDF}"/>
                </a:ext>
              </a:extLst>
            </p:cNvPr>
            <p:cNvSpPr txBox="1"/>
            <p:nvPr/>
          </p:nvSpPr>
          <p:spPr>
            <a:xfrm>
              <a:off x="8395855" y="2824893"/>
              <a:ext cx="2328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集合存储</a:t>
              </a:r>
              <a:endPara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消除重复路径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7CBB0D0-10D4-9AEE-A524-561571AA3430}"/>
              </a:ext>
            </a:extLst>
          </p:cNvPr>
          <p:cNvGrpSpPr/>
          <p:nvPr/>
        </p:nvGrpSpPr>
        <p:grpSpPr>
          <a:xfrm>
            <a:off x="8091599" y="4064456"/>
            <a:ext cx="2936819" cy="1968621"/>
            <a:chOff x="8144325" y="4073210"/>
            <a:chExt cx="2936819" cy="196862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ADB174C-5848-AE1D-A90C-8722ED65CF3D}"/>
                </a:ext>
              </a:extLst>
            </p:cNvPr>
            <p:cNvSpPr/>
            <p:nvPr/>
          </p:nvSpPr>
          <p:spPr>
            <a:xfrm>
              <a:off x="8144325" y="4073210"/>
              <a:ext cx="2936819" cy="1968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2A7FC78-3493-C350-E004-C5DF51ADBE54}"/>
                </a:ext>
              </a:extLst>
            </p:cNvPr>
            <p:cNvSpPr txBox="1"/>
            <p:nvPr/>
          </p:nvSpPr>
          <p:spPr>
            <a:xfrm>
              <a:off x="8312584" y="4305144"/>
              <a:ext cx="2494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计算消耗问题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C94CAC-D07D-F1ED-8569-19DE876BB692}"/>
                </a:ext>
              </a:extLst>
            </p:cNvPr>
            <p:cNvGrpSpPr/>
            <p:nvPr/>
          </p:nvGrpSpPr>
          <p:grpSpPr>
            <a:xfrm>
              <a:off x="8328743" y="4945943"/>
              <a:ext cx="2498157" cy="908520"/>
              <a:chOff x="8378632" y="4983759"/>
              <a:chExt cx="2498157" cy="908520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55BC70D-C26E-7B49-7FC7-F0C612271524}"/>
                  </a:ext>
                </a:extLst>
              </p:cNvPr>
              <p:cNvSpPr txBox="1"/>
              <p:nvPr/>
            </p:nvSpPr>
            <p:spPr>
              <a:xfrm>
                <a:off x="8381935" y="4983759"/>
                <a:ext cx="24948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可调节</a:t>
                </a:r>
                <a:r>
                  <a:rPr kumimoji="1" lang="en-US" altLang="zh-CN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depth</a:t>
                </a:r>
                <a:r>
                  <a:rPr kumimoji="1"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参数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7C9CE13-1D20-DB28-A6D8-EBF9E1B22816}"/>
                  </a:ext>
                </a:extLst>
              </p:cNvPr>
              <p:cNvSpPr txBox="1"/>
              <p:nvPr/>
            </p:nvSpPr>
            <p:spPr>
              <a:xfrm>
                <a:off x="8378632" y="5492169"/>
                <a:ext cx="24948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zh-CN" altLang="en-US" sz="20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分布式计算</a:t>
                </a:r>
              </a:p>
            </p:txBody>
          </p:sp>
        </p:grpSp>
      </p:grpSp>
      <p:cxnSp>
        <p:nvCxnSpPr>
          <p:cNvPr id="49" name="直接连接符 50">
            <a:extLst>
              <a:ext uri="{FF2B5EF4-FFF2-40B4-BE49-F238E27FC236}">
                <a16:creationId xmlns:a16="http://schemas.microsoft.com/office/drawing/2014/main" id="{8062E235-86CC-4F17-C9BE-0DECEE764316}"/>
              </a:ext>
            </a:extLst>
          </p:cNvPr>
          <p:cNvCxnSpPr>
            <a:cxnSpLocks/>
          </p:cNvCxnSpPr>
          <p:nvPr/>
        </p:nvCxnSpPr>
        <p:spPr>
          <a:xfrm>
            <a:off x="8346809" y="2694871"/>
            <a:ext cx="242406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直接连接符 50">
            <a:extLst>
              <a:ext uri="{FF2B5EF4-FFF2-40B4-BE49-F238E27FC236}">
                <a16:creationId xmlns:a16="http://schemas.microsoft.com/office/drawing/2014/main" id="{B198CD4C-23FA-31FE-D4B7-A201A21E49D9}"/>
              </a:ext>
            </a:extLst>
          </p:cNvPr>
          <p:cNvCxnSpPr>
            <a:cxnSpLocks/>
          </p:cNvCxnSpPr>
          <p:nvPr/>
        </p:nvCxnSpPr>
        <p:spPr>
          <a:xfrm>
            <a:off x="8346809" y="4739639"/>
            <a:ext cx="2424062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1693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C1DB1-9977-42BD-C534-676B07AAF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>
            <a:extLst>
              <a:ext uri="{FF2B5EF4-FFF2-40B4-BE49-F238E27FC236}">
                <a16:creationId xmlns:a16="http://schemas.microsoft.com/office/drawing/2014/main" id="{E939A01F-DE01-88D5-444E-19648051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059" y="4458729"/>
            <a:ext cx="1704855" cy="84007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F590506-9128-6584-8E23-AA86AA7DCEFD}"/>
              </a:ext>
            </a:extLst>
          </p:cNvPr>
          <p:cNvSpPr/>
          <p:nvPr/>
        </p:nvSpPr>
        <p:spPr>
          <a:xfrm>
            <a:off x="660400" y="1624971"/>
            <a:ext cx="10982109" cy="4687187"/>
          </a:xfrm>
          <a:prstGeom prst="rect">
            <a:avLst/>
          </a:prstGeom>
          <a:solidFill>
            <a:srgbClr val="0070C0">
              <a:alpha val="5000"/>
            </a:srgbClr>
          </a:solidFill>
          <a:ln>
            <a:noFill/>
          </a:ln>
          <a:effectLst>
            <a:softEdge rad="10570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176C55F-3671-3075-E555-F5AA8F5BD2DF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>
            <a:extLst>
              <a:ext uri="{FF2B5EF4-FFF2-40B4-BE49-F238E27FC236}">
                <a16:creationId xmlns:a16="http://schemas.microsoft.com/office/drawing/2014/main" id="{190A1333-5108-7922-56B0-A75B6AA7656B}"/>
              </a:ext>
            </a:extLst>
          </p:cNvPr>
          <p:cNvSpPr txBox="1"/>
          <p:nvPr/>
        </p:nvSpPr>
        <p:spPr>
          <a:xfrm>
            <a:off x="965199" y="-100014"/>
            <a:ext cx="9381341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DDR Design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43E0D7A-F593-4CFB-5F61-F74EDBF94702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E094788-729B-17D4-7FDA-8DBFAA5D4FC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F8E6EB1-DC87-11F2-AB81-B85802344B7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2F0EC7F-A371-DCCA-794A-45AA0A1D4C65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78AD4FFA-B06E-C175-CE9F-054909BF7E01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B1C651D3-D402-8735-09AD-E874248509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00EF5053-B428-DB0C-698D-1C943D8F6833}"/>
              </a:ext>
            </a:extLst>
          </p:cNvPr>
          <p:cNvSpPr/>
          <p:nvPr/>
        </p:nvSpPr>
        <p:spPr>
          <a:xfrm>
            <a:off x="11151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A169ED7-E70E-C0DB-1A5A-D56766D8622F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6B14BC2-6DB5-98FF-E4DF-07E4B100926A}"/>
              </a:ext>
            </a:extLst>
          </p:cNvPr>
          <p:cNvSpPr txBox="1"/>
          <p:nvPr/>
        </p:nvSpPr>
        <p:spPr>
          <a:xfrm>
            <a:off x="9232369" y="6583649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AA5DC5-00EF-637C-1B44-E8069230C429}"/>
              </a:ext>
            </a:extLst>
          </p:cNvPr>
          <p:cNvSpPr txBox="1"/>
          <p:nvPr/>
        </p:nvSpPr>
        <p:spPr>
          <a:xfrm>
            <a:off x="851338" y="1094803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候选路由计算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C15E6F-6B7C-0A20-E0B2-BBBD1367F4AA}"/>
              </a:ext>
            </a:extLst>
          </p:cNvPr>
          <p:cNvSpPr txBox="1"/>
          <p:nvPr/>
        </p:nvSpPr>
        <p:spPr>
          <a:xfrm>
            <a:off x="467330" y="1872100"/>
            <a:ext cx="249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自我延迟量化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75BA9D-1BBA-5AAF-FD8D-291F4F0ACCD0}"/>
              </a:ext>
            </a:extLst>
          </p:cNvPr>
          <p:cNvSpPr txBox="1"/>
          <p:nvPr/>
        </p:nvSpPr>
        <p:spPr>
          <a:xfrm>
            <a:off x="5080338" y="11048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节点延迟量化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5BF8A8-F77B-7A10-B59D-E7E14F74D7D2}"/>
              </a:ext>
            </a:extLst>
          </p:cNvPr>
          <p:cNvSpPr txBox="1"/>
          <p:nvPr/>
        </p:nvSpPr>
        <p:spPr>
          <a:xfrm>
            <a:off x="9176989" y="10993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自适应路由选择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3FA3DF1-C523-46C5-5498-0824C2E0EF6E}"/>
              </a:ext>
            </a:extLst>
          </p:cNvPr>
          <p:cNvSpPr/>
          <p:nvPr/>
        </p:nvSpPr>
        <p:spPr>
          <a:xfrm>
            <a:off x="7809522" y="1150146"/>
            <a:ext cx="669607" cy="3521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01FC1C-B27F-CD55-E075-5753A8928962}"/>
              </a:ext>
            </a:extLst>
          </p:cNvPr>
          <p:cNvSpPr txBox="1"/>
          <p:nvPr/>
        </p:nvSpPr>
        <p:spPr>
          <a:xfrm>
            <a:off x="3578923" y="874013"/>
            <a:ext cx="80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4472C4"/>
                </a:solidFill>
              </a:rPr>
              <a:t>＋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13858D6-E227-EE53-5A07-88DAA29CA7C6}"/>
              </a:ext>
            </a:extLst>
          </p:cNvPr>
          <p:cNvGrpSpPr/>
          <p:nvPr/>
        </p:nvGrpSpPr>
        <p:grpSpPr>
          <a:xfrm>
            <a:off x="4724779" y="905626"/>
            <a:ext cx="2742442" cy="848240"/>
            <a:chOff x="592554" y="898475"/>
            <a:chExt cx="2742442" cy="8482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30AC7B0-C347-B572-C4DD-62EE37EA8981}"/>
                </a:ext>
              </a:extLst>
            </p:cNvPr>
            <p:cNvSpPr/>
            <p:nvPr/>
          </p:nvSpPr>
          <p:spPr>
            <a:xfrm>
              <a:off x="592554" y="898475"/>
              <a:ext cx="2742442" cy="848240"/>
            </a:xfrm>
            <a:prstGeom prst="rect">
              <a:avLst/>
            </a:prstGeom>
            <a:solidFill>
              <a:srgbClr val="0070C0">
                <a:alpha val="5000"/>
              </a:srgbClr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接连接符 50">
              <a:extLst>
                <a:ext uri="{FF2B5EF4-FFF2-40B4-BE49-F238E27FC236}">
                  <a16:creationId xmlns:a16="http://schemas.microsoft.com/office/drawing/2014/main" id="{FCDD387A-782D-42BC-C2D3-E4E573C30CE7}"/>
                </a:ext>
              </a:extLst>
            </p:cNvPr>
            <p:cNvCxnSpPr>
              <a:cxnSpLocks/>
            </p:cNvCxnSpPr>
            <p:nvPr/>
          </p:nvCxnSpPr>
          <p:spPr>
            <a:xfrm>
              <a:off x="728613" y="1709938"/>
              <a:ext cx="2424062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cxn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D3B8AB21-017D-2BF6-E96A-606D6695F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149" y="2478723"/>
            <a:ext cx="3869906" cy="143497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9E8ACF1-439B-26FA-29B4-9BC746EB8303}"/>
              </a:ext>
            </a:extLst>
          </p:cNvPr>
          <p:cNvSpPr txBox="1"/>
          <p:nvPr/>
        </p:nvSpPr>
        <p:spPr>
          <a:xfrm>
            <a:off x="6324263" y="1865924"/>
            <a:ext cx="249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邻居延迟预测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B37B36-BA99-C31B-EAF7-83C37A3A660A}"/>
              </a:ext>
            </a:extLst>
          </p:cNvPr>
          <p:cNvSpPr txBox="1"/>
          <p:nvPr/>
        </p:nvSpPr>
        <p:spPr>
          <a:xfrm>
            <a:off x="1043482" y="4014358"/>
            <a:ext cx="403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优先队列：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B821BA-3D6A-97DA-A6B4-0E322D38A9DB}"/>
              </a:ext>
            </a:extLst>
          </p:cNvPr>
          <p:cNvSpPr txBox="1"/>
          <p:nvPr/>
        </p:nvSpPr>
        <p:spPr>
          <a:xfrm>
            <a:off x="1043482" y="4415731"/>
            <a:ext cx="4404481" cy="12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需要在某一段时间内完成转发的数据包</a:t>
            </a:r>
            <a:endParaRPr kumimoji="1"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队列长度越长，拥塞的可能性越大</a:t>
            </a:r>
            <a:endParaRPr kumimoji="1" lang="en-US" altLang="zh-CN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通过队列</a:t>
            </a:r>
            <a:r>
              <a:rPr kumimoji="1" lang="zh-CN" altLang="en-US" sz="18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</a:t>
            </a:r>
            <a:r>
              <a:rPr kumimoji="1"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，度量</a:t>
            </a:r>
            <a:r>
              <a:rPr kumimoji="1" lang="zh-CN" altLang="en-US" sz="18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排队延迟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7D4381E-B4B4-F3B6-A1E7-913325CB7E11}"/>
              </a:ext>
            </a:extLst>
          </p:cNvPr>
          <p:cNvSpPr/>
          <p:nvPr/>
        </p:nvSpPr>
        <p:spPr>
          <a:xfrm flipH="1">
            <a:off x="965198" y="2299241"/>
            <a:ext cx="4482762" cy="365313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kumimoji="1"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872A97-B64E-D5BD-25B4-D47285111EDA}"/>
              </a:ext>
            </a:extLst>
          </p:cNvPr>
          <p:cNvSpPr/>
          <p:nvPr/>
        </p:nvSpPr>
        <p:spPr>
          <a:xfrm flipH="1">
            <a:off x="6821106" y="2299241"/>
            <a:ext cx="4482762" cy="365313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kumimoji="1"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725054-C664-9227-CBB7-ECF9CE3FED3C}"/>
              </a:ext>
            </a:extLst>
          </p:cNvPr>
          <p:cNvSpPr txBox="1"/>
          <p:nvPr/>
        </p:nvSpPr>
        <p:spPr>
          <a:xfrm>
            <a:off x="7044059" y="4015516"/>
            <a:ext cx="403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马尔可夫模型：时间序列预测建模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F094F18-2BB2-9689-122D-1EB5C9AB0700}"/>
              </a:ext>
            </a:extLst>
          </p:cNvPr>
          <p:cNvSpPr txBox="1"/>
          <p:nvPr/>
        </p:nvSpPr>
        <p:spPr>
          <a:xfrm>
            <a:off x="7044058" y="5304040"/>
            <a:ext cx="403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基于三种状态，得到</a:t>
            </a:r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排队延迟 </a:t>
            </a:r>
            <a:r>
              <a:rPr kumimoji="1" lang="en-US" altLang="zh-CN" sz="2000" b="1" i="1" dirty="0" err="1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Dq</a:t>
            </a:r>
            <a:endParaRPr kumimoji="1" lang="en-US" altLang="zh-CN" sz="2000" b="1" i="1" dirty="0">
              <a:solidFill>
                <a:srgbClr val="9479D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6583CB5B-BC88-50C0-4E02-6CCDEC7058E8}"/>
              </a:ext>
            </a:extLst>
          </p:cNvPr>
          <p:cNvSpPr/>
          <p:nvPr/>
        </p:nvSpPr>
        <p:spPr>
          <a:xfrm>
            <a:off x="5812858" y="3968564"/>
            <a:ext cx="669607" cy="194711"/>
          </a:xfrm>
          <a:prstGeom prst="rightArrow">
            <a:avLst>
              <a:gd name="adj1" fmla="val 50000"/>
              <a:gd name="adj2" fmla="val 8261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56B552-069F-919C-9CF8-C8B5113FFDA9}"/>
              </a:ext>
            </a:extLst>
          </p:cNvPr>
          <p:cNvSpPr txBox="1"/>
          <p:nvPr/>
        </p:nvSpPr>
        <p:spPr>
          <a:xfrm>
            <a:off x="5542425" y="3559025"/>
            <a:ext cx="139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通知邻居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88E06BF-5264-F9BD-FDB8-71DF331FD04A}"/>
              </a:ext>
            </a:extLst>
          </p:cNvPr>
          <p:cNvSpPr txBox="1"/>
          <p:nvPr/>
        </p:nvSpPr>
        <p:spPr>
          <a:xfrm>
            <a:off x="5542425" y="4170837"/>
            <a:ext cx="139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误差</a:t>
            </a:r>
            <a:endParaRPr kumimoji="1" lang="en-US" altLang="zh-CN" sz="2000" b="1" dirty="0">
              <a:solidFill>
                <a:srgbClr val="9479D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EFD68900-AE50-B4EB-5B61-76337EDC5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5646" y="2451490"/>
            <a:ext cx="3969958" cy="14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FCB2F-9FFC-142D-A632-0A68550C0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080DBF-D9B1-0E2E-EFBF-E7ADD20D7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38" y="1996562"/>
            <a:ext cx="4877948" cy="3627092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67E2552F-DF5E-8728-50AC-2F2750C95EA4}"/>
              </a:ext>
            </a:extLst>
          </p:cNvPr>
          <p:cNvGrpSpPr/>
          <p:nvPr/>
        </p:nvGrpSpPr>
        <p:grpSpPr>
          <a:xfrm>
            <a:off x="6298617" y="4448317"/>
            <a:ext cx="5148983" cy="1671013"/>
            <a:chOff x="6298617" y="4340925"/>
            <a:chExt cx="5148983" cy="167101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4C2E367-65DE-AB88-D6E1-082431205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1116" y="4763596"/>
              <a:ext cx="5086484" cy="730367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3BF84EB-D496-8C82-9006-1AB43E3D5FC5}"/>
                </a:ext>
              </a:extLst>
            </p:cNvPr>
            <p:cNvSpPr txBox="1"/>
            <p:nvPr/>
          </p:nvSpPr>
          <p:spPr>
            <a:xfrm>
              <a:off x="6298617" y="5611828"/>
              <a:ext cx="45735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每个状态的值域范围为</a:t>
              </a:r>
              <a:r>
                <a:rPr kumimoji="1" lang="zh-CN" altLang="en-US" sz="20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传输延迟的一半</a:t>
              </a:r>
              <a:endPara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368C27B-C473-513C-7325-D5793A9A600B}"/>
                </a:ext>
              </a:extLst>
            </p:cNvPr>
            <p:cNvSpPr txBox="1"/>
            <p:nvPr/>
          </p:nvSpPr>
          <p:spPr>
            <a:xfrm>
              <a:off x="6298617" y="4340925"/>
              <a:ext cx="1344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度量指标：</a:t>
              </a:r>
              <a:endPara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D36BE18-6C00-2FE9-677A-E8DF9D48D9C2}"/>
              </a:ext>
            </a:extLst>
          </p:cNvPr>
          <p:cNvSpPr/>
          <p:nvPr/>
        </p:nvSpPr>
        <p:spPr>
          <a:xfrm>
            <a:off x="744400" y="1631207"/>
            <a:ext cx="10982109" cy="4687187"/>
          </a:xfrm>
          <a:custGeom>
            <a:avLst/>
            <a:gdLst>
              <a:gd name="connsiteX0" fmla="*/ 538300 w 10982109"/>
              <a:gd name="connsiteY0" fmla="*/ 464293 h 4687187"/>
              <a:gd name="connsiteX1" fmla="*/ 538300 w 10982109"/>
              <a:gd name="connsiteY1" fmla="*/ 3595586 h 4687187"/>
              <a:gd name="connsiteX2" fmla="*/ 4970600 w 10982109"/>
              <a:gd name="connsiteY2" fmla="*/ 3595586 h 4687187"/>
              <a:gd name="connsiteX3" fmla="*/ 4970600 w 10982109"/>
              <a:gd name="connsiteY3" fmla="*/ 464293 h 4687187"/>
              <a:gd name="connsiteX4" fmla="*/ 0 w 10982109"/>
              <a:gd name="connsiteY4" fmla="*/ 0 h 4687187"/>
              <a:gd name="connsiteX5" fmla="*/ 10982109 w 10982109"/>
              <a:gd name="connsiteY5" fmla="*/ 0 h 4687187"/>
              <a:gd name="connsiteX6" fmla="*/ 10982109 w 10982109"/>
              <a:gd name="connsiteY6" fmla="*/ 4687187 h 4687187"/>
              <a:gd name="connsiteX7" fmla="*/ 0 w 10982109"/>
              <a:gd name="connsiteY7" fmla="*/ 4687187 h 468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2109" h="4687187">
                <a:moveTo>
                  <a:pt x="538300" y="464293"/>
                </a:moveTo>
                <a:lnTo>
                  <a:pt x="538300" y="3595586"/>
                </a:lnTo>
                <a:lnTo>
                  <a:pt x="4970600" y="3595586"/>
                </a:lnTo>
                <a:lnTo>
                  <a:pt x="4970600" y="464293"/>
                </a:lnTo>
                <a:close/>
                <a:moveTo>
                  <a:pt x="0" y="0"/>
                </a:moveTo>
                <a:lnTo>
                  <a:pt x="10982109" y="0"/>
                </a:lnTo>
                <a:lnTo>
                  <a:pt x="10982109" y="4687187"/>
                </a:lnTo>
                <a:lnTo>
                  <a:pt x="0" y="4687187"/>
                </a:lnTo>
                <a:close/>
              </a:path>
            </a:pathLst>
          </a:custGeom>
          <a:solidFill>
            <a:srgbClr val="0070C0">
              <a:alpha val="5000"/>
            </a:srgbClr>
          </a:solidFill>
          <a:ln>
            <a:noFill/>
          </a:ln>
          <a:effectLst>
            <a:softEdge rad="10570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9DF24AB-FE44-A741-5843-58CC91D95929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>
            <a:extLst>
              <a:ext uri="{FF2B5EF4-FFF2-40B4-BE49-F238E27FC236}">
                <a16:creationId xmlns:a16="http://schemas.microsoft.com/office/drawing/2014/main" id="{EB291ECF-DB2D-98C8-8CD3-3DD72A434260}"/>
              </a:ext>
            </a:extLst>
          </p:cNvPr>
          <p:cNvSpPr txBox="1"/>
          <p:nvPr/>
        </p:nvSpPr>
        <p:spPr>
          <a:xfrm>
            <a:off x="965199" y="-100014"/>
            <a:ext cx="9381341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DDR Design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103B8F6-A13C-E5E3-81A6-A82FDC037981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8990110-7E6C-5A54-7DF8-FA6BE79B87C2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4568582-37C4-7F5A-9D03-CFDD9AA07E05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1600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331DF6C-4989-4C33-95E8-5858B6CF5D09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338A4343-4EE2-0CB9-7404-83501B2D29D2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E96F0B6A-6B27-AD5F-4B9F-408493E991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859F6B92-5D74-E90E-5BD4-BEA5B2F03A84}"/>
              </a:ext>
            </a:extLst>
          </p:cNvPr>
          <p:cNvSpPr/>
          <p:nvPr/>
        </p:nvSpPr>
        <p:spPr>
          <a:xfrm>
            <a:off x="11151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D702EC7-68AA-182B-305D-85FE6EF4BC90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2B47A39-BDB7-B4FF-E2A9-847FC58F51C2}"/>
              </a:ext>
            </a:extLst>
          </p:cNvPr>
          <p:cNvSpPr txBox="1"/>
          <p:nvPr/>
        </p:nvSpPr>
        <p:spPr>
          <a:xfrm>
            <a:off x="9232369" y="6583649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6356D3-4520-3B8E-B1FF-462E3712F539}"/>
              </a:ext>
            </a:extLst>
          </p:cNvPr>
          <p:cNvSpPr txBox="1"/>
          <p:nvPr/>
        </p:nvSpPr>
        <p:spPr>
          <a:xfrm>
            <a:off x="851338" y="1094803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候选路由计算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8DCF33-FD59-F740-F4A3-9525069B5F13}"/>
              </a:ext>
            </a:extLst>
          </p:cNvPr>
          <p:cNvSpPr txBox="1"/>
          <p:nvPr/>
        </p:nvSpPr>
        <p:spPr>
          <a:xfrm>
            <a:off x="5080338" y="11048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节点延迟量化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0F5FDD-A0F2-27B6-DDE6-0A20C293F81E}"/>
              </a:ext>
            </a:extLst>
          </p:cNvPr>
          <p:cNvSpPr txBox="1"/>
          <p:nvPr/>
        </p:nvSpPr>
        <p:spPr>
          <a:xfrm>
            <a:off x="9176989" y="10993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自适应路由选择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9D30F7B-CFEE-510F-BDC1-1B6471EB2FB4}"/>
              </a:ext>
            </a:extLst>
          </p:cNvPr>
          <p:cNvSpPr/>
          <p:nvPr/>
        </p:nvSpPr>
        <p:spPr>
          <a:xfrm>
            <a:off x="7809522" y="1150146"/>
            <a:ext cx="669607" cy="3521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DF253-88CD-D710-B363-4AB142DFE903}"/>
              </a:ext>
            </a:extLst>
          </p:cNvPr>
          <p:cNvSpPr txBox="1"/>
          <p:nvPr/>
        </p:nvSpPr>
        <p:spPr>
          <a:xfrm>
            <a:off x="3578923" y="874013"/>
            <a:ext cx="80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4472C4"/>
                </a:solidFill>
              </a:rPr>
              <a:t>＋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1AEB6E-5D7A-DD6D-2996-EAD96B101F62}"/>
              </a:ext>
            </a:extLst>
          </p:cNvPr>
          <p:cNvGrpSpPr/>
          <p:nvPr/>
        </p:nvGrpSpPr>
        <p:grpSpPr>
          <a:xfrm>
            <a:off x="4724779" y="905626"/>
            <a:ext cx="2742442" cy="848240"/>
            <a:chOff x="592554" y="898475"/>
            <a:chExt cx="2742442" cy="8482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408862E-238D-6CFA-F59C-9B4A6AF3107D}"/>
                </a:ext>
              </a:extLst>
            </p:cNvPr>
            <p:cNvSpPr/>
            <p:nvPr/>
          </p:nvSpPr>
          <p:spPr>
            <a:xfrm>
              <a:off x="592554" y="898475"/>
              <a:ext cx="2742442" cy="848240"/>
            </a:xfrm>
            <a:prstGeom prst="rect">
              <a:avLst/>
            </a:prstGeom>
            <a:solidFill>
              <a:srgbClr val="0070C0">
                <a:alpha val="5000"/>
              </a:srgbClr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接连接符 50">
              <a:extLst>
                <a:ext uri="{FF2B5EF4-FFF2-40B4-BE49-F238E27FC236}">
                  <a16:creationId xmlns:a16="http://schemas.microsoft.com/office/drawing/2014/main" id="{61421731-1886-9457-FDC2-8522526EE7D9}"/>
                </a:ext>
              </a:extLst>
            </p:cNvPr>
            <p:cNvCxnSpPr>
              <a:cxnSpLocks/>
            </p:cNvCxnSpPr>
            <p:nvPr/>
          </p:nvCxnSpPr>
          <p:spPr>
            <a:xfrm>
              <a:off x="728613" y="1709938"/>
              <a:ext cx="2424062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22ED019-B992-75D8-FC4B-EBCFCB220D4A}"/>
              </a:ext>
            </a:extLst>
          </p:cNvPr>
          <p:cNvSpPr txBox="1"/>
          <p:nvPr/>
        </p:nvSpPr>
        <p:spPr>
          <a:xfrm>
            <a:off x="1373484" y="5749998"/>
            <a:ext cx="403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不同传输延迟下的延迟预测误差</a:t>
            </a:r>
            <a:endParaRPr kumimoji="1" lang="en-US" altLang="zh-CN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A21957-AB96-27F6-7DBB-67F2DE4335CD}"/>
              </a:ext>
            </a:extLst>
          </p:cNvPr>
          <p:cNvSpPr txBox="1"/>
          <p:nvPr/>
        </p:nvSpPr>
        <p:spPr>
          <a:xfrm>
            <a:off x="6298617" y="1955015"/>
            <a:ext cx="249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划分状态的粒度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3FA471-99EA-4211-016B-2E67CD9CD352}"/>
              </a:ext>
            </a:extLst>
          </p:cNvPr>
          <p:cNvSpPr txBox="1"/>
          <p:nvPr/>
        </p:nvSpPr>
        <p:spPr>
          <a:xfrm>
            <a:off x="6298617" y="2587883"/>
            <a:ext cx="5321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马尔可夫中的状态粒度决定了预测效果的好坏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2D38D8-1B8B-1442-7BC6-53644FE2B21B}"/>
              </a:ext>
            </a:extLst>
          </p:cNvPr>
          <p:cNvSpPr txBox="1"/>
          <p:nvPr/>
        </p:nvSpPr>
        <p:spPr>
          <a:xfrm>
            <a:off x="6298617" y="2989291"/>
            <a:ext cx="4427804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过小：状态转换步骤过多，</a:t>
            </a:r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效率低</a:t>
            </a:r>
            <a:endParaRPr kumimoji="1" lang="en-US" altLang="zh-CN" sz="2000" b="1" dirty="0">
              <a:solidFill>
                <a:srgbClr val="9479D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过大：</a:t>
            </a:r>
            <a:r>
              <a: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准确率低</a:t>
            </a:r>
            <a:endParaRPr kumimoji="1" lang="en-US" altLang="zh-CN" sz="2000" b="1" dirty="0">
              <a:solidFill>
                <a:srgbClr val="9479D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50">
            <a:extLst>
              <a:ext uri="{FF2B5EF4-FFF2-40B4-BE49-F238E27FC236}">
                <a16:creationId xmlns:a16="http://schemas.microsoft.com/office/drawing/2014/main" id="{35569594-FC17-3CDF-48A4-71B2BE7A5B69}"/>
              </a:ext>
            </a:extLst>
          </p:cNvPr>
          <p:cNvCxnSpPr>
            <a:cxnSpLocks/>
          </p:cNvCxnSpPr>
          <p:nvPr/>
        </p:nvCxnSpPr>
        <p:spPr>
          <a:xfrm flipH="1">
            <a:off x="6361116" y="4216400"/>
            <a:ext cx="4970600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8531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8FFEE-5BB6-8660-5924-6E883E313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7656E579-1000-A5E4-62C8-6B16020FF0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13" r="6124"/>
          <a:stretch/>
        </p:blipFill>
        <p:spPr>
          <a:xfrm>
            <a:off x="6649998" y="1905443"/>
            <a:ext cx="4729661" cy="40840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841A85-9CC6-6AA6-3CE4-6743375A4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1743904"/>
            <a:ext cx="5096036" cy="4476089"/>
          </a:xfrm>
          <a:prstGeom prst="rect">
            <a:avLst/>
          </a:prstGeom>
        </p:spPr>
      </p:pic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E6D2C0E0-8FF5-1157-46EF-B5439D7540F9}"/>
              </a:ext>
            </a:extLst>
          </p:cNvPr>
          <p:cNvSpPr/>
          <p:nvPr/>
        </p:nvSpPr>
        <p:spPr>
          <a:xfrm>
            <a:off x="617337" y="1638356"/>
            <a:ext cx="10982109" cy="4687187"/>
          </a:xfrm>
          <a:custGeom>
            <a:avLst/>
            <a:gdLst>
              <a:gd name="connsiteX0" fmla="*/ 6265145 w 10982109"/>
              <a:gd name="connsiteY0" fmla="*/ 333917 h 4687187"/>
              <a:gd name="connsiteX1" fmla="*/ 6151394 w 10982109"/>
              <a:gd name="connsiteY1" fmla="*/ 447668 h 4687187"/>
              <a:gd name="connsiteX2" fmla="*/ 6151394 w 10982109"/>
              <a:gd name="connsiteY2" fmla="*/ 4200267 h 4687187"/>
              <a:gd name="connsiteX3" fmla="*/ 6265145 w 10982109"/>
              <a:gd name="connsiteY3" fmla="*/ 4314018 h 4687187"/>
              <a:gd name="connsiteX4" fmla="*/ 10470312 w 10982109"/>
              <a:gd name="connsiteY4" fmla="*/ 4314018 h 4687187"/>
              <a:gd name="connsiteX5" fmla="*/ 10584063 w 10982109"/>
              <a:gd name="connsiteY5" fmla="*/ 4200267 h 4687187"/>
              <a:gd name="connsiteX6" fmla="*/ 10584063 w 10982109"/>
              <a:gd name="connsiteY6" fmla="*/ 447668 h 4687187"/>
              <a:gd name="connsiteX7" fmla="*/ 10470312 w 10982109"/>
              <a:gd name="connsiteY7" fmla="*/ 333917 h 4687187"/>
              <a:gd name="connsiteX8" fmla="*/ 0 w 10982109"/>
              <a:gd name="connsiteY8" fmla="*/ 0 h 4687187"/>
              <a:gd name="connsiteX9" fmla="*/ 10982109 w 10982109"/>
              <a:gd name="connsiteY9" fmla="*/ 0 h 4687187"/>
              <a:gd name="connsiteX10" fmla="*/ 10982109 w 10982109"/>
              <a:gd name="connsiteY10" fmla="*/ 4687187 h 4687187"/>
              <a:gd name="connsiteX11" fmla="*/ 0 w 10982109"/>
              <a:gd name="connsiteY11" fmla="*/ 4687187 h 468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2109" h="4687187">
                <a:moveTo>
                  <a:pt x="6265145" y="333917"/>
                </a:moveTo>
                <a:cubicBezTo>
                  <a:pt x="6202322" y="333917"/>
                  <a:pt x="6151394" y="384845"/>
                  <a:pt x="6151394" y="447668"/>
                </a:cubicBezTo>
                <a:lnTo>
                  <a:pt x="6151394" y="4200267"/>
                </a:lnTo>
                <a:cubicBezTo>
                  <a:pt x="6151394" y="4263090"/>
                  <a:pt x="6202322" y="4314018"/>
                  <a:pt x="6265145" y="4314018"/>
                </a:cubicBezTo>
                <a:lnTo>
                  <a:pt x="10470312" y="4314018"/>
                </a:lnTo>
                <a:cubicBezTo>
                  <a:pt x="10533135" y="4314018"/>
                  <a:pt x="10584063" y="4263090"/>
                  <a:pt x="10584063" y="4200267"/>
                </a:cubicBezTo>
                <a:lnTo>
                  <a:pt x="10584063" y="447668"/>
                </a:lnTo>
                <a:cubicBezTo>
                  <a:pt x="10584063" y="384845"/>
                  <a:pt x="10533135" y="333917"/>
                  <a:pt x="10470312" y="333917"/>
                </a:cubicBezTo>
                <a:close/>
                <a:moveTo>
                  <a:pt x="0" y="0"/>
                </a:moveTo>
                <a:lnTo>
                  <a:pt x="10982109" y="0"/>
                </a:lnTo>
                <a:lnTo>
                  <a:pt x="10982109" y="4687187"/>
                </a:lnTo>
                <a:lnTo>
                  <a:pt x="0" y="4687187"/>
                </a:lnTo>
                <a:close/>
              </a:path>
            </a:pathLst>
          </a:custGeom>
          <a:solidFill>
            <a:srgbClr val="0070C0">
              <a:alpha val="5000"/>
            </a:srgbClr>
          </a:solidFill>
          <a:ln>
            <a:noFill/>
          </a:ln>
          <a:effectLst>
            <a:softEdge rad="10570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B252036-0077-6C12-97B7-E4085B43B3EB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>
            <a:extLst>
              <a:ext uri="{FF2B5EF4-FFF2-40B4-BE49-F238E27FC236}">
                <a16:creationId xmlns:a16="http://schemas.microsoft.com/office/drawing/2014/main" id="{7BF57C07-40C6-D1E4-3718-8C696596C93B}"/>
              </a:ext>
            </a:extLst>
          </p:cNvPr>
          <p:cNvSpPr txBox="1"/>
          <p:nvPr/>
        </p:nvSpPr>
        <p:spPr>
          <a:xfrm>
            <a:off x="965199" y="-100014"/>
            <a:ext cx="9381341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DDR Design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CB19B3C-B943-4918-F721-375751B0F759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D03B778E-C090-6363-9C63-19D29E35538B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B5C9CB7-2D82-FE4F-240C-4989F68C0B8B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1D1E3F0-4F53-4EE2-B22C-0CA890A08297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788F814E-2BFD-095E-3643-146952D45646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DF1FB25C-4884-1E4B-8A02-B68E788BAB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DFAAFC74-EC93-0729-9685-B80783CF9CCF}"/>
              </a:ext>
            </a:extLst>
          </p:cNvPr>
          <p:cNvSpPr/>
          <p:nvPr/>
        </p:nvSpPr>
        <p:spPr>
          <a:xfrm>
            <a:off x="11151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72665B8-F0FC-F0DB-27C2-8A014DB84416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F708D2E-F69F-8F7D-F692-6B3EE1123164}"/>
              </a:ext>
            </a:extLst>
          </p:cNvPr>
          <p:cNvSpPr txBox="1"/>
          <p:nvPr/>
        </p:nvSpPr>
        <p:spPr>
          <a:xfrm>
            <a:off x="9232369" y="6583649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D2066B-8E20-CDFF-6A4A-7BD02E7094C5}"/>
              </a:ext>
            </a:extLst>
          </p:cNvPr>
          <p:cNvSpPr txBox="1"/>
          <p:nvPr/>
        </p:nvSpPr>
        <p:spPr>
          <a:xfrm>
            <a:off x="851338" y="1094803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候选路由计算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45AD94-F638-99C4-3CD9-51EBB9CB3E1D}"/>
              </a:ext>
            </a:extLst>
          </p:cNvPr>
          <p:cNvSpPr txBox="1"/>
          <p:nvPr/>
        </p:nvSpPr>
        <p:spPr>
          <a:xfrm>
            <a:off x="5080338" y="11048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节点延迟量化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A087F9-76AD-5A47-70DB-204D71C48F72}"/>
              </a:ext>
            </a:extLst>
          </p:cNvPr>
          <p:cNvSpPr txBox="1"/>
          <p:nvPr/>
        </p:nvSpPr>
        <p:spPr>
          <a:xfrm>
            <a:off x="9176989" y="109934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自适应路由选择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8AAAAF4-5585-D490-D249-B135D1ADDB85}"/>
              </a:ext>
            </a:extLst>
          </p:cNvPr>
          <p:cNvSpPr/>
          <p:nvPr/>
        </p:nvSpPr>
        <p:spPr>
          <a:xfrm>
            <a:off x="7809522" y="1150146"/>
            <a:ext cx="669607" cy="35211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48F932-B19E-BD85-3971-0300EB15DB02}"/>
              </a:ext>
            </a:extLst>
          </p:cNvPr>
          <p:cNvSpPr txBox="1"/>
          <p:nvPr/>
        </p:nvSpPr>
        <p:spPr>
          <a:xfrm>
            <a:off x="3578923" y="874013"/>
            <a:ext cx="80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4472C4"/>
                </a:solidFill>
              </a:rPr>
              <a:t>＋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ADFDB0-B724-4F63-CE84-759B42C773A2}"/>
              </a:ext>
            </a:extLst>
          </p:cNvPr>
          <p:cNvGrpSpPr/>
          <p:nvPr/>
        </p:nvGrpSpPr>
        <p:grpSpPr>
          <a:xfrm>
            <a:off x="8906815" y="905626"/>
            <a:ext cx="2742442" cy="848240"/>
            <a:chOff x="592554" y="898475"/>
            <a:chExt cx="2742442" cy="84824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34A4CC1-174F-86C5-C2F6-4089121B8066}"/>
                </a:ext>
              </a:extLst>
            </p:cNvPr>
            <p:cNvSpPr/>
            <p:nvPr/>
          </p:nvSpPr>
          <p:spPr>
            <a:xfrm>
              <a:off x="592554" y="898475"/>
              <a:ext cx="2742442" cy="848240"/>
            </a:xfrm>
            <a:prstGeom prst="rect">
              <a:avLst/>
            </a:prstGeom>
            <a:solidFill>
              <a:srgbClr val="0070C0">
                <a:alpha val="5000"/>
              </a:srgbClr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21" name="直接连接符 50">
              <a:extLst>
                <a:ext uri="{FF2B5EF4-FFF2-40B4-BE49-F238E27FC236}">
                  <a16:creationId xmlns:a16="http://schemas.microsoft.com/office/drawing/2014/main" id="{57506A67-3150-467D-3F84-5A3F51C9F557}"/>
                </a:ext>
              </a:extLst>
            </p:cNvPr>
            <p:cNvCxnSpPr>
              <a:cxnSpLocks/>
            </p:cNvCxnSpPr>
            <p:nvPr/>
          </p:nvCxnSpPr>
          <p:spPr>
            <a:xfrm>
              <a:off x="728613" y="1709938"/>
              <a:ext cx="2424062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F3BC679-096B-A96E-D304-D2F492A15814}"/>
              </a:ext>
            </a:extLst>
          </p:cNvPr>
          <p:cNvSpPr txBox="1"/>
          <p:nvPr/>
        </p:nvSpPr>
        <p:spPr>
          <a:xfrm>
            <a:off x="5542002" y="2711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传输延迟</a:t>
            </a:r>
            <a:endPara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AF7C74-8015-667E-D5E0-372951D14B34}"/>
              </a:ext>
            </a:extLst>
          </p:cNvPr>
          <p:cNvSpPr txBox="1"/>
          <p:nvPr/>
        </p:nvSpPr>
        <p:spPr>
          <a:xfrm>
            <a:off x="5553153" y="30012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排队延迟</a:t>
            </a:r>
            <a:endPara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5182E47E-EB79-89FE-7B6D-80E0745EF8BE}"/>
              </a:ext>
            </a:extLst>
          </p:cNvPr>
          <p:cNvSpPr/>
          <p:nvPr/>
        </p:nvSpPr>
        <p:spPr>
          <a:xfrm flipH="1">
            <a:off x="5445571" y="2826579"/>
            <a:ext cx="170560" cy="465430"/>
          </a:xfrm>
          <a:prstGeom prst="leftBrace">
            <a:avLst>
              <a:gd name="adj1" fmla="val 20174"/>
              <a:gd name="adj2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6021A35F-1E6C-8443-801A-AFDA7A8AB1CC}"/>
              </a:ext>
            </a:extLst>
          </p:cNvPr>
          <p:cNvSpPr/>
          <p:nvPr/>
        </p:nvSpPr>
        <p:spPr>
          <a:xfrm flipH="1">
            <a:off x="4067698" y="4295988"/>
            <a:ext cx="170560" cy="1237696"/>
          </a:xfrm>
          <a:prstGeom prst="leftBrace">
            <a:avLst>
              <a:gd name="adj1" fmla="val 27620"/>
              <a:gd name="adj2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A0724C-B392-843B-FB97-EA84DB378EBE}"/>
              </a:ext>
            </a:extLst>
          </p:cNvPr>
          <p:cNvSpPr txBox="1"/>
          <p:nvPr/>
        </p:nvSpPr>
        <p:spPr>
          <a:xfrm>
            <a:off x="4368799" y="4730170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筛选＜</a:t>
            </a:r>
            <a:r>
              <a:rPr kumimoji="1"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budget </a:t>
            </a:r>
            <a:r>
              <a:rPr kumimoji="1"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的路由</a:t>
            </a:r>
            <a:endPara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B3BAD1-11E4-BDED-140D-3C3B305B98B2}"/>
              </a:ext>
            </a:extLst>
          </p:cNvPr>
          <p:cNvSpPr txBox="1"/>
          <p:nvPr/>
        </p:nvSpPr>
        <p:spPr>
          <a:xfrm>
            <a:off x="4406978" y="5679179"/>
            <a:ext cx="22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得到最小延迟的路由</a:t>
            </a:r>
            <a:endPara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86CE0CC6-5522-AE36-555A-806E7A836D01}"/>
              </a:ext>
            </a:extLst>
          </p:cNvPr>
          <p:cNvSpPr/>
          <p:nvPr/>
        </p:nvSpPr>
        <p:spPr>
          <a:xfrm flipH="1">
            <a:off x="4067052" y="5632157"/>
            <a:ext cx="170560" cy="465430"/>
          </a:xfrm>
          <a:prstGeom prst="leftBrace">
            <a:avLst>
              <a:gd name="adj1" fmla="val 20174"/>
              <a:gd name="adj2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Evaluation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11151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524CBE-E5E4-094B-D3D1-06F4B2CDFEF5}"/>
              </a:ext>
            </a:extLst>
          </p:cNvPr>
          <p:cNvGrpSpPr/>
          <p:nvPr/>
        </p:nvGrpSpPr>
        <p:grpSpPr>
          <a:xfrm>
            <a:off x="658712" y="1108574"/>
            <a:ext cx="2588842" cy="5113265"/>
            <a:chOff x="9033925" y="1109735"/>
            <a:chExt cx="2588842" cy="511326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F99C45C-DAB7-A331-ECF5-A4FD1513918A}"/>
                </a:ext>
              </a:extLst>
            </p:cNvPr>
            <p:cNvSpPr/>
            <p:nvPr/>
          </p:nvSpPr>
          <p:spPr>
            <a:xfrm>
              <a:off x="9033925" y="2477134"/>
              <a:ext cx="2484975" cy="3745866"/>
            </a:xfrm>
            <a:prstGeom prst="rect">
              <a:avLst/>
            </a:prstGeom>
            <a:solidFill>
              <a:srgbClr val="0070C0">
                <a:alpha val="5000"/>
              </a:srgbClr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93E47FF-7B8A-E699-E180-91764E182AB7}"/>
                </a:ext>
              </a:extLst>
            </p:cNvPr>
            <p:cNvSpPr txBox="1"/>
            <p:nvPr/>
          </p:nvSpPr>
          <p:spPr>
            <a:xfrm>
              <a:off x="9308398" y="2994996"/>
              <a:ext cx="2314369" cy="2951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平台：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ns-3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拓扑：</a:t>
              </a: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Internet zoo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对比协议：</a:t>
              </a:r>
              <a:endPara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ECMP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LFID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DGRP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指标：准时转发率</a:t>
              </a:r>
              <a:endPara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C2A344-CF53-8764-F1B4-34C1BD9DE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3925" y="1109735"/>
              <a:ext cx="2484975" cy="1141967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15388B8-F7F2-9C17-556A-7B61B0A43CBE}"/>
                </a:ext>
              </a:extLst>
            </p:cNvPr>
            <p:cNvSpPr txBox="1"/>
            <p:nvPr/>
          </p:nvSpPr>
          <p:spPr>
            <a:xfrm>
              <a:off x="9082767" y="2643619"/>
              <a:ext cx="2494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0C77C3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实验设置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3E79D9A-70C4-2288-2922-9807EEBBB085}"/>
              </a:ext>
            </a:extLst>
          </p:cNvPr>
          <p:cNvGrpSpPr/>
          <p:nvPr/>
        </p:nvGrpSpPr>
        <p:grpSpPr>
          <a:xfrm>
            <a:off x="3169494" y="812273"/>
            <a:ext cx="8184306" cy="5738935"/>
            <a:chOff x="642194" y="812273"/>
            <a:chExt cx="8184306" cy="573893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8A34BE8-67BA-2545-E378-D23461F31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194" y="1109735"/>
              <a:ext cx="8166100" cy="198267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C69073C-A6BB-8D0A-91B8-C6712AB0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400" y="2839068"/>
              <a:ext cx="8129688" cy="198608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E9A685B-5047-2812-FF14-CB0BEAFB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0400" y="4565127"/>
              <a:ext cx="8166100" cy="1986081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3B15352-FA21-5AF7-05BE-70FC6E1DE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4647" y="812273"/>
              <a:ext cx="4853647" cy="288000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0F7E56C-278A-8D1B-CF34-EC9A5606702A}"/>
              </a:ext>
            </a:extLst>
          </p:cNvPr>
          <p:cNvSpPr txBox="1"/>
          <p:nvPr/>
        </p:nvSpPr>
        <p:spPr>
          <a:xfrm>
            <a:off x="11288067" y="1604850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3C7681-01DF-A634-E114-4643D68AA214}"/>
              </a:ext>
            </a:extLst>
          </p:cNvPr>
          <p:cNvSpPr txBox="1"/>
          <p:nvPr/>
        </p:nvSpPr>
        <p:spPr>
          <a:xfrm>
            <a:off x="11288067" y="3364606"/>
            <a:ext cx="461665" cy="6206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大象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4F3669-330A-B7C3-94B0-EE18A8328E2F}"/>
              </a:ext>
            </a:extLst>
          </p:cNvPr>
          <p:cNvSpPr txBox="1"/>
          <p:nvPr/>
        </p:nvSpPr>
        <p:spPr>
          <a:xfrm>
            <a:off x="11288067" y="5056266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突发</a:t>
            </a:r>
            <a:endParaRPr kumimoji="1"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80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2E4436B-5D8D-54DC-9B1A-A201D048C568}"/>
              </a:ext>
            </a:extLst>
          </p:cNvPr>
          <p:cNvGrpSpPr/>
          <p:nvPr/>
        </p:nvGrpSpPr>
        <p:grpSpPr>
          <a:xfrm>
            <a:off x="-14136" y="1977206"/>
            <a:ext cx="12220271" cy="2903588"/>
            <a:chOff x="-28271" y="1418982"/>
            <a:chExt cx="12220271" cy="2903588"/>
          </a:xfrm>
        </p:grpSpPr>
        <p:sp>
          <p:nvSpPr>
            <p:cNvPr id="5" name="矩形 4"/>
            <p:cNvSpPr/>
            <p:nvPr/>
          </p:nvSpPr>
          <p:spPr>
            <a:xfrm>
              <a:off x="-28271" y="1951493"/>
              <a:ext cx="12220271" cy="18385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36371" y="2409111"/>
              <a:ext cx="4923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765">
                <a:defRPr/>
              </a:pPr>
              <a:r>
                <a:rPr lang="en-US" altLang="zh-CN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r>
                <a:rPr lang="zh-CN" altLang="en-US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5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all</a:t>
              </a:r>
              <a:endPara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524353" y="1558640"/>
              <a:ext cx="2624273" cy="26242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181" y="1418982"/>
              <a:ext cx="3140616" cy="2903588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23142</TotalTime>
  <Words>1163</Words>
  <Application>Microsoft Office PowerPoint</Application>
  <PresentationFormat>宽屏</PresentationFormat>
  <Paragraphs>140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子</dc:creator>
  <cp:lastModifiedBy>子 邱</cp:lastModifiedBy>
  <cp:revision>102</cp:revision>
  <dcterms:created xsi:type="dcterms:W3CDTF">2024-01-18T11:47:00Z</dcterms:created>
  <dcterms:modified xsi:type="dcterms:W3CDTF">2024-12-04T05:03:19Z</dcterms:modified>
</cp:coreProperties>
</file>