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6"/>
  </p:notesMasterIdLst>
  <p:sldIdLst>
    <p:sldId id="3228" r:id="rId2"/>
    <p:sldId id="3595" r:id="rId3"/>
    <p:sldId id="3673" r:id="rId4"/>
    <p:sldId id="3680" r:id="rId5"/>
    <p:sldId id="3672" r:id="rId6"/>
    <p:sldId id="3675" r:id="rId7"/>
    <p:sldId id="3660" r:id="rId8"/>
    <p:sldId id="3664" r:id="rId9"/>
    <p:sldId id="3679" r:id="rId10"/>
    <p:sldId id="3681" r:id="rId11"/>
    <p:sldId id="3682" r:id="rId12"/>
    <p:sldId id="3683" r:id="rId13"/>
    <p:sldId id="3684"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h" initials="l" lastIdx="1" clrIdx="0">
    <p:extLst>
      <p:ext uri="{19B8F6BF-5375-455C-9EA6-DF929625EA0E}">
        <p15:presenceInfo xmlns:p15="http://schemas.microsoft.com/office/powerpoint/2012/main" userId="l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6" autoAdjust="0"/>
    <p:restoredTop sz="67279" autoAdjust="0"/>
  </p:normalViewPr>
  <p:slideViewPr>
    <p:cSldViewPr snapToGrid="0">
      <p:cViewPr varScale="1">
        <p:scale>
          <a:sx n="76" d="100"/>
          <a:sy n="76" d="100"/>
        </p:scale>
        <p:origin x="124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C2C36"/>
                </a:solidFill>
                <a:effectLst/>
                <a:latin typeface="-apple-system"/>
              </a:rPr>
              <a:t>“</a:t>
            </a:r>
            <a:r>
              <a:rPr lang="en-US" altLang="zh-CN" b="0" i="0" dirty="0" err="1">
                <a:solidFill>
                  <a:srgbClr val="2C2C36"/>
                </a:solidFill>
                <a:effectLst/>
                <a:latin typeface="-apple-system"/>
              </a:rPr>
              <a:t>ChatKBQA</a:t>
            </a:r>
            <a:r>
              <a:rPr lang="en-US" altLang="zh-CN" b="0" i="0" dirty="0">
                <a:solidFill>
                  <a:srgbClr val="2C2C36"/>
                </a:solidFill>
                <a:effectLst/>
                <a:latin typeface="-apple-system"/>
              </a:rPr>
              <a:t>: </a:t>
            </a:r>
            <a:r>
              <a:rPr lang="zh-CN" altLang="en-US" b="0" i="0" dirty="0">
                <a:solidFill>
                  <a:srgbClr val="2C2C36"/>
                </a:solidFill>
                <a:effectLst/>
                <a:latin typeface="-apple-system"/>
              </a:rPr>
              <a:t>一种用于知识库问答的生成</a:t>
            </a:r>
            <a:r>
              <a:rPr lang="en-US" altLang="zh-CN" b="0" i="0" dirty="0">
                <a:solidFill>
                  <a:srgbClr val="2C2C36"/>
                </a:solidFill>
                <a:effectLst/>
                <a:latin typeface="-apple-system"/>
              </a:rPr>
              <a:t>-</a:t>
            </a:r>
            <a:r>
              <a:rPr lang="zh-CN" altLang="en-US" b="0" i="0" dirty="0">
                <a:solidFill>
                  <a:srgbClr val="2C2C36"/>
                </a:solidFill>
                <a:effectLst/>
                <a:latin typeface="-apple-system"/>
              </a:rPr>
              <a:t>检索框架，结合了微调的大语言模型。</a:t>
            </a:r>
            <a:r>
              <a:rPr lang="en-US" altLang="zh-CN" b="0" i="0" dirty="0">
                <a:solidFill>
                  <a:srgbClr val="2C2C36"/>
                </a:solidFill>
                <a:effectLst/>
                <a:latin typeface="-apple-system"/>
              </a:rPr>
              <a:t>ACL</a:t>
            </a:r>
            <a:endParaRPr kumimoji="1" lang="zh-CN" altLang="en-US" dirty="0"/>
          </a:p>
        </p:txBody>
      </p:sp>
      <p:sp>
        <p:nvSpPr>
          <p:cNvPr id="4" name="灯片编号占位符 3"/>
          <p:cNvSpPr>
            <a:spLocks noGrp="1"/>
          </p:cNvSpPr>
          <p:nvPr>
            <p:ph type="sldNum" sz="quarter" idx="5"/>
          </p:nvPr>
        </p:nvSpPr>
        <p:spPr/>
        <p:txBody>
          <a:bodyPr/>
          <a:lstStyle/>
          <a:p>
            <a:fld id="{5AAD2CE4-F96D-2941-AC46-251D5DA83902}"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2500-61B3-82FA-77E9-D73B8120746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90CF54-81E0-603E-D62E-F250ABE7652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4BB7406D-7BF3-7DFB-D00E-E5D022554E0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针对问题二，文章进行了消融研究。其中图</a:t>
            </a:r>
            <a:r>
              <a:rPr lang="en-US" altLang="zh-CN" b="0" i="0" dirty="0">
                <a:effectLst/>
                <a:latin typeface="system-ui"/>
              </a:rPr>
              <a:t>a</a:t>
            </a:r>
            <a:r>
              <a:rPr lang="zh-CN" altLang="en-US" b="0" i="0" dirty="0">
                <a:effectLst/>
                <a:latin typeface="system-ui"/>
              </a:rPr>
              <a:t>是用不同的数据来微调大模型，随着训练数据的增加，分数在增加，这说明生成阶段对模型的重要性。       </a:t>
            </a:r>
            <a:r>
              <a:rPr lang="en-US" altLang="zh-CN" b="0" i="0" dirty="0">
                <a:effectLst/>
                <a:latin typeface="system-ui"/>
              </a:rPr>
              <a:t>b</a:t>
            </a:r>
            <a:r>
              <a:rPr lang="zh-CN" altLang="en-US" b="0" i="0" dirty="0">
                <a:effectLst/>
                <a:latin typeface="system-ui"/>
              </a:rPr>
              <a:t>分别将实体检索或关系检索从模型中去除，并比较不同束大小，最高的</a:t>
            </a:r>
            <a:r>
              <a:rPr lang="en-US" altLang="zh-CN" b="0" i="0" dirty="0">
                <a:effectLst/>
                <a:latin typeface="system-ui"/>
              </a:rPr>
              <a:t>F1</a:t>
            </a:r>
            <a:r>
              <a:rPr lang="zh-CN" altLang="en-US" b="0" i="0" dirty="0">
                <a:effectLst/>
                <a:latin typeface="system-ui"/>
              </a:rPr>
              <a:t>分数是原始的模型，无论去除哪个检索都会使得</a:t>
            </a:r>
            <a:r>
              <a:rPr lang="en-US" altLang="zh-CN" b="0" i="0" dirty="0">
                <a:effectLst/>
                <a:latin typeface="system-ui"/>
              </a:rPr>
              <a:t>F1</a:t>
            </a:r>
            <a:r>
              <a:rPr lang="zh-CN" altLang="en-US" b="0" i="0" dirty="0">
                <a:effectLst/>
                <a:latin typeface="system-ui"/>
              </a:rPr>
              <a:t>分数下降。这说明了检索阶段的重要性。</a:t>
            </a:r>
            <a:endParaRPr lang="en-US" altLang="zh-CN"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system-ui"/>
              </a:rPr>
              <a:t> </a:t>
            </a:r>
            <a:r>
              <a:rPr lang="zh-CN" altLang="en-US" b="0" i="0" dirty="0">
                <a:effectLst/>
                <a:latin typeface="system-ui"/>
              </a:rPr>
              <a:t>图</a:t>
            </a:r>
            <a:r>
              <a:rPr lang="en-US" altLang="zh-CN" b="0" i="0" dirty="0">
                <a:effectLst/>
                <a:latin typeface="system-ui"/>
              </a:rPr>
              <a:t>c</a:t>
            </a:r>
            <a:r>
              <a:rPr lang="zh-CN" altLang="en-US" b="0" i="0" dirty="0">
                <a:effectLst/>
                <a:latin typeface="system-ui"/>
              </a:rPr>
              <a:t>是为了回答问题</a:t>
            </a:r>
            <a:r>
              <a:rPr lang="en-US" altLang="zh-CN" b="0" i="0" dirty="0">
                <a:effectLst/>
                <a:latin typeface="system-ui"/>
              </a:rPr>
              <a:t>4</a:t>
            </a:r>
            <a:r>
              <a:rPr lang="zh-CN" altLang="en-US" b="0" i="0" dirty="0">
                <a:effectLst/>
                <a:latin typeface="system-ui"/>
              </a:rPr>
              <a:t>，这篇文章使用不同的大语言模型来生产逻辑形式。</a:t>
            </a:r>
            <a:r>
              <a:rPr lang="en-US" altLang="zh-CN" b="0" i="0" dirty="0" err="1">
                <a:effectLst/>
                <a:latin typeface="system-ui"/>
              </a:rPr>
              <a:t>Chatgpt</a:t>
            </a:r>
            <a:r>
              <a:rPr lang="zh-CN" altLang="en-US" b="0" i="0" dirty="0">
                <a:effectLst/>
                <a:latin typeface="system-ui"/>
              </a:rPr>
              <a:t>虽然具有庞大数据量，但是无法微调不能很好的生成满足要求的逻辑形式       图</a:t>
            </a:r>
            <a:r>
              <a:rPr lang="en-US" altLang="zh-CN" b="0" i="0" dirty="0">
                <a:effectLst/>
                <a:latin typeface="system-ui"/>
              </a:rPr>
              <a:t>d</a:t>
            </a:r>
            <a:r>
              <a:rPr lang="zh-CN" altLang="en-US" b="0" i="0" dirty="0">
                <a:effectLst/>
                <a:latin typeface="system-ui"/>
              </a:rPr>
              <a:t>是为了回答问题</a:t>
            </a:r>
            <a:r>
              <a:rPr lang="en-US" altLang="zh-CN" b="0" i="0" dirty="0">
                <a:effectLst/>
                <a:latin typeface="system-ui"/>
              </a:rPr>
              <a:t>5</a:t>
            </a:r>
            <a:r>
              <a:rPr lang="zh-CN" altLang="en-US" b="0" i="0" dirty="0">
                <a:effectLst/>
                <a:latin typeface="system-ui"/>
              </a:rPr>
              <a:t>，这个模型是否提高了检索效率。文章</a:t>
            </a:r>
            <a:r>
              <a:rPr lang="zh-CN" altLang="en-US" dirty="0"/>
              <a:t>逻辑形式生成后的实体检索（</a:t>
            </a:r>
            <a:r>
              <a:rPr lang="en-US" altLang="zh-CN" dirty="0"/>
              <a:t>ER</a:t>
            </a:r>
            <a:r>
              <a:rPr lang="zh-CN" altLang="en-US" dirty="0"/>
              <a:t>）和关系检索（</a:t>
            </a:r>
            <a:r>
              <a:rPr lang="en-US" altLang="zh-CN" dirty="0"/>
              <a:t>RR</a:t>
            </a:r>
            <a:r>
              <a:rPr lang="zh-CN" altLang="en-US" dirty="0"/>
              <a:t>）（ </a:t>
            </a:r>
            <a:r>
              <a:rPr lang="en-US" altLang="zh-CN" dirty="0"/>
              <a:t>AG-R</a:t>
            </a:r>
            <a:r>
              <a:rPr lang="zh-CN" altLang="en-US" dirty="0"/>
              <a:t>）与传统的直接对自然语言问题进行检索（</a:t>
            </a:r>
            <a:r>
              <a:rPr lang="en-US" altLang="zh-CN" dirty="0"/>
              <a:t>NL-R</a:t>
            </a:r>
            <a:r>
              <a:rPr lang="zh-CN" altLang="en-US" dirty="0"/>
              <a:t>）进行了比较。效率定义为检索文本与检索出的答案的相似度。实验证明在</a:t>
            </a:r>
            <a:r>
              <a:rPr lang="en-US" altLang="zh-CN" dirty="0" err="1"/>
              <a:t>simcse</a:t>
            </a:r>
            <a:r>
              <a:rPr lang="zh-CN" altLang="en-US" b="0" i="0" dirty="0">
                <a:effectLst/>
                <a:latin typeface="system-ui"/>
              </a:rPr>
              <a:t>、</a:t>
            </a:r>
            <a:r>
              <a:rPr lang="en-US" altLang="zh-CN" b="0" i="0" dirty="0">
                <a:effectLst/>
                <a:latin typeface="system-ui"/>
              </a:rPr>
              <a:t>BM25</a:t>
            </a:r>
            <a:r>
              <a:rPr lang="zh-CN" altLang="en-US" b="0" i="0" dirty="0">
                <a:effectLst/>
                <a:latin typeface="system-ui"/>
              </a:rPr>
              <a:t>等检索方法下，实体与关系检索的检索效率均高于传统的检索方法</a:t>
            </a:r>
            <a:endParaRPr lang="en-US" altLang="zh-CN" dirty="0"/>
          </a:p>
        </p:txBody>
      </p:sp>
      <p:sp>
        <p:nvSpPr>
          <p:cNvPr id="4" name="灯片编号占位符 3">
            <a:extLst>
              <a:ext uri="{FF2B5EF4-FFF2-40B4-BE49-F238E27FC236}">
                <a16:creationId xmlns:a16="http://schemas.microsoft.com/office/drawing/2014/main" id="{14DE4783-17CD-252B-7E6B-3E954037A5D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3401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5DFF3-B0F3-4370-3362-4AE8F3D6FD0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2A65FC-75FF-0D2B-0E5B-C63BB51AE39F}"/>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3711852E-B6C0-2002-D46B-084DAD3F2D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问题三，为什么本文使用先生成再检索的方法，而不是反过来。这篇文章与检索的方法进行了对比。下面几种方法是将知识库中检索到的知识片段添加到指令中然后由大模型生成逻辑形式。最终发现不使用检索在各方面都优于检索，这应该是因为检索到的信息中可能包含干扰信息，并增加了</a:t>
            </a:r>
            <a:r>
              <a:rPr lang="en-US" altLang="zh-CN" dirty="0"/>
              <a:t>token</a:t>
            </a:r>
            <a:r>
              <a:rPr lang="zh-CN" altLang="en-US" dirty="0"/>
              <a:t>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为什么不先对知识库进行检索，而是直接用大模型生成。将对知识库检索得到的知识与问题一起交给大模型时，输出的逻辑形式在匹配率和束搜索的匹配率，骨架匹配率均下降了量，这影响了模型对问题的理解。</a:t>
            </a:r>
            <a:endParaRPr lang="en-US" altLang="zh-CN" b="0" i="0" dirty="0">
              <a:effectLst/>
              <a:latin typeface="system-ui"/>
            </a:endParaRPr>
          </a:p>
        </p:txBody>
      </p:sp>
      <p:sp>
        <p:nvSpPr>
          <p:cNvPr id="4" name="灯片编号占位符 3">
            <a:extLst>
              <a:ext uri="{FF2B5EF4-FFF2-40B4-BE49-F238E27FC236}">
                <a16:creationId xmlns:a16="http://schemas.microsoft.com/office/drawing/2014/main" id="{D9297AD8-B90F-B5D8-8241-E361870AD5C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8663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4B1A3-BC6A-756B-2F5B-E78B4C6DE0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9F80EB-05F9-059C-1051-1FC5AC97F236}"/>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CEBEF944-0264-726D-4E31-A79E10AE216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对于问题</a:t>
            </a:r>
            <a:r>
              <a:rPr lang="en-US" altLang="zh-CN" dirty="0"/>
              <a:t>6</a:t>
            </a:r>
            <a:r>
              <a:rPr lang="zh-CN" altLang="en-US" dirty="0"/>
              <a:t>，这篇文章替换了三个阶段中的方法：</a:t>
            </a:r>
            <a:r>
              <a:rPr lang="en-US" altLang="zh-CN" dirty="0"/>
              <a:t>LLM</a:t>
            </a:r>
            <a:r>
              <a:rPr lang="zh-CN" altLang="en-US" dirty="0"/>
              <a:t>、微调方法和无监督检索方法。实验结果表明，虽然方法之间的分数有所不同，但都很好的实现了</a:t>
            </a:r>
            <a:r>
              <a:rPr lang="en-US" altLang="zh-CN" dirty="0"/>
              <a:t>KBQA</a:t>
            </a:r>
            <a:r>
              <a:rPr lang="zh-CN" altLang="en-US" dirty="0"/>
              <a:t>的任务。因此</a:t>
            </a:r>
            <a:r>
              <a:rPr lang="en-US" altLang="zh-CN" dirty="0" err="1"/>
              <a:t>chatkbqa</a:t>
            </a:r>
            <a:r>
              <a:rPr lang="zh-CN" altLang="en-US" dirty="0"/>
              <a:t>具有即插即用的功能</a:t>
            </a:r>
            <a:endParaRPr lang="en-US" altLang="zh-CN" b="0" i="0" dirty="0">
              <a:effectLst/>
              <a:latin typeface="system-ui"/>
            </a:endParaRPr>
          </a:p>
        </p:txBody>
      </p:sp>
      <p:sp>
        <p:nvSpPr>
          <p:cNvPr id="4" name="灯片编号占位符 3">
            <a:extLst>
              <a:ext uri="{FF2B5EF4-FFF2-40B4-BE49-F238E27FC236}">
                <a16:creationId xmlns:a16="http://schemas.microsoft.com/office/drawing/2014/main" id="{12F3B97E-0DE0-884B-FBCE-61860EFA06F0}"/>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2848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A5A6F-113B-940B-2509-BFD4B12235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DB9CF3-67E4-499C-E8F5-14461849E223}"/>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5049B7FC-2545-3091-8AFE-B97FEDD41BC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此外，作者在最开始用微调后的大模型在测试集生成逻辑形式时，完全匹配率只有</a:t>
            </a:r>
            <a:r>
              <a:rPr lang="en-US" altLang="zh-CN" b="0" i="0" dirty="0">
                <a:effectLst/>
                <a:latin typeface="system-ui"/>
              </a:rPr>
              <a:t>63%</a:t>
            </a:r>
            <a:r>
              <a:rPr lang="zh-CN" altLang="en-US" b="0" i="0" dirty="0">
                <a:effectLst/>
                <a:latin typeface="system-ui"/>
              </a:rPr>
              <a:t>，这个效果其实并不理想，但是他之后想到用束搜索生成候选集，然后有发现候选集中</a:t>
            </a:r>
            <a:r>
              <a:rPr lang="en-US" altLang="zh-CN" b="0" i="0" dirty="0">
                <a:effectLst/>
                <a:latin typeface="system-ui"/>
              </a:rPr>
              <a:t>90%</a:t>
            </a:r>
            <a:r>
              <a:rPr lang="zh-CN" altLang="en-US" b="0" i="0" dirty="0">
                <a:effectLst/>
                <a:latin typeface="system-ui"/>
              </a:rPr>
              <a:t>的骨架都相同。在以后的工作中，使用大模型生成回答之后可以仔细观察与标准答案的相似之处，然后再做进一步处理。</a:t>
            </a:r>
            <a:endParaRPr lang="en-US" altLang="zh-CN" b="0" i="0" dirty="0">
              <a:effectLst/>
              <a:latin typeface="system-ui"/>
            </a:endParaRPr>
          </a:p>
        </p:txBody>
      </p:sp>
      <p:sp>
        <p:nvSpPr>
          <p:cNvPr id="4" name="灯片编号占位符 3">
            <a:extLst>
              <a:ext uri="{FF2B5EF4-FFF2-40B4-BE49-F238E27FC236}">
                <a16:creationId xmlns:a16="http://schemas.microsoft.com/office/drawing/2014/main" id="{B27D8DE2-B8CF-B4B9-97AB-E39353EE51AF}"/>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6211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我的汇报到此结束，请老师同学批评指正</a:t>
            </a:r>
          </a:p>
        </p:txBody>
      </p:sp>
      <p:sp>
        <p:nvSpPr>
          <p:cNvPr id="4" name="灯片编号占位符 3"/>
          <p:cNvSpPr>
            <a:spLocks noGrp="1"/>
          </p:cNvSpPr>
          <p:nvPr>
            <p:ph type="sldNum" sz="quarter" idx="5"/>
          </p:nvPr>
        </p:nvSpPr>
        <p:spPr/>
        <p:txBody>
          <a:bodyPr/>
          <a:lstStyle/>
          <a:p>
            <a:fld id="{97B5CB39-CEC1-4C61-9A61-294C58524310}" type="slidenum">
              <a:rPr lang="zh-CN" altLang="en-US" smtClean="0"/>
              <a:t>14</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首先介绍一下文章的背景，</a:t>
            </a:r>
            <a:r>
              <a:rPr lang="en-US" altLang="zh-CN" b="0" i="0" dirty="0">
                <a:solidFill>
                  <a:srgbClr val="191B1F"/>
                </a:solidFill>
                <a:effectLst/>
                <a:latin typeface="-apple-system"/>
              </a:rPr>
              <a:t>KBQA</a:t>
            </a:r>
            <a:r>
              <a:rPr lang="zh-CN" altLang="en-US" b="0" i="0" dirty="0">
                <a:solidFill>
                  <a:srgbClr val="191B1F"/>
                </a:solidFill>
                <a:effectLst/>
                <a:latin typeface="-apple-system"/>
              </a:rPr>
              <a:t>是一项经典的自然语言处理任务，</a:t>
            </a:r>
            <a:r>
              <a:rPr lang="zh-CN" altLang="en-US" sz="1200" dirty="0">
                <a:latin typeface="黑体" panose="02010609060101010101" pitchFamily="49" charset="-122"/>
                <a:ea typeface="黑体" panose="02010609060101010101" pitchFamily="49" charset="-122"/>
              </a:rPr>
              <a:t>其中知识库一般由结构化的知识图谱构成。现在</a:t>
            </a:r>
            <a:r>
              <a:rPr lang="en-US" altLang="zh-CN" sz="1200" dirty="0">
                <a:latin typeface="黑体" panose="02010609060101010101" pitchFamily="49" charset="-122"/>
                <a:ea typeface="黑体" panose="02010609060101010101" pitchFamily="49" charset="-122"/>
              </a:rPr>
              <a:t>KBQA</a:t>
            </a:r>
            <a:r>
              <a:rPr lang="zh-CN" altLang="en-US" sz="1200" dirty="0">
                <a:latin typeface="黑体" panose="02010609060101010101" pitchFamily="49" charset="-122"/>
                <a:ea typeface="黑体" panose="02010609060101010101" pitchFamily="49" charset="-122"/>
              </a:rPr>
              <a:t>主要解决了两个问题知识检索和语义解析，知识检索：根据问题从知识库中定位出最相关的实体、关系。</a:t>
            </a:r>
            <a:endParaRPr lang="en-US" altLang="zh-CN" sz="1200" dirty="0">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语义解析：将问题从非结构化的自然语言转换为结构化的逻辑形式。可以从图上看对于自然语言问题，首先进行语义解析，将自然语言转化为结构化问题。之后根据结构化问题在知识库中进行检索。检索出三元组之后可以逐步生成查询图最终得到答案。</a:t>
            </a:r>
          </a:p>
          <a:p>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除此之后</a:t>
            </a:r>
            <a:r>
              <a:rPr lang="en-US" altLang="zh-CN" dirty="0"/>
              <a:t>KBQA</a:t>
            </a:r>
            <a:r>
              <a:rPr lang="zh-CN" altLang="en-US" dirty="0"/>
              <a:t>有很多方法。知识检索方法，这些方法利用了命名实体识别（</a:t>
            </a:r>
            <a:r>
              <a:rPr lang="en-US" altLang="zh-CN" dirty="0"/>
              <a:t>NER</a:t>
            </a:r>
            <a:r>
              <a:rPr lang="zh-CN" altLang="en-US" dirty="0"/>
              <a:t>）、实体链接或子图检索的技术，以将自然语言问题与结构化的知识库对齐。或者将检索到的三元组与问题一起输入给</a:t>
            </a:r>
            <a:r>
              <a:rPr lang="en-US" altLang="zh-CN" dirty="0"/>
              <a:t>seq</a:t>
            </a:r>
            <a:r>
              <a:rPr lang="zh-CN" altLang="en-US" dirty="0"/>
              <a:t>（西</a:t>
            </a:r>
            <a:r>
              <a:rPr lang="en-US" altLang="zh-CN" dirty="0" err="1"/>
              <a:t>kun</a:t>
            </a:r>
            <a:r>
              <a:rPr lang="zh-CN" altLang="en-US" dirty="0"/>
              <a:t>四）</a:t>
            </a:r>
            <a:r>
              <a:rPr lang="en-US" altLang="zh-CN" dirty="0"/>
              <a:t> two seq </a:t>
            </a:r>
            <a:r>
              <a:rPr lang="zh-CN" altLang="en-US" dirty="0"/>
              <a:t>模型来得到答案。但是这些方法都有一定的局限性。我们可以看到，直接对自然语言进行实体检索和关系检索得到的结果可能会存在一些噪声，影响最终结果的正确性。总之，</a:t>
            </a:r>
            <a:r>
              <a:rPr lang="en-US" altLang="zh-CN" dirty="0"/>
              <a:t>KBQA</a:t>
            </a:r>
            <a:r>
              <a:rPr lang="zh-CN" altLang="en-US" dirty="0"/>
              <a:t>目前面临三个挑战</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1099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EC1A8-20B3-43EC-40E9-FD2CA2A044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548511-FD73-75BC-1CDD-65FB88D39E78}"/>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209E1254-D4B8-D244-78B3-790F0AB720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在讲这篇文章提出的方法之前我想先讲一些预备的知识。知识库和逻辑形式（</a:t>
            </a:r>
            <a:r>
              <a:rPr lang="en-US" altLang="zh-CN" dirty="0" err="1"/>
              <a:t>sparql</a:t>
            </a:r>
            <a:r>
              <a:rPr lang="zh-CN" altLang="en-US" dirty="0"/>
              <a:t>）。然后下面这个流程图就是文章提出的解决</a:t>
            </a:r>
            <a:r>
              <a:rPr lang="en-US" altLang="zh-CN" dirty="0"/>
              <a:t>KBQA</a:t>
            </a:r>
            <a:r>
              <a:rPr lang="zh-CN" altLang="en-US" dirty="0"/>
              <a:t>所面临的挑战的方法。这篇文章所作的工作主要在将自然语言转化为逻辑形式这里。</a:t>
            </a:r>
            <a:endParaRPr lang="zh-CN" altLang="en-US"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86BB1BF1-D1A6-ADF2-468E-AD50CDCB2D7D}"/>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968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利用大模型将自然语言问题转为逻辑形式为生成阶段，再对大模型生成逻辑形式进行调整为检索阶段。接下来我将介绍这两个阶段。如框架图所示，为了使大模型能够针对给定问题生成满足要求的逻辑形式。</a:t>
            </a:r>
            <a:r>
              <a:rPr lang="en-US" altLang="zh-CN" dirty="0" err="1"/>
              <a:t>ChatKBQA</a:t>
            </a:r>
            <a:r>
              <a:rPr lang="en-US" altLang="zh-CN" dirty="0"/>
              <a:t> </a:t>
            </a:r>
            <a:r>
              <a:rPr lang="zh-CN" altLang="en-US" dirty="0"/>
              <a:t>框架需要通过指令微调一个开源的大模型 。然后，这个微调后的大模型将自然语言问题转换为相应的逻辑形式。接着，</a:t>
            </a:r>
            <a:r>
              <a:rPr lang="en-US" altLang="zh-CN" dirty="0" err="1"/>
              <a:t>ChatKBQA</a:t>
            </a:r>
            <a:r>
              <a:rPr lang="en-US" altLang="zh-CN" dirty="0"/>
              <a:t> </a:t>
            </a:r>
            <a:r>
              <a:rPr lang="zh-CN" altLang="en-US" dirty="0"/>
              <a:t>在短语级别检索这些逻辑形式中的实体和关系，用知识库里的实体和关系替换逻辑形式中的实体和关系。然后将逻辑形式转化为知识库查询语言</a:t>
            </a:r>
            <a:r>
              <a:rPr lang="en-US" altLang="zh-CN" dirty="0" err="1"/>
              <a:t>sparql</a:t>
            </a:r>
            <a:r>
              <a:rPr lang="zh-CN" altLang="en-US" dirty="0"/>
              <a:t>。最后，转换后的知识库查询语言查询知识库生成最终的答案。接下来我将详细解释每个步骤</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2150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构建指令微调训练数据，将开源数据集</a:t>
            </a:r>
            <a:r>
              <a:rPr lang="en-US" altLang="zh-CN" sz="2800" dirty="0"/>
              <a:t>CWQ</a:t>
            </a:r>
            <a:r>
              <a:rPr lang="zh-CN" altLang="en-US" sz="2800" dirty="0"/>
              <a:t>中自然语言问题对应的 </a:t>
            </a:r>
            <a:r>
              <a:rPr lang="en-US" altLang="zh-CN" sz="2800" dirty="0"/>
              <a:t>SPARQL </a:t>
            </a:r>
            <a:r>
              <a:rPr lang="zh-CN" altLang="en-US" sz="2800" dirty="0"/>
              <a:t>转换成等价的逻辑形式，自然语言对应的</a:t>
            </a:r>
            <a:r>
              <a:rPr lang="en-US" altLang="zh-CN" sz="2800" dirty="0" err="1"/>
              <a:t>sparql</a:t>
            </a:r>
            <a:r>
              <a:rPr lang="zh-CN" altLang="en-US" sz="2800" dirty="0"/>
              <a:t>查询语言中的实体</a:t>
            </a:r>
            <a:r>
              <a:rPr lang="en-US" altLang="zh-CN" sz="2800" dirty="0"/>
              <a:t>id</a:t>
            </a:r>
            <a:r>
              <a:rPr lang="zh-CN" altLang="en-US" sz="2800" dirty="0"/>
              <a:t>与数据库中的实体</a:t>
            </a:r>
            <a:r>
              <a:rPr lang="en-US" altLang="zh-CN" sz="2800" dirty="0"/>
              <a:t>id</a:t>
            </a:r>
            <a:r>
              <a:rPr lang="zh-CN" altLang="en-US" sz="2800" dirty="0"/>
              <a:t>一致，但可能与问题完全没有关系，他可能只是一个标识符，因此将这些逻辑形式中的 实体 </a:t>
            </a:r>
            <a:r>
              <a:rPr lang="en-US" altLang="zh-CN" sz="2800" dirty="0"/>
              <a:t>ID</a:t>
            </a:r>
            <a:r>
              <a:rPr lang="zh-CN" altLang="en-US" sz="2800" dirty="0"/>
              <a:t>）替换为自然语言问题中的实体（例如，“</a:t>
            </a:r>
            <a:r>
              <a:rPr lang="en-US" altLang="zh-CN" sz="2800" dirty="0"/>
              <a:t>[Justin Bieber]”</a:t>
            </a:r>
            <a:r>
              <a:rPr lang="zh-CN" altLang="en-US" sz="2800" dirty="0"/>
              <a:t>）。通过这样微调得到的大模型，可以将任意自然语言问题转换成对应的逻辑形式。测试集中生成的逻辑形式中有</a:t>
            </a:r>
            <a:r>
              <a:rPr lang="en-US" altLang="zh-CN" sz="2800" dirty="0"/>
              <a:t>63%</a:t>
            </a:r>
            <a:r>
              <a:rPr lang="zh-CN" altLang="en-US" sz="2800" dirty="0"/>
              <a:t>，与正确答案一致。之后采用了束搜索的方法生成一系列候选逻辑形式，这样有</a:t>
            </a:r>
            <a:r>
              <a:rPr lang="en-US" altLang="zh-CN" sz="2800" dirty="0"/>
              <a:t>74%</a:t>
            </a:r>
            <a:r>
              <a:rPr lang="zh-CN" altLang="en-US" sz="2800" dirty="0"/>
              <a:t>的样本的候选集里包括了正确的逻辑形式。然后有</a:t>
            </a:r>
            <a:r>
              <a:rPr lang="en-US" altLang="zh-CN" sz="2800" dirty="0"/>
              <a:t>91%</a:t>
            </a:r>
            <a:r>
              <a:rPr lang="zh-CN" altLang="en-US" sz="2800" dirty="0"/>
              <a:t>的样本候选集中存在与正确的逻辑形式完全一致的骨架。因此这篇文章接下来的工作就是通过检索知识库来替换其中的关系和实体，因为骨架与正确结果是相同的只是关系和实体有出入。</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19593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C2C36"/>
                </a:solidFill>
                <a:effectLst/>
                <a:latin typeface="-apple-system"/>
              </a:rPr>
              <a:t>对于候选逻辑形式列表 </a:t>
            </a:r>
            <a:r>
              <a:rPr lang="en-US" altLang="zh-CN" b="0" i="1" dirty="0">
                <a:solidFill>
                  <a:srgbClr val="2C2C36"/>
                </a:solidFill>
                <a:effectLst/>
                <a:latin typeface="KaTeX_Math"/>
              </a:rPr>
              <a:t>C</a:t>
            </a:r>
            <a:r>
              <a:rPr lang="zh-CN" altLang="en-US" b="0" i="0" dirty="0">
                <a:solidFill>
                  <a:srgbClr val="2C2C36"/>
                </a:solidFill>
                <a:effectLst/>
                <a:latin typeface="-apple-system"/>
              </a:rPr>
              <a:t>，按顺序遍历这些逻辑形式中的每一个 </a:t>
            </a:r>
            <a:r>
              <a:rPr lang="en-US" altLang="zh-CN" b="0" i="1" dirty="0">
                <a:solidFill>
                  <a:srgbClr val="2C2C36"/>
                </a:solidFill>
                <a:effectLst/>
                <a:latin typeface="KaTeX_Math"/>
              </a:rPr>
              <a:t>F</a:t>
            </a:r>
            <a:r>
              <a:rPr lang="zh-CN" altLang="en-US" b="0" i="0" dirty="0">
                <a:solidFill>
                  <a:srgbClr val="2C2C36"/>
                </a:solidFill>
                <a:effectLst/>
                <a:latin typeface="-apple-system"/>
              </a:rPr>
              <a:t>。首先执行实体检索。对于 </a:t>
            </a:r>
            <a:r>
              <a:rPr lang="en-US" altLang="zh-CN" b="0" i="1" dirty="0">
                <a:solidFill>
                  <a:srgbClr val="2C2C36"/>
                </a:solidFill>
                <a:effectLst/>
                <a:latin typeface="KaTeX_Math"/>
              </a:rPr>
              <a:t>F</a:t>
            </a:r>
            <a:r>
              <a:rPr lang="en-US" altLang="zh-CN" b="0" i="0" dirty="0">
                <a:solidFill>
                  <a:srgbClr val="2C2C36"/>
                </a:solidFill>
                <a:effectLst/>
                <a:latin typeface="-apple-system"/>
              </a:rPr>
              <a:t> </a:t>
            </a:r>
            <a:r>
              <a:rPr lang="zh-CN" altLang="en-US" b="0" i="0" dirty="0">
                <a:solidFill>
                  <a:srgbClr val="2C2C36"/>
                </a:solidFill>
                <a:effectLst/>
                <a:latin typeface="-apple-system"/>
              </a:rPr>
              <a:t>中的每个实体 </a:t>
            </a:r>
            <a:r>
              <a:rPr lang="en-US" altLang="zh-CN" b="0" i="1" dirty="0">
                <a:solidFill>
                  <a:srgbClr val="2C2C36"/>
                </a:solidFill>
                <a:effectLst/>
                <a:latin typeface="KaTeX_Math"/>
              </a:rPr>
              <a:t>e</a:t>
            </a:r>
            <a:r>
              <a:rPr lang="zh-CN" altLang="en-US" b="0" i="0" dirty="0">
                <a:solidFill>
                  <a:srgbClr val="2C2C36"/>
                </a:solidFill>
                <a:effectLst/>
                <a:latin typeface="-apple-system"/>
              </a:rPr>
              <a:t>，我们计算其与知识库 </a:t>
            </a:r>
            <a:r>
              <a:rPr lang="en-US" altLang="zh-CN" b="0" i="1" dirty="0">
                <a:solidFill>
                  <a:srgbClr val="2C2C36"/>
                </a:solidFill>
                <a:effectLst/>
                <a:latin typeface="KaTeX_Math"/>
              </a:rPr>
              <a:t>K</a:t>
            </a:r>
            <a:r>
              <a:rPr lang="en-US" altLang="zh-CN" b="0" i="0" dirty="0">
                <a:solidFill>
                  <a:srgbClr val="2C2C36"/>
                </a:solidFill>
                <a:effectLst/>
                <a:latin typeface="-apple-system"/>
              </a:rPr>
              <a:t> </a:t>
            </a:r>
            <a:r>
              <a:rPr lang="zh-CN" altLang="en-US" b="0" i="0" dirty="0">
                <a:solidFill>
                  <a:srgbClr val="2C2C36"/>
                </a:solidFill>
                <a:effectLst/>
                <a:latin typeface="-apple-system"/>
              </a:rPr>
              <a:t>实体集合 </a:t>
            </a:r>
            <a:r>
              <a:rPr lang="en-US" altLang="zh-CN" b="0" i="1" dirty="0">
                <a:solidFill>
                  <a:srgbClr val="2C2C36"/>
                </a:solidFill>
                <a:effectLst/>
                <a:latin typeface="KaTeX_Math"/>
              </a:rPr>
              <a:t>E</a:t>
            </a:r>
            <a:r>
              <a:rPr lang="en-US" altLang="zh-CN" b="0" i="0" dirty="0">
                <a:solidFill>
                  <a:srgbClr val="2C2C36"/>
                </a:solidFill>
                <a:effectLst/>
                <a:latin typeface="-apple-system"/>
              </a:rPr>
              <a:t> </a:t>
            </a:r>
            <a:r>
              <a:rPr lang="zh-CN" altLang="en-US" b="0" i="0" dirty="0">
                <a:solidFill>
                  <a:srgbClr val="2C2C36"/>
                </a:solidFill>
                <a:effectLst/>
                <a:latin typeface="-apple-system"/>
              </a:rPr>
              <a:t>中每个实体 </a:t>
            </a:r>
            <a:r>
              <a:rPr lang="en-US" altLang="zh-CN" b="0" i="1" dirty="0">
                <a:solidFill>
                  <a:srgbClr val="2C2C36"/>
                </a:solidFill>
                <a:effectLst/>
                <a:latin typeface="KaTeX_Math"/>
              </a:rPr>
              <a:t>e</a:t>
            </a:r>
            <a:r>
              <a:rPr lang="en-US" altLang="zh-CN" b="0" i="0" dirty="0">
                <a:solidFill>
                  <a:srgbClr val="2C2C36"/>
                </a:solidFill>
                <a:effectLst/>
                <a:latin typeface="KaTeX_Main"/>
              </a:rPr>
              <a:t>′</a:t>
            </a:r>
            <a:r>
              <a:rPr lang="en-US" altLang="zh-CN" b="0" i="0" dirty="0">
                <a:solidFill>
                  <a:srgbClr val="2C2C36"/>
                </a:solidFill>
                <a:effectLst/>
                <a:latin typeface="-apple-system"/>
              </a:rPr>
              <a:t> </a:t>
            </a:r>
            <a:r>
              <a:rPr lang="zh-CN" altLang="en-US" b="0" i="0" dirty="0">
                <a:solidFill>
                  <a:srgbClr val="2C2C36"/>
                </a:solidFill>
                <a:effectLst/>
                <a:latin typeface="-apple-system"/>
              </a:rPr>
              <a:t>的标签之间的相似度 </a:t>
            </a:r>
            <a:r>
              <a:rPr lang="en-US" altLang="zh-CN" b="0" i="0" dirty="0">
                <a:solidFill>
                  <a:srgbClr val="2C2C36"/>
                </a:solidFill>
                <a:effectLst/>
                <a:latin typeface="KaTeX_Main"/>
              </a:rPr>
              <a:t>se</a:t>
            </a:r>
            <a:r>
              <a:rPr lang="zh-CN" altLang="en-US" b="0" i="0" dirty="0">
                <a:solidFill>
                  <a:srgbClr val="2C2C36"/>
                </a:solidFill>
                <a:effectLst/>
                <a:latin typeface="-apple-system"/>
              </a:rPr>
              <a:t>。根据相似度对检索到的实体进行排序，取前 </a:t>
            </a:r>
            <a:r>
              <a:rPr lang="en-US" altLang="zh-CN" b="0" i="1" dirty="0" err="1">
                <a:solidFill>
                  <a:srgbClr val="2C2C36"/>
                </a:solidFill>
                <a:effectLst/>
                <a:latin typeface="KaTeX_Math"/>
              </a:rPr>
              <a:t>ke</a:t>
            </a:r>
            <a:r>
              <a:rPr lang="en-US" altLang="zh-CN" b="0" i="0" dirty="0">
                <a:solidFill>
                  <a:srgbClr val="2C2C36"/>
                </a:solidFill>
                <a:effectLst/>
                <a:latin typeface="-apple-system"/>
              </a:rPr>
              <a:t> </a:t>
            </a:r>
            <a:r>
              <a:rPr lang="zh-CN" altLang="en-US" b="0" i="0" dirty="0">
                <a:solidFill>
                  <a:srgbClr val="2C2C36"/>
                </a:solidFill>
                <a:effectLst/>
                <a:latin typeface="-apple-system"/>
              </a:rPr>
              <a:t>个且相似度大于阈值 </a:t>
            </a:r>
            <a:r>
              <a:rPr lang="en-US" altLang="zh-CN" b="0" i="1" dirty="0" err="1">
                <a:solidFill>
                  <a:srgbClr val="2C2C36"/>
                </a:solidFill>
                <a:effectLst/>
                <a:latin typeface="KaTeX_Math"/>
              </a:rPr>
              <a:t>te</a:t>
            </a:r>
            <a:r>
              <a:rPr lang="en-US" altLang="zh-CN" b="0" i="0" dirty="0">
                <a:solidFill>
                  <a:srgbClr val="2C2C36"/>
                </a:solidFill>
                <a:effectLst/>
                <a:latin typeface="-apple-system"/>
              </a:rPr>
              <a:t> </a:t>
            </a:r>
            <a:r>
              <a:rPr lang="zh-CN" altLang="en-US" b="0" i="0" dirty="0">
                <a:solidFill>
                  <a:srgbClr val="2C2C36"/>
                </a:solidFill>
                <a:effectLst/>
                <a:latin typeface="-apple-system"/>
              </a:rPr>
              <a:t>的实体，得到该实体的检索结果 </a:t>
            </a:r>
            <a:r>
              <a:rPr lang="en-US" altLang="zh-CN" b="0" i="0" dirty="0" err="1">
                <a:solidFill>
                  <a:srgbClr val="2C2C36"/>
                </a:solidFill>
                <a:effectLst/>
                <a:latin typeface="KaTeX_Main"/>
              </a:rPr>
              <a:t>elist</a:t>
            </a:r>
            <a:r>
              <a:rPr lang="zh-CN" altLang="en-US" b="0" i="0" dirty="0">
                <a:solidFill>
                  <a:srgbClr val="2C2C36"/>
                </a:solidFill>
                <a:effectLst/>
                <a:latin typeface="-apple-system"/>
              </a:rPr>
              <a:t>。函数对每个位置检索到的实体进行排列组合，我们得到实体检索后的结果 </a:t>
            </a:r>
            <a:r>
              <a:rPr lang="en-US" altLang="zh-CN" b="0" i="1" dirty="0" err="1">
                <a:solidFill>
                  <a:srgbClr val="2C2C36"/>
                </a:solidFill>
                <a:effectLst/>
                <a:latin typeface="KaTeX_Math"/>
              </a:rPr>
              <a:t>Flist</a:t>
            </a:r>
            <a:r>
              <a:rPr lang="zh-CN" altLang="en-US" b="0" i="0" dirty="0">
                <a:solidFill>
                  <a:srgbClr val="2C2C36"/>
                </a:solidFill>
                <a:effectLst/>
                <a:latin typeface="-apple-system"/>
              </a:rPr>
              <a:t>。</a:t>
            </a:r>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C2C36"/>
                </a:solidFill>
                <a:effectLst/>
                <a:latin typeface="-apple-system"/>
              </a:rPr>
              <a:t>关系检索阶段类似。对比实体邻域的关系与候选关系集中的相似度，同样选取前</a:t>
            </a:r>
            <a:r>
              <a:rPr lang="en-US" altLang="zh-CN" b="0" i="0" dirty="0">
                <a:solidFill>
                  <a:srgbClr val="2C2C36"/>
                </a:solidFill>
                <a:effectLst/>
                <a:latin typeface="-apple-system"/>
              </a:rPr>
              <a:t>k</a:t>
            </a:r>
            <a:r>
              <a:rPr lang="zh-CN" altLang="en-US" b="0" i="0" dirty="0">
                <a:solidFill>
                  <a:srgbClr val="2C2C36"/>
                </a:solidFill>
                <a:effectLst/>
                <a:latin typeface="-apple-system"/>
              </a:rPr>
              <a:t>个作为作为检索结果。</a:t>
            </a:r>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C2C36"/>
                </a:solidFill>
                <a:effectLst/>
                <a:latin typeface="-apple-system"/>
              </a:rPr>
              <a:t>在检索完成之后，得到的候选逻辑形式集，依次遍历这些逻辑形式，然后将逻辑形式转化为</a:t>
            </a:r>
            <a:r>
              <a:rPr lang="en-US" altLang="zh-CN" b="0" i="0" dirty="0" err="1">
                <a:solidFill>
                  <a:srgbClr val="2C2C36"/>
                </a:solidFill>
                <a:effectLst/>
                <a:latin typeface="-apple-system"/>
              </a:rPr>
              <a:t>sparql</a:t>
            </a:r>
            <a:r>
              <a:rPr lang="zh-CN" altLang="en-US" b="0" i="0" dirty="0">
                <a:solidFill>
                  <a:srgbClr val="2C2C36"/>
                </a:solidFill>
                <a:effectLst/>
                <a:latin typeface="-apple-system"/>
              </a:rPr>
              <a:t>查询语言，直到找到第一个可以对知识库执行的查询语言，然后执行这个查询得到答案。</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5074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RQ1: </a:t>
            </a:r>
            <a:r>
              <a:rPr lang="en-US" altLang="zh-CN" dirty="0" err="1"/>
              <a:t>ChatKBQA</a:t>
            </a:r>
            <a:r>
              <a:rPr lang="en-US" altLang="zh-CN" dirty="0"/>
              <a:t> </a:t>
            </a:r>
            <a:r>
              <a:rPr lang="zh-CN" altLang="en-US" dirty="0"/>
              <a:t>是否优于其他 </a:t>
            </a:r>
            <a:r>
              <a:rPr lang="en-US" altLang="zh-CN" dirty="0"/>
              <a:t>KBQA </a:t>
            </a:r>
            <a:r>
              <a:rPr lang="zh-CN" altLang="en-US" dirty="0"/>
              <a:t>方法？ </a:t>
            </a:r>
            <a:r>
              <a:rPr lang="en-US" altLang="zh-CN" dirty="0"/>
              <a:t>•RQ2: </a:t>
            </a:r>
            <a:r>
              <a:rPr lang="en-US" altLang="zh-CN" dirty="0" err="1"/>
              <a:t>ChatKBQA</a:t>
            </a:r>
            <a:r>
              <a:rPr lang="en-US" altLang="zh-CN" dirty="0"/>
              <a:t> </a:t>
            </a:r>
            <a:r>
              <a:rPr lang="zh-CN" altLang="en-US" dirty="0"/>
              <a:t>的主要组件是否有效？ </a:t>
            </a:r>
            <a:r>
              <a:rPr lang="en-US" altLang="zh-CN" dirty="0"/>
              <a:t>RQ3: </a:t>
            </a:r>
            <a:r>
              <a:rPr lang="zh-CN" altLang="en-US" dirty="0"/>
              <a:t>为什么使用生成</a:t>
            </a:r>
            <a:r>
              <a:rPr lang="en-US" altLang="zh-CN" dirty="0"/>
              <a:t>-</a:t>
            </a:r>
            <a:r>
              <a:rPr lang="zh-CN" altLang="en-US" dirty="0"/>
              <a:t>然后</a:t>
            </a:r>
            <a:r>
              <a:rPr lang="en-US" altLang="zh-CN" dirty="0"/>
              <a:t>-</a:t>
            </a:r>
            <a:r>
              <a:rPr lang="zh-CN" altLang="en-US" dirty="0"/>
              <a:t>检索方法而不是检索</a:t>
            </a:r>
            <a:r>
              <a:rPr lang="en-US" altLang="zh-CN" dirty="0"/>
              <a:t>-</a:t>
            </a:r>
            <a:r>
              <a:rPr lang="zh-CN" altLang="en-US" dirty="0"/>
              <a:t>然后</a:t>
            </a:r>
            <a:r>
              <a:rPr lang="en-US" altLang="zh-CN" dirty="0"/>
              <a:t>-</a:t>
            </a:r>
            <a:r>
              <a:rPr lang="zh-CN" altLang="en-US" dirty="0"/>
              <a:t>生成方法？ </a:t>
            </a:r>
            <a:r>
              <a:rPr lang="en-US" altLang="zh-CN" dirty="0"/>
              <a:t> RQ4: </a:t>
            </a:r>
            <a:r>
              <a:rPr lang="zh-CN" altLang="en-US" dirty="0"/>
              <a:t>为什么使用微调的开源 </a:t>
            </a:r>
            <a:r>
              <a:rPr lang="en-US" altLang="zh-CN" dirty="0"/>
              <a:t>LLMs </a:t>
            </a:r>
            <a:r>
              <a:rPr lang="zh-CN" altLang="en-US" dirty="0"/>
              <a:t>而不是调用 </a:t>
            </a:r>
            <a:r>
              <a:rPr lang="en-US" altLang="zh-CN" dirty="0"/>
              <a:t>ChatGPT </a:t>
            </a:r>
            <a:r>
              <a:rPr lang="zh-CN" altLang="en-US" dirty="0"/>
              <a:t>或训练传统的 </a:t>
            </a:r>
            <a:r>
              <a:rPr lang="en-US" altLang="zh-CN" dirty="0"/>
              <a:t>T5 </a:t>
            </a:r>
            <a:r>
              <a:rPr lang="zh-CN" altLang="en-US" dirty="0"/>
              <a:t>模型？</a:t>
            </a:r>
            <a:r>
              <a:rPr lang="en-US" altLang="zh-CN" dirty="0"/>
              <a:t>RQ5: </a:t>
            </a:r>
            <a:r>
              <a:rPr lang="zh-CN" altLang="en-US" dirty="0"/>
              <a:t>生成</a:t>
            </a:r>
            <a:r>
              <a:rPr lang="en-US" altLang="zh-CN" dirty="0"/>
              <a:t>-</a:t>
            </a:r>
            <a:r>
              <a:rPr lang="zh-CN" altLang="en-US" dirty="0"/>
              <a:t>然后</a:t>
            </a:r>
            <a:r>
              <a:rPr lang="en-US" altLang="zh-CN" dirty="0"/>
              <a:t>-</a:t>
            </a:r>
            <a:r>
              <a:rPr lang="zh-CN" altLang="en-US" dirty="0"/>
              <a:t>检索方法是否提高了检索效率？ </a:t>
            </a:r>
            <a:r>
              <a:rPr lang="en-US" altLang="zh-CN" dirty="0"/>
              <a:t>RQ6: </a:t>
            </a:r>
            <a:r>
              <a:rPr lang="en-US" altLang="zh-CN" dirty="0" err="1"/>
              <a:t>ChatKBQA</a:t>
            </a:r>
            <a:r>
              <a:rPr lang="en-US" altLang="zh-CN" dirty="0"/>
              <a:t> </a:t>
            </a:r>
            <a:r>
              <a:rPr lang="zh-CN" altLang="en-US" dirty="0"/>
              <a:t>是否具有即插即用特性？</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2742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system-ui"/>
              </a:rPr>
              <a:t>针对问题一，</a:t>
            </a:r>
            <a:r>
              <a:rPr lang="zh-CN" altLang="en-US" dirty="0"/>
              <a:t>使用 </a:t>
            </a:r>
            <a:r>
              <a:rPr lang="en-US" altLang="zh-CN" dirty="0" err="1"/>
              <a:t>LoRA</a:t>
            </a:r>
            <a:r>
              <a:rPr lang="zh-CN" altLang="en-US" dirty="0"/>
              <a:t>对 </a:t>
            </a:r>
            <a:r>
              <a:rPr lang="en-US" altLang="zh-CN" dirty="0"/>
              <a:t>Llama-2-7B</a:t>
            </a:r>
            <a:r>
              <a:rPr lang="zh-CN" altLang="en-US" dirty="0"/>
              <a:t>在 </a:t>
            </a:r>
            <a:r>
              <a:rPr lang="en-US" altLang="zh-CN" dirty="0" err="1"/>
              <a:t>WebQSP</a:t>
            </a:r>
            <a:r>
              <a:rPr lang="en-US" altLang="zh-CN" dirty="0"/>
              <a:t> </a:t>
            </a:r>
            <a:r>
              <a:rPr lang="zh-CN" altLang="en-US" dirty="0"/>
              <a:t>上进行微调，对 </a:t>
            </a:r>
            <a:r>
              <a:rPr lang="en-US" altLang="zh-CN" dirty="0"/>
              <a:t>Llama-2-13B</a:t>
            </a:r>
            <a:r>
              <a:rPr lang="zh-CN" altLang="en-US" dirty="0"/>
              <a:t>在 </a:t>
            </a:r>
            <a:r>
              <a:rPr lang="en-US" altLang="zh-CN" dirty="0"/>
              <a:t>CWQ </a:t>
            </a:r>
            <a:r>
              <a:rPr lang="zh-CN" altLang="en-US" dirty="0"/>
              <a:t>上进行微调，并使用 </a:t>
            </a:r>
            <a:r>
              <a:rPr lang="en-US" altLang="zh-CN" dirty="0" err="1"/>
              <a:t>SimCSE</a:t>
            </a:r>
            <a:r>
              <a:rPr lang="zh-CN" altLang="en-US" dirty="0"/>
              <a:t>使用无监督检索得到的效果效果最佳，超过了主流的</a:t>
            </a:r>
            <a:r>
              <a:rPr lang="en-US" altLang="zh-CN" dirty="0"/>
              <a:t>KBQA</a:t>
            </a:r>
            <a:r>
              <a:rPr lang="zh-CN" altLang="en-US" dirty="0"/>
              <a:t>方法，这说明了该模型的有效性</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4844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2024/11/14</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2024/11/14</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2337838"/>
            <a:ext cx="12191331" cy="1838567"/>
          </a:xfrm>
          <a:prstGeom prst="rect">
            <a:avLst/>
          </a:prstGeom>
          <a:solidFill>
            <a:srgbClr val="3C6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259549" y="2656979"/>
            <a:ext cx="7809203" cy="1200286"/>
          </a:xfrm>
          <a:prstGeom prst="rect">
            <a:avLst/>
          </a:prstGeom>
        </p:spPr>
        <p:txBody>
          <a:bodyPr wrap="square" lIns="91397" tIns="45699" rIns="91397" bIns="45699">
            <a:spAutoFit/>
          </a:bodyPr>
          <a:lstStyle/>
          <a:p>
            <a:r>
              <a:rPr lang="en-US" altLang="zh-CN" sz="2400" b="1" i="0" dirty="0" err="1">
                <a:solidFill>
                  <a:schemeClr val="bg1"/>
                </a:solidFill>
                <a:effectLst/>
                <a:latin typeface="Lucida Grande"/>
              </a:rPr>
              <a:t>ChatKBQA</a:t>
            </a:r>
            <a:r>
              <a:rPr lang="en-US" altLang="zh-CN" sz="2400" b="1" i="0" dirty="0">
                <a:solidFill>
                  <a:schemeClr val="bg1"/>
                </a:solidFill>
                <a:effectLst/>
                <a:latin typeface="Lucida Grande"/>
              </a:rPr>
              <a:t>: A Generate-then-Retrieve Framework for Knowledge Base Question Answering with Fine-tuned Large Language Models</a:t>
            </a:r>
          </a:p>
        </p:txBody>
      </p:sp>
      <p:sp>
        <p:nvSpPr>
          <p:cNvPr id="12" name="椭圆 11"/>
          <p:cNvSpPr/>
          <p:nvPr/>
        </p:nvSpPr>
        <p:spPr>
          <a:xfrm>
            <a:off x="1524353" y="176032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581189" y="5544645"/>
            <a:ext cx="3028952" cy="799311"/>
            <a:chOff x="4977763" y="4912139"/>
            <a:chExt cx="3028952" cy="799311"/>
          </a:xfrm>
          <a:solidFill>
            <a:srgbClr val="3C6296"/>
          </a:solidFill>
        </p:grpSpPr>
        <p:sp>
          <p:nvSpPr>
            <p:cNvPr id="16" name="文本占位符 56"/>
            <p:cNvSpPr txBox="1"/>
            <p:nvPr/>
          </p:nvSpPr>
          <p:spPr>
            <a:xfrm>
              <a:off x="5530014" y="491213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grp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汇报人：彭良奇</a:t>
              </a:r>
            </a:p>
          </p:txBody>
        </p:sp>
        <p:sp>
          <p:nvSpPr>
            <p:cNvPr id="17" name="文本占位符 13"/>
            <p:cNvSpPr txBox="1"/>
            <p:nvPr/>
          </p:nvSpPr>
          <p:spPr>
            <a:xfrm>
              <a:off x="4977763" y="5415179"/>
              <a:ext cx="3028952" cy="296271"/>
            </a:xfrm>
            <a:prstGeom prst="rect">
              <a:avLst/>
            </a:prstGeom>
            <a:noFill/>
            <a:extLst>
              <a:ext uri="{909E8E84-426E-40DD-AFC4-6F175D3DCCD1}">
                <a14:hiddenFill xmlns:a14="http://schemas.microsoft.com/office/drawing/2010/main">
                  <a:grpFill/>
                </a14:hiddenFill>
              </a:ext>
            </a:extLst>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2024 / 11</a:t>
              </a:r>
              <a:r>
                <a:rPr lang="zh-CN" altLang="en-US" dirty="0">
                  <a:solidFill>
                    <a:sysClr val="windowText" lastClr="000000"/>
                  </a:solidFill>
                  <a:latin typeface="Arial" panose="020B0604020202020204"/>
                  <a:ea typeface="微软雅黑" panose="020B0503020204020204" pitchFamily="34" charset="-122"/>
                </a:rPr>
                <a:t> </a:t>
              </a:r>
              <a:r>
                <a:rPr lang="en-US" altLang="zh-CN" dirty="0">
                  <a:solidFill>
                    <a:sysClr val="windowText" lastClr="000000"/>
                  </a:solidFill>
                  <a:latin typeface="Arial" panose="020B0604020202020204"/>
                  <a:ea typeface="微软雅黑" panose="020B0503020204020204" pitchFamily="34" charset="-122"/>
                </a:rPr>
                <a:t>/ 6</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3" name="文本框 2"/>
          <p:cNvSpPr txBox="1"/>
          <p:nvPr/>
        </p:nvSpPr>
        <p:spPr>
          <a:xfrm>
            <a:off x="1524353" y="4253218"/>
            <a:ext cx="10666978" cy="1323439"/>
          </a:xfrm>
          <a:prstGeom prst="rect">
            <a:avLst/>
          </a:prstGeom>
          <a:noFill/>
        </p:spPr>
        <p:txBody>
          <a:bodyPr wrap="square" rtlCol="0">
            <a:spAutoFit/>
          </a:bodyPr>
          <a:lstStyle/>
          <a:p>
            <a:pPr algn="r"/>
            <a:r>
              <a:rPr kumimoji="1" lang="en-US" altLang="zh-CN" sz="2000" dirty="0">
                <a:latin typeface="Times New Roman" panose="02020603050405020304" pitchFamily="18" charset="0"/>
                <a:cs typeface="Times New Roman" panose="02020603050405020304" pitchFamily="18" charset="0"/>
              </a:rPr>
              <a:t>Authors: </a:t>
            </a:r>
            <a:r>
              <a:rPr kumimoji="1" lang="en-US" altLang="zh-CN" sz="2000" dirty="0" err="1">
                <a:latin typeface="Times New Roman" panose="02020603050405020304" pitchFamily="18" charset="0"/>
                <a:cs typeface="Times New Roman" panose="02020603050405020304" pitchFamily="18" charset="0"/>
              </a:rPr>
              <a:t>Haoran</a:t>
            </a:r>
            <a:r>
              <a:rPr kumimoji="1" lang="en-US" altLang="zh-CN" sz="2000" dirty="0">
                <a:latin typeface="Times New Roman" panose="02020603050405020304" pitchFamily="18" charset="0"/>
                <a:cs typeface="Times New Roman" panose="02020603050405020304" pitchFamily="18" charset="0"/>
              </a:rPr>
              <a:t> Luo1, </a:t>
            </a:r>
            <a:r>
              <a:rPr kumimoji="1" lang="en-US" altLang="zh-CN" sz="2000" dirty="0" err="1">
                <a:latin typeface="Times New Roman" panose="02020603050405020304" pitchFamily="18" charset="0"/>
                <a:cs typeface="Times New Roman" panose="02020603050405020304" pitchFamily="18" charset="0"/>
              </a:rPr>
              <a:t>Haihong</a:t>
            </a:r>
            <a:r>
              <a:rPr kumimoji="1" lang="en-US" altLang="zh-CN" sz="2000" dirty="0">
                <a:latin typeface="Times New Roman" panose="02020603050405020304" pitchFamily="18" charset="0"/>
                <a:cs typeface="Times New Roman" panose="02020603050405020304" pitchFamily="18" charset="0"/>
              </a:rPr>
              <a:t> E1* , </a:t>
            </a:r>
            <a:r>
              <a:rPr kumimoji="1" lang="en-US" altLang="zh-CN" sz="2000" dirty="0" err="1">
                <a:latin typeface="Times New Roman" panose="02020603050405020304" pitchFamily="18" charset="0"/>
                <a:cs typeface="Times New Roman" panose="02020603050405020304" pitchFamily="18" charset="0"/>
              </a:rPr>
              <a:t>Zichen</a:t>
            </a:r>
            <a:r>
              <a:rPr kumimoji="1" lang="en-US" altLang="zh-CN" sz="2000" dirty="0">
                <a:latin typeface="Times New Roman" panose="02020603050405020304" pitchFamily="18" charset="0"/>
                <a:cs typeface="Times New Roman" panose="02020603050405020304" pitchFamily="18" charset="0"/>
              </a:rPr>
              <a:t> Tang1, </a:t>
            </a:r>
            <a:r>
              <a:rPr kumimoji="1" lang="en-US" altLang="zh-CN" sz="2000" dirty="0" err="1">
                <a:latin typeface="Times New Roman" panose="02020603050405020304" pitchFamily="18" charset="0"/>
                <a:cs typeface="Times New Roman" panose="02020603050405020304" pitchFamily="18" charset="0"/>
              </a:rPr>
              <a:t>Shiyao</a:t>
            </a:r>
            <a:r>
              <a:rPr kumimoji="1" lang="en-US" altLang="zh-CN" sz="2000" dirty="0">
                <a:latin typeface="Times New Roman" panose="02020603050405020304" pitchFamily="18" charset="0"/>
                <a:cs typeface="Times New Roman" panose="02020603050405020304" pitchFamily="18" charset="0"/>
              </a:rPr>
              <a:t> Peng1, </a:t>
            </a:r>
            <a:r>
              <a:rPr kumimoji="1" lang="en-US" altLang="zh-CN" sz="2000" dirty="0" err="1">
                <a:latin typeface="Times New Roman" panose="02020603050405020304" pitchFamily="18" charset="0"/>
                <a:cs typeface="Times New Roman" panose="02020603050405020304" pitchFamily="18" charset="0"/>
              </a:rPr>
              <a:t>Yikai</a:t>
            </a:r>
            <a:r>
              <a:rPr kumimoji="1" lang="en-US" altLang="zh-CN" sz="2000" dirty="0">
                <a:latin typeface="Times New Roman" panose="02020603050405020304" pitchFamily="18" charset="0"/>
                <a:cs typeface="Times New Roman" panose="02020603050405020304" pitchFamily="18" charset="0"/>
              </a:rPr>
              <a:t> Guo3, </a:t>
            </a:r>
            <a:r>
              <a:rPr kumimoji="1" lang="en-US" altLang="zh-CN" sz="2000" dirty="0" err="1">
                <a:latin typeface="Times New Roman" panose="02020603050405020304" pitchFamily="18" charset="0"/>
                <a:cs typeface="Times New Roman" panose="02020603050405020304" pitchFamily="18" charset="0"/>
              </a:rPr>
              <a:t>Wentai</a:t>
            </a:r>
            <a:r>
              <a:rPr kumimoji="1" lang="en-US" altLang="zh-CN" sz="2000" dirty="0">
                <a:latin typeface="Times New Roman" panose="02020603050405020304" pitchFamily="18" charset="0"/>
                <a:cs typeface="Times New Roman" panose="02020603050405020304" pitchFamily="18" charset="0"/>
              </a:rPr>
              <a:t> Zhang1, </a:t>
            </a:r>
            <a:r>
              <a:rPr kumimoji="1" lang="en-US" altLang="zh-CN" sz="2000" dirty="0" err="1">
                <a:latin typeface="Times New Roman" panose="02020603050405020304" pitchFamily="18" charset="0"/>
                <a:cs typeface="Times New Roman" panose="02020603050405020304" pitchFamily="18" charset="0"/>
              </a:rPr>
              <a:t>Chenghao</a:t>
            </a:r>
            <a:r>
              <a:rPr kumimoji="1" lang="en-US" altLang="zh-CN" sz="2000" dirty="0">
                <a:latin typeface="Times New Roman" panose="02020603050405020304" pitchFamily="18" charset="0"/>
                <a:cs typeface="Times New Roman" panose="02020603050405020304" pitchFamily="18" charset="0"/>
              </a:rPr>
              <a:t> Ma1, </a:t>
            </a:r>
            <a:r>
              <a:rPr kumimoji="1" lang="en-US" altLang="zh-CN" sz="2000" dirty="0" err="1">
                <a:latin typeface="Times New Roman" panose="02020603050405020304" pitchFamily="18" charset="0"/>
                <a:cs typeface="Times New Roman" panose="02020603050405020304" pitchFamily="18" charset="0"/>
              </a:rPr>
              <a:t>Guanting</a:t>
            </a:r>
            <a:r>
              <a:rPr kumimoji="1" lang="en-US" altLang="zh-CN" sz="2000" dirty="0">
                <a:latin typeface="Times New Roman" panose="02020603050405020304" pitchFamily="18" charset="0"/>
                <a:cs typeface="Times New Roman" panose="02020603050405020304" pitchFamily="18" charset="0"/>
              </a:rPr>
              <a:t> Dong2, </a:t>
            </a:r>
            <a:r>
              <a:rPr kumimoji="1" lang="en-US" altLang="zh-CN" sz="2000" dirty="0" err="1">
                <a:latin typeface="Times New Roman" panose="02020603050405020304" pitchFamily="18" charset="0"/>
                <a:cs typeface="Times New Roman" panose="02020603050405020304" pitchFamily="18" charset="0"/>
              </a:rPr>
              <a:t>Meina</a:t>
            </a:r>
            <a:r>
              <a:rPr kumimoji="1" lang="en-US" altLang="zh-CN" sz="2000" dirty="0">
                <a:latin typeface="Times New Roman" panose="02020603050405020304" pitchFamily="18" charset="0"/>
                <a:cs typeface="Times New Roman" panose="02020603050405020304" pitchFamily="18" charset="0"/>
              </a:rPr>
              <a:t> Song1, Wei Lin4, Yifan Zhu1, Luu Anh Tuan5</a:t>
            </a:r>
          </a:p>
          <a:p>
            <a:pPr algn="r"/>
            <a:r>
              <a:rPr kumimoji="1" lang="en-US" altLang="zh-CN" sz="2000" dirty="0">
                <a:latin typeface="Times New Roman" panose="02020603050405020304" pitchFamily="18" charset="0"/>
                <a:cs typeface="Times New Roman" panose="02020603050405020304" pitchFamily="18" charset="0"/>
              </a:rPr>
              <a:t>School of Computer Science and Engineering, Sun Yat-Sen University, China</a:t>
            </a:r>
          </a:p>
          <a:p>
            <a:pPr algn="r"/>
            <a:r>
              <a:rPr kumimoji="1" lang="en-US" altLang="zh-CN" sz="2000" dirty="0">
                <a:latin typeface="Times New Roman" panose="02020603050405020304" pitchFamily="18" charset="0"/>
                <a:cs typeface="Times New Roman" panose="02020603050405020304" pitchFamily="18" charset="0"/>
              </a:rPr>
              <a:t>Publisher: </a:t>
            </a:r>
            <a:r>
              <a:rPr lang="en-GB" altLang="zh-CN" sz="2000" dirty="0">
                <a:effectLst/>
                <a:latin typeface="Times New Roman" panose="02020603050405020304" pitchFamily="18" charset="0"/>
                <a:cs typeface="Times New Roman" panose="02020603050405020304" pitchFamily="18" charset="0"/>
              </a:rPr>
              <a:t>ACL 20</a:t>
            </a:r>
            <a:r>
              <a:rPr lang="en-US" altLang="en-GB" sz="2000" dirty="0">
                <a:effectLst/>
                <a:latin typeface="Times New Roman" panose="02020603050405020304" pitchFamily="18" charset="0"/>
                <a:cs typeface="Times New Roman" panose="02020603050405020304" pitchFamily="18" charset="0"/>
              </a:rPr>
              <a:t>24</a:t>
            </a:r>
            <a:r>
              <a:rPr lang="en-GB" altLang="zh-CN" sz="2000" dirty="0">
                <a:effectLst/>
                <a:latin typeface="Times New Roman" panose="02020603050405020304" pitchFamily="18" charset="0"/>
                <a:cs typeface="Times New Roman" panose="02020603050405020304" pitchFamily="18" charset="0"/>
              </a:rPr>
              <a:t> </a:t>
            </a:r>
            <a:endParaRPr lang="en-GB" altLang="zh-CN" sz="20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4916" y="1615256"/>
            <a:ext cx="3140616" cy="29035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C205A-A7D8-5520-FF37-39BD797C5615}"/>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AB0B5C4E-0945-F7A4-767A-85D83FF87FB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5F423374-A965-0C96-596E-398F31D84C4E}"/>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3827471B-1F94-C709-771F-4AF1C6C125F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C59934D2-A186-263E-F931-6721D5FEBBF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B09C0756-304A-FE25-B2AA-04CC7B37E5E3}"/>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56C4FDB-B0E8-33E9-84EC-345CE41FDBFA}"/>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6DCB6DE4-1694-FAF7-138D-C2383D9E76E7}"/>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a:extLst>
              <a:ext uri="{FF2B5EF4-FFF2-40B4-BE49-F238E27FC236}">
                <a16:creationId xmlns:a16="http://schemas.microsoft.com/office/drawing/2014/main" id="{8803E9ED-EA7B-2C13-EB4F-DA459E891871}"/>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B3378C34-8156-8613-94EE-5E9E20F91D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文本框 6">
            <a:extLst>
              <a:ext uri="{FF2B5EF4-FFF2-40B4-BE49-F238E27FC236}">
                <a16:creationId xmlns:a16="http://schemas.microsoft.com/office/drawing/2014/main" id="{5957D606-4FEF-13B9-F667-4926CDAD2FDE}"/>
              </a:ext>
            </a:extLst>
          </p:cNvPr>
          <p:cNvSpPr txBox="1"/>
          <p:nvPr/>
        </p:nvSpPr>
        <p:spPr>
          <a:xfrm>
            <a:off x="2625415" y="6111233"/>
            <a:ext cx="235962" cy="369332"/>
          </a:xfrm>
          <a:prstGeom prst="rect">
            <a:avLst/>
          </a:prstGeom>
          <a:noFill/>
        </p:spPr>
        <p:txBody>
          <a:bodyPr wrap="none" rtlCol="0">
            <a:spAutoFit/>
          </a:bodyPr>
          <a:lstStyle/>
          <a:p>
            <a:r>
              <a:rPr lang="en-US" altLang="zh-CN" dirty="0"/>
              <a:t>.</a:t>
            </a:r>
            <a:endParaRPr lang="zh-CN" altLang="en-US" dirty="0"/>
          </a:p>
        </p:txBody>
      </p:sp>
      <p:pic>
        <p:nvPicPr>
          <p:cNvPr id="5" name="图片 4">
            <a:extLst>
              <a:ext uri="{FF2B5EF4-FFF2-40B4-BE49-F238E27FC236}">
                <a16:creationId xmlns:a16="http://schemas.microsoft.com/office/drawing/2014/main" id="{F310156B-34D7-D78F-3AA1-C5C22BEFD598}"/>
              </a:ext>
            </a:extLst>
          </p:cNvPr>
          <p:cNvPicPr>
            <a:picLocks noChangeAspect="1"/>
          </p:cNvPicPr>
          <p:nvPr/>
        </p:nvPicPr>
        <p:blipFill>
          <a:blip r:embed="rId4"/>
          <a:stretch>
            <a:fillRect/>
          </a:stretch>
        </p:blipFill>
        <p:spPr>
          <a:xfrm>
            <a:off x="86906" y="2127774"/>
            <a:ext cx="12018187" cy="3074420"/>
          </a:xfrm>
          <a:prstGeom prst="rect">
            <a:avLst/>
          </a:prstGeom>
        </p:spPr>
      </p:pic>
    </p:spTree>
    <p:extLst>
      <p:ext uri="{BB962C8B-B14F-4D97-AF65-F5344CB8AC3E}">
        <p14:creationId xmlns:p14="http://schemas.microsoft.com/office/powerpoint/2010/main" val="353161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23C3D-FF1C-4575-DD6A-F7D1C33E5355}"/>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3FF15F4A-823A-8986-F69E-32CB9397744F}"/>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D6A63364-1E1D-C369-C517-9AE0C5261152}"/>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C87B9906-2D90-1FDE-AA47-C6CFB59A8AA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57B1A7B3-A164-3A61-501F-747AEB36F8CA}"/>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19AEF1BA-DCFC-2D15-632D-C51439F1C5F5}"/>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CA3B6F49-4F15-EAE8-96B0-7592A20DD33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10D879FA-9660-664F-89AC-5DCC2BF2495C}"/>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a:extLst>
              <a:ext uri="{FF2B5EF4-FFF2-40B4-BE49-F238E27FC236}">
                <a16:creationId xmlns:a16="http://schemas.microsoft.com/office/drawing/2014/main" id="{C2CE6C4D-55E4-35FA-95BE-37CA9AAF6C7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BD0C030-FC5F-579C-9F18-BD2B8087F8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文本框 6">
            <a:extLst>
              <a:ext uri="{FF2B5EF4-FFF2-40B4-BE49-F238E27FC236}">
                <a16:creationId xmlns:a16="http://schemas.microsoft.com/office/drawing/2014/main" id="{29EF5757-C92C-51BE-98FE-B677E5167031}"/>
              </a:ext>
            </a:extLst>
          </p:cNvPr>
          <p:cNvSpPr txBox="1"/>
          <p:nvPr/>
        </p:nvSpPr>
        <p:spPr>
          <a:xfrm>
            <a:off x="2625415" y="6111233"/>
            <a:ext cx="8493031" cy="369332"/>
          </a:xfrm>
          <a:prstGeom prst="rect">
            <a:avLst/>
          </a:prstGeom>
          <a:noFill/>
        </p:spPr>
        <p:txBody>
          <a:bodyPr wrap="none" rtlCol="0">
            <a:spAutoFit/>
          </a:bodyPr>
          <a:lstStyle/>
          <a:p>
            <a:r>
              <a:rPr lang="en-US" altLang="zh-CN" dirty="0"/>
              <a:t>KBQA comparison of </a:t>
            </a:r>
            <a:r>
              <a:rPr lang="en-US" altLang="zh-CN" dirty="0" err="1"/>
              <a:t>ChatKBQA</a:t>
            </a:r>
            <a:r>
              <a:rPr lang="en-US" altLang="zh-CN" dirty="0"/>
              <a:t> with other baselines on </a:t>
            </a:r>
            <a:r>
              <a:rPr lang="en-US" altLang="zh-CN" dirty="0" err="1"/>
              <a:t>WebQSP</a:t>
            </a:r>
            <a:r>
              <a:rPr lang="en-US" altLang="zh-CN" dirty="0"/>
              <a:t> and </a:t>
            </a:r>
            <a:r>
              <a:rPr lang="en-US" altLang="zh-CN" dirty="0" err="1"/>
              <a:t>CWQdatasets</a:t>
            </a:r>
            <a:r>
              <a:rPr lang="en-US" altLang="zh-CN" dirty="0"/>
              <a:t>.</a:t>
            </a:r>
            <a:endParaRPr lang="zh-CN" altLang="en-US" dirty="0"/>
          </a:p>
        </p:txBody>
      </p:sp>
      <p:pic>
        <p:nvPicPr>
          <p:cNvPr id="5" name="图片 4">
            <a:extLst>
              <a:ext uri="{FF2B5EF4-FFF2-40B4-BE49-F238E27FC236}">
                <a16:creationId xmlns:a16="http://schemas.microsoft.com/office/drawing/2014/main" id="{0F1346AC-D3BE-AF71-CF51-5F86A59A59EF}"/>
              </a:ext>
            </a:extLst>
          </p:cNvPr>
          <p:cNvPicPr>
            <a:picLocks noChangeAspect="1"/>
          </p:cNvPicPr>
          <p:nvPr/>
        </p:nvPicPr>
        <p:blipFill>
          <a:blip r:embed="rId4"/>
          <a:stretch>
            <a:fillRect/>
          </a:stretch>
        </p:blipFill>
        <p:spPr>
          <a:xfrm>
            <a:off x="2342625" y="1643452"/>
            <a:ext cx="8555463" cy="3181156"/>
          </a:xfrm>
          <a:prstGeom prst="rect">
            <a:avLst/>
          </a:prstGeom>
        </p:spPr>
      </p:pic>
    </p:spTree>
    <p:extLst>
      <p:ext uri="{BB962C8B-B14F-4D97-AF65-F5344CB8AC3E}">
        <p14:creationId xmlns:p14="http://schemas.microsoft.com/office/powerpoint/2010/main" val="330663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FF2E1-B39A-A0E2-07E9-6069938C17F9}"/>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33D8C683-2779-099A-5964-72502C84B58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56B7A149-D2F5-C872-1728-5776B1012CC5}"/>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D5875553-9BE3-587F-B083-F5EAF35910B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6CE093B2-37CB-15B0-E48E-366A8C2CC72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29F8E4FD-5BE4-6F72-07BB-44D0AEE4F071}"/>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EDBE0C5-D9AA-9E4A-5AFE-A962EF04B740}"/>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B255BB19-E52A-9859-8A4B-BB3769ADD891}"/>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a:extLst>
              <a:ext uri="{FF2B5EF4-FFF2-40B4-BE49-F238E27FC236}">
                <a16:creationId xmlns:a16="http://schemas.microsoft.com/office/drawing/2014/main" id="{FE312BAF-21F2-6883-1C33-8CC18A2FE8BB}"/>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E4BA2231-D24D-258D-B1B8-B4424A7D1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 name="文本框 6">
            <a:extLst>
              <a:ext uri="{FF2B5EF4-FFF2-40B4-BE49-F238E27FC236}">
                <a16:creationId xmlns:a16="http://schemas.microsoft.com/office/drawing/2014/main" id="{824A06A6-2288-B110-5A94-4CF603ACAE93}"/>
              </a:ext>
            </a:extLst>
          </p:cNvPr>
          <p:cNvSpPr txBox="1"/>
          <p:nvPr/>
        </p:nvSpPr>
        <p:spPr>
          <a:xfrm>
            <a:off x="1169561" y="5812170"/>
            <a:ext cx="10341293" cy="461665"/>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replacing LLMs, tuning methods, and unsupervised retrieval methods</a:t>
            </a:r>
            <a:endParaRPr lang="zh-CN" altLang="en-US"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C41996C6-65C7-2538-E0BD-217DF8110A14}"/>
              </a:ext>
            </a:extLst>
          </p:cNvPr>
          <p:cNvPicPr>
            <a:picLocks noChangeAspect="1"/>
          </p:cNvPicPr>
          <p:nvPr/>
        </p:nvPicPr>
        <p:blipFill>
          <a:blip r:embed="rId4"/>
          <a:stretch>
            <a:fillRect/>
          </a:stretch>
        </p:blipFill>
        <p:spPr>
          <a:xfrm>
            <a:off x="2229860" y="1215036"/>
            <a:ext cx="7495053" cy="4427928"/>
          </a:xfrm>
          <a:prstGeom prst="rect">
            <a:avLst/>
          </a:prstGeom>
        </p:spPr>
      </p:pic>
    </p:spTree>
    <p:extLst>
      <p:ext uri="{BB962C8B-B14F-4D97-AF65-F5344CB8AC3E}">
        <p14:creationId xmlns:p14="http://schemas.microsoft.com/office/powerpoint/2010/main" val="266848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682B4-67B7-E7D4-EEBA-82AF025112DC}"/>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6D7CE046-1E01-52A3-FFD5-98EAA8F4D6E8}"/>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9672F3FD-F5B8-4DF7-B6C6-DE5F822BCB83}"/>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91330F22-945D-66FC-6A38-195613AAD7C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7C6F546B-25E3-4878-2B32-21252F510C2A}"/>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73B3EA6B-1607-2331-84D6-611563BAFC7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6E667C60-4D9F-4372-F070-E9CE7C2B446C}"/>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AB3A909E-1D89-5025-762D-B41C8818FE0A}"/>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acquire</a:t>
            </a:r>
          </a:p>
        </p:txBody>
      </p:sp>
      <p:cxnSp>
        <p:nvCxnSpPr>
          <p:cNvPr id="58" name="直接连接符 57">
            <a:extLst>
              <a:ext uri="{FF2B5EF4-FFF2-40B4-BE49-F238E27FC236}">
                <a16:creationId xmlns:a16="http://schemas.microsoft.com/office/drawing/2014/main" id="{2092B191-6EAA-095A-A4FF-71D90431A010}"/>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8E80BDC5-2707-D2DF-4A57-54E57136E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a:extLst>
              <a:ext uri="{FF2B5EF4-FFF2-40B4-BE49-F238E27FC236}">
                <a16:creationId xmlns:a16="http://schemas.microsoft.com/office/drawing/2014/main" id="{C523285C-8D44-C600-BCA1-D9976B5DCC93}"/>
              </a:ext>
            </a:extLst>
          </p:cNvPr>
          <p:cNvSpPr txBox="1"/>
          <p:nvPr/>
        </p:nvSpPr>
        <p:spPr>
          <a:xfrm>
            <a:off x="441667" y="1342239"/>
            <a:ext cx="11110734" cy="2677656"/>
          </a:xfrm>
          <a:prstGeom prst="rect">
            <a:avLst/>
          </a:prstGeom>
          <a:noFill/>
        </p:spPr>
        <p:txBody>
          <a:bodyPr wrap="none" rtlCol="0">
            <a:spAutoFit/>
          </a:bodyPr>
          <a:lstStyle/>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论文的写作方法。站在读者的角度提出了读者关心这个模型的六个问题，针</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对每个问题都做了相应实验</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将大模型与知识库问答结合在一起，使用大模型对自然语言的理解能力来进行</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语义解析，以往的模型不具备大模型这样的语义理解能力。</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这篇文章将逻辑形式作为大模型</a:t>
            </a:r>
            <a:r>
              <a:rPr lang="en-US" altLang="zh-CN" sz="2400" dirty="0">
                <a:latin typeface="黑体" panose="02010609060101010101" pitchFamily="49" charset="-122"/>
                <a:ea typeface="黑体" panose="02010609060101010101" pitchFamily="49" charset="-122"/>
              </a:rPr>
              <a:t>output</a:t>
            </a:r>
            <a:r>
              <a:rPr lang="zh-CN" altLang="en-US" sz="2400" dirty="0">
                <a:latin typeface="黑体" panose="02010609060101010101" pitchFamily="49" charset="-122"/>
                <a:ea typeface="黑体" panose="02010609060101010101" pitchFamily="49" charset="-122"/>
              </a:rPr>
              <a:t>，然后将逻辑形式转换为</a:t>
            </a:r>
            <a:r>
              <a:rPr lang="en-US" altLang="zh-CN" sz="2400" dirty="0" err="1">
                <a:latin typeface="黑体" panose="02010609060101010101" pitchFamily="49" charset="-122"/>
                <a:ea typeface="黑体" panose="02010609060101010101" pitchFamily="49" charset="-122"/>
              </a:rPr>
              <a:t>sparql</a:t>
            </a:r>
            <a:r>
              <a:rPr lang="zh-CN" altLang="en-US" sz="2400" dirty="0">
                <a:latin typeface="黑体" panose="02010609060101010101" pitchFamily="49" charset="-122"/>
                <a:ea typeface="黑体" panose="02010609060101010101" pitchFamily="49" charset="-122"/>
              </a:rPr>
              <a:t>，并不</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是直接把</a:t>
            </a:r>
            <a:r>
              <a:rPr lang="en-US" altLang="zh-CN" sz="2400" dirty="0" err="1">
                <a:latin typeface="黑体" panose="02010609060101010101" pitchFamily="49" charset="-122"/>
                <a:ea typeface="黑体" panose="02010609060101010101" pitchFamily="49" charset="-122"/>
              </a:rPr>
              <a:t>Sparql</a:t>
            </a:r>
            <a:r>
              <a:rPr lang="zh-CN" altLang="en-US" sz="2400" dirty="0">
                <a:latin typeface="黑体" panose="02010609060101010101" pitchFamily="49" charset="-122"/>
                <a:ea typeface="黑体" panose="02010609060101010101" pitchFamily="49" charset="-122"/>
              </a:rPr>
              <a:t>查询语言作为</a:t>
            </a:r>
            <a:r>
              <a:rPr lang="en-US" altLang="zh-CN" sz="2400" dirty="0">
                <a:latin typeface="黑体" panose="02010609060101010101" pitchFamily="49" charset="-122"/>
                <a:ea typeface="黑体" panose="02010609060101010101" pitchFamily="49" charset="-122"/>
              </a:rPr>
              <a:t>output</a:t>
            </a:r>
            <a:r>
              <a:rPr lang="zh-CN" altLang="en-US" sz="2400" dirty="0">
                <a:latin typeface="黑体" panose="02010609060101010101" pitchFamily="49" charset="-122"/>
                <a:ea typeface="黑体" panose="02010609060101010101" pitchFamily="49" charset="-122"/>
              </a:rPr>
              <a:t>。之后的工作中，可以将模型输出定义为简</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单形式，然后再转为复杂形式。   </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668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1949873" y="2885083"/>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Background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3" name="文本框 22">
            <a:extLst>
              <a:ext uri="{FF2B5EF4-FFF2-40B4-BE49-F238E27FC236}">
                <a16:creationId xmlns:a16="http://schemas.microsoft.com/office/drawing/2014/main" id="{3181B7CD-73F0-4FC4-ADD9-6A5FBFD41D1D}"/>
              </a:ext>
            </a:extLst>
          </p:cNvPr>
          <p:cNvSpPr txBox="1"/>
          <p:nvPr/>
        </p:nvSpPr>
        <p:spPr>
          <a:xfrm>
            <a:off x="726310" y="1277834"/>
            <a:ext cx="9782466" cy="707886"/>
          </a:xfrm>
          <a:prstGeom prst="rect">
            <a:avLst/>
          </a:prstGeom>
          <a:noFill/>
        </p:spPr>
        <p:txBody>
          <a:bodyPr wrap="square">
            <a:spAutoFit/>
          </a:bodyPr>
          <a:lstStyle/>
          <a:p>
            <a:r>
              <a:rPr lang="zh-CN" altLang="en-US" sz="2000" dirty="0">
                <a:latin typeface="黑体" panose="02010609060101010101" pitchFamily="49" charset="-122"/>
                <a:ea typeface="黑体" panose="02010609060101010101" pitchFamily="49" charset="-122"/>
              </a:rPr>
              <a:t>基于知识库的问答</a:t>
            </a:r>
            <a:r>
              <a:rPr lang="en-US" altLang="zh-CN" sz="2000" dirty="0">
                <a:latin typeface="黑体" panose="02010609060101010101" pitchFamily="49" charset="-122"/>
                <a:ea typeface="黑体" panose="02010609060101010101" pitchFamily="49" charset="-122"/>
              </a:rPr>
              <a:t>(KBQA)</a:t>
            </a:r>
            <a:r>
              <a:rPr lang="zh-CN" altLang="en-US" sz="2000" dirty="0">
                <a:latin typeface="黑体" panose="02010609060101010101" pitchFamily="49" charset="-122"/>
                <a:ea typeface="黑体" panose="02010609060101010101" pitchFamily="49" charset="-122"/>
              </a:rPr>
              <a:t>是自然语言处理任务，基于大规模知识库（</a:t>
            </a:r>
            <a:r>
              <a:rPr lang="en-US" altLang="zh-CN" sz="2000" dirty="0">
                <a:latin typeface="黑体" panose="02010609060101010101" pitchFamily="49" charset="-122"/>
                <a:ea typeface="黑体" panose="02010609060101010101" pitchFamily="49" charset="-122"/>
              </a:rPr>
              <a:t>KB</a:t>
            </a:r>
            <a:r>
              <a:rPr lang="zh-CN" altLang="en-US" sz="2000" dirty="0">
                <a:latin typeface="黑体" panose="02010609060101010101" pitchFamily="49" charset="-122"/>
                <a:ea typeface="黑体" panose="02010609060101010101" pitchFamily="49" charset="-122"/>
              </a:rPr>
              <a:t>）来回答自然语言问题。</a:t>
            </a:r>
            <a:endParaRPr lang="en-US" altLang="zh-CN" sz="2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4D3C9693-BFC1-24ED-8FE2-46369852E48C}"/>
              </a:ext>
            </a:extLst>
          </p:cNvPr>
          <p:cNvPicPr>
            <a:picLocks noChangeAspect="1"/>
          </p:cNvPicPr>
          <p:nvPr/>
        </p:nvPicPr>
        <p:blipFill>
          <a:blip r:embed="rId4"/>
          <a:stretch>
            <a:fillRect/>
          </a:stretch>
        </p:blipFill>
        <p:spPr>
          <a:xfrm>
            <a:off x="6745021" y="2347643"/>
            <a:ext cx="4877746" cy="3749944"/>
          </a:xfrm>
          <a:prstGeom prst="rect">
            <a:avLst/>
          </a:prstGeom>
        </p:spPr>
      </p:pic>
      <p:sp>
        <p:nvSpPr>
          <p:cNvPr id="6" name="文本框 5">
            <a:extLst>
              <a:ext uri="{FF2B5EF4-FFF2-40B4-BE49-F238E27FC236}">
                <a16:creationId xmlns:a16="http://schemas.microsoft.com/office/drawing/2014/main" id="{353DF78E-71C0-821D-D72E-060DFB0B7DA9}"/>
              </a:ext>
            </a:extLst>
          </p:cNvPr>
          <p:cNvSpPr txBox="1"/>
          <p:nvPr/>
        </p:nvSpPr>
        <p:spPr>
          <a:xfrm>
            <a:off x="831272" y="2347643"/>
            <a:ext cx="5827236" cy="1938992"/>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rPr>
              <a:t>KBQA</a:t>
            </a:r>
            <a:r>
              <a:rPr lang="zh-CN" altLang="en-US" sz="2000" dirty="0">
                <a:latin typeface="黑体" panose="02010609060101010101" pitchFamily="49" charset="-122"/>
                <a:ea typeface="黑体" panose="02010609060101010101" pitchFamily="49" charset="-122"/>
              </a:rPr>
              <a:t>主要解决两个问题知识检索和语义解析</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知识检索：根据问题从知识库中定位出最相关的</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实体、关系</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语义解析：将问题从非结构化的自然语言转换为</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结构化的逻辑形式</a:t>
            </a:r>
          </a:p>
        </p:txBody>
      </p:sp>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3762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a:extLst>
              <a:ext uri="{FF2B5EF4-FFF2-40B4-BE49-F238E27FC236}">
                <a16:creationId xmlns:a16="http://schemas.microsoft.com/office/drawing/2014/main" id="{31652ACC-C2FE-CF73-FD00-DBAC99BF9FF1}"/>
              </a:ext>
            </a:extLst>
          </p:cNvPr>
          <p:cNvSpPr txBox="1"/>
          <p:nvPr/>
        </p:nvSpPr>
        <p:spPr>
          <a:xfrm>
            <a:off x="833775" y="1172888"/>
            <a:ext cx="5352474" cy="1938992"/>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KBQA</a:t>
            </a:r>
            <a:r>
              <a:rPr lang="zh-CN" altLang="en-US" sz="2400" dirty="0">
                <a:latin typeface="黑体" panose="02010609060101010101" pitchFamily="49" charset="-122"/>
                <a:ea typeface="黑体" panose="02010609060101010101" pitchFamily="49" charset="-122"/>
              </a:rPr>
              <a:t>目前面临的挑战：</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低效率的检索</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不正确的检索结果误导语义解析</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多个处理步骤使得</a:t>
            </a:r>
            <a:r>
              <a:rPr lang="en-US" altLang="zh-CN" sz="2400" dirty="0">
                <a:latin typeface="黑体" panose="02010609060101010101" pitchFamily="49" charset="-122"/>
                <a:ea typeface="黑体" panose="02010609060101010101" pitchFamily="49" charset="-122"/>
              </a:rPr>
              <a:t>KBQA</a:t>
            </a:r>
            <a:r>
              <a:rPr lang="zh-CN" altLang="en-US" sz="2400" dirty="0">
                <a:latin typeface="黑体" panose="02010609060101010101" pitchFamily="49" charset="-122"/>
                <a:ea typeface="黑体" panose="02010609060101010101" pitchFamily="49" charset="-122"/>
              </a:rPr>
              <a:t>成为冗余复杂的任务</a:t>
            </a:r>
          </a:p>
        </p:txBody>
      </p:sp>
      <p:pic>
        <p:nvPicPr>
          <p:cNvPr id="7" name="图片 6">
            <a:extLst>
              <a:ext uri="{FF2B5EF4-FFF2-40B4-BE49-F238E27FC236}">
                <a16:creationId xmlns:a16="http://schemas.microsoft.com/office/drawing/2014/main" id="{39E66E69-263C-31A2-5AFB-513AF4D0BD6C}"/>
              </a:ext>
            </a:extLst>
          </p:cNvPr>
          <p:cNvPicPr>
            <a:picLocks noChangeAspect="1"/>
          </p:cNvPicPr>
          <p:nvPr/>
        </p:nvPicPr>
        <p:blipFill>
          <a:blip r:embed="rId4"/>
          <a:stretch>
            <a:fillRect/>
          </a:stretch>
        </p:blipFill>
        <p:spPr>
          <a:xfrm>
            <a:off x="6186249" y="1088084"/>
            <a:ext cx="5755647" cy="4681832"/>
          </a:xfrm>
          <a:prstGeom prst="rect">
            <a:avLst/>
          </a:prstGeom>
        </p:spPr>
      </p:pic>
    </p:spTree>
    <p:extLst>
      <p:ext uri="{BB962C8B-B14F-4D97-AF65-F5344CB8AC3E}">
        <p14:creationId xmlns:p14="http://schemas.microsoft.com/office/powerpoint/2010/main" val="13045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860CA-B25B-0827-66B3-B353DBF6268C}"/>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F9E76729-5128-60D8-908D-D447E8E69AE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16356E37-CBA1-41E3-0EF5-93ED2CC561BD}"/>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FF578238-5CD1-8F37-6B07-25D97551D41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9D0EEE72-3E96-823C-1939-BEB1D5E6C84D}"/>
              </a:ext>
            </a:extLst>
          </p:cNvPr>
          <p:cNvSpPr/>
          <p:nvPr/>
        </p:nvSpPr>
        <p:spPr>
          <a:xfrm>
            <a:off x="0" y="653762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1F1191EB-06C7-8C6B-0DC4-A96E609EBFC7}"/>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5AAC1055-B712-C224-25C6-1A1AF3F62B64}"/>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C71EA1F6-F6C2-C1A3-A74D-7EE4CC107B1D}"/>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Preliminaries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19184F12-1504-36E7-B30E-6B23DA81044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ED00AD60-877C-7F32-0DC1-927B57969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EC8A96E-9A04-6DDF-9652-EBE1022C502C}"/>
                  </a:ext>
                </a:extLst>
              </p:cNvPr>
              <p:cNvSpPr txBox="1"/>
              <p:nvPr/>
            </p:nvSpPr>
            <p:spPr>
              <a:xfrm>
                <a:off x="833774" y="1163792"/>
                <a:ext cx="10067773"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定义</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：知识库（</a:t>
                </a:r>
                <a:r>
                  <a:rPr lang="en-US" altLang="zh-CN" sz="2400" dirty="0">
                    <a:latin typeface="黑体" panose="02010609060101010101" pitchFamily="49" charset="-122"/>
                    <a:ea typeface="黑体" panose="02010609060101010101" pitchFamily="49" charset="-122"/>
                  </a:rPr>
                  <a:t>KB</a:t>
                </a:r>
                <a:r>
                  <a:rPr lang="zh-CN" altLang="en-US" sz="2400" dirty="0">
                    <a:latin typeface="黑体" panose="02010609060101010101" pitchFamily="49" charset="-122"/>
                    <a:ea typeface="黑体" panose="02010609060101010101" pitchFamily="49" charset="-122"/>
                  </a:rPr>
                  <a:t>）。一个知识库</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𝐾</m:t>
                    </m:r>
                    <m:r>
                      <a:rPr lang="en-US" altLang="zh-CN" sz="2400" b="0" i="1" smtClean="0">
                        <a:latin typeface="Cambria Math" panose="02040503050406030204" pitchFamily="18" charset="0"/>
                        <a:ea typeface="黑体" panose="02010609060101010101" pitchFamily="49" charset="-122"/>
                      </a:rPr>
                      <m:t>=</m:t>
                    </m:r>
                    <m:d>
                      <m:dPr>
                        <m:begChr m:val="{"/>
                        <m:endChr m:val="}"/>
                        <m:ctrlPr>
                          <a:rPr lang="en-US" altLang="zh-CN" sz="2400" b="0" i="1" smtClean="0">
                            <a:latin typeface="Cambria Math" panose="02040503050406030204" pitchFamily="18" charset="0"/>
                            <a:ea typeface="黑体" panose="02010609060101010101" pitchFamily="49" charset="-122"/>
                          </a:rPr>
                        </m:ctrlPr>
                      </m:dPr>
                      <m:e>
                        <m:d>
                          <m:dPr>
                            <m:ctrlPr>
                              <a:rPr lang="en-US" altLang="zh-CN" sz="2400" b="0" i="1" smtClean="0">
                                <a:latin typeface="Cambria Math" panose="02040503050406030204" pitchFamily="18" charset="0"/>
                                <a:ea typeface="黑体" panose="02010609060101010101" pitchFamily="49" charset="-122"/>
                              </a:rPr>
                            </m:ctrlPr>
                          </m:dPr>
                          <m:e>
                            <m:r>
                              <a:rPr lang="en-US" altLang="zh-CN" sz="2400" b="0" i="1" smtClean="0">
                                <a:latin typeface="Cambria Math" panose="02040503050406030204" pitchFamily="18" charset="0"/>
                                <a:ea typeface="黑体" panose="02010609060101010101" pitchFamily="49" charset="-122"/>
                              </a:rPr>
                              <m:t>𝑠</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𝑟</m:t>
                            </m:r>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𝑜</m:t>
                            </m:r>
                          </m:e>
                        </m:d>
                        <m:r>
                          <a:rPr lang="en-US" altLang="zh-CN" sz="2400" b="0" i="1" smtClean="0">
                            <a:latin typeface="Cambria Math" panose="02040503050406030204" pitchFamily="18" charset="0"/>
                            <a:ea typeface="黑体" panose="02010609060101010101" pitchFamily="49" charset="-122"/>
                          </a:rPr>
                          <m:t>|</m:t>
                        </m:r>
                        <m:r>
                          <a:rPr lang="en-US" altLang="zh-CN" sz="2400" b="0" i="1" smtClean="0">
                            <a:latin typeface="Cambria Math" panose="02040503050406030204" pitchFamily="18" charset="0"/>
                            <a:ea typeface="黑体" panose="02010609060101010101" pitchFamily="49" charset="-122"/>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𝑅</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𝑜</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𝐿</m:t>
                        </m:r>
                      </m:e>
                    </m:d>
                  </m:oMath>
                </a14:m>
                <a:r>
                  <a:rPr lang="zh-CN" altLang="en-US" sz="2400" dirty="0">
                    <a:latin typeface="黑体" panose="02010609060101010101" pitchFamily="49" charset="-122"/>
                    <a:ea typeface="黑体" panose="02010609060101010101" pitchFamily="49" charset="-122"/>
                  </a:rPr>
                  <a:t>是一个由三元组（</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a:t>
                </a:r>
                <a:r>
                  <a:rPr lang="zh-CN" altLang="en-US" sz="2400" dirty="0">
                    <a:latin typeface="黑体" panose="02010609060101010101" pitchFamily="49" charset="-122"/>
                    <a:ea typeface="黑体" panose="02010609060101010101" pitchFamily="49" charset="-122"/>
                  </a:rPr>
                  <a:t>）组成的</a:t>
                </a:r>
                <a:r>
                  <a:rPr lang="en-US" altLang="zh-CN" sz="2400" dirty="0">
                    <a:latin typeface="黑体" panose="02010609060101010101" pitchFamily="49" charset="-122"/>
                    <a:ea typeface="黑体" panose="02010609060101010101" pitchFamily="49" charset="-122"/>
                  </a:rPr>
                  <a:t>RDF</a:t>
                </a:r>
                <a:r>
                  <a:rPr lang="zh-CN" altLang="en-US" sz="2400" dirty="0">
                    <a:latin typeface="黑体" panose="02010609060101010101" pitchFamily="49" charset="-122"/>
                    <a:ea typeface="黑体" panose="02010609060101010101" pitchFamily="49" charset="-122"/>
                  </a:rPr>
                  <a:t>图，其中</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是一个实体，</a:t>
                </a:r>
                <a:r>
                  <a:rPr lang="en-US" altLang="zh-CN" sz="2400" dirty="0">
                    <a:latin typeface="黑体" panose="02010609060101010101" pitchFamily="49" charset="-122"/>
                    <a:ea typeface="黑体" panose="02010609060101010101" pitchFamily="49" charset="-122"/>
                  </a:rPr>
                  <a:t>r</a:t>
                </a:r>
                <a:r>
                  <a:rPr lang="zh-CN" altLang="en-US" sz="2400" dirty="0">
                    <a:latin typeface="黑体" panose="02010609060101010101" pitchFamily="49" charset="-122"/>
                    <a:ea typeface="黑体" panose="02010609060101010101" pitchFamily="49" charset="-122"/>
                  </a:rPr>
                  <a:t>是一个关系，</a:t>
                </a:r>
                <a:r>
                  <a:rPr lang="en-US" altLang="zh-CN" sz="2400" dirty="0">
                    <a:latin typeface="黑体" panose="02010609060101010101" pitchFamily="49" charset="-122"/>
                    <a:ea typeface="黑体" panose="02010609060101010101" pitchFamily="49" charset="-122"/>
                  </a:rPr>
                  <a:t>o</a:t>
                </a:r>
                <a:r>
                  <a:rPr lang="zh-CN" altLang="en-US" sz="2400" dirty="0">
                    <a:latin typeface="黑体" panose="02010609060101010101" pitchFamily="49" charset="-122"/>
                    <a:ea typeface="黑体" panose="02010609060101010101" pitchFamily="49" charset="-122"/>
                  </a:rPr>
                  <a:t>是实体或一个字面值。</a:t>
                </a:r>
              </a:p>
            </p:txBody>
          </p:sp>
        </mc:Choice>
        <mc:Fallback xmlns="">
          <p:sp>
            <p:nvSpPr>
              <p:cNvPr id="4" name="文本框 3">
                <a:extLst>
                  <a:ext uri="{FF2B5EF4-FFF2-40B4-BE49-F238E27FC236}">
                    <a16:creationId xmlns:a16="http://schemas.microsoft.com/office/drawing/2014/main" id="{FEC8A96E-9A04-6DDF-9652-EBE1022C502C}"/>
                  </a:ext>
                </a:extLst>
              </p:cNvPr>
              <p:cNvSpPr txBox="1">
                <a:spLocks noRot="1" noChangeAspect="1" noMove="1" noResize="1" noEditPoints="1" noAdjustHandles="1" noChangeArrowheads="1" noChangeShapeType="1" noTextEdit="1"/>
              </p:cNvSpPr>
              <p:nvPr/>
            </p:nvSpPr>
            <p:spPr>
              <a:xfrm>
                <a:off x="833774" y="1163792"/>
                <a:ext cx="10067773" cy="1200329"/>
              </a:xfrm>
              <a:prstGeom prst="rect">
                <a:avLst/>
              </a:prstGeom>
              <a:blipFill>
                <a:blip r:embed="rId4"/>
                <a:stretch>
                  <a:fillRect l="-969" t="-5584" r="-2665" b="-1066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A4EBFEA-053F-A235-D159-53476FF572CD}"/>
              </a:ext>
            </a:extLst>
          </p:cNvPr>
          <p:cNvSpPr txBox="1"/>
          <p:nvPr/>
        </p:nvSpPr>
        <p:spPr>
          <a:xfrm>
            <a:off x="993630" y="2458385"/>
            <a:ext cx="11014280" cy="1997706"/>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定义</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：逻辑形式。逻辑形式是对自然语言问题的一种结构化表示。例如</a:t>
            </a:r>
            <a:r>
              <a:rPr lang="zh-CN" altLang="en-US" sz="2400" dirty="0"/>
              <a:t>，</a:t>
            </a:r>
            <a:endParaRPr lang="en-US" altLang="zh-CN" sz="2400" dirty="0"/>
          </a:p>
          <a:p>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Whatis</a:t>
            </a:r>
            <a:r>
              <a:rPr lang="en-US" altLang="zh-CN" sz="2400" dirty="0">
                <a:latin typeface="黑体" panose="02010609060101010101" pitchFamily="49" charset="-122"/>
                <a:ea typeface="黑体" panose="02010609060101010101" pitchFamily="49" charset="-122"/>
              </a:rPr>
              <a:t> the name of Justin Bieber’s brother</a:t>
            </a:r>
            <a:r>
              <a:rPr lang="zh-CN" altLang="en-US" sz="2400" dirty="0">
                <a:latin typeface="黑体" panose="02010609060101010101" pitchFamily="49" charset="-122"/>
                <a:ea typeface="黑体" panose="02010609060101010101" pitchFamily="49" charset="-122"/>
              </a:rPr>
              <a:t>？”其对应逻辑形式为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(AND (JOIN [people, person, gender] [Male]) (JOIN (R [people, sibling relationship, sibling]) (JOIN (R [people, person, siblings]) [Justin Bieber])))”</a:t>
            </a:r>
            <a:endParaRPr lang="zh-CN" altLang="en-US" sz="2400" dirty="0">
              <a:latin typeface="黑体" panose="02010609060101010101" pitchFamily="49" charset="-122"/>
              <a:ea typeface="黑体" panose="02010609060101010101" pitchFamily="49" charset="-122"/>
            </a:endParaRPr>
          </a:p>
        </p:txBody>
      </p:sp>
      <p:pic>
        <p:nvPicPr>
          <p:cNvPr id="13" name="图片 12">
            <a:extLst>
              <a:ext uri="{FF2B5EF4-FFF2-40B4-BE49-F238E27FC236}">
                <a16:creationId xmlns:a16="http://schemas.microsoft.com/office/drawing/2014/main" id="{4B7B2B86-1E7E-1566-E6D8-CD3868850931}"/>
              </a:ext>
            </a:extLst>
          </p:cNvPr>
          <p:cNvPicPr>
            <a:picLocks noChangeAspect="1"/>
          </p:cNvPicPr>
          <p:nvPr/>
        </p:nvPicPr>
        <p:blipFill>
          <a:blip r:embed="rId5"/>
          <a:stretch>
            <a:fillRect/>
          </a:stretch>
        </p:blipFill>
        <p:spPr>
          <a:xfrm>
            <a:off x="833774" y="4597074"/>
            <a:ext cx="10379472" cy="1933595"/>
          </a:xfrm>
          <a:prstGeom prst="rect">
            <a:avLst/>
          </a:prstGeom>
        </p:spPr>
      </p:pic>
    </p:spTree>
    <p:extLst>
      <p:ext uri="{BB962C8B-B14F-4D97-AF65-F5344CB8AC3E}">
        <p14:creationId xmlns:p14="http://schemas.microsoft.com/office/powerpoint/2010/main" val="366207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Method &amp;&amp;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a:extLst>
              <a:ext uri="{FF2B5EF4-FFF2-40B4-BE49-F238E27FC236}">
                <a16:creationId xmlns:a16="http://schemas.microsoft.com/office/drawing/2014/main" id="{0713AE92-12C1-3C2F-B544-C13437E3F055}"/>
              </a:ext>
            </a:extLst>
          </p:cNvPr>
          <p:cNvSpPr txBox="1"/>
          <p:nvPr/>
        </p:nvSpPr>
        <p:spPr>
          <a:xfrm>
            <a:off x="1777716" y="903505"/>
            <a:ext cx="10051577" cy="400110"/>
          </a:xfrm>
          <a:prstGeom prst="rect">
            <a:avLst/>
          </a:prstGeom>
          <a:noFill/>
        </p:spPr>
        <p:txBody>
          <a:bodyPr wrap="square" rtlCol="0">
            <a:spAutoFit/>
          </a:bodyPr>
          <a:lstStyle/>
          <a:p>
            <a:r>
              <a:rPr lang="en-US" altLang="zh-CN" sz="2000" dirty="0" err="1"/>
              <a:t>ChatKBQA</a:t>
            </a:r>
            <a:r>
              <a:rPr lang="en-US" altLang="zh-CN" sz="2000" dirty="0"/>
              <a:t> </a:t>
            </a:r>
            <a:r>
              <a:rPr lang="zh-CN" altLang="en-US" sz="2000" dirty="0"/>
              <a:t>是一个使用微调 </a:t>
            </a:r>
            <a:r>
              <a:rPr lang="en-US" altLang="zh-CN" sz="2000" dirty="0"/>
              <a:t>LLMs </a:t>
            </a:r>
            <a:r>
              <a:rPr lang="zh-CN" altLang="en-US" sz="2000" dirty="0"/>
              <a:t>的生成</a:t>
            </a:r>
            <a:r>
              <a:rPr lang="en-US" altLang="zh-CN" sz="2000" dirty="0"/>
              <a:t>-</a:t>
            </a:r>
            <a:r>
              <a:rPr lang="zh-CN" altLang="en-US" sz="2000" dirty="0"/>
              <a:t>然后</a:t>
            </a:r>
            <a:r>
              <a:rPr lang="en-US" altLang="zh-CN" sz="2000" dirty="0"/>
              <a:t>-</a:t>
            </a:r>
            <a:r>
              <a:rPr lang="zh-CN" altLang="en-US" sz="2000" dirty="0"/>
              <a:t>检索的 </a:t>
            </a:r>
            <a:r>
              <a:rPr lang="en-US" altLang="zh-CN" sz="2000" dirty="0"/>
              <a:t>KBQA </a:t>
            </a:r>
            <a:r>
              <a:rPr lang="zh-CN" altLang="en-US" sz="2000" dirty="0"/>
              <a:t>框架</a:t>
            </a:r>
            <a:endParaRPr lang="zh-CN" altLang="en-US" sz="20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92A6282C-4096-4B5C-0BCA-0BD1167EFD95}"/>
              </a:ext>
            </a:extLst>
          </p:cNvPr>
          <p:cNvSpPr txBox="1"/>
          <p:nvPr/>
        </p:nvSpPr>
        <p:spPr>
          <a:xfrm>
            <a:off x="5268034" y="5884791"/>
            <a:ext cx="1828800" cy="369332"/>
          </a:xfrm>
          <a:prstGeom prst="rect">
            <a:avLst/>
          </a:prstGeom>
          <a:noFill/>
        </p:spPr>
        <p:txBody>
          <a:bodyPr wrap="square" rtlCol="0">
            <a:spAutoFit/>
          </a:bodyPr>
          <a:lstStyle/>
          <a:p>
            <a:r>
              <a:rPr lang="zh-CN" altLang="en-US" dirty="0"/>
              <a:t>框架图</a:t>
            </a:r>
          </a:p>
        </p:txBody>
      </p:sp>
      <p:pic>
        <p:nvPicPr>
          <p:cNvPr id="7" name="图片 6">
            <a:extLst>
              <a:ext uri="{FF2B5EF4-FFF2-40B4-BE49-F238E27FC236}">
                <a16:creationId xmlns:a16="http://schemas.microsoft.com/office/drawing/2014/main" id="{49660E4A-E5AE-0A58-0604-5FCD115D9268}"/>
              </a:ext>
            </a:extLst>
          </p:cNvPr>
          <p:cNvPicPr>
            <a:picLocks noChangeAspect="1"/>
          </p:cNvPicPr>
          <p:nvPr/>
        </p:nvPicPr>
        <p:blipFill>
          <a:blip r:embed="rId4"/>
          <a:stretch>
            <a:fillRect/>
          </a:stretch>
        </p:blipFill>
        <p:spPr>
          <a:xfrm>
            <a:off x="831410" y="1332119"/>
            <a:ext cx="10802252" cy="4416717"/>
          </a:xfrm>
          <a:prstGeom prst="rect">
            <a:avLst/>
          </a:prstGeom>
        </p:spPr>
      </p:pic>
    </p:spTree>
    <p:extLst>
      <p:ext uri="{BB962C8B-B14F-4D97-AF65-F5344CB8AC3E}">
        <p14:creationId xmlns:p14="http://schemas.microsoft.com/office/powerpoint/2010/main" val="185520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Efficient Fine-Tuning on LLMs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a:extLst>
              <a:ext uri="{FF2B5EF4-FFF2-40B4-BE49-F238E27FC236}">
                <a16:creationId xmlns:a16="http://schemas.microsoft.com/office/drawing/2014/main" id="{6717A987-F4FC-97AA-94CF-313492E26BC4}"/>
              </a:ext>
            </a:extLst>
          </p:cNvPr>
          <p:cNvSpPr txBox="1"/>
          <p:nvPr/>
        </p:nvSpPr>
        <p:spPr>
          <a:xfrm>
            <a:off x="436219" y="1581257"/>
            <a:ext cx="10956846" cy="3046988"/>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输入：“</a:t>
            </a:r>
            <a:r>
              <a:rPr lang="en-US" altLang="zh-CN" sz="2400" dirty="0">
                <a:latin typeface="黑体" panose="02010609060101010101" pitchFamily="49" charset="-122"/>
                <a:ea typeface="黑体" panose="02010609060101010101" pitchFamily="49" charset="-122"/>
              </a:rPr>
              <a:t>"What is the name of Justin Bieber’s brother</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输出：</a:t>
            </a:r>
            <a:r>
              <a:rPr lang="en-US" altLang="zh-CN" sz="2400" dirty="0">
                <a:latin typeface="黑体" panose="02010609060101010101" pitchFamily="49" charset="-122"/>
                <a:ea typeface="黑体" panose="02010609060101010101" pitchFamily="49" charset="-122"/>
              </a:rPr>
              <a:t>(AND (JOIN [people, person, gender] [Male]) (JOIN (R [people,</a:t>
            </a:r>
          </a:p>
          <a:p>
            <a:r>
              <a:rPr lang="en-US" altLang="zh-CN" sz="2400" dirty="0">
                <a:latin typeface="黑体" panose="02010609060101010101" pitchFamily="49" charset="-122"/>
                <a:ea typeface="黑体" panose="02010609060101010101" pitchFamily="49" charset="-122"/>
              </a:rPr>
              <a:t>sibling relationship, sibling]) (JOIN (R [people, person, siblings])</a:t>
            </a:r>
          </a:p>
          <a:p>
            <a:r>
              <a:rPr lang="en-US" altLang="zh-CN" sz="2400" dirty="0">
                <a:latin typeface="黑体" panose="02010609060101010101" pitchFamily="49" charset="-122"/>
                <a:ea typeface="黑体" panose="02010609060101010101" pitchFamily="49" charset="-122"/>
              </a:rPr>
              <a:t>[Justin Bieber])))</a:t>
            </a: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prompt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"Generate a Logical Form query that retrieves the information </a:t>
            </a:r>
          </a:p>
          <a:p>
            <a:r>
              <a:rPr lang="en-US" altLang="zh-CN" sz="2400" dirty="0">
                <a:latin typeface="黑体" panose="02010609060101010101" pitchFamily="49" charset="-122"/>
                <a:ea typeface="黑体" panose="02010609060101010101" pitchFamily="49" charset="-122"/>
              </a:rPr>
              <a:t>corresponding to the given question. </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216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Unsupervised Retrieval for Ents and </a:t>
            </a:r>
            <a:r>
              <a:rPr lang="en-US" altLang="zh-CN" sz="2600" b="1" dirty="0" err="1">
                <a:solidFill>
                  <a:sysClr val="windowText" lastClr="000000"/>
                </a:solidFill>
                <a:latin typeface="Arial" panose="020B0604020202090204"/>
                <a:ea typeface="微软雅黑" panose="020B0503020204020204" pitchFamily="34" charset="-122"/>
              </a:rPr>
              <a:t>Rels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5" name="图片 4">
            <a:extLst>
              <a:ext uri="{FF2B5EF4-FFF2-40B4-BE49-F238E27FC236}">
                <a16:creationId xmlns:a16="http://schemas.microsoft.com/office/drawing/2014/main" id="{4685C8D3-0515-4485-FBB0-64F084C1B19B}"/>
              </a:ext>
            </a:extLst>
          </p:cNvPr>
          <p:cNvPicPr>
            <a:picLocks noChangeAspect="1"/>
          </p:cNvPicPr>
          <p:nvPr/>
        </p:nvPicPr>
        <p:blipFill>
          <a:blip r:embed="rId4"/>
          <a:stretch>
            <a:fillRect/>
          </a:stretch>
        </p:blipFill>
        <p:spPr>
          <a:xfrm>
            <a:off x="31877" y="1002876"/>
            <a:ext cx="3731456" cy="5324662"/>
          </a:xfrm>
          <a:prstGeom prst="rect">
            <a:avLst/>
          </a:prstGeom>
        </p:spPr>
      </p:pic>
      <p:pic>
        <p:nvPicPr>
          <p:cNvPr id="8" name="图片 7">
            <a:extLst>
              <a:ext uri="{FF2B5EF4-FFF2-40B4-BE49-F238E27FC236}">
                <a16:creationId xmlns:a16="http://schemas.microsoft.com/office/drawing/2014/main" id="{B37FB74B-BC2A-F32C-FC8F-F7D4DFEE91E2}"/>
              </a:ext>
            </a:extLst>
          </p:cNvPr>
          <p:cNvPicPr>
            <a:picLocks noChangeAspect="1"/>
          </p:cNvPicPr>
          <p:nvPr/>
        </p:nvPicPr>
        <p:blipFill>
          <a:blip r:embed="rId5"/>
          <a:stretch>
            <a:fillRect/>
          </a:stretch>
        </p:blipFill>
        <p:spPr>
          <a:xfrm>
            <a:off x="3452941" y="1682363"/>
            <a:ext cx="8853709" cy="4172761"/>
          </a:xfrm>
          <a:prstGeom prst="rect">
            <a:avLst/>
          </a:prstGeom>
        </p:spPr>
      </p:pic>
    </p:spTree>
    <p:extLst>
      <p:ext uri="{BB962C8B-B14F-4D97-AF65-F5344CB8AC3E}">
        <p14:creationId xmlns:p14="http://schemas.microsoft.com/office/powerpoint/2010/main" val="115723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a:extLst>
              <a:ext uri="{FF2B5EF4-FFF2-40B4-BE49-F238E27FC236}">
                <a16:creationId xmlns:a16="http://schemas.microsoft.com/office/drawing/2014/main" id="{67B3F8A1-7969-659C-D39C-F6DE89796633}"/>
              </a:ext>
            </a:extLst>
          </p:cNvPr>
          <p:cNvSpPr txBox="1"/>
          <p:nvPr/>
        </p:nvSpPr>
        <p:spPr>
          <a:xfrm>
            <a:off x="243282" y="1264603"/>
            <a:ext cx="11379486" cy="3046988"/>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RQ1:Does </a:t>
            </a:r>
            <a:r>
              <a:rPr lang="en-US" altLang="zh-CN" sz="2400" dirty="0" err="1">
                <a:latin typeface="黑体" panose="02010609060101010101" pitchFamily="49" charset="-122"/>
                <a:ea typeface="黑体" panose="02010609060101010101" pitchFamily="49" charset="-122"/>
              </a:rPr>
              <a:t>ChatKBQA</a:t>
            </a:r>
            <a:r>
              <a:rPr lang="en-US" altLang="zh-CN" sz="2400" dirty="0">
                <a:latin typeface="黑体" panose="02010609060101010101" pitchFamily="49" charset="-122"/>
                <a:ea typeface="黑体" panose="02010609060101010101" pitchFamily="49" charset="-122"/>
              </a:rPr>
              <a:t> outperform other KBQA methods?</a:t>
            </a:r>
          </a:p>
          <a:p>
            <a:r>
              <a:rPr lang="en-US" altLang="zh-CN" sz="2400" dirty="0">
                <a:latin typeface="黑体" panose="02010609060101010101" pitchFamily="49" charset="-122"/>
                <a:ea typeface="黑体" panose="02010609060101010101" pitchFamily="49" charset="-122"/>
              </a:rPr>
              <a:t>RQ2:Does the main components of </a:t>
            </a:r>
            <a:r>
              <a:rPr lang="en-US" altLang="zh-CN" sz="2400" dirty="0" err="1">
                <a:latin typeface="黑体" panose="02010609060101010101" pitchFamily="49" charset="-122"/>
                <a:ea typeface="黑体" panose="02010609060101010101" pitchFamily="49" charset="-122"/>
              </a:rPr>
              <a:t>ChatKBQA</a:t>
            </a:r>
            <a:r>
              <a:rPr lang="en-US" altLang="zh-CN" sz="2400" dirty="0">
                <a:latin typeface="黑体" panose="02010609060101010101" pitchFamily="49" charset="-122"/>
                <a:ea typeface="黑体" panose="02010609060101010101" pitchFamily="49" charset="-122"/>
              </a:rPr>
              <a:t> work?</a:t>
            </a:r>
          </a:p>
          <a:p>
            <a:r>
              <a:rPr lang="en-US" altLang="zh-CN" sz="2400" dirty="0">
                <a:latin typeface="黑体" panose="02010609060101010101" pitchFamily="49" charset="-122"/>
                <a:ea typeface="黑体" panose="02010609060101010101" pitchFamily="49" charset="-122"/>
              </a:rPr>
              <a:t>RQ3:Why use Generate-then-Retrieve method instead of Retrieve-then-Generate method?</a:t>
            </a:r>
          </a:p>
          <a:p>
            <a:r>
              <a:rPr lang="en-US" altLang="zh-CN" sz="2400" dirty="0">
                <a:latin typeface="黑体" panose="02010609060101010101" pitchFamily="49" charset="-122"/>
                <a:ea typeface="黑体" panose="02010609060101010101" pitchFamily="49" charset="-122"/>
              </a:rPr>
              <a:t>RQ4:Why use fine-tuned open-source LLMs instead of calling ChatGPT or training  traditional  T5 models?</a:t>
            </a:r>
          </a:p>
          <a:p>
            <a:r>
              <a:rPr lang="en-US" altLang="zh-CN" sz="2400" dirty="0">
                <a:latin typeface="黑体" panose="02010609060101010101" pitchFamily="49" charset="-122"/>
                <a:ea typeface="黑体" panose="02010609060101010101" pitchFamily="49" charset="-122"/>
              </a:rPr>
              <a:t>RQ5:Does Generate-then-Retrieve method improve retrieval efficiency? </a:t>
            </a:r>
          </a:p>
          <a:p>
            <a:r>
              <a:rPr lang="en-US" altLang="zh-CN" sz="2400" dirty="0">
                <a:latin typeface="黑体" panose="02010609060101010101" pitchFamily="49" charset="-122"/>
                <a:ea typeface="黑体" panose="02010609060101010101" pitchFamily="49" charset="-122"/>
              </a:rPr>
              <a:t>RQ6:Does </a:t>
            </a:r>
            <a:r>
              <a:rPr lang="en-US" altLang="zh-CN" sz="2400" dirty="0" err="1">
                <a:latin typeface="黑体" panose="02010609060101010101" pitchFamily="49" charset="-122"/>
                <a:ea typeface="黑体" panose="02010609060101010101" pitchFamily="49" charset="-122"/>
              </a:rPr>
              <a:t>ChatKBQA</a:t>
            </a:r>
            <a:r>
              <a:rPr lang="en-US" altLang="zh-CN" sz="2400" dirty="0">
                <a:latin typeface="黑体" panose="02010609060101010101" pitchFamily="49" charset="-122"/>
                <a:ea typeface="黑体" panose="02010609060101010101" pitchFamily="49" charset="-122"/>
              </a:rPr>
              <a:t> has plug-and-play characteristics?</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649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4" name="图片 3">
            <a:extLst>
              <a:ext uri="{FF2B5EF4-FFF2-40B4-BE49-F238E27FC236}">
                <a16:creationId xmlns:a16="http://schemas.microsoft.com/office/drawing/2014/main" id="{8BC62C95-9DD2-1C04-3FAB-42625F24CF02}"/>
              </a:ext>
            </a:extLst>
          </p:cNvPr>
          <p:cNvPicPr>
            <a:picLocks noChangeAspect="1"/>
          </p:cNvPicPr>
          <p:nvPr/>
        </p:nvPicPr>
        <p:blipFill>
          <a:blip r:embed="rId4"/>
          <a:stretch>
            <a:fillRect/>
          </a:stretch>
        </p:blipFill>
        <p:spPr>
          <a:xfrm>
            <a:off x="4337107" y="886789"/>
            <a:ext cx="3740006" cy="5210795"/>
          </a:xfrm>
          <a:prstGeom prst="rect">
            <a:avLst/>
          </a:prstGeom>
        </p:spPr>
      </p:pic>
      <p:sp>
        <p:nvSpPr>
          <p:cNvPr id="7" name="文本框 6">
            <a:extLst>
              <a:ext uri="{FF2B5EF4-FFF2-40B4-BE49-F238E27FC236}">
                <a16:creationId xmlns:a16="http://schemas.microsoft.com/office/drawing/2014/main" id="{817C4D6A-D9F9-DFD4-71E7-8E95C774FB6B}"/>
              </a:ext>
            </a:extLst>
          </p:cNvPr>
          <p:cNvSpPr txBox="1"/>
          <p:nvPr/>
        </p:nvSpPr>
        <p:spPr>
          <a:xfrm>
            <a:off x="1451523" y="6065471"/>
            <a:ext cx="9674443" cy="400110"/>
          </a:xfrm>
          <a:prstGeom prst="rect">
            <a:avLst/>
          </a:prstGeom>
          <a:noFill/>
        </p:spPr>
        <p:txBody>
          <a:bodyPr wrap="none" rtlCol="0">
            <a:spAutoFit/>
          </a:bodyPr>
          <a:lstStyle/>
          <a:p>
            <a:r>
              <a:rPr lang="en-US" altLang="zh-CN" sz="2000" dirty="0">
                <a:latin typeface="黑体" panose="02010609060101010101" pitchFamily="49" charset="-122"/>
                <a:ea typeface="黑体" panose="02010609060101010101" pitchFamily="49" charset="-122"/>
              </a:rPr>
              <a:t>KBQA comparison of </a:t>
            </a:r>
            <a:r>
              <a:rPr lang="en-US" altLang="zh-CN" sz="2000" dirty="0" err="1">
                <a:latin typeface="黑体" panose="02010609060101010101" pitchFamily="49" charset="-122"/>
                <a:ea typeface="黑体" panose="02010609060101010101" pitchFamily="49" charset="-122"/>
              </a:rPr>
              <a:t>ChatKBQA</a:t>
            </a:r>
            <a:r>
              <a:rPr lang="en-US" altLang="zh-CN" sz="2000" dirty="0">
                <a:latin typeface="黑体" panose="02010609060101010101" pitchFamily="49" charset="-122"/>
                <a:ea typeface="黑体" panose="02010609060101010101" pitchFamily="49" charset="-122"/>
              </a:rPr>
              <a:t> with other baselines on </a:t>
            </a:r>
            <a:r>
              <a:rPr lang="en-US" altLang="zh-CN" sz="2000" dirty="0" err="1">
                <a:latin typeface="黑体" panose="02010609060101010101" pitchFamily="49" charset="-122"/>
                <a:ea typeface="黑体" panose="02010609060101010101" pitchFamily="49" charset="-122"/>
              </a:rPr>
              <a:t>WebQSP</a:t>
            </a:r>
            <a:r>
              <a:rPr lang="en-US" altLang="zh-CN" sz="2000" dirty="0">
                <a:latin typeface="黑体" panose="02010609060101010101" pitchFamily="49" charset="-122"/>
                <a:ea typeface="黑体" panose="02010609060101010101" pitchFamily="49" charset="-122"/>
              </a:rPr>
              <a:t> and </a:t>
            </a:r>
            <a:r>
              <a:rPr lang="en-US" altLang="zh-CN" sz="2000" dirty="0" err="1">
                <a:latin typeface="黑体" panose="02010609060101010101" pitchFamily="49" charset="-122"/>
                <a:ea typeface="黑体" panose="02010609060101010101" pitchFamily="49" charset="-122"/>
              </a:rPr>
              <a:t>CWQdatasets</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6575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12141</TotalTime>
  <Words>2410</Words>
  <Application>Microsoft Office PowerPoint</Application>
  <PresentationFormat>宽屏</PresentationFormat>
  <Paragraphs>154</Paragraphs>
  <Slides>14</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-apple-system</vt:lpstr>
      <vt:lpstr>KaTeX_Main</vt:lpstr>
      <vt:lpstr>KaTeX_Math</vt:lpstr>
      <vt:lpstr>Lucida Grande</vt:lpstr>
      <vt:lpstr>system-ui</vt:lpstr>
      <vt:lpstr>等线</vt:lpstr>
      <vt:lpstr>等线 Light</vt:lpstr>
      <vt:lpstr>黑体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良奇 彭</cp:lastModifiedBy>
  <cp:revision>191</cp:revision>
  <dcterms:created xsi:type="dcterms:W3CDTF">2022-12-18T06:48:50Z</dcterms:created>
  <dcterms:modified xsi:type="dcterms:W3CDTF">2024-11-14T04:47:01Z</dcterms:modified>
</cp:coreProperties>
</file>