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3360" r:id="rId3"/>
    <p:sldId id="3255" r:id="rId5"/>
    <p:sldId id="3326" r:id="rId6"/>
    <p:sldId id="3327" r:id="rId7"/>
    <p:sldId id="3349" r:id="rId8"/>
    <p:sldId id="3350" r:id="rId9"/>
    <p:sldId id="3396" r:id="rId10"/>
    <p:sldId id="3385" r:id="rId11"/>
    <p:sldId id="3329" r:id="rId12"/>
    <p:sldId id="3330" r:id="rId13"/>
    <p:sldId id="3351" r:id="rId14"/>
    <p:sldId id="3231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299"/>
    <a:srgbClr val="D5D4F4"/>
    <a:srgbClr val="0000FF"/>
    <a:srgbClr val="C5D3ED"/>
    <a:srgbClr val="C0BFEF"/>
    <a:srgbClr val="8684E0"/>
    <a:srgbClr val="585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0" autoAdjust="0"/>
    <p:restoredTop sz="77278" autoAdjust="0"/>
  </p:normalViewPr>
  <p:slideViewPr>
    <p:cSldViewPr snapToGrid="0" showGuides="1">
      <p:cViewPr varScale="1">
        <p:scale>
          <a:sx n="76" d="100"/>
          <a:sy n="76" d="100"/>
        </p:scale>
        <p:origin x="778" y="58"/>
      </p:cViewPr>
      <p:guideLst>
        <p:guide orient="horz" pos="2160"/>
        <p:guide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3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8B3B6-8A1D-4E8B-BAE6-9A18D5E163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9285D-A613-4B05-AB9C-97E972355E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A8359-47D7-4F8C-9963-BF118581D0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EECF4-4BA1-44BE-9845-09E73C2C98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大规模故障后</a:t>
            </a:r>
            <a:r>
              <a:rPr lang="zh-CN" altLang="en-US" dirty="0"/>
              <a:t>基于断层扫描的渐进式网络恢复和关键服务恢复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/>
            <a:r>
              <a:rPr lang="zh-CN" altLang="en-US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</a:t>
            </a:r>
            <a:r>
              <a:rPr lang="en-US" altLang="zh-CN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NetMARS</a:t>
            </a:r>
            <a:r>
              <a:rPr lang="zh-CN" altLang="en-US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Network Monitoring and Recovery Simulator</a:t>
            </a:r>
            <a:r>
              <a:rPr lang="zh-CN" altLang="en-US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）进行实验，该模拟器包括可视化和处理真实计算机网络拓扑、模拟中断场景、实现损伤评估策略、恢复算法和常用路由协议的库。</a:t>
            </a:r>
            <a:endParaRPr lang="zh-CN" altLang="en-US" b="0" i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采用明尼苏达州的纤维网络作为实验拓扑，采用多路径负载敏感路由协议，模拟实验中实现了一个受Cisco标准化的EIGRP协议启发的路由算法。</a:t>
            </a:r>
            <a:endParaRPr lang="zh-CN" altLang="en-US" b="0" i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考虑了网络中断规模、需求对数量、需求流量、监控节点数量对算法的影响，评估了路由流量、累积流量、总流量、累积恢复时间、修复数量五个指标。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在动态故障场景下，路由流量随着时间步进展的变化。红色垂直线表示独立故障发生的时间步，每次故障都会引发级联故障效应。阴影部分表示在100次实验中测得的标准差。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1b)</a:t>
            </a:r>
            <a:r>
              <a:rPr lang="zh-CN" altLang="en-US" dirty="0"/>
              <a:t>需求满足为</a:t>
            </a:r>
            <a:r>
              <a:rPr lang="en-US" altLang="zh-CN" dirty="0"/>
              <a:t>0</a:t>
            </a:r>
            <a:r>
              <a:rPr lang="zh-CN" altLang="en-US" dirty="0"/>
              <a:t>，为满足为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1c)</a:t>
            </a:r>
            <a:r>
              <a:rPr lang="zh-CN" altLang="en-US" dirty="0"/>
              <a:t>一旦需求 h在某个时间点 n 被满足，它在后续时间点 n+1,n+2,… 也将继续被满足。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1d)</a:t>
            </a:r>
            <a:r>
              <a:rPr lang="zh-CN" altLang="en-US" dirty="0"/>
              <a:t>不超过链路</a:t>
            </a:r>
            <a:r>
              <a:rPr lang="zh-CN" altLang="en-US" dirty="0"/>
              <a:t>容量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1e</a:t>
            </a:r>
            <a:r>
              <a:rPr lang="zh-CN" altLang="en-US" dirty="0"/>
              <a:t>）链路修复前结点</a:t>
            </a:r>
            <a:r>
              <a:rPr lang="zh-CN" altLang="en-US" dirty="0"/>
              <a:t>被修复。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1f</a:t>
            </a:r>
            <a:r>
              <a:rPr lang="zh-CN" altLang="en-US" dirty="0"/>
              <a:t>）每个时间步内所有边和节点的修复成本不超过</a:t>
            </a:r>
            <a:r>
              <a:rPr lang="zh-CN" altLang="en-US" dirty="0"/>
              <a:t>预算，并确保总成本不超过预算。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1g)表示需求 </a:t>
            </a:r>
            <a:r>
              <a:rPr lang="zh-CN" altLang="en-US" dirty="0"/>
              <a:t>h从开始到完全满足所需的总时间。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1h</a:t>
            </a:r>
            <a:r>
              <a:rPr lang="zh-CN" altLang="en-US" dirty="0"/>
              <a:t>）变量范围，</a:t>
            </a:r>
            <a:r>
              <a:rPr lang="en-US" altLang="zh-CN" dirty="0"/>
              <a:t>z</a:t>
            </a:r>
            <a:r>
              <a:rPr lang="zh-CN" altLang="en-US" dirty="0"/>
              <a:t>表示路径 p 上的流量比例，在时间 n 通过路径 p 传输的需求 h 的流量占总需求 </a:t>
            </a:r>
            <a:r>
              <a:rPr lang="en-US" altLang="zh-CN" dirty="0"/>
              <a:t>d</a:t>
            </a:r>
            <a:r>
              <a:rPr lang="zh-CN" altLang="en-US" dirty="0"/>
              <a:t>h的比例。如果所有路径上的流量比例总和为1，表示需求 h 的流量 dh完全分配到所有路径上。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）一个容斥原理的应用，用于计算探测结果的联合概率。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n):</a:t>
            </a:r>
            <a:r>
              <a:rPr lang="zh-CN" altLang="en-US" dirty="0"/>
              <a:t>所有探测失败路径的</a:t>
            </a:r>
            <a:r>
              <a:rPr lang="zh-CN" altLang="en-US" dirty="0"/>
              <a:t>集合。它使用了故障路径子集的不同组合，以递归方式（包含和排除）计算所有可能的路径探测结果的概率。它计算了在给定监控节点对之间的路径探测结果下，网络中所有节点和链路的工作或故障状态的可能性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）公式 (4) 的目的是在给定路径探测结果 O (n)  的情况下，计算节点 v 发生故障的条件概率。未出现在任何故障路径中的概率，乘先验概率</a:t>
            </a:r>
            <a:r>
              <a:rPr lang="en-US" altLang="zh-CN" dirty="0"/>
              <a:t>Π</a:t>
            </a:r>
            <a:r>
              <a:rPr lang="zh-CN" altLang="en-US" dirty="0"/>
              <a:t>，再</a:t>
            </a:r>
            <a:r>
              <a:rPr lang="zh-CN" altLang="en-US" dirty="0"/>
              <a:t>归一化。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倾向于修复预期修复成本最小且剩余容量较大的路径</a:t>
            </a:r>
            <a:endParaRPr lang="zh-CN" altLang="en-US" dirty="0"/>
          </a:p>
          <a:p>
            <a:r>
              <a:rPr lang="zh-CN" altLang="en-US" dirty="0"/>
              <a:t>修复额外的节点𝐷后，路径的剩余容量 𝑐(𝑛)𝑝可能会得到改善，从而降低路径修复过程中对边的修复成本的影响（通过公式中的分母项来调整）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442C-FCD2-43A6-8EF0-E847FDF90A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BAE-6D4D-4FBC-9289-00EC79ADBD8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0F50-CCAE-46FA-977D-D341E443A85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4190-4EC0-4FED-AAC6-DF06606933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47BB-B1F4-43CD-8D83-C16ECF620B3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2C69-C84B-4BA5-9ABB-AEDA01D3915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7F44-C328-4646-AEAE-FF134FB80EB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E4CF-2896-408A-AD4D-4BFDFF34365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1B06-EB6F-44B2-B162-3E0A3266BA1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8E07-74D0-4744-87FD-8736F1DB03B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D423-E00C-487A-9966-FC60FB27827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1D45-E86C-4308-BDBB-844C1B16FB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file:////var/folders/6w/0ftrt2wj1sx03zt3_zycm4_c0000gn/T/com.microsoft.Powerpoint/converted_emf.emf" TargetMode="Externa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6726879" y="1134124"/>
            <a:ext cx="5458771" cy="1814651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-6350" y="1959963"/>
            <a:ext cx="12192000" cy="2207895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200" b="1" dirty="0">
                <a:latin typeface="+mj-ea"/>
                <a:ea typeface="+mj-ea"/>
              </a:rPr>
              <a:t> </a:t>
            </a:r>
            <a:r>
              <a:rPr lang="en-GB" altLang="zh-CN" sz="2800" b="1" dirty="0">
                <a:latin typeface="+mj-ea"/>
                <a:ea typeface="+mj-ea"/>
              </a:rPr>
              <a:t> </a:t>
            </a:r>
            <a:r>
              <a:rPr sz="2800" b="1" dirty="0">
                <a:latin typeface="+mj-ea"/>
                <a:ea typeface="+mj-ea"/>
              </a:rPr>
              <a:t>Tomography-based progressive network recovery</a:t>
            </a:r>
            <a:endParaRPr sz="2800" b="1" dirty="0">
              <a:latin typeface="+mj-ea"/>
              <a:ea typeface="+mj-ea"/>
            </a:endParaRPr>
          </a:p>
          <a:p>
            <a:pPr algn="ctr"/>
            <a:r>
              <a:rPr sz="2800" b="1" dirty="0">
                <a:latin typeface="+mj-ea"/>
                <a:ea typeface="+mj-ea"/>
              </a:rPr>
              <a:t>and critical service restoration after massive failures</a:t>
            </a:r>
            <a:endParaRPr sz="2800" b="1" dirty="0">
              <a:latin typeface="+mj-ea"/>
              <a:ea typeface="+mj-ea"/>
            </a:endParaRPr>
          </a:p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IEEE INFOCOM 2023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19602" y="4980978"/>
            <a:ext cx="214672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汇报人：林若霞</a:t>
            </a:r>
            <a:endParaRPr lang="en-US" altLang="zh-CN" b="1" dirty="0">
              <a:solidFill>
                <a:srgbClr val="453D3A"/>
              </a:solidFill>
            </a:endParaRPr>
          </a:p>
          <a:p>
            <a:r>
              <a:rPr lang="zh-CN" altLang="en-US" b="1" dirty="0">
                <a:solidFill>
                  <a:srgbClr val="453D3A"/>
                </a:solidFill>
              </a:rPr>
              <a:t>日期：</a:t>
            </a:r>
            <a:r>
              <a:rPr lang="en-US" altLang="zh-CN" b="1" dirty="0">
                <a:solidFill>
                  <a:srgbClr val="453D3A"/>
                </a:solidFill>
              </a:rPr>
              <a:t>2024.11. 6</a:t>
            </a:r>
            <a:endParaRPr lang="en-US" altLang="zh-CN" b="1" dirty="0">
              <a:solidFill>
                <a:srgbClr val="453D3A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22195" y="701483"/>
            <a:ext cx="63500" cy="76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4360" y="4299585"/>
            <a:ext cx="7135495" cy="11074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Viviana Arrigoni, Matteo Prata, Novella Bartolini</a:t>
            </a:r>
            <a:endParaRPr lang="zh-CN" altLang="en-US"/>
          </a:p>
          <a:p>
            <a:r>
              <a:rPr lang="zh-CN" altLang="en-US"/>
              <a:t>Department of Computer Science, Sapienza University of</a:t>
            </a:r>
            <a:r>
              <a:rPr lang="en-US" altLang="zh-CN"/>
              <a:t> </a:t>
            </a:r>
            <a:r>
              <a:rPr lang="zh-CN" altLang="en-US"/>
              <a:t>Rome, Italy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70485"/>
            <a:ext cx="853440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实验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0" y="789305"/>
            <a:ext cx="5243830" cy="2835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rcRect l="5159"/>
          <a:stretch>
            <a:fillRect/>
          </a:stretch>
        </p:blipFill>
        <p:spPr>
          <a:xfrm>
            <a:off x="6209665" y="897890"/>
            <a:ext cx="5413375" cy="55238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3624580"/>
            <a:ext cx="5266055" cy="2864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70485"/>
            <a:ext cx="853440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实验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40" y="732155"/>
            <a:ext cx="5686425" cy="3038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475" y="628015"/>
            <a:ext cx="5686425" cy="3228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rcRect t="5256"/>
          <a:stretch>
            <a:fillRect/>
          </a:stretch>
        </p:blipFill>
        <p:spPr>
          <a:xfrm>
            <a:off x="3448050" y="3719830"/>
            <a:ext cx="4967605" cy="2607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34" y="2553476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488793" y="2197454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21" y="2057161"/>
            <a:ext cx="3140616" cy="290358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224684" y="2967914"/>
            <a:ext cx="73215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765"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</a:t>
            </a:r>
            <a:endParaRPr lang="en-US" altLang="zh-CN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70485"/>
            <a:ext cx="853440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背景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400" y="1356995"/>
            <a:ext cx="10516870" cy="1510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/>
              <a:t>渐进式网络</a:t>
            </a:r>
            <a:r>
              <a:rPr lang="zh-CN" altLang="en-US" sz="2000"/>
              <a:t>恢复：一种分阶段的网络恢复策略，用于在大规模网络故障后逐步恢复网络连接。通过在每个阶段优先修复关键节点和链路，渐进式网络恢复逐步提升网络的连通性和服务可用性，而不要求一次性修复所有故障组件。这种方法优化了资源分配，确保在有限的时间和资源下尽快恢复关键通信路径，以降低故障对用户的影响并提升恢复效率。</a:t>
            </a:r>
            <a:endParaRPr lang="zh-CN" altLang="en-US" sz="2000"/>
          </a:p>
        </p:txBody>
      </p:sp>
      <p:pic>
        <p:nvPicPr>
          <p:cNvPr id="5" name="图片 4" descr="渐进式恢复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2867660"/>
            <a:ext cx="5055235" cy="3476625"/>
          </a:xfrm>
          <a:prstGeom prst="rect">
            <a:avLst/>
          </a:prstGeom>
        </p:spPr>
      </p:pic>
      <p:pic>
        <p:nvPicPr>
          <p:cNvPr id="6" name="图片 5" descr="恢复顺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3235" y="2740025"/>
            <a:ext cx="4344670" cy="3756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70485"/>
            <a:ext cx="853440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背景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512445" y="893445"/>
            <a:ext cx="339280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/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当前研究现状对比</a:t>
            </a: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005" y="1356995"/>
            <a:ext cx="9616440" cy="4704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节点花销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6085" y="4115435"/>
            <a:ext cx="438150" cy="457200"/>
          </a:xfrm>
          <a:prstGeom prst="rect">
            <a:avLst/>
          </a:prstGeom>
        </p:spPr>
      </p:pic>
      <p:pic>
        <p:nvPicPr>
          <p:cNvPr id="4" name="图片 3" descr="花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385" y="3629660"/>
            <a:ext cx="577850" cy="577850"/>
          </a:xfrm>
          <a:prstGeom prst="rect">
            <a:avLst/>
          </a:prstGeom>
        </p:spPr>
      </p:pic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4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5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6"/>
            </p:custDataLst>
          </p:nvPr>
        </p:nvSpPr>
        <p:spPr>
          <a:xfrm>
            <a:off x="1056005" y="70485"/>
            <a:ext cx="1916430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网络模型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7500" y="1500505"/>
            <a:ext cx="652145" cy="56769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313430" y="1706245"/>
            <a:ext cx="652145" cy="56769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11775" y="2395220"/>
            <a:ext cx="652145" cy="56769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09115" y="3257550"/>
            <a:ext cx="652145" cy="56769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533775" y="3345815"/>
            <a:ext cx="652145" cy="56769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311775" y="4288790"/>
            <a:ext cx="652145" cy="56769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3" idx="6"/>
            <a:endCxn id="6" idx="2"/>
          </p:cNvCxnSpPr>
          <p:nvPr/>
        </p:nvCxnSpPr>
        <p:spPr>
          <a:xfrm>
            <a:off x="2239645" y="1784350"/>
            <a:ext cx="1073785" cy="205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6"/>
            <a:endCxn id="7" idx="2"/>
          </p:cNvCxnSpPr>
          <p:nvPr/>
        </p:nvCxnSpPr>
        <p:spPr>
          <a:xfrm>
            <a:off x="3965575" y="1990090"/>
            <a:ext cx="1346200" cy="688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4"/>
            <a:endCxn id="13" idx="0"/>
          </p:cNvCxnSpPr>
          <p:nvPr/>
        </p:nvCxnSpPr>
        <p:spPr>
          <a:xfrm>
            <a:off x="5638165" y="2962910"/>
            <a:ext cx="0" cy="1325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3" idx="4"/>
            <a:endCxn id="8" idx="0"/>
          </p:cNvCxnSpPr>
          <p:nvPr/>
        </p:nvCxnSpPr>
        <p:spPr>
          <a:xfrm>
            <a:off x="1913890" y="2068195"/>
            <a:ext cx="221615" cy="1189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6"/>
            <a:endCxn id="9" idx="2"/>
          </p:cNvCxnSpPr>
          <p:nvPr/>
        </p:nvCxnSpPr>
        <p:spPr>
          <a:xfrm>
            <a:off x="2461260" y="3541395"/>
            <a:ext cx="1072515" cy="88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6"/>
            <a:endCxn id="13" idx="2"/>
          </p:cNvCxnSpPr>
          <p:nvPr/>
        </p:nvCxnSpPr>
        <p:spPr>
          <a:xfrm>
            <a:off x="4185920" y="3629660"/>
            <a:ext cx="1125855" cy="942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355975" y="5057140"/>
            <a:ext cx="652145" cy="56769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8" idx="4"/>
            <a:endCxn id="25" idx="2"/>
          </p:cNvCxnSpPr>
          <p:nvPr/>
        </p:nvCxnSpPr>
        <p:spPr>
          <a:xfrm>
            <a:off x="2135505" y="3825240"/>
            <a:ext cx="1220470" cy="1515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3" idx="4"/>
            <a:endCxn id="25" idx="6"/>
          </p:cNvCxnSpPr>
          <p:nvPr/>
        </p:nvCxnSpPr>
        <p:spPr>
          <a:xfrm flipH="1">
            <a:off x="4008120" y="4856480"/>
            <a:ext cx="1630045" cy="484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636385" y="1668780"/>
            <a:ext cx="4638675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全体</a:t>
            </a:r>
            <a:r>
              <a:rPr lang="zh-CN" altLang="en-US"/>
              <a:t>网络：带权无向图 G = (V, E)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c</a:t>
            </a:r>
            <a:r>
              <a:rPr lang="en-US" altLang="zh-CN" baseline="-25000"/>
              <a:t>i,j</a:t>
            </a:r>
            <a:r>
              <a:rPr lang="zh-CN" altLang="en-US"/>
              <a:t>：每条链路的</a:t>
            </a:r>
            <a:r>
              <a:rPr lang="zh-CN" altLang="en-US"/>
              <a:t>容量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需求图：</a:t>
            </a:r>
            <a:r>
              <a:rPr lang="zh-CN" altLang="en-US"/>
              <a:t>H = (V</a:t>
            </a:r>
            <a:r>
              <a:rPr lang="zh-CN" altLang="en-US" baseline="-25000"/>
              <a:t>H</a:t>
            </a:r>
            <a:r>
              <a:rPr lang="zh-CN" altLang="en-US"/>
              <a:t>, E</a:t>
            </a:r>
            <a:r>
              <a:rPr lang="zh-CN" altLang="en-US" baseline="-25000"/>
              <a:t>H</a:t>
            </a:r>
            <a:r>
              <a:rPr lang="zh-CN" altLang="en-US"/>
              <a:t>) 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d</a:t>
            </a:r>
            <a:r>
              <a:rPr lang="zh-CN" altLang="en-US" baseline="-25000">
                <a:sym typeface="+mn-ea"/>
              </a:rPr>
              <a:t>h</a:t>
            </a:r>
            <a:r>
              <a:rPr lang="zh-CN" altLang="en-US">
                <a:sym typeface="+mn-ea"/>
              </a:rPr>
              <a:t>：</a:t>
            </a:r>
            <a:r>
              <a:rPr lang="zh-CN" altLang="en-US"/>
              <a:t>每个需求对 (s</a:t>
            </a:r>
            <a:r>
              <a:rPr lang="zh-CN" altLang="en-US" baseline="-25000"/>
              <a:t>h</a:t>
            </a:r>
            <a:r>
              <a:rPr lang="zh-CN" altLang="en-US"/>
              <a:t>, t</a:t>
            </a:r>
            <a:r>
              <a:rPr lang="zh-CN" altLang="en-US" baseline="-25000"/>
              <a:t>h</a:t>
            </a:r>
            <a:r>
              <a:rPr lang="zh-CN" altLang="en-US"/>
              <a:t>) ∈ E</a:t>
            </a:r>
            <a:r>
              <a:rPr lang="zh-CN" altLang="en-US" baseline="-25000"/>
              <a:t>H</a:t>
            </a:r>
            <a:r>
              <a:rPr lang="zh-CN" altLang="en-US"/>
              <a:t> </a:t>
            </a:r>
            <a:r>
              <a:rPr lang="zh-CN" altLang="en-US"/>
              <a:t>的权重，表示带宽要求。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        </a:t>
            </a:r>
            <a:r>
              <a:rPr lang="zh-CN" altLang="en-US"/>
              <a:t>：修复链路的</a:t>
            </a:r>
            <a:r>
              <a:rPr lang="zh-CN" altLang="en-US"/>
              <a:t>花销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        </a:t>
            </a:r>
            <a:r>
              <a:rPr lang="zh-CN" altLang="en-US"/>
              <a:t>：修复</a:t>
            </a:r>
            <a:r>
              <a:rPr lang="zh-CN" altLang="en-US"/>
              <a:t>节点的</a:t>
            </a:r>
            <a:r>
              <a:rPr lang="zh-CN" altLang="en-US"/>
              <a:t>开销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2865" y="1096645"/>
            <a:ext cx="4699000" cy="4664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70485"/>
            <a:ext cx="184213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  <a:defRPr/>
            </a:pPr>
            <a:r>
              <a:rPr lang="zh-CN" altLang="en-US" sz="2400" b="1" spc="30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+mn-ea"/>
              </a:rPr>
              <a:t>相关模型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005" y="1181735"/>
            <a:ext cx="7692390" cy="74803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zh-CN" altLang="en-US" sz="2000" b="0" i="0">
                <a:latin typeface="-apple-system"/>
                <a:ea typeface="-apple-system"/>
              </a:rPr>
              <a:t>算法目标是最小化完全满足</a:t>
            </a:r>
            <a:r>
              <a:rPr lang="zh-CN" altLang="en-US" sz="2000" b="0" i="0">
                <a:latin typeface="-apple-system"/>
                <a:ea typeface="-apple-system"/>
              </a:rPr>
              <a:t>所有需求所需的时间，约束条件如下：</a:t>
            </a:r>
            <a:endParaRPr lang="zh-CN" altLang="en-US" sz="2000" b="0" i="0">
              <a:latin typeface="-apple-system"/>
              <a:ea typeface="-apple-system"/>
            </a:endParaRPr>
          </a:p>
        </p:txBody>
      </p:sp>
      <p:pic>
        <p:nvPicPr>
          <p:cNvPr id="2" name="图片 1" descr="约束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770" y="1929765"/>
            <a:ext cx="7320280" cy="4010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40485" y="2765425"/>
            <a:ext cx="155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/>
              <a:t>恢复状态</a:t>
            </a:r>
            <a:r>
              <a:rPr lang="zh-CN" altLang="en-US"/>
              <a:t>约束：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28115" y="3750310"/>
            <a:ext cx="155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/>
              <a:t>容量约束：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28115" y="4735195"/>
            <a:ext cx="155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/>
              <a:t>预算约束：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28115" y="5462905"/>
            <a:ext cx="155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/>
              <a:t>变量</a:t>
            </a:r>
            <a:r>
              <a:rPr lang="zh-CN" altLang="en-US"/>
              <a:t>范围：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70485"/>
            <a:ext cx="213931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  <a:defRPr/>
            </a:pPr>
            <a:r>
              <a:rPr lang="zh-CN" altLang="en-US" sz="2400" b="1" spc="30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+mn-ea"/>
              </a:rPr>
              <a:t>相关模型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9905" y="1082040"/>
            <a:ext cx="60420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断层扫描</a:t>
            </a:r>
            <a:r>
              <a:rPr 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</a:t>
            </a:r>
            <a:endParaRPr lang="zh-CN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400" y="1767840"/>
            <a:ext cx="1063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对于结点</a:t>
            </a:r>
            <a:r>
              <a:rPr lang="en-US" altLang="zh-CN"/>
              <a:t>v</a:t>
            </a:r>
            <a:r>
              <a:rPr lang="en-US" altLang="zh-CN" baseline="-25000"/>
              <a:t>1</a:t>
            </a:r>
            <a:r>
              <a:rPr lang="zh-CN" altLang="en-US"/>
              <a:t>、</a:t>
            </a:r>
            <a:r>
              <a:rPr lang="en-US" altLang="zh-CN"/>
              <a:t>v</a:t>
            </a:r>
            <a:r>
              <a:rPr lang="en-US" altLang="zh-CN" baseline="-25000"/>
              <a:t>2</a:t>
            </a:r>
            <a:r>
              <a:rPr lang="zh-CN" altLang="en-US"/>
              <a:t>之间的监测，定义结点故障概率和链路故障</a:t>
            </a:r>
            <a:r>
              <a:rPr lang="zh-CN" altLang="en-US"/>
              <a:t>概率如下：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05" y="2299970"/>
            <a:ext cx="4772025" cy="1133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05" y="3769360"/>
            <a:ext cx="7791450" cy="1181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0400" y="355377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/>
              <a:t>由此可得路径探测结果</a:t>
            </a:r>
            <a:r>
              <a:rPr lang="zh-CN" altLang="en-US"/>
              <a:t>如下：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0400" y="4886007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/>
              <a:t>节点</a:t>
            </a:r>
            <a:r>
              <a:rPr lang="en-US" altLang="zh-CN"/>
              <a:t>v</a:t>
            </a:r>
            <a:r>
              <a:rPr lang="zh-CN" altLang="en-US"/>
              <a:t>的故障条件概率计算</a:t>
            </a:r>
            <a:r>
              <a:rPr lang="zh-CN" altLang="en-US"/>
              <a:t>如下：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5253990"/>
            <a:ext cx="5962650" cy="125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70485"/>
            <a:ext cx="213931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  <a:defRPr/>
            </a:pPr>
            <a:r>
              <a:rPr lang="zh-CN" altLang="en-US" sz="2400" b="1" spc="30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+mn-ea"/>
              </a:rPr>
              <a:t>相关模型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9905" y="1082040"/>
            <a:ext cx="60420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断层扫描</a:t>
            </a:r>
            <a:r>
              <a:rPr 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</a:t>
            </a:r>
            <a:endParaRPr lang="zh-CN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0400" y="1925320"/>
            <a:ext cx="10253345" cy="10280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zh-CN" altLang="en-US"/>
              <a:t>在监控程序中，采用</a:t>
            </a:r>
            <a:r>
              <a:rPr lang="en-US" altLang="zh-CN"/>
              <a:t>FaCeGreedy</a:t>
            </a:r>
            <a:r>
              <a:rPr lang="zh-CN" altLang="en-US"/>
              <a:t>算法，该算法通过仅探测“有用”路径来最大化对节点和链路状态的了解，而无需探测所有监控路径。路径的有用性取决于其对状态信息增量的贡献，避免探测无效路径能有效减少监控时间和网络流量负担。例如，如果路径是已知工作路径的子集或监控器之间没有工作路径，探测这些路径不会提供额外信息。避免探测无效路径能有效减少监控时间和网络流量负担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460" y="3547110"/>
            <a:ext cx="5789295" cy="2459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70485"/>
            <a:ext cx="213931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方法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005" y="767080"/>
            <a:ext cx="5391150" cy="5676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47155" y="1616710"/>
            <a:ext cx="4486910" cy="593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ea typeface="+mn-lt"/>
              </a:rPr>
              <a:t>基于观测结果返回结点和链路的故障</a:t>
            </a:r>
            <a:r>
              <a:rPr lang="zh-CN" altLang="en-US">
                <a:ea typeface="+mn-lt"/>
              </a:rPr>
              <a:t>概率</a:t>
            </a:r>
            <a:endParaRPr lang="zh-CN" altLang="en-US">
              <a:ea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5974715" y="1877060"/>
            <a:ext cx="420370" cy="968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82410" y="2845752"/>
            <a:ext cx="5080000" cy="64516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b="0" i="0">
                <a:solidFill>
                  <a:srgbClr val="404040"/>
                </a:solidFill>
                <a:ea typeface="+mn-lt"/>
              </a:rPr>
              <a:t>按优先级顺序剪枝冲突需求，</a:t>
            </a:r>
            <a:r>
              <a:rPr lang="zh-CN" altLang="en-US" b="0" i="0">
                <a:solidFill>
                  <a:srgbClr val="404040"/>
                </a:solidFill>
                <a:ea typeface="+mn-lt"/>
              </a:rPr>
              <a:t>保证高流量且容量小的路径优先被处理，防止不可行性</a:t>
            </a:r>
            <a:endParaRPr lang="zh-CN" altLang="en-US" b="0" i="0">
              <a:solidFill>
                <a:srgbClr val="404040"/>
              </a:solidFill>
              <a:ea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6047740" y="3125470"/>
            <a:ext cx="607695" cy="187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246495" y="422814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b="0" i="0">
                <a:solidFill>
                  <a:srgbClr val="404040"/>
                </a:solidFill>
                <a:ea typeface="+mn-lt"/>
              </a:rPr>
              <a:t>根据最小随机路径长度的标准选择路径</a:t>
            </a:r>
            <a:endParaRPr lang="zh-CN" altLang="en-US" b="0" i="0">
              <a:solidFill>
                <a:srgbClr val="404040"/>
              </a:solidFill>
              <a:ea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47155" y="5265420"/>
            <a:ext cx="4889500" cy="504190"/>
          </a:xfrm>
          <a:prstGeom prst="rect">
            <a:avLst/>
          </a:prstGeom>
        </p:spPr>
        <p:txBody>
          <a:bodyPr>
            <a:noAutofit/>
          </a:bodyPr>
          <a:p>
            <a:pPr marL="0" indent="0" algn="l"/>
            <a:r>
              <a:rPr lang="zh-CN" altLang="en-US" b="0" i="0">
                <a:solidFill>
                  <a:srgbClr val="404040"/>
                </a:solidFill>
                <a:ea typeface="+mn-lt"/>
              </a:rPr>
              <a:t>选择最短路径链接的</a:t>
            </a:r>
            <a:r>
              <a:rPr lang="zh-CN" altLang="en-US" b="0" i="0">
                <a:solidFill>
                  <a:srgbClr val="404040"/>
                </a:solidFill>
                <a:ea typeface="+mn-lt"/>
              </a:rPr>
              <a:t>节点对，并修复该路径的损坏组件</a:t>
            </a:r>
            <a:endParaRPr lang="zh-CN" altLang="en-US" b="0" i="0">
              <a:solidFill>
                <a:srgbClr val="404040"/>
              </a:solidFill>
              <a:ea typeface="+mn-lt"/>
            </a:endParaRPr>
          </a:p>
        </p:txBody>
      </p:sp>
      <p:cxnSp>
        <p:nvCxnSpPr>
          <p:cNvPr id="20" name="直接连接符 19"/>
          <p:cNvCxnSpPr>
            <a:endCxn id="18" idx="1"/>
          </p:cNvCxnSpPr>
          <p:nvPr/>
        </p:nvCxnSpPr>
        <p:spPr>
          <a:xfrm flipV="1">
            <a:off x="5662295" y="4412615"/>
            <a:ext cx="584200" cy="243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74970" y="5198110"/>
            <a:ext cx="915670" cy="312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543560" y="778828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154940"/>
            <a:ext cx="187261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方法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1535" y="1233805"/>
            <a:ext cx="6273165" cy="464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rgbClr val="404040"/>
                </a:solidFill>
                <a:latin typeface="Inter"/>
                <a:ea typeface="Inter"/>
                <a:sym typeface="+mn-ea"/>
              </a:rPr>
              <a:t>最小随机路径长度</a:t>
            </a:r>
            <a:endParaRPr lang="zh-CN" altLang="en-US">
              <a:solidFill>
                <a:srgbClr val="404040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0290" y="3956050"/>
            <a:ext cx="7799705" cy="16300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对于动态</a:t>
            </a:r>
            <a:r>
              <a:rPr lang="zh-CN" altLang="en-US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故障，将节点和链路故障建模为泊松过程，当一个正常工作的节点故障时，它可能引发级联事件，使其邻居以某种概率发生故障，该概率通过逻辑函数建模。为处理级联故障的动态特性，对PROTON进行了修改：1) 移除算法第5行的终止条件；(2) 每次迭代时探测所有监控器对，而不仅仅是“有用”的端到端路径；(3) 即使在所有需求恢复后，也会定期发送探测包，以检测可能的新故障。</a:t>
            </a:r>
            <a:endParaRPr lang="zh-CN" altLang="en-US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 descr="公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35" y="1658620"/>
            <a:ext cx="4287520" cy="768350"/>
          </a:xfrm>
          <a:prstGeom prst="rect">
            <a:avLst/>
          </a:prstGeom>
        </p:spPr>
      </p:pic>
      <p:pic>
        <p:nvPicPr>
          <p:cNvPr id="5" name="图片 4" descr="公式2"/>
          <p:cNvPicPr>
            <a:picLocks noChangeAspect="1"/>
          </p:cNvPicPr>
          <p:nvPr/>
        </p:nvPicPr>
        <p:blipFill>
          <a:blip r:embed="rId6"/>
          <a:srcRect t="3434" r="25866" b="51717"/>
          <a:stretch>
            <a:fillRect/>
          </a:stretch>
        </p:blipFill>
        <p:spPr>
          <a:xfrm>
            <a:off x="861060" y="2716530"/>
            <a:ext cx="4277995" cy="699135"/>
          </a:xfrm>
          <a:prstGeom prst="rect">
            <a:avLst/>
          </a:prstGeom>
        </p:spPr>
      </p:pic>
      <p:pic>
        <p:nvPicPr>
          <p:cNvPr id="6" name="图片 5" descr="公式2"/>
          <p:cNvPicPr>
            <a:picLocks noChangeAspect="1"/>
          </p:cNvPicPr>
          <p:nvPr/>
        </p:nvPicPr>
        <p:blipFill>
          <a:blip r:embed="rId6"/>
          <a:srcRect l="16576" t="45808"/>
          <a:stretch>
            <a:fillRect/>
          </a:stretch>
        </p:blipFill>
        <p:spPr>
          <a:xfrm>
            <a:off x="5139055" y="2591435"/>
            <a:ext cx="3883025" cy="6813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9875" y="1374140"/>
            <a:ext cx="2242185" cy="4413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COMMONDATA" val="eyJoZGlkIjoiYTQ0MzBiNTIyNjFjOWIyOGZjOTM5MmU2Y2JhYTI4ODgifQ=="/>
  <p:tag name="KSO_WPP_MARK_KEY" val="fd36f17d-5434-465f-afe9-55547e8cda33"/>
  <p:tag name="commondata" val="eyJoZGlkIjoiYjk5ODM0YmMxOWJiYWQyNDU4MGIzYWRmYTA0ZmI5NDc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1595</Words>
  <Application>WPS 演示</Application>
  <PresentationFormat>宽屏</PresentationFormat>
  <Paragraphs>149</Paragraphs>
  <Slides>12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</vt:lpstr>
      <vt:lpstr>Calibri</vt:lpstr>
      <vt:lpstr>Times New Roman</vt:lpstr>
      <vt:lpstr>等线</vt:lpstr>
      <vt:lpstr>-apple-system</vt:lpstr>
      <vt:lpstr>Segoe Print</vt:lpstr>
      <vt:lpstr>Inter</vt:lpstr>
      <vt:lpstr>等线 Light</vt:lpstr>
      <vt:lpstr>Arial Unicode MS</vt:lpstr>
      <vt:lpstr>BatangChe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奕婷</dc:creator>
  <cp:lastModifiedBy>西禾</cp:lastModifiedBy>
  <cp:revision>365</cp:revision>
  <dcterms:created xsi:type="dcterms:W3CDTF">2023-06-20T13:38:00Z</dcterms:created>
  <dcterms:modified xsi:type="dcterms:W3CDTF">2024-11-13T11:40:41Z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CF5D6E20C2824057BEF5F102E50BE146_13</vt:lpwstr>
  </property>
  <property fmtid="{D5CDD505-2E9C-101B-9397-08002B2CF9AE}" pid="3" name="KSOProductBuildVer">
    <vt:lpwstr>2052-12.1.0.18608</vt:lpwstr>
  </property>
</Properties>
</file>