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228" r:id="rId3"/>
    <p:sldId id="270" r:id="rId5"/>
    <p:sldId id="3255" r:id="rId6"/>
    <p:sldId id="3359" r:id="rId7"/>
    <p:sldId id="3279" r:id="rId8"/>
    <p:sldId id="3369" r:id="rId9"/>
    <p:sldId id="3343" r:id="rId10"/>
    <p:sldId id="3283" r:id="rId11"/>
    <p:sldId id="3325" r:id="rId12"/>
    <p:sldId id="3358" r:id="rId13"/>
    <p:sldId id="3311" r:id="rId14"/>
    <p:sldId id="3231"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82081" autoAdjust="0"/>
  </p:normalViewPr>
  <p:slideViewPr>
    <p:cSldViewPr snapToGrid="0" showGuides="1">
      <p:cViewPr varScale="1">
        <p:scale>
          <a:sx n="82" d="100"/>
          <a:sy n="82" d="100"/>
        </p:scale>
        <p:origin x="316" y="44"/>
      </p:cViewPr>
      <p:guideLst>
        <p:guide orient="horz" pos="2324"/>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45.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notesSlide" Target="../notesSlides/notesSlide2.xml"/><Relationship Id="rId2" Type="http://schemas.openxmlformats.org/officeDocument/2006/relationships/tags" Target="../tags/tag1.xml"/><Relationship Id="rId19" Type="http://schemas.openxmlformats.org/officeDocument/2006/relationships/slideLayout" Target="../slideLayouts/slideLayout12.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3.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3.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3.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4483100" y="3444875"/>
            <a:ext cx="7593330" cy="1475105"/>
          </a:xfrm>
          <a:prstGeom prst="rect">
            <a:avLst/>
          </a:prstGeom>
        </p:spPr>
        <p:txBody>
          <a:bodyPr wrap="square" lIns="91397" tIns="45699" rIns="91397" bIns="45699">
            <a:spAutoFit/>
          </a:bodyPr>
          <a:lstStyle/>
          <a:p>
            <a:pPr indent="0" algn="l" defTabSz="913765" fontAlgn="auto">
              <a:defRPr/>
            </a:pPr>
            <a:r>
              <a:rPr lang="en-US" altLang="zh-CN" b="0">
                <a:solidFill>
                  <a:schemeClr val="tx1"/>
                </a:solidFill>
                <a:effectLst/>
                <a:latin typeface="Times New Roman" panose="02020603050405020304" pitchFamily="18" charset="0"/>
                <a:cs typeface="Times New Roman" panose="02020603050405020304" pitchFamily="18" charset="0"/>
              </a:rPr>
              <a:t>Authors:Yuqi Nie, Nam H. Nguyen , Phanwadee Sinthong, Jayant Kalagnanam</a:t>
            </a:r>
            <a:endParaRPr lang="en-US" altLang="zh-CN" b="0">
              <a:solidFill>
                <a:schemeClr val="tx1"/>
              </a:solidFill>
              <a:effectLst/>
              <a:latin typeface="Times New Roman" panose="02020603050405020304" pitchFamily="18" charset="0"/>
              <a:cs typeface="Times New Roman" panose="02020603050405020304" pitchFamily="18" charset="0"/>
            </a:endParaRPr>
          </a:p>
          <a:p>
            <a:pPr indent="0" algn="l" defTabSz="913765" fontAlgn="auto">
              <a:defRPr/>
            </a:pPr>
            <a:r>
              <a:rPr lang="en-US" altLang="zh-CN" b="0">
                <a:solidFill>
                  <a:schemeClr val="tx1"/>
                </a:solidFill>
                <a:effectLst/>
                <a:latin typeface="Times New Roman" panose="02020603050405020304" pitchFamily="18" charset="0"/>
                <a:cs typeface="Times New Roman" panose="02020603050405020304" pitchFamily="18" charset="0"/>
              </a:rPr>
              <a:t>(Princeton University, IBM Research)	</a:t>
            </a:r>
            <a:br>
              <a:rPr lang="en-US" altLang="zh-CN" b="0" i="1" dirty="0">
                <a:solidFill>
                  <a:schemeClr val="tx1"/>
                </a:solidFill>
                <a:effectLst/>
                <a:latin typeface="Times New Roman" panose="02020603050405020304" pitchFamily="18" charset="0"/>
                <a:cs typeface="Times New Roman" panose="02020603050405020304" pitchFamily="18" charset="0"/>
              </a:rPr>
            </a:br>
            <a:endParaRPr lang="en-US" altLang="zh-CN" b="0" i="1" dirty="0">
              <a:solidFill>
                <a:schemeClr val="tx1"/>
              </a:solidFill>
              <a:effectLst/>
              <a:latin typeface="Times New Roman" panose="02020603050405020304" pitchFamily="18" charset="0"/>
              <a:cs typeface="Times New Roman" panose="02020603050405020304" pitchFamily="18" charset="0"/>
            </a:endParaRPr>
          </a:p>
          <a:p>
            <a:pPr indent="0" algn="l" defTabSz="913765" fontAlgn="auto">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International Conference on Learning Representations</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2023</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dirty="0">
                <a:solidFill>
                  <a:srgbClr val="1C6299"/>
                </a:solidFill>
                <a:latin typeface="Times New Roman" panose="02020603050405020304" pitchFamily="18" charset="0"/>
                <a:cs typeface="Times New Roman" panose="02020603050405020304" pitchFamily="18" charset="0"/>
              </a:rPr>
            </a:b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224655" y="1684020"/>
            <a:ext cx="8068945" cy="1076325"/>
          </a:xfrm>
          <a:prstGeom prst="rect">
            <a:avLst/>
          </a:prstGeom>
          <a:noFill/>
        </p:spPr>
        <p:txBody>
          <a:bodyPr wrap="square" rtlCol="0">
            <a:spAutoFit/>
          </a:bodyPr>
          <a:lstStyle/>
          <a:p>
            <a:pPr algn="l" defTabSz="913765">
              <a:defRPr/>
            </a:pPr>
            <a:r>
              <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 time series is worth 64 words:</a:t>
            </a:r>
            <a:endPar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algn="l" defTabSz="913765">
              <a:defRPr/>
            </a:pPr>
            <a:r>
              <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long-term forecasting with transformer</a:t>
            </a:r>
            <a:endPar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汇报人：孙俊楠</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59385"/>
            <a:ext cx="6997065" cy="468630"/>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endParaRPr kumimoji="0" 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113665" y="2369185"/>
            <a:ext cx="6852920" cy="2382520"/>
          </a:xfrm>
          <a:prstGeom prst="rect">
            <a:avLst/>
          </a:prstGeom>
        </p:spPr>
      </p:pic>
      <p:sp>
        <p:nvSpPr>
          <p:cNvPr id="18" name="文本框 17"/>
          <p:cNvSpPr txBox="1"/>
          <p:nvPr/>
        </p:nvSpPr>
        <p:spPr>
          <a:xfrm>
            <a:off x="715010" y="1532255"/>
            <a:ext cx="6096000" cy="64516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L：回视窗口大小</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：输入的</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token</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数</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6"/>
          <a:stretch>
            <a:fillRect/>
          </a:stretch>
        </p:blipFill>
        <p:spPr>
          <a:xfrm>
            <a:off x="7059930" y="2428875"/>
            <a:ext cx="4999355" cy="2000250"/>
          </a:xfrm>
          <a:prstGeom prst="rect">
            <a:avLst/>
          </a:prstGeom>
        </p:spPr>
      </p:pic>
      <p:sp>
        <p:nvSpPr>
          <p:cNvPr id="2" name="文本框 1"/>
          <p:cNvSpPr txBox="1"/>
          <p:nvPr/>
        </p:nvSpPr>
        <p:spPr>
          <a:xfrm>
            <a:off x="3507740" y="5114925"/>
            <a:ext cx="433260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rPr>
              <a:t>基于交通数据集的多元时间序列预测研究</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总结</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1056005" y="1407160"/>
            <a:ext cx="10316845" cy="1700530"/>
          </a:xfrm>
          <a:prstGeom prst="rect">
            <a:avLst/>
          </a:prstGeom>
          <a:noFill/>
        </p:spPr>
        <p:txBody>
          <a:bodyPr wrap="square" rtlCol="0">
            <a:noAutofit/>
          </a:bodyPr>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rPr>
              <a:t>优点：主要使用通道独立和</a:t>
            </a:r>
            <a:r>
              <a:rPr lang="en-US" altLang="zh-CN" sz="2000">
                <a:latin typeface="微软雅黑" panose="020B0503020204020204" pitchFamily="34" charset="-122"/>
                <a:ea typeface="微软雅黑" panose="020B0503020204020204" pitchFamily="34" charset="-122"/>
              </a:rPr>
              <a:t>Patch</a:t>
            </a:r>
            <a:r>
              <a:rPr lang="zh-CN" altLang="en-US" sz="2000">
                <a:latin typeface="微软雅黑" panose="020B0503020204020204" pitchFamily="34" charset="-122"/>
                <a:ea typeface="微软雅黑" panose="020B0503020204020204" pitchFamily="34" charset="-122"/>
              </a:rPr>
              <a:t>方式提升了模型的精度和性能。</a:t>
            </a:r>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rPr>
              <a:t>展望：多变量时间序列的通道独立性忽略了不同序列之间的关联性和交互，只做了一个简单的连接，而图神经网络可以更好地学习不同序列之间的拓扑关系；将该方法应用于时间序列异常检测的场景中。</a:t>
            </a:r>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7" name="文本框 6"/>
          <p:cNvSpPr txBox="1"/>
          <p:nvPr>
            <p:custDataLst>
              <p:tags r:id="rId2"/>
            </p:custDataLst>
          </p:nvPr>
        </p:nvSpPr>
        <p:spPr>
          <a:xfrm>
            <a:off x="4967091" y="624116"/>
            <a:ext cx="1504710" cy="706755"/>
          </a:xfrm>
          <a:prstGeom prst="rect">
            <a:avLst/>
          </a:prstGeom>
          <a:noFill/>
        </p:spPr>
        <p:txBody>
          <a:bodyPr wrap="square" rtlCol="0">
            <a:spAutoFit/>
          </a:bodyPr>
          <a:p>
            <a:pPr algn="dist"/>
            <a:r>
              <a:rPr lang="zh-CN" altLang="en-US" sz="4000" b="1" dirty="0">
                <a:solidFill>
                  <a:schemeClr val="tx1"/>
                </a:solidFill>
                <a:effectLst>
                  <a:outerShdw blurRad="38100" dist="38100" dir="2700000" algn="tl">
                    <a:srgbClr val="000000">
                      <a:alpha val="43137"/>
                    </a:srgbClr>
                  </a:outerShdw>
                </a:effectLst>
                <a:latin typeface="+mj-ea"/>
                <a:ea typeface="+mj-ea"/>
              </a:rPr>
              <a:t>目录</a:t>
            </a:r>
            <a:r>
              <a:rPr lang="en-US" altLang="zh-CN" sz="4000" b="1" dirty="0">
                <a:solidFill>
                  <a:schemeClr val="tx1"/>
                </a:solidFill>
                <a:effectLst>
                  <a:outerShdw blurRad="38100" dist="38100" dir="2700000" algn="tl">
                    <a:srgbClr val="000000">
                      <a:alpha val="43137"/>
                    </a:srgbClr>
                  </a:outerShdw>
                </a:effectLst>
                <a:latin typeface="+mj-ea"/>
                <a:ea typeface="+mj-ea"/>
              </a:rPr>
              <a:t> </a:t>
            </a:r>
            <a:endParaRPr lang="en-US" altLang="zh-CN" sz="4000" b="1" dirty="0">
              <a:solidFill>
                <a:schemeClr val="tx1"/>
              </a:solidFill>
              <a:effectLst>
                <a:outerShdw blurRad="38100" dist="38100" dir="2700000" algn="tl">
                  <a:srgbClr val="000000">
                    <a:alpha val="43137"/>
                  </a:srgbClr>
                </a:outerShdw>
              </a:effectLst>
              <a:latin typeface="+mj-ea"/>
              <a:ea typeface="+mj-ea"/>
            </a:endParaRPr>
          </a:p>
        </p:txBody>
      </p:sp>
      <p:sp>
        <p:nvSpPr>
          <p:cNvPr id="9" name="矩形 8"/>
          <p:cNvSpPr/>
          <p:nvPr>
            <p:custDataLst>
              <p:tags r:id="rId3"/>
            </p:custDataLst>
          </p:nvPr>
        </p:nvSpPr>
        <p:spPr>
          <a:xfrm>
            <a:off x="4372230" y="1330758"/>
            <a:ext cx="2694432" cy="460375"/>
          </a:xfrm>
          <a:prstGeom prst="rect">
            <a:avLst/>
          </a:prstGeom>
        </p:spPr>
        <p:txBody>
          <a:bodyPr wrap="square">
            <a:spAutoFit/>
          </a:bodyPr>
          <a:p>
            <a:pPr algn="ctr"/>
            <a:r>
              <a:rPr lang="en-US" altLang="zh-CN" sz="2400" b="1" i="1" dirty="0">
                <a:solidFill>
                  <a:schemeClr val="tx1"/>
                </a:solidFill>
                <a:effectLst>
                  <a:innerShdw blurRad="25400" dist="25400" dir="13500000">
                    <a:prstClr val="black">
                      <a:alpha val="50000"/>
                    </a:prstClr>
                  </a:innerShdw>
                </a:effectLst>
                <a:latin typeface="+mj-ea"/>
                <a:ea typeface="+mj-ea"/>
              </a:rPr>
              <a:t>·CONTENTS·</a:t>
            </a:r>
            <a:endParaRPr lang="en-US" altLang="zh-CN" sz="2400" b="1" i="1" dirty="0">
              <a:solidFill>
                <a:schemeClr val="tx1"/>
              </a:solidFill>
              <a:effectLst>
                <a:innerShdw blurRad="25400" dist="25400" dir="13500000">
                  <a:prstClr val="black">
                    <a:alpha val="50000"/>
                  </a:prstClr>
                </a:innerShdw>
              </a:effectLst>
              <a:latin typeface="+mj-ea"/>
              <a:ea typeface="+mj-ea"/>
            </a:endParaRPr>
          </a:p>
        </p:txBody>
      </p:sp>
      <p:grpSp>
        <p:nvGrpSpPr>
          <p:cNvPr id="20" name="Group 5" descr="7b0a2020202022776f7264617274223a20227b5c2269645c223a343532343831352c5c227469645c223a31333437377d220a7d0a"/>
          <p:cNvGrpSpPr/>
          <p:nvPr>
            <p:custDataLst>
              <p:tags r:id="rId4"/>
            </p:custDataLst>
          </p:nvPr>
        </p:nvGrpSpPr>
        <p:grpSpPr>
          <a:xfrm>
            <a:off x="1336675" y="2273300"/>
            <a:ext cx="6176003" cy="2034094"/>
            <a:chOff x="2140077" y="3159529"/>
            <a:chExt cx="5324624" cy="1857140"/>
          </a:xfrm>
        </p:grpSpPr>
        <p:sp>
          <p:nvSpPr>
            <p:cNvPr id="11" name="Rectangle 6"/>
            <p:cNvSpPr/>
            <p:nvPr>
              <p:custDataLst>
                <p:tags r:id="rId5"/>
              </p:custDataLst>
            </p:nvPr>
          </p:nvSpPr>
          <p:spPr bwMode="auto">
            <a:xfrm>
              <a:off x="2140077"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1</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8" name="Rectangle 13"/>
            <p:cNvSpPr/>
            <p:nvPr>
              <p:custDataLst>
                <p:tags r:id="rId6"/>
              </p:custDataLst>
            </p:nvPr>
          </p:nvSpPr>
          <p:spPr bwMode="auto">
            <a:xfrm>
              <a:off x="2140077"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3</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4" name="Rectangle 15"/>
            <p:cNvSpPr/>
            <p:nvPr>
              <p:custDataLst>
                <p:tags r:id="rId7"/>
              </p:custDataLst>
            </p:nvPr>
          </p:nvSpPr>
          <p:spPr bwMode="auto">
            <a:xfrm>
              <a:off x="6780625"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2</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32" name="Rectangle 16"/>
            <p:cNvSpPr/>
            <p:nvPr>
              <p:custDataLst>
                <p:tags r:id="rId8"/>
              </p:custDataLst>
            </p:nvPr>
          </p:nvSpPr>
          <p:spPr bwMode="auto">
            <a:xfrm>
              <a:off x="6780625"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4</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grpSp>
      <p:grpSp>
        <p:nvGrpSpPr>
          <p:cNvPr id="45" name="组合 44"/>
          <p:cNvGrpSpPr/>
          <p:nvPr/>
        </p:nvGrpSpPr>
        <p:grpSpPr>
          <a:xfrm>
            <a:off x="10107930" y="6148705"/>
            <a:ext cx="1752600" cy="238760"/>
            <a:chOff x="273050" y="153988"/>
            <a:chExt cx="2566991" cy="514350"/>
          </a:xfrm>
          <a:solidFill>
            <a:schemeClr val="bg1"/>
          </a:solidFill>
          <a:effectLst>
            <a:outerShdw blurRad="50800" dist="38100" dir="2700000" algn="tl" rotWithShape="0">
              <a:prstClr val="black">
                <a:alpha val="40000"/>
              </a:prstClr>
            </a:outerShdw>
          </a:effectLst>
        </p:grpSpPr>
        <p:sp>
          <p:nvSpPr>
            <p:cNvPr id="46" name="矩形 45"/>
            <p:cNvSpPr/>
            <p:nvPr>
              <p:custDataLst>
                <p:tags r:id="rId9"/>
              </p:custDataLst>
            </p:nvPr>
          </p:nvSpPr>
          <p:spPr>
            <a:xfrm>
              <a:off x="273050"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custDataLst>
                <p:tags r:id="rId10"/>
              </p:custDataLst>
            </p:nvPr>
          </p:nvSpPr>
          <p:spPr>
            <a:xfrm>
              <a:off x="719138"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custDataLst>
                <p:tags r:id="rId11"/>
              </p:custDataLst>
            </p:nvPr>
          </p:nvSpPr>
          <p:spPr>
            <a:xfrm>
              <a:off x="1165226"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custDataLst>
                <p:tags r:id="rId12"/>
              </p:custDataLst>
            </p:nvPr>
          </p:nvSpPr>
          <p:spPr>
            <a:xfrm>
              <a:off x="1611314"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custDataLst>
                <p:tags r:id="rId13"/>
              </p:custDataLst>
            </p:nvPr>
          </p:nvSpPr>
          <p:spPr>
            <a:xfrm>
              <a:off x="2057402"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custDataLst>
                <p:tags r:id="rId14"/>
              </p:custDataLst>
            </p:nvPr>
          </p:nvSpPr>
          <p:spPr>
            <a:xfrm>
              <a:off x="2503491"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custDataLst>
              <p:tags r:id="rId15"/>
            </p:custDataLst>
          </p:nvPr>
        </p:nvSpPr>
        <p:spPr>
          <a:xfrm>
            <a:off x="2338070" y="2385060"/>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背</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景与挑战</a:t>
            </a:r>
            <a:endParaRPr lang="zh-CN" altLang="en-US" sz="2800">
              <a:latin typeface="微软雅黑" panose="020B0503020204020204" pitchFamily="34" charset="-122"/>
              <a:ea typeface="微软雅黑" panose="020B0503020204020204" pitchFamily="34" charset="-122"/>
            </a:endParaRPr>
          </a:p>
        </p:txBody>
      </p:sp>
      <p:sp>
        <p:nvSpPr>
          <p:cNvPr id="10" name="文本框 9"/>
          <p:cNvSpPr txBox="1"/>
          <p:nvPr>
            <p:custDataLst>
              <p:tags r:id="rId16"/>
            </p:custDataLst>
          </p:nvPr>
        </p:nvSpPr>
        <p:spPr>
          <a:xfrm>
            <a:off x="7852410" y="2385060"/>
            <a:ext cx="278892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方法</a:t>
            </a:r>
            <a:endParaRPr lang="zh-CN" altLang="en-US" sz="2800">
              <a:latin typeface="微软雅黑" panose="020B0503020204020204" pitchFamily="34" charset="-122"/>
              <a:ea typeface="微软雅黑" panose="020B0503020204020204" pitchFamily="34" charset="-122"/>
            </a:endParaRPr>
          </a:p>
        </p:txBody>
      </p:sp>
      <p:sp>
        <p:nvSpPr>
          <p:cNvPr id="22" name="文本框 21"/>
          <p:cNvSpPr txBox="1"/>
          <p:nvPr>
            <p:custDataLst>
              <p:tags r:id="rId17"/>
            </p:custDataLst>
          </p:nvPr>
        </p:nvSpPr>
        <p:spPr>
          <a:xfrm>
            <a:off x="7852410" y="3583305"/>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总结</a:t>
            </a:r>
            <a:endParaRPr lang="zh-CN" altLang="en-US" sz="2800">
              <a:latin typeface="微软雅黑" panose="020B0503020204020204" pitchFamily="34" charset="-122"/>
              <a:ea typeface="微软雅黑" panose="020B0503020204020204" pitchFamily="34" charset="-122"/>
            </a:endParaRPr>
          </a:p>
        </p:txBody>
      </p:sp>
      <p:sp>
        <p:nvSpPr>
          <p:cNvPr id="23" name="文本框 22"/>
          <p:cNvSpPr txBox="1"/>
          <p:nvPr>
            <p:custDataLst>
              <p:tags r:id="rId18"/>
            </p:custDataLst>
          </p:nvPr>
        </p:nvSpPr>
        <p:spPr>
          <a:xfrm>
            <a:off x="2338070" y="3583305"/>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实</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验</a:t>
            </a:r>
            <a:r>
              <a:rPr lang="en-US" altLang="zh-CN" sz="2800">
                <a:latin typeface="微软雅黑" panose="020B0503020204020204" pitchFamily="34" charset="-122"/>
                <a:ea typeface="微软雅黑" panose="020B0503020204020204" pitchFamily="34" charset="-122"/>
              </a:rPr>
              <a:t> </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544195" y="1922780"/>
            <a:ext cx="6301740" cy="2496185"/>
          </a:xfrm>
          <a:prstGeom prst="rect">
            <a:avLst/>
          </a:prstGeom>
          <a:noFill/>
        </p:spPr>
        <p:txBody>
          <a:bodyPr wrap="square" rtlCol="0" anchor="t">
            <a:noAutofit/>
          </a:bodyPr>
          <a:p>
            <a:pPr indent="457200" fontAlgn="auto">
              <a:lnSpc>
                <a:spcPts val="2800"/>
              </a:lnSpc>
            </a:pPr>
            <a:r>
              <a:rPr sz="2000">
                <a:latin typeface="微软雅黑" panose="020B0503020204020204" pitchFamily="34" charset="-122"/>
                <a:ea typeface="微软雅黑" panose="020B0503020204020204" pitchFamily="34" charset="-122"/>
                <a:cs typeface="微软雅黑" panose="020B0503020204020204" pitchFamily="34" charset="-122"/>
              </a:rPr>
              <a:t>时间序列预测是将模型拟合到历史时间戳数据以预测未来值的任务。</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ts val="28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最近的论文Are transformers effective for time series forecasting?（Zeng et al., 202</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）表明，一个非常简单的线性模型（</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linear）可以在各种常见基准上优于所有以前的模型，这对 Transformer 在时间序列预测方面的实用性提出了挑战。</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电力"/>
          <p:cNvPicPr>
            <a:picLocks noChangeAspect="1"/>
          </p:cNvPicPr>
          <p:nvPr/>
        </p:nvPicPr>
        <p:blipFill>
          <a:blip r:embed="rId5"/>
          <a:stretch>
            <a:fillRect/>
          </a:stretch>
        </p:blipFill>
        <p:spPr>
          <a:xfrm>
            <a:off x="7132320" y="989965"/>
            <a:ext cx="4386580" cy="2740025"/>
          </a:xfrm>
          <a:prstGeom prst="rect">
            <a:avLst/>
          </a:prstGeom>
        </p:spPr>
      </p:pic>
      <p:pic>
        <p:nvPicPr>
          <p:cNvPr id="3" name="图片 2" descr="交通"/>
          <p:cNvPicPr>
            <a:picLocks noChangeAspect="1"/>
          </p:cNvPicPr>
          <p:nvPr/>
        </p:nvPicPr>
        <p:blipFill>
          <a:blip r:embed="rId6"/>
          <a:stretch>
            <a:fillRect/>
          </a:stretch>
        </p:blipFill>
        <p:spPr>
          <a:xfrm>
            <a:off x="7132320" y="3875405"/>
            <a:ext cx="4399280" cy="2470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46835" y="2644140"/>
            <a:ext cx="9352280" cy="3925570"/>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挑战</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203835" y="789305"/>
            <a:ext cx="11638280" cy="1908175"/>
          </a:xfrm>
          <a:prstGeom prst="rect">
            <a:avLst/>
          </a:prstGeom>
          <a:noFill/>
        </p:spPr>
        <p:txBody>
          <a:bodyPr wrap="square" rtlCol="0" anchor="t">
            <a:noAutofit/>
          </a:bodyPr>
          <a:p>
            <a:pPr indent="457200" fontAlgn="auto">
              <a:lnSpc>
                <a:spcPts val="28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中对于多元时间序列，直接将时间序列的所有维度形成的向量投影到嵌入空间以混合多个通道的信息</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508000" fontAlgn="auto">
              <a:lnSpc>
                <a:spcPts val="2800"/>
              </a:lnSpc>
              <a:buFont typeface="Wingdings" panose="05000000000000000000" charset="0"/>
              <a:buChar char="Ø"/>
              <a:extLst>
                <a:ext uri="{35155182-B16C-46BC-9424-99874614C6A1}">
                  <wpsdc:indentchars xmlns:wpsdc="http://www.wps.cn/officeDocument/2017/drawingmlCustomData" val="200" checksum="282533468"/>
                </a:ext>
              </a:extLst>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Channel-mixing的方法，所有的序列都共享相同的注意力模式，但是每个变量的时间序列可能有自己不同的行为模式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508000" fontAlgn="auto">
              <a:lnSpc>
                <a:spcPts val="2800"/>
              </a:lnSpc>
              <a:buFont typeface="Wingdings" panose="05000000000000000000" charset="0"/>
              <a:buChar char="Ø"/>
              <a:extLst>
                <a:ext uri="{35155182-B16C-46BC-9424-99874614C6A1}">
                  <wpsdc:indentchars xmlns:wpsdc="http://www.wps.cn/officeDocument/2017/drawingmlCustomData" val="200" checksum="282533468"/>
                </a:ext>
              </a:extLst>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如果噪声在某一个序列中处于主导地位，那么这个噪声将会被映射到其他序列的隐空间中</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ts val="2800"/>
              </a:lnSpc>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方法</a:t>
            </a:r>
            <a:endParaRPr kumimoji="0" lang="zh-CN" altLang="en-US"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9" name="文本框 138"/>
          <p:cNvSpPr txBox="1"/>
          <p:nvPr/>
        </p:nvSpPr>
        <p:spPr>
          <a:xfrm>
            <a:off x="491490" y="779145"/>
            <a:ext cx="11027410" cy="2265680"/>
          </a:xfrm>
          <a:prstGeom prst="rect">
            <a:avLst/>
          </a:prstGeom>
          <a:noFill/>
          <a:ln w="9525">
            <a:noFill/>
          </a:ln>
        </p:spPr>
        <p:txBody>
          <a:bodyPr wrap="square">
            <a:noAutofit/>
          </a:bodyPr>
          <a:p>
            <a:pPr indent="266700" fontAlgn="auto">
              <a:lnSpc>
                <a:spcPts val="2800"/>
              </a:lnSpc>
            </a:pPr>
            <a:r>
              <a:rPr lang="zh-CN" b="1">
                <a:latin typeface="微软雅黑" panose="020B0503020204020204" pitchFamily="34" charset="-122"/>
                <a:ea typeface="微软雅黑" panose="020B0503020204020204" pitchFamily="34" charset="-122"/>
                <a:cs typeface="微软雅黑" panose="020B0503020204020204" pitchFamily="34" charset="-122"/>
              </a:rPr>
              <a:t>创新点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1</a:t>
            </a:r>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zh-CN" altLang="en-US" b="0">
                <a:latin typeface="微软雅黑" panose="020B0503020204020204" pitchFamily="34" charset="-122"/>
                <a:ea typeface="微软雅黑" panose="020B0503020204020204" pitchFamily="34" charset="-122"/>
                <a:cs typeface="微软雅黑" panose="020B0503020204020204" pitchFamily="34" charset="-122"/>
              </a:rPr>
              <a:t>通道独立性：</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zh-CN" altLang="en-US" b="0">
                <a:latin typeface="微软雅黑" panose="020B0503020204020204" pitchFamily="34" charset="-122"/>
                <a:ea typeface="微软雅黑" panose="020B0503020204020204" pitchFamily="34" charset="-122"/>
                <a:cs typeface="微软雅黑" panose="020B0503020204020204" pitchFamily="34" charset="-122"/>
              </a:rPr>
              <a:t>每个通道包含单个单变量时间序列，该序列在所有序列中共享相同的嵌入和Transformer权重。每个输入</a:t>
            </a:r>
            <a:r>
              <a:rPr lang="en-US" altLang="zh-CN" b="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b="0">
                <a:latin typeface="微软雅黑" panose="020B0503020204020204" pitchFamily="34" charset="-122"/>
                <a:ea typeface="微软雅黑" panose="020B0503020204020204" pitchFamily="34" charset="-122"/>
                <a:cs typeface="微软雅黑" panose="020B0503020204020204" pitchFamily="34" charset="-122"/>
              </a:rPr>
              <a:t>仅包含来自单个通道的信息。</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5" name="图片 84"/>
          <p:cNvPicPr>
            <a:picLocks noChangeAspect="1"/>
          </p:cNvPicPr>
          <p:nvPr/>
        </p:nvPicPr>
        <p:blipFill>
          <a:blip r:embed="rId5"/>
          <a:stretch>
            <a:fillRect/>
          </a:stretch>
        </p:blipFill>
        <p:spPr>
          <a:xfrm>
            <a:off x="281940" y="2519045"/>
            <a:ext cx="11446510" cy="30518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41170" y="2103120"/>
            <a:ext cx="8135620" cy="4281170"/>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挑战</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6" name="文本框 5"/>
          <p:cNvSpPr txBox="1"/>
          <p:nvPr/>
        </p:nvSpPr>
        <p:spPr>
          <a:xfrm>
            <a:off x="203835" y="789305"/>
            <a:ext cx="11638280" cy="1908175"/>
          </a:xfrm>
          <a:prstGeom prst="rect">
            <a:avLst/>
          </a:prstGeom>
          <a:noFill/>
        </p:spPr>
        <p:txBody>
          <a:bodyPr wrap="square" rtlCol="0" anchor="t">
            <a:noAutofit/>
          </a:bodyPr>
          <a:p>
            <a:pPr indent="457200" fontAlgn="auto">
              <a:lnSpc>
                <a:spcPts val="28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时间序列预测方法是</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将</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每个time step输入到模型中</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508000" fontAlgn="auto">
              <a:lnSpc>
                <a:spcPts val="2800"/>
              </a:lnSpc>
              <a:buFont typeface="Wingdings" panose="05000000000000000000" charset="0"/>
              <a:buChar char="Ø"/>
              <a:extLst>
                <a:ext uri="{35155182-B16C-46BC-9424-99874614C6A1}">
                  <wpsdc:indentchars xmlns:wpsdc="http://www.wps.cn/officeDocument/2017/drawingmlCustomData" val="200" checksum="282533468"/>
                </a:ext>
              </a:extLst>
            </a:pPr>
            <a:r>
              <a:rPr sz="2000">
                <a:latin typeface="微软雅黑" panose="020B0503020204020204" pitchFamily="34" charset="-122"/>
                <a:ea typeface="微软雅黑" panose="020B0503020204020204" pitchFamily="34" charset="-122"/>
                <a:cs typeface="微软雅黑" panose="020B0503020204020204" pitchFamily="34" charset="-122"/>
                <a:sym typeface="+mn-ea"/>
              </a:rPr>
              <a:t>在历史序列比较长的时候运行效率太低，导致无法引入更长的历史序列信息</a:t>
            </a:r>
            <a:endParaRPr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508000" fontAlgn="auto">
              <a:lnSpc>
                <a:spcPts val="2800"/>
              </a:lnSpc>
              <a:buFont typeface="Wingdings" panose="05000000000000000000" charset="0"/>
              <a:buChar char="Ø"/>
              <a:extLst>
                <a:ext uri="{35155182-B16C-46BC-9424-99874614C6A1}">
                  <wpsdc:indentchars xmlns:wpsdc="http://www.wps.cn/officeDocument/2017/drawingmlCustomData" val="200" checksum="282533468"/>
                </a:ext>
              </a:extLst>
            </a:pPr>
            <a:r>
              <a:rPr sz="2000">
                <a:latin typeface="微软雅黑" panose="020B0503020204020204" pitchFamily="34" charset="-122"/>
                <a:ea typeface="微软雅黑" panose="020B0503020204020204" pitchFamily="34" charset="-122"/>
                <a:cs typeface="微软雅黑" panose="020B0503020204020204" pitchFamily="34" charset="-122"/>
                <a:sym typeface="+mn-ea"/>
              </a:rPr>
              <a:t>每个time step包含的信息量很少，不像NLP中一个token那样有明确意义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457200" fontAlgn="auto">
              <a:lnSpc>
                <a:spcPts val="2800"/>
              </a:lnSpc>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468870" y="1169035"/>
            <a:ext cx="3947160" cy="5102860"/>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方法</a:t>
            </a:r>
            <a:endParaRPr kumimoji="0" lang="zh-CN" altLang="en-US"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9" name="文本框 138"/>
          <p:cNvSpPr txBox="1"/>
          <p:nvPr/>
        </p:nvSpPr>
        <p:spPr>
          <a:xfrm>
            <a:off x="491490" y="779145"/>
            <a:ext cx="7146925" cy="5480685"/>
          </a:xfrm>
          <a:prstGeom prst="rect">
            <a:avLst/>
          </a:prstGeom>
          <a:noFill/>
          <a:ln w="9525">
            <a:noFill/>
          </a:ln>
        </p:spPr>
        <p:txBody>
          <a:bodyPr wrap="square">
            <a:noAutofit/>
          </a:bodyPr>
          <a:p>
            <a:pPr indent="266700" fontAlgn="auto">
              <a:lnSpc>
                <a:spcPts val="2800"/>
              </a:lnSpc>
            </a:pPr>
            <a:r>
              <a:rPr lang="zh-CN" b="1">
                <a:latin typeface="微软雅黑" panose="020B0503020204020204" pitchFamily="34" charset="-122"/>
                <a:ea typeface="微软雅黑" panose="020B0503020204020204" pitchFamily="34" charset="-122"/>
                <a:cs typeface="微软雅黑" panose="020B0503020204020204" pitchFamily="34" charset="-122"/>
              </a:rPr>
              <a:t>创新点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2</a:t>
            </a:r>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b="0">
                <a:latin typeface="微软雅黑" panose="020B0503020204020204" pitchFamily="34" charset="-122"/>
                <a:ea typeface="微软雅黑" panose="020B0503020204020204" pitchFamily="34" charset="-122"/>
                <a:cs typeface="微软雅黑" panose="020B0503020204020204" pitchFamily="34" charset="-122"/>
              </a:rPr>
              <a:t>Patch:</a:t>
            </a:r>
            <a:endParaRPr lang="en-US" altLang="zh-CN" b="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b="0">
                <a:latin typeface="微软雅黑" panose="020B0503020204020204" pitchFamily="34" charset="-122"/>
                <a:ea typeface="微软雅黑" panose="020B0503020204020204" pitchFamily="34" charset="-122"/>
                <a:cs typeface="微软雅黑" panose="020B0503020204020204" pitchFamily="34" charset="-122"/>
              </a:rPr>
              <a:t>将时间序列分割成子序列级Patch，这些Patch用作Transformer的输入token</a:t>
            </a:r>
            <a:r>
              <a:rPr lang="zh-CN" altLang="en-US"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a:latin typeface="微软雅黑" panose="020B0503020204020204" pitchFamily="34" charset="-122"/>
                <a:ea typeface="微软雅黑" panose="020B0503020204020204" pitchFamily="34" charset="-122"/>
                <a:cs typeface="微软雅黑" panose="020B0503020204020204" pitchFamily="34" charset="-122"/>
              </a:rPr>
              <a:t>提取局部语义信息对于分析它们的连接至关重要</a:t>
            </a:r>
            <a:r>
              <a:rPr lang="zh-CN" b="0">
                <a:latin typeface="微软雅黑" panose="020B0503020204020204" pitchFamily="34" charset="-122"/>
                <a:ea typeface="微软雅黑" panose="020B0503020204020204" pitchFamily="34" charset="-122"/>
                <a:cs typeface="微软雅黑" panose="020B0503020204020204" pitchFamily="34" charset="-122"/>
              </a:rPr>
              <a:t>。</a:t>
            </a:r>
            <a:endParaRPr lang="zh-CN" b="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a:latin typeface="微软雅黑" panose="020B0503020204020204" pitchFamily="34" charset="-122"/>
                <a:ea typeface="微软雅黑" panose="020B0503020204020204" pitchFamily="34" charset="-122"/>
                <a:cs typeface="微软雅黑" panose="020B0503020204020204" pitchFamily="34" charset="-122"/>
              </a:rPr>
              <a:t>的时间和空间复杂度为：</a:t>
            </a:r>
            <a:r>
              <a:rPr lang="en-US" altLang="zh-CN">
                <a:latin typeface="微软雅黑" panose="020B0503020204020204" pitchFamily="34" charset="-122"/>
                <a:ea typeface="微软雅黑" panose="020B0503020204020204" pitchFamily="34" charset="-122"/>
                <a:cs typeface="微软雅黑" panose="020B0503020204020204" pitchFamily="34" charset="-122"/>
              </a:rPr>
              <a:t>O</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N</a:t>
            </a:r>
            <a:r>
              <a:rPr lang="en-US" altLang="zh-CN" baseline="30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N</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a:latin typeface="微软雅黑" panose="020B0503020204020204" pitchFamily="34" charset="-122"/>
                <a:ea typeface="微软雅黑" panose="020B0503020204020204" pitchFamily="34" charset="-122"/>
                <a:cs typeface="微软雅黑" panose="020B0503020204020204" pitchFamily="34" charset="-122"/>
              </a:rPr>
              <a:t>数量，未预处理时与输入序列长度</a:t>
            </a:r>
            <a:r>
              <a:rPr lang="en-US" altLang="zh-CN">
                <a:latin typeface="微软雅黑" panose="020B0503020204020204" pitchFamily="34" charset="-122"/>
                <a:ea typeface="微软雅黑" panose="020B0503020204020204" pitchFamily="34" charset="-122"/>
                <a:cs typeface="微软雅黑" panose="020B0503020204020204" pitchFamily="34" charset="-122"/>
              </a:rPr>
              <a:t>L</a:t>
            </a:r>
            <a:r>
              <a:rPr lang="zh-CN" altLang="en-US">
                <a:latin typeface="微软雅黑" panose="020B0503020204020204" pitchFamily="34" charset="-122"/>
                <a:ea typeface="微软雅黑" panose="020B0503020204020204" pitchFamily="34" charset="-122"/>
                <a:cs typeface="微软雅黑" panose="020B0503020204020204" pitchFamily="34" charset="-122"/>
              </a:rPr>
              <a:t>值相同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N</a:t>
            </a:r>
            <a:r>
              <a:rPr lang="zh-CN" altLang="en-US">
                <a:latin typeface="微软雅黑" panose="020B0503020204020204" pitchFamily="34" charset="-122"/>
                <a:ea typeface="微软雅黑" panose="020B0503020204020204" pitchFamily="34" charset="-122"/>
                <a:cs typeface="微软雅黑" panose="020B0503020204020204" pitchFamily="34" charset="-122"/>
              </a:rPr>
              <a:t>降低为</a:t>
            </a:r>
            <a:r>
              <a:rPr lang="en-US" altLang="zh-CN">
                <a:latin typeface="微软雅黑" panose="020B0503020204020204" pitchFamily="34" charset="-122"/>
                <a:ea typeface="微软雅黑" panose="020B0503020204020204" pitchFamily="34" charset="-122"/>
                <a:cs typeface="微软雅黑" panose="020B0503020204020204" pitchFamily="34" charset="-122"/>
              </a:rPr>
              <a:t>L/S</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S</a:t>
            </a:r>
            <a:r>
              <a:rPr lang="zh-CN" altLang="en-US">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a:latin typeface="微软雅黑" panose="020B0503020204020204" pitchFamily="34" charset="-122"/>
                <a:ea typeface="微软雅黑" panose="020B0503020204020204" pitchFamily="34" charset="-122"/>
                <a:cs typeface="微软雅黑" panose="020B0503020204020204" pitchFamily="34" charset="-122"/>
              </a:rPr>
              <a:t>Patch</a:t>
            </a:r>
            <a:r>
              <a:rPr lang="zh-CN" altLang="en-US">
                <a:latin typeface="微软雅黑" panose="020B0503020204020204" pitchFamily="34" charset="-122"/>
                <a:ea typeface="微软雅黑" panose="020B0503020204020204" pitchFamily="34" charset="-122"/>
                <a:cs typeface="微软雅黑" panose="020B0503020204020204" pitchFamily="34" charset="-122"/>
              </a:rPr>
              <a:t>的步长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zh-CN" b="1">
                <a:latin typeface="微软雅黑" panose="020B0503020204020204" pitchFamily="34" charset="-122"/>
                <a:ea typeface="微软雅黑" panose="020B0503020204020204" pitchFamily="34" charset="-122"/>
                <a:cs typeface="微软雅黑" panose="020B0503020204020204" pitchFamily="34" charset="-122"/>
              </a:rPr>
              <a:t>创新点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zh-CN" altLang="en-US" b="0">
                <a:latin typeface="微软雅黑" panose="020B0503020204020204" pitchFamily="34" charset="-122"/>
                <a:ea typeface="微软雅黑" panose="020B0503020204020204" pitchFamily="34" charset="-122"/>
                <a:cs typeface="微软雅黑" panose="020B0503020204020204" pitchFamily="34" charset="-122"/>
              </a:rPr>
              <a:t>表示学习：</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zh-CN" altLang="en-US" b="0">
                <a:latin typeface="微软雅黑" panose="020B0503020204020204" pitchFamily="34" charset="-122"/>
                <a:ea typeface="微软雅黑" panose="020B0503020204020204" pitchFamily="34" charset="-122"/>
                <a:cs typeface="微软雅黑" panose="020B0503020204020204" pitchFamily="34" charset="-122"/>
              </a:rPr>
              <a:t>在表示学习阶段采用mask patch形式，相比之前基于Transformer的表示学习方法，之前的方法大都是mask掉某些time step。</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b="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b="0" baseline="-2500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0" baseline="30000">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 W</a:t>
            </a:r>
            <a:r>
              <a:rPr lang="en-US" altLang="zh-CN" b="0" baseline="-2500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0" baseline="-2500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0" baseline="30000">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 W</a:t>
            </a:r>
            <a:r>
              <a:rPr lang="en-US" altLang="zh-CN" b="0" baseline="-25000">
                <a:latin typeface="Times New Roman" panose="02020603050405020304" pitchFamily="18" charset="0"/>
                <a:ea typeface="微软雅黑" panose="020B0503020204020204" pitchFamily="34" charset="-122"/>
                <a:cs typeface="Times New Roman" panose="02020603050405020304" pitchFamily="18" charset="0"/>
              </a:rPr>
              <a:t>pos</a:t>
            </a:r>
            <a:endParaRPr lang="zh-CN" altLang="en-US" b="0" baseline="-2500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b="0">
                <a:latin typeface="微软雅黑" panose="020B0503020204020204" pitchFamily="34" charset="-122"/>
                <a:ea typeface="微软雅黑" panose="020B0503020204020204" pitchFamily="34" charset="-122"/>
                <a:cs typeface="微软雅黑" panose="020B0503020204020204" pitchFamily="34" charset="-122"/>
              </a:rPr>
              <a:t>W</a:t>
            </a:r>
            <a:r>
              <a:rPr lang="en-US" altLang="zh-CN" b="0" baseline="-25000">
                <a:latin typeface="微软雅黑" panose="020B0503020204020204" pitchFamily="34" charset="-122"/>
                <a:ea typeface="微软雅黑" panose="020B0503020204020204" pitchFamily="34" charset="-122"/>
                <a:cs typeface="微软雅黑" panose="020B0503020204020204" pitchFamily="34" charset="-122"/>
              </a:rPr>
              <a:t>p</a:t>
            </a:r>
            <a:r>
              <a:rPr lang="zh-CN" altLang="en-US" b="0">
                <a:latin typeface="微软雅黑" panose="020B0503020204020204" pitchFamily="34" charset="-122"/>
                <a:ea typeface="微软雅黑" panose="020B0503020204020204" pitchFamily="34" charset="-122"/>
                <a:cs typeface="微软雅黑" panose="020B0503020204020204" pitchFamily="34" charset="-122"/>
              </a:rPr>
              <a:t>：可训练的线性参数矩阵</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fontAlgn="auto">
              <a:lnSpc>
                <a:spcPts val="2800"/>
              </a:lnSpc>
            </a:pPr>
            <a:r>
              <a:rPr lang="en-US" altLang="zh-CN" b="0">
                <a:latin typeface="微软雅黑" panose="020B0503020204020204" pitchFamily="34" charset="-122"/>
                <a:ea typeface="微软雅黑" panose="020B0503020204020204" pitchFamily="34" charset="-122"/>
                <a:cs typeface="微软雅黑" panose="020B0503020204020204" pitchFamily="34" charset="-122"/>
              </a:rPr>
              <a:t>W</a:t>
            </a:r>
            <a:r>
              <a:rPr lang="en-US" altLang="zh-CN" b="0" baseline="-25000">
                <a:latin typeface="微软雅黑" panose="020B0503020204020204" pitchFamily="34" charset="-122"/>
                <a:ea typeface="微软雅黑" panose="020B0503020204020204" pitchFamily="34" charset="-122"/>
                <a:cs typeface="微软雅黑" panose="020B0503020204020204" pitchFamily="34" charset="-122"/>
              </a:rPr>
              <a:t>pos</a:t>
            </a:r>
            <a:r>
              <a:rPr lang="zh-CN" altLang="en-US" b="0">
                <a:latin typeface="微软雅黑" panose="020B0503020204020204" pitchFamily="34" charset="-122"/>
                <a:ea typeface="微软雅黑" panose="020B0503020204020204" pitchFamily="34" charset="-122"/>
                <a:cs typeface="微软雅黑" panose="020B0503020204020204" pitchFamily="34" charset="-122"/>
              </a:rPr>
              <a:t>：位置编码矩阵</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175895"/>
            <a:ext cx="7458075" cy="452120"/>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endParaRPr kumimoji="0" lang="en-US" altLang="zh-CN" sz="2400" b="1"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1927860" y="893445"/>
            <a:ext cx="8069580" cy="1082040"/>
          </a:xfrm>
          <a:prstGeom prst="rect">
            <a:avLst/>
          </a:prstGeom>
        </p:spPr>
      </p:pic>
      <p:sp>
        <p:nvSpPr>
          <p:cNvPr id="4" name="文本框 3"/>
          <p:cNvSpPr txBox="1"/>
          <p:nvPr/>
        </p:nvSpPr>
        <p:spPr>
          <a:xfrm>
            <a:off x="851535" y="2240915"/>
            <a:ext cx="10839450" cy="3129915"/>
          </a:xfrm>
          <a:prstGeom prst="rect">
            <a:avLst/>
          </a:prstGeom>
          <a:noFill/>
        </p:spPr>
        <p:txBody>
          <a:bodyPr wrap="square" rtlCol="0" anchor="t">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Weather</a:t>
            </a:r>
            <a:r>
              <a:rPr lang="zh-CN" altLang="en-US">
                <a:latin typeface="微软雅黑" panose="020B0503020204020204" pitchFamily="34" charset="-122"/>
                <a:ea typeface="微软雅黑" panose="020B0503020204020204" pitchFamily="34" charset="-122"/>
                <a:cs typeface="微软雅黑" panose="020B0503020204020204" pitchFamily="34" charset="-122"/>
              </a:rPr>
              <a:t>：包括 21 个天气指标，例如空气温度和湿度，它的数据一年里每 10 分钟记录一次。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Traffic</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描述了道路占用率。它包含</a:t>
            </a:r>
            <a:r>
              <a:rPr lang="zh-CN" altLang="en-US">
                <a:latin typeface="微软雅黑" panose="020B0503020204020204" pitchFamily="34" charset="-122"/>
                <a:ea typeface="微软雅黑" panose="020B0503020204020204" pitchFamily="34" charset="-122"/>
                <a:cs typeface="微软雅黑" panose="020B0503020204020204" pitchFamily="34" charset="-122"/>
              </a:rPr>
              <a:t>一年内</a:t>
            </a:r>
            <a:r>
              <a:rPr lang="en-US" altLang="zh-CN">
                <a:latin typeface="微软雅黑" panose="020B0503020204020204" pitchFamily="34" charset="-122"/>
                <a:ea typeface="微软雅黑" panose="020B0503020204020204" pitchFamily="34" charset="-122"/>
                <a:cs typeface="微软雅黑" panose="020B0503020204020204" pitchFamily="34" charset="-122"/>
              </a:rPr>
              <a:t>旧金山高速公路传感器记录的每小时数据</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Electricity</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：收集了两年内321 个客户每小时电力消耗。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ILI</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：描述了患有流感疾病的患者与患者数量的比率。它包括 2002 年至 2021 年美国疾病控制和预防中心每周数据。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ETTh1/h2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ETTm1/m2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由两个小时级数据集（ETTh）和两个 15 分钟级数据集（ETTm）组成。它们中的每一个都包含</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两年</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内</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七种电力变压器的负载特征</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023995" y="732155"/>
            <a:ext cx="7915275" cy="5859780"/>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标题占位符 1"/>
          <p:cNvSpPr txBox="1"/>
          <p:nvPr>
            <p:custDataLst>
              <p:tags r:id="rId5"/>
            </p:custDataLst>
          </p:nvPr>
        </p:nvSpPr>
        <p:spPr>
          <a:xfrm>
            <a:off x="1056005" y="176530"/>
            <a:ext cx="3091180" cy="451485"/>
          </a:xfrm>
          <a:prstGeom prst="rect">
            <a:avLst/>
          </a:prstGeom>
          <a:ln>
            <a:noFill/>
          </a:ln>
        </p:spPr>
        <p:txBody>
          <a:bodyPr vert="horz" lIns="0" tIns="45720" rIns="91440" bIns="45720" rtlCol="0" anchor="b"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实验</a:t>
            </a:r>
            <a:endParaRPr kumimoji="0" lang="zh-CN" altLang="en-US" sz="2400" b="1" i="0" u="none" strike="noStrike" kern="1200" cap="none" spc="30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文本框 99"/>
          <p:cNvSpPr txBox="1"/>
          <p:nvPr/>
        </p:nvSpPr>
        <p:spPr>
          <a:xfrm>
            <a:off x="182245" y="2942590"/>
            <a:ext cx="4201160" cy="1106805"/>
          </a:xfrm>
          <a:prstGeom prst="rect">
            <a:avLst/>
          </a:prstGeom>
          <a:noFill/>
          <a:ln w="9525">
            <a:noFill/>
          </a:ln>
        </p:spPr>
        <p:txBody>
          <a:bodyPr wrap="square">
            <a:spAutoFit/>
          </a:bodyPr>
          <a:p>
            <a:r>
              <a:rPr lang="zh-CN" altLang="en-US">
                <a:latin typeface="微软雅黑" panose="020B0503020204020204" pitchFamily="34" charset="-122"/>
                <a:ea typeface="微软雅黑" panose="020B0503020204020204" pitchFamily="34" charset="-122"/>
                <a:sym typeface="+mn-ea"/>
              </a:rPr>
              <a:t>度量标准</a:t>
            </a:r>
            <a:endParaRPr lang="zh-CN" altLang="en-US">
              <a:latin typeface="微软雅黑" panose="020B0503020204020204" pitchFamily="34" charset="-122"/>
              <a:ea typeface="微软雅黑" panose="020B0503020204020204" pitchFamily="34" charset="-122"/>
              <a:sym typeface="+mn-ea"/>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均方误差MSE（mean squared error）</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平均绝对值误差 </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MAE(mean absolute error)</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DIAGRAM_VIRTUALLY_FRAME" val="{&quot;height&quot;:160.16488188976376,&quot;left&quot;:105.25,&quot;top&quot;:179,&quot;width&quot;:732.65}"/>
</p:tagLst>
</file>

<file path=ppt/tags/tag15.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16.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17.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60.16488188976376,&quot;left&quot;:105.25,&quot;top&quot;:179,&quot;width&quot;:732.65}"/>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COMMONDATA" val="eyJoZGlkIjoiMzczOWRlZGNhOWFjYzVmYjcyYzJjMDU5YjA5MmNjMzgifQ=="/>
  <p:tag name="KSO_WPP_MARK_KEY" val="fd36f17d-5434-465f-afe9-55547e8cda33"/>
  <p:tag name="commondata" val="eyJoZGlkIjoiNjVkMGY0NTNmOGZkM2E3NmNiMThjODBhNmY3NGNiYjQifQ=="/>
</p:tagLst>
</file>

<file path=ppt/tags/tag5.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6.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7.xml><?xml version="1.0" encoding="utf-8"?>
<p:tagLst xmlns:p="http://schemas.openxmlformats.org/presentationml/2006/main">
  <p:tag name="KSO_WM_BEAUTIFY_FLAG" val=""/>
  <p:tag name="KSO_WM_DIAGRAM_VIRTUALLY_FRAME" val="{&quot;height&quot;:160.16488188976376,&quot;left&quot;:105.25,&quot;top&quot;:179,&quot;width&quot;:732.65}"/>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1990</Words>
  <Application>WPS 演示</Application>
  <PresentationFormat>宽屏</PresentationFormat>
  <Paragraphs>162</Paragraphs>
  <Slides>12</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Calibri</vt:lpstr>
      <vt:lpstr>等线</vt:lpstr>
      <vt:lpstr>Times New Roman</vt:lpstr>
      <vt:lpstr>微软雅黑</vt:lpstr>
      <vt:lpstr>Arial</vt:lpstr>
      <vt:lpstr>Wingdings</vt:lpstr>
      <vt:lpstr>Arial Unicode MS</vt:lpstr>
      <vt:lpstr>等线 Light</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南方姑娘</cp:lastModifiedBy>
  <cp:revision>47</cp:revision>
  <dcterms:created xsi:type="dcterms:W3CDTF">2023-06-20T13:38:00Z</dcterms:created>
  <dcterms:modified xsi:type="dcterms:W3CDTF">2024-03-13T02:49:14Z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40CE1B1CE6FD43DAA6B92E51539D851D_13</vt:lpwstr>
  </property>
  <property fmtid="{D5CDD505-2E9C-101B-9397-08002B2CF9AE}" pid="3" name="KSOProductBuildVer">
    <vt:lpwstr>2052-12.1.0.16388</vt:lpwstr>
  </property>
</Properties>
</file>