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232" r:id="rId2"/>
    <p:sldId id="3608" r:id="rId3"/>
    <p:sldId id="3609" r:id="rId4"/>
    <p:sldId id="3626" r:id="rId5"/>
    <p:sldId id="3627" r:id="rId6"/>
    <p:sldId id="3630" r:id="rId7"/>
    <p:sldId id="3631" r:id="rId8"/>
    <p:sldId id="3632" r:id="rId9"/>
    <p:sldId id="3633" r:id="rId10"/>
    <p:sldId id="3634" r:id="rId11"/>
    <p:sldId id="3614" r:id="rId12"/>
    <p:sldId id="3635" r:id="rId13"/>
    <p:sldId id="3625" r:id="rId14"/>
    <p:sldId id="423"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62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53"/>
    <p:restoredTop sz="80892"/>
  </p:normalViewPr>
  <p:slideViewPr>
    <p:cSldViewPr snapToGrid="0">
      <p:cViewPr varScale="1">
        <p:scale>
          <a:sx n="108" d="100"/>
          <a:sy n="108" d="100"/>
        </p:scale>
        <p:origin x="1402" y="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FC0081-33EE-49E7-ABBC-9DD3567873E3}" type="datetimeFigureOut">
              <a:rPr lang="zh-CN" altLang="en-US" smtClean="0"/>
              <a:t>2024/3/13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5558EB-8DCC-4F73-B9EB-5808F24515B7}" type="slidenum">
              <a:rPr lang="zh-CN" altLang="en-US" smtClean="0"/>
              <a:t>‹#›</a:t>
            </a:fld>
            <a:endParaRPr lang="zh-CN" altLang="en-US"/>
          </a:p>
        </p:txBody>
      </p:sp>
    </p:spTree>
    <p:extLst>
      <p:ext uri="{BB962C8B-B14F-4D97-AF65-F5344CB8AC3E}">
        <p14:creationId xmlns:p14="http://schemas.microsoft.com/office/powerpoint/2010/main" val="2259067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532100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2DECF9-AD57-FAE6-1215-97AB4279CC8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152344C-F487-7478-5E09-1388CDF90E3F}"/>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D489E330-35DE-F590-E8C3-3F2237934E5D}"/>
              </a:ext>
            </a:extLst>
          </p:cNvPr>
          <p:cNvSpPr>
            <a:spLocks noGrp="1"/>
          </p:cNvSpPr>
          <p:nvPr>
            <p:ph type="body" idx="1"/>
          </p:nvPr>
        </p:nvSpPr>
        <p:spPr/>
        <p:txBody>
          <a:bodyPr/>
          <a:lstStyle/>
          <a:p>
            <a:r>
              <a:rPr lang="zh-CN" altLang="en-US" dirty="0"/>
              <a:t>其中峰值，</a:t>
            </a:r>
            <a:r>
              <a:rPr lang="en-US" altLang="zh-CN" dirty="0"/>
              <a:t>q</a:t>
            </a:r>
            <a:r>
              <a:rPr lang="zh-CN" altLang="en-US" dirty="0"/>
              <a:t>可以通过领域知识提供，</a:t>
            </a:r>
            <a:r>
              <a:rPr lang="en-US" altLang="zh-CN" dirty="0"/>
              <a:t>n</a:t>
            </a:r>
            <a:r>
              <a:rPr lang="zh-CN" altLang="en-US" dirty="0"/>
              <a:t>是观察总数，</a:t>
            </a:r>
            <a:r>
              <a:rPr lang="en-US" altLang="zh-CN" dirty="0"/>
              <a:t>N,</a:t>
            </a:r>
            <a:r>
              <a:rPr lang="zh-CN" altLang="en-US" dirty="0"/>
              <a:t>是峰值数目</a:t>
            </a:r>
            <a:r>
              <a:rPr lang="en-US" altLang="zh-CN" dirty="0"/>
              <a:t>(</a:t>
            </a:r>
            <a:r>
              <a:rPr lang="zh-CN" altLang="en-US" dirty="0"/>
              <a:t>即</a:t>
            </a:r>
            <a:r>
              <a:rPr lang="en-US" altLang="zh-CN" dirty="0"/>
              <a:t>X &gt;n</a:t>
            </a:r>
            <a:r>
              <a:rPr lang="zh-CN" altLang="en-US" dirty="0"/>
              <a:t>的数目</a:t>
            </a:r>
            <a:r>
              <a:rPr lang="en-US" altLang="zh-CN" dirty="0"/>
              <a:t>)</a:t>
            </a:r>
            <a:r>
              <a:rPr lang="zh-CN" altLang="en-US" dirty="0"/>
              <a:t>。</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762CCCBF-607D-E562-1050-A1F7313EF4EC}"/>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10</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829797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11</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560308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CEADC-138E-6FEF-CF53-16714C8ACBA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AE2E603-4761-7E74-8B47-60A48A1A281A}"/>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6A2991D9-2845-84AA-4968-AC3BA036A561}"/>
              </a:ext>
            </a:extLst>
          </p:cNvPr>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0A8D4753-028F-920D-AA86-8E85C1B5274C}"/>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12</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575232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13</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3285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7B5CB39-CEC1-4C61-9A61-294C58524310}" type="slidenum">
              <a:rPr lang="zh-CN" altLang="en-US" smtClean="0"/>
              <a:t>14</a:t>
            </a:fld>
            <a:endParaRPr lang="zh-CN" altLang="en-US"/>
          </a:p>
        </p:txBody>
      </p:sp>
    </p:spTree>
    <p:extLst>
      <p:ext uri="{BB962C8B-B14F-4D97-AF65-F5344CB8AC3E}">
        <p14:creationId xmlns:p14="http://schemas.microsoft.com/office/powerpoint/2010/main" val="3249142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algn="l"/>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2</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476757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algn="r"/>
            <a:endParaRPr lang="en" altLang="zh-CN" dirty="0">
              <a:effectLst/>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3</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416453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8EE586-8A14-C3E6-1930-93C9AC01487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2A2682F-1342-6A60-A92B-CF18DEA92A17}"/>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8D5AFA3F-B50D-9991-C5D0-8A0DD1FDEFB7}"/>
              </a:ext>
            </a:extLst>
          </p:cNvPr>
          <p:cNvSpPr>
            <a:spLocks noGrp="1"/>
          </p:cNvSpPr>
          <p:nvPr>
            <p:ph type="body" idx="1"/>
          </p:nvPr>
        </p:nvSpPr>
        <p:spPr/>
        <p:txBody>
          <a:bodyPr/>
          <a:lstStyle/>
          <a:p>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4FDDFCA1-A714-BC34-3221-4F36562FB92E}"/>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4</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041443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8F9BFB-548F-F45E-19EF-0F3FBD13DCF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8DF78C7-EA56-5105-4A8E-8A301CDA6A14}"/>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8BA89BFC-3DCB-50F4-3F52-C6A74DDECD01}"/>
              </a:ext>
            </a:extLst>
          </p:cNvPr>
          <p:cNvSpPr>
            <a:spLocks noGrp="1"/>
          </p:cNvSpPr>
          <p:nvPr>
            <p:ph type="body" idx="1"/>
          </p:nvPr>
        </p:nvSpPr>
        <p:spPr/>
        <p:txBody>
          <a:bodyPr/>
          <a:lstStyle/>
          <a:p>
            <a:pPr algn="l"/>
            <a:endParaRPr lang="zh-CN" altLang="en-US"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7026DC3A-4937-68A5-B99E-01DEADA4E7A8}"/>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5</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013425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51411E-413F-B222-0526-89A66C36EC0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49232CB-C146-1AFB-3BF6-9D61842DF480}"/>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D537FC42-3FF2-F6CF-90BE-B418BA9785E8}"/>
              </a:ext>
            </a:extLst>
          </p:cNvPr>
          <p:cNvSpPr>
            <a:spLocks noGrp="1"/>
          </p:cNvSpPr>
          <p:nvPr>
            <p:ph type="body" idx="1"/>
          </p:nvPr>
        </p:nvSpPr>
        <p:spPr/>
        <p:txBody>
          <a:bodyPr/>
          <a:lstStyle/>
          <a:p>
            <a:br>
              <a:rPr lang="zh-CN" altLang="en-US" dirty="0"/>
            </a:br>
            <a:r>
              <a:rPr lang="en-US" altLang="zh-CN" dirty="0"/>
              <a:t>W</a:t>
            </a:r>
            <a:r>
              <a:rPr lang="zh-CN" altLang="en-US" dirty="0"/>
              <a:t>其实就是邻居节点和自身的邻接图，</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879197FF-E3AD-E888-3A07-D2D85F949709}"/>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6</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711835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72A64-8748-33BC-5246-DBE1E88084C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2BF6D2C-7A4C-242A-4A13-F9A835022B0C}"/>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4618C3F3-18F2-B6E7-92D5-A5067D0FB76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lang="zh-CN" altLang="en-US" dirty="0"/>
            </a:br>
            <a:r>
              <a:rPr lang="zh-CN" altLang="en-US" b="0" i="0" dirty="0">
                <a:solidFill>
                  <a:srgbClr val="0D0D0D"/>
                </a:solidFill>
                <a:effectLst/>
                <a:latin typeface="Söhne"/>
              </a:rPr>
              <a:t>通过引入稀疏性约束，我们可以限制模型只学习最强的、最有可能是真实因果关系的连接，而忽略那些弱的、可能仅仅是偶然关系的连接。</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52E6447B-778C-9E9B-404E-AABC920F81AC}"/>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7</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4167096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93478E-DECF-D592-9A44-67880A4447B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F59AC07-730E-6C32-5534-EC18519E262C}"/>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671CB8B7-18B8-FEF4-47A5-8E2B0D86AE36}"/>
              </a:ext>
            </a:extLst>
          </p:cNvPr>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79A0E644-FB00-1550-C8FF-73CEB083DBD2}"/>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8</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832479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9ABE2C-7EF6-5F38-8098-5AF6059FCFE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DAC5733-F55D-45F5-5B0C-C164587DB381}"/>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2E494A77-593E-4BD1-D106-8E581344BB63}"/>
              </a:ext>
            </a:extLst>
          </p:cNvPr>
          <p:cNvSpPr>
            <a:spLocks noGrp="1"/>
          </p:cNvSpPr>
          <p:nvPr>
            <p:ph type="body" idx="1"/>
          </p:nvPr>
        </p:nvSpPr>
        <p:spPr/>
        <p:txBody>
          <a:bodyPr/>
          <a:lstStyle/>
          <a:p>
            <a:pPr algn="l">
              <a:buFont typeface="Arial" panose="020B0604020202020204" pitchFamily="34" charset="0"/>
              <a:buChar char="•"/>
            </a:pPr>
            <a:r>
              <a:rPr lang="zh-CN" altLang="en-US" b="0" i="0" dirty="0">
                <a:solidFill>
                  <a:srgbClr val="0D0D0D"/>
                </a:solidFill>
                <a:effectLst/>
                <a:latin typeface="Söhne"/>
              </a:rPr>
              <a:t>左侧：𝐹</a:t>
            </a:r>
            <a:r>
              <a:rPr lang="en-US" altLang="zh-CN" b="0" i="0" dirty="0">
                <a:solidFill>
                  <a:srgbClr val="0D0D0D"/>
                </a:solidFill>
                <a:effectLst/>
                <a:latin typeface="Söhne"/>
              </a:rPr>
              <a:t>(</a:t>
            </a:r>
            <a:r>
              <a:rPr lang="zh-CN" altLang="en-US" b="0" i="0" dirty="0">
                <a:solidFill>
                  <a:srgbClr val="0D0D0D"/>
                </a:solidFill>
                <a:effectLst/>
                <a:latin typeface="Söhne"/>
              </a:rPr>
              <a:t>𝜂 </a:t>
            </a:r>
            <a:r>
              <a:rPr lang="en-US" altLang="zh-CN" b="0" i="0" dirty="0">
                <a:solidFill>
                  <a:srgbClr val="0D0D0D"/>
                </a:solidFill>
                <a:effectLst/>
                <a:latin typeface="Söhne"/>
              </a:rPr>
              <a:t>+ </a:t>
            </a:r>
            <a:r>
              <a:rPr lang="zh-CN" altLang="en-US" b="0" i="0" dirty="0">
                <a:solidFill>
                  <a:srgbClr val="0D0D0D"/>
                </a:solidFill>
                <a:effectLst/>
                <a:latin typeface="Söhne"/>
              </a:rPr>
              <a:t>𝛿</a:t>
            </a:r>
            <a:r>
              <a:rPr lang="en-US" altLang="zh-CN" b="0" i="0" dirty="0">
                <a:solidFill>
                  <a:srgbClr val="0D0D0D"/>
                </a:solidFill>
                <a:effectLst/>
                <a:latin typeface="Söhne"/>
              </a:rPr>
              <a:t>(</a:t>
            </a:r>
            <a:r>
              <a:rPr lang="zh-CN" altLang="en-US" b="0" i="0" dirty="0">
                <a:solidFill>
                  <a:srgbClr val="0D0D0D"/>
                </a:solidFill>
                <a:effectLst/>
                <a:latin typeface="Söhne"/>
              </a:rPr>
              <a:t>𝜂</a:t>
            </a:r>
            <a:r>
              <a:rPr lang="en-US" altLang="zh-CN" b="0" i="0" dirty="0">
                <a:solidFill>
                  <a:srgbClr val="0D0D0D"/>
                </a:solidFill>
                <a:effectLst/>
                <a:latin typeface="Söhne"/>
              </a:rPr>
              <a:t>)</a:t>
            </a:r>
            <a:r>
              <a:rPr lang="zh-CN" altLang="en-US" b="0" i="0" dirty="0">
                <a:solidFill>
                  <a:srgbClr val="0D0D0D"/>
                </a:solidFill>
                <a:effectLst/>
                <a:latin typeface="Söhne"/>
              </a:rPr>
              <a:t>𝑥</a:t>
            </a:r>
            <a:r>
              <a:rPr lang="en-US" altLang="zh-CN" b="0" i="0" dirty="0">
                <a:solidFill>
                  <a:srgbClr val="0D0D0D"/>
                </a:solidFill>
                <a:effectLst/>
                <a:latin typeface="Söhne"/>
              </a:rPr>
              <a:t>) / </a:t>
            </a:r>
            <a:r>
              <a:rPr lang="zh-CN" altLang="en-US" b="0" i="0" dirty="0">
                <a:solidFill>
                  <a:srgbClr val="0D0D0D"/>
                </a:solidFill>
                <a:effectLst/>
                <a:latin typeface="Söhne"/>
              </a:rPr>
              <a:t>𝐹</a:t>
            </a:r>
            <a:r>
              <a:rPr lang="en-US" altLang="zh-CN" b="0" i="0" dirty="0">
                <a:solidFill>
                  <a:srgbClr val="0D0D0D"/>
                </a:solidFill>
                <a:effectLst/>
                <a:latin typeface="Söhne"/>
              </a:rPr>
              <a:t>(</a:t>
            </a:r>
            <a:r>
              <a:rPr lang="zh-CN" altLang="en-US" b="0" i="0" dirty="0">
                <a:solidFill>
                  <a:srgbClr val="0D0D0D"/>
                </a:solidFill>
                <a:effectLst/>
                <a:latin typeface="Söhne"/>
              </a:rPr>
              <a:t>𝜂</a:t>
            </a:r>
            <a:r>
              <a:rPr lang="en-US" altLang="zh-CN" b="0" i="0" dirty="0">
                <a:solidFill>
                  <a:srgbClr val="0D0D0D"/>
                </a:solidFill>
                <a:effectLst/>
                <a:latin typeface="Söhne"/>
              </a:rPr>
              <a:t>) </a:t>
            </a:r>
            <a:r>
              <a:rPr lang="zh-CN" altLang="en-US" b="0" i="0" dirty="0">
                <a:solidFill>
                  <a:srgbClr val="0D0D0D"/>
                </a:solidFill>
                <a:effectLst/>
                <a:latin typeface="Söhne"/>
              </a:rPr>
              <a:t>表示随机变量𝑥在超过阈值𝜂时的累积分布函数值与阈值𝜂处的累积分布函数值的比值。</a:t>
            </a:r>
          </a:p>
          <a:p>
            <a:pPr algn="l">
              <a:buFont typeface="Arial" panose="020B0604020202020204" pitchFamily="34" charset="0"/>
              <a:buChar char="•"/>
            </a:pPr>
            <a:r>
              <a:rPr lang="zh-CN" altLang="en-US" b="0" i="0" dirty="0">
                <a:solidFill>
                  <a:srgbClr val="0D0D0D"/>
                </a:solidFill>
                <a:effectLst/>
                <a:latin typeface="Söhne"/>
              </a:rPr>
              <a:t>右侧：𝜂 → 𝜏 </a:t>
            </a:r>
            <a:r>
              <a:rPr lang="en-US" altLang="zh-CN" b="0" i="0" dirty="0">
                <a:solidFill>
                  <a:srgbClr val="0D0D0D"/>
                </a:solidFill>
                <a:effectLst/>
                <a:latin typeface="Söhne"/>
              </a:rPr>
              <a:t>(1 + </a:t>
            </a:r>
            <a:r>
              <a:rPr lang="zh-CN" altLang="en-US" b="0" i="0" dirty="0">
                <a:solidFill>
                  <a:srgbClr val="0D0D0D"/>
                </a:solidFill>
                <a:effectLst/>
                <a:latin typeface="Söhne"/>
              </a:rPr>
              <a:t>𝜁𝑥</a:t>
            </a:r>
            <a:r>
              <a:rPr lang="en-US" altLang="zh-CN" b="0" i="0" dirty="0">
                <a:solidFill>
                  <a:srgbClr val="0D0D0D"/>
                </a:solidFill>
                <a:effectLst/>
                <a:latin typeface="Söhne"/>
              </a:rPr>
              <a:t>)^(-1/</a:t>
            </a:r>
            <a:r>
              <a:rPr lang="zh-CN" altLang="en-US" b="0" i="0" dirty="0">
                <a:solidFill>
                  <a:srgbClr val="0D0D0D"/>
                </a:solidFill>
                <a:effectLst/>
                <a:latin typeface="Söhne"/>
              </a:rPr>
              <a:t>𝜁</a:t>
            </a:r>
            <a:r>
              <a:rPr lang="en-US" altLang="zh-CN" b="0" i="0" dirty="0">
                <a:solidFill>
                  <a:srgbClr val="0D0D0D"/>
                </a:solidFill>
                <a:effectLst/>
                <a:latin typeface="Söhne"/>
              </a:rPr>
              <a:t>) </a:t>
            </a:r>
            <a:r>
              <a:rPr lang="zh-CN" altLang="en-US" b="0" i="0" dirty="0">
                <a:solidFill>
                  <a:srgbClr val="0D0D0D"/>
                </a:solidFill>
                <a:effectLst/>
                <a:latin typeface="Söhne"/>
              </a:rPr>
              <a:t>表示当阈值𝜂趋近于𝜏时，极值分布𝑈𝜁的行为。</a:t>
            </a:r>
          </a:p>
          <a:p>
            <a:pPr algn="l"/>
            <a:r>
              <a:rPr lang="zh-CN" altLang="en-US" b="0" i="0" dirty="0">
                <a:solidFill>
                  <a:srgbClr val="0D0D0D"/>
                </a:solidFill>
                <a:effectLst/>
                <a:latin typeface="Söhne"/>
              </a:rPr>
              <a:t>在这个方程中，𝜂趋近于𝜏时，左侧的比值将趋近于右侧所描述的极值分布𝑈𝜁的行为。这个收敛的过程是通过缩放函数𝛿来调整的，缩放函数𝛿的作用是将原始分布的极值行为与已知的极值分布𝑈𝜁相匹配。</a:t>
            </a:r>
          </a:p>
        </p:txBody>
      </p:sp>
      <p:sp>
        <p:nvSpPr>
          <p:cNvPr id="4" name="灯片编号占位符 3">
            <a:extLst>
              <a:ext uri="{FF2B5EF4-FFF2-40B4-BE49-F238E27FC236}">
                <a16:creationId xmlns:a16="http://schemas.microsoft.com/office/drawing/2014/main" id="{3545CF77-E7F6-BD84-E4C2-143E11811D4A}"/>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9</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704090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593169-FE9F-45F4-B7FD-A039670AC131}"/>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19E02DA-94AC-4E21-9B62-E4A498C470BD}"/>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2255608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FE1DD8E-6DF4-8D3C-25E3-9CD070EFBB38}"/>
              </a:ext>
            </a:extLst>
          </p:cNvPr>
          <p:cNvSpPr>
            <a:spLocks noGrp="1"/>
          </p:cNvSpPr>
          <p:nvPr>
            <p:ph type="dt" sz="half" idx="10"/>
          </p:nvPr>
        </p:nvSpPr>
        <p:spPr/>
        <p:txBody>
          <a:bodyPr/>
          <a:lstStyle/>
          <a:p>
            <a:fld id="{78189893-9690-4705-A410-D7E2DA920CD1}" type="datetimeFigureOut">
              <a:rPr lang="zh-CN" altLang="en-US" smtClean="0"/>
              <a:t>2024/3/13</a:t>
            </a:fld>
            <a:endParaRPr lang="zh-CN" altLang="en-US"/>
          </a:p>
        </p:txBody>
      </p:sp>
      <p:sp>
        <p:nvSpPr>
          <p:cNvPr id="3" name="页脚占位符 2">
            <a:extLst>
              <a:ext uri="{FF2B5EF4-FFF2-40B4-BE49-F238E27FC236}">
                <a16:creationId xmlns:a16="http://schemas.microsoft.com/office/drawing/2014/main" id="{17E976C4-FD25-9518-B1B7-1BE6E365B52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5D8E5D2-2F9F-2BF7-B93C-B9CC2DB30615}"/>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1249251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96525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231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file:////var/folders/6w/0ftrt2wj1sx03zt3_zycm4_c0000gn/T/com.microsoft.Powerpoint/converted_emf.em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3DB71527-03B8-4E43-AD7E-33B9C1630538}"/>
              </a:ext>
            </a:extLst>
          </p:cNvPr>
          <p:cNvSpPr/>
          <p:nvPr/>
        </p:nvSpPr>
        <p:spPr>
          <a:xfrm>
            <a:off x="-1" y="1060222"/>
            <a:ext cx="12192000" cy="3166420"/>
          </a:xfrm>
          <a:prstGeom prst="rect">
            <a:avLst/>
          </a:prstGeom>
          <a:solidFill>
            <a:srgbClr val="1A6299"/>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3200" b="1" dirty="0">
              <a:latin typeface="微软雅黑" panose="020B0503020204020204" pitchFamily="34" charset="-122"/>
              <a:ea typeface="微软雅黑" panose="020B0503020204020204" pitchFamily="34" charset="-122"/>
            </a:endParaRPr>
          </a:p>
        </p:txBody>
      </p:sp>
      <p:pic>
        <p:nvPicPr>
          <p:cNvPr id="14" name="图片 13" descr="2015916225123342.jpg">
            <a:extLst>
              <a:ext uri="{FF2B5EF4-FFF2-40B4-BE49-F238E27FC236}">
                <a16:creationId xmlns:a16="http://schemas.microsoft.com/office/drawing/2014/main" id="{4432109C-7152-4F9A-BDB2-C7DE5D5E72A7}"/>
              </a:ext>
            </a:extLst>
          </p:cNvPr>
          <p:cNvPicPr>
            <a:picLocks noChangeAspect="1"/>
          </p:cNvPicPr>
          <p:nvPr/>
        </p:nvPicPr>
        <p:blipFill rotWithShape="1">
          <a:blip r:embed="rId3" cstate="print"/>
          <a:srcRect l="7445" r="9987"/>
          <a:stretch/>
        </p:blipFill>
        <p:spPr>
          <a:xfrm>
            <a:off x="5080689" y="4632981"/>
            <a:ext cx="2030621" cy="1998443"/>
          </a:xfrm>
          <a:prstGeom prst="rect">
            <a:avLst/>
          </a:prstGeom>
        </p:spPr>
      </p:pic>
      <p:sp>
        <p:nvSpPr>
          <p:cNvPr id="17" name="标题占位符 1">
            <a:extLst>
              <a:ext uri="{FF2B5EF4-FFF2-40B4-BE49-F238E27FC236}">
                <a16:creationId xmlns:a16="http://schemas.microsoft.com/office/drawing/2014/main" id="{5D64B8D0-E6C0-44F6-B88D-9B357CE52D80}"/>
              </a:ext>
            </a:extLst>
          </p:cNvPr>
          <p:cNvSpPr txBox="1"/>
          <p:nvPr/>
        </p:nvSpPr>
        <p:spPr>
          <a:xfrm>
            <a:off x="600329" y="1202076"/>
            <a:ext cx="11392961" cy="2352202"/>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Interdependent Causal Networks for Root Cause Localization</a:t>
            </a:r>
          </a:p>
          <a:p>
            <a:pPr>
              <a:defRPr/>
            </a:pPr>
            <a:endParaRPr lang="zh-CN" altLang="en-US" sz="4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标题占位符 1">
            <a:extLst>
              <a:ext uri="{FF2B5EF4-FFF2-40B4-BE49-F238E27FC236}">
                <a16:creationId xmlns:a16="http://schemas.microsoft.com/office/drawing/2014/main" id="{F7E85B51-5704-4ACA-B5D7-B1880851D76A}"/>
              </a:ext>
            </a:extLst>
          </p:cNvPr>
          <p:cNvSpPr txBox="1"/>
          <p:nvPr/>
        </p:nvSpPr>
        <p:spPr>
          <a:xfrm>
            <a:off x="8259911" y="3018095"/>
            <a:ext cx="2880339" cy="817564"/>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KDD-2023</a:t>
            </a:r>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 name="标题占位符 1">
            <a:extLst>
              <a:ext uri="{FF2B5EF4-FFF2-40B4-BE49-F238E27FC236}">
                <a16:creationId xmlns:a16="http://schemas.microsoft.com/office/drawing/2014/main" id="{63EE6C64-F8BE-4B6A-8BA5-06D851200130}"/>
              </a:ext>
            </a:extLst>
          </p:cNvPr>
          <p:cNvSpPr txBox="1"/>
          <p:nvPr/>
        </p:nvSpPr>
        <p:spPr>
          <a:xfrm>
            <a:off x="8940543" y="5037421"/>
            <a:ext cx="2683034"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600" dirty="0">
                <a:solidFill>
                  <a:sysClr val="windowText" lastClr="000000"/>
                </a:solidFill>
                <a:latin typeface="Arial" panose="020B0604020202090204"/>
                <a:ea typeface="微软雅黑" panose="020B0503020204020204" pitchFamily="34" charset="-122"/>
              </a:rPr>
              <a:t>汇报人：孙天翔</a:t>
            </a:r>
          </a:p>
        </p:txBody>
      </p:sp>
      <p:pic>
        <p:nvPicPr>
          <p:cNvPr id="3" name="图片 2">
            <a:extLst>
              <a:ext uri="{FF2B5EF4-FFF2-40B4-BE49-F238E27FC236}">
                <a16:creationId xmlns:a16="http://schemas.microsoft.com/office/drawing/2014/main" id="{C4B606F6-D662-2F2D-C6F7-046B0E3ABC33}"/>
              </a:ext>
            </a:extLst>
          </p:cNvPr>
          <p:cNvPicPr>
            <a:picLocks noChangeAspect="1"/>
          </p:cNvPicPr>
          <p:nvPr/>
        </p:nvPicPr>
        <p:blipFill>
          <a:blip r:embed="rId4"/>
          <a:stretch>
            <a:fillRect/>
          </a:stretch>
        </p:blipFill>
        <p:spPr>
          <a:xfrm>
            <a:off x="362211" y="4632981"/>
            <a:ext cx="4718478" cy="1742317"/>
          </a:xfrm>
          <a:prstGeom prst="rect">
            <a:avLst/>
          </a:prstGeom>
        </p:spPr>
      </p:pic>
    </p:spTree>
    <p:extLst>
      <p:ext uri="{BB962C8B-B14F-4D97-AF65-F5344CB8AC3E}">
        <p14:creationId xmlns:p14="http://schemas.microsoft.com/office/powerpoint/2010/main" val="34377700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D91E24-D34C-3247-8957-88CEDB35F76D}"/>
            </a:ext>
          </a:extLst>
        </p:cNvPr>
        <p:cNvGrpSpPr/>
        <p:nvPr/>
      </p:nvGrpSpPr>
      <p:grpSpPr>
        <a:xfrm>
          <a:off x="0" y="0"/>
          <a:ext cx="0" cy="0"/>
          <a:chOff x="0" y="0"/>
          <a:chExt cx="0" cy="0"/>
        </a:xfrm>
      </p:grpSpPr>
      <p:sp>
        <p:nvSpPr>
          <p:cNvPr id="48" name="文本框 47">
            <a:extLst>
              <a:ext uri="{FF2B5EF4-FFF2-40B4-BE49-F238E27FC236}">
                <a16:creationId xmlns:a16="http://schemas.microsoft.com/office/drawing/2014/main" id="{07C83558-B2A0-163A-2674-1CFE552CC15A}"/>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a:extLst>
              <a:ext uri="{FF2B5EF4-FFF2-40B4-BE49-F238E27FC236}">
                <a16:creationId xmlns:a16="http://schemas.microsoft.com/office/drawing/2014/main" id="{2DF50407-BC0C-B872-FF12-D037C6AADF47}"/>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a:extLst>
              <a:ext uri="{FF2B5EF4-FFF2-40B4-BE49-F238E27FC236}">
                <a16:creationId xmlns:a16="http://schemas.microsoft.com/office/drawing/2014/main" id="{59A74882-4AFA-2B9B-709D-2FBCBCE164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15391833-00E7-DA2A-4D4B-8FA890FAC317}"/>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DBBDBC2B-09EA-1216-7E89-20781AC91A61}"/>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F1226FDE-9C65-C486-C097-DA6A974EABE9}"/>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a:extLst>
              <a:ext uri="{FF2B5EF4-FFF2-40B4-BE49-F238E27FC236}">
                <a16:creationId xmlns:a16="http://schemas.microsoft.com/office/drawing/2014/main" id="{1C2F65BF-8867-6518-043B-C8BDA047B0F3}"/>
              </a:ext>
            </a:extLst>
          </p:cNvPr>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个体因果发现</a:t>
            </a:r>
          </a:p>
        </p:txBody>
      </p:sp>
      <p:sp>
        <p:nvSpPr>
          <p:cNvPr id="31" name="斜纹 30">
            <a:extLst>
              <a:ext uri="{FF2B5EF4-FFF2-40B4-BE49-F238E27FC236}">
                <a16:creationId xmlns:a16="http://schemas.microsoft.com/office/drawing/2014/main" id="{CF5F52A4-4543-75BC-C3A9-205BEF444C4B}"/>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a:extLst>
              <a:ext uri="{FF2B5EF4-FFF2-40B4-BE49-F238E27FC236}">
                <a16:creationId xmlns:a16="http://schemas.microsoft.com/office/drawing/2014/main" id="{14019771-CA07-A094-074F-525D83539D50}"/>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下 8">
            <a:extLst>
              <a:ext uri="{FF2B5EF4-FFF2-40B4-BE49-F238E27FC236}">
                <a16:creationId xmlns:a16="http://schemas.microsoft.com/office/drawing/2014/main" id="{BAC32E5F-943D-2174-5A67-CA841667AB63}"/>
              </a:ext>
            </a:extLst>
          </p:cNvPr>
          <p:cNvSpPr/>
          <p:nvPr/>
        </p:nvSpPr>
        <p:spPr>
          <a:xfrm>
            <a:off x="2184556" y="1280416"/>
            <a:ext cx="248692" cy="24440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E87E3B7F-B7B9-4909-E19D-AAD21CF744BE}"/>
              </a:ext>
            </a:extLst>
          </p:cNvPr>
          <p:cNvSpPr txBox="1"/>
          <p:nvPr/>
        </p:nvSpPr>
        <p:spPr>
          <a:xfrm>
            <a:off x="821987" y="839502"/>
            <a:ext cx="6096000" cy="338554"/>
          </a:xfrm>
          <a:prstGeom prst="rect">
            <a:avLst/>
          </a:prstGeom>
          <a:noFill/>
        </p:spPr>
        <p:txBody>
          <a:bodyPr wrap="square">
            <a:spAutoFit/>
          </a:bodyPr>
          <a:lstStyle/>
          <a:p>
            <a:r>
              <a:rPr lang="zh-CN" altLang="en-US" sz="1600" dirty="0"/>
              <a:t>使用最大似然估计方法来估计</a:t>
            </a:r>
            <a:r>
              <a:rPr lang="el-GR" altLang="zh-CN" sz="1600" dirty="0"/>
              <a:t>ζ</a:t>
            </a:r>
            <a:r>
              <a:rPr lang="zh-CN" altLang="en-US" sz="1600" dirty="0"/>
              <a:t>和δ </a:t>
            </a:r>
            <a:endParaRPr lang="zh-CN" altLang="en-US" dirty="0"/>
          </a:p>
        </p:txBody>
      </p:sp>
      <p:pic>
        <p:nvPicPr>
          <p:cNvPr id="11" name="图片 10">
            <a:extLst>
              <a:ext uri="{FF2B5EF4-FFF2-40B4-BE49-F238E27FC236}">
                <a16:creationId xmlns:a16="http://schemas.microsoft.com/office/drawing/2014/main" id="{0EF38D51-EF15-5DA7-8E1A-083416207664}"/>
              </a:ext>
            </a:extLst>
          </p:cNvPr>
          <p:cNvPicPr>
            <a:picLocks noChangeAspect="1"/>
          </p:cNvPicPr>
          <p:nvPr/>
        </p:nvPicPr>
        <p:blipFill>
          <a:blip r:embed="rId4"/>
          <a:stretch>
            <a:fillRect/>
          </a:stretch>
        </p:blipFill>
        <p:spPr>
          <a:xfrm>
            <a:off x="879417" y="2060083"/>
            <a:ext cx="2373148" cy="593287"/>
          </a:xfrm>
          <a:prstGeom prst="rect">
            <a:avLst/>
          </a:prstGeom>
        </p:spPr>
      </p:pic>
      <p:sp>
        <p:nvSpPr>
          <p:cNvPr id="13" name="文本框 12">
            <a:extLst>
              <a:ext uri="{FF2B5EF4-FFF2-40B4-BE49-F238E27FC236}">
                <a16:creationId xmlns:a16="http://schemas.microsoft.com/office/drawing/2014/main" id="{1416F426-823A-3402-3BB1-ED4C71AB6A34}"/>
              </a:ext>
            </a:extLst>
          </p:cNvPr>
          <p:cNvSpPr txBox="1"/>
          <p:nvPr/>
        </p:nvSpPr>
        <p:spPr>
          <a:xfrm>
            <a:off x="821987" y="1618746"/>
            <a:ext cx="6096000" cy="338554"/>
          </a:xfrm>
          <a:prstGeom prst="rect">
            <a:avLst/>
          </a:prstGeom>
          <a:noFill/>
        </p:spPr>
        <p:txBody>
          <a:bodyPr wrap="square">
            <a:spAutoFit/>
          </a:bodyPr>
          <a:lstStyle/>
          <a:p>
            <a:r>
              <a:rPr lang="zh-CN" altLang="en-US" sz="1600" dirty="0">
                <a:solidFill>
                  <a:schemeClr val="accent1"/>
                </a:solidFill>
              </a:rPr>
              <a:t>计算边界值</a:t>
            </a:r>
            <a:endParaRPr lang="zh-CN" altLang="en-US" dirty="0">
              <a:solidFill>
                <a:schemeClr val="accent1"/>
              </a:solidFill>
            </a:endParaRPr>
          </a:p>
        </p:txBody>
      </p:sp>
      <p:grpSp>
        <p:nvGrpSpPr>
          <p:cNvPr id="55" name="组合 54">
            <a:extLst>
              <a:ext uri="{FF2B5EF4-FFF2-40B4-BE49-F238E27FC236}">
                <a16:creationId xmlns:a16="http://schemas.microsoft.com/office/drawing/2014/main" id="{0D6CD162-5B38-9D7C-EAB8-69EE779C59B8}"/>
              </a:ext>
            </a:extLst>
          </p:cNvPr>
          <p:cNvGrpSpPr/>
          <p:nvPr/>
        </p:nvGrpSpPr>
        <p:grpSpPr>
          <a:xfrm>
            <a:off x="4640753" y="691311"/>
            <a:ext cx="6652397" cy="4397418"/>
            <a:chOff x="4172667" y="976903"/>
            <a:chExt cx="6652397" cy="4397418"/>
          </a:xfrm>
        </p:grpSpPr>
        <p:sp>
          <p:nvSpPr>
            <p:cNvPr id="26" name="矩形: 圆角 25">
              <a:extLst>
                <a:ext uri="{FF2B5EF4-FFF2-40B4-BE49-F238E27FC236}">
                  <a16:creationId xmlns:a16="http://schemas.microsoft.com/office/drawing/2014/main" id="{156BD9F6-8076-DCC8-2F7F-BF69F423AECD}"/>
                </a:ext>
              </a:extLst>
            </p:cNvPr>
            <p:cNvSpPr/>
            <p:nvPr/>
          </p:nvSpPr>
          <p:spPr>
            <a:xfrm>
              <a:off x="6607028" y="976903"/>
              <a:ext cx="2028617" cy="4706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accent1"/>
                  </a:solidFill>
                  <a:latin typeface="Söhne"/>
                </a:rPr>
                <a:t>系统实体性能指标</a:t>
              </a:r>
              <a:endParaRPr lang="en-US" altLang="zh-CN" sz="1600" dirty="0">
                <a:solidFill>
                  <a:schemeClr val="accent1"/>
                </a:solidFill>
                <a:latin typeface="Söhne"/>
              </a:endParaRPr>
            </a:p>
          </p:txBody>
        </p:sp>
        <p:sp>
          <p:nvSpPr>
            <p:cNvPr id="15" name="矩形: 圆角 14">
              <a:extLst>
                <a:ext uri="{FF2B5EF4-FFF2-40B4-BE49-F238E27FC236}">
                  <a16:creationId xmlns:a16="http://schemas.microsoft.com/office/drawing/2014/main" id="{585DBD9F-3EE3-4C21-E305-06155FA411C2}"/>
                </a:ext>
              </a:extLst>
            </p:cNvPr>
            <p:cNvSpPr/>
            <p:nvPr/>
          </p:nvSpPr>
          <p:spPr>
            <a:xfrm>
              <a:off x="5912203" y="2071335"/>
              <a:ext cx="1144529" cy="4706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accent1"/>
                  </a:solidFill>
                  <a:latin typeface="Söhne"/>
                </a:rPr>
                <a:t>初始化</a:t>
              </a:r>
              <a:endParaRPr lang="en-US" altLang="zh-CN" sz="1600" dirty="0">
                <a:solidFill>
                  <a:schemeClr val="accent1"/>
                </a:solidFill>
                <a:latin typeface="Söhne"/>
              </a:endParaRPr>
            </a:p>
          </p:txBody>
        </p:sp>
        <p:sp>
          <p:nvSpPr>
            <p:cNvPr id="18" name="矩形: 圆角 17">
              <a:extLst>
                <a:ext uri="{FF2B5EF4-FFF2-40B4-BE49-F238E27FC236}">
                  <a16:creationId xmlns:a16="http://schemas.microsoft.com/office/drawing/2014/main" id="{AA926B33-734C-875A-8BE3-3402DC0369E9}"/>
                </a:ext>
              </a:extLst>
            </p:cNvPr>
            <p:cNvSpPr/>
            <p:nvPr/>
          </p:nvSpPr>
          <p:spPr>
            <a:xfrm>
              <a:off x="7960159" y="2066569"/>
              <a:ext cx="1144529" cy="4706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accent1"/>
                  </a:solidFill>
                  <a:latin typeface="Söhne"/>
                </a:rPr>
                <a:t>检测</a:t>
              </a:r>
              <a:endParaRPr lang="en-US" altLang="zh-CN" sz="1600" dirty="0">
                <a:solidFill>
                  <a:schemeClr val="accent1"/>
                </a:solidFill>
                <a:latin typeface="Söhne"/>
              </a:endParaRPr>
            </a:p>
          </p:txBody>
        </p:sp>
        <p:sp>
          <p:nvSpPr>
            <p:cNvPr id="25" name="箭头: 下 24">
              <a:extLst>
                <a:ext uri="{FF2B5EF4-FFF2-40B4-BE49-F238E27FC236}">
                  <a16:creationId xmlns:a16="http://schemas.microsoft.com/office/drawing/2014/main" id="{640ECA8F-AE36-BE9D-740F-123CC4B81A8B}"/>
                </a:ext>
              </a:extLst>
            </p:cNvPr>
            <p:cNvSpPr/>
            <p:nvPr/>
          </p:nvSpPr>
          <p:spPr>
            <a:xfrm>
              <a:off x="6328131" y="2738597"/>
              <a:ext cx="312671" cy="3072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圆角 26">
              <a:extLst>
                <a:ext uri="{FF2B5EF4-FFF2-40B4-BE49-F238E27FC236}">
                  <a16:creationId xmlns:a16="http://schemas.microsoft.com/office/drawing/2014/main" id="{2307D05A-0831-91D5-9835-D8517A55F64B}"/>
                </a:ext>
              </a:extLst>
            </p:cNvPr>
            <p:cNvSpPr/>
            <p:nvPr/>
          </p:nvSpPr>
          <p:spPr>
            <a:xfrm>
              <a:off x="5912203" y="3148921"/>
              <a:ext cx="1144529" cy="4706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accent1"/>
                  </a:solidFill>
                  <a:latin typeface="Söhne"/>
                </a:rPr>
                <a:t>平均超额图法</a:t>
              </a:r>
              <a:endParaRPr lang="en-US" altLang="zh-CN" sz="1600" dirty="0">
                <a:solidFill>
                  <a:schemeClr val="accent1"/>
                </a:solidFill>
                <a:latin typeface="Söhne"/>
              </a:endParaRPr>
            </a:p>
          </p:txBody>
        </p:sp>
        <p:sp>
          <p:nvSpPr>
            <p:cNvPr id="29" name="箭头: 下 28">
              <a:extLst>
                <a:ext uri="{FF2B5EF4-FFF2-40B4-BE49-F238E27FC236}">
                  <a16:creationId xmlns:a16="http://schemas.microsoft.com/office/drawing/2014/main" id="{DE8905C6-36E1-D206-61BB-AB13B60FA690}"/>
                </a:ext>
              </a:extLst>
            </p:cNvPr>
            <p:cNvSpPr/>
            <p:nvPr/>
          </p:nvSpPr>
          <p:spPr>
            <a:xfrm rot="16200000">
              <a:off x="7247584" y="3275359"/>
              <a:ext cx="312671" cy="3072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圆角 32">
              <a:extLst>
                <a:ext uri="{FF2B5EF4-FFF2-40B4-BE49-F238E27FC236}">
                  <a16:creationId xmlns:a16="http://schemas.microsoft.com/office/drawing/2014/main" id="{7E7182D0-E204-7E70-36D4-C9D78B2EB8AC}"/>
                </a:ext>
              </a:extLst>
            </p:cNvPr>
            <p:cNvSpPr/>
            <p:nvPr/>
          </p:nvSpPr>
          <p:spPr>
            <a:xfrm>
              <a:off x="7883249" y="3118557"/>
              <a:ext cx="1298347" cy="4706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accent1"/>
                  </a:solidFill>
                  <a:latin typeface="Söhne"/>
                </a:rPr>
                <a:t>正常值边界</a:t>
              </a:r>
              <a:endParaRPr lang="en-US" altLang="zh-CN" sz="1600" dirty="0">
                <a:solidFill>
                  <a:schemeClr val="accent1"/>
                </a:solidFill>
                <a:latin typeface="Söhne"/>
              </a:endParaRPr>
            </a:p>
          </p:txBody>
        </p:sp>
        <p:sp>
          <p:nvSpPr>
            <p:cNvPr id="35" name="箭头: 下 34">
              <a:extLst>
                <a:ext uri="{FF2B5EF4-FFF2-40B4-BE49-F238E27FC236}">
                  <a16:creationId xmlns:a16="http://schemas.microsoft.com/office/drawing/2014/main" id="{4E5E4FDE-01FE-F319-5424-341E2D4386D2}"/>
                </a:ext>
              </a:extLst>
            </p:cNvPr>
            <p:cNvSpPr/>
            <p:nvPr/>
          </p:nvSpPr>
          <p:spPr>
            <a:xfrm>
              <a:off x="8322974" y="2656620"/>
              <a:ext cx="312671" cy="3072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7365181E-4E63-F25B-B35A-8C69B1BEACA0}"/>
                </a:ext>
              </a:extLst>
            </p:cNvPr>
            <p:cNvSpPr txBox="1"/>
            <p:nvPr/>
          </p:nvSpPr>
          <p:spPr>
            <a:xfrm>
              <a:off x="8752839" y="2672281"/>
              <a:ext cx="703697" cy="338554"/>
            </a:xfrm>
            <a:prstGeom prst="rect">
              <a:avLst/>
            </a:prstGeom>
            <a:noFill/>
          </p:spPr>
          <p:txBody>
            <a:bodyPr wrap="square">
              <a:spAutoFit/>
            </a:bodyPr>
            <a:lstStyle/>
            <a:p>
              <a:r>
                <a:rPr lang="zh-CN" altLang="en-US" sz="1600" dirty="0"/>
                <a:t>比较</a:t>
              </a:r>
              <a:endParaRPr lang="zh-CN" altLang="en-US" dirty="0"/>
            </a:p>
          </p:txBody>
        </p:sp>
        <p:sp>
          <p:nvSpPr>
            <p:cNvPr id="37" name="矩形: 圆角 36">
              <a:extLst>
                <a:ext uri="{FF2B5EF4-FFF2-40B4-BE49-F238E27FC236}">
                  <a16:creationId xmlns:a16="http://schemas.microsoft.com/office/drawing/2014/main" id="{5D409530-AC6B-4CF4-DD20-BEE700C6BC0A}"/>
                </a:ext>
              </a:extLst>
            </p:cNvPr>
            <p:cNvSpPr/>
            <p:nvPr/>
          </p:nvSpPr>
          <p:spPr>
            <a:xfrm>
              <a:off x="7902427" y="3993600"/>
              <a:ext cx="1298347" cy="4706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FF0000"/>
                  </a:solidFill>
                  <a:latin typeface="Söhne"/>
                </a:rPr>
                <a:t>大于边界：</a:t>
              </a:r>
              <a:r>
                <a:rPr lang="zh-CN" altLang="en-US" sz="1600" dirty="0">
                  <a:solidFill>
                    <a:schemeClr val="accent1"/>
                  </a:solidFill>
                  <a:latin typeface="Söhne"/>
                </a:rPr>
                <a:t>异常</a:t>
              </a:r>
              <a:endParaRPr lang="en-US" altLang="zh-CN" sz="1600" dirty="0">
                <a:solidFill>
                  <a:schemeClr val="accent1"/>
                </a:solidFill>
                <a:latin typeface="Söhne"/>
              </a:endParaRPr>
            </a:p>
          </p:txBody>
        </p:sp>
        <p:sp>
          <p:nvSpPr>
            <p:cNvPr id="38" name="矩形: 圆角 37">
              <a:extLst>
                <a:ext uri="{FF2B5EF4-FFF2-40B4-BE49-F238E27FC236}">
                  <a16:creationId xmlns:a16="http://schemas.microsoft.com/office/drawing/2014/main" id="{9399E971-B0D9-5F2C-03B3-90ECA7B82DBA}"/>
                </a:ext>
              </a:extLst>
            </p:cNvPr>
            <p:cNvSpPr/>
            <p:nvPr/>
          </p:nvSpPr>
          <p:spPr>
            <a:xfrm>
              <a:off x="5912203" y="3984781"/>
              <a:ext cx="1298347" cy="4706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FF0000"/>
                  </a:solidFill>
                  <a:latin typeface="Söhne"/>
                </a:rPr>
                <a:t>小于边界</a:t>
              </a:r>
              <a:endParaRPr lang="en-US" altLang="zh-CN" sz="1600" dirty="0">
                <a:solidFill>
                  <a:srgbClr val="FF0000"/>
                </a:solidFill>
                <a:latin typeface="Söhne"/>
              </a:endParaRPr>
            </a:p>
            <a:p>
              <a:pPr algn="ctr"/>
              <a:r>
                <a:rPr lang="zh-CN" altLang="en-US" sz="1600" dirty="0">
                  <a:solidFill>
                    <a:srgbClr val="FF0000"/>
                  </a:solidFill>
                  <a:latin typeface="Söhne"/>
                </a:rPr>
                <a:t>大于</a:t>
              </a:r>
              <a:r>
                <a:rPr lang="el-GR" altLang="zh-CN" sz="1600" dirty="0">
                  <a:solidFill>
                    <a:schemeClr val="accent1"/>
                  </a:solidFill>
                  <a:latin typeface="Söhne"/>
                </a:rPr>
                <a:t>η</a:t>
              </a:r>
              <a:endParaRPr lang="en-US" altLang="zh-CN" sz="1600" dirty="0">
                <a:solidFill>
                  <a:srgbClr val="FF0000"/>
                </a:solidFill>
                <a:latin typeface="Söhne"/>
              </a:endParaRPr>
            </a:p>
          </p:txBody>
        </p:sp>
        <p:sp>
          <p:nvSpPr>
            <p:cNvPr id="39" name="矩形: 圆角 38">
              <a:extLst>
                <a:ext uri="{FF2B5EF4-FFF2-40B4-BE49-F238E27FC236}">
                  <a16:creationId xmlns:a16="http://schemas.microsoft.com/office/drawing/2014/main" id="{4D36D32A-99E8-BDA7-9916-B2EEE86A1BBB}"/>
                </a:ext>
              </a:extLst>
            </p:cNvPr>
            <p:cNvSpPr/>
            <p:nvPr/>
          </p:nvSpPr>
          <p:spPr>
            <a:xfrm>
              <a:off x="9526717" y="3984781"/>
              <a:ext cx="1298347" cy="4706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FF0000"/>
                  </a:solidFill>
                  <a:latin typeface="Söhne"/>
                </a:rPr>
                <a:t>小于</a:t>
              </a:r>
              <a:r>
                <a:rPr lang="el-GR" altLang="zh-CN" sz="1600" dirty="0">
                  <a:solidFill>
                    <a:schemeClr val="accent1"/>
                  </a:solidFill>
                  <a:latin typeface="Söhne"/>
                </a:rPr>
                <a:t>η</a:t>
              </a:r>
              <a:r>
                <a:rPr lang="en-US" altLang="zh-CN" sz="1600" dirty="0">
                  <a:solidFill>
                    <a:schemeClr val="accent1"/>
                  </a:solidFill>
                  <a:latin typeface="Söhne"/>
                </a:rPr>
                <a:t>:</a:t>
              </a:r>
              <a:r>
                <a:rPr lang="zh-CN" altLang="en-US" sz="1600" dirty="0">
                  <a:solidFill>
                    <a:schemeClr val="accent1"/>
                  </a:solidFill>
                  <a:latin typeface="Söhne"/>
                </a:rPr>
                <a:t>正常</a:t>
              </a:r>
              <a:endParaRPr lang="en-US" altLang="zh-CN" sz="1600" dirty="0">
                <a:solidFill>
                  <a:srgbClr val="FF0000"/>
                </a:solidFill>
                <a:latin typeface="Söhne"/>
              </a:endParaRPr>
            </a:p>
          </p:txBody>
        </p:sp>
        <p:sp>
          <p:nvSpPr>
            <p:cNvPr id="40" name="箭头: 下 39">
              <a:extLst>
                <a:ext uri="{FF2B5EF4-FFF2-40B4-BE49-F238E27FC236}">
                  <a16:creationId xmlns:a16="http://schemas.microsoft.com/office/drawing/2014/main" id="{7D1E7174-4E40-8A21-7401-710E0C8DDF1E}"/>
                </a:ext>
              </a:extLst>
            </p:cNvPr>
            <p:cNvSpPr/>
            <p:nvPr/>
          </p:nvSpPr>
          <p:spPr>
            <a:xfrm rot="2778530">
              <a:off x="7596528" y="3578632"/>
              <a:ext cx="147521" cy="44143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箭头: 下 40">
              <a:extLst>
                <a:ext uri="{FF2B5EF4-FFF2-40B4-BE49-F238E27FC236}">
                  <a16:creationId xmlns:a16="http://schemas.microsoft.com/office/drawing/2014/main" id="{BFA82A67-8A57-0154-220A-CB6167966E9B}"/>
                </a:ext>
              </a:extLst>
            </p:cNvPr>
            <p:cNvSpPr/>
            <p:nvPr/>
          </p:nvSpPr>
          <p:spPr>
            <a:xfrm>
              <a:off x="8409130" y="3641270"/>
              <a:ext cx="147521" cy="26488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箭头: 下 41">
              <a:extLst>
                <a:ext uri="{FF2B5EF4-FFF2-40B4-BE49-F238E27FC236}">
                  <a16:creationId xmlns:a16="http://schemas.microsoft.com/office/drawing/2014/main" id="{DC9F0776-FCD0-6646-E558-82EE4F8BB736}"/>
                </a:ext>
              </a:extLst>
            </p:cNvPr>
            <p:cNvSpPr/>
            <p:nvPr/>
          </p:nvSpPr>
          <p:spPr>
            <a:xfrm rot="18900000">
              <a:off x="9316063" y="3509807"/>
              <a:ext cx="147521" cy="44143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箭头: 下 42">
              <a:extLst>
                <a:ext uri="{FF2B5EF4-FFF2-40B4-BE49-F238E27FC236}">
                  <a16:creationId xmlns:a16="http://schemas.microsoft.com/office/drawing/2014/main" id="{08DC4858-362F-CB37-A281-219DB086AD4F}"/>
                </a:ext>
              </a:extLst>
            </p:cNvPr>
            <p:cNvSpPr/>
            <p:nvPr/>
          </p:nvSpPr>
          <p:spPr>
            <a:xfrm>
              <a:off x="8409130" y="4589915"/>
              <a:ext cx="147521" cy="26488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4F1CE568-F5DD-469C-625E-1EFA60374599}"/>
                </a:ext>
              </a:extLst>
            </p:cNvPr>
            <p:cNvSpPr txBox="1"/>
            <p:nvPr/>
          </p:nvSpPr>
          <p:spPr>
            <a:xfrm>
              <a:off x="8752839" y="4496719"/>
              <a:ext cx="948510" cy="338554"/>
            </a:xfrm>
            <a:prstGeom prst="rect">
              <a:avLst/>
            </a:prstGeom>
            <a:noFill/>
          </p:spPr>
          <p:txBody>
            <a:bodyPr wrap="square">
              <a:spAutoFit/>
            </a:bodyPr>
            <a:lstStyle/>
            <a:p>
              <a:r>
                <a:rPr lang="en-US" altLang="zh-CN" sz="1600" dirty="0"/>
                <a:t>sigmoid</a:t>
              </a:r>
              <a:endParaRPr lang="zh-CN" altLang="en-US" dirty="0"/>
            </a:p>
          </p:txBody>
        </p:sp>
        <p:sp>
          <p:nvSpPr>
            <p:cNvPr id="45" name="矩形: 圆角 44">
              <a:extLst>
                <a:ext uri="{FF2B5EF4-FFF2-40B4-BE49-F238E27FC236}">
                  <a16:creationId xmlns:a16="http://schemas.microsoft.com/office/drawing/2014/main" id="{CF558775-7DC1-51EA-9B1C-A7CC850CE7DC}"/>
                </a:ext>
              </a:extLst>
            </p:cNvPr>
            <p:cNvSpPr/>
            <p:nvPr/>
          </p:nvSpPr>
          <p:spPr>
            <a:xfrm>
              <a:off x="7768047" y="4903627"/>
              <a:ext cx="1524000" cy="4706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FF0000"/>
                  </a:solidFill>
                  <a:latin typeface="Söhne"/>
                </a:rPr>
                <a:t>个体因果得分</a:t>
              </a:r>
              <a:endParaRPr lang="en-US" altLang="zh-CN" sz="1600" dirty="0">
                <a:solidFill>
                  <a:schemeClr val="accent1"/>
                </a:solidFill>
                <a:latin typeface="Söhne"/>
              </a:endParaRPr>
            </a:p>
          </p:txBody>
        </p:sp>
        <p:cxnSp>
          <p:nvCxnSpPr>
            <p:cNvPr id="47" name="连接符: 肘形 46">
              <a:extLst>
                <a:ext uri="{FF2B5EF4-FFF2-40B4-BE49-F238E27FC236}">
                  <a16:creationId xmlns:a16="http://schemas.microsoft.com/office/drawing/2014/main" id="{F11F5255-A60F-5D59-6AAA-9117F007CAE0}"/>
                </a:ext>
              </a:extLst>
            </p:cNvPr>
            <p:cNvCxnSpPr>
              <a:cxnSpLocks/>
              <a:stCxn id="38" idx="1"/>
              <a:endCxn id="15" idx="1"/>
            </p:cNvCxnSpPr>
            <p:nvPr/>
          </p:nvCxnSpPr>
          <p:spPr>
            <a:xfrm rot="10800000">
              <a:off x="5912203" y="2306682"/>
              <a:ext cx="12700" cy="1913446"/>
            </a:xfrm>
            <a:prstGeom prst="bent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箭头: 下 49">
              <a:extLst>
                <a:ext uri="{FF2B5EF4-FFF2-40B4-BE49-F238E27FC236}">
                  <a16:creationId xmlns:a16="http://schemas.microsoft.com/office/drawing/2014/main" id="{3C3D94E8-05DA-04A3-9003-A0DF85929C14}"/>
                </a:ext>
              </a:extLst>
            </p:cNvPr>
            <p:cNvSpPr/>
            <p:nvPr/>
          </p:nvSpPr>
          <p:spPr>
            <a:xfrm rot="2778530">
              <a:off x="6783764" y="1500409"/>
              <a:ext cx="107577" cy="44143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箭头: 下 51">
              <a:extLst>
                <a:ext uri="{FF2B5EF4-FFF2-40B4-BE49-F238E27FC236}">
                  <a16:creationId xmlns:a16="http://schemas.microsoft.com/office/drawing/2014/main" id="{DCC5EB1F-23A8-A389-4BB6-625276544710}"/>
                </a:ext>
              </a:extLst>
            </p:cNvPr>
            <p:cNvSpPr/>
            <p:nvPr/>
          </p:nvSpPr>
          <p:spPr>
            <a:xfrm rot="18900000">
              <a:off x="8234075" y="1509105"/>
              <a:ext cx="107577" cy="44143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圆角 52">
              <a:extLst>
                <a:ext uri="{FF2B5EF4-FFF2-40B4-BE49-F238E27FC236}">
                  <a16:creationId xmlns:a16="http://schemas.microsoft.com/office/drawing/2014/main" id="{A243838A-69F2-1195-BC24-668AD266C093}"/>
                </a:ext>
              </a:extLst>
            </p:cNvPr>
            <p:cNvSpPr/>
            <p:nvPr/>
          </p:nvSpPr>
          <p:spPr>
            <a:xfrm>
              <a:off x="4172667" y="2892237"/>
              <a:ext cx="1260878" cy="14307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accent1"/>
                  </a:solidFill>
                  <a:latin typeface="Söhne"/>
                </a:rPr>
                <a:t>添加到初始化部分并重新评估参数</a:t>
              </a:r>
              <a:r>
                <a:rPr lang="el-GR" altLang="zh-CN" sz="1600" dirty="0">
                  <a:solidFill>
                    <a:schemeClr val="accent1"/>
                  </a:solidFill>
                  <a:latin typeface="Söhne"/>
                </a:rPr>
                <a:t>ζ</a:t>
              </a:r>
              <a:r>
                <a:rPr lang="zh-CN" altLang="en-US" sz="1600" dirty="0">
                  <a:solidFill>
                    <a:schemeClr val="accent1"/>
                  </a:solidFill>
                  <a:latin typeface="Söhne"/>
                </a:rPr>
                <a:t>和</a:t>
              </a:r>
              <a:r>
                <a:rPr lang="en-US" altLang="zh-CN" sz="1600" dirty="0">
                  <a:solidFill>
                    <a:schemeClr val="accent1"/>
                  </a:solidFill>
                  <a:latin typeface="Söhne"/>
                </a:rPr>
                <a:t>δ</a:t>
              </a:r>
              <a:r>
                <a:rPr lang="zh-CN" altLang="en-US" sz="1600" dirty="0">
                  <a:solidFill>
                    <a:schemeClr val="accent1"/>
                  </a:solidFill>
                  <a:latin typeface="Söhne"/>
                </a:rPr>
                <a:t>以获得新的边界</a:t>
              </a:r>
              <a:endParaRPr lang="en-US" altLang="zh-CN" sz="1600" dirty="0">
                <a:solidFill>
                  <a:schemeClr val="accent1"/>
                </a:solidFill>
                <a:latin typeface="Söhne"/>
              </a:endParaRPr>
            </a:p>
          </p:txBody>
        </p:sp>
      </p:grpSp>
      <p:sp>
        <p:nvSpPr>
          <p:cNvPr id="57" name="文本框 56">
            <a:extLst>
              <a:ext uri="{FF2B5EF4-FFF2-40B4-BE49-F238E27FC236}">
                <a16:creationId xmlns:a16="http://schemas.microsoft.com/office/drawing/2014/main" id="{1CB18A90-4EF1-E5D9-41A0-3A9A1F1A6A9F}"/>
              </a:ext>
            </a:extLst>
          </p:cNvPr>
          <p:cNvSpPr txBox="1"/>
          <p:nvPr/>
        </p:nvSpPr>
        <p:spPr>
          <a:xfrm>
            <a:off x="663339" y="5377288"/>
            <a:ext cx="6096000" cy="400110"/>
          </a:xfrm>
          <a:prstGeom prst="rect">
            <a:avLst/>
          </a:prstGeom>
          <a:noFill/>
        </p:spPr>
        <p:txBody>
          <a:bodyPr wrap="square">
            <a:spAutoFit/>
          </a:bodyPr>
          <a:lstStyle/>
          <a:p>
            <a:r>
              <a:rPr lang="zh-CN" altLang="en-US" sz="2000" b="1" dirty="0"/>
              <a:t>整合拓扑因果和个体因果</a:t>
            </a:r>
            <a:endParaRPr lang="zh-CN" altLang="en-US" sz="2400" b="1" dirty="0"/>
          </a:p>
        </p:txBody>
      </p:sp>
      <p:pic>
        <p:nvPicPr>
          <p:cNvPr id="59" name="图片 58">
            <a:extLst>
              <a:ext uri="{FF2B5EF4-FFF2-40B4-BE49-F238E27FC236}">
                <a16:creationId xmlns:a16="http://schemas.microsoft.com/office/drawing/2014/main" id="{2B3FEC9C-C24E-B3CE-B895-8EAC5E79EFE4}"/>
              </a:ext>
            </a:extLst>
          </p:cNvPr>
          <p:cNvPicPr>
            <a:picLocks noChangeAspect="1"/>
          </p:cNvPicPr>
          <p:nvPr/>
        </p:nvPicPr>
        <p:blipFill>
          <a:blip r:embed="rId5"/>
          <a:stretch>
            <a:fillRect/>
          </a:stretch>
        </p:blipFill>
        <p:spPr>
          <a:xfrm>
            <a:off x="4145440" y="5893367"/>
            <a:ext cx="990626" cy="321137"/>
          </a:xfrm>
          <a:prstGeom prst="rect">
            <a:avLst/>
          </a:prstGeom>
        </p:spPr>
      </p:pic>
      <p:pic>
        <p:nvPicPr>
          <p:cNvPr id="61" name="图片 60">
            <a:extLst>
              <a:ext uri="{FF2B5EF4-FFF2-40B4-BE49-F238E27FC236}">
                <a16:creationId xmlns:a16="http://schemas.microsoft.com/office/drawing/2014/main" id="{148BD484-B569-1A7C-6728-A7AB76BDF760}"/>
              </a:ext>
            </a:extLst>
          </p:cNvPr>
          <p:cNvPicPr>
            <a:picLocks noChangeAspect="1"/>
          </p:cNvPicPr>
          <p:nvPr/>
        </p:nvPicPr>
        <p:blipFill>
          <a:blip r:embed="rId6"/>
          <a:stretch>
            <a:fillRect/>
          </a:stretch>
        </p:blipFill>
        <p:spPr>
          <a:xfrm>
            <a:off x="1032865" y="5947797"/>
            <a:ext cx="2830360" cy="266707"/>
          </a:xfrm>
          <a:prstGeom prst="rect">
            <a:avLst/>
          </a:prstGeom>
        </p:spPr>
      </p:pic>
      <p:sp>
        <p:nvSpPr>
          <p:cNvPr id="64" name="文本框 63">
            <a:extLst>
              <a:ext uri="{FF2B5EF4-FFF2-40B4-BE49-F238E27FC236}">
                <a16:creationId xmlns:a16="http://schemas.microsoft.com/office/drawing/2014/main" id="{FE643DEC-8AD7-B4F4-B1D7-3CAB455EC0A4}"/>
              </a:ext>
            </a:extLst>
          </p:cNvPr>
          <p:cNvSpPr txBox="1"/>
          <p:nvPr/>
        </p:nvSpPr>
        <p:spPr>
          <a:xfrm>
            <a:off x="756805" y="6256926"/>
            <a:ext cx="9003328" cy="369332"/>
          </a:xfrm>
          <a:prstGeom prst="rect">
            <a:avLst/>
          </a:prstGeom>
          <a:noFill/>
        </p:spPr>
        <p:txBody>
          <a:bodyPr wrap="square">
            <a:spAutoFit/>
          </a:bodyPr>
          <a:lstStyle/>
          <a:p>
            <a:r>
              <a:rPr lang="zh-CN" altLang="en-US" b="0" i="0" dirty="0">
                <a:solidFill>
                  <a:srgbClr val="0D0D0D"/>
                </a:solidFill>
                <a:effectLst/>
                <a:latin typeface="Söhne"/>
              </a:rPr>
              <a:t>根据</a:t>
            </a:r>
            <a:r>
              <a:rPr lang="en-US" altLang="zh-CN" b="0" i="1" dirty="0" err="1">
                <a:solidFill>
                  <a:srgbClr val="0D0D0D"/>
                </a:solidFill>
                <a:effectLst/>
                <a:latin typeface="KaTeX_Math"/>
              </a:rPr>
              <a:t>q</a:t>
            </a:r>
            <a:r>
              <a:rPr lang="en-US" altLang="zh-CN" b="0" i="0" dirty="0" err="1">
                <a:solidFill>
                  <a:srgbClr val="0D0D0D"/>
                </a:solidFill>
                <a:effectLst/>
                <a:latin typeface="KaTeX_Main"/>
              </a:rPr>
              <a:t>final</a:t>
            </a:r>
            <a:r>
              <a:rPr lang="en-US" altLang="zh-CN" b="0" i="0" dirty="0">
                <a:solidFill>
                  <a:srgbClr val="0D0D0D"/>
                </a:solidFill>
                <a:effectLst/>
                <a:latin typeface="KaTeX_Main"/>
              </a:rPr>
              <a:t>​</a:t>
            </a:r>
            <a:r>
              <a:rPr lang="zh-CN" altLang="en-US" b="0" i="0" dirty="0">
                <a:solidFill>
                  <a:srgbClr val="0D0D0D"/>
                </a:solidFill>
                <a:effectLst/>
                <a:latin typeface="Söhne"/>
              </a:rPr>
              <a:t>对低层级节点进行排名，并选择排名前</a:t>
            </a:r>
            <a:r>
              <a:rPr lang="en-US" altLang="zh-CN" b="0" i="1" dirty="0">
                <a:solidFill>
                  <a:srgbClr val="0D0D0D"/>
                </a:solidFill>
                <a:effectLst/>
                <a:latin typeface="KaTeX_Math"/>
              </a:rPr>
              <a:t>K</a:t>
            </a:r>
            <a:r>
              <a:rPr lang="zh-CN" altLang="en-US" b="0" i="0" dirty="0">
                <a:solidFill>
                  <a:srgbClr val="0D0D0D"/>
                </a:solidFill>
                <a:effectLst/>
                <a:latin typeface="Söhne"/>
              </a:rPr>
              <a:t>的结果作为最终的根本原因</a:t>
            </a:r>
            <a:endParaRPr lang="zh-CN" altLang="en-US" dirty="0"/>
          </a:p>
        </p:txBody>
      </p:sp>
      <p:sp>
        <p:nvSpPr>
          <p:cNvPr id="65" name="矩形: 圆角 64">
            <a:extLst>
              <a:ext uri="{FF2B5EF4-FFF2-40B4-BE49-F238E27FC236}">
                <a16:creationId xmlns:a16="http://schemas.microsoft.com/office/drawing/2014/main" id="{BE1A6E74-B66C-F64A-00CC-E47668CBF8B0}"/>
              </a:ext>
            </a:extLst>
          </p:cNvPr>
          <p:cNvSpPr/>
          <p:nvPr/>
        </p:nvSpPr>
        <p:spPr>
          <a:xfrm>
            <a:off x="555591" y="5317527"/>
            <a:ext cx="10879604" cy="14101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1600" dirty="0">
              <a:latin typeface="Söhne"/>
            </a:endParaRPr>
          </a:p>
        </p:txBody>
      </p:sp>
      <p:pic>
        <p:nvPicPr>
          <p:cNvPr id="70" name="图片 69">
            <a:extLst>
              <a:ext uri="{FF2B5EF4-FFF2-40B4-BE49-F238E27FC236}">
                <a16:creationId xmlns:a16="http://schemas.microsoft.com/office/drawing/2014/main" id="{2AD7A74C-3196-4EB0-831F-0BA9D237219A}"/>
              </a:ext>
            </a:extLst>
          </p:cNvPr>
          <p:cNvPicPr>
            <a:picLocks noChangeAspect="1"/>
          </p:cNvPicPr>
          <p:nvPr/>
        </p:nvPicPr>
        <p:blipFill>
          <a:blip r:embed="rId7"/>
          <a:stretch>
            <a:fillRect/>
          </a:stretch>
        </p:blipFill>
        <p:spPr>
          <a:xfrm>
            <a:off x="702145" y="2592320"/>
            <a:ext cx="2612640" cy="2558210"/>
          </a:xfrm>
          <a:prstGeom prst="rect">
            <a:avLst/>
          </a:prstGeom>
        </p:spPr>
      </p:pic>
      <p:sp>
        <p:nvSpPr>
          <p:cNvPr id="3" name="文本框 2">
            <a:extLst>
              <a:ext uri="{FF2B5EF4-FFF2-40B4-BE49-F238E27FC236}">
                <a16:creationId xmlns:a16="http://schemas.microsoft.com/office/drawing/2014/main" id="{C261D3BE-9F0B-F496-A7AC-8AE6D3595893}"/>
              </a:ext>
            </a:extLst>
          </p:cNvPr>
          <p:cNvSpPr txBox="1"/>
          <p:nvPr/>
        </p:nvSpPr>
        <p:spPr>
          <a:xfrm>
            <a:off x="6937652" y="2487279"/>
            <a:ext cx="1939564" cy="523220"/>
          </a:xfrm>
          <a:prstGeom prst="rect">
            <a:avLst/>
          </a:prstGeom>
          <a:noFill/>
        </p:spPr>
        <p:txBody>
          <a:bodyPr wrap="square">
            <a:spAutoFit/>
          </a:bodyPr>
          <a:lstStyle/>
          <a:p>
            <a:pPr algn="ctr"/>
            <a:r>
              <a:rPr lang="zh-CN" altLang="en-US" sz="1400" dirty="0">
                <a:solidFill>
                  <a:srgbClr val="FF0000"/>
                </a:solidFill>
                <a:latin typeface="Söhne"/>
              </a:rPr>
              <a:t>提供极值的概率</a:t>
            </a:r>
            <a:r>
              <a:rPr lang="en-US" altLang="zh-CN" sz="1400" dirty="0">
                <a:solidFill>
                  <a:srgbClr val="FF0000"/>
                </a:solidFill>
                <a:latin typeface="Söhne"/>
              </a:rPr>
              <a:t>q</a:t>
            </a:r>
            <a:r>
              <a:rPr lang="zh-CN" altLang="en-US" sz="1400" dirty="0">
                <a:solidFill>
                  <a:srgbClr val="FF0000"/>
                </a:solidFill>
                <a:latin typeface="Söhne"/>
              </a:rPr>
              <a:t>和峰值</a:t>
            </a:r>
            <a:r>
              <a:rPr lang="el-GR" altLang="zh-CN" sz="1400" dirty="0">
                <a:solidFill>
                  <a:srgbClr val="FF0000"/>
                </a:solidFill>
                <a:latin typeface="Söhne"/>
              </a:rPr>
              <a:t>η</a:t>
            </a:r>
            <a:r>
              <a:rPr lang="zh-CN" altLang="en-US" sz="1400" dirty="0">
                <a:solidFill>
                  <a:srgbClr val="FF0000"/>
                </a:solidFill>
                <a:latin typeface="Söhne"/>
              </a:rPr>
              <a:t>的阈值</a:t>
            </a:r>
            <a:endParaRPr lang="en-US" altLang="zh-CN" sz="1400" dirty="0">
              <a:solidFill>
                <a:srgbClr val="FF0000"/>
              </a:solidFill>
              <a:latin typeface="Söhne"/>
            </a:endParaRPr>
          </a:p>
        </p:txBody>
      </p:sp>
    </p:spTree>
    <p:extLst>
      <p:ext uri="{BB962C8B-B14F-4D97-AF65-F5344CB8AC3E}">
        <p14:creationId xmlns:p14="http://schemas.microsoft.com/office/powerpoint/2010/main" val="4150955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30028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918816" y="189980"/>
            <a:ext cx="4199437" cy="446753"/>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实验</a:t>
            </a:r>
          </a:p>
        </p:txBody>
      </p:sp>
      <p:sp>
        <p:nvSpPr>
          <p:cNvPr id="14" name="斜纹 13">
            <a:extLst>
              <a:ext uri="{FF2B5EF4-FFF2-40B4-BE49-F238E27FC236}">
                <a16:creationId xmlns:a16="http://schemas.microsoft.com/office/drawing/2014/main" id="{90289D93-4632-4CA3-9C5F-B18B0C9FB545}"/>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斜纹 14">
            <a:extLst>
              <a:ext uri="{FF2B5EF4-FFF2-40B4-BE49-F238E27FC236}">
                <a16:creationId xmlns:a16="http://schemas.microsoft.com/office/drawing/2014/main" id="{BB0A2CC7-A989-412D-8469-35698026BB49}"/>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1">
            <a:extLst>
              <a:ext uri="{FF2B5EF4-FFF2-40B4-BE49-F238E27FC236}">
                <a16:creationId xmlns:a16="http://schemas.microsoft.com/office/drawing/2014/main" id="{AF73F58D-5564-0EFC-86E0-9F07870FB4AE}"/>
              </a:ext>
            </a:extLst>
          </p:cNvPr>
          <p:cNvSpPr/>
          <p:nvPr/>
        </p:nvSpPr>
        <p:spPr>
          <a:xfrm>
            <a:off x="658043" y="914688"/>
            <a:ext cx="10703006" cy="13495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1A028A51-39A3-5BE5-CFF2-A8105FB032C5}"/>
              </a:ext>
            </a:extLst>
          </p:cNvPr>
          <p:cNvSpPr txBox="1"/>
          <p:nvPr/>
        </p:nvSpPr>
        <p:spPr>
          <a:xfrm>
            <a:off x="852968" y="1043443"/>
            <a:ext cx="10486064" cy="1077218"/>
          </a:xfrm>
          <a:prstGeom prst="rect">
            <a:avLst/>
          </a:prstGeom>
          <a:noFill/>
        </p:spPr>
        <p:txBody>
          <a:bodyPr wrap="square">
            <a:spAutoFit/>
          </a:bodyPr>
          <a:lstStyle/>
          <a:p>
            <a:r>
              <a:rPr lang="zh-CN" altLang="en-US" sz="1600" dirty="0">
                <a:latin typeface="微软雅黑" panose="020B0503020204020204" pitchFamily="34" charset="-122"/>
                <a:ea typeface="微软雅黑" panose="020B0503020204020204" pitchFamily="34" charset="-122"/>
              </a:rPr>
              <a:t>数据集：</a:t>
            </a:r>
            <a:endParaRPr lang="en-US" altLang="zh-CN" sz="1600" dirty="0">
              <a:latin typeface="微软雅黑" panose="020B0503020204020204" pitchFamily="34" charset="-122"/>
              <a:ea typeface="微软雅黑" panose="020B0503020204020204" pitchFamily="34" charset="-122"/>
            </a:endParaRPr>
          </a:p>
          <a:p>
            <a:r>
              <a:rPr lang="en-US" altLang="zh-CN" sz="1600" b="0" i="0" dirty="0">
                <a:solidFill>
                  <a:srgbClr val="000000"/>
                </a:solidFill>
                <a:effectLst/>
                <a:latin typeface="微软雅黑" panose="020B0503020204020204" pitchFamily="34" charset="-122"/>
                <a:ea typeface="微软雅黑" panose="020B0503020204020204" pitchFamily="34" charset="-122"/>
              </a:rPr>
              <a:t>AIOps</a:t>
            </a:r>
            <a:r>
              <a:rPr lang="zh-CN" altLang="en-US" sz="1600" b="0" i="0" dirty="0">
                <a:solidFill>
                  <a:srgbClr val="000000"/>
                </a:solidFill>
                <a:effectLst/>
                <a:latin typeface="微软雅黑" panose="020B0503020204020204" pitchFamily="34" charset="-122"/>
                <a:ea typeface="微软雅黑" panose="020B0503020204020204" pitchFamily="34" charset="-122"/>
              </a:rPr>
              <a:t>：真实的微服务系统收集，该系统有 </a:t>
            </a:r>
            <a:r>
              <a:rPr lang="en-US" altLang="zh-CN" sz="1600" b="0" i="0" dirty="0">
                <a:solidFill>
                  <a:srgbClr val="000000"/>
                </a:solidFill>
                <a:effectLst/>
                <a:latin typeface="微软雅黑" panose="020B0503020204020204" pitchFamily="34" charset="-122"/>
                <a:ea typeface="微软雅黑" panose="020B0503020204020204" pitchFamily="34" charset="-122"/>
              </a:rPr>
              <a:t>234 </a:t>
            </a:r>
            <a:r>
              <a:rPr lang="zh-CN" altLang="en-US" sz="1600" b="0" i="0" dirty="0">
                <a:solidFill>
                  <a:srgbClr val="000000"/>
                </a:solidFill>
                <a:effectLst/>
                <a:latin typeface="微软雅黑" panose="020B0503020204020204" pitchFamily="34" charset="-122"/>
                <a:ea typeface="微软雅黑" panose="020B0503020204020204" pitchFamily="34" charset="-122"/>
              </a:rPr>
              <a:t>个微服务 </a:t>
            </a:r>
            <a:r>
              <a:rPr lang="en-US" altLang="zh-CN" sz="1600" b="0" i="0" dirty="0">
                <a:solidFill>
                  <a:srgbClr val="000000"/>
                </a:solidFill>
                <a:effectLst/>
                <a:latin typeface="微软雅黑" panose="020B0503020204020204" pitchFamily="34" charset="-122"/>
                <a:ea typeface="微软雅黑" panose="020B0503020204020204" pitchFamily="34" charset="-122"/>
              </a:rPr>
              <a:t>Pod/</a:t>
            </a:r>
            <a:r>
              <a:rPr lang="zh-CN" altLang="en-US" sz="1600" b="0" i="0" dirty="0">
                <a:solidFill>
                  <a:srgbClr val="000000"/>
                </a:solidFill>
                <a:effectLst/>
                <a:latin typeface="微软雅黑" panose="020B0503020204020204" pitchFamily="34" charset="-122"/>
                <a:ea typeface="微软雅黑" panose="020B0503020204020204" pitchFamily="34" charset="-122"/>
              </a:rPr>
              <a:t>应用程序（低级系统实体）</a:t>
            </a:r>
            <a:endParaRPr lang="en-US" altLang="zh-CN" sz="1600" b="0" i="0" dirty="0">
              <a:solidFill>
                <a:srgbClr val="000000"/>
              </a:solidFill>
              <a:effectLst/>
              <a:latin typeface="微软雅黑" panose="020B0503020204020204" pitchFamily="34" charset="-122"/>
              <a:ea typeface="微软雅黑" panose="020B0503020204020204" pitchFamily="34" charset="-122"/>
            </a:endParaRPr>
          </a:p>
          <a:p>
            <a:r>
              <a:rPr lang="en-US" altLang="zh-CN" sz="1600" dirty="0">
                <a:solidFill>
                  <a:srgbClr val="000000"/>
                </a:solidFill>
                <a:latin typeface="微软雅黑" panose="020B0503020204020204" pitchFamily="34" charset="-122"/>
                <a:ea typeface="微软雅黑" panose="020B0503020204020204" pitchFamily="34" charset="-122"/>
              </a:rPr>
              <a:t>WADI</a:t>
            </a:r>
            <a:r>
              <a:rPr lang="zh-CN" altLang="en-US" sz="1600" dirty="0">
                <a:solidFill>
                  <a:srgbClr val="000000"/>
                </a:solidFill>
                <a:latin typeface="微软雅黑" panose="020B0503020204020204" pitchFamily="34" charset="-122"/>
                <a:ea typeface="微软雅黑" panose="020B0503020204020204" pitchFamily="34" charset="-122"/>
              </a:rPr>
              <a:t>：水体数据，</a:t>
            </a:r>
            <a:r>
              <a:rPr lang="zh-CN" altLang="en-US" sz="1600" b="0" i="0" dirty="0">
                <a:solidFill>
                  <a:srgbClr val="000000"/>
                </a:solidFill>
                <a:effectLst/>
                <a:latin typeface="微软雅黑" panose="020B0503020204020204" pitchFamily="34" charset="-122"/>
                <a:ea typeface="微软雅黑" panose="020B0503020204020204" pitchFamily="34" charset="-122"/>
              </a:rPr>
              <a:t>拥有</a:t>
            </a:r>
            <a:r>
              <a:rPr lang="en-US" altLang="zh-CN" sz="1600" b="0" i="0" dirty="0">
                <a:solidFill>
                  <a:srgbClr val="000000"/>
                </a:solidFill>
                <a:effectLst/>
                <a:latin typeface="微软雅黑" panose="020B0503020204020204" pitchFamily="34" charset="-122"/>
                <a:ea typeface="微软雅黑" panose="020B0503020204020204" pitchFamily="34" charset="-122"/>
              </a:rPr>
              <a:t>3</a:t>
            </a:r>
            <a:r>
              <a:rPr lang="zh-CN" altLang="en-US" sz="1600" b="0" i="0" dirty="0">
                <a:solidFill>
                  <a:srgbClr val="000000"/>
                </a:solidFill>
                <a:effectLst/>
                <a:latin typeface="微软雅黑" panose="020B0503020204020204" pitchFamily="34" charset="-122"/>
                <a:ea typeface="微软雅黑" panose="020B0503020204020204" pitchFamily="34" charset="-122"/>
              </a:rPr>
              <a:t>个（高级实体）和</a:t>
            </a:r>
            <a:r>
              <a:rPr lang="en-US" altLang="zh-CN" sz="1600" b="0" i="0" dirty="0">
                <a:solidFill>
                  <a:srgbClr val="000000"/>
                </a:solidFill>
                <a:effectLst/>
                <a:latin typeface="微软雅黑" panose="020B0503020204020204" pitchFamily="34" charset="-122"/>
                <a:ea typeface="微软雅黑" panose="020B0503020204020204" pitchFamily="34" charset="-122"/>
              </a:rPr>
              <a:t>123</a:t>
            </a:r>
            <a:r>
              <a:rPr lang="zh-CN" altLang="en-US" sz="1600" b="0" i="0" dirty="0">
                <a:solidFill>
                  <a:srgbClr val="000000"/>
                </a:solidFill>
                <a:effectLst/>
                <a:latin typeface="微软雅黑" panose="020B0503020204020204" pitchFamily="34" charset="-122"/>
                <a:ea typeface="微软雅黑" panose="020B0503020204020204" pitchFamily="34" charset="-122"/>
              </a:rPr>
              <a:t>个传感器（低级实体）</a:t>
            </a:r>
            <a:endParaRPr lang="en-US" altLang="zh-CN" sz="1600" b="0" i="0" dirty="0">
              <a:solidFill>
                <a:srgbClr val="000000"/>
              </a:solidFill>
              <a:effectLst/>
              <a:latin typeface="微软雅黑" panose="020B0503020204020204" pitchFamily="34" charset="-122"/>
              <a:ea typeface="微软雅黑" panose="020B0503020204020204" pitchFamily="34" charset="-122"/>
            </a:endParaRPr>
          </a:p>
          <a:p>
            <a:r>
              <a:rPr lang="en-US" altLang="zh-CN" sz="1600" b="0" i="0" dirty="0" err="1">
                <a:solidFill>
                  <a:srgbClr val="000000"/>
                </a:solidFill>
                <a:effectLst/>
                <a:latin typeface="微软雅黑" panose="020B0503020204020204" pitchFamily="34" charset="-122"/>
                <a:ea typeface="微软雅黑" panose="020B0503020204020204" pitchFamily="34" charset="-122"/>
              </a:rPr>
              <a:t>SWaT</a:t>
            </a:r>
            <a:r>
              <a:rPr lang="en-US" altLang="zh-CN" sz="1600" b="0" i="0" dirty="0">
                <a:solidFill>
                  <a:srgbClr val="000000"/>
                </a:solidFill>
                <a:effectLst/>
                <a:latin typeface="微软雅黑" panose="020B0503020204020204" pitchFamily="34" charset="-122"/>
                <a:ea typeface="微软雅黑" panose="020B0503020204020204" pitchFamily="34" charset="-122"/>
              </a:rPr>
              <a:t> </a:t>
            </a:r>
            <a:r>
              <a:rPr lang="zh-CN" altLang="en-US" sz="1600" b="0" i="0" dirty="0">
                <a:solidFill>
                  <a:srgbClr val="000000"/>
                </a:solidFill>
                <a:effectLst/>
                <a:latin typeface="微软雅黑" panose="020B0503020204020204" pitchFamily="34" charset="-122"/>
                <a:ea typeface="微软雅黑" panose="020B0503020204020204" pitchFamily="34" charset="-122"/>
              </a:rPr>
              <a:t>：水处理测试台收集</a:t>
            </a:r>
            <a:r>
              <a:rPr lang="en-US" altLang="zh-CN" sz="1600" b="0" i="0" dirty="0">
                <a:solidFill>
                  <a:srgbClr val="000000"/>
                </a:solidFill>
                <a:effectLst/>
                <a:latin typeface="微软雅黑" panose="020B0503020204020204" pitchFamily="34" charset="-122"/>
                <a:ea typeface="微软雅黑" panose="020B0503020204020204" pitchFamily="34" charset="-122"/>
              </a:rPr>
              <a:t>,</a:t>
            </a:r>
            <a:r>
              <a:rPr lang="zh-CN" altLang="en-US" sz="1600" b="0" i="0" dirty="0">
                <a:solidFill>
                  <a:srgbClr val="000000"/>
                </a:solidFill>
                <a:effectLst/>
                <a:latin typeface="微软雅黑" panose="020B0503020204020204" pitchFamily="34" charset="-122"/>
                <a:ea typeface="微软雅黑" panose="020B0503020204020204" pitchFamily="34" charset="-122"/>
              </a:rPr>
              <a:t>由 </a:t>
            </a:r>
            <a:r>
              <a:rPr lang="en-US" altLang="zh-CN" sz="1600" b="0" i="0" dirty="0">
                <a:solidFill>
                  <a:srgbClr val="000000"/>
                </a:solidFill>
                <a:effectLst/>
                <a:latin typeface="微软雅黑" panose="020B0503020204020204" pitchFamily="34" charset="-122"/>
                <a:ea typeface="微软雅黑" panose="020B0503020204020204" pitchFamily="34" charset="-122"/>
              </a:rPr>
              <a:t>6 </a:t>
            </a:r>
            <a:r>
              <a:rPr lang="zh-CN" altLang="en-US" sz="1600" b="0" i="0" dirty="0">
                <a:solidFill>
                  <a:srgbClr val="000000"/>
                </a:solidFill>
                <a:effectLst/>
                <a:latin typeface="微软雅黑" panose="020B0503020204020204" pitchFamily="34" charset="-122"/>
                <a:ea typeface="微软雅黑" panose="020B0503020204020204" pitchFamily="34" charset="-122"/>
              </a:rPr>
              <a:t>个（高级实体）</a:t>
            </a:r>
            <a:r>
              <a:rPr lang="en-US" altLang="zh-CN" sz="1600" b="0" i="0" dirty="0">
                <a:solidFill>
                  <a:srgbClr val="000000"/>
                </a:solidFill>
                <a:effectLst/>
                <a:latin typeface="微软雅黑" panose="020B0503020204020204" pitchFamily="34" charset="-122"/>
                <a:ea typeface="微软雅黑" panose="020B0503020204020204" pitchFamily="34" charset="-122"/>
              </a:rPr>
              <a:t>51 </a:t>
            </a:r>
            <a:r>
              <a:rPr lang="zh-CN" altLang="en-US" sz="1600" b="0" i="0" dirty="0">
                <a:solidFill>
                  <a:srgbClr val="000000"/>
                </a:solidFill>
                <a:effectLst/>
                <a:latin typeface="微软雅黑" panose="020B0503020204020204" pitchFamily="34" charset="-122"/>
                <a:ea typeface="微软雅黑" panose="020B0503020204020204" pitchFamily="34" charset="-122"/>
              </a:rPr>
              <a:t>个传感器（低级实体）。</a:t>
            </a:r>
            <a:endParaRPr lang="zh-CN" altLang="en-US" sz="1600" dirty="0">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DF6CCFD2-77F0-3043-7486-AE316FD7193C}"/>
              </a:ext>
            </a:extLst>
          </p:cNvPr>
          <p:cNvPicPr>
            <a:picLocks noChangeAspect="1"/>
          </p:cNvPicPr>
          <p:nvPr/>
        </p:nvPicPr>
        <p:blipFill>
          <a:blip r:embed="rId4"/>
          <a:stretch>
            <a:fillRect/>
          </a:stretch>
        </p:blipFill>
        <p:spPr>
          <a:xfrm>
            <a:off x="657285" y="3027744"/>
            <a:ext cx="3233142" cy="615059"/>
          </a:xfrm>
          <a:prstGeom prst="rect">
            <a:avLst/>
          </a:prstGeom>
        </p:spPr>
      </p:pic>
      <p:pic>
        <p:nvPicPr>
          <p:cNvPr id="13" name="图片 12">
            <a:extLst>
              <a:ext uri="{FF2B5EF4-FFF2-40B4-BE49-F238E27FC236}">
                <a16:creationId xmlns:a16="http://schemas.microsoft.com/office/drawing/2014/main" id="{E4D0D819-B01B-08F2-00A7-A926F1BD4923}"/>
              </a:ext>
            </a:extLst>
          </p:cNvPr>
          <p:cNvPicPr>
            <a:picLocks noChangeAspect="1"/>
          </p:cNvPicPr>
          <p:nvPr/>
        </p:nvPicPr>
        <p:blipFill>
          <a:blip r:embed="rId5"/>
          <a:stretch>
            <a:fillRect/>
          </a:stretch>
        </p:blipFill>
        <p:spPr>
          <a:xfrm>
            <a:off x="4514825" y="2276107"/>
            <a:ext cx="6615817" cy="4383068"/>
          </a:xfrm>
          <a:prstGeom prst="rect">
            <a:avLst/>
          </a:prstGeom>
        </p:spPr>
      </p:pic>
      <p:pic>
        <p:nvPicPr>
          <p:cNvPr id="19" name="图片 18">
            <a:extLst>
              <a:ext uri="{FF2B5EF4-FFF2-40B4-BE49-F238E27FC236}">
                <a16:creationId xmlns:a16="http://schemas.microsoft.com/office/drawing/2014/main" id="{F4C5829E-56D9-3656-2F51-9FB5C22DB33B}"/>
              </a:ext>
            </a:extLst>
          </p:cNvPr>
          <p:cNvPicPr>
            <a:picLocks noChangeAspect="1"/>
          </p:cNvPicPr>
          <p:nvPr/>
        </p:nvPicPr>
        <p:blipFill>
          <a:blip r:embed="rId6"/>
          <a:stretch>
            <a:fillRect/>
          </a:stretch>
        </p:blipFill>
        <p:spPr>
          <a:xfrm>
            <a:off x="768676" y="4467641"/>
            <a:ext cx="3080738" cy="674932"/>
          </a:xfrm>
          <a:prstGeom prst="rect">
            <a:avLst/>
          </a:prstGeom>
        </p:spPr>
      </p:pic>
      <p:pic>
        <p:nvPicPr>
          <p:cNvPr id="23" name="图片 22">
            <a:extLst>
              <a:ext uri="{FF2B5EF4-FFF2-40B4-BE49-F238E27FC236}">
                <a16:creationId xmlns:a16="http://schemas.microsoft.com/office/drawing/2014/main" id="{0E9AD230-D906-7AB5-822A-5885E14CC9FC}"/>
              </a:ext>
            </a:extLst>
          </p:cNvPr>
          <p:cNvPicPr>
            <a:picLocks noChangeAspect="1"/>
          </p:cNvPicPr>
          <p:nvPr/>
        </p:nvPicPr>
        <p:blipFill>
          <a:blip r:embed="rId7"/>
          <a:stretch>
            <a:fillRect/>
          </a:stretch>
        </p:blipFill>
        <p:spPr>
          <a:xfrm>
            <a:off x="852968" y="5801395"/>
            <a:ext cx="2106441" cy="576958"/>
          </a:xfrm>
          <a:prstGeom prst="rect">
            <a:avLst/>
          </a:prstGeom>
        </p:spPr>
      </p:pic>
      <p:sp>
        <p:nvSpPr>
          <p:cNvPr id="5" name="文本框 4">
            <a:extLst>
              <a:ext uri="{FF2B5EF4-FFF2-40B4-BE49-F238E27FC236}">
                <a16:creationId xmlns:a16="http://schemas.microsoft.com/office/drawing/2014/main" id="{168379FE-3DDB-795D-382D-4E57A93CDAAE}"/>
              </a:ext>
            </a:extLst>
          </p:cNvPr>
          <p:cNvSpPr txBox="1"/>
          <p:nvPr/>
        </p:nvSpPr>
        <p:spPr>
          <a:xfrm>
            <a:off x="657285" y="2658412"/>
            <a:ext cx="6095158" cy="369332"/>
          </a:xfrm>
          <a:prstGeom prst="rect">
            <a:avLst/>
          </a:prstGeom>
          <a:noFill/>
        </p:spPr>
        <p:txBody>
          <a:bodyPr wrap="square">
            <a:spAutoFit/>
          </a:bodyPr>
          <a:lstStyle/>
          <a:p>
            <a:r>
              <a:rPr lang="zh-CN" altLang="en-US" b="0" i="0" dirty="0">
                <a:solidFill>
                  <a:srgbClr val="0D0D0D"/>
                </a:solidFill>
                <a:effectLst/>
                <a:latin typeface="Söhne"/>
              </a:rPr>
              <a:t>前 </a:t>
            </a:r>
            <a:r>
              <a:rPr lang="en-US" altLang="zh-CN" b="0" i="0" dirty="0">
                <a:solidFill>
                  <a:srgbClr val="0D0D0D"/>
                </a:solidFill>
                <a:effectLst/>
                <a:latin typeface="Söhne"/>
              </a:rPr>
              <a:t>K </a:t>
            </a:r>
            <a:r>
              <a:rPr lang="zh-CN" altLang="en-US" b="0" i="0" dirty="0">
                <a:solidFill>
                  <a:srgbClr val="0D0D0D"/>
                </a:solidFill>
                <a:effectLst/>
                <a:latin typeface="Söhne"/>
              </a:rPr>
              <a:t>个预测的根本原因是真实的概率</a:t>
            </a:r>
            <a:endParaRPr lang="zh-CN" altLang="en-US" dirty="0"/>
          </a:p>
        </p:txBody>
      </p:sp>
      <p:sp>
        <p:nvSpPr>
          <p:cNvPr id="9" name="文本框 8">
            <a:extLst>
              <a:ext uri="{FF2B5EF4-FFF2-40B4-BE49-F238E27FC236}">
                <a16:creationId xmlns:a16="http://schemas.microsoft.com/office/drawing/2014/main" id="{E61F02CD-BA2F-DB32-6AA6-59516A28491B}"/>
              </a:ext>
            </a:extLst>
          </p:cNvPr>
          <p:cNvSpPr txBox="1"/>
          <p:nvPr/>
        </p:nvSpPr>
        <p:spPr>
          <a:xfrm>
            <a:off x="657285" y="4092371"/>
            <a:ext cx="6095158" cy="369332"/>
          </a:xfrm>
          <a:prstGeom prst="rect">
            <a:avLst/>
          </a:prstGeom>
          <a:noFill/>
        </p:spPr>
        <p:txBody>
          <a:bodyPr wrap="square">
            <a:spAutoFit/>
          </a:bodyPr>
          <a:lstStyle/>
          <a:p>
            <a:r>
              <a:rPr lang="zh-CN" altLang="en-US" b="0" i="0" dirty="0">
                <a:solidFill>
                  <a:srgbClr val="0D0D0D"/>
                </a:solidFill>
                <a:effectLst/>
                <a:latin typeface="Söhne"/>
              </a:rPr>
              <a:t>模型在前 </a:t>
            </a:r>
            <a:r>
              <a:rPr lang="en-US" altLang="zh-CN" b="0" i="0" dirty="0">
                <a:solidFill>
                  <a:srgbClr val="0D0D0D"/>
                </a:solidFill>
                <a:effectLst/>
                <a:latin typeface="Söhne"/>
              </a:rPr>
              <a:t>K </a:t>
            </a:r>
            <a:r>
              <a:rPr lang="zh-CN" altLang="en-US" b="0" i="0" dirty="0">
                <a:solidFill>
                  <a:srgbClr val="0D0D0D"/>
                </a:solidFill>
                <a:effectLst/>
                <a:latin typeface="Söhne"/>
              </a:rPr>
              <a:t>个预测原因中的性能</a:t>
            </a:r>
            <a:endParaRPr lang="zh-CN" altLang="en-US" dirty="0"/>
          </a:p>
        </p:txBody>
      </p:sp>
      <p:sp>
        <p:nvSpPr>
          <p:cNvPr id="12" name="文本框 11">
            <a:extLst>
              <a:ext uri="{FF2B5EF4-FFF2-40B4-BE49-F238E27FC236}">
                <a16:creationId xmlns:a16="http://schemas.microsoft.com/office/drawing/2014/main" id="{D7415949-0BEA-42B6-29F6-07FEF07E8BCD}"/>
              </a:ext>
            </a:extLst>
          </p:cNvPr>
          <p:cNvSpPr txBox="1"/>
          <p:nvPr/>
        </p:nvSpPr>
        <p:spPr>
          <a:xfrm>
            <a:off x="680941" y="5287318"/>
            <a:ext cx="3446489" cy="646331"/>
          </a:xfrm>
          <a:prstGeom prst="rect">
            <a:avLst/>
          </a:prstGeom>
          <a:noFill/>
        </p:spPr>
        <p:txBody>
          <a:bodyPr wrap="square">
            <a:spAutoFit/>
          </a:bodyPr>
          <a:lstStyle/>
          <a:p>
            <a:r>
              <a:rPr lang="en-US" altLang="zh-CN" b="0" i="0" dirty="0">
                <a:solidFill>
                  <a:srgbClr val="0D0D0D"/>
                </a:solidFill>
                <a:effectLst/>
                <a:latin typeface="Söhne"/>
              </a:rPr>
              <a:t>MRR </a:t>
            </a:r>
            <a:r>
              <a:rPr lang="zh-CN" altLang="en-US" b="0" i="0" dirty="0">
                <a:solidFill>
                  <a:srgbClr val="0D0D0D"/>
                </a:solidFill>
                <a:effectLst/>
                <a:latin typeface="Söhne"/>
              </a:rPr>
              <a:t>值越大，根本原因的预测位置就越靠前；</a:t>
            </a:r>
            <a:endParaRPr lang="zh-CN" altLang="en-US" dirty="0"/>
          </a:p>
        </p:txBody>
      </p:sp>
    </p:spTree>
    <p:extLst>
      <p:ext uri="{BB962C8B-B14F-4D97-AF65-F5344CB8AC3E}">
        <p14:creationId xmlns:p14="http://schemas.microsoft.com/office/powerpoint/2010/main" val="2538223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AB958-C7D5-5393-FAA6-D1572AAB3E51}"/>
            </a:ext>
          </a:extLst>
        </p:cNvPr>
        <p:cNvGrpSpPr/>
        <p:nvPr/>
      </p:nvGrpSpPr>
      <p:grpSpPr>
        <a:xfrm>
          <a:off x="0" y="0"/>
          <a:ext cx="0" cy="0"/>
          <a:chOff x="0" y="0"/>
          <a:chExt cx="0" cy="0"/>
        </a:xfrm>
      </p:grpSpPr>
      <p:sp>
        <p:nvSpPr>
          <p:cNvPr id="48" name="文本框 47">
            <a:extLst>
              <a:ext uri="{FF2B5EF4-FFF2-40B4-BE49-F238E27FC236}">
                <a16:creationId xmlns:a16="http://schemas.microsoft.com/office/drawing/2014/main" id="{48D546D3-EAD7-AB5B-7B65-12D83866CA65}"/>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a:extLst>
              <a:ext uri="{FF2B5EF4-FFF2-40B4-BE49-F238E27FC236}">
                <a16:creationId xmlns:a16="http://schemas.microsoft.com/office/drawing/2014/main" id="{CD3392D2-98ED-C6BD-D44F-859B526E0D98}"/>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a:extLst>
              <a:ext uri="{FF2B5EF4-FFF2-40B4-BE49-F238E27FC236}">
                <a16:creationId xmlns:a16="http://schemas.microsoft.com/office/drawing/2014/main" id="{3CAB38BC-E205-1D5E-B13D-BF8944B727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987A1122-ADD4-6453-31A1-73AABDD8717A}"/>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24FFC5AE-F604-C8B2-550D-9A87D978A49D}"/>
              </a:ext>
            </a:extLst>
          </p:cNvPr>
          <p:cNvCxnSpPr>
            <a:cxnSpLocks/>
            <a:stCxn id="4" idx="6"/>
            <a:endCxn id="30" idx="1"/>
          </p:cNvCxnSpPr>
          <p:nvPr/>
        </p:nvCxnSpPr>
        <p:spPr>
          <a:xfrm flipV="1">
            <a:off x="618536" y="413357"/>
            <a:ext cx="30028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A8AD331F-2F0F-25B7-B00A-D132D017CE06}"/>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a:extLst>
              <a:ext uri="{FF2B5EF4-FFF2-40B4-BE49-F238E27FC236}">
                <a16:creationId xmlns:a16="http://schemas.microsoft.com/office/drawing/2014/main" id="{BAD11DD6-8AA0-0BA3-395E-5B0F6D78E4B4}"/>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81D8D503-3FD9-75F1-F573-308C4C76BB53}"/>
              </a:ext>
            </a:extLst>
          </p:cNvPr>
          <p:cNvSpPr txBox="1"/>
          <p:nvPr/>
        </p:nvSpPr>
        <p:spPr>
          <a:xfrm>
            <a:off x="918816" y="189980"/>
            <a:ext cx="4199437" cy="446753"/>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实验</a:t>
            </a:r>
          </a:p>
        </p:txBody>
      </p:sp>
      <p:sp>
        <p:nvSpPr>
          <p:cNvPr id="14" name="斜纹 13">
            <a:extLst>
              <a:ext uri="{FF2B5EF4-FFF2-40B4-BE49-F238E27FC236}">
                <a16:creationId xmlns:a16="http://schemas.microsoft.com/office/drawing/2014/main" id="{0A855207-0876-079D-0FCD-6FA044ED9C1D}"/>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斜纹 14">
            <a:extLst>
              <a:ext uri="{FF2B5EF4-FFF2-40B4-BE49-F238E27FC236}">
                <a16:creationId xmlns:a16="http://schemas.microsoft.com/office/drawing/2014/main" id="{9D87D43B-8619-CF23-B685-34E51B7DB81F}"/>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a:extLst>
              <a:ext uri="{FF2B5EF4-FFF2-40B4-BE49-F238E27FC236}">
                <a16:creationId xmlns:a16="http://schemas.microsoft.com/office/drawing/2014/main" id="{5D6D0E1C-D548-39A3-C07B-3197C6CE7559}"/>
              </a:ext>
            </a:extLst>
          </p:cNvPr>
          <p:cNvPicPr>
            <a:picLocks noChangeAspect="1"/>
          </p:cNvPicPr>
          <p:nvPr/>
        </p:nvPicPr>
        <p:blipFill>
          <a:blip r:embed="rId4"/>
          <a:stretch>
            <a:fillRect/>
          </a:stretch>
        </p:blipFill>
        <p:spPr>
          <a:xfrm>
            <a:off x="491038" y="1055384"/>
            <a:ext cx="7383419" cy="5160359"/>
          </a:xfrm>
          <a:prstGeom prst="rect">
            <a:avLst/>
          </a:prstGeom>
        </p:spPr>
      </p:pic>
      <p:sp>
        <p:nvSpPr>
          <p:cNvPr id="3" name="文本框 2">
            <a:extLst>
              <a:ext uri="{FF2B5EF4-FFF2-40B4-BE49-F238E27FC236}">
                <a16:creationId xmlns:a16="http://schemas.microsoft.com/office/drawing/2014/main" id="{43DDB3C0-C459-FA0B-ADD8-C4A7CB6C19F1}"/>
              </a:ext>
            </a:extLst>
          </p:cNvPr>
          <p:cNvSpPr txBox="1"/>
          <p:nvPr/>
        </p:nvSpPr>
        <p:spPr>
          <a:xfrm>
            <a:off x="7926484" y="1148671"/>
            <a:ext cx="3955664" cy="923330"/>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从 </a:t>
            </a:r>
            <a:r>
              <a:rPr lang="en-US" altLang="zh-CN" b="0" i="0" dirty="0">
                <a:solidFill>
                  <a:srgbClr val="000000"/>
                </a:solidFill>
                <a:effectLst/>
                <a:latin typeface="微软雅黑" panose="020B0503020204020204" pitchFamily="34" charset="-122"/>
                <a:ea typeface="微软雅黑" panose="020B0503020204020204" pitchFamily="34" charset="-122"/>
              </a:rPr>
              <a:t>AIOps </a:t>
            </a:r>
            <a:r>
              <a:rPr lang="zh-CN" altLang="en-US" b="0" i="0" dirty="0">
                <a:solidFill>
                  <a:srgbClr val="000000"/>
                </a:solidFill>
                <a:effectLst/>
                <a:latin typeface="微软雅黑" panose="020B0503020204020204" pitchFamily="34" charset="-122"/>
                <a:ea typeface="微软雅黑" panose="020B0503020204020204" pitchFamily="34" charset="-122"/>
              </a:rPr>
              <a:t>数据集学习的相互依赖的因果图</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p:txBody>
      </p:sp>
      <p:sp>
        <p:nvSpPr>
          <p:cNvPr id="5" name="矩形: 圆角 1">
            <a:extLst>
              <a:ext uri="{FF2B5EF4-FFF2-40B4-BE49-F238E27FC236}">
                <a16:creationId xmlns:a16="http://schemas.microsoft.com/office/drawing/2014/main" id="{CE35CF10-61BB-8FB0-AA90-1EBE0D108F97}"/>
              </a:ext>
            </a:extLst>
          </p:cNvPr>
          <p:cNvSpPr/>
          <p:nvPr/>
        </p:nvSpPr>
        <p:spPr>
          <a:xfrm>
            <a:off x="7874456" y="2238910"/>
            <a:ext cx="3992979" cy="356370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E4E19F10-74EA-D99D-C7F4-BAC03773B8DD}"/>
              </a:ext>
            </a:extLst>
          </p:cNvPr>
          <p:cNvSpPr txBox="1"/>
          <p:nvPr/>
        </p:nvSpPr>
        <p:spPr>
          <a:xfrm>
            <a:off x="7874455" y="2439303"/>
            <a:ext cx="3841021" cy="3139321"/>
          </a:xfrm>
          <a:prstGeom prst="rect">
            <a:avLst/>
          </a:prstGeom>
          <a:noFill/>
        </p:spPr>
        <p:txBody>
          <a:bodyPr wrap="square">
            <a:spAutoFit/>
          </a:bodyPr>
          <a:lstStyle/>
          <a:p>
            <a:r>
              <a:rPr lang="zh-CN" altLang="en-US" dirty="0"/>
              <a:t>黑色数字</a:t>
            </a:r>
            <a:r>
              <a:rPr lang="en-US" altLang="zh-CN" dirty="0"/>
              <a:t>:</a:t>
            </a:r>
            <a:r>
              <a:rPr lang="zh-CN" altLang="en-US" dirty="0">
                <a:solidFill>
                  <a:srgbClr val="FF0000"/>
                </a:solidFill>
              </a:rPr>
              <a:t>因果分数</a:t>
            </a:r>
            <a:r>
              <a:rPr lang="zh-CN" altLang="en-US" dirty="0"/>
              <a:t>。</a:t>
            </a:r>
            <a:endParaRPr lang="en-US" altLang="zh-CN" dirty="0"/>
          </a:p>
          <a:p>
            <a:r>
              <a:rPr lang="zh-CN" altLang="en-US" dirty="0"/>
              <a:t>红色虚线</a:t>
            </a:r>
            <a:r>
              <a:rPr lang="en-US" altLang="zh-CN" dirty="0"/>
              <a:t>:</a:t>
            </a:r>
            <a:r>
              <a:rPr lang="zh-CN" altLang="en-US" dirty="0">
                <a:solidFill>
                  <a:srgbClr val="FF0000"/>
                </a:solidFill>
              </a:rPr>
              <a:t>根本原因的回溯过程</a:t>
            </a:r>
            <a:r>
              <a:rPr lang="zh-CN" altLang="en-US" dirty="0"/>
              <a:t>。</a:t>
            </a:r>
            <a:endParaRPr lang="en-US" altLang="zh-CN" dirty="0"/>
          </a:p>
          <a:p>
            <a:endParaRPr lang="en-US" altLang="zh-CN" dirty="0"/>
          </a:p>
          <a:p>
            <a:r>
              <a:rPr lang="zh-CN" altLang="en-US" b="0" i="0" dirty="0">
                <a:solidFill>
                  <a:srgbClr val="0D0D0D"/>
                </a:solidFill>
                <a:effectLst/>
                <a:latin typeface="Söhne"/>
              </a:rPr>
              <a:t>使用</a:t>
            </a:r>
            <a:r>
              <a:rPr lang="en-US" altLang="zh-CN" b="0" i="0" dirty="0">
                <a:solidFill>
                  <a:srgbClr val="0D0D0D"/>
                </a:solidFill>
                <a:effectLst/>
                <a:latin typeface="Söhne"/>
              </a:rPr>
              <a:t>CPU</a:t>
            </a:r>
            <a:r>
              <a:rPr lang="zh-CN" altLang="en-US" b="0" i="0" dirty="0">
                <a:solidFill>
                  <a:srgbClr val="0D0D0D"/>
                </a:solidFill>
                <a:effectLst/>
                <a:latin typeface="Söhne"/>
              </a:rPr>
              <a:t>使用率指标学到的相互依赖的因果图。</a:t>
            </a:r>
            <a:endParaRPr lang="en-US" altLang="zh-CN" b="0" i="0" dirty="0">
              <a:solidFill>
                <a:srgbClr val="0D0D0D"/>
              </a:solidFill>
              <a:effectLst/>
              <a:latin typeface="Söhne"/>
            </a:endParaRPr>
          </a:p>
          <a:p>
            <a:endParaRPr lang="en-US" altLang="zh-CN" dirty="0">
              <a:solidFill>
                <a:srgbClr val="0D0D0D"/>
              </a:solidFill>
              <a:latin typeface="Söhne"/>
            </a:endParaRPr>
          </a:p>
          <a:p>
            <a:r>
              <a:rPr lang="en-US" altLang="zh-CN" b="0" i="0" dirty="0">
                <a:solidFill>
                  <a:srgbClr val="0D0D0D"/>
                </a:solidFill>
                <a:effectLst/>
                <a:latin typeface="Söhne"/>
              </a:rPr>
              <a:t>infra-1</a:t>
            </a:r>
            <a:r>
              <a:rPr lang="zh-CN" altLang="en-US" b="0" i="0" dirty="0">
                <a:solidFill>
                  <a:srgbClr val="0D0D0D"/>
                </a:solidFill>
                <a:effectLst/>
                <a:latin typeface="Söhne"/>
              </a:rPr>
              <a:t>服务器是最有可能增加系统延迟的服务器。在这台服务器上，</a:t>
            </a:r>
            <a:r>
              <a:rPr lang="en-US" altLang="zh-CN" b="0" i="0" dirty="0">
                <a:solidFill>
                  <a:srgbClr val="0D0D0D"/>
                </a:solidFill>
                <a:effectLst/>
                <a:latin typeface="Söhne"/>
              </a:rPr>
              <a:t>catalogue-</a:t>
            </a:r>
            <a:r>
              <a:rPr lang="en-US" altLang="zh-CN" b="0" i="0" dirty="0" err="1">
                <a:solidFill>
                  <a:srgbClr val="0D0D0D"/>
                </a:solidFill>
                <a:effectLst/>
                <a:latin typeface="Söhne"/>
              </a:rPr>
              <a:t>xfjp</a:t>
            </a:r>
            <a:r>
              <a:rPr lang="zh-CN" altLang="en-US" b="0" i="0" dirty="0">
                <a:solidFill>
                  <a:srgbClr val="0D0D0D"/>
                </a:solidFill>
                <a:effectLst/>
                <a:latin typeface="Söhne"/>
              </a:rPr>
              <a:t>是根本原因，其负面效应传播到</a:t>
            </a:r>
            <a:r>
              <a:rPr lang="en-US" altLang="zh-CN" b="0" i="0" dirty="0">
                <a:solidFill>
                  <a:srgbClr val="0D0D0D"/>
                </a:solidFill>
                <a:effectLst/>
                <a:latin typeface="Söhne"/>
              </a:rPr>
              <a:t>'sdn-c7kqg</a:t>
            </a:r>
            <a:r>
              <a:rPr lang="zh-CN" altLang="en-US" b="0" i="0" dirty="0">
                <a:solidFill>
                  <a:srgbClr val="0D0D0D"/>
                </a:solidFill>
                <a:effectLst/>
                <a:latin typeface="Söhne"/>
              </a:rPr>
              <a:t>，导致</a:t>
            </a:r>
            <a:r>
              <a:rPr lang="en-US" altLang="zh-CN" b="0" i="0" dirty="0">
                <a:solidFill>
                  <a:srgbClr val="0D0D0D"/>
                </a:solidFill>
                <a:effectLst/>
                <a:latin typeface="Söhne"/>
              </a:rPr>
              <a:t>infra-1</a:t>
            </a:r>
            <a:r>
              <a:rPr lang="zh-CN" altLang="en-US" b="0" i="0" dirty="0">
                <a:solidFill>
                  <a:srgbClr val="0D0D0D"/>
                </a:solidFill>
                <a:effectLst/>
                <a:latin typeface="Söhne"/>
              </a:rPr>
              <a:t>的故障</a:t>
            </a:r>
            <a:endParaRPr lang="zh-CN" altLang="en-US" dirty="0"/>
          </a:p>
        </p:txBody>
      </p:sp>
    </p:spTree>
    <p:extLst>
      <p:ext uri="{BB962C8B-B14F-4D97-AF65-F5344CB8AC3E}">
        <p14:creationId xmlns:p14="http://schemas.microsoft.com/office/powerpoint/2010/main" val="479382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30028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918816" y="189980"/>
            <a:ext cx="4199437" cy="446753"/>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文章总结</a:t>
            </a:r>
          </a:p>
        </p:txBody>
      </p:sp>
      <p:sp>
        <p:nvSpPr>
          <p:cNvPr id="35" name="斜纹 34">
            <a:extLst>
              <a:ext uri="{FF2B5EF4-FFF2-40B4-BE49-F238E27FC236}">
                <a16:creationId xmlns:a16="http://schemas.microsoft.com/office/drawing/2014/main" id="{148D64EC-DF60-4103-8F7A-FA58DD07F73C}"/>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斜纹 35">
            <a:extLst>
              <a:ext uri="{FF2B5EF4-FFF2-40B4-BE49-F238E27FC236}">
                <a16:creationId xmlns:a16="http://schemas.microsoft.com/office/drawing/2014/main" id="{ACEC313D-449C-43A1-9EB5-AB105401549A}"/>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DE964BE-AFA1-46C4-B8E9-777C94714423}"/>
              </a:ext>
            </a:extLst>
          </p:cNvPr>
          <p:cNvSpPr txBox="1"/>
          <p:nvPr/>
        </p:nvSpPr>
        <p:spPr>
          <a:xfrm>
            <a:off x="1022210" y="1247676"/>
            <a:ext cx="9804286" cy="2031325"/>
          </a:xfrm>
          <a:prstGeom prst="rect">
            <a:avLst/>
          </a:prstGeom>
          <a:noFill/>
        </p:spPr>
        <p:txBody>
          <a:bodyPr wrap="square">
            <a:spAutoFit/>
          </a:bodyPr>
          <a:lstStyle/>
          <a:p>
            <a:r>
              <a:rPr lang="en-US" altLang="zh-CN" dirty="0"/>
              <a:t>1.</a:t>
            </a:r>
            <a:r>
              <a:rPr lang="zh-CN" altLang="en-US" dirty="0"/>
              <a:t>当前调研到的</a:t>
            </a:r>
            <a:r>
              <a:rPr lang="en-US" altLang="zh-CN" dirty="0"/>
              <a:t>UAV</a:t>
            </a:r>
            <a:r>
              <a:rPr lang="zh-CN" altLang="en-US" dirty="0"/>
              <a:t>的</a:t>
            </a:r>
            <a:r>
              <a:rPr lang="en-US" altLang="zh-CN" dirty="0"/>
              <a:t>FTA</a:t>
            </a:r>
            <a:r>
              <a:rPr lang="zh-CN" altLang="en-US" dirty="0"/>
              <a:t>树大多为一个子系统或者部件故障的</a:t>
            </a:r>
            <a:r>
              <a:rPr lang="en-US" altLang="zh-CN" dirty="0"/>
              <a:t>FTA</a:t>
            </a:r>
            <a:r>
              <a:rPr lang="zh-CN" altLang="en-US" dirty="0"/>
              <a:t>树，可以借鉴其</a:t>
            </a:r>
            <a:r>
              <a:rPr lang="en-US" altLang="zh-CN" dirty="0" err="1"/>
              <a:t>gnn</a:t>
            </a:r>
            <a:r>
              <a:rPr lang="zh-CN" altLang="en-US" dirty="0"/>
              <a:t>的方法学习部件之间的因果关系</a:t>
            </a:r>
            <a:endParaRPr lang="en-US" altLang="zh-CN" b="0" i="0" dirty="0">
              <a:solidFill>
                <a:srgbClr val="1F2328"/>
              </a:solidFill>
              <a:effectLst/>
              <a:latin typeface="-apple-system"/>
            </a:endParaRPr>
          </a:p>
          <a:p>
            <a:endParaRPr lang="en-US" altLang="zh-CN" dirty="0"/>
          </a:p>
          <a:p>
            <a:r>
              <a:rPr lang="en-US" altLang="zh-CN" dirty="0"/>
              <a:t>2.FTA</a:t>
            </a:r>
            <a:r>
              <a:rPr lang="zh-CN" altLang="en-US" dirty="0"/>
              <a:t>树虽然携带有概率，但是其概率是根据其提供的数据搜集的，需要对</a:t>
            </a:r>
            <a:r>
              <a:rPr lang="en-US" altLang="zh-CN" dirty="0"/>
              <a:t>ALFA</a:t>
            </a:r>
            <a:r>
              <a:rPr lang="zh-CN" altLang="en-US" dirty="0"/>
              <a:t>的采取另外的方法获取概率，这里采用的是随机游走方法获取因果评分，可以借鉴一些新的文章的获取其因果效应评分，对于其极端异常值也可以借鉴。</a:t>
            </a:r>
            <a:endParaRPr lang="en-US" altLang="zh-CN" dirty="0"/>
          </a:p>
          <a:p>
            <a:endParaRPr lang="en-US" altLang="zh-CN" dirty="0"/>
          </a:p>
        </p:txBody>
      </p:sp>
      <p:sp>
        <p:nvSpPr>
          <p:cNvPr id="7" name="矩形: 圆角 1">
            <a:extLst>
              <a:ext uri="{FF2B5EF4-FFF2-40B4-BE49-F238E27FC236}">
                <a16:creationId xmlns:a16="http://schemas.microsoft.com/office/drawing/2014/main" id="{6556573D-F17D-A6BC-F76F-9FB3FE76D3B8}"/>
              </a:ext>
            </a:extLst>
          </p:cNvPr>
          <p:cNvSpPr/>
          <p:nvPr/>
        </p:nvSpPr>
        <p:spPr>
          <a:xfrm>
            <a:off x="687567" y="1024300"/>
            <a:ext cx="10394961" cy="214056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07987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178050"/>
            <a:ext cx="12192000" cy="2207895"/>
          </a:xfrm>
          <a:prstGeom prst="rect">
            <a:avLst/>
          </a:prstGeom>
          <a:solidFill>
            <a:srgbClr val="1C6299"/>
          </a:solidFill>
          <a:ln w="12700" cap="flat" cmpd="sng" algn="ctr">
            <a:noFill/>
            <a:prstDash val="solid"/>
            <a:miter lim="800000"/>
          </a:ln>
          <a:effectLst/>
        </p:spPr>
        <p:txBody>
          <a:bodyPr rtlCol="0" anchor="ctr"/>
          <a:lstStyle/>
          <a:p>
            <a:pPr algn="ctr"/>
            <a:endParaRPr lang="zh-CN" altLang="en-US" kern="0">
              <a:solidFill>
                <a:prstClr val="white"/>
              </a:solidFill>
              <a:latin typeface="Arial" panose="020B0604020202090204"/>
              <a:ea typeface="微软雅黑" panose="020B0503020204020204" pitchFamily="34" charset="-122"/>
            </a:endParaRPr>
          </a:p>
        </p:txBody>
      </p:sp>
      <p:sp>
        <p:nvSpPr>
          <p:cNvPr id="11" name="文本框 10"/>
          <p:cNvSpPr txBox="1"/>
          <p:nvPr/>
        </p:nvSpPr>
        <p:spPr>
          <a:xfrm>
            <a:off x="2388023" y="2963189"/>
            <a:ext cx="8611739" cy="645160"/>
          </a:xfrm>
          <a:prstGeom prst="rect">
            <a:avLst/>
          </a:prstGeom>
          <a:noFill/>
        </p:spPr>
        <p:txBody>
          <a:bodyPr wrap="square" rtlCol="0">
            <a:spAutoFit/>
          </a:bodyPr>
          <a:lstStyle/>
          <a:p>
            <a:pPr marR="0" algn="ctr" defTabSz="914400" fontAlgn="auto">
              <a:buClrTx/>
              <a:buSzTx/>
              <a:buFontTx/>
              <a:defRPr/>
            </a:pPr>
            <a:r>
              <a:rPr lang="en-US" altLang="zh-CN" sz="3600" dirty="0">
                <a:solidFill>
                  <a:schemeClr val="bg1"/>
                </a:solidFill>
                <a:latin typeface="Comic Sans MS" panose="030F0702030302020204" pitchFamily="66" charset="0"/>
                <a:ea typeface="方正宋刻本秀楷简体" panose="02000000000000000000" charset="-122"/>
                <a:cs typeface="Arial" panose="020B0604020202020204" pitchFamily="34" charset="0"/>
                <a:sym typeface="+mn-ea"/>
              </a:rPr>
              <a:t>Thanks you </a:t>
            </a:r>
            <a:r>
              <a:rPr lang="zh-CN" altLang="en-US" sz="3600" b="1" dirty="0">
                <a:solidFill>
                  <a:schemeClr val="bg1"/>
                </a:solidFill>
              </a:rPr>
              <a:t>！</a:t>
            </a:r>
            <a:endParaRPr lang="zh-CN" sz="3600" b="1" dirty="0">
              <a:solidFill>
                <a:schemeClr val="bg1"/>
              </a:solidFill>
            </a:endParaRPr>
          </a:p>
        </p:txBody>
      </p:sp>
      <p:sp>
        <p:nvSpPr>
          <p:cNvPr id="15" name="矩形 14"/>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5"/>
          <p:cNvSpPr>
            <a:spLocks noEditPoints="1"/>
          </p:cNvSpPr>
          <p:nvPr/>
        </p:nvSpPr>
        <p:spPr bwMode="auto">
          <a:xfrm>
            <a:off x="11210264" y="2962924"/>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17" name="图片 16" descr="2015916225123342.jpg"/>
          <p:cNvPicPr>
            <a:picLocks noChangeAspect="1"/>
          </p:cNvPicPr>
          <p:nvPr/>
        </p:nvPicPr>
        <p:blipFill>
          <a:blip r:embed="rId3" cstate="print"/>
          <a:stretch>
            <a:fillRect/>
          </a:stretch>
        </p:blipFill>
        <p:spPr>
          <a:xfrm>
            <a:off x="322580" y="2244090"/>
            <a:ext cx="2369820" cy="1927225"/>
          </a:xfrm>
          <a:prstGeom prst="rect">
            <a:avLst/>
          </a:prstGeom>
        </p:spPr>
      </p:pic>
      <p:pic>
        <p:nvPicPr>
          <p:cNvPr id="3" name="图片 2"/>
          <p:cNvPicPr>
            <a:picLocks noChangeAspect="1"/>
          </p:cNvPicPr>
          <p:nvPr/>
        </p:nvPicPr>
        <p:blipFill>
          <a:blip r:link="rId4"/>
          <a:stretch>
            <a:fillRect/>
          </a:stretch>
        </p:blipFill>
        <p:spPr>
          <a:xfrm>
            <a:off x="1270000" y="1270000"/>
            <a:ext cx="63500" cy="7620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a:extLst>
              <a:ext uri="{FF2B5EF4-FFF2-40B4-BE49-F238E27FC236}">
                <a16:creationId xmlns:a16="http://schemas.microsoft.com/office/drawing/2014/main" id="{62C82C49-5C09-44C5-B39F-EABD0EE0B039}"/>
              </a:ext>
            </a:extLst>
          </p:cNvPr>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背景</a:t>
            </a:r>
          </a:p>
        </p:txBody>
      </p:sp>
      <p:sp>
        <p:nvSpPr>
          <p:cNvPr id="31" name="斜纹 30">
            <a:extLst>
              <a:ext uri="{FF2B5EF4-FFF2-40B4-BE49-F238E27FC236}">
                <a16:creationId xmlns:a16="http://schemas.microsoft.com/office/drawing/2014/main" id="{C390BFD3-5EE5-4CD8-9938-859F08BC38D8}"/>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a:extLst>
              <a:ext uri="{FF2B5EF4-FFF2-40B4-BE49-F238E27FC236}">
                <a16:creationId xmlns:a16="http://schemas.microsoft.com/office/drawing/2014/main" id="{427D7E33-F368-4DA5-A924-BB7984AA8CA2}"/>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96043D46-1E6B-6B5C-349F-CE92E7CFC5ED}"/>
              </a:ext>
            </a:extLst>
          </p:cNvPr>
          <p:cNvSpPr txBox="1"/>
          <p:nvPr/>
        </p:nvSpPr>
        <p:spPr>
          <a:xfrm>
            <a:off x="590113" y="978563"/>
            <a:ext cx="10668609" cy="369332"/>
          </a:xfrm>
          <a:prstGeom prst="rect">
            <a:avLst/>
          </a:prstGeom>
          <a:noFill/>
        </p:spPr>
        <p:txBody>
          <a:bodyPr wrap="square">
            <a:spAutoFit/>
          </a:bodyPr>
          <a:lstStyle/>
          <a:p>
            <a:r>
              <a:rPr lang="zh-CN" altLang="en-US" b="0" i="0" dirty="0">
                <a:solidFill>
                  <a:srgbClr val="1F2328"/>
                </a:solidFill>
                <a:effectLst/>
                <a:latin typeface="-apple-system"/>
              </a:rPr>
              <a:t>根本原因分析的目标是通过从系统监控数据中发现和分析因果结构来识别系统问题的根本原因。</a:t>
            </a:r>
            <a:endParaRPr lang="zh-CN" altLang="en-US" dirty="0"/>
          </a:p>
        </p:txBody>
      </p:sp>
      <p:sp>
        <p:nvSpPr>
          <p:cNvPr id="8" name="文本框 7">
            <a:extLst>
              <a:ext uri="{FF2B5EF4-FFF2-40B4-BE49-F238E27FC236}">
                <a16:creationId xmlns:a16="http://schemas.microsoft.com/office/drawing/2014/main" id="{4DF72C33-2872-B48C-ED51-1EB1F5623140}"/>
              </a:ext>
            </a:extLst>
          </p:cNvPr>
          <p:cNvSpPr txBox="1"/>
          <p:nvPr/>
        </p:nvSpPr>
        <p:spPr>
          <a:xfrm>
            <a:off x="590113" y="1680544"/>
            <a:ext cx="5505887" cy="923330"/>
          </a:xfrm>
          <a:prstGeom prst="rect">
            <a:avLst/>
          </a:prstGeom>
          <a:noFill/>
        </p:spPr>
        <p:txBody>
          <a:bodyPr wrap="square">
            <a:spAutoFit/>
          </a:bodyPr>
          <a:lstStyle/>
          <a:p>
            <a:r>
              <a:rPr lang="zh-CN" altLang="en-US" dirty="0">
                <a:solidFill>
                  <a:srgbClr val="FF0000"/>
                </a:solidFill>
                <a:latin typeface="fell"/>
              </a:rPr>
              <a:t>现有研究</a:t>
            </a:r>
            <a:r>
              <a:rPr lang="en-US" altLang="zh-CN" b="0" i="0" dirty="0">
                <a:solidFill>
                  <a:srgbClr val="6B6B6B"/>
                </a:solidFill>
                <a:effectLst/>
                <a:latin typeface="fell"/>
              </a:rPr>
              <a:t>- </a:t>
            </a:r>
            <a:r>
              <a:rPr lang="zh-CN" altLang="en-US" b="0" i="0" dirty="0">
                <a:solidFill>
                  <a:srgbClr val="6B6B6B"/>
                </a:solidFill>
                <a:effectLst/>
                <a:latin typeface="fell"/>
              </a:rPr>
              <a:t>主要集中在简化的场景，其中目标系统被建模为单个孤立的因果图，并且系统的故障影响只能在同一实体网络内传播。</a:t>
            </a:r>
            <a:endParaRPr lang="zh-CN" altLang="en-US" dirty="0"/>
          </a:p>
        </p:txBody>
      </p:sp>
      <p:sp>
        <p:nvSpPr>
          <p:cNvPr id="12" name="矩形: 圆角 1">
            <a:extLst>
              <a:ext uri="{FF2B5EF4-FFF2-40B4-BE49-F238E27FC236}">
                <a16:creationId xmlns:a16="http://schemas.microsoft.com/office/drawing/2014/main" id="{E4BA72F3-8FC6-54DB-E723-6C56B1103E9B}"/>
              </a:ext>
            </a:extLst>
          </p:cNvPr>
          <p:cNvSpPr/>
          <p:nvPr/>
        </p:nvSpPr>
        <p:spPr>
          <a:xfrm>
            <a:off x="467361" y="5445985"/>
            <a:ext cx="11155406" cy="127660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
            <a:extLst>
              <a:ext uri="{FF2B5EF4-FFF2-40B4-BE49-F238E27FC236}">
                <a16:creationId xmlns:a16="http://schemas.microsoft.com/office/drawing/2014/main" id="{BD5D576C-3FD2-8125-19BD-83A5B6E99C03}"/>
              </a:ext>
            </a:extLst>
          </p:cNvPr>
          <p:cNvSpPr/>
          <p:nvPr/>
        </p:nvSpPr>
        <p:spPr>
          <a:xfrm>
            <a:off x="590114" y="700610"/>
            <a:ext cx="11032654" cy="8895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D50473F9-7964-9AA8-72D1-F1EA183E21B6}"/>
              </a:ext>
            </a:extLst>
          </p:cNvPr>
          <p:cNvPicPr>
            <a:picLocks noChangeAspect="1"/>
          </p:cNvPicPr>
          <p:nvPr/>
        </p:nvPicPr>
        <p:blipFill>
          <a:blip r:embed="rId4"/>
          <a:stretch>
            <a:fillRect/>
          </a:stretch>
        </p:blipFill>
        <p:spPr>
          <a:xfrm>
            <a:off x="6564999" y="1800975"/>
            <a:ext cx="4693723" cy="3408113"/>
          </a:xfrm>
          <a:prstGeom prst="rect">
            <a:avLst/>
          </a:prstGeom>
        </p:spPr>
      </p:pic>
      <p:sp>
        <p:nvSpPr>
          <p:cNvPr id="10" name="文本框 9">
            <a:extLst>
              <a:ext uri="{FF2B5EF4-FFF2-40B4-BE49-F238E27FC236}">
                <a16:creationId xmlns:a16="http://schemas.microsoft.com/office/drawing/2014/main" id="{7127973B-8F73-DD2C-FA32-1725C9B2AEA4}"/>
              </a:ext>
            </a:extLst>
          </p:cNvPr>
          <p:cNvSpPr txBox="1"/>
          <p:nvPr/>
        </p:nvSpPr>
        <p:spPr>
          <a:xfrm>
            <a:off x="590113" y="2901827"/>
            <a:ext cx="5578298" cy="1754326"/>
          </a:xfrm>
          <a:prstGeom prst="rect">
            <a:avLst/>
          </a:prstGeom>
          <a:noFill/>
        </p:spPr>
        <p:txBody>
          <a:bodyPr wrap="square">
            <a:spAutoFit/>
          </a:bodyPr>
          <a:lstStyle/>
          <a:p>
            <a:r>
              <a:rPr lang="zh-CN" altLang="en-US" dirty="0">
                <a:solidFill>
                  <a:srgbClr val="FF0000"/>
                </a:solidFill>
                <a:latin typeface="fell"/>
              </a:rPr>
              <a:t>存在的问题</a:t>
            </a:r>
            <a:r>
              <a:rPr lang="zh-CN" altLang="en-US" dirty="0">
                <a:solidFill>
                  <a:srgbClr val="6B6B6B"/>
                </a:solidFill>
                <a:latin typeface="fell"/>
              </a:rPr>
              <a:t>：</a:t>
            </a:r>
            <a:r>
              <a:rPr lang="en-US" altLang="zh-CN" b="0" i="0" dirty="0">
                <a:solidFill>
                  <a:srgbClr val="6B6B6B"/>
                </a:solidFill>
                <a:effectLst/>
                <a:latin typeface="fell"/>
              </a:rPr>
              <a:t> </a:t>
            </a:r>
          </a:p>
          <a:p>
            <a:r>
              <a:rPr lang="zh-CN" altLang="en-US" dirty="0">
                <a:solidFill>
                  <a:srgbClr val="6B6B6B"/>
                </a:solidFill>
                <a:latin typeface="fell"/>
              </a:rPr>
              <a:t>现实世界的复杂系统通常由多个网络组成且以高度复杂的方式进行协调。</a:t>
            </a:r>
            <a:endParaRPr lang="en-US" altLang="zh-CN" dirty="0">
              <a:solidFill>
                <a:srgbClr val="6B6B6B"/>
              </a:solidFill>
              <a:latin typeface="fell"/>
            </a:endParaRPr>
          </a:p>
          <a:p>
            <a:r>
              <a:rPr lang="zh-CN" altLang="en-US" dirty="0">
                <a:solidFill>
                  <a:srgbClr val="FF0000"/>
                </a:solidFill>
                <a:latin typeface="fell"/>
              </a:rPr>
              <a:t>例如：</a:t>
            </a:r>
            <a:r>
              <a:rPr lang="zh-CN" altLang="en-US" dirty="0">
                <a:solidFill>
                  <a:srgbClr val="6B6B6B"/>
                </a:solidFill>
                <a:latin typeface="fell"/>
              </a:rPr>
              <a:t>一个网络的系统实体发生故障可能会传播到其他网络中的依赖实体，</a:t>
            </a:r>
            <a:r>
              <a:rPr lang="zh-CN" altLang="en-US" dirty="0">
                <a:solidFill>
                  <a:srgbClr val="FF0000"/>
                </a:solidFill>
                <a:latin typeface="fell"/>
              </a:rPr>
              <a:t>如果只对服务器网络或微服务系统之一进行建模，则很难查明 根本原因。</a:t>
            </a:r>
            <a:endParaRPr lang="en-US" altLang="zh-CN" dirty="0">
              <a:solidFill>
                <a:srgbClr val="FF0000"/>
              </a:solidFill>
              <a:latin typeface="fell"/>
            </a:endParaRPr>
          </a:p>
        </p:txBody>
      </p:sp>
      <p:sp>
        <p:nvSpPr>
          <p:cNvPr id="5" name="文本框 4">
            <a:extLst>
              <a:ext uri="{FF2B5EF4-FFF2-40B4-BE49-F238E27FC236}">
                <a16:creationId xmlns:a16="http://schemas.microsoft.com/office/drawing/2014/main" id="{8E5E4F7C-632A-6DEA-DB46-583C9E10E480}"/>
              </a:ext>
            </a:extLst>
          </p:cNvPr>
          <p:cNvSpPr txBox="1"/>
          <p:nvPr/>
        </p:nvSpPr>
        <p:spPr>
          <a:xfrm>
            <a:off x="741648" y="5586562"/>
            <a:ext cx="10236203" cy="646331"/>
          </a:xfrm>
          <a:prstGeom prst="rect">
            <a:avLst/>
          </a:prstGeom>
          <a:noFill/>
        </p:spPr>
        <p:txBody>
          <a:bodyPr wrap="square">
            <a:spAutoFit/>
          </a:bodyPr>
          <a:lstStyle/>
          <a:p>
            <a:r>
              <a:rPr lang="zh-CN" altLang="en-US" dirty="0"/>
              <a:t>通过</a:t>
            </a:r>
            <a:r>
              <a:rPr lang="zh-CN" altLang="en-US" b="0" i="0" dirty="0">
                <a:solidFill>
                  <a:srgbClr val="0D0D0D"/>
                </a:solidFill>
                <a:effectLst/>
                <a:latin typeface="Söhne"/>
              </a:rPr>
              <a:t>实时监控和记录关键性能指标</a:t>
            </a:r>
            <a:r>
              <a:rPr lang="en-US" altLang="zh-CN" b="0" i="0" dirty="0">
                <a:solidFill>
                  <a:srgbClr val="0D0D0D"/>
                </a:solidFill>
                <a:effectLst/>
                <a:latin typeface="Söhne"/>
              </a:rPr>
              <a:t>(KPIs)</a:t>
            </a:r>
            <a:r>
              <a:rPr lang="zh-CN" altLang="en-US" b="0" i="0" dirty="0">
                <a:solidFill>
                  <a:srgbClr val="0D0D0D"/>
                </a:solidFill>
                <a:effectLst/>
                <a:latin typeface="Söhne"/>
              </a:rPr>
              <a:t>（如微服务系统中的延迟或连接时间）和指标数据（如微服务系统中的</a:t>
            </a:r>
            <a:r>
              <a:rPr lang="en-US" altLang="zh-CN" b="0" i="0" dirty="0">
                <a:solidFill>
                  <a:srgbClr val="0D0D0D"/>
                </a:solidFill>
                <a:effectLst/>
                <a:latin typeface="Söhne"/>
              </a:rPr>
              <a:t>CPU/</a:t>
            </a:r>
            <a:r>
              <a:rPr lang="zh-CN" altLang="en-US" b="0" i="0" dirty="0">
                <a:solidFill>
                  <a:srgbClr val="0D0D0D"/>
                </a:solidFill>
                <a:effectLst/>
                <a:latin typeface="Söhne"/>
              </a:rPr>
              <a:t>内存使用情况），进行系统诊断。</a:t>
            </a:r>
            <a:endParaRPr lang="zh-CN" altLang="en-US" dirty="0"/>
          </a:p>
        </p:txBody>
      </p:sp>
    </p:spTree>
    <p:extLst>
      <p:ext uri="{BB962C8B-B14F-4D97-AF65-F5344CB8AC3E}">
        <p14:creationId xmlns:p14="http://schemas.microsoft.com/office/powerpoint/2010/main" val="2741022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30028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918816" y="189980"/>
            <a:ext cx="4199437" cy="446753"/>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相关工作</a:t>
            </a:r>
          </a:p>
        </p:txBody>
      </p:sp>
      <p:sp>
        <p:nvSpPr>
          <p:cNvPr id="25" name="斜纹 24">
            <a:extLst>
              <a:ext uri="{FF2B5EF4-FFF2-40B4-BE49-F238E27FC236}">
                <a16:creationId xmlns:a16="http://schemas.microsoft.com/office/drawing/2014/main" id="{2A819405-37AE-46AA-B16D-A22D4B9E61BA}"/>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斜纹 25">
            <a:extLst>
              <a:ext uri="{FF2B5EF4-FFF2-40B4-BE49-F238E27FC236}">
                <a16:creationId xmlns:a16="http://schemas.microsoft.com/office/drawing/2014/main" id="{92DE2386-5078-40B4-B160-73BEBEFD371F}"/>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圆角 1">
            <a:extLst>
              <a:ext uri="{FF2B5EF4-FFF2-40B4-BE49-F238E27FC236}">
                <a16:creationId xmlns:a16="http://schemas.microsoft.com/office/drawing/2014/main" id="{6952545B-0799-44A9-9860-A11869BE0DE7}"/>
              </a:ext>
            </a:extLst>
          </p:cNvPr>
          <p:cNvSpPr/>
          <p:nvPr/>
        </p:nvSpPr>
        <p:spPr>
          <a:xfrm>
            <a:off x="424543" y="4753908"/>
            <a:ext cx="11091282" cy="18605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a:extLst>
              <a:ext uri="{FF2B5EF4-FFF2-40B4-BE49-F238E27FC236}">
                <a16:creationId xmlns:a16="http://schemas.microsoft.com/office/drawing/2014/main" id="{A24E2FC6-245A-CED2-CF0E-15742A566B7D}"/>
              </a:ext>
            </a:extLst>
          </p:cNvPr>
          <p:cNvGraphicFramePr>
            <a:graphicFrameLocks noGrp="1"/>
          </p:cNvGraphicFramePr>
          <p:nvPr>
            <p:extLst>
              <p:ext uri="{D42A27DB-BD31-4B8C-83A1-F6EECF244321}">
                <p14:modId xmlns:p14="http://schemas.microsoft.com/office/powerpoint/2010/main" val="3209628153"/>
              </p:ext>
            </p:extLst>
          </p:nvPr>
        </p:nvGraphicFramePr>
        <p:xfrm>
          <a:off x="768675" y="742927"/>
          <a:ext cx="10639553" cy="3631477"/>
        </p:xfrm>
        <a:graphic>
          <a:graphicData uri="http://schemas.openxmlformats.org/drawingml/2006/table">
            <a:tbl>
              <a:tblPr firstRow="1" bandRow="1">
                <a:tableStyleId>{5C22544A-7EE6-4342-B048-85BDC9FD1C3A}</a:tableStyleId>
              </a:tblPr>
              <a:tblGrid>
                <a:gridCol w="3653240">
                  <a:extLst>
                    <a:ext uri="{9D8B030D-6E8A-4147-A177-3AD203B41FA5}">
                      <a16:colId xmlns:a16="http://schemas.microsoft.com/office/drawing/2014/main" val="3607978396"/>
                    </a:ext>
                  </a:extLst>
                </a:gridCol>
                <a:gridCol w="1975733">
                  <a:extLst>
                    <a:ext uri="{9D8B030D-6E8A-4147-A177-3AD203B41FA5}">
                      <a16:colId xmlns:a16="http://schemas.microsoft.com/office/drawing/2014/main" val="2503229864"/>
                    </a:ext>
                  </a:extLst>
                </a:gridCol>
                <a:gridCol w="5010580">
                  <a:extLst>
                    <a:ext uri="{9D8B030D-6E8A-4147-A177-3AD203B41FA5}">
                      <a16:colId xmlns:a16="http://schemas.microsoft.com/office/drawing/2014/main" val="4078558249"/>
                    </a:ext>
                  </a:extLst>
                </a:gridCol>
              </a:tblGrid>
              <a:tr h="372657">
                <a:tc>
                  <a:txBody>
                    <a:bodyPr/>
                    <a:lstStyle/>
                    <a:p>
                      <a:r>
                        <a:rPr lang="zh-CN" altLang="en-US" dirty="0"/>
                        <a:t>论文</a:t>
                      </a:r>
                    </a:p>
                  </a:txBody>
                  <a:tcPr/>
                </a:tc>
                <a:tc>
                  <a:txBody>
                    <a:bodyPr/>
                    <a:lstStyle/>
                    <a:p>
                      <a:r>
                        <a:rPr lang="zh-CN" altLang="en-US" dirty="0"/>
                        <a:t>方法</a:t>
                      </a:r>
                    </a:p>
                  </a:txBody>
                  <a:tcPr/>
                </a:tc>
                <a:tc>
                  <a:txBody>
                    <a:bodyPr/>
                    <a:lstStyle/>
                    <a:p>
                      <a:r>
                        <a:rPr lang="zh-CN" altLang="en-US" dirty="0"/>
                        <a:t>简介</a:t>
                      </a:r>
                    </a:p>
                  </a:txBody>
                  <a:tcPr/>
                </a:tc>
                <a:extLst>
                  <a:ext uri="{0D108BD9-81ED-4DB2-BD59-A6C34878D82A}">
                    <a16:rowId xmlns:a16="http://schemas.microsoft.com/office/drawing/2014/main" val="269181001"/>
                  </a:ext>
                </a:extLst>
              </a:tr>
              <a:tr h="467707">
                <a:tc>
                  <a:txBody>
                    <a:bodyPr/>
                    <a:lstStyle/>
                    <a:p>
                      <a:r>
                        <a:rPr lang="en-US" altLang="zh-CN" dirty="0"/>
                        <a:t>Neural Granger Causality.2021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effectLst/>
                          <a:latin typeface="+mn-lt"/>
                          <a:ea typeface="+mn-ea"/>
                          <a:cs typeface="+mn-cs"/>
                        </a:rPr>
                        <a:t>格兰杰因果</a:t>
                      </a:r>
                      <a:endParaRPr lang="en" altLang="zh-CN" dirty="0"/>
                    </a:p>
                  </a:txBody>
                  <a:tcPr/>
                </a:tc>
                <a:tc>
                  <a:txBody>
                    <a:bodyPr/>
                    <a:lstStyle/>
                    <a:p>
                      <a:r>
                        <a:rPr lang="zh-CN" altLang="en-US" sz="1800" b="0" i="0" kern="1200" dirty="0">
                          <a:solidFill>
                            <a:schemeClr val="dk1"/>
                          </a:solidFill>
                          <a:effectLst/>
                          <a:latin typeface="+mn-lt"/>
                          <a:ea typeface="+mn-ea"/>
                          <a:cs typeface="+mn-cs"/>
                        </a:rPr>
                        <a:t>根据一个时间序列是否有助于预测另一个时间序列来评估因果关系</a:t>
                      </a:r>
                      <a:endParaRPr lang="zh-CN" altLang="en-US" dirty="0"/>
                    </a:p>
                  </a:txBody>
                  <a:tcPr/>
                </a:tc>
                <a:extLst>
                  <a:ext uri="{0D108BD9-81ED-4DB2-BD59-A6C34878D82A}">
                    <a16:rowId xmlns:a16="http://schemas.microsoft.com/office/drawing/2014/main" val="3605532102"/>
                  </a:ext>
                </a:extLst>
              </a:tr>
              <a:tr h="785459">
                <a:tc>
                  <a:txBody>
                    <a:bodyPr/>
                    <a:lstStyle/>
                    <a:p>
                      <a:r>
                        <a:rPr lang="en-US" altLang="zh-CN" dirty="0"/>
                        <a:t>Causal network inference by</a:t>
                      </a:r>
                    </a:p>
                    <a:p>
                      <a:r>
                        <a:rPr lang="en-US" altLang="zh-CN" dirty="0"/>
                        <a:t>optimal causation entropy. 2015</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dirty="0">
                          <a:solidFill>
                            <a:schemeClr val="dk1"/>
                          </a:solidFill>
                          <a:effectLst/>
                          <a:latin typeface="+mn-lt"/>
                          <a:ea typeface="+mn-ea"/>
                          <a:cs typeface="+mn-cs"/>
                        </a:rPr>
                        <a:t>基于约束的方法</a:t>
                      </a:r>
                      <a:endParaRPr lang="en" altLang="zh-CN" dirty="0"/>
                    </a:p>
                  </a:txBody>
                  <a:tcPr/>
                </a:tc>
                <a:tc>
                  <a:txBody>
                    <a:bodyPr/>
                    <a:lstStyle/>
                    <a:p>
                      <a:r>
                        <a:rPr lang="zh-CN" altLang="en-US" sz="1800" b="0" i="0" kern="1200" dirty="0">
                          <a:solidFill>
                            <a:schemeClr val="dk1"/>
                          </a:solidFill>
                          <a:effectLst/>
                          <a:latin typeface="+mn-lt"/>
                          <a:ea typeface="+mn-ea"/>
                          <a:cs typeface="+mn-cs"/>
                        </a:rPr>
                        <a:t>基于条件独立性</a:t>
                      </a:r>
                      <a:r>
                        <a:rPr lang="zh-CN" altLang="en-US" sz="1800" b="0" i="0" kern="1200">
                          <a:solidFill>
                            <a:schemeClr val="dk1"/>
                          </a:solidFill>
                          <a:effectLst/>
                          <a:latin typeface="+mn-lt"/>
                          <a:ea typeface="+mn-ea"/>
                          <a:cs typeface="+mn-cs"/>
                        </a:rPr>
                        <a:t>测试和结构</a:t>
                      </a:r>
                      <a:r>
                        <a:rPr lang="zh-CN" altLang="en-US" sz="1800" b="0" i="0" kern="1200" dirty="0">
                          <a:solidFill>
                            <a:schemeClr val="dk1"/>
                          </a:solidFill>
                          <a:effectLst/>
                          <a:latin typeface="+mn-lt"/>
                          <a:ea typeface="+mn-ea"/>
                          <a:cs typeface="+mn-cs"/>
                        </a:rPr>
                        <a:t>规则来学习因果结构</a:t>
                      </a:r>
                      <a:endParaRPr lang="en-US" altLang="zh-CN"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4098861291"/>
                  </a:ext>
                </a:extLst>
              </a:tr>
              <a:tr h="918881">
                <a:tc>
                  <a:txBody>
                    <a:bodyPr/>
                    <a:lstStyle/>
                    <a:p>
                      <a:r>
                        <a:rPr lang="en-US" altLang="zh-CN" dirty="0"/>
                        <a:t>Causal inference on time series using restricted structural equation models.2013</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dirty="0">
                          <a:solidFill>
                            <a:schemeClr val="dk1"/>
                          </a:solidFill>
                          <a:effectLst/>
                          <a:latin typeface="+mn-lt"/>
                          <a:ea typeface="+mn-ea"/>
                          <a:cs typeface="+mn-cs"/>
                        </a:rPr>
                        <a:t> 基于噪声的方法</a:t>
                      </a:r>
                      <a:endParaRPr lang="en" altLang="zh-CN" dirty="0"/>
                    </a:p>
                  </a:txBody>
                  <a:tcPr/>
                </a:tc>
                <a:tc>
                  <a:txBody>
                    <a:bodyPr/>
                    <a:lstStyle/>
                    <a:p>
                      <a:r>
                        <a:rPr lang="zh-CN" altLang="en-US" sz="1800" b="0" i="0" kern="1200" dirty="0">
                          <a:solidFill>
                            <a:schemeClr val="dk1"/>
                          </a:solidFill>
                          <a:effectLst/>
                          <a:latin typeface="+mn-lt"/>
                          <a:ea typeface="+mn-ea"/>
                          <a:cs typeface="+mn-cs"/>
                        </a:rPr>
                        <a:t>因果关系通过反映不同变量和噪声之间因果关系的方程来描述；</a:t>
                      </a:r>
                      <a:endParaRPr lang="zh-CN" altLang="en-US" dirty="0"/>
                    </a:p>
                  </a:txBody>
                  <a:tcPr/>
                </a:tc>
                <a:extLst>
                  <a:ext uri="{0D108BD9-81ED-4DB2-BD59-A6C34878D82A}">
                    <a16:rowId xmlns:a16="http://schemas.microsoft.com/office/drawing/2014/main" val="2808372105"/>
                  </a:ext>
                </a:extLst>
              </a:tr>
              <a:tr h="643217">
                <a:tc>
                  <a:txBody>
                    <a:bodyPr/>
                    <a:lstStyle/>
                    <a:p>
                      <a:r>
                        <a:rPr lang="en-US" altLang="zh-CN" dirty="0"/>
                        <a:t>Neural graphical modelling in continuous-time: consistency guarantees and algorithms.2021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a:solidFill>
                            <a:schemeClr val="dk1"/>
                          </a:solidFill>
                          <a:effectLst/>
                          <a:latin typeface="+mn-lt"/>
                          <a:ea typeface="+mn-ea"/>
                          <a:cs typeface="+mn-cs"/>
                        </a:rPr>
                        <a:t>基于评分</a:t>
                      </a:r>
                      <a:endParaRPr lang="en" altLang="zh-CN" dirty="0"/>
                    </a:p>
                  </a:txBody>
                  <a:tcPr/>
                </a:tc>
                <a:tc>
                  <a:txBody>
                    <a:bodyPr/>
                    <a:lstStyle/>
                    <a:p>
                      <a:r>
                        <a:rPr lang="zh-CN" altLang="en-US" sz="1800" b="0" i="0" kern="1200" dirty="0">
                          <a:solidFill>
                            <a:schemeClr val="dk1"/>
                          </a:solidFill>
                          <a:effectLst/>
                          <a:latin typeface="+mn-lt"/>
                          <a:ea typeface="+mn-ea"/>
                          <a:cs typeface="+mn-cs"/>
                        </a:rPr>
                        <a:t>因果结构的质量通过评分函数进行评估。</a:t>
                      </a:r>
                      <a:endParaRPr lang="zh-CN" altLang="en-US" dirty="0"/>
                    </a:p>
                  </a:txBody>
                  <a:tcPr/>
                </a:tc>
                <a:extLst>
                  <a:ext uri="{0D108BD9-81ED-4DB2-BD59-A6C34878D82A}">
                    <a16:rowId xmlns:a16="http://schemas.microsoft.com/office/drawing/2014/main" val="3810139860"/>
                  </a:ext>
                </a:extLst>
              </a:tr>
            </a:tbl>
          </a:graphicData>
        </a:graphic>
      </p:graphicFrame>
      <p:sp>
        <p:nvSpPr>
          <p:cNvPr id="5" name="文本框 4">
            <a:extLst>
              <a:ext uri="{FF2B5EF4-FFF2-40B4-BE49-F238E27FC236}">
                <a16:creationId xmlns:a16="http://schemas.microsoft.com/office/drawing/2014/main" id="{F38E80E1-9A9F-3AD3-8673-167442291BBD}"/>
              </a:ext>
            </a:extLst>
          </p:cNvPr>
          <p:cNvSpPr txBox="1"/>
          <p:nvPr/>
        </p:nvSpPr>
        <p:spPr>
          <a:xfrm>
            <a:off x="590112" y="4813427"/>
            <a:ext cx="10835301" cy="1754326"/>
          </a:xfrm>
          <a:prstGeom prst="rect">
            <a:avLst/>
          </a:prstGeom>
          <a:noFill/>
        </p:spPr>
        <p:txBody>
          <a:bodyPr wrap="square">
            <a:spAutoFit/>
          </a:bodyPr>
          <a:lstStyle/>
          <a:p>
            <a:r>
              <a:rPr lang="en-US" altLang="zh-CN" b="0" i="0" dirty="0">
                <a:solidFill>
                  <a:srgbClr val="FF0000"/>
                </a:solidFill>
                <a:effectLst/>
                <a:latin typeface="source-serif-pro"/>
              </a:rPr>
              <a:t>Interdependent networks </a:t>
            </a:r>
            <a:r>
              <a:rPr lang="zh-CN" altLang="en-US" dirty="0">
                <a:solidFill>
                  <a:srgbClr val="242424"/>
                </a:solidFill>
                <a:latin typeface="source-serif-pro"/>
              </a:rPr>
              <a:t>：</a:t>
            </a:r>
            <a:r>
              <a:rPr lang="en-US" altLang="zh-CN" b="0" i="0" dirty="0">
                <a:solidFill>
                  <a:srgbClr val="242424"/>
                </a:solidFill>
                <a:effectLst/>
                <a:latin typeface="source-serif-pro"/>
              </a:rPr>
              <a:t> </a:t>
            </a:r>
            <a:r>
              <a:rPr lang="zh-CN" altLang="en-US" b="0" i="0" dirty="0">
                <a:solidFill>
                  <a:srgbClr val="242424"/>
                </a:solidFill>
                <a:effectLst/>
                <a:latin typeface="source-serif-pro"/>
              </a:rPr>
              <a:t>一种对复杂系统中的互连结构进行建模的的方法，相互依赖网络（</a:t>
            </a:r>
            <a:r>
              <a:rPr lang="en-US" altLang="zh-CN" b="0" i="0" dirty="0">
                <a:solidFill>
                  <a:srgbClr val="242424"/>
                </a:solidFill>
                <a:effectLst/>
                <a:latin typeface="source-serif-pro"/>
              </a:rPr>
              <a:t>INs</a:t>
            </a:r>
            <a:r>
              <a:rPr lang="zh-CN" altLang="en-US" b="0" i="0" dirty="0">
                <a:solidFill>
                  <a:srgbClr val="242424"/>
                </a:solidFill>
                <a:effectLst/>
                <a:latin typeface="source-serif-pro"/>
              </a:rPr>
              <a:t>）。给定一个𝑔</a:t>
            </a:r>
            <a:r>
              <a:rPr lang="en-US" altLang="zh-CN" b="0" i="0" dirty="0">
                <a:solidFill>
                  <a:srgbClr val="242424"/>
                </a:solidFill>
                <a:effectLst/>
                <a:latin typeface="source-serif-pro"/>
              </a:rPr>
              <a:t>×</a:t>
            </a:r>
            <a:r>
              <a:rPr lang="zh-CN" altLang="en-US" b="0" i="0" dirty="0">
                <a:solidFill>
                  <a:srgbClr val="242424"/>
                </a:solidFill>
                <a:effectLst/>
                <a:latin typeface="source-serif-pro"/>
              </a:rPr>
              <a:t>𝑔的主网络</a:t>
            </a:r>
            <a:r>
              <a:rPr lang="en-US" altLang="zh-CN" b="0" i="0" dirty="0">
                <a:solidFill>
                  <a:srgbClr val="242424"/>
                </a:solidFill>
                <a:effectLst/>
                <a:latin typeface="source-serif-pro"/>
              </a:rPr>
              <a:t>G</a:t>
            </a:r>
            <a:r>
              <a:rPr lang="zh-CN" altLang="en-US" b="0" i="0" dirty="0">
                <a:solidFill>
                  <a:srgbClr val="242424"/>
                </a:solidFill>
                <a:effectLst/>
                <a:latin typeface="source-serif-pro"/>
              </a:rPr>
              <a:t>，一组特定于领域的网络</a:t>
            </a:r>
            <a:r>
              <a:rPr lang="en-US" altLang="zh-CN" b="0" i="0" dirty="0">
                <a:solidFill>
                  <a:srgbClr val="242424"/>
                </a:solidFill>
                <a:effectLst/>
                <a:latin typeface="source-serif-pro"/>
              </a:rPr>
              <a:t>A = {A1, · · · , A</a:t>
            </a:r>
            <a:r>
              <a:rPr lang="zh-CN" altLang="en-US" b="0" i="0" dirty="0">
                <a:solidFill>
                  <a:srgbClr val="242424"/>
                </a:solidFill>
                <a:effectLst/>
                <a:latin typeface="source-serif-pro"/>
              </a:rPr>
              <a:t>𝑔</a:t>
            </a:r>
            <a:r>
              <a:rPr lang="en-US" altLang="zh-CN" b="0" i="0" dirty="0">
                <a:solidFill>
                  <a:srgbClr val="242424"/>
                </a:solidFill>
                <a:effectLst/>
                <a:latin typeface="source-serif-pro"/>
              </a:rPr>
              <a:t>}</a:t>
            </a:r>
            <a:r>
              <a:rPr lang="zh-CN" altLang="en-US" b="0" i="0" dirty="0">
                <a:solidFill>
                  <a:srgbClr val="242424"/>
                </a:solidFill>
                <a:effectLst/>
                <a:latin typeface="source-serif-pro"/>
              </a:rPr>
              <a:t>，以及一个边集</a:t>
            </a:r>
            <a:r>
              <a:rPr lang="en-US" altLang="zh-CN" b="0" i="0" dirty="0">
                <a:solidFill>
                  <a:srgbClr val="242424"/>
                </a:solidFill>
                <a:effectLst/>
                <a:latin typeface="source-serif-pro"/>
              </a:rPr>
              <a:t>E</a:t>
            </a:r>
            <a:r>
              <a:rPr lang="zh-CN" altLang="en-US" b="0" i="0" dirty="0">
                <a:solidFill>
                  <a:srgbClr val="242424"/>
                </a:solidFill>
                <a:effectLst/>
                <a:latin typeface="source-serif-pro"/>
              </a:rPr>
              <a:t>，代表</a:t>
            </a:r>
            <a:r>
              <a:rPr lang="en-US" altLang="zh-CN" b="0" i="0" dirty="0">
                <a:solidFill>
                  <a:srgbClr val="242424"/>
                </a:solidFill>
                <a:effectLst/>
                <a:latin typeface="source-serif-pro"/>
              </a:rPr>
              <a:t>A</a:t>
            </a:r>
            <a:r>
              <a:rPr lang="zh-CN" altLang="en-US" b="0" i="0" dirty="0">
                <a:solidFill>
                  <a:srgbClr val="242424"/>
                </a:solidFill>
                <a:effectLst/>
                <a:latin typeface="source-serif-pro"/>
              </a:rPr>
              <a:t>中的节点与</a:t>
            </a:r>
            <a:r>
              <a:rPr lang="en-US" altLang="zh-CN" b="0" i="0" dirty="0">
                <a:solidFill>
                  <a:srgbClr val="242424"/>
                </a:solidFill>
                <a:effectLst/>
                <a:latin typeface="source-serif-pro"/>
              </a:rPr>
              <a:t>G</a:t>
            </a:r>
            <a:r>
              <a:rPr lang="zh-CN" altLang="en-US" b="0" i="0" dirty="0">
                <a:solidFill>
                  <a:srgbClr val="242424"/>
                </a:solidFill>
                <a:effectLst/>
                <a:latin typeface="source-serif-pro"/>
              </a:rPr>
              <a:t>中的节点之间的边，</a:t>
            </a:r>
            <a:r>
              <a:rPr lang="en-US" altLang="zh-CN" b="0" i="0" dirty="0">
                <a:solidFill>
                  <a:srgbClr val="242424"/>
                </a:solidFill>
                <a:effectLst/>
                <a:latin typeface="source-serif-pro"/>
              </a:rPr>
              <a:t>INs</a:t>
            </a:r>
            <a:r>
              <a:rPr lang="zh-CN" altLang="en-US" b="0" i="0" dirty="0">
                <a:solidFill>
                  <a:srgbClr val="242424"/>
                </a:solidFill>
                <a:effectLst/>
                <a:latin typeface="source-serif-pro"/>
              </a:rPr>
              <a:t>被定义为一个三元组</a:t>
            </a:r>
            <a:r>
              <a:rPr lang="en-US" altLang="zh-CN" b="0" i="0" dirty="0">
                <a:solidFill>
                  <a:srgbClr val="242424"/>
                </a:solidFill>
                <a:effectLst/>
                <a:latin typeface="source-serif-pro"/>
              </a:rPr>
              <a:t>R = &lt;G, A, E&gt;</a:t>
            </a:r>
            <a:r>
              <a:rPr lang="zh-CN" altLang="en-US" b="0" i="0" dirty="0">
                <a:solidFill>
                  <a:srgbClr val="242424"/>
                </a:solidFill>
                <a:effectLst/>
                <a:latin typeface="source-serif-pro"/>
              </a:rPr>
              <a:t>。</a:t>
            </a:r>
            <a:r>
              <a:rPr lang="en-US" altLang="zh-CN" b="0" i="0" dirty="0">
                <a:solidFill>
                  <a:srgbClr val="242424"/>
                </a:solidFill>
                <a:effectLst/>
                <a:latin typeface="source-serif-pro"/>
              </a:rPr>
              <a:t>G</a:t>
            </a:r>
            <a:r>
              <a:rPr lang="zh-CN" altLang="en-US" b="0" i="0" dirty="0">
                <a:solidFill>
                  <a:srgbClr val="242424"/>
                </a:solidFill>
                <a:effectLst/>
                <a:latin typeface="source-serif-pro"/>
              </a:rPr>
              <a:t>中的节点集，也就是高层节点，用</a:t>
            </a:r>
            <a:r>
              <a:rPr lang="en-US" altLang="zh-CN" b="0" i="0" dirty="0">
                <a:solidFill>
                  <a:srgbClr val="242424"/>
                </a:solidFill>
                <a:effectLst/>
                <a:latin typeface="source-serif-pro"/>
              </a:rPr>
              <a:t>V</a:t>
            </a:r>
            <a:r>
              <a:rPr lang="zh-CN" altLang="en-US" b="0" i="0" dirty="0">
                <a:solidFill>
                  <a:srgbClr val="242424"/>
                </a:solidFill>
                <a:effectLst/>
                <a:latin typeface="source-serif-pro"/>
              </a:rPr>
              <a:t>𝐺表示，而</a:t>
            </a:r>
            <a:r>
              <a:rPr lang="en-US" altLang="zh-CN" b="0" i="0" dirty="0">
                <a:solidFill>
                  <a:srgbClr val="242424"/>
                </a:solidFill>
                <a:effectLst/>
                <a:latin typeface="source-serif-pro"/>
              </a:rPr>
              <a:t>A</a:t>
            </a:r>
            <a:r>
              <a:rPr lang="zh-CN" altLang="en-US" b="0" i="0" dirty="0">
                <a:solidFill>
                  <a:srgbClr val="242424"/>
                </a:solidFill>
                <a:effectLst/>
                <a:latin typeface="source-serif-pro"/>
              </a:rPr>
              <a:t>中的节点集，也就是低层节点，用</a:t>
            </a:r>
            <a:r>
              <a:rPr lang="en-US" altLang="zh-CN" b="0" i="0" dirty="0">
                <a:solidFill>
                  <a:srgbClr val="242424"/>
                </a:solidFill>
                <a:effectLst/>
                <a:latin typeface="source-serif-pro"/>
              </a:rPr>
              <a:t>V</a:t>
            </a:r>
            <a:r>
              <a:rPr lang="zh-CN" altLang="en-US" b="0" i="0" dirty="0">
                <a:solidFill>
                  <a:srgbClr val="242424"/>
                </a:solidFill>
                <a:effectLst/>
                <a:latin typeface="source-serif-pro"/>
              </a:rPr>
              <a:t>𝐴 </a:t>
            </a:r>
            <a:r>
              <a:rPr lang="en-US" altLang="zh-CN" b="0" i="0" dirty="0">
                <a:solidFill>
                  <a:srgbClr val="242424"/>
                </a:solidFill>
                <a:effectLst/>
                <a:latin typeface="source-serif-pro"/>
              </a:rPr>
              <a:t>= (V</a:t>
            </a:r>
            <a:r>
              <a:rPr lang="zh-CN" altLang="en-US" b="0" i="0" dirty="0">
                <a:solidFill>
                  <a:srgbClr val="242424"/>
                </a:solidFill>
                <a:effectLst/>
                <a:latin typeface="source-serif-pro"/>
              </a:rPr>
              <a:t>𝐴</a:t>
            </a:r>
            <a:r>
              <a:rPr lang="en-US" altLang="zh-CN" b="0" i="0" dirty="0">
                <a:solidFill>
                  <a:srgbClr val="242424"/>
                </a:solidFill>
                <a:effectLst/>
                <a:latin typeface="source-serif-pro"/>
              </a:rPr>
              <a:t>1, · · · , V</a:t>
            </a:r>
            <a:r>
              <a:rPr lang="zh-CN" altLang="en-US" b="0" i="0" dirty="0">
                <a:solidFill>
                  <a:srgbClr val="242424"/>
                </a:solidFill>
                <a:effectLst/>
                <a:latin typeface="source-serif-pro"/>
              </a:rPr>
              <a:t>𝐴𝑔</a:t>
            </a:r>
            <a:r>
              <a:rPr lang="en-US" altLang="zh-CN" b="0" i="0" dirty="0">
                <a:solidFill>
                  <a:srgbClr val="242424"/>
                </a:solidFill>
                <a:effectLst/>
                <a:latin typeface="source-serif-pro"/>
              </a:rPr>
              <a:t>)</a:t>
            </a:r>
            <a:r>
              <a:rPr lang="zh-CN" altLang="en-US" b="0" i="0" dirty="0">
                <a:solidFill>
                  <a:srgbClr val="242424"/>
                </a:solidFill>
                <a:effectLst/>
                <a:latin typeface="source-serif-pro"/>
              </a:rPr>
              <a:t>表示。</a:t>
            </a:r>
            <a:endParaRPr lang="en-US" altLang="zh-CN" b="0" i="0" dirty="0">
              <a:solidFill>
                <a:srgbClr val="242424"/>
              </a:solidFill>
              <a:effectLst/>
              <a:latin typeface="source-serif-pro"/>
            </a:endParaRPr>
          </a:p>
          <a:p>
            <a:endParaRPr lang="en-US" altLang="zh-CN" dirty="0">
              <a:solidFill>
                <a:srgbClr val="242424"/>
              </a:solidFill>
              <a:latin typeface="source-serif-pro"/>
            </a:endParaRPr>
          </a:p>
          <a:p>
            <a:r>
              <a:rPr lang="zh-CN" altLang="en-US" b="0" i="0" dirty="0">
                <a:solidFill>
                  <a:srgbClr val="FF0000"/>
                </a:solidFill>
                <a:effectLst/>
                <a:latin typeface="source-serif-pro"/>
              </a:rPr>
              <a:t>然而</a:t>
            </a:r>
            <a:r>
              <a:rPr lang="zh-CN" altLang="en-US" b="0" i="0" dirty="0">
                <a:solidFill>
                  <a:srgbClr val="242424"/>
                </a:solidFill>
                <a:effectLst/>
                <a:latin typeface="source-serif-pro"/>
              </a:rPr>
              <a:t>，现有方法仅考虑物理或统计相关性，不是因果关系，不能直接应用于定位根本原因。</a:t>
            </a:r>
            <a:endParaRPr lang="zh-CN" altLang="en-US" dirty="0"/>
          </a:p>
        </p:txBody>
      </p:sp>
    </p:spTree>
    <p:extLst>
      <p:ext uri="{BB962C8B-B14F-4D97-AF65-F5344CB8AC3E}">
        <p14:creationId xmlns:p14="http://schemas.microsoft.com/office/powerpoint/2010/main" val="2554365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A3DF2D-93BC-B9C0-F841-06D42D187337}"/>
            </a:ext>
          </a:extLst>
        </p:cNvPr>
        <p:cNvGrpSpPr/>
        <p:nvPr/>
      </p:nvGrpSpPr>
      <p:grpSpPr>
        <a:xfrm>
          <a:off x="0" y="0"/>
          <a:ext cx="0" cy="0"/>
          <a:chOff x="0" y="0"/>
          <a:chExt cx="0" cy="0"/>
        </a:xfrm>
      </p:grpSpPr>
      <p:sp>
        <p:nvSpPr>
          <p:cNvPr id="48" name="文本框 47">
            <a:extLst>
              <a:ext uri="{FF2B5EF4-FFF2-40B4-BE49-F238E27FC236}">
                <a16:creationId xmlns:a16="http://schemas.microsoft.com/office/drawing/2014/main" id="{5753B2EB-8C3F-DD8B-CF64-80110A0FBF91}"/>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a:extLst>
              <a:ext uri="{FF2B5EF4-FFF2-40B4-BE49-F238E27FC236}">
                <a16:creationId xmlns:a16="http://schemas.microsoft.com/office/drawing/2014/main" id="{F1E757AB-60A8-E9D2-33A6-CF635001166F}"/>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a:extLst>
              <a:ext uri="{FF2B5EF4-FFF2-40B4-BE49-F238E27FC236}">
                <a16:creationId xmlns:a16="http://schemas.microsoft.com/office/drawing/2014/main" id="{9F7A61A0-7035-1D46-0C55-11EDE1C91A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8E34E1FC-AE1E-67ED-6B48-083531860D27}"/>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AD920748-8C91-1DC5-E0D3-BA64123061DC}"/>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C4322928-F77C-82FA-F308-CD909B2E3BFE}"/>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a:extLst>
              <a:ext uri="{FF2B5EF4-FFF2-40B4-BE49-F238E27FC236}">
                <a16:creationId xmlns:a16="http://schemas.microsoft.com/office/drawing/2014/main" id="{A3183900-6220-30BA-7FA0-BA59A8FFA47C}"/>
              </a:ext>
            </a:extLst>
          </p:cNvPr>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挑战</a:t>
            </a:r>
          </a:p>
        </p:txBody>
      </p:sp>
      <p:sp>
        <p:nvSpPr>
          <p:cNvPr id="31" name="斜纹 30">
            <a:extLst>
              <a:ext uri="{FF2B5EF4-FFF2-40B4-BE49-F238E27FC236}">
                <a16:creationId xmlns:a16="http://schemas.microsoft.com/office/drawing/2014/main" id="{0AA83589-0F72-662F-6B61-0EFA1E777F2F}"/>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a:extLst>
              <a:ext uri="{FF2B5EF4-FFF2-40B4-BE49-F238E27FC236}">
                <a16:creationId xmlns:a16="http://schemas.microsoft.com/office/drawing/2014/main" id="{6F0C0410-B672-17E1-A6D5-F848553AED99}"/>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053F395B-E056-9A15-C1F3-DD60098593A4}"/>
              </a:ext>
            </a:extLst>
          </p:cNvPr>
          <p:cNvSpPr txBox="1"/>
          <p:nvPr/>
        </p:nvSpPr>
        <p:spPr>
          <a:xfrm>
            <a:off x="756805" y="739382"/>
            <a:ext cx="10668609" cy="923330"/>
          </a:xfrm>
          <a:prstGeom prst="rect">
            <a:avLst/>
          </a:prstGeom>
          <a:noFill/>
        </p:spPr>
        <p:txBody>
          <a:bodyPr wrap="square">
            <a:spAutoFit/>
          </a:bodyPr>
          <a:lstStyle/>
          <a:p>
            <a:r>
              <a:rPr lang="zh-CN" altLang="en-US" dirty="0">
                <a:solidFill>
                  <a:srgbClr val="FF0000"/>
                </a:solidFill>
                <a:latin typeface="-apple-system"/>
              </a:rPr>
              <a:t>问题定义</a:t>
            </a:r>
            <a:r>
              <a:rPr lang="zh-CN" altLang="en-US" dirty="0">
                <a:solidFill>
                  <a:srgbClr val="1F2328"/>
                </a:solidFill>
                <a:latin typeface="-apple-system"/>
              </a:rPr>
              <a:t>：</a:t>
            </a:r>
            <a:r>
              <a:rPr lang="zh-CN" altLang="en-US" b="0" i="0" dirty="0">
                <a:solidFill>
                  <a:srgbClr val="1F2328"/>
                </a:solidFill>
                <a:effectLst/>
                <a:latin typeface="-apple-system"/>
              </a:rPr>
              <a:t>给定主网络和特定于领域网络中高层和低层节点对应的多层次系统实体的指标</a:t>
            </a:r>
            <a:r>
              <a:rPr lang="en-US" altLang="zh-CN" b="0" i="0" dirty="0">
                <a:solidFill>
                  <a:srgbClr val="1F2328"/>
                </a:solidFill>
                <a:effectLst/>
                <a:latin typeface="-apple-system"/>
              </a:rPr>
              <a:t>/</a:t>
            </a:r>
            <a:r>
              <a:rPr lang="zh-CN" altLang="en-US" b="0" i="0" dirty="0">
                <a:solidFill>
                  <a:srgbClr val="1F2328"/>
                </a:solidFill>
                <a:effectLst/>
                <a:latin typeface="-apple-system"/>
              </a:rPr>
              <a:t>传感器数据</a:t>
            </a:r>
            <a:r>
              <a:rPr lang="en-US" altLang="zh-CN" b="0" i="0" dirty="0">
                <a:solidFill>
                  <a:srgbClr val="1F2328"/>
                </a:solidFill>
                <a:effectLst/>
                <a:latin typeface="-apple-system"/>
              </a:rPr>
              <a:t>{X</a:t>
            </a:r>
            <a:r>
              <a:rPr lang="zh-CN" altLang="en-US" b="0" i="0" dirty="0">
                <a:solidFill>
                  <a:srgbClr val="1F2328"/>
                </a:solidFill>
                <a:effectLst/>
                <a:latin typeface="-apple-system"/>
              </a:rPr>
              <a:t>𝐺</a:t>
            </a:r>
            <a:r>
              <a:rPr lang="en-US" altLang="zh-CN" b="0" i="0" dirty="0">
                <a:solidFill>
                  <a:srgbClr val="1F2328"/>
                </a:solidFill>
                <a:effectLst/>
                <a:latin typeface="-apple-system"/>
              </a:rPr>
              <a:t>, X</a:t>
            </a:r>
            <a:r>
              <a:rPr lang="zh-CN" altLang="en-US" b="0" i="0" dirty="0">
                <a:solidFill>
                  <a:srgbClr val="1F2328"/>
                </a:solidFill>
                <a:effectLst/>
                <a:latin typeface="-apple-system"/>
              </a:rPr>
              <a:t>𝐴</a:t>
            </a:r>
            <a:r>
              <a:rPr lang="en-US" altLang="zh-CN" b="0" i="0" dirty="0">
                <a:solidFill>
                  <a:srgbClr val="1F2328"/>
                </a:solidFill>
                <a:effectLst/>
                <a:latin typeface="-apple-system"/>
              </a:rPr>
              <a:t>}</a:t>
            </a:r>
            <a:r>
              <a:rPr lang="zh-CN" altLang="en-US" b="0" i="0" dirty="0">
                <a:solidFill>
                  <a:srgbClr val="1F2328"/>
                </a:solidFill>
                <a:effectLst/>
                <a:latin typeface="-apple-system"/>
              </a:rPr>
              <a:t>，以及系统级指标</a:t>
            </a:r>
            <a:r>
              <a:rPr lang="en-US" altLang="zh-CN" b="0" i="0" dirty="0">
                <a:solidFill>
                  <a:srgbClr val="1F2328"/>
                </a:solidFill>
                <a:effectLst/>
                <a:latin typeface="-apple-system"/>
              </a:rPr>
              <a:t>y</a:t>
            </a:r>
            <a:r>
              <a:rPr lang="zh-CN" altLang="en-US" b="0" i="0" dirty="0">
                <a:solidFill>
                  <a:srgbClr val="1F2328"/>
                </a:solidFill>
                <a:effectLst/>
                <a:latin typeface="-apple-system"/>
              </a:rPr>
              <a:t>，构建一个相互依赖的因果网络</a:t>
            </a:r>
            <a:r>
              <a:rPr lang="en-US" altLang="zh-CN" b="0" i="0" dirty="0">
                <a:solidFill>
                  <a:srgbClr val="1F2328"/>
                </a:solidFill>
                <a:effectLst/>
                <a:latin typeface="-apple-system"/>
              </a:rPr>
              <a:t>R = &lt;G, A, E&gt;</a:t>
            </a:r>
            <a:r>
              <a:rPr lang="zh-CN" altLang="en-US" b="0" i="0" dirty="0">
                <a:solidFill>
                  <a:srgbClr val="1F2328"/>
                </a:solidFill>
                <a:effectLst/>
                <a:latin typeface="-apple-system"/>
              </a:rPr>
              <a:t>，并识别与</a:t>
            </a:r>
            <a:r>
              <a:rPr lang="en-US" altLang="zh-CN" b="0" i="0" dirty="0">
                <a:solidFill>
                  <a:srgbClr val="1F2328"/>
                </a:solidFill>
                <a:effectLst/>
                <a:latin typeface="-apple-system"/>
              </a:rPr>
              <a:t>y</a:t>
            </a:r>
            <a:r>
              <a:rPr lang="zh-CN" altLang="en-US" b="0" i="0" dirty="0">
                <a:solidFill>
                  <a:srgbClr val="1F2328"/>
                </a:solidFill>
                <a:effectLst/>
                <a:latin typeface="-apple-system"/>
              </a:rPr>
              <a:t>最相关的</a:t>
            </a:r>
            <a:r>
              <a:rPr lang="en-US" altLang="zh-CN" b="0" i="0" dirty="0">
                <a:solidFill>
                  <a:srgbClr val="1F2328"/>
                </a:solidFill>
                <a:effectLst/>
                <a:latin typeface="-apple-system"/>
              </a:rPr>
              <a:t>V</a:t>
            </a:r>
            <a:r>
              <a:rPr lang="zh-CN" altLang="en-US" b="0" i="0" dirty="0">
                <a:solidFill>
                  <a:srgbClr val="1F2328"/>
                </a:solidFill>
                <a:effectLst/>
                <a:latin typeface="-apple-system"/>
              </a:rPr>
              <a:t>𝐴中的前</a:t>
            </a:r>
            <a:r>
              <a:rPr lang="en-US" altLang="zh-CN" b="0" i="0" dirty="0">
                <a:solidFill>
                  <a:srgbClr val="1F2328"/>
                </a:solidFill>
                <a:effectLst/>
                <a:latin typeface="-apple-system"/>
              </a:rPr>
              <a:t>K</a:t>
            </a:r>
            <a:r>
              <a:rPr lang="zh-CN" altLang="en-US" b="0" i="0" dirty="0">
                <a:solidFill>
                  <a:srgbClr val="1F2328"/>
                </a:solidFill>
                <a:effectLst/>
                <a:latin typeface="-apple-system"/>
              </a:rPr>
              <a:t>个低层节点。从多网络系统中的监控指标中</a:t>
            </a:r>
            <a:r>
              <a:rPr lang="zh-CN" altLang="en-US" b="0" i="0" dirty="0">
                <a:solidFill>
                  <a:srgbClr val="FF0000"/>
                </a:solidFill>
                <a:effectLst/>
                <a:latin typeface="-apple-system"/>
              </a:rPr>
              <a:t>学习相互依赖的用于发现系统故障根本原因的因果结构。</a:t>
            </a:r>
            <a:endParaRPr lang="zh-CN" altLang="en-US" dirty="0"/>
          </a:p>
        </p:txBody>
      </p:sp>
      <p:sp>
        <p:nvSpPr>
          <p:cNvPr id="11" name="文本框 10">
            <a:extLst>
              <a:ext uri="{FF2B5EF4-FFF2-40B4-BE49-F238E27FC236}">
                <a16:creationId xmlns:a16="http://schemas.microsoft.com/office/drawing/2014/main" id="{623BC7A4-5860-5167-CDD8-13AEE0784BAB}"/>
              </a:ext>
            </a:extLst>
          </p:cNvPr>
          <p:cNvSpPr txBox="1"/>
          <p:nvPr/>
        </p:nvSpPr>
        <p:spPr>
          <a:xfrm>
            <a:off x="756805" y="2260037"/>
            <a:ext cx="3365550" cy="1754326"/>
          </a:xfrm>
          <a:prstGeom prst="rect">
            <a:avLst/>
          </a:prstGeom>
          <a:noFill/>
        </p:spPr>
        <p:txBody>
          <a:bodyPr wrap="square">
            <a:spAutoFit/>
          </a:bodyPr>
          <a:lstStyle/>
          <a:p>
            <a:r>
              <a:rPr lang="zh-CN" altLang="en-US" dirty="0">
                <a:solidFill>
                  <a:srgbClr val="FF0000"/>
                </a:solidFill>
                <a:latin typeface="source-serif-pro"/>
              </a:rPr>
              <a:t>挑战一 </a:t>
            </a:r>
            <a:r>
              <a:rPr lang="en-US" altLang="zh-CN" dirty="0">
                <a:solidFill>
                  <a:srgbClr val="242424"/>
                </a:solidFill>
                <a:latin typeface="source-serif-pro"/>
              </a:rPr>
              <a:t> </a:t>
            </a:r>
          </a:p>
          <a:p>
            <a:r>
              <a:rPr lang="zh-CN" altLang="en-US" dirty="0">
                <a:solidFill>
                  <a:srgbClr val="6B6B6B"/>
                </a:solidFill>
                <a:latin typeface="fell"/>
              </a:rPr>
              <a:t>学习相互依赖的因果网络以及模拟相互依赖的因果网络中的故障传播。</a:t>
            </a:r>
            <a:endParaRPr lang="en-US" altLang="zh-CN" dirty="0">
              <a:solidFill>
                <a:srgbClr val="6B6B6B"/>
              </a:solidFill>
              <a:latin typeface="fell"/>
            </a:endParaRPr>
          </a:p>
          <a:p>
            <a:r>
              <a:rPr lang="zh-CN" altLang="en-US" dirty="0">
                <a:solidFill>
                  <a:srgbClr val="6B6B6B"/>
                </a:solidFill>
                <a:latin typeface="fell"/>
              </a:rPr>
              <a:t>需要学习不仅在同一层级内，而且跨层级的因果关系。</a:t>
            </a:r>
          </a:p>
        </p:txBody>
      </p:sp>
      <p:sp>
        <p:nvSpPr>
          <p:cNvPr id="12" name="矩形: 圆角 1">
            <a:extLst>
              <a:ext uri="{FF2B5EF4-FFF2-40B4-BE49-F238E27FC236}">
                <a16:creationId xmlns:a16="http://schemas.microsoft.com/office/drawing/2014/main" id="{EBDBF618-40F9-9645-D2DC-FDB144907DDA}"/>
              </a:ext>
            </a:extLst>
          </p:cNvPr>
          <p:cNvSpPr/>
          <p:nvPr/>
        </p:nvSpPr>
        <p:spPr>
          <a:xfrm>
            <a:off x="363540" y="5165205"/>
            <a:ext cx="11259227" cy="151077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
            <a:extLst>
              <a:ext uri="{FF2B5EF4-FFF2-40B4-BE49-F238E27FC236}">
                <a16:creationId xmlns:a16="http://schemas.microsoft.com/office/drawing/2014/main" id="{94D9D68A-8AF6-DD72-2EE4-DAB9FBE7E0AC}"/>
              </a:ext>
            </a:extLst>
          </p:cNvPr>
          <p:cNvSpPr/>
          <p:nvPr/>
        </p:nvSpPr>
        <p:spPr>
          <a:xfrm>
            <a:off x="363540" y="1931261"/>
            <a:ext cx="3657799" cy="29079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E9B775F4-36F6-D718-7176-E0E6DA6C62D4}"/>
              </a:ext>
            </a:extLst>
          </p:cNvPr>
          <p:cNvSpPr txBox="1"/>
          <p:nvPr/>
        </p:nvSpPr>
        <p:spPr>
          <a:xfrm>
            <a:off x="4579572" y="2260037"/>
            <a:ext cx="3300436" cy="1754326"/>
          </a:xfrm>
          <a:prstGeom prst="rect">
            <a:avLst/>
          </a:prstGeom>
          <a:noFill/>
        </p:spPr>
        <p:txBody>
          <a:bodyPr wrap="square">
            <a:spAutoFit/>
          </a:bodyPr>
          <a:lstStyle/>
          <a:p>
            <a:r>
              <a:rPr lang="zh-CN" altLang="en-US" dirty="0">
                <a:solidFill>
                  <a:srgbClr val="FF0000"/>
                </a:solidFill>
                <a:latin typeface="source-serif-pro"/>
              </a:rPr>
              <a:t>挑战二 </a:t>
            </a:r>
            <a:r>
              <a:rPr lang="en-US" altLang="zh-CN" dirty="0">
                <a:solidFill>
                  <a:srgbClr val="242424"/>
                </a:solidFill>
                <a:latin typeface="source-serif-pro"/>
              </a:rPr>
              <a:t> </a:t>
            </a:r>
          </a:p>
          <a:p>
            <a:r>
              <a:rPr lang="zh-CN" altLang="en-US" dirty="0">
                <a:solidFill>
                  <a:srgbClr val="6B6B6B"/>
                </a:solidFill>
                <a:latin typeface="fell"/>
              </a:rPr>
              <a:t>从单个系统实体的指标数据中识别突变模式。</a:t>
            </a:r>
            <a:endParaRPr lang="en-US" altLang="zh-CN" dirty="0">
              <a:solidFill>
                <a:srgbClr val="6B6B6B"/>
              </a:solidFill>
              <a:latin typeface="fell"/>
            </a:endParaRPr>
          </a:p>
          <a:p>
            <a:r>
              <a:rPr lang="zh-CN" altLang="en-US" dirty="0">
                <a:solidFill>
                  <a:srgbClr val="6B6B6B"/>
                </a:solidFill>
                <a:latin typeface="fell"/>
              </a:rPr>
              <a:t>故障可能在传播之前就结束了，如何捕捉突变模式并确定与系统故障相关的个别因果效应？</a:t>
            </a:r>
          </a:p>
        </p:txBody>
      </p:sp>
      <p:sp>
        <p:nvSpPr>
          <p:cNvPr id="10" name="文本框 9">
            <a:extLst>
              <a:ext uri="{FF2B5EF4-FFF2-40B4-BE49-F238E27FC236}">
                <a16:creationId xmlns:a16="http://schemas.microsoft.com/office/drawing/2014/main" id="{989EA171-DCC2-C677-162A-F888463B4E0C}"/>
              </a:ext>
            </a:extLst>
          </p:cNvPr>
          <p:cNvSpPr txBox="1"/>
          <p:nvPr/>
        </p:nvSpPr>
        <p:spPr>
          <a:xfrm>
            <a:off x="491037" y="5528358"/>
            <a:ext cx="11024787" cy="923330"/>
          </a:xfrm>
          <a:prstGeom prst="rect">
            <a:avLst/>
          </a:prstGeom>
          <a:noFill/>
        </p:spPr>
        <p:txBody>
          <a:bodyPr wrap="square">
            <a:spAutoFit/>
          </a:bodyPr>
          <a:lstStyle/>
          <a:p>
            <a:r>
              <a:rPr lang="zh-CN" altLang="en-US" dirty="0">
                <a:solidFill>
                  <a:srgbClr val="1F2328"/>
                </a:solidFill>
                <a:latin typeface="-apple-system"/>
              </a:rPr>
              <a:t>为了应对这些挑战，提出了</a:t>
            </a:r>
            <a:r>
              <a:rPr lang="en-US" altLang="zh-CN" dirty="0">
                <a:solidFill>
                  <a:srgbClr val="FF0000"/>
                </a:solidFill>
                <a:latin typeface="-apple-system"/>
              </a:rPr>
              <a:t>REASON</a:t>
            </a:r>
            <a:r>
              <a:rPr lang="zh-CN" altLang="en-US" dirty="0">
                <a:solidFill>
                  <a:srgbClr val="FF0000"/>
                </a:solidFill>
                <a:latin typeface="-apple-system"/>
              </a:rPr>
              <a:t>框架</a:t>
            </a:r>
            <a:r>
              <a:rPr lang="en-US" altLang="zh-CN" dirty="0">
                <a:solidFill>
                  <a:srgbClr val="1F2328"/>
                </a:solidFill>
                <a:latin typeface="-apple-system"/>
              </a:rPr>
              <a:t>:</a:t>
            </a:r>
            <a:r>
              <a:rPr lang="zh-CN" altLang="en-US" dirty="0">
                <a:solidFill>
                  <a:srgbClr val="1F2328"/>
                </a:solidFill>
                <a:latin typeface="-apple-system"/>
              </a:rPr>
              <a:t>一个基于相互依赖因果网络的通用框架，用于在具有相互依赖网络结构的复杂系统中定位根本原因。</a:t>
            </a:r>
            <a:endParaRPr lang="en-US" altLang="zh-CN" dirty="0">
              <a:solidFill>
                <a:srgbClr val="1F2328"/>
              </a:solidFill>
              <a:latin typeface="-apple-system"/>
            </a:endParaRPr>
          </a:p>
          <a:p>
            <a:r>
              <a:rPr lang="en-US" altLang="zh-CN" dirty="0">
                <a:solidFill>
                  <a:srgbClr val="1F2328"/>
                </a:solidFill>
                <a:latin typeface="-apple-system"/>
              </a:rPr>
              <a:t>REASON</a:t>
            </a:r>
            <a:r>
              <a:rPr lang="zh-CN" altLang="en-US" dirty="0">
                <a:solidFill>
                  <a:srgbClr val="1F2328"/>
                </a:solidFill>
                <a:latin typeface="-apple-system"/>
              </a:rPr>
              <a:t>由</a:t>
            </a:r>
            <a:r>
              <a:rPr lang="zh-CN" altLang="en-US" dirty="0">
                <a:solidFill>
                  <a:srgbClr val="FF0000"/>
                </a:solidFill>
                <a:latin typeface="-apple-system"/>
              </a:rPr>
              <a:t>拓扑因果发现（</a:t>
            </a:r>
            <a:r>
              <a:rPr lang="en-US" altLang="zh-CN" dirty="0">
                <a:solidFill>
                  <a:srgbClr val="FF0000"/>
                </a:solidFill>
                <a:latin typeface="-apple-system"/>
              </a:rPr>
              <a:t>TCD</a:t>
            </a:r>
            <a:r>
              <a:rPr lang="zh-CN" altLang="en-US" dirty="0">
                <a:solidFill>
                  <a:srgbClr val="FF0000"/>
                </a:solidFill>
                <a:latin typeface="-apple-system"/>
              </a:rPr>
              <a:t>）</a:t>
            </a:r>
            <a:r>
              <a:rPr lang="zh-CN" altLang="en-US" dirty="0">
                <a:solidFill>
                  <a:srgbClr val="1F2328"/>
                </a:solidFill>
                <a:latin typeface="-apple-system"/>
              </a:rPr>
              <a:t>和</a:t>
            </a:r>
            <a:r>
              <a:rPr lang="zh-CN" altLang="en-US" dirty="0">
                <a:solidFill>
                  <a:srgbClr val="FF0000"/>
                </a:solidFill>
                <a:latin typeface="-apple-system"/>
              </a:rPr>
              <a:t>个体因果发现（</a:t>
            </a:r>
            <a:r>
              <a:rPr lang="en-US" altLang="zh-CN" dirty="0">
                <a:solidFill>
                  <a:srgbClr val="FF0000"/>
                </a:solidFill>
                <a:latin typeface="-apple-system"/>
              </a:rPr>
              <a:t>ICD</a:t>
            </a:r>
            <a:r>
              <a:rPr lang="zh-CN" altLang="en-US" dirty="0">
                <a:solidFill>
                  <a:srgbClr val="FF0000"/>
                </a:solidFill>
                <a:latin typeface="-apple-system"/>
              </a:rPr>
              <a:t>）</a:t>
            </a:r>
            <a:r>
              <a:rPr lang="zh-CN" altLang="en-US" dirty="0">
                <a:solidFill>
                  <a:srgbClr val="1F2328"/>
                </a:solidFill>
                <a:latin typeface="-apple-system"/>
              </a:rPr>
              <a:t>组成。</a:t>
            </a:r>
          </a:p>
        </p:txBody>
      </p:sp>
      <p:sp>
        <p:nvSpPr>
          <p:cNvPr id="14" name="矩形: 圆角 1">
            <a:extLst>
              <a:ext uri="{FF2B5EF4-FFF2-40B4-BE49-F238E27FC236}">
                <a16:creationId xmlns:a16="http://schemas.microsoft.com/office/drawing/2014/main" id="{15461D54-9B67-E777-2785-9C1C67B959A3}"/>
              </a:ext>
            </a:extLst>
          </p:cNvPr>
          <p:cNvSpPr/>
          <p:nvPr/>
        </p:nvSpPr>
        <p:spPr>
          <a:xfrm>
            <a:off x="4388831" y="1931261"/>
            <a:ext cx="3436614" cy="29079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F9A55F76-5663-3EAC-AFF4-DB09B2AF5C36}"/>
              </a:ext>
            </a:extLst>
          </p:cNvPr>
          <p:cNvSpPr txBox="1"/>
          <p:nvPr/>
        </p:nvSpPr>
        <p:spPr>
          <a:xfrm>
            <a:off x="8322331" y="2260037"/>
            <a:ext cx="3300436" cy="2031325"/>
          </a:xfrm>
          <a:prstGeom prst="rect">
            <a:avLst/>
          </a:prstGeom>
          <a:noFill/>
        </p:spPr>
        <p:txBody>
          <a:bodyPr wrap="square">
            <a:spAutoFit/>
          </a:bodyPr>
          <a:lstStyle/>
          <a:p>
            <a:r>
              <a:rPr lang="zh-CN" altLang="en-US" dirty="0">
                <a:solidFill>
                  <a:srgbClr val="FF0000"/>
                </a:solidFill>
                <a:latin typeface="source-serif-pro"/>
              </a:rPr>
              <a:t>挑战三</a:t>
            </a:r>
            <a:r>
              <a:rPr lang="en-US" altLang="zh-CN" dirty="0">
                <a:solidFill>
                  <a:srgbClr val="242424"/>
                </a:solidFill>
                <a:latin typeface="source-serif-pro"/>
              </a:rPr>
              <a:t> </a:t>
            </a:r>
          </a:p>
          <a:p>
            <a:r>
              <a:rPr lang="zh-CN" altLang="en-US" dirty="0">
                <a:solidFill>
                  <a:srgbClr val="6B6B6B"/>
                </a:solidFill>
                <a:latin typeface="fell"/>
              </a:rPr>
              <a:t>随着时间的推移，根本原因（即导致系统故障或故障的系统实体）可能会将故障或故障影响传播到同一网络或跨不同网络的其他系统实体 ，这使得真正的根本原因变得困难定位。</a:t>
            </a:r>
          </a:p>
        </p:txBody>
      </p:sp>
      <p:sp>
        <p:nvSpPr>
          <p:cNvPr id="16" name="矩形: 圆角 1">
            <a:extLst>
              <a:ext uri="{FF2B5EF4-FFF2-40B4-BE49-F238E27FC236}">
                <a16:creationId xmlns:a16="http://schemas.microsoft.com/office/drawing/2014/main" id="{9E159860-664B-ED9B-56CF-063F3FBE61F8}"/>
              </a:ext>
            </a:extLst>
          </p:cNvPr>
          <p:cNvSpPr/>
          <p:nvPr/>
        </p:nvSpPr>
        <p:spPr>
          <a:xfrm>
            <a:off x="8229600" y="1931261"/>
            <a:ext cx="3393167" cy="29079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94732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ABA11-57E0-2B0A-197C-16BD4DC21850}"/>
            </a:ext>
          </a:extLst>
        </p:cNvPr>
        <p:cNvGrpSpPr/>
        <p:nvPr/>
      </p:nvGrpSpPr>
      <p:grpSpPr>
        <a:xfrm>
          <a:off x="0" y="0"/>
          <a:ext cx="0" cy="0"/>
          <a:chOff x="0" y="0"/>
          <a:chExt cx="0" cy="0"/>
        </a:xfrm>
      </p:grpSpPr>
      <p:sp>
        <p:nvSpPr>
          <p:cNvPr id="48" name="文本框 47">
            <a:extLst>
              <a:ext uri="{FF2B5EF4-FFF2-40B4-BE49-F238E27FC236}">
                <a16:creationId xmlns:a16="http://schemas.microsoft.com/office/drawing/2014/main" id="{44056B15-2E7B-A77A-A3B0-470338043C41}"/>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a:extLst>
              <a:ext uri="{FF2B5EF4-FFF2-40B4-BE49-F238E27FC236}">
                <a16:creationId xmlns:a16="http://schemas.microsoft.com/office/drawing/2014/main" id="{C24A2DD9-DFE1-3561-0350-687BDB0AE699}"/>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a:extLst>
              <a:ext uri="{FF2B5EF4-FFF2-40B4-BE49-F238E27FC236}">
                <a16:creationId xmlns:a16="http://schemas.microsoft.com/office/drawing/2014/main" id="{8249CAEA-87A1-8589-5DF2-FCA686498F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EA424BCE-DB6B-DFDD-FCC9-12F30C62CA76}"/>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B54C67C3-1079-D0BE-3579-F5F9022FEC8F}"/>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1B8D3FFD-5AC3-611F-50B2-8371F8E14E7D}"/>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a:extLst>
              <a:ext uri="{FF2B5EF4-FFF2-40B4-BE49-F238E27FC236}">
                <a16:creationId xmlns:a16="http://schemas.microsoft.com/office/drawing/2014/main" id="{09D01677-4D9B-9ADB-F964-A318D86A30C4}"/>
              </a:ext>
            </a:extLst>
          </p:cNvPr>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框架</a:t>
            </a:r>
          </a:p>
        </p:txBody>
      </p:sp>
      <p:sp>
        <p:nvSpPr>
          <p:cNvPr id="31" name="斜纹 30">
            <a:extLst>
              <a:ext uri="{FF2B5EF4-FFF2-40B4-BE49-F238E27FC236}">
                <a16:creationId xmlns:a16="http://schemas.microsoft.com/office/drawing/2014/main" id="{FBE54A88-3D15-3BD3-D184-6F35ECF30F53}"/>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a:extLst>
              <a:ext uri="{FF2B5EF4-FFF2-40B4-BE49-F238E27FC236}">
                <a16:creationId xmlns:a16="http://schemas.microsoft.com/office/drawing/2014/main" id="{149EEC0D-9E7B-5B57-89F5-4346D6EAA8F5}"/>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
            <a:extLst>
              <a:ext uri="{FF2B5EF4-FFF2-40B4-BE49-F238E27FC236}">
                <a16:creationId xmlns:a16="http://schemas.microsoft.com/office/drawing/2014/main" id="{C1DE775F-B64D-DA1E-8846-17EBD24EFAEC}"/>
              </a:ext>
            </a:extLst>
          </p:cNvPr>
          <p:cNvSpPr/>
          <p:nvPr/>
        </p:nvSpPr>
        <p:spPr>
          <a:xfrm>
            <a:off x="827554" y="5165206"/>
            <a:ext cx="10455187" cy="13969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98A69EA5-FCCA-6245-1BD6-F7259646D37B}"/>
              </a:ext>
            </a:extLst>
          </p:cNvPr>
          <p:cNvSpPr txBox="1"/>
          <p:nvPr/>
        </p:nvSpPr>
        <p:spPr>
          <a:xfrm>
            <a:off x="827555" y="5265465"/>
            <a:ext cx="10362478" cy="1200329"/>
          </a:xfrm>
          <a:prstGeom prst="rect">
            <a:avLst/>
          </a:prstGeom>
          <a:noFill/>
        </p:spPr>
        <p:txBody>
          <a:bodyPr wrap="square">
            <a:spAutoFit/>
          </a:bodyPr>
          <a:lstStyle/>
          <a:p>
            <a:r>
              <a:rPr lang="en-US" altLang="zh-CN" dirty="0">
                <a:solidFill>
                  <a:srgbClr val="6B6B6B"/>
                </a:solidFill>
                <a:latin typeface="fell"/>
              </a:rPr>
              <a:t>REASON</a:t>
            </a:r>
            <a:r>
              <a:rPr lang="zh-CN" altLang="en-US" dirty="0">
                <a:solidFill>
                  <a:srgbClr val="6B6B6B"/>
                </a:solidFill>
                <a:latin typeface="fell"/>
              </a:rPr>
              <a:t>包括三个主要步骤：</a:t>
            </a:r>
            <a:endParaRPr lang="en-US" altLang="zh-CN" dirty="0">
              <a:solidFill>
                <a:srgbClr val="6B6B6B"/>
              </a:solidFill>
              <a:latin typeface="fell"/>
            </a:endParaRPr>
          </a:p>
          <a:p>
            <a:r>
              <a:rPr lang="en-US" altLang="zh-CN" dirty="0">
                <a:solidFill>
                  <a:srgbClr val="6B6B6B"/>
                </a:solidFill>
                <a:latin typeface="fell"/>
              </a:rPr>
              <a:t> (1) </a:t>
            </a:r>
            <a:r>
              <a:rPr lang="zh-CN" altLang="en-US" dirty="0">
                <a:solidFill>
                  <a:schemeClr val="accent1"/>
                </a:solidFill>
                <a:latin typeface="fell"/>
              </a:rPr>
              <a:t>拓扑因果发现</a:t>
            </a:r>
            <a:r>
              <a:rPr lang="zh-CN" altLang="en-US" dirty="0">
                <a:solidFill>
                  <a:srgbClr val="6B6B6B"/>
                </a:solidFill>
                <a:latin typeface="fell"/>
              </a:rPr>
              <a:t>：用于发现层内和层间非线性因果关系，重启的随机游走模拟系统故障的网络传播。</a:t>
            </a:r>
            <a:endParaRPr lang="en-US" altLang="zh-CN" dirty="0">
              <a:solidFill>
                <a:srgbClr val="6B6B6B"/>
              </a:solidFill>
              <a:latin typeface="fell"/>
            </a:endParaRPr>
          </a:p>
          <a:p>
            <a:r>
              <a:rPr lang="zh-CN" altLang="en-US" dirty="0">
                <a:solidFill>
                  <a:srgbClr val="6B6B6B"/>
                </a:solidFill>
                <a:latin typeface="fell"/>
              </a:rPr>
              <a:t> </a:t>
            </a:r>
            <a:r>
              <a:rPr lang="en-US" altLang="zh-CN" dirty="0">
                <a:solidFill>
                  <a:srgbClr val="6B6B6B"/>
                </a:solidFill>
                <a:latin typeface="fell"/>
              </a:rPr>
              <a:t>(2) </a:t>
            </a:r>
            <a:r>
              <a:rPr lang="zh-CN" altLang="en-US" dirty="0">
                <a:solidFill>
                  <a:schemeClr val="accent1"/>
                </a:solidFill>
                <a:latin typeface="fell"/>
              </a:rPr>
              <a:t>个体因果发现</a:t>
            </a:r>
            <a:r>
              <a:rPr lang="zh-CN" altLang="en-US" dirty="0">
                <a:solidFill>
                  <a:srgbClr val="6B6B6B"/>
                </a:solidFill>
                <a:latin typeface="fell"/>
              </a:rPr>
              <a:t>：基于极值理论的方法捕获突然的波动模式并估计每个实体作为根本原因的可能性。</a:t>
            </a:r>
            <a:endParaRPr lang="en-US" altLang="zh-CN" dirty="0">
              <a:solidFill>
                <a:srgbClr val="6B6B6B"/>
              </a:solidFill>
              <a:latin typeface="fell"/>
            </a:endParaRPr>
          </a:p>
          <a:p>
            <a:r>
              <a:rPr lang="zh-CN" altLang="en-US" dirty="0">
                <a:solidFill>
                  <a:srgbClr val="6B6B6B"/>
                </a:solidFill>
                <a:latin typeface="fell"/>
              </a:rPr>
              <a:t> </a:t>
            </a:r>
            <a:r>
              <a:rPr lang="en-US" altLang="zh-CN" dirty="0">
                <a:solidFill>
                  <a:srgbClr val="6B6B6B"/>
                </a:solidFill>
                <a:latin typeface="fell"/>
              </a:rPr>
              <a:t>(3) </a:t>
            </a:r>
            <a:r>
              <a:rPr lang="zh-CN" altLang="en-US" dirty="0">
                <a:solidFill>
                  <a:schemeClr val="accent1"/>
                </a:solidFill>
                <a:latin typeface="fell"/>
              </a:rPr>
              <a:t>因果整合</a:t>
            </a:r>
            <a:r>
              <a:rPr lang="zh-CN" altLang="en-US" dirty="0">
                <a:solidFill>
                  <a:srgbClr val="6B6B6B"/>
                </a:solidFill>
                <a:latin typeface="fell"/>
              </a:rPr>
              <a:t>：输出具有 </a:t>
            </a:r>
            <a:r>
              <a:rPr lang="en-US" altLang="zh-CN" dirty="0">
                <a:solidFill>
                  <a:srgbClr val="6B6B6B"/>
                </a:solidFill>
                <a:latin typeface="fell"/>
              </a:rPr>
              <a:t>top-</a:t>
            </a:r>
            <a:r>
              <a:rPr lang="zh-CN" altLang="en-US" dirty="0">
                <a:solidFill>
                  <a:srgbClr val="6B6B6B"/>
                </a:solidFill>
                <a:latin typeface="fell"/>
              </a:rPr>
              <a:t>𝐾 最大因果分数的系统实体作为根本原因</a:t>
            </a:r>
          </a:p>
        </p:txBody>
      </p:sp>
      <p:pic>
        <p:nvPicPr>
          <p:cNvPr id="5" name="图片 4">
            <a:extLst>
              <a:ext uri="{FF2B5EF4-FFF2-40B4-BE49-F238E27FC236}">
                <a16:creationId xmlns:a16="http://schemas.microsoft.com/office/drawing/2014/main" id="{4E4453B6-767E-A6CB-B354-24EC04162036}"/>
              </a:ext>
            </a:extLst>
          </p:cNvPr>
          <p:cNvPicPr>
            <a:picLocks noChangeAspect="1"/>
          </p:cNvPicPr>
          <p:nvPr/>
        </p:nvPicPr>
        <p:blipFill>
          <a:blip r:embed="rId4"/>
          <a:stretch>
            <a:fillRect/>
          </a:stretch>
        </p:blipFill>
        <p:spPr>
          <a:xfrm>
            <a:off x="676175" y="690124"/>
            <a:ext cx="10562796" cy="4321425"/>
          </a:xfrm>
          <a:prstGeom prst="rect">
            <a:avLst/>
          </a:prstGeom>
        </p:spPr>
      </p:pic>
    </p:spTree>
    <p:extLst>
      <p:ext uri="{BB962C8B-B14F-4D97-AF65-F5344CB8AC3E}">
        <p14:creationId xmlns:p14="http://schemas.microsoft.com/office/powerpoint/2010/main" val="1451479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E39F2-B4E9-A355-3E8D-7031F74B9BB6}"/>
            </a:ext>
          </a:extLst>
        </p:cNvPr>
        <p:cNvGrpSpPr/>
        <p:nvPr/>
      </p:nvGrpSpPr>
      <p:grpSpPr>
        <a:xfrm>
          <a:off x="0" y="0"/>
          <a:ext cx="0" cy="0"/>
          <a:chOff x="0" y="0"/>
          <a:chExt cx="0" cy="0"/>
        </a:xfrm>
      </p:grpSpPr>
      <p:sp>
        <p:nvSpPr>
          <p:cNvPr id="48" name="文本框 47">
            <a:extLst>
              <a:ext uri="{FF2B5EF4-FFF2-40B4-BE49-F238E27FC236}">
                <a16:creationId xmlns:a16="http://schemas.microsoft.com/office/drawing/2014/main" id="{356CA478-8E78-519D-F112-16A1EEA3F0BB}"/>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a:extLst>
              <a:ext uri="{FF2B5EF4-FFF2-40B4-BE49-F238E27FC236}">
                <a16:creationId xmlns:a16="http://schemas.microsoft.com/office/drawing/2014/main" id="{C9F4698F-78D6-C6D8-0233-2071DC583C72}"/>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a:extLst>
              <a:ext uri="{FF2B5EF4-FFF2-40B4-BE49-F238E27FC236}">
                <a16:creationId xmlns:a16="http://schemas.microsoft.com/office/drawing/2014/main" id="{E9119EFA-8D40-5F9C-CA71-8DF5021554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DF4E29B5-FED1-3331-42FB-5301637FF1E5}"/>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057AB41D-B14F-C24B-CCB4-2745A7737342}"/>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5ABB3DF3-CE6E-AA49-A5A7-5B69A6B59875}"/>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a:extLst>
              <a:ext uri="{FF2B5EF4-FFF2-40B4-BE49-F238E27FC236}">
                <a16:creationId xmlns:a16="http://schemas.microsoft.com/office/drawing/2014/main" id="{AFF6101A-B98E-C889-809D-29F6B536A995}"/>
              </a:ext>
            </a:extLst>
          </p:cNvPr>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拓扑因果发现</a:t>
            </a:r>
          </a:p>
        </p:txBody>
      </p:sp>
      <p:sp>
        <p:nvSpPr>
          <p:cNvPr id="31" name="斜纹 30">
            <a:extLst>
              <a:ext uri="{FF2B5EF4-FFF2-40B4-BE49-F238E27FC236}">
                <a16:creationId xmlns:a16="http://schemas.microsoft.com/office/drawing/2014/main" id="{F712AD1C-1308-EEE1-AAE4-229F5B9FA946}"/>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a:extLst>
              <a:ext uri="{FF2B5EF4-FFF2-40B4-BE49-F238E27FC236}">
                <a16:creationId xmlns:a16="http://schemas.microsoft.com/office/drawing/2014/main" id="{DC1B80FB-511D-58F8-9E79-545B0CB1E857}"/>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A9051375-2A98-92A1-A54D-BEDCEEB2424E}"/>
              </a:ext>
            </a:extLst>
          </p:cNvPr>
          <p:cNvSpPr txBox="1"/>
          <p:nvPr/>
        </p:nvSpPr>
        <p:spPr>
          <a:xfrm>
            <a:off x="827555" y="712756"/>
            <a:ext cx="10362478" cy="646331"/>
          </a:xfrm>
          <a:prstGeom prst="rect">
            <a:avLst/>
          </a:prstGeom>
          <a:noFill/>
        </p:spPr>
        <p:txBody>
          <a:bodyPr wrap="square">
            <a:spAutoFit/>
          </a:bodyPr>
          <a:lstStyle/>
          <a:p>
            <a:r>
              <a:rPr lang="zh-CN" altLang="en-US" b="0" i="0" dirty="0">
                <a:solidFill>
                  <a:srgbClr val="0D0D0D"/>
                </a:solidFill>
                <a:effectLst/>
                <a:latin typeface="Söhne"/>
              </a:rPr>
              <a:t>对于相互依赖网络的因果结构学习可以分为</a:t>
            </a:r>
            <a:r>
              <a:rPr lang="zh-CN" altLang="en-US" b="0" i="0" dirty="0">
                <a:solidFill>
                  <a:srgbClr val="FF0000"/>
                </a:solidFill>
                <a:effectLst/>
                <a:latin typeface="Söhne"/>
              </a:rPr>
              <a:t>内部层级学习</a:t>
            </a:r>
            <a:r>
              <a:rPr lang="zh-CN" altLang="en-US" b="0" i="0" dirty="0">
                <a:solidFill>
                  <a:srgbClr val="0D0D0D"/>
                </a:solidFill>
                <a:effectLst/>
                <a:latin typeface="Söhne"/>
              </a:rPr>
              <a:t>和</a:t>
            </a:r>
            <a:r>
              <a:rPr lang="zh-CN" altLang="en-US" b="0" i="0" dirty="0">
                <a:solidFill>
                  <a:srgbClr val="FF0000"/>
                </a:solidFill>
                <a:effectLst/>
                <a:latin typeface="Söhne"/>
              </a:rPr>
              <a:t>跨层级学习</a:t>
            </a:r>
            <a:r>
              <a:rPr lang="zh-CN" altLang="en-US" b="0" i="0" dirty="0">
                <a:solidFill>
                  <a:srgbClr val="0D0D0D"/>
                </a:solidFill>
                <a:effectLst/>
                <a:latin typeface="Söhne"/>
              </a:rPr>
              <a:t>。</a:t>
            </a:r>
            <a:endParaRPr lang="en-US" altLang="zh-CN" b="0" i="0" dirty="0">
              <a:solidFill>
                <a:srgbClr val="FF0000"/>
              </a:solidFill>
              <a:effectLst/>
              <a:latin typeface="Söhne"/>
            </a:endParaRPr>
          </a:p>
          <a:p>
            <a:endParaRPr lang="en-US" altLang="zh-CN" dirty="0">
              <a:solidFill>
                <a:srgbClr val="0D0D0D"/>
              </a:solidFill>
              <a:latin typeface="Söhne"/>
            </a:endParaRPr>
          </a:p>
        </p:txBody>
      </p:sp>
      <p:pic>
        <p:nvPicPr>
          <p:cNvPr id="5" name="图片 4">
            <a:extLst>
              <a:ext uri="{FF2B5EF4-FFF2-40B4-BE49-F238E27FC236}">
                <a16:creationId xmlns:a16="http://schemas.microsoft.com/office/drawing/2014/main" id="{172AA8D7-EE8D-AA4A-F375-5D00B578AF65}"/>
              </a:ext>
            </a:extLst>
          </p:cNvPr>
          <p:cNvPicPr>
            <a:picLocks noChangeAspect="1"/>
          </p:cNvPicPr>
          <p:nvPr/>
        </p:nvPicPr>
        <p:blipFill>
          <a:blip r:embed="rId4"/>
          <a:stretch>
            <a:fillRect/>
          </a:stretch>
        </p:blipFill>
        <p:spPr>
          <a:xfrm>
            <a:off x="235615" y="1339441"/>
            <a:ext cx="7874405" cy="3302170"/>
          </a:xfrm>
          <a:prstGeom prst="rect">
            <a:avLst/>
          </a:prstGeom>
        </p:spPr>
      </p:pic>
      <p:sp>
        <p:nvSpPr>
          <p:cNvPr id="2" name="文本框 1">
            <a:extLst>
              <a:ext uri="{FF2B5EF4-FFF2-40B4-BE49-F238E27FC236}">
                <a16:creationId xmlns:a16="http://schemas.microsoft.com/office/drawing/2014/main" id="{E48F5FEA-56FD-4A44-A479-577C3F462B47}"/>
              </a:ext>
            </a:extLst>
          </p:cNvPr>
          <p:cNvSpPr txBox="1"/>
          <p:nvPr/>
        </p:nvSpPr>
        <p:spPr>
          <a:xfrm>
            <a:off x="8019183" y="1219959"/>
            <a:ext cx="3951289" cy="1200329"/>
          </a:xfrm>
          <a:prstGeom prst="rect">
            <a:avLst/>
          </a:prstGeom>
          <a:noFill/>
        </p:spPr>
        <p:txBody>
          <a:bodyPr wrap="square">
            <a:spAutoFit/>
          </a:bodyPr>
          <a:lstStyle/>
          <a:p>
            <a:r>
              <a:rPr lang="zh-CN" altLang="en-US" dirty="0">
                <a:solidFill>
                  <a:srgbClr val="FF0000"/>
                </a:solidFill>
                <a:latin typeface="Söhne"/>
              </a:rPr>
              <a:t>内部层级学习：</a:t>
            </a:r>
            <a:endParaRPr lang="en-US" altLang="zh-CN" dirty="0">
              <a:solidFill>
                <a:srgbClr val="FF0000"/>
              </a:solidFill>
              <a:latin typeface="Söhne"/>
            </a:endParaRPr>
          </a:p>
          <a:p>
            <a:endParaRPr lang="en-US" altLang="zh-CN" b="0" i="0" dirty="0">
              <a:solidFill>
                <a:srgbClr val="0D0D0D"/>
              </a:solidFill>
              <a:effectLst/>
              <a:latin typeface="Söhne"/>
            </a:endParaRPr>
          </a:p>
          <a:p>
            <a:r>
              <a:rPr lang="zh-CN" altLang="en-US" b="0" i="0" dirty="0">
                <a:solidFill>
                  <a:srgbClr val="0D0D0D"/>
                </a:solidFill>
                <a:effectLst/>
                <a:latin typeface="Söhne"/>
              </a:rPr>
              <a:t>采用相同的学习策略来学习高层节点以及低层节点内部的因果关系。</a:t>
            </a:r>
            <a:endParaRPr lang="en-US" altLang="zh-CN" dirty="0">
              <a:solidFill>
                <a:srgbClr val="0D0D0D"/>
              </a:solidFill>
              <a:latin typeface="Söhne"/>
            </a:endParaRPr>
          </a:p>
        </p:txBody>
      </p:sp>
      <p:sp>
        <p:nvSpPr>
          <p:cNvPr id="3" name="矩形: 圆角 2">
            <a:extLst>
              <a:ext uri="{FF2B5EF4-FFF2-40B4-BE49-F238E27FC236}">
                <a16:creationId xmlns:a16="http://schemas.microsoft.com/office/drawing/2014/main" id="{B862313A-CB5E-F843-CD80-85952EB5E660}"/>
              </a:ext>
            </a:extLst>
          </p:cNvPr>
          <p:cNvSpPr/>
          <p:nvPr/>
        </p:nvSpPr>
        <p:spPr>
          <a:xfrm>
            <a:off x="338232" y="4997456"/>
            <a:ext cx="11406456" cy="151077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87850E2C-4D08-A043-B7D8-0618437DE449}"/>
              </a:ext>
            </a:extLst>
          </p:cNvPr>
          <p:cNvPicPr>
            <a:picLocks noChangeAspect="1"/>
          </p:cNvPicPr>
          <p:nvPr/>
        </p:nvPicPr>
        <p:blipFill>
          <a:blip r:embed="rId5"/>
          <a:stretch>
            <a:fillRect/>
          </a:stretch>
        </p:blipFill>
        <p:spPr>
          <a:xfrm>
            <a:off x="8019183" y="2705053"/>
            <a:ext cx="3741712" cy="825896"/>
          </a:xfrm>
          <a:prstGeom prst="rect">
            <a:avLst/>
          </a:prstGeom>
        </p:spPr>
      </p:pic>
      <p:sp>
        <p:nvSpPr>
          <p:cNvPr id="11" name="矩形: 圆角 10">
            <a:extLst>
              <a:ext uri="{FF2B5EF4-FFF2-40B4-BE49-F238E27FC236}">
                <a16:creationId xmlns:a16="http://schemas.microsoft.com/office/drawing/2014/main" id="{FA6C0F3B-2D77-E519-5E19-E46D19E5D22A}"/>
              </a:ext>
            </a:extLst>
          </p:cNvPr>
          <p:cNvSpPr/>
          <p:nvPr/>
        </p:nvSpPr>
        <p:spPr>
          <a:xfrm>
            <a:off x="338232" y="1519646"/>
            <a:ext cx="1947768" cy="3065417"/>
          </a:xfrm>
          <a:prstGeom prst="round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735DED01-A6F2-2A27-777E-710AECCCA8BD}"/>
              </a:ext>
            </a:extLst>
          </p:cNvPr>
          <p:cNvSpPr/>
          <p:nvPr/>
        </p:nvSpPr>
        <p:spPr>
          <a:xfrm>
            <a:off x="3281729" y="1519646"/>
            <a:ext cx="1947768" cy="3065417"/>
          </a:xfrm>
          <a:prstGeom prst="round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a:extLst>
              <a:ext uri="{FF2B5EF4-FFF2-40B4-BE49-F238E27FC236}">
                <a16:creationId xmlns:a16="http://schemas.microsoft.com/office/drawing/2014/main" id="{0F18B946-BB07-17B8-7BDD-0C431EC9BE3F}"/>
              </a:ext>
            </a:extLst>
          </p:cNvPr>
          <p:cNvPicPr>
            <a:picLocks noChangeAspect="1"/>
          </p:cNvPicPr>
          <p:nvPr/>
        </p:nvPicPr>
        <p:blipFill>
          <a:blip r:embed="rId6"/>
          <a:stretch>
            <a:fillRect/>
          </a:stretch>
        </p:blipFill>
        <p:spPr>
          <a:xfrm>
            <a:off x="8428847" y="3635177"/>
            <a:ext cx="1687738" cy="579660"/>
          </a:xfrm>
          <a:prstGeom prst="rect">
            <a:avLst/>
          </a:prstGeom>
        </p:spPr>
      </p:pic>
      <p:sp>
        <p:nvSpPr>
          <p:cNvPr id="15" name="文本框 14">
            <a:extLst>
              <a:ext uri="{FF2B5EF4-FFF2-40B4-BE49-F238E27FC236}">
                <a16:creationId xmlns:a16="http://schemas.microsoft.com/office/drawing/2014/main" id="{E274F04F-6189-1B6A-CDEF-E7F986063E44}"/>
              </a:ext>
            </a:extLst>
          </p:cNvPr>
          <p:cNvSpPr txBox="1"/>
          <p:nvPr/>
        </p:nvSpPr>
        <p:spPr>
          <a:xfrm>
            <a:off x="583606" y="5153688"/>
            <a:ext cx="11024787" cy="1477328"/>
          </a:xfrm>
          <a:prstGeom prst="rect">
            <a:avLst/>
          </a:prstGeom>
          <a:noFill/>
        </p:spPr>
        <p:txBody>
          <a:bodyPr wrap="square">
            <a:spAutoFit/>
          </a:bodyPr>
          <a:lstStyle/>
          <a:p>
            <a:r>
              <a:rPr lang="zh-CN" altLang="en-US" b="0" i="0" dirty="0">
                <a:solidFill>
                  <a:srgbClr val="0D0D0D"/>
                </a:solidFill>
                <a:effectLst/>
                <a:latin typeface="Söhne"/>
              </a:rPr>
              <a:t>输入：每个指标历史数据</a:t>
            </a:r>
            <a:r>
              <a:rPr lang="en-US" altLang="zh-CN" dirty="0">
                <a:solidFill>
                  <a:srgbClr val="0D0D0D"/>
                </a:solidFill>
                <a:latin typeface="Söhne"/>
              </a:rPr>
              <a:t>[t-1,t-p]</a:t>
            </a:r>
            <a:r>
              <a:rPr lang="zh-CN" altLang="en-US" dirty="0">
                <a:solidFill>
                  <a:srgbClr val="0D0D0D"/>
                </a:solidFill>
                <a:latin typeface="Söhne"/>
              </a:rPr>
              <a:t>到</a:t>
            </a:r>
            <a:r>
              <a:rPr lang="en-US" altLang="zh-CN" dirty="0">
                <a:solidFill>
                  <a:srgbClr val="0D0D0D"/>
                </a:solidFill>
                <a:latin typeface="Söhne"/>
              </a:rPr>
              <a:t>l</a:t>
            </a:r>
            <a:r>
              <a:rPr lang="zh-CN" altLang="en-US" dirty="0">
                <a:solidFill>
                  <a:srgbClr val="0D0D0D"/>
                </a:solidFill>
                <a:latin typeface="Söhne"/>
              </a:rPr>
              <a:t>层</a:t>
            </a:r>
            <a:r>
              <a:rPr lang="en-US" altLang="zh-CN" dirty="0" err="1">
                <a:solidFill>
                  <a:srgbClr val="0D0D0D"/>
                </a:solidFill>
                <a:latin typeface="Söhne"/>
              </a:rPr>
              <a:t>gnn</a:t>
            </a:r>
            <a:r>
              <a:rPr lang="zh-CN" altLang="en-US" dirty="0">
                <a:solidFill>
                  <a:srgbClr val="0D0D0D"/>
                </a:solidFill>
                <a:latin typeface="Söhne"/>
              </a:rPr>
              <a:t>中。</a:t>
            </a:r>
            <a:endParaRPr lang="en-US" altLang="zh-CN" dirty="0">
              <a:solidFill>
                <a:srgbClr val="0D0D0D"/>
              </a:solidFill>
              <a:latin typeface="Söhne"/>
            </a:endParaRPr>
          </a:p>
          <a:p>
            <a:pPr algn="l"/>
            <a:r>
              <a:rPr lang="zh-CN" altLang="en-US" b="0" i="0" dirty="0">
                <a:solidFill>
                  <a:srgbClr val="0D0D0D"/>
                </a:solidFill>
                <a:effectLst/>
                <a:latin typeface="Söhne"/>
              </a:rPr>
              <a:t>对于</a:t>
            </a:r>
            <a:r>
              <a:rPr lang="zh-CN" altLang="en-US" dirty="0">
                <a:solidFill>
                  <a:srgbClr val="0D0D0D"/>
                </a:solidFill>
                <a:latin typeface="Söhne"/>
              </a:rPr>
              <a:t>每一层</a:t>
            </a:r>
            <a:r>
              <a:rPr lang="en-US" altLang="zh-CN" b="0" i="0" dirty="0">
                <a:solidFill>
                  <a:srgbClr val="0D0D0D"/>
                </a:solidFill>
                <a:effectLst/>
                <a:latin typeface="Söhne"/>
              </a:rPr>
              <a:t>GNN</a:t>
            </a:r>
            <a:r>
              <a:rPr lang="zh-CN" altLang="en-US" b="0" i="0" dirty="0">
                <a:solidFill>
                  <a:srgbClr val="0D0D0D"/>
                </a:solidFill>
                <a:effectLst/>
                <a:latin typeface="Söhne"/>
              </a:rPr>
              <a:t>，聚合其自身的历史信息和邻居节点。权重</a:t>
            </a:r>
            <a:r>
              <a:rPr lang="zh-CN" altLang="en-US" b="0" i="0" dirty="0">
                <a:solidFill>
                  <a:srgbClr val="FF0000"/>
                </a:solidFill>
                <a:effectLst/>
                <a:latin typeface="Söhne"/>
              </a:rPr>
              <a:t>矩阵</a:t>
            </a:r>
            <a:r>
              <a:rPr lang="en-US" altLang="zh-CN" b="0" i="1" dirty="0">
                <a:solidFill>
                  <a:srgbClr val="FF0000"/>
                </a:solidFill>
                <a:effectLst/>
                <a:latin typeface="KaTeX_Math"/>
              </a:rPr>
              <a:t>W</a:t>
            </a:r>
            <a:r>
              <a:rPr lang="zh-CN" altLang="en-US" b="0" i="0" dirty="0">
                <a:solidFill>
                  <a:srgbClr val="0D0D0D"/>
                </a:solidFill>
                <a:effectLst/>
                <a:latin typeface="Söhne"/>
              </a:rPr>
              <a:t>来调整邻居节点间信息传递的重要性。</a:t>
            </a:r>
            <a:r>
              <a:rPr lang="en-US" altLang="zh-CN" b="0" i="1" dirty="0">
                <a:solidFill>
                  <a:srgbClr val="0D0D0D"/>
                </a:solidFill>
                <a:effectLst/>
                <a:latin typeface="KaTeX_Math"/>
              </a:rPr>
              <a:t>B</a:t>
            </a:r>
            <a:r>
              <a:rPr lang="zh-CN" altLang="en-US" dirty="0">
                <a:solidFill>
                  <a:srgbClr val="0D0D0D"/>
                </a:solidFill>
                <a:latin typeface="KaTeX_Main"/>
              </a:rPr>
              <a:t>控制当前层的特征变化</a:t>
            </a:r>
            <a:r>
              <a:rPr lang="zh-CN" altLang="en-US" dirty="0">
                <a:solidFill>
                  <a:srgbClr val="0D0D0D"/>
                </a:solidFill>
                <a:latin typeface="Söhne"/>
              </a:rPr>
              <a:t>，捕获历史数据中的</a:t>
            </a:r>
            <a:r>
              <a:rPr lang="zh-CN" altLang="en-US" dirty="0">
                <a:solidFill>
                  <a:srgbClr val="FF0000"/>
                </a:solidFill>
                <a:latin typeface="Söhne"/>
              </a:rPr>
              <a:t>非线性相关性。</a:t>
            </a:r>
            <a:endParaRPr lang="en-US" altLang="zh-CN" dirty="0">
              <a:solidFill>
                <a:srgbClr val="FF0000"/>
              </a:solidFill>
              <a:latin typeface="Söhne"/>
            </a:endParaRPr>
          </a:p>
          <a:p>
            <a:pPr algn="l"/>
            <a:r>
              <a:rPr lang="zh-CN" altLang="en-US" b="0" i="0" dirty="0">
                <a:solidFill>
                  <a:srgbClr val="0D0D0D"/>
                </a:solidFill>
                <a:effectLst/>
                <a:latin typeface="Söhne"/>
              </a:rPr>
              <a:t>最后使用</a:t>
            </a:r>
            <a:r>
              <a:rPr lang="en-US" altLang="zh-CN" b="0" i="0" dirty="0">
                <a:solidFill>
                  <a:srgbClr val="0D0D0D"/>
                </a:solidFill>
                <a:effectLst/>
                <a:latin typeface="Söhne"/>
              </a:rPr>
              <a:t>MLP</a:t>
            </a:r>
            <a:r>
              <a:rPr lang="zh-CN" altLang="en-US" b="0" i="0" dirty="0">
                <a:solidFill>
                  <a:srgbClr val="0D0D0D"/>
                </a:solidFill>
                <a:effectLst/>
                <a:latin typeface="Söhne"/>
              </a:rPr>
              <a:t>预测</a:t>
            </a:r>
            <a:r>
              <a:rPr lang="en-US" altLang="zh-CN" b="0" i="1" dirty="0">
                <a:solidFill>
                  <a:srgbClr val="0D0D0D"/>
                </a:solidFill>
                <a:effectLst/>
                <a:latin typeface="KaTeX_Math"/>
              </a:rPr>
              <a:t>t</a:t>
            </a:r>
            <a:r>
              <a:rPr lang="zh-CN" altLang="en-US" b="0" i="0" dirty="0">
                <a:solidFill>
                  <a:srgbClr val="0D0D0D"/>
                </a:solidFill>
                <a:effectLst/>
                <a:latin typeface="Söhne"/>
              </a:rPr>
              <a:t>时刻的值。</a:t>
            </a:r>
          </a:p>
          <a:p>
            <a:endParaRPr lang="en-US" altLang="zh-CN" dirty="0">
              <a:solidFill>
                <a:srgbClr val="1F2328"/>
              </a:solidFill>
              <a:latin typeface="-apple-system"/>
            </a:endParaRPr>
          </a:p>
        </p:txBody>
      </p:sp>
    </p:spTree>
    <p:extLst>
      <p:ext uri="{BB962C8B-B14F-4D97-AF65-F5344CB8AC3E}">
        <p14:creationId xmlns:p14="http://schemas.microsoft.com/office/powerpoint/2010/main" val="2663200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BEB89-FC76-8092-3E43-3A67CC52DD25}"/>
            </a:ext>
          </a:extLst>
        </p:cNvPr>
        <p:cNvGrpSpPr/>
        <p:nvPr/>
      </p:nvGrpSpPr>
      <p:grpSpPr>
        <a:xfrm>
          <a:off x="0" y="0"/>
          <a:ext cx="0" cy="0"/>
          <a:chOff x="0" y="0"/>
          <a:chExt cx="0" cy="0"/>
        </a:xfrm>
      </p:grpSpPr>
      <p:sp>
        <p:nvSpPr>
          <p:cNvPr id="48" name="文本框 47">
            <a:extLst>
              <a:ext uri="{FF2B5EF4-FFF2-40B4-BE49-F238E27FC236}">
                <a16:creationId xmlns:a16="http://schemas.microsoft.com/office/drawing/2014/main" id="{3B2F200B-78B4-AF4C-D6F1-FCE52DBEF849}"/>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a:extLst>
              <a:ext uri="{FF2B5EF4-FFF2-40B4-BE49-F238E27FC236}">
                <a16:creationId xmlns:a16="http://schemas.microsoft.com/office/drawing/2014/main" id="{79C76639-BBBD-6A82-697B-8408433CBFF2}"/>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a:extLst>
              <a:ext uri="{FF2B5EF4-FFF2-40B4-BE49-F238E27FC236}">
                <a16:creationId xmlns:a16="http://schemas.microsoft.com/office/drawing/2014/main" id="{AA3CCC30-E00A-A6C3-464E-C2ED03883F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C38EC1D6-7E79-3F61-BCDA-3A6F6A627F4A}"/>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C1BC8991-5068-391E-2093-92194780E6A0}"/>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4FE8046A-1D4E-F24A-B115-FE8D081DC002}"/>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a:extLst>
              <a:ext uri="{FF2B5EF4-FFF2-40B4-BE49-F238E27FC236}">
                <a16:creationId xmlns:a16="http://schemas.microsoft.com/office/drawing/2014/main" id="{E0858200-0AFC-156D-98CC-2ADC554241F0}"/>
              </a:ext>
            </a:extLst>
          </p:cNvPr>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拓扑因果发现</a:t>
            </a:r>
          </a:p>
        </p:txBody>
      </p:sp>
      <p:sp>
        <p:nvSpPr>
          <p:cNvPr id="31" name="斜纹 30">
            <a:extLst>
              <a:ext uri="{FF2B5EF4-FFF2-40B4-BE49-F238E27FC236}">
                <a16:creationId xmlns:a16="http://schemas.microsoft.com/office/drawing/2014/main" id="{E68FA7E4-2A4D-0254-49C6-BE55DC45D9F2}"/>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a:extLst>
              <a:ext uri="{FF2B5EF4-FFF2-40B4-BE49-F238E27FC236}">
                <a16:creationId xmlns:a16="http://schemas.microsoft.com/office/drawing/2014/main" id="{0069B471-A555-8B5E-C3F6-D43616CD25AC}"/>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D7CD2D3C-4D9C-CC6B-D2C9-A207DB87E816}"/>
              </a:ext>
            </a:extLst>
          </p:cNvPr>
          <p:cNvPicPr>
            <a:picLocks noChangeAspect="1"/>
          </p:cNvPicPr>
          <p:nvPr/>
        </p:nvPicPr>
        <p:blipFill>
          <a:blip r:embed="rId4"/>
          <a:stretch>
            <a:fillRect/>
          </a:stretch>
        </p:blipFill>
        <p:spPr>
          <a:xfrm>
            <a:off x="235615" y="1339441"/>
            <a:ext cx="7874405" cy="3302170"/>
          </a:xfrm>
          <a:prstGeom prst="rect">
            <a:avLst/>
          </a:prstGeom>
        </p:spPr>
      </p:pic>
      <p:sp>
        <p:nvSpPr>
          <p:cNvPr id="2" name="文本框 1">
            <a:extLst>
              <a:ext uri="{FF2B5EF4-FFF2-40B4-BE49-F238E27FC236}">
                <a16:creationId xmlns:a16="http://schemas.microsoft.com/office/drawing/2014/main" id="{A3D1AC07-303D-BA19-B045-A840FAC908CC}"/>
              </a:ext>
            </a:extLst>
          </p:cNvPr>
          <p:cNvSpPr txBox="1"/>
          <p:nvPr/>
        </p:nvSpPr>
        <p:spPr>
          <a:xfrm>
            <a:off x="583606" y="691311"/>
            <a:ext cx="11372779" cy="646331"/>
          </a:xfrm>
          <a:prstGeom prst="rect">
            <a:avLst/>
          </a:prstGeom>
          <a:noFill/>
        </p:spPr>
        <p:txBody>
          <a:bodyPr wrap="square">
            <a:spAutoFit/>
          </a:bodyPr>
          <a:lstStyle/>
          <a:p>
            <a:r>
              <a:rPr lang="zh-CN" altLang="en-US" dirty="0">
                <a:solidFill>
                  <a:srgbClr val="FF0000"/>
                </a:solidFill>
                <a:latin typeface="Söhne"/>
              </a:rPr>
              <a:t>跨层级学习：</a:t>
            </a:r>
            <a:r>
              <a:rPr lang="zh-CN" altLang="en-US" b="0" i="0" dirty="0">
                <a:solidFill>
                  <a:srgbClr val="FF0000"/>
                </a:solidFill>
                <a:effectLst/>
                <a:latin typeface="Söhne"/>
              </a:rPr>
              <a:t>目标</a:t>
            </a:r>
            <a:r>
              <a:rPr lang="zh-CN" altLang="en-US" b="0" i="0" dirty="0">
                <a:solidFill>
                  <a:srgbClr val="0D0D0D"/>
                </a:solidFill>
                <a:effectLst/>
                <a:latin typeface="Söhne"/>
              </a:rPr>
              <a:t>是构建不同层级之间的因果关系，即如何将低层级节点的信息聚合到高层级节点以及如何影响系统关键性能指标（</a:t>
            </a:r>
            <a:r>
              <a:rPr lang="en-US" altLang="zh-CN" b="0" i="0" dirty="0">
                <a:solidFill>
                  <a:srgbClr val="0D0D0D"/>
                </a:solidFill>
                <a:effectLst/>
                <a:latin typeface="Söhne"/>
              </a:rPr>
              <a:t>KPI</a:t>
            </a:r>
            <a:r>
              <a:rPr lang="zh-CN" altLang="en-US" b="0" i="0" dirty="0">
                <a:solidFill>
                  <a:srgbClr val="0D0D0D"/>
                </a:solidFill>
                <a:effectLst/>
                <a:latin typeface="Söhne"/>
              </a:rPr>
              <a:t>）。</a:t>
            </a:r>
            <a:endParaRPr lang="en-US" altLang="zh-CN" dirty="0">
              <a:solidFill>
                <a:srgbClr val="0D0D0D"/>
              </a:solidFill>
              <a:latin typeface="Söhne"/>
            </a:endParaRPr>
          </a:p>
        </p:txBody>
      </p:sp>
      <p:sp>
        <p:nvSpPr>
          <p:cNvPr id="3" name="矩形: 圆角 2">
            <a:extLst>
              <a:ext uri="{FF2B5EF4-FFF2-40B4-BE49-F238E27FC236}">
                <a16:creationId xmlns:a16="http://schemas.microsoft.com/office/drawing/2014/main" id="{654A0CF9-D845-49B7-D108-88D94CB55648}"/>
              </a:ext>
            </a:extLst>
          </p:cNvPr>
          <p:cNvSpPr/>
          <p:nvPr/>
        </p:nvSpPr>
        <p:spPr>
          <a:xfrm>
            <a:off x="338232" y="4997456"/>
            <a:ext cx="11406456" cy="151077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E0B2EA86-20B5-FB56-655D-2890CDD8FDB6}"/>
              </a:ext>
            </a:extLst>
          </p:cNvPr>
          <p:cNvSpPr/>
          <p:nvPr/>
        </p:nvSpPr>
        <p:spPr>
          <a:xfrm>
            <a:off x="2202643" y="1519646"/>
            <a:ext cx="1156894" cy="3065417"/>
          </a:xfrm>
          <a:prstGeom prst="round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379E0716-9103-185E-F56E-B153F5F1D061}"/>
              </a:ext>
            </a:extLst>
          </p:cNvPr>
          <p:cNvSpPr/>
          <p:nvPr/>
        </p:nvSpPr>
        <p:spPr>
          <a:xfrm>
            <a:off x="5188336" y="1519646"/>
            <a:ext cx="1288988" cy="3065417"/>
          </a:xfrm>
          <a:prstGeom prst="round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453FF6F-E5A1-0D83-A3A1-A7CC4AD2D951}"/>
              </a:ext>
            </a:extLst>
          </p:cNvPr>
          <p:cNvSpPr txBox="1"/>
          <p:nvPr/>
        </p:nvSpPr>
        <p:spPr>
          <a:xfrm>
            <a:off x="447312" y="5015188"/>
            <a:ext cx="11024787" cy="923330"/>
          </a:xfrm>
          <a:prstGeom prst="rect">
            <a:avLst/>
          </a:prstGeom>
          <a:noFill/>
        </p:spPr>
        <p:txBody>
          <a:bodyPr wrap="square">
            <a:spAutoFit/>
          </a:bodyPr>
          <a:lstStyle/>
          <a:p>
            <a:r>
              <a:rPr lang="zh-CN" altLang="en-US" dirty="0">
                <a:solidFill>
                  <a:srgbClr val="0D0D0D"/>
                </a:solidFill>
                <a:latin typeface="Söhne"/>
              </a:rPr>
              <a:t>保证无环性：（跨层的必为单向，要保证层内的无环性质）</a:t>
            </a:r>
            <a:endParaRPr lang="zh-CN" altLang="en-US" b="0" i="0" dirty="0">
              <a:solidFill>
                <a:srgbClr val="0D0D0D"/>
              </a:solidFill>
              <a:effectLst/>
              <a:latin typeface="Söhne"/>
            </a:endParaRPr>
          </a:p>
          <a:p>
            <a:r>
              <a:rPr lang="zh-CN" altLang="en-US" dirty="0">
                <a:solidFill>
                  <a:srgbClr val="1F2328"/>
                </a:solidFill>
                <a:latin typeface="-apple-system"/>
              </a:rPr>
              <a:t>借鉴</a:t>
            </a:r>
            <a:r>
              <a:rPr lang="en-US" altLang="zh-CN" dirty="0" err="1">
                <a:solidFill>
                  <a:schemeClr val="accent1"/>
                </a:solidFill>
                <a:latin typeface="-apple-system"/>
              </a:rPr>
              <a:t>Dags</a:t>
            </a:r>
            <a:r>
              <a:rPr lang="en-US" altLang="zh-CN" dirty="0">
                <a:solidFill>
                  <a:schemeClr val="accent1"/>
                </a:solidFill>
                <a:latin typeface="-apple-system"/>
              </a:rPr>
              <a:t> with no tears: Continuous optimization for structure learning-2018-NeurIPS</a:t>
            </a:r>
            <a:r>
              <a:rPr lang="zh-CN" altLang="en-US" dirty="0">
                <a:solidFill>
                  <a:schemeClr val="accent1"/>
                </a:solidFill>
                <a:latin typeface="-apple-system"/>
              </a:rPr>
              <a:t>的方法（提供了证明）</a:t>
            </a:r>
            <a:endParaRPr lang="en-US" altLang="zh-CN" dirty="0">
              <a:solidFill>
                <a:schemeClr val="accent1"/>
              </a:solidFill>
              <a:latin typeface="-apple-system"/>
            </a:endParaRPr>
          </a:p>
          <a:p>
            <a:r>
              <a:rPr lang="zh-CN" altLang="en-US" dirty="0">
                <a:solidFill>
                  <a:schemeClr val="accent1"/>
                </a:solidFill>
                <a:latin typeface="-apple-system"/>
              </a:rPr>
              <a:t>使用迹指函数</a:t>
            </a:r>
            <a:endParaRPr lang="en-US" altLang="zh-CN" dirty="0">
              <a:solidFill>
                <a:schemeClr val="accent1"/>
              </a:solidFill>
              <a:latin typeface="-apple-system"/>
            </a:endParaRPr>
          </a:p>
        </p:txBody>
      </p:sp>
      <p:pic>
        <p:nvPicPr>
          <p:cNvPr id="9" name="图片 8">
            <a:extLst>
              <a:ext uri="{FF2B5EF4-FFF2-40B4-BE49-F238E27FC236}">
                <a16:creationId xmlns:a16="http://schemas.microsoft.com/office/drawing/2014/main" id="{1B7C0736-E758-3922-552C-2FFFA08235CB}"/>
              </a:ext>
            </a:extLst>
          </p:cNvPr>
          <p:cNvPicPr>
            <a:picLocks noChangeAspect="1"/>
          </p:cNvPicPr>
          <p:nvPr/>
        </p:nvPicPr>
        <p:blipFill>
          <a:blip r:embed="rId5"/>
          <a:stretch>
            <a:fillRect/>
          </a:stretch>
        </p:blipFill>
        <p:spPr>
          <a:xfrm>
            <a:off x="7897839" y="2923034"/>
            <a:ext cx="3325673" cy="353795"/>
          </a:xfrm>
          <a:prstGeom prst="rect">
            <a:avLst/>
          </a:prstGeom>
        </p:spPr>
      </p:pic>
      <p:sp>
        <p:nvSpPr>
          <p:cNvPr id="16" name="文本框 15">
            <a:extLst>
              <a:ext uri="{FF2B5EF4-FFF2-40B4-BE49-F238E27FC236}">
                <a16:creationId xmlns:a16="http://schemas.microsoft.com/office/drawing/2014/main" id="{6B67BDA7-FBE4-3FB6-C05E-909EC5A5FC4E}"/>
              </a:ext>
            </a:extLst>
          </p:cNvPr>
          <p:cNvSpPr txBox="1"/>
          <p:nvPr/>
        </p:nvSpPr>
        <p:spPr>
          <a:xfrm>
            <a:off x="7840958" y="2278717"/>
            <a:ext cx="4002015" cy="646331"/>
          </a:xfrm>
          <a:prstGeom prst="rect">
            <a:avLst/>
          </a:prstGeom>
          <a:noFill/>
        </p:spPr>
        <p:txBody>
          <a:bodyPr wrap="square">
            <a:spAutoFit/>
          </a:bodyPr>
          <a:lstStyle/>
          <a:p>
            <a:r>
              <a:rPr lang="zh-CN" altLang="en-US" b="0" i="0" dirty="0">
                <a:solidFill>
                  <a:schemeClr val="accent1"/>
                </a:solidFill>
                <a:effectLst/>
                <a:latin typeface="Söhne"/>
              </a:rPr>
              <a:t>拼接高层节点的历史数据与聚合后的低层节点</a:t>
            </a:r>
            <a:endParaRPr lang="zh-CN" altLang="en-US" dirty="0">
              <a:solidFill>
                <a:schemeClr val="accent1"/>
              </a:solidFill>
            </a:endParaRPr>
          </a:p>
        </p:txBody>
      </p:sp>
      <p:sp>
        <p:nvSpPr>
          <p:cNvPr id="17" name="文本框 16">
            <a:extLst>
              <a:ext uri="{FF2B5EF4-FFF2-40B4-BE49-F238E27FC236}">
                <a16:creationId xmlns:a16="http://schemas.microsoft.com/office/drawing/2014/main" id="{F37E2091-0575-3915-FEF1-068017A1D5A4}"/>
              </a:ext>
            </a:extLst>
          </p:cNvPr>
          <p:cNvSpPr txBox="1"/>
          <p:nvPr/>
        </p:nvSpPr>
        <p:spPr>
          <a:xfrm>
            <a:off x="7840959" y="1460654"/>
            <a:ext cx="4002015" cy="646331"/>
          </a:xfrm>
          <a:prstGeom prst="rect">
            <a:avLst/>
          </a:prstGeom>
          <a:noFill/>
        </p:spPr>
        <p:txBody>
          <a:bodyPr wrap="square">
            <a:spAutoFit/>
          </a:bodyPr>
          <a:lstStyle/>
          <a:p>
            <a:r>
              <a:rPr lang="zh-CN" altLang="en-US" b="0" i="0" dirty="0">
                <a:solidFill>
                  <a:srgbClr val="0D0D0D"/>
                </a:solidFill>
                <a:effectLst/>
                <a:latin typeface="Söhne"/>
              </a:rPr>
              <a:t>低层 </a:t>
            </a:r>
            <a:r>
              <a:rPr lang="en-US" altLang="zh-CN" b="0" i="0" dirty="0">
                <a:solidFill>
                  <a:srgbClr val="0D0D0D"/>
                </a:solidFill>
                <a:effectLst/>
                <a:latin typeface="Söhne"/>
              </a:rPr>
              <a:t>-&gt; </a:t>
            </a:r>
            <a:r>
              <a:rPr lang="zh-CN" altLang="en-US" b="0" i="0" dirty="0">
                <a:solidFill>
                  <a:srgbClr val="0D0D0D"/>
                </a:solidFill>
                <a:effectLst/>
                <a:latin typeface="Söhne"/>
              </a:rPr>
              <a:t>高层和 </a:t>
            </a:r>
            <a:r>
              <a:rPr lang="zh-CN" altLang="en-US" dirty="0">
                <a:solidFill>
                  <a:srgbClr val="0D0D0D"/>
                </a:solidFill>
                <a:latin typeface="Söhne"/>
              </a:rPr>
              <a:t>高层 </a:t>
            </a:r>
            <a:r>
              <a:rPr lang="en-US" altLang="zh-CN" dirty="0">
                <a:solidFill>
                  <a:srgbClr val="0D0D0D"/>
                </a:solidFill>
                <a:latin typeface="Söhne"/>
              </a:rPr>
              <a:t>-&gt; KPI</a:t>
            </a:r>
            <a:r>
              <a:rPr lang="zh-CN" altLang="en-US" dirty="0">
                <a:solidFill>
                  <a:srgbClr val="0D0D0D"/>
                </a:solidFill>
                <a:latin typeface="Söhne"/>
              </a:rPr>
              <a:t>：</a:t>
            </a:r>
            <a:endParaRPr lang="en-US" altLang="zh-CN" dirty="0">
              <a:solidFill>
                <a:srgbClr val="0D0D0D"/>
              </a:solidFill>
              <a:latin typeface="Söhne"/>
            </a:endParaRPr>
          </a:p>
          <a:p>
            <a:r>
              <a:rPr lang="zh-CN" altLang="en-US" dirty="0">
                <a:solidFill>
                  <a:srgbClr val="FF0000"/>
                </a:solidFill>
                <a:latin typeface="Söhne"/>
              </a:rPr>
              <a:t>预测</a:t>
            </a:r>
            <a:r>
              <a:rPr lang="en-US" altLang="zh-CN" dirty="0">
                <a:solidFill>
                  <a:srgbClr val="FF0000"/>
                </a:solidFill>
                <a:latin typeface="Söhne"/>
              </a:rPr>
              <a:t>t</a:t>
            </a:r>
            <a:r>
              <a:rPr lang="zh-CN" altLang="en-US" dirty="0">
                <a:solidFill>
                  <a:srgbClr val="FF0000"/>
                </a:solidFill>
                <a:latin typeface="Söhne"/>
              </a:rPr>
              <a:t>时刻</a:t>
            </a:r>
            <a:r>
              <a:rPr lang="en-US" altLang="zh-CN" dirty="0">
                <a:solidFill>
                  <a:srgbClr val="FF0000"/>
                </a:solidFill>
                <a:latin typeface="Söhne"/>
              </a:rPr>
              <a:t>KPI</a:t>
            </a:r>
            <a:r>
              <a:rPr lang="zh-CN" altLang="en-US" dirty="0">
                <a:solidFill>
                  <a:srgbClr val="FF0000"/>
                </a:solidFill>
                <a:latin typeface="Söhne"/>
              </a:rPr>
              <a:t>的值</a:t>
            </a:r>
            <a:endParaRPr lang="zh-CN" altLang="en-US" dirty="0">
              <a:solidFill>
                <a:srgbClr val="FF0000"/>
              </a:solidFill>
            </a:endParaRPr>
          </a:p>
        </p:txBody>
      </p:sp>
      <p:pic>
        <p:nvPicPr>
          <p:cNvPr id="20" name="图片 19">
            <a:extLst>
              <a:ext uri="{FF2B5EF4-FFF2-40B4-BE49-F238E27FC236}">
                <a16:creationId xmlns:a16="http://schemas.microsoft.com/office/drawing/2014/main" id="{D07FCD69-58B3-1F64-708A-85CF35C7926F}"/>
              </a:ext>
            </a:extLst>
          </p:cNvPr>
          <p:cNvPicPr>
            <a:picLocks noChangeAspect="1"/>
          </p:cNvPicPr>
          <p:nvPr/>
        </p:nvPicPr>
        <p:blipFill rotWithShape="1">
          <a:blip r:embed="rId6"/>
          <a:srcRect t="13641"/>
          <a:stretch/>
        </p:blipFill>
        <p:spPr>
          <a:xfrm>
            <a:off x="1957516" y="5657850"/>
            <a:ext cx="2215301" cy="225626"/>
          </a:xfrm>
          <a:prstGeom prst="rect">
            <a:avLst/>
          </a:prstGeom>
        </p:spPr>
      </p:pic>
      <p:pic>
        <p:nvPicPr>
          <p:cNvPr id="23" name="图片 22">
            <a:extLst>
              <a:ext uri="{FF2B5EF4-FFF2-40B4-BE49-F238E27FC236}">
                <a16:creationId xmlns:a16="http://schemas.microsoft.com/office/drawing/2014/main" id="{DA6A2A78-14C5-9F34-C3BD-36AC6BDBEB3D}"/>
              </a:ext>
            </a:extLst>
          </p:cNvPr>
          <p:cNvPicPr>
            <a:picLocks noChangeAspect="1"/>
          </p:cNvPicPr>
          <p:nvPr/>
        </p:nvPicPr>
        <p:blipFill>
          <a:blip r:embed="rId7"/>
          <a:stretch>
            <a:fillRect/>
          </a:stretch>
        </p:blipFill>
        <p:spPr>
          <a:xfrm>
            <a:off x="4761819" y="5641482"/>
            <a:ext cx="3810100" cy="669489"/>
          </a:xfrm>
          <a:prstGeom prst="rect">
            <a:avLst/>
          </a:prstGeom>
        </p:spPr>
      </p:pic>
      <p:pic>
        <p:nvPicPr>
          <p:cNvPr id="26" name="图片 25">
            <a:extLst>
              <a:ext uri="{FF2B5EF4-FFF2-40B4-BE49-F238E27FC236}">
                <a16:creationId xmlns:a16="http://schemas.microsoft.com/office/drawing/2014/main" id="{D26AD470-520C-D0D6-F7ED-FF016E39B4BB}"/>
              </a:ext>
            </a:extLst>
          </p:cNvPr>
          <p:cNvPicPr>
            <a:picLocks noChangeAspect="1"/>
          </p:cNvPicPr>
          <p:nvPr/>
        </p:nvPicPr>
        <p:blipFill>
          <a:blip r:embed="rId8"/>
          <a:stretch>
            <a:fillRect/>
          </a:stretch>
        </p:blipFill>
        <p:spPr>
          <a:xfrm>
            <a:off x="7776346" y="3827612"/>
            <a:ext cx="4131237" cy="1104929"/>
          </a:xfrm>
          <a:prstGeom prst="rect">
            <a:avLst/>
          </a:prstGeom>
        </p:spPr>
      </p:pic>
      <p:pic>
        <p:nvPicPr>
          <p:cNvPr id="7" name="图片 6">
            <a:extLst>
              <a:ext uri="{FF2B5EF4-FFF2-40B4-BE49-F238E27FC236}">
                <a16:creationId xmlns:a16="http://schemas.microsoft.com/office/drawing/2014/main" id="{3B73585C-7D0E-624D-BF6A-8945EBA32EC9}"/>
              </a:ext>
            </a:extLst>
          </p:cNvPr>
          <p:cNvPicPr>
            <a:picLocks noChangeAspect="1"/>
          </p:cNvPicPr>
          <p:nvPr/>
        </p:nvPicPr>
        <p:blipFill>
          <a:blip r:embed="rId9"/>
          <a:stretch>
            <a:fillRect/>
          </a:stretch>
        </p:blipFill>
        <p:spPr>
          <a:xfrm>
            <a:off x="7840958" y="3225480"/>
            <a:ext cx="1687738" cy="579660"/>
          </a:xfrm>
          <a:prstGeom prst="rect">
            <a:avLst/>
          </a:prstGeom>
        </p:spPr>
      </p:pic>
    </p:spTree>
    <p:extLst>
      <p:ext uri="{BB962C8B-B14F-4D97-AF65-F5344CB8AC3E}">
        <p14:creationId xmlns:p14="http://schemas.microsoft.com/office/powerpoint/2010/main" val="1247618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FAFEB9-6F77-EBB5-BA47-2F48D8367778}"/>
            </a:ext>
          </a:extLst>
        </p:cNvPr>
        <p:cNvGrpSpPr/>
        <p:nvPr/>
      </p:nvGrpSpPr>
      <p:grpSpPr>
        <a:xfrm>
          <a:off x="0" y="0"/>
          <a:ext cx="0" cy="0"/>
          <a:chOff x="0" y="0"/>
          <a:chExt cx="0" cy="0"/>
        </a:xfrm>
      </p:grpSpPr>
      <p:sp>
        <p:nvSpPr>
          <p:cNvPr id="48" name="文本框 47">
            <a:extLst>
              <a:ext uri="{FF2B5EF4-FFF2-40B4-BE49-F238E27FC236}">
                <a16:creationId xmlns:a16="http://schemas.microsoft.com/office/drawing/2014/main" id="{DB6FC070-94E6-592E-118F-35CE2CBCA68A}"/>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a:extLst>
              <a:ext uri="{FF2B5EF4-FFF2-40B4-BE49-F238E27FC236}">
                <a16:creationId xmlns:a16="http://schemas.microsoft.com/office/drawing/2014/main" id="{C3969FF5-73D4-911F-6D44-EFE6A9CBE88F}"/>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a:extLst>
              <a:ext uri="{FF2B5EF4-FFF2-40B4-BE49-F238E27FC236}">
                <a16:creationId xmlns:a16="http://schemas.microsoft.com/office/drawing/2014/main" id="{14966B8D-1BFC-80FD-A7E3-84C477BE9B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FEFCE326-592B-A61F-422D-C883C4434734}"/>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9BBA00A5-4B57-C1FA-632B-9F7671C1525A}"/>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3ED5697D-CCA8-22F2-C5D3-438691A2BC10}"/>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a:extLst>
              <a:ext uri="{FF2B5EF4-FFF2-40B4-BE49-F238E27FC236}">
                <a16:creationId xmlns:a16="http://schemas.microsoft.com/office/drawing/2014/main" id="{270AA66B-90D5-848C-C745-55686B9876C8}"/>
              </a:ext>
            </a:extLst>
          </p:cNvPr>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拓扑因果发现</a:t>
            </a:r>
          </a:p>
        </p:txBody>
      </p:sp>
      <p:sp>
        <p:nvSpPr>
          <p:cNvPr id="31" name="斜纹 30">
            <a:extLst>
              <a:ext uri="{FF2B5EF4-FFF2-40B4-BE49-F238E27FC236}">
                <a16:creationId xmlns:a16="http://schemas.microsoft.com/office/drawing/2014/main" id="{B8B46CF0-2482-53C6-0B26-52FB7A4726D9}"/>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a:extLst>
              <a:ext uri="{FF2B5EF4-FFF2-40B4-BE49-F238E27FC236}">
                <a16:creationId xmlns:a16="http://schemas.microsoft.com/office/drawing/2014/main" id="{1ED3895A-53D8-F276-9186-80ACC8AF4234}"/>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70BCA11A-5978-B645-B0ED-3B196A029937}"/>
              </a:ext>
            </a:extLst>
          </p:cNvPr>
          <p:cNvSpPr txBox="1"/>
          <p:nvPr/>
        </p:nvSpPr>
        <p:spPr>
          <a:xfrm>
            <a:off x="583606" y="691311"/>
            <a:ext cx="11372779" cy="861774"/>
          </a:xfrm>
          <a:prstGeom prst="rect">
            <a:avLst/>
          </a:prstGeom>
          <a:noFill/>
        </p:spPr>
        <p:txBody>
          <a:bodyPr wrap="square">
            <a:spAutoFit/>
          </a:bodyPr>
          <a:lstStyle/>
          <a:p>
            <a:r>
              <a:rPr lang="zh-CN" altLang="en-US" sz="1600" b="0" i="0" dirty="0">
                <a:solidFill>
                  <a:srgbClr val="0D0D0D"/>
                </a:solidFill>
                <a:effectLst/>
                <a:latin typeface="Söhne"/>
              </a:rPr>
              <a:t>使用网络传播（</a:t>
            </a:r>
            <a:r>
              <a:rPr lang="en-US" altLang="zh-CN" sz="1600" b="0" i="0" dirty="0">
                <a:solidFill>
                  <a:schemeClr val="accent1"/>
                </a:solidFill>
                <a:effectLst/>
                <a:latin typeface="Söhne"/>
              </a:rPr>
              <a:t>Network Propagation</a:t>
            </a:r>
            <a:r>
              <a:rPr lang="zh-CN" altLang="en-US" sz="1600" b="0" i="0" dirty="0">
                <a:solidFill>
                  <a:srgbClr val="0D0D0D"/>
                </a:solidFill>
                <a:effectLst/>
                <a:latin typeface="Söhne"/>
              </a:rPr>
              <a:t>）方法探索在因果结构中隐藏的实际根本原因。</a:t>
            </a:r>
            <a:r>
              <a:rPr lang="zh-CN" altLang="en-US" sz="1600" b="0" i="0" dirty="0">
                <a:effectLst/>
                <a:latin typeface="Söhne"/>
              </a:rPr>
              <a:t>由于学习到的相互依赖的因果结构是一个</a:t>
            </a:r>
            <a:r>
              <a:rPr lang="zh-CN" altLang="en-US" sz="1600" b="0" i="0" dirty="0">
                <a:solidFill>
                  <a:schemeClr val="accent1"/>
                </a:solidFill>
                <a:effectLst/>
                <a:latin typeface="Söhne"/>
              </a:rPr>
              <a:t>有向无环图，反映从低层到高层因果关系。为了溯源，需要进行逆向分析。</a:t>
            </a:r>
            <a:endParaRPr lang="zh-CN" altLang="en-US" sz="1600" dirty="0">
              <a:solidFill>
                <a:schemeClr val="accent1"/>
              </a:solidFill>
            </a:endParaRPr>
          </a:p>
          <a:p>
            <a:endParaRPr lang="en-US" altLang="zh-CN" dirty="0">
              <a:solidFill>
                <a:srgbClr val="0D0D0D"/>
              </a:solidFill>
              <a:latin typeface="Söhne"/>
            </a:endParaRPr>
          </a:p>
        </p:txBody>
      </p:sp>
      <p:sp>
        <p:nvSpPr>
          <p:cNvPr id="3" name="矩形: 圆角 2">
            <a:extLst>
              <a:ext uri="{FF2B5EF4-FFF2-40B4-BE49-F238E27FC236}">
                <a16:creationId xmlns:a16="http://schemas.microsoft.com/office/drawing/2014/main" id="{FEE86B6C-0B38-C0A2-5415-E7E62AB806D2}"/>
              </a:ext>
            </a:extLst>
          </p:cNvPr>
          <p:cNvSpPr/>
          <p:nvPr/>
        </p:nvSpPr>
        <p:spPr>
          <a:xfrm>
            <a:off x="4688114" y="1491913"/>
            <a:ext cx="6407301" cy="13099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E36FEDAF-41D0-BFCD-BA94-B24FEBE68D38}"/>
              </a:ext>
            </a:extLst>
          </p:cNvPr>
          <p:cNvSpPr txBox="1"/>
          <p:nvPr/>
        </p:nvSpPr>
        <p:spPr>
          <a:xfrm>
            <a:off x="4775200" y="1636086"/>
            <a:ext cx="6249402" cy="1077218"/>
          </a:xfrm>
          <a:prstGeom prst="rect">
            <a:avLst/>
          </a:prstGeom>
          <a:noFill/>
        </p:spPr>
        <p:txBody>
          <a:bodyPr wrap="square">
            <a:spAutoFit/>
          </a:bodyPr>
          <a:lstStyle/>
          <a:p>
            <a:r>
              <a:rPr lang="zh-CN" altLang="en-US" sz="1600" b="0" i="0" dirty="0">
                <a:solidFill>
                  <a:srgbClr val="0D0D0D"/>
                </a:solidFill>
                <a:effectLst/>
                <a:latin typeface="Söhne"/>
              </a:rPr>
              <a:t>随机游走</a:t>
            </a:r>
            <a:endParaRPr lang="en-US" altLang="zh-CN" sz="1600" b="0" i="0" dirty="0">
              <a:solidFill>
                <a:srgbClr val="0D0D0D"/>
              </a:solidFill>
              <a:effectLst/>
              <a:latin typeface="Söhne"/>
            </a:endParaRPr>
          </a:p>
          <a:p>
            <a:r>
              <a:rPr lang="zh-CN" altLang="en-US" sz="1600" b="0" i="0" dirty="0">
                <a:solidFill>
                  <a:srgbClr val="0D0D0D"/>
                </a:solidFill>
                <a:effectLst/>
                <a:latin typeface="Söhne"/>
              </a:rPr>
              <a:t>从</a:t>
            </a:r>
            <a:r>
              <a:rPr lang="en-US" altLang="zh-CN" sz="1600" b="0" i="0" dirty="0">
                <a:solidFill>
                  <a:srgbClr val="0D0D0D"/>
                </a:solidFill>
                <a:effectLst/>
                <a:latin typeface="Söhne"/>
              </a:rPr>
              <a:t>KPI</a:t>
            </a:r>
            <a:r>
              <a:rPr lang="zh-CN" altLang="en-US" sz="1600" b="0" i="0" dirty="0">
                <a:solidFill>
                  <a:srgbClr val="0D0D0D"/>
                </a:solidFill>
                <a:effectLst/>
                <a:latin typeface="Söhne"/>
              </a:rPr>
              <a:t>节点开始访问网络。粒子随机选择访问高层级或低层级节点，以一定的概率值游</a:t>
            </a:r>
            <a:r>
              <a:rPr lang="zh-CN" altLang="en-US" sz="1600" dirty="0">
                <a:solidFill>
                  <a:srgbClr val="0D0D0D"/>
                </a:solidFill>
                <a:latin typeface="Söhne"/>
              </a:rPr>
              <a:t>走或跳跃。</a:t>
            </a:r>
            <a:endParaRPr lang="en-US" altLang="zh-CN" sz="1600" dirty="0">
              <a:solidFill>
                <a:srgbClr val="0D0D0D"/>
              </a:solidFill>
              <a:latin typeface="Söhne"/>
            </a:endParaRPr>
          </a:p>
          <a:p>
            <a:r>
              <a:rPr lang="zh-CN" altLang="en-US" sz="1600" b="0" i="0" dirty="0">
                <a:solidFill>
                  <a:srgbClr val="FF0000"/>
                </a:solidFill>
                <a:effectLst/>
                <a:latin typeface="Söhne"/>
              </a:rPr>
              <a:t>重启</a:t>
            </a:r>
            <a:r>
              <a:rPr lang="zh-CN" altLang="en-US" sz="1600" b="0" i="0" dirty="0">
                <a:solidFill>
                  <a:srgbClr val="0D0D0D"/>
                </a:solidFill>
                <a:effectLst/>
                <a:latin typeface="Söhne"/>
              </a:rPr>
              <a:t>：在每一步中有一定的概率重启到起始节点。</a:t>
            </a:r>
          </a:p>
        </p:txBody>
      </p:sp>
      <p:pic>
        <p:nvPicPr>
          <p:cNvPr id="8" name="图片 7">
            <a:extLst>
              <a:ext uri="{FF2B5EF4-FFF2-40B4-BE49-F238E27FC236}">
                <a16:creationId xmlns:a16="http://schemas.microsoft.com/office/drawing/2014/main" id="{0FEA7DF3-0BF3-9F76-720C-7D8F00377F46}"/>
              </a:ext>
            </a:extLst>
          </p:cNvPr>
          <p:cNvPicPr>
            <a:picLocks noChangeAspect="1"/>
          </p:cNvPicPr>
          <p:nvPr/>
        </p:nvPicPr>
        <p:blipFill>
          <a:blip r:embed="rId4"/>
          <a:stretch>
            <a:fillRect/>
          </a:stretch>
        </p:blipFill>
        <p:spPr>
          <a:xfrm>
            <a:off x="430517" y="3577122"/>
            <a:ext cx="2400363" cy="674932"/>
          </a:xfrm>
          <a:prstGeom prst="rect">
            <a:avLst/>
          </a:prstGeom>
        </p:spPr>
      </p:pic>
      <p:sp>
        <p:nvSpPr>
          <p:cNvPr id="10" name="文本框 9">
            <a:extLst>
              <a:ext uri="{FF2B5EF4-FFF2-40B4-BE49-F238E27FC236}">
                <a16:creationId xmlns:a16="http://schemas.microsoft.com/office/drawing/2014/main" id="{B3B4DD32-8640-DD0E-C92B-2D25463689E4}"/>
              </a:ext>
            </a:extLst>
          </p:cNvPr>
          <p:cNvSpPr txBox="1"/>
          <p:nvPr/>
        </p:nvSpPr>
        <p:spPr>
          <a:xfrm>
            <a:off x="583606" y="1491913"/>
            <a:ext cx="6097190" cy="338554"/>
          </a:xfrm>
          <a:prstGeom prst="rect">
            <a:avLst/>
          </a:prstGeom>
          <a:noFill/>
        </p:spPr>
        <p:txBody>
          <a:bodyPr wrap="square">
            <a:spAutoFit/>
          </a:bodyPr>
          <a:lstStyle/>
          <a:p>
            <a:r>
              <a:rPr lang="zh-CN" altLang="en-US" sz="1600" dirty="0">
                <a:solidFill>
                  <a:srgbClr val="0D0D0D"/>
                </a:solidFill>
                <a:latin typeface="Söhne"/>
              </a:rPr>
              <a:t>首先转置</a:t>
            </a:r>
            <a:r>
              <a:rPr lang="zh-CN" altLang="en-US" sz="1600" b="0" i="0" dirty="0">
                <a:solidFill>
                  <a:srgbClr val="0D0D0D"/>
                </a:solidFill>
                <a:effectLst/>
                <a:latin typeface="Söhne"/>
              </a:rPr>
              <a:t>因果图</a:t>
            </a:r>
            <a:endParaRPr lang="zh-CN" altLang="en-US" sz="1600" dirty="0"/>
          </a:p>
        </p:txBody>
      </p:sp>
      <p:pic>
        <p:nvPicPr>
          <p:cNvPr id="14" name="图片 13">
            <a:extLst>
              <a:ext uri="{FF2B5EF4-FFF2-40B4-BE49-F238E27FC236}">
                <a16:creationId xmlns:a16="http://schemas.microsoft.com/office/drawing/2014/main" id="{156929E6-DA3F-AA50-3A36-99B3F91DA618}"/>
              </a:ext>
            </a:extLst>
          </p:cNvPr>
          <p:cNvPicPr>
            <a:picLocks noChangeAspect="1"/>
          </p:cNvPicPr>
          <p:nvPr/>
        </p:nvPicPr>
        <p:blipFill rotWithShape="1">
          <a:blip r:embed="rId5"/>
          <a:srcRect l="2151" t="8880"/>
          <a:stretch/>
        </p:blipFill>
        <p:spPr>
          <a:xfrm>
            <a:off x="756805" y="1929573"/>
            <a:ext cx="2018533" cy="282702"/>
          </a:xfrm>
          <a:prstGeom prst="rect">
            <a:avLst/>
          </a:prstGeom>
        </p:spPr>
      </p:pic>
      <p:sp>
        <p:nvSpPr>
          <p:cNvPr id="19" name="文本框 18">
            <a:extLst>
              <a:ext uri="{FF2B5EF4-FFF2-40B4-BE49-F238E27FC236}">
                <a16:creationId xmlns:a16="http://schemas.microsoft.com/office/drawing/2014/main" id="{BF0EA4A3-B3CD-4741-EF34-0778B4E6110F}"/>
              </a:ext>
            </a:extLst>
          </p:cNvPr>
          <p:cNvSpPr txBox="1"/>
          <p:nvPr/>
        </p:nvSpPr>
        <p:spPr>
          <a:xfrm>
            <a:off x="583606" y="2823266"/>
            <a:ext cx="4191594" cy="369332"/>
          </a:xfrm>
          <a:prstGeom prst="rect">
            <a:avLst/>
          </a:prstGeom>
          <a:noFill/>
        </p:spPr>
        <p:txBody>
          <a:bodyPr wrap="square">
            <a:spAutoFit/>
          </a:bodyPr>
          <a:lstStyle/>
          <a:p>
            <a:r>
              <a:rPr lang="zh-CN" altLang="en-US" b="0" i="0" dirty="0">
                <a:solidFill>
                  <a:srgbClr val="0D0D0D"/>
                </a:solidFill>
                <a:effectLst/>
                <a:latin typeface="Söhne"/>
              </a:rPr>
              <a:t>使用</a:t>
            </a:r>
            <a:r>
              <a:rPr lang="zh-CN" altLang="en-US" b="0" i="0" dirty="0">
                <a:solidFill>
                  <a:srgbClr val="FF0000"/>
                </a:solidFill>
                <a:effectLst/>
                <a:latin typeface="Söhne"/>
              </a:rPr>
              <a:t>带有重启的随机游走</a:t>
            </a:r>
            <a:r>
              <a:rPr lang="zh-CN" altLang="en-US" dirty="0">
                <a:solidFill>
                  <a:srgbClr val="FF0000"/>
                </a:solidFill>
                <a:latin typeface="Söhne"/>
              </a:rPr>
              <a:t>。</a:t>
            </a:r>
            <a:endParaRPr lang="zh-CN" altLang="en-US" dirty="0"/>
          </a:p>
        </p:txBody>
      </p:sp>
      <p:sp>
        <p:nvSpPr>
          <p:cNvPr id="5" name="箭头: 下 4">
            <a:extLst>
              <a:ext uri="{FF2B5EF4-FFF2-40B4-BE49-F238E27FC236}">
                <a16:creationId xmlns:a16="http://schemas.microsoft.com/office/drawing/2014/main" id="{336E1907-1CC5-E516-F912-B7047D687D15}"/>
              </a:ext>
            </a:extLst>
          </p:cNvPr>
          <p:cNvSpPr/>
          <p:nvPr/>
        </p:nvSpPr>
        <p:spPr>
          <a:xfrm>
            <a:off x="1490003" y="2394286"/>
            <a:ext cx="312671" cy="3072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91FD0F84-0A01-E58C-D705-99CF8CDF2D9C}"/>
              </a:ext>
            </a:extLst>
          </p:cNvPr>
          <p:cNvPicPr>
            <a:picLocks noChangeAspect="1"/>
          </p:cNvPicPr>
          <p:nvPr/>
        </p:nvPicPr>
        <p:blipFill>
          <a:blip r:embed="rId6"/>
          <a:stretch>
            <a:fillRect/>
          </a:stretch>
        </p:blipFill>
        <p:spPr>
          <a:xfrm>
            <a:off x="643808" y="4451981"/>
            <a:ext cx="2743248" cy="476034"/>
          </a:xfrm>
          <a:prstGeom prst="rect">
            <a:avLst/>
          </a:prstGeom>
        </p:spPr>
      </p:pic>
      <p:pic>
        <p:nvPicPr>
          <p:cNvPr id="12" name="图片 11">
            <a:extLst>
              <a:ext uri="{FF2B5EF4-FFF2-40B4-BE49-F238E27FC236}">
                <a16:creationId xmlns:a16="http://schemas.microsoft.com/office/drawing/2014/main" id="{357A0DCA-9AED-5F8A-D50F-CE1A69A2C261}"/>
              </a:ext>
            </a:extLst>
          </p:cNvPr>
          <p:cNvPicPr>
            <a:picLocks noChangeAspect="1"/>
          </p:cNvPicPr>
          <p:nvPr/>
        </p:nvPicPr>
        <p:blipFill>
          <a:blip r:embed="rId7"/>
          <a:stretch>
            <a:fillRect/>
          </a:stretch>
        </p:blipFill>
        <p:spPr>
          <a:xfrm>
            <a:off x="618536" y="4928015"/>
            <a:ext cx="2580501" cy="603757"/>
          </a:xfrm>
          <a:prstGeom prst="rect">
            <a:avLst/>
          </a:prstGeom>
        </p:spPr>
      </p:pic>
      <p:sp>
        <p:nvSpPr>
          <p:cNvPr id="22" name="文本框 21">
            <a:extLst>
              <a:ext uri="{FF2B5EF4-FFF2-40B4-BE49-F238E27FC236}">
                <a16:creationId xmlns:a16="http://schemas.microsoft.com/office/drawing/2014/main" id="{366162A1-5FAE-89C8-6BFA-1579A85657F4}"/>
              </a:ext>
            </a:extLst>
          </p:cNvPr>
          <p:cNvSpPr txBox="1"/>
          <p:nvPr/>
        </p:nvSpPr>
        <p:spPr>
          <a:xfrm>
            <a:off x="4561078" y="2896251"/>
            <a:ext cx="1587337" cy="369332"/>
          </a:xfrm>
          <a:prstGeom prst="rect">
            <a:avLst/>
          </a:prstGeom>
          <a:noFill/>
        </p:spPr>
        <p:txBody>
          <a:bodyPr wrap="square">
            <a:spAutoFit/>
          </a:bodyPr>
          <a:lstStyle/>
          <a:p>
            <a:r>
              <a:rPr lang="zh-CN" altLang="en-US" b="0" i="0" dirty="0">
                <a:solidFill>
                  <a:srgbClr val="FF0000"/>
                </a:solidFill>
                <a:effectLst/>
                <a:latin typeface="Söhne"/>
              </a:rPr>
              <a:t>概率演化方程：</a:t>
            </a:r>
            <a:endParaRPr lang="zh-CN" altLang="en-US" dirty="0">
              <a:solidFill>
                <a:srgbClr val="FF0000"/>
              </a:solidFill>
            </a:endParaRPr>
          </a:p>
        </p:txBody>
      </p:sp>
      <p:grpSp>
        <p:nvGrpSpPr>
          <p:cNvPr id="76" name="组合 75">
            <a:extLst>
              <a:ext uri="{FF2B5EF4-FFF2-40B4-BE49-F238E27FC236}">
                <a16:creationId xmlns:a16="http://schemas.microsoft.com/office/drawing/2014/main" id="{5EBED197-58B5-E651-7CC0-EFF802698660}"/>
              </a:ext>
            </a:extLst>
          </p:cNvPr>
          <p:cNvGrpSpPr/>
          <p:nvPr/>
        </p:nvGrpSpPr>
        <p:grpSpPr>
          <a:xfrm>
            <a:off x="4688114" y="3379409"/>
            <a:ext cx="3682565" cy="2161730"/>
            <a:chOff x="7065449" y="3477672"/>
            <a:chExt cx="3682565" cy="2161730"/>
          </a:xfrm>
        </p:grpSpPr>
        <p:pic>
          <p:nvPicPr>
            <p:cNvPr id="18" name="图片 17">
              <a:extLst>
                <a:ext uri="{FF2B5EF4-FFF2-40B4-BE49-F238E27FC236}">
                  <a16:creationId xmlns:a16="http://schemas.microsoft.com/office/drawing/2014/main" id="{EA6C78A5-1FC7-3AFC-24C2-1451CA54DD4F}"/>
                </a:ext>
              </a:extLst>
            </p:cNvPr>
            <p:cNvPicPr>
              <a:picLocks noChangeAspect="1"/>
            </p:cNvPicPr>
            <p:nvPr/>
          </p:nvPicPr>
          <p:blipFill>
            <a:blip r:embed="rId8"/>
            <a:stretch>
              <a:fillRect/>
            </a:stretch>
          </p:blipFill>
          <p:spPr>
            <a:xfrm>
              <a:off x="7168897" y="4056106"/>
              <a:ext cx="2231630" cy="446326"/>
            </a:xfrm>
            <a:prstGeom prst="rect">
              <a:avLst/>
            </a:prstGeom>
          </p:spPr>
        </p:pic>
        <p:cxnSp>
          <p:nvCxnSpPr>
            <p:cNvPr id="24" name="直线连接符 31">
              <a:extLst>
                <a:ext uri="{FF2B5EF4-FFF2-40B4-BE49-F238E27FC236}">
                  <a16:creationId xmlns:a16="http://schemas.microsoft.com/office/drawing/2014/main" id="{09FFAFF8-EB29-4E92-F50A-3B409D6FB753}"/>
                </a:ext>
              </a:extLst>
            </p:cNvPr>
            <p:cNvCxnSpPr>
              <a:cxnSpLocks/>
              <a:endCxn id="25" idx="0"/>
            </p:cNvCxnSpPr>
            <p:nvPr/>
          </p:nvCxnSpPr>
          <p:spPr>
            <a:xfrm>
              <a:off x="7462919" y="3933426"/>
              <a:ext cx="706957" cy="166576"/>
            </a:xfrm>
            <a:prstGeom prst="line">
              <a:avLst/>
            </a:prstGeom>
          </p:spPr>
          <p:style>
            <a:lnRef idx="1">
              <a:schemeClr val="accent1"/>
            </a:lnRef>
            <a:fillRef idx="0">
              <a:schemeClr val="accent1"/>
            </a:fillRef>
            <a:effectRef idx="0">
              <a:schemeClr val="accent1"/>
            </a:effectRef>
            <a:fontRef idx="minor">
              <a:schemeClr val="tx1"/>
            </a:fontRef>
          </p:style>
        </p:cxnSp>
        <p:sp>
          <p:nvSpPr>
            <p:cNvPr id="25" name="圆角矩形 18">
              <a:extLst>
                <a:ext uri="{FF2B5EF4-FFF2-40B4-BE49-F238E27FC236}">
                  <a16:creationId xmlns:a16="http://schemas.microsoft.com/office/drawing/2014/main" id="{7F21C442-2A47-D20F-9AF9-FE02D022A132}"/>
                </a:ext>
              </a:extLst>
            </p:cNvPr>
            <p:cNvSpPr/>
            <p:nvPr/>
          </p:nvSpPr>
          <p:spPr>
            <a:xfrm>
              <a:off x="7946924" y="4100002"/>
              <a:ext cx="445904" cy="402430"/>
            </a:xfrm>
            <a:prstGeom prst="roundRect">
              <a:avLst/>
            </a:prstGeom>
            <a:noFill/>
            <a:ln>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圆角 27">
              <a:extLst>
                <a:ext uri="{FF2B5EF4-FFF2-40B4-BE49-F238E27FC236}">
                  <a16:creationId xmlns:a16="http://schemas.microsoft.com/office/drawing/2014/main" id="{6A2DA54F-F7DB-4A39-127A-986431CB7086}"/>
                </a:ext>
              </a:extLst>
            </p:cNvPr>
            <p:cNvSpPr/>
            <p:nvPr/>
          </p:nvSpPr>
          <p:spPr>
            <a:xfrm>
              <a:off x="7228477" y="3477672"/>
              <a:ext cx="2165909" cy="44632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994C2C70-965B-D595-13A9-BD3B0C873614}"/>
                </a:ext>
              </a:extLst>
            </p:cNvPr>
            <p:cNvSpPr txBox="1"/>
            <p:nvPr/>
          </p:nvSpPr>
          <p:spPr>
            <a:xfrm>
              <a:off x="7237401" y="3525945"/>
              <a:ext cx="2036632" cy="338554"/>
            </a:xfrm>
            <a:prstGeom prst="rect">
              <a:avLst/>
            </a:prstGeom>
            <a:noFill/>
          </p:spPr>
          <p:txBody>
            <a:bodyPr wrap="square">
              <a:spAutoFit/>
            </a:bodyPr>
            <a:lstStyle/>
            <a:p>
              <a:r>
                <a:rPr lang="zh-CN" altLang="en-US" sz="1600" b="0" i="0" dirty="0">
                  <a:solidFill>
                    <a:srgbClr val="0D0D0D"/>
                  </a:solidFill>
                  <a:effectLst/>
                  <a:latin typeface="Söhne"/>
                </a:rPr>
                <a:t>重启概率，∈</a:t>
              </a:r>
              <a:r>
                <a:rPr lang="en-US" altLang="zh-CN" sz="1600" dirty="0">
                  <a:solidFill>
                    <a:srgbClr val="0D0D0D"/>
                  </a:solidFill>
                  <a:latin typeface="Söhne"/>
                </a:rPr>
                <a:t>[0,1]</a:t>
              </a:r>
              <a:endParaRPr lang="zh-CN" altLang="en-US" sz="1600" b="0" i="0" dirty="0">
                <a:solidFill>
                  <a:srgbClr val="0D0D0D"/>
                </a:solidFill>
                <a:effectLst/>
                <a:latin typeface="Söhne"/>
              </a:endParaRPr>
            </a:p>
          </p:txBody>
        </p:sp>
        <p:sp>
          <p:nvSpPr>
            <p:cNvPr id="35" name="圆角矩形 18">
              <a:extLst>
                <a:ext uri="{FF2B5EF4-FFF2-40B4-BE49-F238E27FC236}">
                  <a16:creationId xmlns:a16="http://schemas.microsoft.com/office/drawing/2014/main" id="{D725B1C1-275A-B039-B3F2-1C71282682F7}"/>
                </a:ext>
              </a:extLst>
            </p:cNvPr>
            <p:cNvSpPr/>
            <p:nvPr/>
          </p:nvSpPr>
          <p:spPr>
            <a:xfrm>
              <a:off x="7065449" y="4100002"/>
              <a:ext cx="560189" cy="402430"/>
            </a:xfrm>
            <a:prstGeom prst="roundRect">
              <a:avLst/>
            </a:prstGeom>
            <a:noFill/>
            <a:ln>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圆角矩形 18">
              <a:extLst>
                <a:ext uri="{FF2B5EF4-FFF2-40B4-BE49-F238E27FC236}">
                  <a16:creationId xmlns:a16="http://schemas.microsoft.com/office/drawing/2014/main" id="{A13A0029-129D-B731-A15E-6A77E85B0603}"/>
                </a:ext>
              </a:extLst>
            </p:cNvPr>
            <p:cNvSpPr/>
            <p:nvPr/>
          </p:nvSpPr>
          <p:spPr>
            <a:xfrm>
              <a:off x="8444476" y="4100553"/>
              <a:ext cx="266119" cy="402430"/>
            </a:xfrm>
            <a:prstGeom prst="roundRect">
              <a:avLst/>
            </a:prstGeom>
            <a:noFill/>
            <a:ln>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7" name="直线连接符 31">
              <a:extLst>
                <a:ext uri="{FF2B5EF4-FFF2-40B4-BE49-F238E27FC236}">
                  <a16:creationId xmlns:a16="http://schemas.microsoft.com/office/drawing/2014/main" id="{4794176E-0E02-A8B9-1EA9-DD97ED6CCFBB}"/>
                </a:ext>
              </a:extLst>
            </p:cNvPr>
            <p:cNvCxnSpPr>
              <a:cxnSpLocks/>
              <a:stCxn id="35" idx="2"/>
            </p:cNvCxnSpPr>
            <p:nvPr/>
          </p:nvCxnSpPr>
          <p:spPr>
            <a:xfrm flipH="1">
              <a:off x="7254320" y="4502432"/>
              <a:ext cx="91224" cy="424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线连接符 31">
              <a:extLst>
                <a:ext uri="{FF2B5EF4-FFF2-40B4-BE49-F238E27FC236}">
                  <a16:creationId xmlns:a16="http://schemas.microsoft.com/office/drawing/2014/main" id="{5B0700BB-F96C-EB2A-0894-D172A30581CC}"/>
                </a:ext>
              </a:extLst>
            </p:cNvPr>
            <p:cNvCxnSpPr>
              <a:cxnSpLocks/>
              <a:stCxn id="36" idx="2"/>
              <a:endCxn id="47" idx="0"/>
            </p:cNvCxnSpPr>
            <p:nvPr/>
          </p:nvCxnSpPr>
          <p:spPr>
            <a:xfrm>
              <a:off x="8577536" y="4502983"/>
              <a:ext cx="310337" cy="424763"/>
            </a:xfrm>
            <a:prstGeom prst="line">
              <a:avLst/>
            </a:prstGeom>
          </p:spPr>
          <p:style>
            <a:lnRef idx="1">
              <a:schemeClr val="accent1"/>
            </a:lnRef>
            <a:fillRef idx="0">
              <a:schemeClr val="accent1"/>
            </a:fillRef>
            <a:effectRef idx="0">
              <a:schemeClr val="accent1"/>
            </a:effectRef>
            <a:fontRef idx="minor">
              <a:schemeClr val="tx1"/>
            </a:fontRef>
          </p:style>
        </p:cxnSp>
        <p:grpSp>
          <p:nvGrpSpPr>
            <p:cNvPr id="49" name="组合 48">
              <a:extLst>
                <a:ext uri="{FF2B5EF4-FFF2-40B4-BE49-F238E27FC236}">
                  <a16:creationId xmlns:a16="http://schemas.microsoft.com/office/drawing/2014/main" id="{4D6EFE69-F817-2368-38A3-B67FB773E492}"/>
                </a:ext>
              </a:extLst>
            </p:cNvPr>
            <p:cNvGrpSpPr/>
            <p:nvPr/>
          </p:nvGrpSpPr>
          <p:grpSpPr>
            <a:xfrm>
              <a:off x="7101030" y="4927746"/>
              <a:ext cx="3646984" cy="711656"/>
              <a:chOff x="7954059" y="5119768"/>
              <a:chExt cx="3646984" cy="711656"/>
            </a:xfrm>
          </p:grpSpPr>
          <p:sp>
            <p:nvSpPr>
              <p:cNvPr id="42" name="文本框 41">
                <a:extLst>
                  <a:ext uri="{FF2B5EF4-FFF2-40B4-BE49-F238E27FC236}">
                    <a16:creationId xmlns:a16="http://schemas.microsoft.com/office/drawing/2014/main" id="{B6D789D4-CEA9-8243-902D-C1A77C4002E5}"/>
                  </a:ext>
                </a:extLst>
              </p:cNvPr>
              <p:cNvSpPr txBox="1"/>
              <p:nvPr/>
            </p:nvSpPr>
            <p:spPr>
              <a:xfrm>
                <a:off x="7954059" y="5144560"/>
                <a:ext cx="3646984" cy="584775"/>
              </a:xfrm>
              <a:prstGeom prst="rect">
                <a:avLst/>
              </a:prstGeom>
              <a:noFill/>
            </p:spPr>
            <p:txBody>
              <a:bodyPr wrap="square">
                <a:spAutoFit/>
              </a:bodyPr>
              <a:lstStyle/>
              <a:p>
                <a:r>
                  <a:rPr lang="zh-CN" altLang="en-US" sz="1600" dirty="0">
                    <a:solidFill>
                      <a:srgbClr val="0D0D0D"/>
                    </a:solidFill>
                    <a:latin typeface="Söhne"/>
                  </a:rPr>
                  <a:t>下一时间步和当前的访问概率∈</a:t>
                </a:r>
                <a:endParaRPr lang="en-US" altLang="zh-CN" sz="1600" dirty="0">
                  <a:solidFill>
                    <a:srgbClr val="0D0D0D"/>
                  </a:solidFill>
                  <a:latin typeface="Söhne"/>
                </a:endParaRPr>
              </a:p>
              <a:p>
                <a:r>
                  <a:rPr lang="en-US" altLang="zh-CN" sz="1600" dirty="0">
                    <a:solidFill>
                      <a:srgbClr val="0D0D0D"/>
                    </a:solidFill>
                    <a:latin typeface="Söhne"/>
                  </a:rPr>
                  <a:t>g</a:t>
                </a:r>
                <a:r>
                  <a:rPr lang="zh-CN" altLang="en-US" sz="1600" dirty="0">
                    <a:solidFill>
                      <a:srgbClr val="0D0D0D"/>
                    </a:solidFill>
                    <a:latin typeface="Söhne"/>
                  </a:rPr>
                  <a:t>（高层节点数）</a:t>
                </a:r>
                <a:r>
                  <a:rPr lang="en-US" altLang="zh-CN" sz="1600" dirty="0" err="1">
                    <a:solidFill>
                      <a:srgbClr val="0D0D0D"/>
                    </a:solidFill>
                    <a:latin typeface="Söhne"/>
                  </a:rPr>
                  <a:t>gd</a:t>
                </a:r>
                <a:r>
                  <a:rPr lang="zh-CN" altLang="en-US" sz="1600" dirty="0">
                    <a:solidFill>
                      <a:srgbClr val="0D0D0D"/>
                    </a:solidFill>
                    <a:latin typeface="Söhne"/>
                  </a:rPr>
                  <a:t>（低层节点数）</a:t>
                </a:r>
                <a:endParaRPr lang="zh-CN" altLang="en-US" sz="1600" b="0" i="0" dirty="0">
                  <a:solidFill>
                    <a:srgbClr val="0D0D0D"/>
                  </a:solidFill>
                  <a:effectLst/>
                  <a:latin typeface="Söhne"/>
                </a:endParaRPr>
              </a:p>
            </p:txBody>
          </p:sp>
          <p:pic>
            <p:nvPicPr>
              <p:cNvPr id="46" name="图片 45">
                <a:extLst>
                  <a:ext uri="{FF2B5EF4-FFF2-40B4-BE49-F238E27FC236}">
                    <a16:creationId xmlns:a16="http://schemas.microsoft.com/office/drawing/2014/main" id="{63DA185C-21A9-84B7-C97C-F05697CD64F4}"/>
                  </a:ext>
                </a:extLst>
              </p:cNvPr>
              <p:cNvPicPr>
                <a:picLocks noChangeAspect="1"/>
              </p:cNvPicPr>
              <p:nvPr/>
            </p:nvPicPr>
            <p:blipFill>
              <a:blip r:embed="rId9"/>
              <a:stretch>
                <a:fillRect/>
              </a:stretch>
            </p:blipFill>
            <p:spPr>
              <a:xfrm>
                <a:off x="10902157" y="5175040"/>
                <a:ext cx="566072" cy="277593"/>
              </a:xfrm>
              <a:prstGeom prst="rect">
                <a:avLst/>
              </a:prstGeom>
            </p:spPr>
          </p:pic>
          <p:sp>
            <p:nvSpPr>
              <p:cNvPr id="47" name="矩形: 圆角 46">
                <a:extLst>
                  <a:ext uri="{FF2B5EF4-FFF2-40B4-BE49-F238E27FC236}">
                    <a16:creationId xmlns:a16="http://schemas.microsoft.com/office/drawing/2014/main" id="{372FE57A-EC33-ADC0-61E8-ADD4F7A72731}"/>
                  </a:ext>
                </a:extLst>
              </p:cNvPr>
              <p:cNvSpPr/>
              <p:nvPr/>
            </p:nvSpPr>
            <p:spPr>
              <a:xfrm>
                <a:off x="7954059" y="5119768"/>
                <a:ext cx="3573686" cy="7116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圆角矩形 18">
              <a:extLst>
                <a:ext uri="{FF2B5EF4-FFF2-40B4-BE49-F238E27FC236}">
                  <a16:creationId xmlns:a16="http://schemas.microsoft.com/office/drawing/2014/main" id="{B9CD4151-9317-D0EA-490B-BABEC5DCB19F}"/>
                </a:ext>
              </a:extLst>
            </p:cNvPr>
            <p:cNvSpPr/>
            <p:nvPr/>
          </p:nvSpPr>
          <p:spPr>
            <a:xfrm>
              <a:off x="9033812" y="4100553"/>
              <a:ext cx="266119" cy="402430"/>
            </a:xfrm>
            <a:prstGeom prst="roundRect">
              <a:avLst/>
            </a:prstGeom>
            <a:noFill/>
            <a:ln>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4" name="直线连接符 31">
              <a:extLst>
                <a:ext uri="{FF2B5EF4-FFF2-40B4-BE49-F238E27FC236}">
                  <a16:creationId xmlns:a16="http://schemas.microsoft.com/office/drawing/2014/main" id="{930B4E36-7224-12E6-E189-0EC3EAE10AB9}"/>
                </a:ext>
              </a:extLst>
            </p:cNvPr>
            <p:cNvCxnSpPr>
              <a:cxnSpLocks/>
            </p:cNvCxnSpPr>
            <p:nvPr/>
          </p:nvCxnSpPr>
          <p:spPr>
            <a:xfrm flipH="1">
              <a:off x="9299931" y="4149271"/>
              <a:ext cx="484410" cy="37647"/>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线连接符 31">
              <a:extLst>
                <a:ext uri="{FF2B5EF4-FFF2-40B4-BE49-F238E27FC236}">
                  <a16:creationId xmlns:a16="http://schemas.microsoft.com/office/drawing/2014/main" id="{B04A7675-054F-A8FF-43CE-6DE8AEB52CAF}"/>
                </a:ext>
              </a:extLst>
            </p:cNvPr>
            <p:cNvCxnSpPr>
              <a:cxnSpLocks/>
              <a:stCxn id="25" idx="0"/>
              <a:endCxn id="28" idx="2"/>
            </p:cNvCxnSpPr>
            <p:nvPr/>
          </p:nvCxnSpPr>
          <p:spPr>
            <a:xfrm flipV="1">
              <a:off x="8169876" y="3923999"/>
              <a:ext cx="141556" cy="176003"/>
            </a:xfrm>
            <a:prstGeom prst="line">
              <a:avLst/>
            </a:prstGeom>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id="{55F3A6D9-A1F8-F2D4-8DBD-E536CE851459}"/>
                </a:ext>
              </a:extLst>
            </p:cNvPr>
            <p:cNvSpPr txBox="1"/>
            <p:nvPr/>
          </p:nvSpPr>
          <p:spPr>
            <a:xfrm>
              <a:off x="9817969" y="3812725"/>
              <a:ext cx="837210" cy="830997"/>
            </a:xfrm>
            <a:prstGeom prst="rect">
              <a:avLst/>
            </a:prstGeom>
            <a:noFill/>
          </p:spPr>
          <p:txBody>
            <a:bodyPr wrap="square">
              <a:spAutoFit/>
            </a:bodyPr>
            <a:lstStyle/>
            <a:p>
              <a:r>
                <a:rPr lang="zh-CN" altLang="en-US" sz="1600" b="0" i="0" dirty="0">
                  <a:solidFill>
                    <a:srgbClr val="0D0D0D"/>
                  </a:solidFill>
                  <a:effectLst/>
                  <a:latin typeface="Söhne"/>
                </a:rPr>
                <a:t>初始访问概率分布</a:t>
              </a:r>
            </a:p>
          </p:txBody>
        </p:sp>
        <p:cxnSp>
          <p:nvCxnSpPr>
            <p:cNvPr id="65" name="直线连接符 31">
              <a:extLst>
                <a:ext uri="{FF2B5EF4-FFF2-40B4-BE49-F238E27FC236}">
                  <a16:creationId xmlns:a16="http://schemas.microsoft.com/office/drawing/2014/main" id="{2578BF32-0E89-23C9-FB87-2B21BE7449EE}"/>
                </a:ext>
              </a:extLst>
            </p:cNvPr>
            <p:cNvCxnSpPr>
              <a:cxnSpLocks/>
            </p:cNvCxnSpPr>
            <p:nvPr/>
          </p:nvCxnSpPr>
          <p:spPr>
            <a:xfrm flipH="1" flipV="1">
              <a:off x="9299931" y="4396468"/>
              <a:ext cx="497111" cy="76926"/>
            </a:xfrm>
            <a:prstGeom prst="line">
              <a:avLst/>
            </a:prstGeom>
          </p:spPr>
          <p:style>
            <a:lnRef idx="1">
              <a:schemeClr val="accent1"/>
            </a:lnRef>
            <a:fillRef idx="0">
              <a:schemeClr val="accent1"/>
            </a:fillRef>
            <a:effectRef idx="0">
              <a:schemeClr val="accent1"/>
            </a:effectRef>
            <a:fontRef idx="minor">
              <a:schemeClr val="tx1"/>
            </a:fontRef>
          </p:style>
        </p:cxnSp>
        <p:sp>
          <p:nvSpPr>
            <p:cNvPr id="71" name="矩形: 圆角 70">
              <a:extLst>
                <a:ext uri="{FF2B5EF4-FFF2-40B4-BE49-F238E27FC236}">
                  <a16:creationId xmlns:a16="http://schemas.microsoft.com/office/drawing/2014/main" id="{3D126EA2-0570-C439-5685-19E098BD3EC9}"/>
                </a:ext>
              </a:extLst>
            </p:cNvPr>
            <p:cNvSpPr/>
            <p:nvPr/>
          </p:nvSpPr>
          <p:spPr>
            <a:xfrm>
              <a:off x="9784341" y="3812725"/>
              <a:ext cx="891765" cy="81561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0" name="文本框 79">
            <a:extLst>
              <a:ext uri="{FF2B5EF4-FFF2-40B4-BE49-F238E27FC236}">
                <a16:creationId xmlns:a16="http://schemas.microsoft.com/office/drawing/2014/main" id="{D55928DB-B1E8-CCFA-B4D9-AE7DAC873ECB}"/>
              </a:ext>
            </a:extLst>
          </p:cNvPr>
          <p:cNvSpPr txBox="1"/>
          <p:nvPr/>
        </p:nvSpPr>
        <p:spPr>
          <a:xfrm>
            <a:off x="4561077" y="5680671"/>
            <a:ext cx="6954747" cy="646331"/>
          </a:xfrm>
          <a:prstGeom prst="rect">
            <a:avLst/>
          </a:prstGeom>
          <a:noFill/>
        </p:spPr>
        <p:txBody>
          <a:bodyPr wrap="square">
            <a:spAutoFit/>
          </a:bodyPr>
          <a:lstStyle/>
          <a:p>
            <a:r>
              <a:rPr lang="zh-CN" altLang="en-US" dirty="0">
                <a:latin typeface="Söhne"/>
              </a:rPr>
              <a:t>概率分布随时间收敛时，将</a:t>
            </a:r>
            <a:r>
              <a:rPr lang="zh-CN" altLang="en-US" dirty="0">
                <a:solidFill>
                  <a:srgbClr val="FF0000"/>
                </a:solidFill>
                <a:latin typeface="Söhne"/>
              </a:rPr>
              <a:t>低层级节点</a:t>
            </a:r>
            <a:r>
              <a:rPr lang="zh-CN" altLang="en-US" dirty="0">
                <a:latin typeface="Söhne"/>
              </a:rPr>
              <a:t>的概率得分视为相关的拓扑因果得分。</a:t>
            </a:r>
            <a:endParaRPr lang="zh-CN" altLang="en-US" dirty="0"/>
          </a:p>
        </p:txBody>
      </p:sp>
    </p:spTree>
    <p:extLst>
      <p:ext uri="{BB962C8B-B14F-4D97-AF65-F5344CB8AC3E}">
        <p14:creationId xmlns:p14="http://schemas.microsoft.com/office/powerpoint/2010/main" val="1805744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44B9ED-8FB5-3961-66AB-8C01B1D0D495}"/>
            </a:ext>
          </a:extLst>
        </p:cNvPr>
        <p:cNvGrpSpPr/>
        <p:nvPr/>
      </p:nvGrpSpPr>
      <p:grpSpPr>
        <a:xfrm>
          <a:off x="0" y="0"/>
          <a:ext cx="0" cy="0"/>
          <a:chOff x="0" y="0"/>
          <a:chExt cx="0" cy="0"/>
        </a:xfrm>
      </p:grpSpPr>
      <p:pic>
        <p:nvPicPr>
          <p:cNvPr id="11" name="图片 10">
            <a:extLst>
              <a:ext uri="{FF2B5EF4-FFF2-40B4-BE49-F238E27FC236}">
                <a16:creationId xmlns:a16="http://schemas.microsoft.com/office/drawing/2014/main" id="{CF941372-1CE5-2BA6-5C88-50D6F09039DC}"/>
              </a:ext>
            </a:extLst>
          </p:cNvPr>
          <p:cNvPicPr>
            <a:picLocks noChangeAspect="1"/>
          </p:cNvPicPr>
          <p:nvPr/>
        </p:nvPicPr>
        <p:blipFill>
          <a:blip r:embed="rId3"/>
          <a:stretch>
            <a:fillRect/>
          </a:stretch>
        </p:blipFill>
        <p:spPr>
          <a:xfrm>
            <a:off x="7172486" y="4316639"/>
            <a:ext cx="4353790" cy="2128811"/>
          </a:xfrm>
          <a:prstGeom prst="rect">
            <a:avLst/>
          </a:prstGeom>
        </p:spPr>
      </p:pic>
      <p:sp>
        <p:nvSpPr>
          <p:cNvPr id="48" name="文本框 47">
            <a:extLst>
              <a:ext uri="{FF2B5EF4-FFF2-40B4-BE49-F238E27FC236}">
                <a16:creationId xmlns:a16="http://schemas.microsoft.com/office/drawing/2014/main" id="{F4D336FB-71CB-0EA5-1761-33AC24494220}"/>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a:extLst>
              <a:ext uri="{FF2B5EF4-FFF2-40B4-BE49-F238E27FC236}">
                <a16:creationId xmlns:a16="http://schemas.microsoft.com/office/drawing/2014/main" id="{DEFED369-835B-2C8E-CB40-39E0DAEFDC2D}"/>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a:extLst>
              <a:ext uri="{FF2B5EF4-FFF2-40B4-BE49-F238E27FC236}">
                <a16:creationId xmlns:a16="http://schemas.microsoft.com/office/drawing/2014/main" id="{1BE28A97-CB6A-0486-DFD4-D9C7FD9A005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C6BED888-9E2C-87C8-9281-8984F8F70048}"/>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1F1DDE78-1011-3C71-70AA-E6E704845C58}"/>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42CACC1-ACC1-3C24-D9FE-1E06D97764D6}"/>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a:extLst>
              <a:ext uri="{FF2B5EF4-FFF2-40B4-BE49-F238E27FC236}">
                <a16:creationId xmlns:a16="http://schemas.microsoft.com/office/drawing/2014/main" id="{549E36D4-ED79-25B8-AEEF-877DF2A13D5E}"/>
              </a:ext>
            </a:extLst>
          </p:cNvPr>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个体因果发现</a:t>
            </a:r>
          </a:p>
        </p:txBody>
      </p:sp>
      <p:sp>
        <p:nvSpPr>
          <p:cNvPr id="31" name="斜纹 30">
            <a:extLst>
              <a:ext uri="{FF2B5EF4-FFF2-40B4-BE49-F238E27FC236}">
                <a16:creationId xmlns:a16="http://schemas.microsoft.com/office/drawing/2014/main" id="{FE34B3E3-43F1-A932-62FC-AA6910889CE8}"/>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a:extLst>
              <a:ext uri="{FF2B5EF4-FFF2-40B4-BE49-F238E27FC236}">
                <a16:creationId xmlns:a16="http://schemas.microsoft.com/office/drawing/2014/main" id="{A1571912-8998-1FCD-B25F-2E25066546A1}"/>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E31975B2-E2C3-857E-33E9-D7862FA030D2}"/>
              </a:ext>
            </a:extLst>
          </p:cNvPr>
          <p:cNvSpPr txBox="1"/>
          <p:nvPr/>
        </p:nvSpPr>
        <p:spPr>
          <a:xfrm>
            <a:off x="583606" y="691311"/>
            <a:ext cx="11372779" cy="369332"/>
          </a:xfrm>
          <a:prstGeom prst="rect">
            <a:avLst/>
          </a:prstGeom>
          <a:noFill/>
        </p:spPr>
        <p:txBody>
          <a:bodyPr wrap="square">
            <a:spAutoFit/>
          </a:bodyPr>
          <a:lstStyle/>
          <a:p>
            <a:r>
              <a:rPr lang="zh-CN" altLang="en-US" sz="1600" dirty="0">
                <a:latin typeface="Söhne"/>
              </a:rPr>
              <a:t>拓扑因果发现重点关注</a:t>
            </a:r>
            <a:r>
              <a:rPr lang="zh-CN" altLang="en-US" sz="1600" dirty="0">
                <a:solidFill>
                  <a:srgbClr val="FF0000"/>
                </a:solidFill>
                <a:latin typeface="Söhne"/>
              </a:rPr>
              <a:t>实体间</a:t>
            </a:r>
            <a:r>
              <a:rPr lang="zh-CN" altLang="en-US" sz="1600" dirty="0">
                <a:latin typeface="Söhne"/>
              </a:rPr>
              <a:t>的因果关系</a:t>
            </a:r>
            <a:r>
              <a:rPr lang="zh-CN" altLang="en-US" dirty="0">
                <a:latin typeface="Söhne"/>
              </a:rPr>
              <a:t>。</a:t>
            </a:r>
            <a:endParaRPr lang="en-US" altLang="zh-CN" dirty="0">
              <a:solidFill>
                <a:srgbClr val="0D0D0D"/>
              </a:solidFill>
              <a:latin typeface="Söhne"/>
            </a:endParaRPr>
          </a:p>
        </p:txBody>
      </p:sp>
      <p:sp>
        <p:nvSpPr>
          <p:cNvPr id="16" name="文本框 15">
            <a:extLst>
              <a:ext uri="{FF2B5EF4-FFF2-40B4-BE49-F238E27FC236}">
                <a16:creationId xmlns:a16="http://schemas.microsoft.com/office/drawing/2014/main" id="{22AB7D30-166D-3319-F9EE-0D0FF1D018C1}"/>
              </a:ext>
            </a:extLst>
          </p:cNvPr>
          <p:cNvSpPr txBox="1"/>
          <p:nvPr/>
        </p:nvSpPr>
        <p:spPr>
          <a:xfrm>
            <a:off x="5266858" y="2680092"/>
            <a:ext cx="5540479" cy="584775"/>
          </a:xfrm>
          <a:prstGeom prst="rect">
            <a:avLst/>
          </a:prstGeom>
          <a:noFill/>
        </p:spPr>
        <p:txBody>
          <a:bodyPr wrap="square">
            <a:spAutoFit/>
          </a:bodyPr>
          <a:lstStyle/>
          <a:p>
            <a:r>
              <a:rPr lang="zh-CN" altLang="en-US" sz="1600" dirty="0">
                <a:latin typeface="Söhne"/>
              </a:rPr>
              <a:t>假设其存在极值的概率是</a:t>
            </a:r>
            <a:r>
              <a:rPr lang="en-US" altLang="zh-CN" sz="1600" dirty="0">
                <a:latin typeface="Söhne"/>
              </a:rPr>
              <a:t>q</a:t>
            </a:r>
            <a:r>
              <a:rPr lang="zh-CN" altLang="en-US" sz="1600" dirty="0">
                <a:latin typeface="Söhne"/>
              </a:rPr>
              <a:t>，正常值的边界</a:t>
            </a:r>
            <a:r>
              <a:rPr lang="en-US" altLang="zh-CN" sz="1600" dirty="0">
                <a:latin typeface="Söhne"/>
              </a:rPr>
              <a:t>2e</a:t>
            </a:r>
            <a:r>
              <a:rPr lang="zh-CN" altLang="en-US" sz="1600" dirty="0">
                <a:latin typeface="Söhne"/>
              </a:rPr>
              <a:t>可以基于</a:t>
            </a:r>
            <a:r>
              <a:rPr lang="en-US" altLang="zh-CN" sz="1600" dirty="0">
                <a:latin typeface="Söhne"/>
              </a:rPr>
              <a:t>U</a:t>
            </a:r>
            <a:r>
              <a:rPr lang="el-GR" altLang="zh-CN" sz="1600" dirty="0">
                <a:latin typeface="Söhne"/>
              </a:rPr>
              <a:t>ζ</a:t>
            </a:r>
            <a:r>
              <a:rPr lang="zh-CN" altLang="en-US" sz="1600" dirty="0">
                <a:latin typeface="Söhne"/>
              </a:rPr>
              <a:t>通过</a:t>
            </a:r>
            <a:r>
              <a:rPr lang="en-US" altLang="zh-CN" sz="1600" dirty="0">
                <a:latin typeface="Söhne"/>
              </a:rPr>
              <a:t>P(X &gt; e)= q</a:t>
            </a:r>
            <a:r>
              <a:rPr lang="zh-CN" altLang="en-US" sz="1600" dirty="0">
                <a:latin typeface="Söhne"/>
              </a:rPr>
              <a:t>计算。</a:t>
            </a:r>
            <a:r>
              <a:rPr lang="zh-CN" altLang="en-US" sz="1600" dirty="0">
                <a:solidFill>
                  <a:schemeClr val="accent1"/>
                </a:solidFill>
                <a:latin typeface="Söhne"/>
              </a:rPr>
              <a:t>然而</a:t>
            </a:r>
            <a:r>
              <a:rPr lang="en-US" altLang="zh-CN" sz="1600" dirty="0">
                <a:solidFill>
                  <a:schemeClr val="accent1"/>
                </a:solidFill>
                <a:latin typeface="Söhne"/>
              </a:rPr>
              <a:t>x</a:t>
            </a:r>
            <a:r>
              <a:rPr lang="zh-CN" altLang="en-US" sz="1600" dirty="0">
                <a:solidFill>
                  <a:schemeClr val="accent1"/>
                </a:solidFill>
                <a:latin typeface="Söhne"/>
              </a:rPr>
              <a:t>的分布未知，应该估计</a:t>
            </a:r>
            <a:r>
              <a:rPr lang="el-GR" altLang="zh-CN" sz="1600" dirty="0">
                <a:solidFill>
                  <a:schemeClr val="accent1"/>
                </a:solidFill>
                <a:latin typeface="Söhne"/>
              </a:rPr>
              <a:t>ζ</a:t>
            </a:r>
            <a:r>
              <a:rPr lang="zh-CN" altLang="en-US" sz="1600" dirty="0">
                <a:solidFill>
                  <a:schemeClr val="accent1"/>
                </a:solidFill>
                <a:latin typeface="Söhne"/>
              </a:rPr>
              <a:t>。</a:t>
            </a:r>
            <a:endParaRPr lang="zh-CN" altLang="en-US" sz="1600" dirty="0">
              <a:solidFill>
                <a:schemeClr val="accent1"/>
              </a:solidFill>
            </a:endParaRPr>
          </a:p>
        </p:txBody>
      </p:sp>
      <p:sp>
        <p:nvSpPr>
          <p:cNvPr id="10" name="矩形: 圆角 9">
            <a:extLst>
              <a:ext uri="{FF2B5EF4-FFF2-40B4-BE49-F238E27FC236}">
                <a16:creationId xmlns:a16="http://schemas.microsoft.com/office/drawing/2014/main" id="{E907E621-53C7-7C0F-3B4B-0B755D6F6334}"/>
              </a:ext>
            </a:extLst>
          </p:cNvPr>
          <p:cNvSpPr/>
          <p:nvPr/>
        </p:nvSpPr>
        <p:spPr>
          <a:xfrm>
            <a:off x="583606" y="1072100"/>
            <a:ext cx="8554186" cy="6044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0" i="0" dirty="0">
                <a:solidFill>
                  <a:srgbClr val="0D0D0D"/>
                </a:solidFill>
                <a:effectLst/>
                <a:latin typeface="Söhne"/>
              </a:rPr>
              <a:t>特定的根本原因实体在故障发生时其如性能指标可能会出现比其他实体更大的波动。</a:t>
            </a:r>
            <a:endParaRPr lang="en-US" altLang="zh-CN" sz="1600" b="0" i="0" dirty="0">
              <a:solidFill>
                <a:srgbClr val="0D0D0D"/>
              </a:solidFill>
              <a:effectLst/>
              <a:latin typeface="Söhne"/>
            </a:endParaRPr>
          </a:p>
          <a:p>
            <a:r>
              <a:rPr lang="zh-CN" altLang="en-US" sz="1600" b="0" i="0" dirty="0">
                <a:solidFill>
                  <a:srgbClr val="0D0D0D"/>
                </a:solidFill>
                <a:effectLst/>
                <a:latin typeface="Söhne"/>
              </a:rPr>
              <a:t>短暂的故障情况可能不会出现明显的故障传播模式。</a:t>
            </a:r>
            <a:endParaRPr lang="en-US" altLang="zh-CN" sz="1600" dirty="0">
              <a:latin typeface="Söhne"/>
            </a:endParaRPr>
          </a:p>
        </p:txBody>
      </p:sp>
      <p:sp>
        <p:nvSpPr>
          <p:cNvPr id="14" name="文本框 13">
            <a:extLst>
              <a:ext uri="{FF2B5EF4-FFF2-40B4-BE49-F238E27FC236}">
                <a16:creationId xmlns:a16="http://schemas.microsoft.com/office/drawing/2014/main" id="{25857DAE-044E-4B25-7A81-E35A3FD104B2}"/>
              </a:ext>
            </a:extLst>
          </p:cNvPr>
          <p:cNvSpPr txBox="1"/>
          <p:nvPr/>
        </p:nvSpPr>
        <p:spPr>
          <a:xfrm>
            <a:off x="583606" y="1959312"/>
            <a:ext cx="10612351" cy="861774"/>
          </a:xfrm>
          <a:prstGeom prst="rect">
            <a:avLst/>
          </a:prstGeom>
          <a:noFill/>
        </p:spPr>
        <p:txBody>
          <a:bodyPr wrap="square">
            <a:spAutoFit/>
          </a:bodyPr>
          <a:lstStyle/>
          <a:p>
            <a:r>
              <a:rPr lang="zh-CN" altLang="en-US" sz="1600" dirty="0">
                <a:solidFill>
                  <a:srgbClr val="1A6298"/>
                </a:solidFill>
              </a:rPr>
              <a:t>参考Anomaly detection in streams with extreme value theory</a:t>
            </a:r>
            <a:r>
              <a:rPr lang="en-US" altLang="zh-CN" sz="1600" dirty="0">
                <a:solidFill>
                  <a:srgbClr val="1A6298"/>
                </a:solidFill>
              </a:rPr>
              <a:t>-2017-KDD</a:t>
            </a:r>
            <a:r>
              <a:rPr lang="zh-CN" altLang="en-US" sz="1600" dirty="0">
                <a:solidFill>
                  <a:srgbClr val="1A6298"/>
                </a:solidFill>
              </a:rPr>
              <a:t>.</a:t>
            </a:r>
            <a:r>
              <a:rPr lang="zh-CN" altLang="en-US" sz="1600" dirty="0"/>
              <a:t>提出的</a:t>
            </a:r>
            <a:r>
              <a:rPr lang="zh-CN" altLang="en-US" sz="1600" dirty="0">
                <a:solidFill>
                  <a:srgbClr val="FF0000"/>
                </a:solidFill>
              </a:rPr>
              <a:t>极值分布异常检测</a:t>
            </a:r>
            <a:r>
              <a:rPr lang="zh-CN" altLang="en-US" sz="1600" dirty="0"/>
              <a:t>  </a:t>
            </a:r>
          </a:p>
          <a:p>
            <a:r>
              <a:rPr lang="zh-CN" altLang="en-US" sz="1600" dirty="0"/>
              <a:t>与正常时期的实体性能指标相比，波动值是极端且不频繁的。通常遵循以下分布。</a:t>
            </a:r>
            <a:endParaRPr lang="en-US" altLang="zh-CN" sz="1600" dirty="0"/>
          </a:p>
          <a:p>
            <a:endParaRPr lang="zh-CN" altLang="en-US" dirty="0"/>
          </a:p>
        </p:txBody>
      </p:sp>
      <p:pic>
        <p:nvPicPr>
          <p:cNvPr id="19" name="图片 18">
            <a:extLst>
              <a:ext uri="{FF2B5EF4-FFF2-40B4-BE49-F238E27FC236}">
                <a16:creationId xmlns:a16="http://schemas.microsoft.com/office/drawing/2014/main" id="{33B70678-1FBA-F12B-7519-F1B0C003DF7B}"/>
              </a:ext>
            </a:extLst>
          </p:cNvPr>
          <p:cNvPicPr>
            <a:picLocks noChangeAspect="1"/>
          </p:cNvPicPr>
          <p:nvPr/>
        </p:nvPicPr>
        <p:blipFill>
          <a:blip r:embed="rId5"/>
          <a:stretch>
            <a:fillRect/>
          </a:stretch>
        </p:blipFill>
        <p:spPr>
          <a:xfrm>
            <a:off x="618536" y="2768348"/>
            <a:ext cx="4648322" cy="500756"/>
          </a:xfrm>
          <a:prstGeom prst="rect">
            <a:avLst/>
          </a:prstGeom>
        </p:spPr>
      </p:pic>
      <p:sp>
        <p:nvSpPr>
          <p:cNvPr id="22" name="箭头: 下 21">
            <a:extLst>
              <a:ext uri="{FF2B5EF4-FFF2-40B4-BE49-F238E27FC236}">
                <a16:creationId xmlns:a16="http://schemas.microsoft.com/office/drawing/2014/main" id="{B2CD0B69-3965-684C-9C35-FE8AB8B86D23}"/>
              </a:ext>
            </a:extLst>
          </p:cNvPr>
          <p:cNvSpPr/>
          <p:nvPr/>
        </p:nvSpPr>
        <p:spPr>
          <a:xfrm>
            <a:off x="3146958" y="1734478"/>
            <a:ext cx="248692" cy="24440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18">
            <a:extLst>
              <a:ext uri="{FF2B5EF4-FFF2-40B4-BE49-F238E27FC236}">
                <a16:creationId xmlns:a16="http://schemas.microsoft.com/office/drawing/2014/main" id="{3AAE3DB6-4220-E696-5C1E-A69200E16B07}"/>
              </a:ext>
            </a:extLst>
          </p:cNvPr>
          <p:cNvSpPr/>
          <p:nvPr/>
        </p:nvSpPr>
        <p:spPr>
          <a:xfrm>
            <a:off x="1164355" y="2955115"/>
            <a:ext cx="200975" cy="250372"/>
          </a:xfrm>
          <a:prstGeom prst="roundRect">
            <a:avLst/>
          </a:prstGeom>
          <a:noFill/>
          <a:ln>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圆角矩形 18">
            <a:extLst>
              <a:ext uri="{FF2B5EF4-FFF2-40B4-BE49-F238E27FC236}">
                <a16:creationId xmlns:a16="http://schemas.microsoft.com/office/drawing/2014/main" id="{76E995D8-0B92-F923-87A9-5F1069880AE3}"/>
              </a:ext>
            </a:extLst>
          </p:cNvPr>
          <p:cNvSpPr/>
          <p:nvPr/>
        </p:nvSpPr>
        <p:spPr>
          <a:xfrm>
            <a:off x="2661816" y="2951471"/>
            <a:ext cx="200975" cy="250372"/>
          </a:xfrm>
          <a:prstGeom prst="roundRect">
            <a:avLst/>
          </a:prstGeom>
          <a:noFill/>
          <a:ln>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箭头: 下 7">
            <a:extLst>
              <a:ext uri="{FF2B5EF4-FFF2-40B4-BE49-F238E27FC236}">
                <a16:creationId xmlns:a16="http://schemas.microsoft.com/office/drawing/2014/main" id="{97F8643E-5032-2CFA-8184-4AF96DF3DDDA}"/>
              </a:ext>
            </a:extLst>
          </p:cNvPr>
          <p:cNvSpPr/>
          <p:nvPr/>
        </p:nvSpPr>
        <p:spPr>
          <a:xfrm>
            <a:off x="3146958" y="2499513"/>
            <a:ext cx="248692" cy="24440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C6566C09-ADE9-44D2-3FC5-A85A8024F132}"/>
              </a:ext>
            </a:extLst>
          </p:cNvPr>
          <p:cNvSpPr txBox="1"/>
          <p:nvPr/>
        </p:nvSpPr>
        <p:spPr>
          <a:xfrm>
            <a:off x="756804" y="3605003"/>
            <a:ext cx="10958671" cy="338554"/>
          </a:xfrm>
          <a:prstGeom prst="rect">
            <a:avLst/>
          </a:prstGeom>
          <a:noFill/>
        </p:spPr>
        <p:txBody>
          <a:bodyPr wrap="square">
            <a:spAutoFit/>
          </a:bodyPr>
          <a:lstStyle/>
          <a:p>
            <a:r>
              <a:rPr lang="zh-CN" altLang="en-US" sz="1600" dirty="0"/>
              <a:t>依据PickandsBelkema-de Haan theorem定理：</a:t>
            </a:r>
            <a:r>
              <a:rPr lang="zh-CN" altLang="en-US" sz="1600" b="0" i="0" dirty="0">
                <a:solidFill>
                  <a:srgbClr val="0D0D0D"/>
                </a:solidFill>
                <a:effectLst/>
                <a:latin typeface="Söhne"/>
              </a:rPr>
              <a:t>在一定条件下，一个随机变量的极值分布可以用特定的极值分布来近似</a:t>
            </a:r>
            <a:endParaRPr lang="zh-CN" altLang="en-US" sz="1600" dirty="0"/>
          </a:p>
        </p:txBody>
      </p:sp>
      <p:sp>
        <p:nvSpPr>
          <p:cNvPr id="17" name="文本框 16">
            <a:extLst>
              <a:ext uri="{FF2B5EF4-FFF2-40B4-BE49-F238E27FC236}">
                <a16:creationId xmlns:a16="http://schemas.microsoft.com/office/drawing/2014/main" id="{66CDD65C-6357-161C-622D-75D189668AE5}"/>
              </a:ext>
            </a:extLst>
          </p:cNvPr>
          <p:cNvSpPr txBox="1"/>
          <p:nvPr/>
        </p:nvSpPr>
        <p:spPr>
          <a:xfrm>
            <a:off x="695844" y="4194098"/>
            <a:ext cx="6174786" cy="584775"/>
          </a:xfrm>
          <a:prstGeom prst="rect">
            <a:avLst/>
          </a:prstGeom>
          <a:noFill/>
        </p:spPr>
        <p:txBody>
          <a:bodyPr wrap="square">
            <a:spAutoFit/>
          </a:bodyPr>
          <a:lstStyle/>
          <a:p>
            <a:r>
              <a:rPr lang="zh-CN" altLang="en-US" sz="1600" dirty="0"/>
              <a:t>累积分布F的极值收敛到</a:t>
            </a:r>
            <a:r>
              <a:rPr lang="zh-CN" altLang="en-US" sz="1600" dirty="0">
                <a:solidFill>
                  <a:srgbClr val="FF0000"/>
                </a:solidFill>
              </a:rPr>
              <a:t>U</a:t>
            </a:r>
            <a:r>
              <a:rPr lang="el-GR" altLang="zh-CN" sz="1600" dirty="0">
                <a:solidFill>
                  <a:srgbClr val="FF0000"/>
                </a:solidFill>
              </a:rPr>
              <a:t>ζ</a:t>
            </a:r>
            <a:r>
              <a:rPr lang="zh-CN" altLang="en-US" sz="1600" dirty="0"/>
              <a:t>的分布，记为F ∈ </a:t>
            </a:r>
            <a:r>
              <a:rPr lang="en-US" altLang="zh-CN" sz="1600" dirty="0">
                <a:solidFill>
                  <a:srgbClr val="FF0000"/>
                </a:solidFill>
              </a:rPr>
              <a:t>D</a:t>
            </a:r>
            <a:r>
              <a:rPr lang="el-GR" altLang="zh-CN" sz="1600" dirty="0">
                <a:solidFill>
                  <a:srgbClr val="FF0000"/>
                </a:solidFill>
              </a:rPr>
              <a:t>ζ</a:t>
            </a:r>
            <a:r>
              <a:rPr lang="zh-CN" altLang="en-US" sz="1600" dirty="0"/>
              <a:t>，当且仅当存在函数δ，对所有x ∈ R满足1 +ζ</a:t>
            </a:r>
            <a:r>
              <a:rPr lang="en-US" altLang="zh-CN" sz="1600" dirty="0"/>
              <a:t>x</a:t>
            </a:r>
            <a:r>
              <a:rPr lang="zh-CN" altLang="en-US" sz="1600" dirty="0"/>
              <a:t> &gt; 0时（</a:t>
            </a:r>
            <a:r>
              <a:rPr lang="zh-CN" altLang="en-US" sz="1100" b="0" i="0" dirty="0">
                <a:solidFill>
                  <a:srgbClr val="0D0D0D"/>
                </a:solidFill>
                <a:effectLst/>
                <a:latin typeface="Söhne"/>
              </a:rPr>
              <a:t>𝜏初始分布边界</a:t>
            </a:r>
            <a:r>
              <a:rPr lang="zh-CN" altLang="en-US" sz="1600" dirty="0"/>
              <a:t>）</a:t>
            </a:r>
          </a:p>
        </p:txBody>
      </p:sp>
      <p:pic>
        <p:nvPicPr>
          <p:cNvPr id="24" name="图片 23">
            <a:extLst>
              <a:ext uri="{FF2B5EF4-FFF2-40B4-BE49-F238E27FC236}">
                <a16:creationId xmlns:a16="http://schemas.microsoft.com/office/drawing/2014/main" id="{946ECAF9-AFD5-6329-C489-7C5AC6040F14}"/>
              </a:ext>
            </a:extLst>
          </p:cNvPr>
          <p:cNvPicPr>
            <a:picLocks noChangeAspect="1"/>
          </p:cNvPicPr>
          <p:nvPr/>
        </p:nvPicPr>
        <p:blipFill>
          <a:blip r:embed="rId6"/>
          <a:stretch>
            <a:fillRect/>
          </a:stretch>
        </p:blipFill>
        <p:spPr>
          <a:xfrm>
            <a:off x="756804" y="4797575"/>
            <a:ext cx="3352888" cy="702147"/>
          </a:xfrm>
          <a:prstGeom prst="rect">
            <a:avLst/>
          </a:prstGeom>
        </p:spPr>
      </p:pic>
      <p:sp>
        <p:nvSpPr>
          <p:cNvPr id="26" name="矩形: 圆角 25">
            <a:extLst>
              <a:ext uri="{FF2B5EF4-FFF2-40B4-BE49-F238E27FC236}">
                <a16:creationId xmlns:a16="http://schemas.microsoft.com/office/drawing/2014/main" id="{1E811673-1AC3-DED3-CE20-6D9C926BA29C}"/>
              </a:ext>
            </a:extLst>
          </p:cNvPr>
          <p:cNvSpPr/>
          <p:nvPr/>
        </p:nvSpPr>
        <p:spPr>
          <a:xfrm>
            <a:off x="583606" y="4091738"/>
            <a:ext cx="6174786" cy="14528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1600" dirty="0">
              <a:latin typeface="Söhne"/>
            </a:endParaRPr>
          </a:p>
        </p:txBody>
      </p:sp>
      <p:sp>
        <p:nvSpPr>
          <p:cNvPr id="28" name="文本框 27">
            <a:extLst>
              <a:ext uri="{FF2B5EF4-FFF2-40B4-BE49-F238E27FC236}">
                <a16:creationId xmlns:a16="http://schemas.microsoft.com/office/drawing/2014/main" id="{ABD28959-52E9-3C6D-E0DF-66B04226917B}"/>
              </a:ext>
            </a:extLst>
          </p:cNvPr>
          <p:cNvSpPr txBox="1"/>
          <p:nvPr/>
        </p:nvSpPr>
        <p:spPr>
          <a:xfrm>
            <a:off x="695843" y="5743133"/>
            <a:ext cx="6341501" cy="584775"/>
          </a:xfrm>
          <a:prstGeom prst="rect">
            <a:avLst/>
          </a:prstGeom>
          <a:noFill/>
        </p:spPr>
        <p:txBody>
          <a:bodyPr wrap="square">
            <a:spAutoFit/>
          </a:bodyPr>
          <a:lstStyle/>
          <a:p>
            <a:r>
              <a:rPr lang="zh-CN" altLang="en-US" sz="1600" dirty="0"/>
              <a:t>假设</a:t>
            </a:r>
            <a:r>
              <a:rPr lang="el-GR" altLang="zh-CN" sz="1600" b="1" i="1" dirty="0">
                <a:solidFill>
                  <a:srgbClr val="FF0000"/>
                </a:solidFill>
                <a:effectLst/>
                <a:latin typeface="KaTeX_Math"/>
              </a:rPr>
              <a:t>η</a:t>
            </a:r>
            <a:r>
              <a:rPr lang="zh-CN" altLang="en-US" sz="1600" dirty="0"/>
              <a:t>是正常峰值的阈值，根据定理，</a:t>
            </a:r>
            <a:r>
              <a:rPr lang="en-US" altLang="zh-CN" sz="1600" dirty="0"/>
              <a:t>X-</a:t>
            </a:r>
            <a:r>
              <a:rPr lang="el-GR" altLang="zh-CN" sz="1100" b="1" i="1" dirty="0">
                <a:solidFill>
                  <a:srgbClr val="FF0000"/>
                </a:solidFill>
                <a:effectLst/>
                <a:latin typeface="KaTeX_Math"/>
              </a:rPr>
              <a:t> η</a:t>
            </a:r>
            <a:r>
              <a:rPr lang="zh-CN" altLang="en-US" sz="1600" dirty="0"/>
              <a:t>遵循具有参数的参数</a:t>
            </a:r>
            <a:r>
              <a:rPr lang="el-GR" altLang="zh-CN" sz="1600" dirty="0"/>
              <a:t>ζ</a:t>
            </a:r>
            <a:r>
              <a:rPr lang="zh-CN" altLang="en-US" sz="1600" dirty="0"/>
              <a:t>和</a:t>
            </a:r>
            <a:r>
              <a:rPr lang="el-GR" altLang="zh-CN" sz="1600" dirty="0"/>
              <a:t>δ</a:t>
            </a:r>
            <a:r>
              <a:rPr lang="zh-CN" altLang="en-US" sz="1600" dirty="0"/>
              <a:t>的广义帕累托分布</a:t>
            </a:r>
            <a:r>
              <a:rPr lang="en-US" altLang="zh-CN" sz="1600" dirty="0"/>
              <a:t>(GPD)</a:t>
            </a:r>
            <a:endParaRPr lang="zh-CN" altLang="en-US" sz="1600" dirty="0"/>
          </a:p>
        </p:txBody>
      </p:sp>
      <p:pic>
        <p:nvPicPr>
          <p:cNvPr id="34" name="图片 33">
            <a:extLst>
              <a:ext uri="{FF2B5EF4-FFF2-40B4-BE49-F238E27FC236}">
                <a16:creationId xmlns:a16="http://schemas.microsoft.com/office/drawing/2014/main" id="{BA247D59-4359-1676-2E38-6074B0BEF48E}"/>
              </a:ext>
            </a:extLst>
          </p:cNvPr>
          <p:cNvPicPr>
            <a:picLocks noChangeAspect="1"/>
          </p:cNvPicPr>
          <p:nvPr/>
        </p:nvPicPr>
        <p:blipFill>
          <a:blip r:embed="rId7"/>
          <a:stretch>
            <a:fillRect/>
          </a:stretch>
        </p:blipFill>
        <p:spPr>
          <a:xfrm>
            <a:off x="1365330" y="6306358"/>
            <a:ext cx="3434533" cy="522528"/>
          </a:xfrm>
          <a:prstGeom prst="rect">
            <a:avLst/>
          </a:prstGeom>
        </p:spPr>
      </p:pic>
      <p:sp>
        <p:nvSpPr>
          <p:cNvPr id="3" name="箭头: 下 2">
            <a:extLst>
              <a:ext uri="{FF2B5EF4-FFF2-40B4-BE49-F238E27FC236}">
                <a16:creationId xmlns:a16="http://schemas.microsoft.com/office/drawing/2014/main" id="{32ED2493-3E45-E496-982A-82F9A0A7C9B5}"/>
              </a:ext>
            </a:extLst>
          </p:cNvPr>
          <p:cNvSpPr/>
          <p:nvPr/>
        </p:nvSpPr>
        <p:spPr>
          <a:xfrm>
            <a:off x="6819377" y="3249795"/>
            <a:ext cx="248692" cy="24440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8300637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11009</TotalTime>
  <Words>2103</Words>
  <Application>Microsoft Office PowerPoint</Application>
  <PresentationFormat>宽屏</PresentationFormat>
  <Paragraphs>171</Paragraphs>
  <Slides>14</Slides>
  <Notes>14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-apple-system</vt:lpstr>
      <vt:lpstr>fell</vt:lpstr>
      <vt:lpstr>KaTeX_Main</vt:lpstr>
      <vt:lpstr>KaTeX_Math</vt:lpstr>
      <vt:lpstr>Söhne</vt:lpstr>
      <vt:lpstr>source-serif-pro</vt:lpstr>
      <vt:lpstr>等线</vt:lpstr>
      <vt:lpstr>微软雅黑</vt:lpstr>
      <vt:lpstr>Arial</vt:lpstr>
      <vt:lpstr>Calibri</vt:lpstr>
      <vt:lpstr>Comic Sans MS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林丰 罗</dc:creator>
  <cp:lastModifiedBy>天翔 孙</cp:lastModifiedBy>
  <cp:revision>152</cp:revision>
  <dcterms:created xsi:type="dcterms:W3CDTF">2023-09-18T07:48:24Z</dcterms:created>
  <dcterms:modified xsi:type="dcterms:W3CDTF">2024-03-13T03:36:04Z</dcterms:modified>
</cp:coreProperties>
</file>