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70" r:id="rId13"/>
    <p:sldId id="268" r:id="rId14"/>
    <p:sldId id="269" r:id="rId15"/>
    <p:sldId id="271" r:id="rId16"/>
    <p:sldId id="273" r:id="rId17"/>
    <p:sldId id="272" r:id="rId18"/>
    <p:sldId id="283" r:id="rId19"/>
    <p:sldId id="274" r:id="rId20"/>
    <p:sldId id="275" r:id="rId21"/>
    <p:sldId id="277" r:id="rId22"/>
    <p:sldId id="276" r:id="rId23"/>
    <p:sldId id="278" r:id="rId24"/>
    <p:sldId id="281" r:id="rId25"/>
    <p:sldId id="280" r:id="rId26"/>
    <p:sldId id="282" r:id="rId27"/>
    <p:sldId id="27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啸楠 王" initials="啸王" lastIdx="2" clrIdx="0">
    <p:extLst>
      <p:ext uri="{19B8F6BF-5375-455C-9EA6-DF929625EA0E}">
        <p15:presenceInfo xmlns:p15="http://schemas.microsoft.com/office/powerpoint/2012/main" userId="68a7ddf329d479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70" autoAdjust="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啸楠 王" userId="68a7ddf329d47983" providerId="LiveId" clId="{159AE152-2AA5-474C-B4E7-0D9E68FF7D1F}"/>
    <pc:docChg chg="custSel modSld">
      <pc:chgData name="啸楠 王" userId="68a7ddf329d47983" providerId="LiveId" clId="{159AE152-2AA5-474C-B4E7-0D9E68FF7D1F}" dt="2023-07-25T07:16:02.107" v="12" actId="1076"/>
      <pc:docMkLst>
        <pc:docMk/>
      </pc:docMkLst>
      <pc:sldChg chg="addSp delSp modSp mod">
        <pc:chgData name="啸楠 王" userId="68a7ddf329d47983" providerId="LiveId" clId="{159AE152-2AA5-474C-B4E7-0D9E68FF7D1F}" dt="2023-07-25T07:15:16.387" v="5" actId="1076"/>
        <pc:sldMkLst>
          <pc:docMk/>
          <pc:sldMk cId="3847544802" sldId="265"/>
        </pc:sldMkLst>
        <pc:picChg chg="add del mod">
          <ac:chgData name="啸楠 王" userId="68a7ddf329d47983" providerId="LiveId" clId="{159AE152-2AA5-474C-B4E7-0D9E68FF7D1F}" dt="2023-07-25T07:15:10.713" v="2"/>
          <ac:picMkLst>
            <pc:docMk/>
            <pc:sldMk cId="3847544802" sldId="265"/>
            <ac:picMk id="3" creationId="{B54A2AD4-A00E-7E09-7A3E-106EBADFB124}"/>
          </ac:picMkLst>
        </pc:picChg>
        <pc:picChg chg="add mod">
          <ac:chgData name="啸楠 王" userId="68a7ddf329d47983" providerId="LiveId" clId="{159AE152-2AA5-474C-B4E7-0D9E68FF7D1F}" dt="2023-07-25T07:15:16.387" v="5" actId="1076"/>
          <ac:picMkLst>
            <pc:docMk/>
            <pc:sldMk cId="3847544802" sldId="265"/>
            <ac:picMk id="11" creationId="{D2681DA4-3EDD-43E4-E28A-CF3855627981}"/>
          </ac:picMkLst>
        </pc:picChg>
        <pc:picChg chg="del">
          <ac:chgData name="啸楠 王" userId="68a7ddf329d47983" providerId="LiveId" clId="{159AE152-2AA5-474C-B4E7-0D9E68FF7D1F}" dt="2023-07-25T07:14:33.733" v="0" actId="478"/>
          <ac:picMkLst>
            <pc:docMk/>
            <pc:sldMk cId="3847544802" sldId="265"/>
            <ac:picMk id="16" creationId="{8554035C-6606-7A83-A028-9F1DBA1F5169}"/>
          </ac:picMkLst>
        </pc:picChg>
      </pc:sldChg>
      <pc:sldChg chg="addSp delSp modSp mod">
        <pc:chgData name="啸楠 王" userId="68a7ddf329d47983" providerId="LiveId" clId="{159AE152-2AA5-474C-B4E7-0D9E68FF7D1F}" dt="2023-07-25T07:16:02.107" v="12" actId="1076"/>
        <pc:sldMkLst>
          <pc:docMk/>
          <pc:sldMk cId="2715965969" sldId="270"/>
        </pc:sldMkLst>
        <pc:picChg chg="del">
          <ac:chgData name="啸楠 王" userId="68a7ddf329d47983" providerId="LiveId" clId="{159AE152-2AA5-474C-B4E7-0D9E68FF7D1F}" dt="2023-07-25T07:15:51.517" v="6" actId="478"/>
          <ac:picMkLst>
            <pc:docMk/>
            <pc:sldMk cId="2715965969" sldId="270"/>
            <ac:picMk id="4" creationId="{95BF4A21-9198-88B8-249F-37E860F49DD1}"/>
          </ac:picMkLst>
        </pc:picChg>
        <pc:picChg chg="add mod">
          <ac:chgData name="啸楠 王" userId="68a7ddf329d47983" providerId="LiveId" clId="{159AE152-2AA5-474C-B4E7-0D9E68FF7D1F}" dt="2023-07-25T07:16:02.107" v="12" actId="1076"/>
          <ac:picMkLst>
            <pc:docMk/>
            <pc:sldMk cId="2715965969" sldId="270"/>
            <ac:picMk id="12" creationId="{E7FE3624-B995-7D1C-4607-45DBF07754C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04C89-D423-41E8-9283-DF0D69E310D3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9C63A-2377-4103-B26E-131DF60C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38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利用数据包级可见性实现可扩展的通用网络性能估计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9C63A-2377-4103-B26E-131DF60C81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38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9C63A-2377-4103-B26E-131DF60C818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966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（马尔科夫到达过程）是一个用于建模网络中数据包到达的随机过程，其中数据包之间的到达时间被建模为一个马尔科夫过程。</a:t>
            </a:r>
            <a:endParaRPr lang="en-US" altLang="zh-CN" dirty="0"/>
          </a:p>
          <a:p>
            <a:r>
              <a:rPr lang="zh-CN" altLang="en-US" dirty="0"/>
              <a:t>泊松过程是一个常用的随机过程，用于模拟系统中事件的到达，其中事件独立发生，且速率恒定。</a:t>
            </a:r>
            <a:endParaRPr lang="en-US" altLang="zh-CN" dirty="0"/>
          </a:p>
          <a:p>
            <a:r>
              <a:rPr lang="zh-CN" altLang="en-US" dirty="0"/>
              <a:t>开</a:t>
            </a:r>
            <a:r>
              <a:rPr lang="en-US" altLang="zh-CN" dirty="0"/>
              <a:t>-</a:t>
            </a:r>
            <a:r>
              <a:rPr lang="zh-CN" altLang="en-US" dirty="0"/>
              <a:t>关过程是一个随机过程，在两种状态之间交替进行： 开和关，用于对突发流量进行建模。这些流量模型被用来评估</a:t>
            </a:r>
            <a:r>
              <a:rPr lang="en-US" altLang="zh-CN" dirty="0" err="1"/>
              <a:t>DeepQueueNet</a:t>
            </a:r>
            <a:r>
              <a:rPr lang="zh-CN" altLang="en-US" dirty="0"/>
              <a:t>在不同场景下的性能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0" i="0" dirty="0">
                <a:solidFill>
                  <a:srgbClr val="606468"/>
                </a:solidFill>
                <a:effectLst/>
                <a:latin typeface="-apple-system"/>
              </a:rPr>
              <a:t>CDF of delay</a:t>
            </a: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606468"/>
                </a:solidFill>
                <a:effectLst/>
                <a:latin typeface="-apple-system"/>
              </a:rPr>
              <a:t>PDF of delay</a:t>
            </a: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是评估网络延迟性能的两个常用指标，分别表示时延的累积分布函数和概率密度函数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在具有不同配置的所有场景中，与现有的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EPE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相比，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DeepQueueNet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可以在平均和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的每包往返时间（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RTT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）和抖动方面实现卓越的准确性</a:t>
            </a:r>
            <a:endParaRPr lang="en-US" altLang="zh-CN" b="0" i="0" dirty="0">
              <a:solidFill>
                <a:srgbClr val="606468"/>
              </a:solidFill>
              <a:effectLst/>
              <a:latin typeface="-apple-system"/>
            </a:endParaRPr>
          </a:p>
          <a:p>
            <a:r>
              <a:rPr lang="en-US" altLang="zh-CN" b="0" i="0" dirty="0" err="1">
                <a:solidFill>
                  <a:srgbClr val="606468"/>
                </a:solidFill>
                <a:effectLst/>
                <a:latin typeface="-apple-system"/>
              </a:rPr>
              <a:t>DeepQueueNet</a:t>
            </a: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更通用且适应性强</a:t>
            </a:r>
            <a:endParaRPr lang="en-US" altLang="zh-CN" b="0" i="0" dirty="0">
              <a:solidFill>
                <a:srgbClr val="606468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9C63A-2377-4103-B26E-131DF60C818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358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SimNet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[26]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以计算机体系结构模拟为目标，并使用卷积神经网络。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RouteNet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[41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42]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采用图神经网络来预测网络的关键性能指标，如延迟、抖动和丢包率。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9C63A-2377-4103-B26E-131DF60C818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30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负载因子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9C63A-2377-4103-B26E-131DF60C818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616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SimNet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[26]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以计算机体系结构模拟为目标，使用卷积神经网络。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RouteNet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[41,42]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使用图神经网络来预测网络的关键性能指标，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这些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epe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无法回答有关特定设备或流的问题。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当网络配置发生变化时，这些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epe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不能提供可靠和准确的估计。为了适应模拟设置的微小变化，重新收集交通轨迹并重新训练模型是不经济的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9C63A-2377-4103-B26E-131DF60C81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053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度量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9C63A-2377-4103-B26E-131DF60C818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53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PTM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预处理阶段：设备的调度器类型，我们对此功能使用一个热编码：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WRR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0100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DRR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0010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WFQ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0001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9C63A-2377-4103-B26E-131DF60C818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361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Decoder-Encoder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组件采用了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层的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LSTM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（双向长短期记忆）单元。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BLSTM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是一种循环神经网络（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RNN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）的变种，它在每个时间步上都有一个前向和一个后向的隐藏状态，这使得它能够在处理序列数据时同时考虑过去和未来的信息。通过双向性质，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BLSTM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可以更好地捕捉到输入序列中的上下文信息。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使用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层的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BLSTM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意味着在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Decoder-Encoder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组件中有两层双向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LSTM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单元堆叠在一起。每一层都会对输入序列进行处理，并将其隐藏状态传递到下一层。这种堆叠的方式增加了网络的表达能力和学习能力，使得模型可以更好地捕捉输入序列中的复杂关系和模式。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除了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BLSTM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单元，该模型还采用了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个并行头（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parallel heads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）。并行头是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Transformer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模型中的注意力机制的一部分，用于在不同的表示子空间和不同的位置上同时关注输入序列的信息。每个并行头都会计算输入序列中位置之间的重要性，并将不同位置的信息融合起来，以便更好地了解序列中的关系和依赖关系。</a:t>
            </a:r>
            <a:endParaRPr lang="en-US" altLang="zh-CN" b="0" i="0" dirty="0">
              <a:solidFill>
                <a:srgbClr val="000000"/>
              </a:solidFill>
              <a:effectLst/>
              <a:latin typeface="ProximaVara-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roximaVara-Roman"/>
              </a:rPr>
              <a:t>由于多头的机制从而可以捕获数据包之间的相关性</a:t>
            </a:r>
            <a:endParaRPr lang="en-US" altLang="zh-CN" b="0" i="0" dirty="0">
              <a:solidFill>
                <a:srgbClr val="000000"/>
              </a:solidFill>
              <a:effectLst/>
              <a:latin typeface="ProximaVara-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9C63A-2377-4103-B26E-131DF60C818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529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处理时延：包长</a:t>
            </a:r>
            <a:r>
              <a:rPr lang="en-US" altLang="zh-CN" dirty="0"/>
              <a:t>/</a:t>
            </a:r>
            <a:r>
              <a:rPr lang="zh-CN" altLang="en-US" dirty="0"/>
              <a:t>处理时间 </a:t>
            </a:r>
            <a:r>
              <a:rPr lang="en-US" altLang="zh-CN" dirty="0"/>
              <a:t>2.5G </a:t>
            </a:r>
          </a:p>
          <a:p>
            <a:r>
              <a:rPr lang="zh-CN" altLang="en-US" dirty="0"/>
              <a:t>传输时延</a:t>
            </a:r>
            <a:r>
              <a:rPr lang="en-US" altLang="zh-CN" dirty="0"/>
              <a:t>: </a:t>
            </a:r>
            <a:r>
              <a:rPr lang="zh-CN" altLang="en-US" dirty="0"/>
              <a:t>设备链路长度为</a:t>
            </a:r>
            <a:r>
              <a:rPr lang="en-US" altLang="zh-CN" dirty="0"/>
              <a:t>l</a:t>
            </a:r>
          </a:p>
          <a:p>
            <a:r>
              <a:rPr lang="zh-CN" altLang="en-US" dirty="0"/>
              <a:t>负载问题</a:t>
            </a:r>
            <a:endParaRPr lang="en-US" altLang="zh-CN" dirty="0"/>
          </a:p>
          <a:p>
            <a:r>
              <a:rPr lang="zh-CN" altLang="en-US" dirty="0"/>
              <a:t>等待时延： </a:t>
            </a:r>
            <a:r>
              <a:rPr lang="en-US" altLang="zh-CN" dirty="0"/>
              <a:t>load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9C63A-2377-4103-B26E-131DF60C818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838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边缘层（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edge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）、汇聚层（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aggregate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）和核心层（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core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9C63A-2377-4103-B26E-131DF60C818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401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SEC</a:t>
            </a:r>
            <a:r>
              <a:rPr lang="zh-CN" altLang="en-US" dirty="0"/>
              <a:t>（统计纠错）方法旨在控制</a:t>
            </a:r>
            <a:r>
              <a:rPr lang="en-US" altLang="zh-CN" dirty="0" err="1"/>
              <a:t>DeepQueueNet</a:t>
            </a:r>
            <a:r>
              <a:rPr lang="zh-CN" altLang="en-US" dirty="0"/>
              <a:t>的性能估计中因预测数据包的停留时间不准确而造成的错误传播。预测的停留时间被加到数据包流的到达时间上，错误会传播到下一个设备，并沿着所有数据包的路径累积。</a:t>
            </a:r>
            <a:r>
              <a:rPr lang="en-US" altLang="zh-CN" dirty="0"/>
              <a:t>SEC</a:t>
            </a:r>
            <a:r>
              <a:rPr lang="zh-CN" altLang="en-US" dirty="0"/>
              <a:t>通过从预测中减去一个</a:t>
            </a:r>
            <a:r>
              <a:rPr lang="en-US" altLang="zh-CN" dirty="0"/>
              <a:t>bin</a:t>
            </a:r>
            <a:r>
              <a:rPr lang="zh-CN" altLang="en-US" dirty="0"/>
              <a:t>的平均误差来缓解这种影响，因为落入该</a:t>
            </a:r>
            <a:r>
              <a:rPr lang="en-US" altLang="zh-CN" dirty="0"/>
              <a:t>bin</a:t>
            </a:r>
            <a:r>
              <a:rPr lang="zh-CN" altLang="en-US" dirty="0"/>
              <a:t>的 </a:t>
            </a:r>
            <a:r>
              <a:rPr lang="en-US" altLang="zh-CN" dirty="0"/>
              <a:t>sojourn time</a:t>
            </a:r>
            <a:r>
              <a:rPr lang="zh-CN" altLang="en-US" dirty="0"/>
              <a:t>预测。本文提供了对不同</a:t>
            </a:r>
            <a:r>
              <a:rPr lang="en-US" altLang="zh-CN" dirty="0"/>
              <a:t>PTM</a:t>
            </a:r>
            <a:r>
              <a:rPr lang="zh-CN" altLang="en-US" dirty="0"/>
              <a:t>（包流量管理器）的续航时间预测误差的观察，并利用这些观察来设计</a:t>
            </a:r>
            <a:r>
              <a:rPr lang="en-US" altLang="zh-CN" dirty="0"/>
              <a:t>SEC</a:t>
            </a:r>
            <a:r>
              <a:rPr lang="zh-CN" altLang="en-US" dirty="0"/>
              <a:t>。本文在第</a:t>
            </a:r>
            <a:r>
              <a:rPr lang="en-US" altLang="zh-CN" dirty="0"/>
              <a:t>6</a:t>
            </a:r>
            <a:r>
              <a:rPr lang="zh-CN" altLang="en-US" dirty="0"/>
              <a:t>节中演示了</a:t>
            </a:r>
            <a:r>
              <a:rPr lang="en-US" altLang="zh-CN" dirty="0"/>
              <a:t>SEC</a:t>
            </a:r>
            <a:r>
              <a:rPr lang="zh-CN" altLang="en-US" dirty="0"/>
              <a:t>的准确性改进。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、单一</a:t>
            </a:r>
            <a:r>
              <a:rPr lang="en-US" altLang="zh-CN" dirty="0"/>
              <a:t>PTM</a:t>
            </a:r>
            <a:r>
              <a:rPr lang="zh-CN" altLang="en-US" dirty="0"/>
              <a:t>模型的相对误差与预测的滞留时间相比不是单调的。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、对于类似的停留时间预测，其误差也是类似的。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、对于一个设备模型，在不同的调度器和流量产生模式下，其误差分布是稳定的。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基于这些观察，作者设计了SEC如下：</a:t>
            </a:r>
            <a:endParaRPr lang="en-US" altLang="zh-CN" dirty="0"/>
          </a:p>
          <a:p>
            <a:r>
              <a:rPr lang="zh-CN" altLang="en-US" dirty="0"/>
              <a:t>1、对于每个PTM，在其训练收敛后，收集每个停留时间预测的误差。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2、使用DBSCAN算法将附近的滞留时间预测的误差聚类为仓。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DBSCAN算法的核心思想是利用数据点的密度来识别聚类。密度是指一个数据点周围邻域内的数据点数量。</a:t>
            </a:r>
            <a:r>
              <a:rPr lang="en-US" altLang="zh-CN" dirty="0"/>
              <a:t>DBSCAN</a:t>
            </a:r>
            <a:r>
              <a:rPr lang="zh-CN" altLang="en-US" dirty="0"/>
              <a:t>算法通过密度可达性和密度相连性来定义聚类。</a:t>
            </a:r>
          </a:p>
          <a:p>
            <a:r>
              <a:rPr lang="zh-CN" altLang="en-US" dirty="0"/>
              <a:t>3、对于落入一个仓的停留时间预测，该仓的平均误差将从预测中减去。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9C63A-2377-4103-B26E-131DF60C818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744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时间窗口是提前定义好的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9C63A-2377-4103-B26E-131DF60C818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79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1C595-0A8E-BC73-F0EA-5BEEFA8F7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563E1E-26B7-7D6F-832C-A6E77CD98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E3EF9-283F-A44B-4F47-E2C8337D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1921-EB57-4AD0-9234-C8441570C889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78916-5372-C31F-C7F3-53B3B673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6A3A4-D025-5EF7-6B10-A22ED5F9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8361-B77F-4CAE-A133-6767A6DA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33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52102-00BF-5EF0-72CB-C9DC201D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A643B7-4D40-F1CB-957E-22BD4F620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04CA7A-ECBC-384C-8D05-DABAAA69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1921-EB57-4AD0-9234-C8441570C889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69120F-430A-01DC-E6DA-2D52C142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DB804-CBB2-A71E-BADC-1CF40FFE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8361-B77F-4CAE-A133-6767A6DA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0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E177B7-0426-6604-9E08-95ACA1A81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22695B-5724-DC4B-E60A-078281006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EAB172-E97F-A15A-DD40-6F8180DA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1921-EB57-4AD0-9234-C8441570C889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B1A4B4-9CF5-6E42-D223-364052A3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F9009-142C-F0F1-C612-CEFC01C5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8361-B77F-4CAE-A133-6767A6DA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61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3A3ED-7D40-86BC-2479-52DF15B3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B82B5-0858-70CA-99C5-BA3804D0C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56EAB-F271-B4E5-70BF-2F55C57E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1921-EB57-4AD0-9234-C8441570C889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7FFAF-080E-B44E-8F26-FAEF1070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951B8-A83D-4149-378A-934B79D7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8361-B77F-4CAE-A133-6767A6DA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2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6CF80-7834-6DFF-E79D-363DAFA2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942CEA-7DA4-68BD-0083-9A16863C6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7908D-0092-E882-B5D3-10C98CA5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1921-EB57-4AD0-9234-C8441570C889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8F0A1-5826-D1C2-EE23-009ED255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07439-EC8B-B07F-8427-22341D57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8361-B77F-4CAE-A133-6767A6DA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9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F4802-F9C0-DA36-C5B9-F9C05743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B5AC1-1606-BF43-FDFB-9D2FC000B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AB8F3F-0E0A-D8FF-3921-036B3DADF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7DF7CA-7C40-DCDC-D206-3CCF03E5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1921-EB57-4AD0-9234-C8441570C889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6DC66B-04CF-E16E-C9EF-4BDB574D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8B82CC-117F-2216-8970-31C0845D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8361-B77F-4CAE-A133-6767A6DA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5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54CA6-9A04-A2B4-F641-D63A1AD3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2A35BB-FFB2-B047-96B2-CA33E1CE7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86D00D-7F27-FFF2-C8B6-0A4AC472A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FAAEA5-25A3-A667-AE50-F9F48052D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EFFA08-91F9-0B7D-CB16-C0218D765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4892FB-2183-9486-B478-25AABCD7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1921-EB57-4AD0-9234-C8441570C889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3AF250-B792-8857-2797-13732683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63042F-3C16-3C15-A758-F1B30137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8361-B77F-4CAE-A133-6767A6DA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23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56174-5305-525A-9B4E-754E1CB4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78D927-C584-B226-293C-F0A20480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1921-EB57-4AD0-9234-C8441570C889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D7C48B-D1AC-FE77-8563-351AF5E2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27528C-BDC9-0761-CD2F-A4100153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8361-B77F-4CAE-A133-6767A6DA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0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38B700-A5A4-3395-2B3D-FE63F6C1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1921-EB57-4AD0-9234-C8441570C889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CEA144-A49F-E201-0B52-6DC41C66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1BB28A-6416-46F1-DD4B-F9AB2EB3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8361-B77F-4CAE-A133-6767A6DA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55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EA77F-6F0C-FD41-6205-A8C24E47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9243B-C93D-9D2A-5BF4-1D0391BF3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00ACB3-D6D8-DD75-FD12-9A2FC99B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F501C9-DC5D-3395-0426-9E774B53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1921-EB57-4AD0-9234-C8441570C889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8A9A96-446A-7426-03A1-77B1F83C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975138-30EE-5E3B-32C3-BA9734D6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8361-B77F-4CAE-A133-6767A6DA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4900B-7A8A-0994-CC89-74742A30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FF3E8B-0B42-19E3-CDD3-74417A88E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D3F4BC-947D-7669-37C1-07520C098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81E79B-970F-9E1C-BCDA-BEE1C370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1921-EB57-4AD0-9234-C8441570C889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DF8A3F-B923-8521-0315-158FD241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039387-4538-F0CB-CD7F-3484080B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8361-B77F-4CAE-A133-6767A6DA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3B9E9A-9BBB-2DC6-47F7-14CE1BDE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B6C31F-1FE7-F968-8ED1-326785AB5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ED20B-8D56-0003-2F86-A89FB1A4C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1921-EB57-4AD0-9234-C8441570C889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3B9B6-C182-0470-4C1D-D5F355BD4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CCE04F-C2C5-ABB0-94CA-1546868DC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78361-B77F-4CAE-A133-6767A6DA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31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2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6">
            <a:extLst>
              <a:ext uri="{FF2B5EF4-FFF2-40B4-BE49-F238E27FC236}">
                <a16:creationId xmlns:a16="http://schemas.microsoft.com/office/drawing/2014/main" id="{334F6179-AA53-2643-C0EC-BED432074991}"/>
              </a:ext>
            </a:extLst>
          </p:cNvPr>
          <p:cNvSpPr txBox="1"/>
          <p:nvPr/>
        </p:nvSpPr>
        <p:spPr>
          <a:xfrm>
            <a:off x="833665" y="757906"/>
            <a:ext cx="108249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 err="1"/>
              <a:t>DeepQueueNet</a:t>
            </a:r>
            <a:r>
              <a:rPr lang="en-US" altLang="zh-CN" sz="3600" dirty="0"/>
              <a:t>: Towards Scalable and Generalized Network Performance Estimation with Packet-level Visibility</a:t>
            </a:r>
            <a:endParaRPr lang="zh-CN" altLang="en-US" sz="3600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EE70DE3-C4EF-063E-ECB7-BE0DBD45B763}"/>
              </a:ext>
            </a:extLst>
          </p:cNvPr>
          <p:cNvCxnSpPr/>
          <p:nvPr/>
        </p:nvCxnSpPr>
        <p:spPr>
          <a:xfrm>
            <a:off x="1035170" y="2711207"/>
            <a:ext cx="1122744" cy="0"/>
          </a:xfrm>
          <a:prstGeom prst="line">
            <a:avLst/>
          </a:prstGeom>
          <a:ln w="254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24D8FE3-559A-4371-B1B6-E9A1E8146842}"/>
              </a:ext>
            </a:extLst>
          </p:cNvPr>
          <p:cNvGrpSpPr/>
          <p:nvPr/>
        </p:nvGrpSpPr>
        <p:grpSpPr>
          <a:xfrm>
            <a:off x="717313" y="5011921"/>
            <a:ext cx="2747575" cy="461665"/>
            <a:chOff x="948734" y="4020552"/>
            <a:chExt cx="2747575" cy="461665"/>
          </a:xfrm>
        </p:grpSpPr>
        <p:sp>
          <p:nvSpPr>
            <p:cNvPr id="24" name="文本框 27">
              <a:extLst>
                <a:ext uri="{FF2B5EF4-FFF2-40B4-BE49-F238E27FC236}">
                  <a16:creationId xmlns:a16="http://schemas.microsoft.com/office/drawing/2014/main" id="{AB47AFB2-C924-481B-8688-57B2735BAEAF}"/>
                </a:ext>
              </a:extLst>
            </p:cNvPr>
            <p:cNvSpPr txBox="1"/>
            <p:nvPr/>
          </p:nvSpPr>
          <p:spPr>
            <a:xfrm>
              <a:off x="948734" y="402055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dirty="0">
                  <a:solidFill>
                    <a:srgbClr val="44546A"/>
                  </a:solidFill>
                  <a:cs typeface="+mn-ea"/>
                  <a:sym typeface="+mn-lt"/>
                </a:rPr>
                <a:t>作者</a:t>
              </a: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6C65EB6-793D-460E-A7B0-965BFCE368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8892" y="4399968"/>
              <a:ext cx="1977417" cy="1512"/>
            </a:xfrm>
            <a:prstGeom prst="line">
              <a:avLst/>
            </a:prstGeom>
            <a:ln w="19050">
              <a:solidFill>
                <a:srgbClr val="44546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3">
              <a:extLst>
                <a:ext uri="{FF2B5EF4-FFF2-40B4-BE49-F238E27FC236}">
                  <a16:creationId xmlns:a16="http://schemas.microsoft.com/office/drawing/2014/main" id="{75DCE348-3621-48FD-9FD5-6410EC7D81E1}"/>
                </a:ext>
              </a:extLst>
            </p:cNvPr>
            <p:cNvSpPr txBox="1"/>
            <p:nvPr/>
          </p:nvSpPr>
          <p:spPr>
            <a:xfrm>
              <a:off x="1827963" y="4023518"/>
              <a:ext cx="1703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rgbClr val="44546A"/>
                  </a:solidFill>
                  <a:cs typeface="+mn-ea"/>
                  <a:sym typeface="+mn-lt"/>
                </a:rPr>
                <a:t>     王啸楠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CE6B467-AFB8-420A-A2B2-F75861043AB0}"/>
              </a:ext>
            </a:extLst>
          </p:cNvPr>
          <p:cNvGrpSpPr/>
          <p:nvPr/>
        </p:nvGrpSpPr>
        <p:grpSpPr>
          <a:xfrm>
            <a:off x="724624" y="5577936"/>
            <a:ext cx="3082911" cy="482808"/>
            <a:chOff x="976415" y="5666158"/>
            <a:chExt cx="3082911" cy="482808"/>
          </a:xfrm>
        </p:grpSpPr>
        <p:sp>
          <p:nvSpPr>
            <p:cNvPr id="21" name="文本框 30">
              <a:extLst>
                <a:ext uri="{FF2B5EF4-FFF2-40B4-BE49-F238E27FC236}">
                  <a16:creationId xmlns:a16="http://schemas.microsoft.com/office/drawing/2014/main" id="{80C64B59-7041-45F3-9DE7-66121103CF81}"/>
                </a:ext>
              </a:extLst>
            </p:cNvPr>
            <p:cNvSpPr txBox="1"/>
            <p:nvPr/>
          </p:nvSpPr>
          <p:spPr>
            <a:xfrm>
              <a:off x="976415" y="5687301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dirty="0">
                  <a:solidFill>
                    <a:srgbClr val="44546A"/>
                  </a:solidFill>
                  <a:cs typeface="+mn-ea"/>
                  <a:sym typeface="+mn-lt"/>
                </a:rPr>
                <a:t>时间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5FC9EBA0-554D-49E0-AAD2-2F56882708A4}"/>
                </a:ext>
              </a:extLst>
            </p:cNvPr>
            <p:cNvCxnSpPr/>
            <p:nvPr/>
          </p:nvCxnSpPr>
          <p:spPr>
            <a:xfrm>
              <a:off x="1769324" y="6035490"/>
              <a:ext cx="2290002" cy="0"/>
            </a:xfrm>
            <a:prstGeom prst="line">
              <a:avLst/>
            </a:prstGeom>
            <a:ln w="19050">
              <a:solidFill>
                <a:srgbClr val="44546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6">
              <a:extLst>
                <a:ext uri="{FF2B5EF4-FFF2-40B4-BE49-F238E27FC236}">
                  <a16:creationId xmlns:a16="http://schemas.microsoft.com/office/drawing/2014/main" id="{9B5ACFB9-99E3-4164-B0C1-77B378433594}"/>
                </a:ext>
              </a:extLst>
            </p:cNvPr>
            <p:cNvSpPr txBox="1"/>
            <p:nvPr/>
          </p:nvSpPr>
          <p:spPr>
            <a:xfrm>
              <a:off x="1980923" y="5666158"/>
              <a:ext cx="1570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44546A"/>
                  </a:solidFill>
                  <a:cs typeface="+mn-ea"/>
                  <a:sym typeface="+mn-lt"/>
                </a:rPr>
                <a:t>2023</a:t>
              </a:r>
              <a:r>
                <a:rPr lang="zh-CN" altLang="en-US" dirty="0">
                  <a:solidFill>
                    <a:srgbClr val="44546A"/>
                  </a:solidFill>
                  <a:cs typeface="+mn-ea"/>
                  <a:sym typeface="+mn-lt"/>
                </a:rPr>
                <a:t>年</a:t>
              </a:r>
              <a:r>
                <a:rPr lang="en-US" altLang="zh-CN" dirty="0">
                  <a:solidFill>
                    <a:srgbClr val="44546A"/>
                  </a:solidFill>
                  <a:cs typeface="+mn-ea"/>
                  <a:sym typeface="+mn-lt"/>
                </a:rPr>
                <a:t>07</a:t>
              </a:r>
              <a:r>
                <a:rPr lang="zh-CN" altLang="en-US" dirty="0">
                  <a:solidFill>
                    <a:srgbClr val="44546A"/>
                  </a:solidFill>
                  <a:cs typeface="+mn-ea"/>
                  <a:sym typeface="+mn-lt"/>
                </a:rPr>
                <a:t>月</a:t>
              </a:r>
            </a:p>
          </p:txBody>
        </p:sp>
      </p:grpSp>
      <p:sp>
        <p:nvSpPr>
          <p:cNvPr id="19" name="文本框 5">
            <a:extLst>
              <a:ext uri="{FF2B5EF4-FFF2-40B4-BE49-F238E27FC236}">
                <a16:creationId xmlns:a16="http://schemas.microsoft.com/office/drawing/2014/main" id="{148BD1D8-A884-2037-C750-DF14A083C950}"/>
              </a:ext>
            </a:extLst>
          </p:cNvPr>
          <p:cNvSpPr txBox="1"/>
          <p:nvPr/>
        </p:nvSpPr>
        <p:spPr>
          <a:xfrm>
            <a:off x="4497573" y="3105834"/>
            <a:ext cx="6909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/>
              <a:t>From</a:t>
            </a:r>
            <a:r>
              <a:rPr lang="zh-CN" altLang="en-US" dirty="0"/>
              <a:t> ACM SIGCOMM 2022 Conference (SIGCOMM ’22),</a:t>
            </a:r>
            <a:endParaRPr lang="en-US" altLang="zh-CN" dirty="0"/>
          </a:p>
          <a:p>
            <a:pPr algn="r"/>
            <a:r>
              <a:rPr lang="zh-CN" altLang="en-US" dirty="0"/>
              <a:t>August 22–26, 2022,Amsterdam, Netherlands. </a:t>
            </a:r>
          </a:p>
        </p:txBody>
      </p:sp>
      <p:sp>
        <p:nvSpPr>
          <p:cNvPr id="20" name="文本框 9">
            <a:extLst>
              <a:ext uri="{FF2B5EF4-FFF2-40B4-BE49-F238E27FC236}">
                <a16:creationId xmlns:a16="http://schemas.microsoft.com/office/drawing/2014/main" id="{DDE3CAC3-10E9-BF8B-030A-26CC1D8FDC8A}"/>
              </a:ext>
            </a:extLst>
          </p:cNvPr>
          <p:cNvSpPr txBox="1"/>
          <p:nvPr/>
        </p:nvSpPr>
        <p:spPr>
          <a:xfrm>
            <a:off x="1596542" y="3906584"/>
            <a:ext cx="9807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/>
              <a:t>Qingqing Yang, Xi Peng, Li Chen∗, Libin Liu#, Jingze Zhang†, </a:t>
            </a:r>
            <a:endParaRPr lang="en-US" altLang="zh-CN" dirty="0"/>
          </a:p>
          <a:p>
            <a:pPr algn="r"/>
            <a:r>
              <a:rPr lang="zh-CN" altLang="en-US" dirty="0"/>
              <a:t>Hong Xu†, Baochun Li‡, Gong Zhang</a:t>
            </a:r>
          </a:p>
        </p:txBody>
      </p:sp>
    </p:spTree>
    <p:extLst>
      <p:ext uri="{BB962C8B-B14F-4D97-AF65-F5344CB8AC3E}">
        <p14:creationId xmlns:p14="http://schemas.microsoft.com/office/powerpoint/2010/main" val="1439154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5C0572B-1CB1-6566-79DA-9969C00798F1}"/>
              </a:ext>
            </a:extLst>
          </p:cNvPr>
          <p:cNvGrpSpPr/>
          <p:nvPr/>
        </p:nvGrpSpPr>
        <p:grpSpPr>
          <a:xfrm>
            <a:off x="703821" y="554861"/>
            <a:ext cx="6848461" cy="947722"/>
            <a:chOff x="122182" y="84408"/>
            <a:chExt cx="6848461" cy="94772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4EC0934-2A4A-E0BB-0F38-C09F76C261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78" t="47389" r="18242"/>
            <a:stretch/>
          </p:blipFill>
          <p:spPr>
            <a:xfrm>
              <a:off x="122182" y="84408"/>
              <a:ext cx="1195754" cy="947722"/>
            </a:xfrm>
            <a:prstGeom prst="rect">
              <a:avLst/>
            </a:prstGeom>
          </p:spPr>
        </p:pic>
        <p:sp>
          <p:nvSpPr>
            <p:cNvPr id="6" name="Rectangle 47">
              <a:extLst>
                <a:ext uri="{FF2B5EF4-FFF2-40B4-BE49-F238E27FC236}">
                  <a16:creationId xmlns:a16="http://schemas.microsoft.com/office/drawing/2014/main" id="{C1878173-B47C-E78D-BACC-69008DFCA027}"/>
                </a:ext>
              </a:extLst>
            </p:cNvPr>
            <p:cNvSpPr/>
            <p:nvPr/>
          </p:nvSpPr>
          <p:spPr>
            <a:xfrm>
              <a:off x="475298" y="234743"/>
              <a:ext cx="548283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3200" dirty="0">
                  <a:solidFill>
                    <a:srgbClr val="44546A"/>
                  </a:solidFill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9C0CADD-5CCC-CE45-618E-729C2DE5E69D}"/>
                </a:ext>
              </a:extLst>
            </p:cNvPr>
            <p:cNvGrpSpPr/>
            <p:nvPr/>
          </p:nvGrpSpPr>
          <p:grpSpPr>
            <a:xfrm>
              <a:off x="1467258" y="189315"/>
              <a:ext cx="5503385" cy="743321"/>
              <a:chOff x="1410987" y="179320"/>
              <a:chExt cx="5503385" cy="743321"/>
            </a:xfrm>
          </p:grpSpPr>
          <p:sp>
            <p:nvSpPr>
              <p:cNvPr id="8" name="Rectangle 47">
                <a:extLst>
                  <a:ext uri="{FF2B5EF4-FFF2-40B4-BE49-F238E27FC236}">
                    <a16:creationId xmlns:a16="http://schemas.microsoft.com/office/drawing/2014/main" id="{B78BBFEF-225F-6452-CF01-67803AE9564D}"/>
                  </a:ext>
                </a:extLst>
              </p:cNvPr>
              <p:cNvSpPr/>
              <p:nvPr/>
            </p:nvSpPr>
            <p:spPr>
              <a:xfrm>
                <a:off x="1486748" y="179320"/>
                <a:ext cx="5427624" cy="48372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设计思路</a:t>
                </a:r>
                <a:r>
                  <a:rPr lang="en-US" altLang="zh-CN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——</a:t>
                </a: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设备模型训练</a:t>
                </a:r>
                <a:endParaRPr lang="en-US" altLang="zh-CN" sz="2800" dirty="0">
                  <a:solidFill>
                    <a:srgbClr val="44546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16CA5D3-4A0B-F21E-3C3A-0D5E32D63850}"/>
                  </a:ext>
                </a:extLst>
              </p:cNvPr>
              <p:cNvSpPr/>
              <p:nvPr/>
            </p:nvSpPr>
            <p:spPr>
              <a:xfrm>
                <a:off x="1410987" y="588447"/>
                <a:ext cx="3469219" cy="334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rgbClr val="44546A"/>
                    </a:solidFill>
                    <a:cs typeface="+mn-ea"/>
                    <a:sym typeface="+mn-lt"/>
                  </a:rPr>
                  <a:t>Design Idea——Equipment model training</a:t>
                </a:r>
              </a:p>
            </p:txBody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FB7B01C0-EBC7-30BF-BE8C-3265C4560AA1}"/>
              </a:ext>
            </a:extLst>
          </p:cNvPr>
          <p:cNvSpPr txBox="1"/>
          <p:nvPr/>
        </p:nvSpPr>
        <p:spPr>
          <a:xfrm>
            <a:off x="4842795" y="5419773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设备训练结构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2681DA4-3EDD-43E4-E28A-CF3855627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37" y="2001805"/>
            <a:ext cx="10267663" cy="3212518"/>
          </a:xfrm>
          <a:prstGeom prst="rect">
            <a:avLst/>
          </a:prstGeom>
        </p:spPr>
      </p:pic>
      <p:sp>
        <p:nvSpPr>
          <p:cNvPr id="2" name="箭头: 下 1">
            <a:hlinkClick r:id="rId5" action="ppaction://hlinksldjump"/>
            <a:extLst>
              <a:ext uri="{FF2B5EF4-FFF2-40B4-BE49-F238E27FC236}">
                <a16:creationId xmlns:a16="http://schemas.microsoft.com/office/drawing/2014/main" id="{CF84F986-7B45-43B5-CE76-EABCD12C5A3B}"/>
              </a:ext>
            </a:extLst>
          </p:cNvPr>
          <p:cNvSpPr/>
          <p:nvPr/>
        </p:nvSpPr>
        <p:spPr>
          <a:xfrm>
            <a:off x="10906538" y="6281530"/>
            <a:ext cx="569843" cy="4073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54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8">
            <a:extLst>
              <a:ext uri="{FF2B5EF4-FFF2-40B4-BE49-F238E27FC236}">
                <a16:creationId xmlns:a16="http://schemas.microsoft.com/office/drawing/2014/main" id="{A9925D14-9994-C527-2ABF-2A1F2E11851B}"/>
              </a:ext>
            </a:extLst>
          </p:cNvPr>
          <p:cNvSpPr txBox="1"/>
          <p:nvPr/>
        </p:nvSpPr>
        <p:spPr>
          <a:xfrm>
            <a:off x="833990" y="2736502"/>
            <a:ext cx="9380161" cy="138499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入口时间序列：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2235A74-2A0D-26D5-E411-DD1D049713BA}"/>
              </a:ext>
            </a:extLst>
          </p:cNvPr>
          <p:cNvGrpSpPr/>
          <p:nvPr/>
        </p:nvGrpSpPr>
        <p:grpSpPr>
          <a:xfrm>
            <a:off x="703821" y="437236"/>
            <a:ext cx="6848461" cy="947722"/>
            <a:chOff x="122182" y="84408"/>
            <a:chExt cx="6848461" cy="94772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0C3D6D9-AB13-2EC8-2650-D9411ABF46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78" t="47389" r="18242"/>
            <a:stretch/>
          </p:blipFill>
          <p:spPr>
            <a:xfrm>
              <a:off x="122182" y="84408"/>
              <a:ext cx="1195754" cy="947722"/>
            </a:xfrm>
            <a:prstGeom prst="rect">
              <a:avLst/>
            </a:prstGeom>
          </p:spPr>
        </p:pic>
        <p:sp>
          <p:nvSpPr>
            <p:cNvPr id="6" name="Rectangle 47">
              <a:extLst>
                <a:ext uri="{FF2B5EF4-FFF2-40B4-BE49-F238E27FC236}">
                  <a16:creationId xmlns:a16="http://schemas.microsoft.com/office/drawing/2014/main" id="{8EFB978C-5213-2D58-E303-BB8FBB225938}"/>
                </a:ext>
              </a:extLst>
            </p:cNvPr>
            <p:cNvSpPr/>
            <p:nvPr/>
          </p:nvSpPr>
          <p:spPr>
            <a:xfrm>
              <a:off x="475298" y="234743"/>
              <a:ext cx="548283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3200" dirty="0">
                  <a:solidFill>
                    <a:srgbClr val="44546A"/>
                  </a:solidFill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DE4DAD4-EF1C-EF7F-E802-897CD128B979}"/>
                </a:ext>
              </a:extLst>
            </p:cNvPr>
            <p:cNvGrpSpPr/>
            <p:nvPr/>
          </p:nvGrpSpPr>
          <p:grpSpPr>
            <a:xfrm>
              <a:off x="1467258" y="189315"/>
              <a:ext cx="5503385" cy="743321"/>
              <a:chOff x="1410987" y="179320"/>
              <a:chExt cx="5503385" cy="743321"/>
            </a:xfrm>
          </p:grpSpPr>
          <p:sp>
            <p:nvSpPr>
              <p:cNvPr id="8" name="Rectangle 47">
                <a:extLst>
                  <a:ext uri="{FF2B5EF4-FFF2-40B4-BE49-F238E27FC236}">
                    <a16:creationId xmlns:a16="http://schemas.microsoft.com/office/drawing/2014/main" id="{3D286AE5-DCB7-7DBB-A58A-EA5AB99EBAA2}"/>
                  </a:ext>
                </a:extLst>
              </p:cNvPr>
              <p:cNvSpPr/>
              <p:nvPr/>
            </p:nvSpPr>
            <p:spPr>
              <a:xfrm>
                <a:off x="1486748" y="179320"/>
                <a:ext cx="5427624" cy="48372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设计思路</a:t>
                </a:r>
                <a:r>
                  <a:rPr lang="en-US" altLang="zh-CN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——PFM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2325E7A-486F-A8D7-A616-ADA5C85902FE}"/>
                  </a:ext>
                </a:extLst>
              </p:cNvPr>
              <p:cNvSpPr/>
              <p:nvPr/>
            </p:nvSpPr>
            <p:spPr>
              <a:xfrm>
                <a:off x="1410987" y="588447"/>
                <a:ext cx="1795684" cy="334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rgbClr val="44546A"/>
                    </a:solidFill>
                    <a:cs typeface="+mn-ea"/>
                    <a:sym typeface="+mn-lt"/>
                  </a:rPr>
                  <a:t>Design Idea——PFM</a:t>
                </a:r>
              </a:p>
            </p:txBody>
          </p:sp>
        </p:grp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CE772385-69E0-8402-EB75-478700C0FA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" t="25469" r="691"/>
          <a:stretch/>
        </p:blipFill>
        <p:spPr>
          <a:xfrm>
            <a:off x="833990" y="3278797"/>
            <a:ext cx="4360360" cy="620186"/>
          </a:xfrm>
          <a:prstGeom prst="rect">
            <a:avLst/>
          </a:prstGeom>
        </p:spPr>
      </p:pic>
      <p:sp>
        <p:nvSpPr>
          <p:cNvPr id="22" name="文本框 8">
            <a:extLst>
              <a:ext uri="{FF2B5EF4-FFF2-40B4-BE49-F238E27FC236}">
                <a16:creationId xmlns:a16="http://schemas.microsoft.com/office/drawing/2014/main" id="{C3C512C4-7384-9E09-9889-B0851EC23EF5}"/>
              </a:ext>
            </a:extLst>
          </p:cNvPr>
          <p:cNvSpPr txBox="1"/>
          <p:nvPr/>
        </p:nvSpPr>
        <p:spPr>
          <a:xfrm>
            <a:off x="825487" y="1883537"/>
            <a:ext cx="6726795" cy="5232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数据包属性：𝑝=&lt;</a:t>
            </a:r>
            <a:r>
              <a:rPr lang="en-US" altLang="zh-CN" sz="2800" dirty="0" err="1">
                <a:solidFill>
                  <a:srgbClr val="FF0000"/>
                </a:solidFill>
              </a:rPr>
              <a:t>pid</a:t>
            </a:r>
            <a:r>
              <a:rPr lang="en-US" altLang="zh-CN" sz="2800" dirty="0"/>
              <a:t>,</a:t>
            </a:r>
            <a:r>
              <a:rPr lang="zh-CN" altLang="en-US" sz="2800" dirty="0"/>
              <a:t>fid,len,trp</a:t>
            </a:r>
            <a:r>
              <a:rPr lang="en-US" altLang="zh-CN" sz="2800" dirty="0"/>
              <a:t>,</a:t>
            </a:r>
            <a:r>
              <a:rPr lang="en-US" altLang="zh-CN" sz="2800" dirty="0" err="1"/>
              <a:t>int_port</a:t>
            </a:r>
            <a:r>
              <a:rPr lang="zh-CN" altLang="en-US" sz="2800" dirty="0"/>
              <a:t>&gt;</a:t>
            </a:r>
            <a:endParaRPr lang="en-US" altLang="zh-CN" sz="2800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7AE8A869-7E7A-B1B2-EAA2-A4473D8A0A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636" y="3164389"/>
            <a:ext cx="4764156" cy="62018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2D1B8D5-734B-E046-AD00-BA30B568DE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9"/>
          <a:stretch/>
        </p:blipFill>
        <p:spPr>
          <a:xfrm>
            <a:off x="7552282" y="4297541"/>
            <a:ext cx="2100429" cy="1814855"/>
          </a:xfrm>
          <a:prstGeom prst="rect">
            <a:avLst/>
          </a:prstGeom>
        </p:spPr>
      </p:pic>
      <p:sp>
        <p:nvSpPr>
          <p:cNvPr id="11" name="文本框 8">
            <a:extLst>
              <a:ext uri="{FF2B5EF4-FFF2-40B4-BE49-F238E27FC236}">
                <a16:creationId xmlns:a16="http://schemas.microsoft.com/office/drawing/2014/main" id="{1A0F5A65-AEA3-9E9C-CFEB-FA56903BDB25}"/>
              </a:ext>
            </a:extLst>
          </p:cNvPr>
          <p:cNvSpPr txBox="1"/>
          <p:nvPr/>
        </p:nvSpPr>
        <p:spPr>
          <a:xfrm>
            <a:off x="833990" y="4463001"/>
            <a:ext cx="5341087" cy="5847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/>
              <a:t>转发张量：𝐹=[𝑓</a:t>
            </a:r>
            <a:r>
              <a:rPr lang="zh-CN" altLang="en-US" sz="2000" dirty="0"/>
              <a:t>𝑖</a:t>
            </a:r>
            <a:r>
              <a:rPr lang="zh-CN" altLang="en-US" sz="3200" dirty="0"/>
              <a:t>,𝑗,𝑘 ]</a:t>
            </a:r>
            <a:r>
              <a:rPr lang="en-US" altLang="zh-CN" sz="3200" dirty="0"/>
              <a:t>,</a:t>
            </a:r>
            <a:r>
              <a:rPr lang="zh-CN" altLang="en-US" sz="3200" dirty="0"/>
              <a:t> </a:t>
            </a:r>
            <a:r>
              <a:rPr lang="en-US" altLang="zh-CN" sz="3200" dirty="0"/>
              <a:t>F=0/1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443A08-189B-DD9A-2870-CD4F9DF76659}"/>
              </a:ext>
            </a:extLst>
          </p:cNvPr>
          <p:cNvSpPr txBox="1"/>
          <p:nvPr/>
        </p:nvSpPr>
        <p:spPr>
          <a:xfrm>
            <a:off x="7421331" y="6288441"/>
            <a:ext cx="294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文件名称：</a:t>
            </a:r>
            <a:r>
              <a:rPr lang="en-US" altLang="zh-CN" dirty="0"/>
              <a:t>4port4link1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365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993DEDA-348C-11E3-4132-CEEA27ADF4B7}"/>
              </a:ext>
            </a:extLst>
          </p:cNvPr>
          <p:cNvGrpSpPr/>
          <p:nvPr/>
        </p:nvGrpSpPr>
        <p:grpSpPr>
          <a:xfrm>
            <a:off x="703821" y="554861"/>
            <a:ext cx="6848461" cy="947722"/>
            <a:chOff x="122182" y="84408"/>
            <a:chExt cx="6848461" cy="94772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430FF2C-4E65-46F7-1D82-0692A617EE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78" t="47389" r="18242"/>
            <a:stretch/>
          </p:blipFill>
          <p:spPr>
            <a:xfrm>
              <a:off x="122182" y="84408"/>
              <a:ext cx="1195754" cy="947722"/>
            </a:xfrm>
            <a:prstGeom prst="rect">
              <a:avLst/>
            </a:prstGeom>
          </p:spPr>
        </p:pic>
        <p:sp>
          <p:nvSpPr>
            <p:cNvPr id="7" name="Rectangle 47">
              <a:extLst>
                <a:ext uri="{FF2B5EF4-FFF2-40B4-BE49-F238E27FC236}">
                  <a16:creationId xmlns:a16="http://schemas.microsoft.com/office/drawing/2014/main" id="{17BCB876-334B-5BE1-69DD-A4D219BA1AA1}"/>
                </a:ext>
              </a:extLst>
            </p:cNvPr>
            <p:cNvSpPr/>
            <p:nvPr/>
          </p:nvSpPr>
          <p:spPr>
            <a:xfrm>
              <a:off x="475298" y="234743"/>
              <a:ext cx="548283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3200" dirty="0">
                  <a:solidFill>
                    <a:srgbClr val="44546A"/>
                  </a:solidFill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76FCDFB-A40B-F26A-116D-A0A83066EE2B}"/>
                </a:ext>
              </a:extLst>
            </p:cNvPr>
            <p:cNvGrpSpPr/>
            <p:nvPr/>
          </p:nvGrpSpPr>
          <p:grpSpPr>
            <a:xfrm>
              <a:off x="1467258" y="189315"/>
              <a:ext cx="5503385" cy="743321"/>
              <a:chOff x="1410987" y="179320"/>
              <a:chExt cx="5503385" cy="743321"/>
            </a:xfrm>
          </p:grpSpPr>
          <p:sp>
            <p:nvSpPr>
              <p:cNvPr id="9" name="Rectangle 47">
                <a:extLst>
                  <a:ext uri="{FF2B5EF4-FFF2-40B4-BE49-F238E27FC236}">
                    <a16:creationId xmlns:a16="http://schemas.microsoft.com/office/drawing/2014/main" id="{8A546B97-0D58-569A-8725-14F9D7D173DC}"/>
                  </a:ext>
                </a:extLst>
              </p:cNvPr>
              <p:cNvSpPr/>
              <p:nvPr/>
            </p:nvSpPr>
            <p:spPr>
              <a:xfrm>
                <a:off x="1486748" y="179320"/>
                <a:ext cx="5427624" cy="48372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设计思路</a:t>
                </a:r>
                <a:r>
                  <a:rPr lang="en-US" altLang="zh-CN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——PTM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F5AC8EA-3F29-88CB-2E7A-6043B3F2A9F0}"/>
                  </a:ext>
                </a:extLst>
              </p:cNvPr>
              <p:cNvSpPr/>
              <p:nvPr/>
            </p:nvSpPr>
            <p:spPr>
              <a:xfrm>
                <a:off x="1410987" y="588447"/>
                <a:ext cx="1795684" cy="334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rgbClr val="44546A"/>
                    </a:solidFill>
                    <a:cs typeface="+mn-ea"/>
                    <a:sym typeface="+mn-lt"/>
                  </a:rPr>
                  <a:t>Design Idea——PTM</a:t>
                </a:r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C6C33580-8C15-0F60-C9F6-649E14C4980F}"/>
              </a:ext>
            </a:extLst>
          </p:cNvPr>
          <p:cNvSpPr txBox="1"/>
          <p:nvPr/>
        </p:nvSpPr>
        <p:spPr>
          <a:xfrm>
            <a:off x="6268278" y="1076332"/>
            <a:ext cx="5427624" cy="120032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PTM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应该预测添加到入口时间序列中的每个事件（分组）逗留时间的时间序列这就是一个（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seq2seq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）处理任务。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1A3ED1A-F147-AB74-9B0D-71012A9AE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212" y="3429000"/>
            <a:ext cx="5909927" cy="26033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FE3624-B995-7D1C-4607-45DBF07754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52" y="1812216"/>
            <a:ext cx="4862698" cy="4286522"/>
          </a:xfrm>
          <a:prstGeom prst="rect">
            <a:avLst/>
          </a:prstGeom>
        </p:spPr>
      </p:pic>
      <p:sp>
        <p:nvSpPr>
          <p:cNvPr id="4" name="箭头: 下 3">
            <a:hlinkClick r:id="rId6" action="ppaction://hlinksldjump"/>
            <a:extLst>
              <a:ext uri="{FF2B5EF4-FFF2-40B4-BE49-F238E27FC236}">
                <a16:creationId xmlns:a16="http://schemas.microsoft.com/office/drawing/2014/main" id="{46E77214-C7AC-B35A-25C9-ABD960855010}"/>
              </a:ext>
            </a:extLst>
          </p:cNvPr>
          <p:cNvSpPr/>
          <p:nvPr/>
        </p:nvSpPr>
        <p:spPr>
          <a:xfrm>
            <a:off x="10204174" y="6255025"/>
            <a:ext cx="484632" cy="4969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hlinkClick r:id="rId7" action="ppaction://hlinksldjump"/>
            <a:extLst>
              <a:ext uri="{FF2B5EF4-FFF2-40B4-BE49-F238E27FC236}">
                <a16:creationId xmlns:a16="http://schemas.microsoft.com/office/drawing/2014/main" id="{5869622A-BDDD-EBC3-EF05-BCCE76BFDF36}"/>
              </a:ext>
            </a:extLst>
          </p:cNvPr>
          <p:cNvSpPr/>
          <p:nvPr/>
        </p:nvSpPr>
        <p:spPr>
          <a:xfrm>
            <a:off x="10992678" y="6255024"/>
            <a:ext cx="484632" cy="4969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96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82E7E39-74DB-5138-5A4F-330B6F5E6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21" y="4653176"/>
            <a:ext cx="7007304" cy="1386143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14C2D6D9-0DFA-C9DC-7193-952649A96251}"/>
              </a:ext>
            </a:extLst>
          </p:cNvPr>
          <p:cNvGrpSpPr/>
          <p:nvPr/>
        </p:nvGrpSpPr>
        <p:grpSpPr>
          <a:xfrm>
            <a:off x="703821" y="554861"/>
            <a:ext cx="6848461" cy="947722"/>
            <a:chOff x="122182" y="84408"/>
            <a:chExt cx="6848461" cy="94772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4B3C382-7909-039A-59BC-7357025C3C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78" t="47389" r="18242"/>
            <a:stretch/>
          </p:blipFill>
          <p:spPr>
            <a:xfrm>
              <a:off x="122182" y="84408"/>
              <a:ext cx="1195754" cy="947722"/>
            </a:xfrm>
            <a:prstGeom prst="rect">
              <a:avLst/>
            </a:prstGeom>
          </p:spPr>
        </p:pic>
        <p:sp>
          <p:nvSpPr>
            <p:cNvPr id="8" name="Rectangle 47">
              <a:extLst>
                <a:ext uri="{FF2B5EF4-FFF2-40B4-BE49-F238E27FC236}">
                  <a16:creationId xmlns:a16="http://schemas.microsoft.com/office/drawing/2014/main" id="{9AEFB9A1-E957-437D-6B45-1DFEB7C93F7E}"/>
                </a:ext>
              </a:extLst>
            </p:cNvPr>
            <p:cNvSpPr/>
            <p:nvPr/>
          </p:nvSpPr>
          <p:spPr>
            <a:xfrm>
              <a:off x="475298" y="234743"/>
              <a:ext cx="548283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3200" dirty="0">
                  <a:solidFill>
                    <a:srgbClr val="44546A"/>
                  </a:solidFill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7AD3BB8-C4D5-05BA-0E1C-77048E5DCE25}"/>
                </a:ext>
              </a:extLst>
            </p:cNvPr>
            <p:cNvGrpSpPr/>
            <p:nvPr/>
          </p:nvGrpSpPr>
          <p:grpSpPr>
            <a:xfrm>
              <a:off x="1467258" y="189315"/>
              <a:ext cx="5503385" cy="743321"/>
              <a:chOff x="1410987" y="179320"/>
              <a:chExt cx="5503385" cy="743321"/>
            </a:xfrm>
          </p:grpSpPr>
          <p:sp>
            <p:nvSpPr>
              <p:cNvPr id="10" name="Rectangle 47">
                <a:extLst>
                  <a:ext uri="{FF2B5EF4-FFF2-40B4-BE49-F238E27FC236}">
                    <a16:creationId xmlns:a16="http://schemas.microsoft.com/office/drawing/2014/main" id="{B70E787C-5AB4-7F17-2BD3-6FC9ACCF1FA4}"/>
                  </a:ext>
                </a:extLst>
              </p:cNvPr>
              <p:cNvSpPr/>
              <p:nvPr/>
            </p:nvSpPr>
            <p:spPr>
              <a:xfrm>
                <a:off x="1486748" y="179320"/>
                <a:ext cx="5427624" cy="48372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设计思路</a:t>
                </a:r>
                <a:r>
                  <a:rPr lang="en-US" altLang="zh-CN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——PTM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FBEAB48-B537-028D-69BD-203DBF13C35B}"/>
                  </a:ext>
                </a:extLst>
              </p:cNvPr>
              <p:cNvSpPr/>
              <p:nvPr/>
            </p:nvSpPr>
            <p:spPr>
              <a:xfrm>
                <a:off x="1410987" y="588447"/>
                <a:ext cx="1795684" cy="334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rgbClr val="44546A"/>
                    </a:solidFill>
                    <a:cs typeface="+mn-ea"/>
                    <a:sym typeface="+mn-lt"/>
                  </a:rPr>
                  <a:t>Design Idea——PTM</a:t>
                </a:r>
              </a:p>
            </p:txBody>
          </p:sp>
        </p:grp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7210479C-EFFC-25C1-CEE6-ADC321BB32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25" y="1911710"/>
            <a:ext cx="2849096" cy="1977358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145B0CE-1900-D484-E6CD-9A095AED3B24}"/>
              </a:ext>
            </a:extLst>
          </p:cNvPr>
          <p:cNvCxnSpPr>
            <a:cxnSpLocks/>
          </p:cNvCxnSpPr>
          <p:nvPr/>
        </p:nvCxnSpPr>
        <p:spPr>
          <a:xfrm>
            <a:off x="1167478" y="2784275"/>
            <a:ext cx="14352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BFC9399-B5F4-9D8D-0258-F3CEB064DD5A}"/>
              </a:ext>
            </a:extLst>
          </p:cNvPr>
          <p:cNvSpPr/>
          <p:nvPr/>
        </p:nvSpPr>
        <p:spPr>
          <a:xfrm>
            <a:off x="1572337" y="2776163"/>
            <a:ext cx="41221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C57070F-8F3A-8DF9-EAC6-2E6163DAF69A}"/>
              </a:ext>
            </a:extLst>
          </p:cNvPr>
          <p:cNvCxnSpPr>
            <a:cxnSpLocks/>
          </p:cNvCxnSpPr>
          <p:nvPr/>
        </p:nvCxnSpPr>
        <p:spPr>
          <a:xfrm>
            <a:off x="5960581" y="2776163"/>
            <a:ext cx="1018677" cy="81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">
            <a:extLst>
              <a:ext uri="{FF2B5EF4-FFF2-40B4-BE49-F238E27FC236}">
                <a16:creationId xmlns:a16="http://schemas.microsoft.com/office/drawing/2014/main" id="{FE3A3831-1438-54A2-7DC9-F8F7B6AC5CB3}"/>
              </a:ext>
            </a:extLst>
          </p:cNvPr>
          <p:cNvSpPr txBox="1"/>
          <p:nvPr/>
        </p:nvSpPr>
        <p:spPr>
          <a:xfrm>
            <a:off x="8242319" y="1672101"/>
            <a:ext cx="2094377" cy="267765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 </a:t>
            </a:r>
            <a:endParaRPr lang="en-US" altLang="zh-CN" sz="2400" dirty="0">
              <a:solidFill>
                <a:srgbClr val="333333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 处理时延</a:t>
            </a:r>
            <a:endParaRPr lang="en-US" altLang="zh-CN" sz="2400" dirty="0">
              <a:solidFill>
                <a:srgbClr val="333333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 传输时延</a:t>
            </a:r>
            <a:endParaRPr lang="en-US" altLang="zh-CN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333333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-apple-system"/>
              </a:rPr>
              <a:t>等待时延</a:t>
            </a:r>
            <a:endParaRPr lang="en-US" altLang="zh-CN" sz="2400" b="0" i="0" dirty="0">
              <a:solidFill>
                <a:srgbClr val="FF0000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zh-CN" altLang="en-US" sz="24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4ACF1AD-2EBD-3D2D-8837-BA0CD71E73E5}"/>
              </a:ext>
            </a:extLst>
          </p:cNvPr>
          <p:cNvCxnSpPr>
            <a:cxnSpLocks/>
          </p:cNvCxnSpPr>
          <p:nvPr/>
        </p:nvCxnSpPr>
        <p:spPr>
          <a:xfrm>
            <a:off x="1141909" y="3539979"/>
            <a:ext cx="14352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CDB0A0D0-CDBB-DC2A-955B-01780967855C}"/>
              </a:ext>
            </a:extLst>
          </p:cNvPr>
          <p:cNvSpPr/>
          <p:nvPr/>
        </p:nvSpPr>
        <p:spPr>
          <a:xfrm>
            <a:off x="1546768" y="3531867"/>
            <a:ext cx="41221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41D42A-8D56-FE47-8C12-723F52C52B45}"/>
              </a:ext>
            </a:extLst>
          </p:cNvPr>
          <p:cNvCxnSpPr>
            <a:cxnSpLocks/>
          </p:cNvCxnSpPr>
          <p:nvPr/>
        </p:nvCxnSpPr>
        <p:spPr>
          <a:xfrm>
            <a:off x="1185557" y="2106541"/>
            <a:ext cx="14352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7BB3160A-5138-11F6-1926-F949C66E404A}"/>
              </a:ext>
            </a:extLst>
          </p:cNvPr>
          <p:cNvSpPr/>
          <p:nvPr/>
        </p:nvSpPr>
        <p:spPr>
          <a:xfrm>
            <a:off x="1590416" y="2112497"/>
            <a:ext cx="41221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6194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24F8F85-B621-02A3-2978-7C46BCD38111}"/>
              </a:ext>
            </a:extLst>
          </p:cNvPr>
          <p:cNvGrpSpPr/>
          <p:nvPr/>
        </p:nvGrpSpPr>
        <p:grpSpPr>
          <a:xfrm>
            <a:off x="703821" y="554861"/>
            <a:ext cx="6848461" cy="947722"/>
            <a:chOff x="122182" y="84408"/>
            <a:chExt cx="6848461" cy="94772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E34EBD8-1D19-CF0B-028F-8D0941D2C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78" t="47389" r="18242"/>
            <a:stretch/>
          </p:blipFill>
          <p:spPr>
            <a:xfrm>
              <a:off x="122182" y="84408"/>
              <a:ext cx="1195754" cy="947722"/>
            </a:xfrm>
            <a:prstGeom prst="rect">
              <a:avLst/>
            </a:prstGeom>
          </p:spPr>
        </p:pic>
        <p:sp>
          <p:nvSpPr>
            <p:cNvPr id="6" name="Rectangle 47">
              <a:extLst>
                <a:ext uri="{FF2B5EF4-FFF2-40B4-BE49-F238E27FC236}">
                  <a16:creationId xmlns:a16="http://schemas.microsoft.com/office/drawing/2014/main" id="{FC5B2755-85B8-490C-1190-F50113962FE5}"/>
                </a:ext>
              </a:extLst>
            </p:cNvPr>
            <p:cNvSpPr/>
            <p:nvPr/>
          </p:nvSpPr>
          <p:spPr>
            <a:xfrm>
              <a:off x="475298" y="234743"/>
              <a:ext cx="548283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3200" dirty="0">
                  <a:solidFill>
                    <a:srgbClr val="44546A"/>
                  </a:solidFill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6C5D88F-5C05-038C-D4BF-6F9F76D7FA48}"/>
                </a:ext>
              </a:extLst>
            </p:cNvPr>
            <p:cNvGrpSpPr/>
            <p:nvPr/>
          </p:nvGrpSpPr>
          <p:grpSpPr>
            <a:xfrm>
              <a:off x="1467258" y="189315"/>
              <a:ext cx="5503385" cy="743321"/>
              <a:chOff x="1410987" y="179320"/>
              <a:chExt cx="5503385" cy="743321"/>
            </a:xfrm>
          </p:grpSpPr>
          <p:sp>
            <p:nvSpPr>
              <p:cNvPr id="8" name="Rectangle 47">
                <a:extLst>
                  <a:ext uri="{FF2B5EF4-FFF2-40B4-BE49-F238E27FC236}">
                    <a16:creationId xmlns:a16="http://schemas.microsoft.com/office/drawing/2014/main" id="{E35E3B49-CF38-7505-F29C-1F30FD904713}"/>
                  </a:ext>
                </a:extLst>
              </p:cNvPr>
              <p:cNvSpPr/>
              <p:nvPr/>
            </p:nvSpPr>
            <p:spPr>
              <a:xfrm>
                <a:off x="1486748" y="179320"/>
                <a:ext cx="5427624" cy="48372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设计思路</a:t>
                </a:r>
                <a:r>
                  <a:rPr lang="en-US" altLang="zh-CN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——PTM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39695B-F7C1-85BB-6D57-11B03EE1AA7B}"/>
                  </a:ext>
                </a:extLst>
              </p:cNvPr>
              <p:cNvSpPr/>
              <p:nvPr/>
            </p:nvSpPr>
            <p:spPr>
              <a:xfrm>
                <a:off x="1410987" y="588447"/>
                <a:ext cx="1795684" cy="334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rgbClr val="44546A"/>
                    </a:solidFill>
                    <a:cs typeface="+mn-ea"/>
                    <a:sym typeface="+mn-lt"/>
                  </a:rPr>
                  <a:t>Design Idea——PTM</a:t>
                </a:r>
              </a:p>
            </p:txBody>
          </p:sp>
        </p:grp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2BCEB66C-7AC5-0FF7-C4B4-7071BB5C6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21" y="1502583"/>
            <a:ext cx="10784358" cy="160261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908A9A6-D635-7A8D-5949-62795F304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21" y="3642468"/>
            <a:ext cx="10784358" cy="130533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B7AFFC8-5EE8-1BA7-84EA-AF6474CAC94A}"/>
              </a:ext>
            </a:extLst>
          </p:cNvPr>
          <p:cNvSpPr txBox="1"/>
          <p:nvPr/>
        </p:nvSpPr>
        <p:spPr>
          <a:xfrm>
            <a:off x="4982819" y="3157777"/>
            <a:ext cx="125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初始数据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03BC622-3410-DE48-4EBF-3283EB7D2975}"/>
              </a:ext>
            </a:extLst>
          </p:cNvPr>
          <p:cNvSpPr txBox="1"/>
          <p:nvPr/>
        </p:nvSpPr>
        <p:spPr>
          <a:xfrm>
            <a:off x="4982819" y="5063166"/>
            <a:ext cx="125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特征数据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58D5B24-F042-33DD-2D99-1D93843FB267}"/>
              </a:ext>
            </a:extLst>
          </p:cNvPr>
          <p:cNvSpPr txBox="1"/>
          <p:nvPr/>
        </p:nvSpPr>
        <p:spPr>
          <a:xfrm>
            <a:off x="1605220" y="5502124"/>
            <a:ext cx="329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Traffic Intensity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流量负载情况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94D4370-5773-1CB7-660F-BE696C1B3677}"/>
              </a:ext>
            </a:extLst>
          </p:cNvPr>
          <p:cNvCxnSpPr>
            <a:cxnSpLocks/>
          </p:cNvCxnSpPr>
          <p:nvPr/>
        </p:nvCxnSpPr>
        <p:spPr>
          <a:xfrm flipH="1">
            <a:off x="3022513" y="3981018"/>
            <a:ext cx="822068" cy="15040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FCF8DC6-447D-9BC6-2B5E-34350ADCE066}"/>
              </a:ext>
            </a:extLst>
          </p:cNvPr>
          <p:cNvCxnSpPr>
            <a:cxnSpLocks/>
          </p:cNvCxnSpPr>
          <p:nvPr/>
        </p:nvCxnSpPr>
        <p:spPr>
          <a:xfrm>
            <a:off x="8001000" y="3981018"/>
            <a:ext cx="1077439" cy="14477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38FFA84-2ACE-8B82-32C0-48E7AEE56A4D}"/>
              </a:ext>
            </a:extLst>
          </p:cNvPr>
          <p:cNvSpPr txBox="1"/>
          <p:nvPr/>
        </p:nvSpPr>
        <p:spPr>
          <a:xfrm>
            <a:off x="7643190" y="5502124"/>
            <a:ext cx="247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出端口现在的负载情况</a:t>
            </a:r>
            <a:endParaRPr lang="zh-CN" altLang="en-US" dirty="0"/>
          </a:p>
        </p:txBody>
      </p:sp>
      <p:sp>
        <p:nvSpPr>
          <p:cNvPr id="12" name="箭头: 上 11">
            <a:hlinkClick r:id="rId5" action="ppaction://hlinksldjump"/>
            <a:extLst>
              <a:ext uri="{FF2B5EF4-FFF2-40B4-BE49-F238E27FC236}">
                <a16:creationId xmlns:a16="http://schemas.microsoft.com/office/drawing/2014/main" id="{BB08D4E6-3155-7C16-B94F-88F5D691CB3F}"/>
              </a:ext>
            </a:extLst>
          </p:cNvPr>
          <p:cNvSpPr/>
          <p:nvPr/>
        </p:nvSpPr>
        <p:spPr>
          <a:xfrm>
            <a:off x="11076502" y="6251393"/>
            <a:ext cx="673637" cy="483722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132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1277388-962E-E7D7-4C53-61FF5C64DAF9}"/>
              </a:ext>
            </a:extLst>
          </p:cNvPr>
          <p:cNvGrpSpPr/>
          <p:nvPr/>
        </p:nvGrpSpPr>
        <p:grpSpPr>
          <a:xfrm>
            <a:off x="703821" y="554861"/>
            <a:ext cx="6848461" cy="947722"/>
            <a:chOff x="122182" y="84408"/>
            <a:chExt cx="6848461" cy="94772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F410A86-4B6A-F0BF-F2C8-2576F9D69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78" t="47389" r="18242"/>
            <a:stretch/>
          </p:blipFill>
          <p:spPr>
            <a:xfrm>
              <a:off x="122182" y="84408"/>
              <a:ext cx="1195754" cy="947722"/>
            </a:xfrm>
            <a:prstGeom prst="rect">
              <a:avLst/>
            </a:prstGeom>
          </p:spPr>
        </p:pic>
        <p:sp>
          <p:nvSpPr>
            <p:cNvPr id="6" name="Rectangle 47">
              <a:extLst>
                <a:ext uri="{FF2B5EF4-FFF2-40B4-BE49-F238E27FC236}">
                  <a16:creationId xmlns:a16="http://schemas.microsoft.com/office/drawing/2014/main" id="{17C668F7-3B3E-0BBE-2B6A-5188E6AB4385}"/>
                </a:ext>
              </a:extLst>
            </p:cNvPr>
            <p:cNvSpPr/>
            <p:nvPr/>
          </p:nvSpPr>
          <p:spPr>
            <a:xfrm>
              <a:off x="475298" y="234743"/>
              <a:ext cx="548283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3200" dirty="0">
                  <a:solidFill>
                    <a:srgbClr val="44546A"/>
                  </a:solidFill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0FF46A7-6896-5756-4B1C-5394662777A9}"/>
                </a:ext>
              </a:extLst>
            </p:cNvPr>
            <p:cNvGrpSpPr/>
            <p:nvPr/>
          </p:nvGrpSpPr>
          <p:grpSpPr>
            <a:xfrm>
              <a:off x="1467258" y="189315"/>
              <a:ext cx="5503385" cy="743321"/>
              <a:chOff x="1410987" y="179320"/>
              <a:chExt cx="5503385" cy="743321"/>
            </a:xfrm>
          </p:grpSpPr>
          <p:sp>
            <p:nvSpPr>
              <p:cNvPr id="8" name="Rectangle 47">
                <a:extLst>
                  <a:ext uri="{FF2B5EF4-FFF2-40B4-BE49-F238E27FC236}">
                    <a16:creationId xmlns:a16="http://schemas.microsoft.com/office/drawing/2014/main" id="{6D73BC33-CB2E-0609-027C-88FFBBE56504}"/>
                  </a:ext>
                </a:extLst>
              </p:cNvPr>
              <p:cNvSpPr/>
              <p:nvPr/>
            </p:nvSpPr>
            <p:spPr>
              <a:xfrm>
                <a:off x="1486748" y="179320"/>
                <a:ext cx="5427624" cy="48372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设计思路</a:t>
                </a:r>
                <a:r>
                  <a:rPr lang="en-US" altLang="zh-CN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——</a:t>
                </a:r>
                <a:r>
                  <a:rPr lang="en-US" altLang="zh-CN" sz="2800" dirty="0" err="1">
                    <a:solidFill>
                      <a:srgbClr val="44546A"/>
                    </a:solidFill>
                    <a:cs typeface="+mn-ea"/>
                    <a:sym typeface="+mn-lt"/>
                  </a:rPr>
                  <a:t>DeepQueueNet</a:t>
                </a:r>
                <a:endParaRPr lang="en-US" altLang="zh-CN" sz="2800" dirty="0">
                  <a:solidFill>
                    <a:srgbClr val="44546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DE37811-A23A-2198-87B5-60CC7997AFA8}"/>
                  </a:ext>
                </a:extLst>
              </p:cNvPr>
              <p:cNvSpPr/>
              <p:nvPr/>
            </p:nvSpPr>
            <p:spPr>
              <a:xfrm>
                <a:off x="1410987" y="588447"/>
                <a:ext cx="2670924" cy="334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rgbClr val="44546A"/>
                    </a:solidFill>
                    <a:cs typeface="+mn-ea"/>
                    <a:sym typeface="+mn-lt"/>
                  </a:rPr>
                  <a:t>Design Idea——</a:t>
                </a:r>
                <a:r>
                  <a:rPr lang="en-US" altLang="zh-CN" sz="1400" dirty="0" err="1">
                    <a:solidFill>
                      <a:srgbClr val="44546A"/>
                    </a:solidFill>
                    <a:cs typeface="+mn-ea"/>
                    <a:sym typeface="+mn-lt"/>
                  </a:rPr>
                  <a:t>DeepQueueNet</a:t>
                </a:r>
                <a:endParaRPr lang="en-US" altLang="zh-CN" sz="1400" dirty="0">
                  <a:solidFill>
                    <a:srgbClr val="44546A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12473110-F20F-A971-91D7-08323A033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01" y="1435355"/>
            <a:ext cx="7719499" cy="262108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769648F-CB34-6D5A-43B9-001C230F43ED}"/>
              </a:ext>
            </a:extLst>
          </p:cNvPr>
          <p:cNvSpPr txBox="1"/>
          <p:nvPr/>
        </p:nvSpPr>
        <p:spPr>
          <a:xfrm>
            <a:off x="7340600" y="1798312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核心层</a:t>
            </a:r>
            <a:r>
              <a:rPr lang="en-US" altLang="zh-CN" dirty="0"/>
              <a:t>0-3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F2116FA-EFA7-DFF9-D81C-42D3BFC6830D}"/>
              </a:ext>
            </a:extLst>
          </p:cNvPr>
          <p:cNvSpPr txBox="1"/>
          <p:nvPr/>
        </p:nvSpPr>
        <p:spPr>
          <a:xfrm>
            <a:off x="8331200" y="2651010"/>
            <a:ext cx="146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汇聚层</a:t>
            </a:r>
            <a:r>
              <a:rPr lang="en-US" altLang="zh-CN" dirty="0"/>
              <a:t>4-11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87B68B-3FBF-B245-DCD6-04B39228BE51}"/>
              </a:ext>
            </a:extLst>
          </p:cNvPr>
          <p:cNvSpPr txBox="1"/>
          <p:nvPr/>
        </p:nvSpPr>
        <p:spPr>
          <a:xfrm>
            <a:off x="8331200" y="3135805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边缘层</a:t>
            </a:r>
            <a:r>
              <a:rPr lang="en-US" altLang="zh-CN" dirty="0"/>
              <a:t>12-19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7C66E2D-5281-EAE6-CB85-418E817B94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21" y="4626909"/>
            <a:ext cx="10344150" cy="11621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8732644-593C-526F-F960-C934D959E125}"/>
              </a:ext>
            </a:extLst>
          </p:cNvPr>
          <p:cNvSpPr txBox="1"/>
          <p:nvPr/>
        </p:nvSpPr>
        <p:spPr>
          <a:xfrm>
            <a:off x="4178300" y="4016411"/>
            <a:ext cx="276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FatTree16 </a:t>
            </a:r>
            <a:r>
              <a:rPr lang="zh-CN" altLang="en-US" dirty="0"/>
              <a:t>网络拓扑结构</a:t>
            </a:r>
          </a:p>
        </p:txBody>
      </p:sp>
    </p:spTree>
    <p:extLst>
      <p:ext uri="{BB962C8B-B14F-4D97-AF65-F5344CB8AC3E}">
        <p14:creationId xmlns:p14="http://schemas.microsoft.com/office/powerpoint/2010/main" val="1880368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0ED38F7-7518-AF99-FF0C-0A597364DF31}"/>
              </a:ext>
            </a:extLst>
          </p:cNvPr>
          <p:cNvGrpSpPr/>
          <p:nvPr/>
        </p:nvGrpSpPr>
        <p:grpSpPr>
          <a:xfrm>
            <a:off x="703821" y="554861"/>
            <a:ext cx="6848461" cy="947722"/>
            <a:chOff x="122182" y="84408"/>
            <a:chExt cx="6848461" cy="94772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072F810-8551-D88A-9678-D9FA13C315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78" t="47389" r="18242"/>
            <a:stretch/>
          </p:blipFill>
          <p:spPr>
            <a:xfrm>
              <a:off x="122182" y="84408"/>
              <a:ext cx="1195754" cy="947722"/>
            </a:xfrm>
            <a:prstGeom prst="rect">
              <a:avLst/>
            </a:prstGeom>
          </p:spPr>
        </p:pic>
        <p:sp>
          <p:nvSpPr>
            <p:cNvPr id="6" name="Rectangle 47">
              <a:extLst>
                <a:ext uri="{FF2B5EF4-FFF2-40B4-BE49-F238E27FC236}">
                  <a16:creationId xmlns:a16="http://schemas.microsoft.com/office/drawing/2014/main" id="{6E0D6757-B829-C448-4A52-BBAFC7A3E5F2}"/>
                </a:ext>
              </a:extLst>
            </p:cNvPr>
            <p:cNvSpPr/>
            <p:nvPr/>
          </p:nvSpPr>
          <p:spPr>
            <a:xfrm>
              <a:off x="475298" y="234743"/>
              <a:ext cx="548283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3200" dirty="0">
                  <a:solidFill>
                    <a:srgbClr val="44546A"/>
                  </a:solidFill>
                  <a:cs typeface="+mn-ea"/>
                  <a:sym typeface="+mn-lt"/>
                </a:rPr>
                <a:t>02</a:t>
              </a:r>
              <a:endParaRPr lang="en-US" sz="3200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E483ACA-98EE-300E-8E1E-A96B675A8633}"/>
                </a:ext>
              </a:extLst>
            </p:cNvPr>
            <p:cNvGrpSpPr/>
            <p:nvPr/>
          </p:nvGrpSpPr>
          <p:grpSpPr>
            <a:xfrm>
              <a:off x="1467258" y="189315"/>
              <a:ext cx="5503385" cy="743321"/>
              <a:chOff x="1410987" y="179320"/>
              <a:chExt cx="5503385" cy="743321"/>
            </a:xfrm>
          </p:grpSpPr>
          <p:sp>
            <p:nvSpPr>
              <p:cNvPr id="8" name="Rectangle 47">
                <a:extLst>
                  <a:ext uri="{FF2B5EF4-FFF2-40B4-BE49-F238E27FC236}">
                    <a16:creationId xmlns:a16="http://schemas.microsoft.com/office/drawing/2014/main" id="{A4A8302F-F599-C719-9304-ABD268FA9D37}"/>
                  </a:ext>
                </a:extLst>
              </p:cNvPr>
              <p:cNvSpPr/>
              <p:nvPr/>
            </p:nvSpPr>
            <p:spPr>
              <a:xfrm>
                <a:off x="1486748" y="179320"/>
                <a:ext cx="5427624" cy="48372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设计思路</a:t>
                </a:r>
                <a:r>
                  <a:rPr lang="en-US" altLang="zh-CN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——SEC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5ED5A45-A68A-3C7C-AF64-C345203402AF}"/>
                  </a:ext>
                </a:extLst>
              </p:cNvPr>
              <p:cNvSpPr/>
              <p:nvPr/>
            </p:nvSpPr>
            <p:spPr>
              <a:xfrm>
                <a:off x="1410987" y="588447"/>
                <a:ext cx="1795684" cy="334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rgbClr val="44546A"/>
                    </a:solidFill>
                    <a:cs typeface="+mn-ea"/>
                    <a:sym typeface="+mn-lt"/>
                  </a:rPr>
                  <a:t>Design Idea——SEC</a:t>
                </a:r>
              </a:p>
            </p:txBody>
          </p: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1CEAA93A-9B2C-2A23-8291-CC1CCD809C88}"/>
              </a:ext>
            </a:extLst>
          </p:cNvPr>
          <p:cNvSpPr txBox="1"/>
          <p:nvPr/>
        </p:nvSpPr>
        <p:spPr>
          <a:xfrm>
            <a:off x="1899575" y="5935801"/>
            <a:ext cx="254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预测停留时间与误差分布</a:t>
            </a:r>
          </a:p>
        </p:txBody>
      </p:sp>
      <p:sp>
        <p:nvSpPr>
          <p:cNvPr id="11" name="文本框 13">
            <a:extLst>
              <a:ext uri="{FF2B5EF4-FFF2-40B4-BE49-F238E27FC236}">
                <a16:creationId xmlns:a16="http://schemas.microsoft.com/office/drawing/2014/main" id="{C500C83F-0AD6-5D2F-DF80-CBB061F93961}"/>
              </a:ext>
            </a:extLst>
          </p:cNvPr>
          <p:cNvSpPr txBox="1"/>
          <p:nvPr/>
        </p:nvSpPr>
        <p:spPr>
          <a:xfrm>
            <a:off x="5547148" y="1728054"/>
            <a:ext cx="64080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1、对于每个PTM，在其训练收敛后，收集每个停留时间预测的误差。</a:t>
            </a:r>
            <a:endParaRPr lang="en-US" altLang="zh-CN" sz="2800" dirty="0"/>
          </a:p>
          <a:p>
            <a:endParaRPr lang="zh-CN" altLang="en-US" sz="2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/>
              <a:t>2、使用DBSCAN算法将附近的滞留时间预测的误差聚类为仓。</a:t>
            </a:r>
            <a:endParaRPr lang="en-US" altLang="zh-CN" sz="2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3、对于落入一个仓的停留时间预测，该仓的平均误差将从预测中减去。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23EB8CC-3098-AA97-2F4F-467EE764EF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" r="8724" b="7347"/>
          <a:stretch/>
        </p:blipFill>
        <p:spPr>
          <a:xfrm>
            <a:off x="236804" y="1642982"/>
            <a:ext cx="5090682" cy="414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60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1">
            <a:extLst>
              <a:ext uri="{FF2B5EF4-FFF2-40B4-BE49-F238E27FC236}">
                <a16:creationId xmlns:a16="http://schemas.microsoft.com/office/drawing/2014/main" id="{2D0FB340-06A7-4F02-4517-2A188080E22C}"/>
              </a:ext>
            </a:extLst>
          </p:cNvPr>
          <p:cNvSpPr txBox="1"/>
          <p:nvPr/>
        </p:nvSpPr>
        <p:spPr>
          <a:xfrm>
            <a:off x="879123" y="1623037"/>
            <a:ext cx="8567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定理：给定网络拓扑结构𝐺，其直径为𝑑，IRSA保证在𝑑迭代后收敛。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B33AF2-36B5-C140-426D-6EA962A7A8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28" r="7103"/>
          <a:stretch/>
        </p:blipFill>
        <p:spPr>
          <a:xfrm>
            <a:off x="879123" y="2112823"/>
            <a:ext cx="4435119" cy="41083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E00BC3CD-DE1C-AF84-73AB-E68969365557}"/>
              </a:ext>
            </a:extLst>
          </p:cNvPr>
          <p:cNvGrpSpPr/>
          <p:nvPr/>
        </p:nvGrpSpPr>
        <p:grpSpPr>
          <a:xfrm>
            <a:off x="703821" y="554861"/>
            <a:ext cx="6848461" cy="947722"/>
            <a:chOff x="122182" y="84408"/>
            <a:chExt cx="6848461" cy="94772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31EF404-974D-6823-77A5-7163AB36A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78" t="47389" r="18242"/>
            <a:stretch/>
          </p:blipFill>
          <p:spPr>
            <a:xfrm>
              <a:off x="122182" y="84408"/>
              <a:ext cx="1195754" cy="947722"/>
            </a:xfrm>
            <a:prstGeom prst="rect">
              <a:avLst/>
            </a:prstGeom>
          </p:spPr>
        </p:pic>
        <p:sp>
          <p:nvSpPr>
            <p:cNvPr id="10" name="Rectangle 47">
              <a:extLst>
                <a:ext uri="{FF2B5EF4-FFF2-40B4-BE49-F238E27FC236}">
                  <a16:creationId xmlns:a16="http://schemas.microsoft.com/office/drawing/2014/main" id="{773B0327-CE4C-131F-88C5-202DA85E9F36}"/>
                </a:ext>
              </a:extLst>
            </p:cNvPr>
            <p:cNvSpPr/>
            <p:nvPr/>
          </p:nvSpPr>
          <p:spPr>
            <a:xfrm>
              <a:off x="475298" y="234743"/>
              <a:ext cx="548283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3200" dirty="0">
                  <a:solidFill>
                    <a:srgbClr val="44546A"/>
                  </a:solidFill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22C2D5F-3E24-DE6F-45D7-84EA47C370E3}"/>
                </a:ext>
              </a:extLst>
            </p:cNvPr>
            <p:cNvGrpSpPr/>
            <p:nvPr/>
          </p:nvGrpSpPr>
          <p:grpSpPr>
            <a:xfrm>
              <a:off x="1467258" y="189315"/>
              <a:ext cx="5503385" cy="743321"/>
              <a:chOff x="1410987" y="179320"/>
              <a:chExt cx="5503385" cy="743321"/>
            </a:xfrm>
          </p:grpSpPr>
          <p:sp>
            <p:nvSpPr>
              <p:cNvPr id="12" name="Rectangle 47">
                <a:extLst>
                  <a:ext uri="{FF2B5EF4-FFF2-40B4-BE49-F238E27FC236}">
                    <a16:creationId xmlns:a16="http://schemas.microsoft.com/office/drawing/2014/main" id="{FD3598E4-5D53-359A-796D-028FE5124520}"/>
                  </a:ext>
                </a:extLst>
              </p:cNvPr>
              <p:cNvSpPr/>
              <p:nvPr/>
            </p:nvSpPr>
            <p:spPr>
              <a:xfrm>
                <a:off x="1486748" y="179320"/>
                <a:ext cx="5427624" cy="48372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设计思路</a:t>
                </a:r>
                <a:r>
                  <a:rPr lang="en-US" altLang="zh-CN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——IRSA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D93449B-458B-2379-E5CA-F8C09CF6A912}"/>
                  </a:ext>
                </a:extLst>
              </p:cNvPr>
              <p:cNvSpPr/>
              <p:nvPr/>
            </p:nvSpPr>
            <p:spPr>
              <a:xfrm>
                <a:off x="1410987" y="588447"/>
                <a:ext cx="1795684" cy="334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rgbClr val="44546A"/>
                    </a:solidFill>
                    <a:cs typeface="+mn-ea"/>
                    <a:sym typeface="+mn-lt"/>
                  </a:rPr>
                  <a:t>Design Idea——IRSA</a:t>
                </a:r>
              </a:p>
            </p:txBody>
          </p:sp>
        </p:grp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4FE232E-FD01-9677-E9EB-657E5E546F53}"/>
              </a:ext>
            </a:extLst>
          </p:cNvPr>
          <p:cNvSpPr txBox="1"/>
          <p:nvPr/>
        </p:nvSpPr>
        <p:spPr>
          <a:xfrm>
            <a:off x="6307917" y="2001802"/>
            <a:ext cx="4108175" cy="193899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1</a:t>
            </a:r>
            <a:r>
              <a:rPr lang="zh-CN" altLang="en-US" sz="2400" dirty="0">
                <a:latin typeface="Consolas" panose="020B0609020204030204" pitchFamily="49" charset="0"/>
              </a:rPr>
              <a:t>、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收集一个设备的流量</a:t>
            </a:r>
            <a:endParaRPr lang="en-US" altLang="zh-CN" sz="2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2</a:t>
            </a:r>
            <a:r>
              <a:rPr lang="zh-CN" altLang="en-US" sz="2400" dirty="0">
                <a:latin typeface="Consolas" panose="020B0609020204030204" pitchFamily="49" charset="0"/>
              </a:rPr>
              <a:t>、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推测离开时间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、</a:t>
            </a:r>
            <a:r>
              <a:rPr lang="zh-CN" alt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更新链路</a:t>
            </a:r>
            <a:endParaRPr lang="en-US" altLang="zh-CN" sz="24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4</a:t>
            </a:r>
            <a:r>
              <a:rPr lang="zh-CN" altLang="en-US" sz="2400" dirty="0">
                <a:latin typeface="Consolas" panose="020B0609020204030204" pitchFamily="49" charset="0"/>
              </a:rPr>
              <a:t>、如果设备位于</a:t>
            </a:r>
            <a:r>
              <a:rPr lang="en-US" altLang="zh-CN" sz="2400" dirty="0">
                <a:latin typeface="Consolas" panose="020B0609020204030204" pitchFamily="49" charset="0"/>
              </a:rPr>
              <a:t>edge,</a:t>
            </a:r>
            <a:r>
              <a:rPr lang="zh-CN" altLang="en-US" sz="2400" dirty="0">
                <a:latin typeface="Consolas" panose="020B0609020204030204" pitchFamily="49" charset="0"/>
              </a:rPr>
              <a:t>更新结果</a:t>
            </a:r>
            <a:endParaRPr lang="zh-CN" altLang="en-US" sz="2400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AFA4569-B9B4-C384-F820-E330EFD9C299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068417" y="2971298"/>
            <a:ext cx="2239500" cy="8055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E4EBE7EC-E094-05A5-5DD4-108F5F161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242" y="4166973"/>
            <a:ext cx="6478864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69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7D5E1B5-23D5-6AB0-5DF7-A054298413E3}"/>
              </a:ext>
            </a:extLst>
          </p:cNvPr>
          <p:cNvGrpSpPr/>
          <p:nvPr/>
        </p:nvGrpSpPr>
        <p:grpSpPr>
          <a:xfrm>
            <a:off x="703821" y="554861"/>
            <a:ext cx="6848461" cy="947722"/>
            <a:chOff x="122182" y="84408"/>
            <a:chExt cx="6848461" cy="94772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3F3CAFF-2549-DB18-FADB-F03725F2F3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78" t="47389" r="18242"/>
            <a:stretch/>
          </p:blipFill>
          <p:spPr>
            <a:xfrm>
              <a:off x="122182" y="84408"/>
              <a:ext cx="1195754" cy="947722"/>
            </a:xfrm>
            <a:prstGeom prst="rect">
              <a:avLst/>
            </a:prstGeom>
          </p:spPr>
        </p:pic>
        <p:sp>
          <p:nvSpPr>
            <p:cNvPr id="6" name="Rectangle 47">
              <a:extLst>
                <a:ext uri="{FF2B5EF4-FFF2-40B4-BE49-F238E27FC236}">
                  <a16:creationId xmlns:a16="http://schemas.microsoft.com/office/drawing/2014/main" id="{880204AE-DE08-531C-F424-74E72EED8559}"/>
                </a:ext>
              </a:extLst>
            </p:cNvPr>
            <p:cNvSpPr/>
            <p:nvPr/>
          </p:nvSpPr>
          <p:spPr>
            <a:xfrm>
              <a:off x="475298" y="234743"/>
              <a:ext cx="548283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3200" dirty="0">
                  <a:solidFill>
                    <a:srgbClr val="44546A"/>
                  </a:solidFill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8018D63-49C5-420A-3B80-9166801779B7}"/>
                </a:ext>
              </a:extLst>
            </p:cNvPr>
            <p:cNvGrpSpPr/>
            <p:nvPr/>
          </p:nvGrpSpPr>
          <p:grpSpPr>
            <a:xfrm>
              <a:off x="1467258" y="189315"/>
              <a:ext cx="5503385" cy="743321"/>
              <a:chOff x="1410987" y="179320"/>
              <a:chExt cx="5503385" cy="743321"/>
            </a:xfrm>
          </p:grpSpPr>
          <p:sp>
            <p:nvSpPr>
              <p:cNvPr id="8" name="Rectangle 47">
                <a:extLst>
                  <a:ext uri="{FF2B5EF4-FFF2-40B4-BE49-F238E27FC236}">
                    <a16:creationId xmlns:a16="http://schemas.microsoft.com/office/drawing/2014/main" id="{7BD3F960-1477-38AF-4E32-7796811FF383}"/>
                  </a:ext>
                </a:extLst>
              </p:cNvPr>
              <p:cNvSpPr/>
              <p:nvPr/>
            </p:nvSpPr>
            <p:spPr>
              <a:xfrm>
                <a:off x="1486748" y="179320"/>
                <a:ext cx="5427624" cy="48372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设计思路</a:t>
                </a:r>
                <a:r>
                  <a:rPr lang="en-US" altLang="zh-CN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——</a:t>
                </a: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疑惑</a:t>
                </a:r>
                <a:endParaRPr lang="en-US" altLang="zh-CN" sz="2800" dirty="0">
                  <a:solidFill>
                    <a:srgbClr val="44546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431F07C-64CE-823A-2D43-50DD494BDD82}"/>
                  </a:ext>
                </a:extLst>
              </p:cNvPr>
              <p:cNvSpPr/>
              <p:nvPr/>
            </p:nvSpPr>
            <p:spPr>
              <a:xfrm>
                <a:off x="1410987" y="588447"/>
                <a:ext cx="2157963" cy="334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rgbClr val="44546A"/>
                    </a:solidFill>
                    <a:cs typeface="+mn-ea"/>
                    <a:sym typeface="+mn-lt"/>
                  </a:rPr>
                  <a:t>Design Idea——Question</a:t>
                </a:r>
              </a:p>
            </p:txBody>
          </p: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4AA4DC8A-2387-C9D5-1474-5E85A6EF41FF}"/>
              </a:ext>
            </a:extLst>
          </p:cNvPr>
          <p:cNvSpPr txBox="1"/>
          <p:nvPr/>
        </p:nvSpPr>
        <p:spPr>
          <a:xfrm>
            <a:off x="1056937" y="1602132"/>
            <a:ext cx="95398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1</a:t>
            </a:r>
            <a:r>
              <a:rPr lang="zh-CN" altLang="en-US" sz="2800" dirty="0"/>
              <a:t>、是否需要考虑链路情况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2</a:t>
            </a:r>
            <a:r>
              <a:rPr lang="zh-CN" altLang="en-US" sz="2800" dirty="0"/>
              <a:t>、仿真模拟时设备模式种类过于单一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3</a:t>
            </a:r>
            <a:r>
              <a:rPr lang="zh-CN" altLang="en-US" sz="2800" dirty="0"/>
              <a:t>、需要知道路径才可以预测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4135EE-4D69-6795-A3E3-40CB8B656F56}"/>
              </a:ext>
            </a:extLst>
          </p:cNvPr>
          <p:cNvSpPr txBox="1"/>
          <p:nvPr/>
        </p:nvSpPr>
        <p:spPr>
          <a:xfrm>
            <a:off x="1056937" y="4652855"/>
            <a:ext cx="9109704" cy="95410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在已知流量情况下，调整网络设备参数，网络拓扑情况等以达到网络性能优化的目的。</a:t>
            </a:r>
          </a:p>
        </p:txBody>
      </p:sp>
      <p:sp>
        <p:nvSpPr>
          <p:cNvPr id="11" name="箭头: 上 10">
            <a:hlinkClick r:id="rId4" action="ppaction://hlinksldjump"/>
            <a:extLst>
              <a:ext uri="{FF2B5EF4-FFF2-40B4-BE49-F238E27FC236}">
                <a16:creationId xmlns:a16="http://schemas.microsoft.com/office/drawing/2014/main" id="{D2B4BF2D-45F3-3C7A-ABDF-FFC986D92CFF}"/>
              </a:ext>
            </a:extLst>
          </p:cNvPr>
          <p:cNvSpPr/>
          <p:nvPr/>
        </p:nvSpPr>
        <p:spPr>
          <a:xfrm>
            <a:off x="10166641" y="659768"/>
            <a:ext cx="673637" cy="483722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732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>
            <a:extLst>
              <a:ext uri="{FF2B5EF4-FFF2-40B4-BE49-F238E27FC236}">
                <a16:creationId xmlns:a16="http://schemas.microsoft.com/office/drawing/2014/main" id="{5974D3C7-7A1E-DACA-593D-771215752AE3}"/>
              </a:ext>
            </a:extLst>
          </p:cNvPr>
          <p:cNvSpPr/>
          <p:nvPr/>
        </p:nvSpPr>
        <p:spPr>
          <a:xfrm>
            <a:off x="2895721" y="2915609"/>
            <a:ext cx="1122743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7200" dirty="0">
                <a:solidFill>
                  <a:srgbClr val="44546A"/>
                </a:solidFill>
                <a:cs typeface="+mn-ea"/>
                <a:sym typeface="+mn-lt"/>
              </a:rPr>
              <a:t>03</a:t>
            </a:r>
            <a:endParaRPr lang="en-US" sz="7200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CC8CFB7F-9233-1B5B-D44E-1C85E27C90A0}"/>
              </a:ext>
            </a:extLst>
          </p:cNvPr>
          <p:cNvSpPr/>
          <p:nvPr/>
        </p:nvSpPr>
        <p:spPr>
          <a:xfrm>
            <a:off x="6210487" y="3139106"/>
            <a:ext cx="402208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44546A"/>
                </a:solidFill>
                <a:cs typeface="+mn-ea"/>
                <a:sym typeface="+mn-lt"/>
              </a:rPr>
              <a:t>结果评估</a:t>
            </a:r>
            <a:endParaRPr lang="en-US" altLang="zh-CN" sz="2800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CB3ABE-AC28-B852-7768-494CAF419FBC}"/>
              </a:ext>
            </a:extLst>
          </p:cNvPr>
          <p:cNvSpPr/>
          <p:nvPr/>
        </p:nvSpPr>
        <p:spPr>
          <a:xfrm>
            <a:off x="6120915" y="2434285"/>
            <a:ext cx="1880643" cy="5539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000" dirty="0">
                <a:solidFill>
                  <a:srgbClr val="44546A"/>
                </a:solidFill>
                <a:cs typeface="+mn-ea"/>
                <a:sym typeface="+mn-lt"/>
              </a:rPr>
              <a:t>Part </a:t>
            </a:r>
            <a:r>
              <a:rPr lang="en-US" altLang="zh-CN" sz="3000" dirty="0">
                <a:solidFill>
                  <a:srgbClr val="44546A"/>
                </a:solidFill>
                <a:cs typeface="+mn-ea"/>
                <a:sym typeface="+mn-lt"/>
              </a:rPr>
              <a:t>Three</a:t>
            </a:r>
            <a:endParaRPr lang="zh-CN" altLang="en-US" sz="3000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69E244E-FAD3-4216-4856-AF7AEE4A4027}"/>
              </a:ext>
            </a:extLst>
          </p:cNvPr>
          <p:cNvCxnSpPr/>
          <p:nvPr/>
        </p:nvCxnSpPr>
        <p:spPr>
          <a:xfrm>
            <a:off x="6197424" y="3773678"/>
            <a:ext cx="1122744" cy="0"/>
          </a:xfrm>
          <a:prstGeom prst="line">
            <a:avLst/>
          </a:prstGeom>
          <a:ln w="254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1B5A1CE-B106-BEED-DD86-14E3E684B5CA}"/>
              </a:ext>
            </a:extLst>
          </p:cNvPr>
          <p:cNvSpPr/>
          <p:nvPr/>
        </p:nvSpPr>
        <p:spPr>
          <a:xfrm>
            <a:off x="6120915" y="4023605"/>
            <a:ext cx="4909942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44546A"/>
                </a:solidFill>
                <a:cs typeface="+mn-ea"/>
                <a:sym typeface="+mn-lt"/>
              </a:rPr>
              <a:t>Assessment of results</a:t>
            </a:r>
          </a:p>
        </p:txBody>
      </p:sp>
    </p:spTree>
    <p:extLst>
      <p:ext uri="{BB962C8B-B14F-4D97-AF65-F5344CB8AC3E}">
        <p14:creationId xmlns:p14="http://schemas.microsoft.com/office/powerpoint/2010/main" val="137962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0">
            <a:extLst>
              <a:ext uri="{FF2B5EF4-FFF2-40B4-BE49-F238E27FC236}">
                <a16:creationId xmlns:a16="http://schemas.microsoft.com/office/drawing/2014/main" id="{6C683956-9A2E-34EE-5A47-B08B397CC669}"/>
              </a:ext>
            </a:extLst>
          </p:cNvPr>
          <p:cNvSpPr txBox="1"/>
          <p:nvPr/>
        </p:nvSpPr>
        <p:spPr>
          <a:xfrm>
            <a:off x="500681" y="436500"/>
            <a:ext cx="2116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6600" b="1" dirty="0">
                <a:solidFill>
                  <a:srgbClr val="44546A"/>
                </a:solidFill>
                <a:cs typeface="+mn-ea"/>
                <a:sym typeface="+mn-lt"/>
              </a:rPr>
              <a:t> </a:t>
            </a:r>
            <a:r>
              <a:rPr lang="zh-CN" altLang="en-US" sz="6600" b="1" dirty="0">
                <a:solidFill>
                  <a:srgbClr val="44546A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B75229-98B8-4AFD-BA12-7D9E02608E20}"/>
              </a:ext>
            </a:extLst>
          </p:cNvPr>
          <p:cNvSpPr/>
          <p:nvPr/>
        </p:nvSpPr>
        <p:spPr>
          <a:xfrm>
            <a:off x="2977212" y="3337148"/>
            <a:ext cx="502061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2000" b="1" dirty="0">
                <a:solidFill>
                  <a:srgbClr val="44546A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8B4F04-C1A6-4713-BF8C-BC67DD8C30AB}"/>
              </a:ext>
            </a:extLst>
          </p:cNvPr>
          <p:cNvSpPr/>
          <p:nvPr/>
        </p:nvSpPr>
        <p:spPr>
          <a:xfrm>
            <a:off x="2977212" y="4561743"/>
            <a:ext cx="502061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2000" b="1" dirty="0">
                <a:solidFill>
                  <a:srgbClr val="44546A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C45E41C3-D2BD-447A-80A9-F0D6C29A0211}"/>
              </a:ext>
            </a:extLst>
          </p:cNvPr>
          <p:cNvSpPr/>
          <p:nvPr/>
        </p:nvSpPr>
        <p:spPr>
          <a:xfrm>
            <a:off x="3724035" y="2062335"/>
            <a:ext cx="3085793" cy="10496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4000" dirty="0">
                <a:solidFill>
                  <a:srgbClr val="44546A"/>
                </a:solidFill>
                <a:cs typeface="+mn-ea"/>
                <a:sym typeface="+mn-lt"/>
              </a:rPr>
              <a:t>研究背景</a:t>
            </a:r>
            <a:endParaRPr lang="en-US" altLang="zh-CN" sz="4000" dirty="0">
              <a:solidFill>
                <a:srgbClr val="44546A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44546A"/>
                </a:solidFill>
                <a:cs typeface="+mn-ea"/>
                <a:sym typeface="+mn-lt"/>
              </a:rPr>
              <a:t>Research Background</a:t>
            </a:r>
          </a:p>
        </p:txBody>
      </p:sp>
      <p:sp>
        <p:nvSpPr>
          <p:cNvPr id="8" name="Rectangle 47">
            <a:extLst>
              <a:ext uri="{FF2B5EF4-FFF2-40B4-BE49-F238E27FC236}">
                <a16:creationId xmlns:a16="http://schemas.microsoft.com/office/drawing/2014/main" id="{E2BE62EA-EACA-4F9C-9C52-51B605FEF52C}"/>
              </a:ext>
            </a:extLst>
          </p:cNvPr>
          <p:cNvSpPr/>
          <p:nvPr/>
        </p:nvSpPr>
        <p:spPr>
          <a:xfrm>
            <a:off x="3724036" y="3337148"/>
            <a:ext cx="6432838" cy="926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rgbClr val="44546A"/>
                </a:solidFill>
                <a:cs typeface="+mn-ea"/>
                <a:sym typeface="+mn-lt"/>
              </a:rPr>
              <a:t>设计思路</a:t>
            </a:r>
            <a:endParaRPr lang="en-US" altLang="zh-CN" sz="4000" dirty="0">
              <a:solidFill>
                <a:srgbClr val="44546A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44546A"/>
                </a:solidFill>
                <a:cs typeface="+mn-ea"/>
                <a:sym typeface="+mn-lt"/>
              </a:rPr>
              <a:t>Design idea</a:t>
            </a:r>
          </a:p>
        </p:txBody>
      </p:sp>
      <p:sp>
        <p:nvSpPr>
          <p:cNvPr id="9" name="Rectangle 47">
            <a:extLst>
              <a:ext uri="{FF2B5EF4-FFF2-40B4-BE49-F238E27FC236}">
                <a16:creationId xmlns:a16="http://schemas.microsoft.com/office/drawing/2014/main" id="{24010E40-06DE-48AD-8186-630CEAF58108}"/>
              </a:ext>
            </a:extLst>
          </p:cNvPr>
          <p:cNvSpPr/>
          <p:nvPr/>
        </p:nvSpPr>
        <p:spPr>
          <a:xfrm>
            <a:off x="3724036" y="4525785"/>
            <a:ext cx="6432838" cy="8925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rgbClr val="44546A"/>
                </a:solidFill>
                <a:cs typeface="+mn-ea"/>
                <a:sym typeface="+mn-lt"/>
              </a:rPr>
              <a:t>结果评估</a:t>
            </a:r>
            <a:endParaRPr lang="en-US" altLang="zh-CN" sz="4000" dirty="0">
              <a:solidFill>
                <a:srgbClr val="44546A"/>
              </a:solidFill>
              <a:cs typeface="+mn-ea"/>
              <a:sym typeface="+mn-lt"/>
            </a:endParaRPr>
          </a:p>
          <a:p>
            <a:r>
              <a:rPr lang="en-US" dirty="0">
                <a:solidFill>
                  <a:srgbClr val="44546A"/>
                </a:solidFill>
                <a:cs typeface="+mn-ea"/>
                <a:sym typeface="+mn-lt"/>
              </a:rPr>
              <a:t>Assessment of results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3A05ED-EA46-027B-3C7D-6DD31F15E4E2}"/>
              </a:ext>
            </a:extLst>
          </p:cNvPr>
          <p:cNvSpPr/>
          <p:nvPr/>
        </p:nvSpPr>
        <p:spPr>
          <a:xfrm>
            <a:off x="2977212" y="2283437"/>
            <a:ext cx="502061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2000" b="1" dirty="0">
                <a:solidFill>
                  <a:srgbClr val="44546A"/>
                </a:solidFill>
                <a:cs typeface="+mn-ea"/>
                <a:sym typeface="+mn-lt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70243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9400C5F-D04E-6F22-D3AE-80518E469EA0}"/>
              </a:ext>
            </a:extLst>
          </p:cNvPr>
          <p:cNvGrpSpPr/>
          <p:nvPr/>
        </p:nvGrpSpPr>
        <p:grpSpPr>
          <a:xfrm>
            <a:off x="703821" y="554861"/>
            <a:ext cx="6848461" cy="947722"/>
            <a:chOff x="122182" y="84408"/>
            <a:chExt cx="6848461" cy="94772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F31B547-6E0C-24C6-7E48-2ED71A204A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78" t="47389" r="18242"/>
            <a:stretch/>
          </p:blipFill>
          <p:spPr>
            <a:xfrm>
              <a:off x="122182" y="84408"/>
              <a:ext cx="1195754" cy="947722"/>
            </a:xfrm>
            <a:prstGeom prst="rect">
              <a:avLst/>
            </a:prstGeom>
          </p:spPr>
        </p:pic>
        <p:sp>
          <p:nvSpPr>
            <p:cNvPr id="6" name="Rectangle 47">
              <a:extLst>
                <a:ext uri="{FF2B5EF4-FFF2-40B4-BE49-F238E27FC236}">
                  <a16:creationId xmlns:a16="http://schemas.microsoft.com/office/drawing/2014/main" id="{0ED76A6E-0CA2-18CB-D5F4-59573D659135}"/>
                </a:ext>
              </a:extLst>
            </p:cNvPr>
            <p:cNvSpPr/>
            <p:nvPr/>
          </p:nvSpPr>
          <p:spPr>
            <a:xfrm>
              <a:off x="475298" y="234743"/>
              <a:ext cx="548283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3200" dirty="0">
                  <a:solidFill>
                    <a:srgbClr val="44546A"/>
                  </a:solidFill>
                  <a:cs typeface="+mn-ea"/>
                  <a:sym typeface="+mn-lt"/>
                </a:rPr>
                <a:t>03</a:t>
              </a:r>
              <a:endParaRPr lang="en-US" sz="3200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D53632F-C98A-57F4-C729-E96B718C5D3A}"/>
                </a:ext>
              </a:extLst>
            </p:cNvPr>
            <p:cNvGrpSpPr/>
            <p:nvPr/>
          </p:nvGrpSpPr>
          <p:grpSpPr>
            <a:xfrm>
              <a:off x="1467258" y="189315"/>
              <a:ext cx="5503385" cy="716904"/>
              <a:chOff x="1410987" y="179320"/>
              <a:chExt cx="5503385" cy="716904"/>
            </a:xfrm>
          </p:grpSpPr>
          <p:sp>
            <p:nvSpPr>
              <p:cNvPr id="8" name="Rectangle 47">
                <a:extLst>
                  <a:ext uri="{FF2B5EF4-FFF2-40B4-BE49-F238E27FC236}">
                    <a16:creationId xmlns:a16="http://schemas.microsoft.com/office/drawing/2014/main" id="{7B958F3E-DAD1-C8FF-142A-2FA6E62B38A0}"/>
                  </a:ext>
                </a:extLst>
              </p:cNvPr>
              <p:cNvSpPr/>
              <p:nvPr/>
            </p:nvSpPr>
            <p:spPr>
              <a:xfrm>
                <a:off x="1486748" y="179320"/>
                <a:ext cx="5427624" cy="4308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结果评估</a:t>
                </a:r>
                <a:r>
                  <a:rPr lang="en-US" altLang="zh-CN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——</a:t>
                </a: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不同流量类型</a:t>
                </a:r>
                <a:endParaRPr lang="en-US" altLang="zh-CN" sz="2800" dirty="0">
                  <a:solidFill>
                    <a:srgbClr val="44546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E379CB2-50DC-C1C7-7F37-A52883A50B60}"/>
                  </a:ext>
                </a:extLst>
              </p:cNvPr>
              <p:cNvSpPr/>
              <p:nvPr/>
            </p:nvSpPr>
            <p:spPr>
              <a:xfrm>
                <a:off x="1410987" y="588447"/>
                <a:ext cx="18405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>
                    <a:solidFill>
                      <a:srgbClr val="44546A"/>
                    </a:solidFill>
                    <a:cs typeface="+mn-ea"/>
                    <a:sym typeface="+mn-lt"/>
                  </a:rPr>
                  <a:t>Assessment of results</a:t>
                </a:r>
              </a:p>
            </p:txBody>
          </p:sp>
        </p:grp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504C0D7B-AE3B-D881-8336-7033276FA8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20"/>
          <a:stretch/>
        </p:blipFill>
        <p:spPr>
          <a:xfrm>
            <a:off x="1899575" y="1376670"/>
            <a:ext cx="4310725" cy="252589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7A61B25-C4C4-73F5-2200-79E61C009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8" t="1" r="25969" b="-6832"/>
          <a:stretch/>
        </p:blipFill>
        <p:spPr>
          <a:xfrm>
            <a:off x="6301206" y="1502583"/>
            <a:ext cx="3619912" cy="264538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511EE33-45C9-8707-E438-9FA4D775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0" r="50439"/>
          <a:stretch/>
        </p:blipFill>
        <p:spPr>
          <a:xfrm>
            <a:off x="1826796" y="3902566"/>
            <a:ext cx="4064000" cy="249602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2F11598-932F-ACF1-2D31-91914190AD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59" t="1" b="-6832"/>
          <a:stretch/>
        </p:blipFill>
        <p:spPr>
          <a:xfrm>
            <a:off x="6210300" y="4032726"/>
            <a:ext cx="4063998" cy="264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38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EF7C27A-E906-80FC-D7CE-5B1B4D25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28"/>
          <a:stretch/>
        </p:blipFill>
        <p:spPr>
          <a:xfrm>
            <a:off x="1605220" y="1376672"/>
            <a:ext cx="8069821" cy="4545712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D9957080-8423-448B-400E-6DB3F46306DE}"/>
              </a:ext>
            </a:extLst>
          </p:cNvPr>
          <p:cNvGrpSpPr/>
          <p:nvPr/>
        </p:nvGrpSpPr>
        <p:grpSpPr>
          <a:xfrm>
            <a:off x="703821" y="554861"/>
            <a:ext cx="6848461" cy="947722"/>
            <a:chOff x="122182" y="84408"/>
            <a:chExt cx="6848461" cy="94772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2F9B807-0A69-49E8-1AB9-8CDE86BD7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78" t="47389" r="18242"/>
            <a:stretch/>
          </p:blipFill>
          <p:spPr>
            <a:xfrm>
              <a:off x="122182" y="84408"/>
              <a:ext cx="1195754" cy="947722"/>
            </a:xfrm>
            <a:prstGeom prst="rect">
              <a:avLst/>
            </a:prstGeom>
          </p:spPr>
        </p:pic>
        <p:sp>
          <p:nvSpPr>
            <p:cNvPr id="13" name="Rectangle 47">
              <a:extLst>
                <a:ext uri="{FF2B5EF4-FFF2-40B4-BE49-F238E27FC236}">
                  <a16:creationId xmlns:a16="http://schemas.microsoft.com/office/drawing/2014/main" id="{42558744-28AA-856C-BE63-30EC3DB99884}"/>
                </a:ext>
              </a:extLst>
            </p:cNvPr>
            <p:cNvSpPr/>
            <p:nvPr/>
          </p:nvSpPr>
          <p:spPr>
            <a:xfrm>
              <a:off x="475298" y="234743"/>
              <a:ext cx="548283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3200" dirty="0">
                  <a:solidFill>
                    <a:srgbClr val="44546A"/>
                  </a:solidFill>
                  <a:cs typeface="+mn-ea"/>
                  <a:sym typeface="+mn-lt"/>
                </a:rPr>
                <a:t>03</a:t>
              </a:r>
              <a:endParaRPr lang="en-US" sz="3200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15637FD-A900-A8D9-1549-11CCB785E3A4}"/>
                </a:ext>
              </a:extLst>
            </p:cNvPr>
            <p:cNvGrpSpPr/>
            <p:nvPr/>
          </p:nvGrpSpPr>
          <p:grpSpPr>
            <a:xfrm>
              <a:off x="1467258" y="189315"/>
              <a:ext cx="5503385" cy="716904"/>
              <a:chOff x="1410987" y="179320"/>
              <a:chExt cx="5503385" cy="716904"/>
            </a:xfrm>
          </p:grpSpPr>
          <p:sp>
            <p:nvSpPr>
              <p:cNvPr id="15" name="Rectangle 47">
                <a:extLst>
                  <a:ext uri="{FF2B5EF4-FFF2-40B4-BE49-F238E27FC236}">
                    <a16:creationId xmlns:a16="http://schemas.microsoft.com/office/drawing/2014/main" id="{2564914E-117D-1C5F-3B4A-D37DCD127979}"/>
                  </a:ext>
                </a:extLst>
              </p:cNvPr>
              <p:cNvSpPr/>
              <p:nvPr/>
            </p:nvSpPr>
            <p:spPr>
              <a:xfrm>
                <a:off x="1486748" y="179320"/>
                <a:ext cx="5427624" cy="4308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结果评估</a:t>
                </a:r>
                <a:r>
                  <a:rPr lang="en-US" altLang="zh-CN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——</a:t>
                </a: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不同调度算法</a:t>
                </a:r>
                <a:endParaRPr lang="en-US" altLang="zh-CN" sz="2800" dirty="0">
                  <a:solidFill>
                    <a:srgbClr val="44546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75D7AFA-D3FD-F76D-4D45-D379749A98AE}"/>
                  </a:ext>
                </a:extLst>
              </p:cNvPr>
              <p:cNvSpPr/>
              <p:nvPr/>
            </p:nvSpPr>
            <p:spPr>
              <a:xfrm>
                <a:off x="1410987" y="588447"/>
                <a:ext cx="18405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>
                    <a:solidFill>
                      <a:srgbClr val="44546A"/>
                    </a:solidFill>
                    <a:cs typeface="+mn-ea"/>
                    <a:sym typeface="+mn-lt"/>
                  </a:rPr>
                  <a:t>Assessment of results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5613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7123883-C44C-13DB-2C3A-97654DD38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20" y="1785799"/>
            <a:ext cx="8844225" cy="2379801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E78AB678-849F-6426-5F6D-7352F785B603}"/>
              </a:ext>
            </a:extLst>
          </p:cNvPr>
          <p:cNvGrpSpPr/>
          <p:nvPr/>
        </p:nvGrpSpPr>
        <p:grpSpPr>
          <a:xfrm>
            <a:off x="703821" y="554861"/>
            <a:ext cx="6848461" cy="947722"/>
            <a:chOff x="122182" y="84408"/>
            <a:chExt cx="6848461" cy="94772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E13AE5C-583E-7B23-E823-7AA797FF40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78" t="47389" r="18242"/>
            <a:stretch/>
          </p:blipFill>
          <p:spPr>
            <a:xfrm>
              <a:off x="122182" y="84408"/>
              <a:ext cx="1195754" cy="947722"/>
            </a:xfrm>
            <a:prstGeom prst="rect">
              <a:avLst/>
            </a:prstGeom>
          </p:spPr>
        </p:pic>
        <p:sp>
          <p:nvSpPr>
            <p:cNvPr id="7" name="Rectangle 47">
              <a:extLst>
                <a:ext uri="{FF2B5EF4-FFF2-40B4-BE49-F238E27FC236}">
                  <a16:creationId xmlns:a16="http://schemas.microsoft.com/office/drawing/2014/main" id="{C182930B-8EA8-55EE-B8B7-42F311A96AF2}"/>
                </a:ext>
              </a:extLst>
            </p:cNvPr>
            <p:cNvSpPr/>
            <p:nvPr/>
          </p:nvSpPr>
          <p:spPr>
            <a:xfrm>
              <a:off x="475298" y="234743"/>
              <a:ext cx="548283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3200" dirty="0">
                  <a:solidFill>
                    <a:srgbClr val="44546A"/>
                  </a:solidFill>
                  <a:cs typeface="+mn-ea"/>
                  <a:sym typeface="+mn-lt"/>
                </a:rPr>
                <a:t>03</a:t>
              </a:r>
              <a:endParaRPr lang="en-US" sz="3200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163503D-789E-F818-AD7A-42EE45776617}"/>
                </a:ext>
              </a:extLst>
            </p:cNvPr>
            <p:cNvGrpSpPr/>
            <p:nvPr/>
          </p:nvGrpSpPr>
          <p:grpSpPr>
            <a:xfrm>
              <a:off x="1467258" y="189315"/>
              <a:ext cx="5503385" cy="716904"/>
              <a:chOff x="1410987" y="179320"/>
              <a:chExt cx="5503385" cy="716904"/>
            </a:xfrm>
          </p:grpSpPr>
          <p:sp>
            <p:nvSpPr>
              <p:cNvPr id="9" name="Rectangle 47">
                <a:extLst>
                  <a:ext uri="{FF2B5EF4-FFF2-40B4-BE49-F238E27FC236}">
                    <a16:creationId xmlns:a16="http://schemas.microsoft.com/office/drawing/2014/main" id="{13B0554E-AF3B-538B-7182-EDD03D884D97}"/>
                  </a:ext>
                </a:extLst>
              </p:cNvPr>
              <p:cNvSpPr/>
              <p:nvPr/>
            </p:nvSpPr>
            <p:spPr>
              <a:xfrm>
                <a:off x="1486748" y="179320"/>
                <a:ext cx="5427624" cy="48372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设计思路</a:t>
                </a:r>
                <a:r>
                  <a:rPr lang="en-US" altLang="zh-CN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——</a:t>
                </a: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与</a:t>
                </a:r>
                <a:r>
                  <a:rPr lang="en-US" altLang="zh-CN" sz="2800" dirty="0" err="1">
                    <a:solidFill>
                      <a:srgbClr val="44546A"/>
                    </a:solidFill>
                    <a:cs typeface="+mn-ea"/>
                    <a:sym typeface="+mn-lt"/>
                  </a:rPr>
                  <a:t>RouteNet</a:t>
                </a: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相比较</a:t>
                </a:r>
                <a:endParaRPr lang="en-US" altLang="zh-CN" sz="2800" dirty="0">
                  <a:solidFill>
                    <a:srgbClr val="44546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DC13867-2D59-7C2F-1677-36FF635F5634}"/>
                  </a:ext>
                </a:extLst>
              </p:cNvPr>
              <p:cNvSpPr/>
              <p:nvPr/>
            </p:nvSpPr>
            <p:spPr>
              <a:xfrm>
                <a:off x="1410987" y="588447"/>
                <a:ext cx="18405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>
                    <a:solidFill>
                      <a:srgbClr val="44546A"/>
                    </a:solidFill>
                    <a:cs typeface="+mn-ea"/>
                    <a:sym typeface="+mn-lt"/>
                  </a:rPr>
                  <a:t>Assessment of results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3155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>
            <a:extLst>
              <a:ext uri="{FF2B5EF4-FFF2-40B4-BE49-F238E27FC236}">
                <a16:creationId xmlns:a16="http://schemas.microsoft.com/office/drawing/2014/main" id="{612BC86C-0FE0-4A70-E3A4-A346B50D8D97}"/>
              </a:ext>
            </a:extLst>
          </p:cNvPr>
          <p:cNvSpPr txBox="1"/>
          <p:nvPr/>
        </p:nvSpPr>
        <p:spPr>
          <a:xfrm>
            <a:off x="9946695" y="4599805"/>
            <a:ext cx="453651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http://www.1ppt.com/xiazai/</a:t>
            </a:r>
          </a:p>
        </p:txBody>
      </p:sp>
      <p:sp>
        <p:nvSpPr>
          <p:cNvPr id="3" name="文本框 6">
            <a:extLst>
              <a:ext uri="{FF2B5EF4-FFF2-40B4-BE49-F238E27FC236}">
                <a16:creationId xmlns:a16="http://schemas.microsoft.com/office/drawing/2014/main" id="{A3136719-16CE-F625-AFB7-80194BA85524}"/>
              </a:ext>
            </a:extLst>
          </p:cNvPr>
          <p:cNvSpPr txBox="1"/>
          <p:nvPr/>
        </p:nvSpPr>
        <p:spPr>
          <a:xfrm>
            <a:off x="1819223" y="1615753"/>
            <a:ext cx="6125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4400" dirty="0">
                <a:solidFill>
                  <a:srgbClr val="44546A"/>
                </a:solidFill>
                <a:cs typeface="+mn-ea"/>
                <a:sym typeface="+mn-lt"/>
              </a:rPr>
              <a:t>感谢您的倾听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891CCE8-0EF9-2E11-0087-477F12404819}"/>
              </a:ext>
            </a:extLst>
          </p:cNvPr>
          <p:cNvCxnSpPr/>
          <p:nvPr/>
        </p:nvCxnSpPr>
        <p:spPr>
          <a:xfrm>
            <a:off x="1911821" y="2522281"/>
            <a:ext cx="1122744" cy="0"/>
          </a:xfrm>
          <a:prstGeom prst="line">
            <a:avLst/>
          </a:prstGeom>
          <a:ln w="254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24D8FE3-559A-4371-B1B6-E9A1E8146842}"/>
              </a:ext>
            </a:extLst>
          </p:cNvPr>
          <p:cNvGrpSpPr/>
          <p:nvPr/>
        </p:nvGrpSpPr>
        <p:grpSpPr>
          <a:xfrm>
            <a:off x="1791654" y="4113442"/>
            <a:ext cx="3090222" cy="461665"/>
            <a:chOff x="948734" y="4020552"/>
            <a:chExt cx="3090222" cy="461665"/>
          </a:xfrm>
        </p:grpSpPr>
        <p:sp>
          <p:nvSpPr>
            <p:cNvPr id="17" name="文本框 27">
              <a:extLst>
                <a:ext uri="{FF2B5EF4-FFF2-40B4-BE49-F238E27FC236}">
                  <a16:creationId xmlns:a16="http://schemas.microsoft.com/office/drawing/2014/main" id="{AB47AFB2-C924-481B-8688-57B2735BAEAF}"/>
                </a:ext>
              </a:extLst>
            </p:cNvPr>
            <p:cNvSpPr txBox="1"/>
            <p:nvPr/>
          </p:nvSpPr>
          <p:spPr>
            <a:xfrm>
              <a:off x="948734" y="402055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dirty="0">
                  <a:solidFill>
                    <a:srgbClr val="44546A"/>
                  </a:solidFill>
                  <a:cs typeface="+mn-ea"/>
                  <a:sym typeface="+mn-lt"/>
                </a:rPr>
                <a:t>作者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6C65EB6-793D-460E-A7B0-965BFCE368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1539" y="4397474"/>
              <a:ext cx="1977417" cy="1512"/>
            </a:xfrm>
            <a:prstGeom prst="line">
              <a:avLst/>
            </a:prstGeom>
            <a:ln w="19050">
              <a:solidFill>
                <a:srgbClr val="44546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23">
              <a:extLst>
                <a:ext uri="{FF2B5EF4-FFF2-40B4-BE49-F238E27FC236}">
                  <a16:creationId xmlns:a16="http://schemas.microsoft.com/office/drawing/2014/main" id="{75DCE348-3621-48FD-9FD5-6410EC7D81E1}"/>
                </a:ext>
              </a:extLst>
            </p:cNvPr>
            <p:cNvSpPr txBox="1"/>
            <p:nvPr/>
          </p:nvSpPr>
          <p:spPr>
            <a:xfrm>
              <a:off x="2205162" y="402319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王啸楠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CE6B467-AFB8-420A-A2B2-F75861043AB0}"/>
              </a:ext>
            </a:extLst>
          </p:cNvPr>
          <p:cNvGrpSpPr/>
          <p:nvPr/>
        </p:nvGrpSpPr>
        <p:grpSpPr>
          <a:xfrm>
            <a:off x="1846904" y="4759662"/>
            <a:ext cx="3082911" cy="482585"/>
            <a:chOff x="976415" y="5666381"/>
            <a:chExt cx="3082911" cy="482585"/>
          </a:xfrm>
        </p:grpSpPr>
        <p:sp>
          <p:nvSpPr>
            <p:cNvPr id="14" name="文本框 30">
              <a:extLst>
                <a:ext uri="{FF2B5EF4-FFF2-40B4-BE49-F238E27FC236}">
                  <a16:creationId xmlns:a16="http://schemas.microsoft.com/office/drawing/2014/main" id="{80C64B59-7041-45F3-9DE7-66121103CF81}"/>
                </a:ext>
              </a:extLst>
            </p:cNvPr>
            <p:cNvSpPr txBox="1"/>
            <p:nvPr/>
          </p:nvSpPr>
          <p:spPr>
            <a:xfrm>
              <a:off x="976415" y="5687301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时间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FC9EBA0-554D-49E0-AAD2-2F56882708A4}"/>
                </a:ext>
              </a:extLst>
            </p:cNvPr>
            <p:cNvCxnSpPr/>
            <p:nvPr/>
          </p:nvCxnSpPr>
          <p:spPr>
            <a:xfrm>
              <a:off x="1769324" y="6035490"/>
              <a:ext cx="2290002" cy="0"/>
            </a:xfrm>
            <a:prstGeom prst="line">
              <a:avLst/>
            </a:prstGeom>
            <a:ln w="19050">
              <a:solidFill>
                <a:srgbClr val="44546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26">
              <a:extLst>
                <a:ext uri="{FF2B5EF4-FFF2-40B4-BE49-F238E27FC236}">
                  <a16:creationId xmlns:a16="http://schemas.microsoft.com/office/drawing/2014/main" id="{9B5ACFB9-99E3-4164-B0C1-77B378433594}"/>
                </a:ext>
              </a:extLst>
            </p:cNvPr>
            <p:cNvSpPr txBox="1"/>
            <p:nvPr/>
          </p:nvSpPr>
          <p:spPr>
            <a:xfrm>
              <a:off x="2208264" y="5666381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2023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年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07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月</a:t>
              </a:r>
            </a:p>
          </p:txBody>
        </p:sp>
      </p:grpSp>
      <p:sp>
        <p:nvSpPr>
          <p:cNvPr id="20" name="箭头: 上 19">
            <a:hlinkClick r:id="rId2" action="ppaction://hlinksldjump"/>
            <a:extLst>
              <a:ext uri="{FF2B5EF4-FFF2-40B4-BE49-F238E27FC236}">
                <a16:creationId xmlns:a16="http://schemas.microsoft.com/office/drawing/2014/main" id="{51B31759-B648-1061-6FF4-EF6D278372F2}"/>
              </a:ext>
            </a:extLst>
          </p:cNvPr>
          <p:cNvSpPr/>
          <p:nvPr/>
        </p:nvSpPr>
        <p:spPr>
          <a:xfrm>
            <a:off x="11165402" y="6251393"/>
            <a:ext cx="673637" cy="483722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79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AA149951-B1D9-CEC7-71D0-BCC2B118B5EA}"/>
              </a:ext>
            </a:extLst>
          </p:cNvPr>
          <p:cNvGrpSpPr/>
          <p:nvPr/>
        </p:nvGrpSpPr>
        <p:grpSpPr>
          <a:xfrm>
            <a:off x="703821" y="554861"/>
            <a:ext cx="6848461" cy="947722"/>
            <a:chOff x="122182" y="84408"/>
            <a:chExt cx="6848461" cy="94772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FF53D10-0391-FBA4-E30F-5D977CFEE2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78" t="47389" r="18242"/>
            <a:stretch/>
          </p:blipFill>
          <p:spPr>
            <a:xfrm>
              <a:off x="122182" y="84408"/>
              <a:ext cx="1195754" cy="947722"/>
            </a:xfrm>
            <a:prstGeom prst="rect">
              <a:avLst/>
            </a:prstGeom>
          </p:spPr>
        </p:pic>
        <p:sp>
          <p:nvSpPr>
            <p:cNvPr id="7" name="Rectangle 47">
              <a:extLst>
                <a:ext uri="{FF2B5EF4-FFF2-40B4-BE49-F238E27FC236}">
                  <a16:creationId xmlns:a16="http://schemas.microsoft.com/office/drawing/2014/main" id="{C92079CB-54E0-6875-DCF2-2D4B7C37EAA9}"/>
                </a:ext>
              </a:extLst>
            </p:cNvPr>
            <p:cNvSpPr/>
            <p:nvPr/>
          </p:nvSpPr>
          <p:spPr>
            <a:xfrm>
              <a:off x="475298" y="234743"/>
              <a:ext cx="548283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3200" dirty="0">
                  <a:solidFill>
                    <a:srgbClr val="44546A"/>
                  </a:solidFill>
                  <a:cs typeface="+mn-ea"/>
                  <a:sym typeface="+mn-lt"/>
                </a:rPr>
                <a:t>04</a:t>
              </a:r>
              <a:endParaRPr lang="en-US" sz="3200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B73FD83-CD16-4366-4AB1-3188C0F3BACC}"/>
                </a:ext>
              </a:extLst>
            </p:cNvPr>
            <p:cNvGrpSpPr/>
            <p:nvPr/>
          </p:nvGrpSpPr>
          <p:grpSpPr>
            <a:xfrm>
              <a:off x="1467258" y="189315"/>
              <a:ext cx="5503385" cy="716904"/>
              <a:chOff x="1410987" y="179320"/>
              <a:chExt cx="5503385" cy="716904"/>
            </a:xfrm>
          </p:grpSpPr>
          <p:sp>
            <p:nvSpPr>
              <p:cNvPr id="9" name="Rectangle 47">
                <a:extLst>
                  <a:ext uri="{FF2B5EF4-FFF2-40B4-BE49-F238E27FC236}">
                    <a16:creationId xmlns:a16="http://schemas.microsoft.com/office/drawing/2014/main" id="{805BEE1F-9A19-F3B8-8506-CD2152C56C12}"/>
                  </a:ext>
                </a:extLst>
              </p:cNvPr>
              <p:cNvSpPr/>
              <p:nvPr/>
            </p:nvSpPr>
            <p:spPr>
              <a:xfrm>
                <a:off x="1486748" y="179320"/>
                <a:ext cx="5427624" cy="48372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附录</a:t>
                </a:r>
                <a:r>
                  <a:rPr lang="en-US" altLang="zh-CN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——</a:t>
                </a: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多头注意力机制</a:t>
                </a:r>
                <a:endParaRPr lang="en-US" altLang="zh-CN" sz="2800" dirty="0">
                  <a:solidFill>
                    <a:srgbClr val="44546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44A0DA3-8C08-717E-2006-E257FCC72512}"/>
                  </a:ext>
                </a:extLst>
              </p:cNvPr>
              <p:cNvSpPr/>
              <p:nvPr/>
            </p:nvSpPr>
            <p:spPr>
              <a:xfrm>
                <a:off x="1410987" y="588447"/>
                <a:ext cx="18405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>
                    <a:solidFill>
                      <a:srgbClr val="44546A"/>
                    </a:solidFill>
                    <a:cs typeface="+mn-ea"/>
                    <a:sym typeface="+mn-lt"/>
                  </a:rPr>
                  <a:t>Assessment of results</a:t>
                </a:r>
              </a:p>
            </p:txBody>
          </p:sp>
        </p:grp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E40C1235-7CD5-5602-950E-6410D08EB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02" y="1502583"/>
            <a:ext cx="10424996" cy="5094568"/>
          </a:xfrm>
          <a:prstGeom prst="rect">
            <a:avLst/>
          </a:prstGeom>
        </p:spPr>
      </p:pic>
      <p:sp>
        <p:nvSpPr>
          <p:cNvPr id="13" name="箭头: 下 12">
            <a:hlinkClick r:id="rId4" action="ppaction://hlinksldjump"/>
            <a:extLst>
              <a:ext uri="{FF2B5EF4-FFF2-40B4-BE49-F238E27FC236}">
                <a16:creationId xmlns:a16="http://schemas.microsoft.com/office/drawing/2014/main" id="{A4B88905-E9BD-DF17-DDCE-DE43E20BB554}"/>
              </a:ext>
            </a:extLst>
          </p:cNvPr>
          <p:cNvSpPr/>
          <p:nvPr/>
        </p:nvSpPr>
        <p:spPr>
          <a:xfrm rot="10800000">
            <a:off x="10411899" y="835712"/>
            <a:ext cx="428380" cy="3077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98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75A8442-3B55-B041-49A8-CAEF79AC5EDD}"/>
              </a:ext>
            </a:extLst>
          </p:cNvPr>
          <p:cNvGrpSpPr/>
          <p:nvPr/>
        </p:nvGrpSpPr>
        <p:grpSpPr>
          <a:xfrm>
            <a:off x="703821" y="554861"/>
            <a:ext cx="6848461" cy="947722"/>
            <a:chOff x="122182" y="84408"/>
            <a:chExt cx="6848461" cy="94772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BB275A2-54F4-2AB8-FEAF-6F16596DA8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78" t="47389" r="18242"/>
            <a:stretch/>
          </p:blipFill>
          <p:spPr>
            <a:xfrm>
              <a:off x="122182" y="84408"/>
              <a:ext cx="1195754" cy="947722"/>
            </a:xfrm>
            <a:prstGeom prst="rect">
              <a:avLst/>
            </a:prstGeom>
          </p:spPr>
        </p:pic>
        <p:sp>
          <p:nvSpPr>
            <p:cNvPr id="8" name="Rectangle 47">
              <a:extLst>
                <a:ext uri="{FF2B5EF4-FFF2-40B4-BE49-F238E27FC236}">
                  <a16:creationId xmlns:a16="http://schemas.microsoft.com/office/drawing/2014/main" id="{3F9CF588-D69C-3165-0441-8203C087F5BD}"/>
                </a:ext>
              </a:extLst>
            </p:cNvPr>
            <p:cNvSpPr/>
            <p:nvPr/>
          </p:nvSpPr>
          <p:spPr>
            <a:xfrm>
              <a:off x="475298" y="234743"/>
              <a:ext cx="548283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3200" dirty="0">
                  <a:solidFill>
                    <a:srgbClr val="44546A"/>
                  </a:solidFill>
                  <a:cs typeface="+mn-ea"/>
                  <a:sym typeface="+mn-lt"/>
                </a:rPr>
                <a:t>04</a:t>
              </a:r>
              <a:endParaRPr lang="en-US" sz="3200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44597BA-D80A-624D-43DC-902C47C04E36}"/>
                </a:ext>
              </a:extLst>
            </p:cNvPr>
            <p:cNvGrpSpPr/>
            <p:nvPr/>
          </p:nvGrpSpPr>
          <p:grpSpPr>
            <a:xfrm>
              <a:off x="1467258" y="189315"/>
              <a:ext cx="5503385" cy="716904"/>
              <a:chOff x="1410987" y="179320"/>
              <a:chExt cx="5503385" cy="716904"/>
            </a:xfrm>
          </p:grpSpPr>
          <p:sp>
            <p:nvSpPr>
              <p:cNvPr id="10" name="Rectangle 47">
                <a:extLst>
                  <a:ext uri="{FF2B5EF4-FFF2-40B4-BE49-F238E27FC236}">
                    <a16:creationId xmlns:a16="http://schemas.microsoft.com/office/drawing/2014/main" id="{2DAB8C5C-EC68-F9B0-D557-C31BFD80F314}"/>
                  </a:ext>
                </a:extLst>
              </p:cNvPr>
              <p:cNvSpPr/>
              <p:nvPr/>
            </p:nvSpPr>
            <p:spPr>
              <a:xfrm>
                <a:off x="1486748" y="179320"/>
                <a:ext cx="5427624" cy="48372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附录</a:t>
                </a:r>
                <a:r>
                  <a:rPr lang="en-US" altLang="zh-CN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——</a:t>
                </a: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多头注意力机制</a:t>
                </a:r>
                <a:endParaRPr lang="en-US" altLang="zh-CN" sz="2800" dirty="0">
                  <a:solidFill>
                    <a:srgbClr val="44546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342EDAA-BD86-9F79-1047-C1BF327E3D93}"/>
                  </a:ext>
                </a:extLst>
              </p:cNvPr>
              <p:cNvSpPr/>
              <p:nvPr/>
            </p:nvSpPr>
            <p:spPr>
              <a:xfrm>
                <a:off x="1410987" y="588447"/>
                <a:ext cx="18405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>
                    <a:solidFill>
                      <a:srgbClr val="44546A"/>
                    </a:solidFill>
                    <a:cs typeface="+mn-ea"/>
                    <a:sym typeface="+mn-lt"/>
                  </a:rPr>
                  <a:t>Assessment of results</a:t>
                </a:r>
              </a:p>
            </p:txBody>
          </p:sp>
        </p:grp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26378B49-57EC-A812-00BF-C58326DEA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79" y="1911710"/>
            <a:ext cx="9646055" cy="3428916"/>
          </a:xfrm>
          <a:prstGeom prst="rect">
            <a:avLst/>
          </a:prstGeom>
        </p:spPr>
      </p:pic>
      <p:sp>
        <p:nvSpPr>
          <p:cNvPr id="16" name="箭头: 下 15">
            <a:hlinkClick r:id="rId4" action="ppaction://hlinksldjump"/>
            <a:extLst>
              <a:ext uri="{FF2B5EF4-FFF2-40B4-BE49-F238E27FC236}">
                <a16:creationId xmlns:a16="http://schemas.microsoft.com/office/drawing/2014/main" id="{B828428B-D7AB-8D7D-49B2-FC3F81DCB79C}"/>
              </a:ext>
            </a:extLst>
          </p:cNvPr>
          <p:cNvSpPr/>
          <p:nvPr/>
        </p:nvSpPr>
        <p:spPr>
          <a:xfrm rot="10800000">
            <a:off x="10411899" y="835712"/>
            <a:ext cx="428380" cy="3077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507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04D94AF-CE01-3066-C0BC-A8865A105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37" y="2009775"/>
            <a:ext cx="10057992" cy="3542886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BFAB1F45-3D84-B1AA-7315-50FC6321BFEB}"/>
              </a:ext>
            </a:extLst>
          </p:cNvPr>
          <p:cNvGrpSpPr/>
          <p:nvPr/>
        </p:nvGrpSpPr>
        <p:grpSpPr>
          <a:xfrm>
            <a:off x="703821" y="554861"/>
            <a:ext cx="6848461" cy="947722"/>
            <a:chOff x="122182" y="84408"/>
            <a:chExt cx="6848461" cy="94772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1D7F40F-DC71-2138-A48F-918B4045B8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78" t="47389" r="18242"/>
            <a:stretch/>
          </p:blipFill>
          <p:spPr>
            <a:xfrm>
              <a:off x="122182" y="84408"/>
              <a:ext cx="1195754" cy="947722"/>
            </a:xfrm>
            <a:prstGeom prst="rect">
              <a:avLst/>
            </a:prstGeom>
          </p:spPr>
        </p:pic>
        <p:sp>
          <p:nvSpPr>
            <p:cNvPr id="8" name="Rectangle 47">
              <a:extLst>
                <a:ext uri="{FF2B5EF4-FFF2-40B4-BE49-F238E27FC236}">
                  <a16:creationId xmlns:a16="http://schemas.microsoft.com/office/drawing/2014/main" id="{785AA266-3268-F38D-8565-5AFBA1C2D173}"/>
                </a:ext>
              </a:extLst>
            </p:cNvPr>
            <p:cNvSpPr/>
            <p:nvPr/>
          </p:nvSpPr>
          <p:spPr>
            <a:xfrm>
              <a:off x="475298" y="234743"/>
              <a:ext cx="548283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3200" dirty="0">
                  <a:solidFill>
                    <a:srgbClr val="44546A"/>
                  </a:solidFill>
                  <a:cs typeface="+mn-ea"/>
                  <a:sym typeface="+mn-lt"/>
                </a:rPr>
                <a:t>04</a:t>
              </a:r>
              <a:endParaRPr lang="en-US" sz="3200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791C6A2-CFAE-DD75-F795-95B81C3160CE}"/>
                </a:ext>
              </a:extLst>
            </p:cNvPr>
            <p:cNvGrpSpPr/>
            <p:nvPr/>
          </p:nvGrpSpPr>
          <p:grpSpPr>
            <a:xfrm>
              <a:off x="1467258" y="189315"/>
              <a:ext cx="5503385" cy="716904"/>
              <a:chOff x="1410987" y="179320"/>
              <a:chExt cx="5503385" cy="716904"/>
            </a:xfrm>
          </p:grpSpPr>
          <p:sp>
            <p:nvSpPr>
              <p:cNvPr id="10" name="Rectangle 47">
                <a:extLst>
                  <a:ext uri="{FF2B5EF4-FFF2-40B4-BE49-F238E27FC236}">
                    <a16:creationId xmlns:a16="http://schemas.microsoft.com/office/drawing/2014/main" id="{6F477A7B-74AB-8CE9-D802-293A40376FA1}"/>
                  </a:ext>
                </a:extLst>
              </p:cNvPr>
              <p:cNvSpPr/>
              <p:nvPr/>
            </p:nvSpPr>
            <p:spPr>
              <a:xfrm>
                <a:off x="1486748" y="179320"/>
                <a:ext cx="5427624" cy="48372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附录</a:t>
                </a:r>
                <a:r>
                  <a:rPr lang="en-US" altLang="zh-CN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——BLSTM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7217808-D9F8-F6E3-0830-1C3C248D265A}"/>
                  </a:ext>
                </a:extLst>
              </p:cNvPr>
              <p:cNvSpPr/>
              <p:nvPr/>
            </p:nvSpPr>
            <p:spPr>
              <a:xfrm>
                <a:off x="1410987" y="588447"/>
                <a:ext cx="18405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>
                    <a:solidFill>
                      <a:srgbClr val="44546A"/>
                    </a:solidFill>
                    <a:cs typeface="+mn-ea"/>
                    <a:sym typeface="+mn-lt"/>
                  </a:rPr>
                  <a:t>Assessment of results</a:t>
                </a:r>
              </a:p>
            </p:txBody>
          </p:sp>
        </p:grpSp>
      </p:grpSp>
      <p:sp>
        <p:nvSpPr>
          <p:cNvPr id="12" name="箭头: 下 11">
            <a:hlinkClick r:id="rId4" action="ppaction://hlinksldjump"/>
            <a:extLst>
              <a:ext uri="{FF2B5EF4-FFF2-40B4-BE49-F238E27FC236}">
                <a16:creationId xmlns:a16="http://schemas.microsoft.com/office/drawing/2014/main" id="{861ECC3B-E3CC-1DD1-1BF4-817F008451EE}"/>
              </a:ext>
            </a:extLst>
          </p:cNvPr>
          <p:cNvSpPr/>
          <p:nvPr/>
        </p:nvSpPr>
        <p:spPr>
          <a:xfrm rot="10800000">
            <a:off x="10411899" y="835712"/>
            <a:ext cx="428380" cy="3077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428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3778F44C-A49F-248C-22AE-4D31F635D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3" r="10837" b="3847"/>
          <a:stretch/>
        </p:blipFill>
        <p:spPr>
          <a:xfrm>
            <a:off x="749300" y="1308894"/>
            <a:ext cx="9557544" cy="3491706"/>
          </a:xfrm>
        </p:spPr>
      </p:pic>
    </p:spTree>
    <p:extLst>
      <p:ext uri="{BB962C8B-B14F-4D97-AF65-F5344CB8AC3E}">
        <p14:creationId xmlns:p14="http://schemas.microsoft.com/office/powerpoint/2010/main" val="314283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>
            <a:extLst>
              <a:ext uri="{FF2B5EF4-FFF2-40B4-BE49-F238E27FC236}">
                <a16:creationId xmlns:a16="http://schemas.microsoft.com/office/drawing/2014/main" id="{0252A318-8048-6287-C5A9-62ED4D306171}"/>
              </a:ext>
            </a:extLst>
          </p:cNvPr>
          <p:cNvSpPr/>
          <p:nvPr/>
        </p:nvSpPr>
        <p:spPr>
          <a:xfrm>
            <a:off x="2895721" y="2915609"/>
            <a:ext cx="1122743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7200" dirty="0">
                <a:solidFill>
                  <a:srgbClr val="44546A"/>
                </a:solidFill>
                <a:cs typeface="+mn-ea"/>
                <a:sym typeface="+mn-lt"/>
              </a:rPr>
              <a:t>01</a:t>
            </a:r>
            <a:endParaRPr lang="en-US" sz="7200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2AD6C22A-D2D2-97C0-2751-A4B6E155D7B3}"/>
              </a:ext>
            </a:extLst>
          </p:cNvPr>
          <p:cNvSpPr/>
          <p:nvPr/>
        </p:nvSpPr>
        <p:spPr>
          <a:xfrm>
            <a:off x="6210487" y="3139106"/>
            <a:ext cx="3085793" cy="4732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44546A"/>
                </a:solidFill>
                <a:cs typeface="+mn-ea"/>
                <a:sym typeface="+mn-lt"/>
              </a:rPr>
              <a:t>研究背景</a:t>
            </a:r>
            <a:endParaRPr lang="en-US" altLang="zh-CN" sz="2800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8B2B48-DED6-4407-AA0B-30966EB715D7}"/>
              </a:ext>
            </a:extLst>
          </p:cNvPr>
          <p:cNvSpPr/>
          <p:nvPr/>
        </p:nvSpPr>
        <p:spPr>
          <a:xfrm>
            <a:off x="6120915" y="2434285"/>
            <a:ext cx="1805623" cy="5539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000" dirty="0">
                <a:solidFill>
                  <a:srgbClr val="44546A"/>
                </a:solidFill>
                <a:cs typeface="+mn-ea"/>
                <a:sym typeface="+mn-lt"/>
              </a:rPr>
              <a:t>Part One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77132C9-3E40-46CA-BDA1-3EC267D3142E}"/>
              </a:ext>
            </a:extLst>
          </p:cNvPr>
          <p:cNvCxnSpPr/>
          <p:nvPr/>
        </p:nvCxnSpPr>
        <p:spPr>
          <a:xfrm>
            <a:off x="6197424" y="3773678"/>
            <a:ext cx="1122744" cy="0"/>
          </a:xfrm>
          <a:prstGeom prst="line">
            <a:avLst/>
          </a:prstGeom>
          <a:ln w="254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5EF542B-38E7-4872-A430-9D4FEA5BAB4D}"/>
              </a:ext>
            </a:extLst>
          </p:cNvPr>
          <p:cNvSpPr/>
          <p:nvPr/>
        </p:nvSpPr>
        <p:spPr>
          <a:xfrm>
            <a:off x="6120915" y="4023605"/>
            <a:ext cx="3175365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44546A"/>
                </a:solidFill>
                <a:cs typeface="+mn-ea"/>
                <a:sym typeface="+mn-lt"/>
              </a:rPr>
              <a:t>Research Background</a:t>
            </a:r>
          </a:p>
        </p:txBody>
      </p:sp>
    </p:spTree>
    <p:extLst>
      <p:ext uri="{BB962C8B-B14F-4D97-AF65-F5344CB8AC3E}">
        <p14:creationId xmlns:p14="http://schemas.microsoft.com/office/powerpoint/2010/main" val="381667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3D53EC7A-7E56-A9A1-9FCA-114C5EE81289}"/>
              </a:ext>
            </a:extLst>
          </p:cNvPr>
          <p:cNvSpPr/>
          <p:nvPr/>
        </p:nvSpPr>
        <p:spPr>
          <a:xfrm>
            <a:off x="1263758" y="2876925"/>
            <a:ext cx="4147517" cy="25839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6A6937D-52D9-12B7-1A36-FF14BAFE3063}"/>
              </a:ext>
            </a:extLst>
          </p:cNvPr>
          <p:cNvSpPr/>
          <p:nvPr/>
        </p:nvSpPr>
        <p:spPr>
          <a:xfrm>
            <a:off x="6857926" y="2833181"/>
            <a:ext cx="3530519" cy="25839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0014A18-B716-429D-A796-55604D495B26}"/>
              </a:ext>
            </a:extLst>
          </p:cNvPr>
          <p:cNvGrpSpPr/>
          <p:nvPr/>
        </p:nvGrpSpPr>
        <p:grpSpPr>
          <a:xfrm>
            <a:off x="703821" y="554861"/>
            <a:ext cx="6848461" cy="947722"/>
            <a:chOff x="122182" y="84408"/>
            <a:chExt cx="6848461" cy="94772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17ADDC8-123D-4EC6-A52C-49A66E41B8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78" t="47389" r="18242"/>
            <a:stretch/>
          </p:blipFill>
          <p:spPr>
            <a:xfrm>
              <a:off x="122182" y="84408"/>
              <a:ext cx="1195754" cy="947722"/>
            </a:xfrm>
            <a:prstGeom prst="rect">
              <a:avLst/>
            </a:prstGeom>
          </p:spPr>
        </p:pic>
        <p:sp>
          <p:nvSpPr>
            <p:cNvPr id="10" name="Rectangle 47">
              <a:extLst>
                <a:ext uri="{FF2B5EF4-FFF2-40B4-BE49-F238E27FC236}">
                  <a16:creationId xmlns:a16="http://schemas.microsoft.com/office/drawing/2014/main" id="{3D6AE84C-1C15-453E-8265-902E658D41BC}"/>
                </a:ext>
              </a:extLst>
            </p:cNvPr>
            <p:cNvSpPr/>
            <p:nvPr/>
          </p:nvSpPr>
          <p:spPr>
            <a:xfrm>
              <a:off x="475298" y="234743"/>
              <a:ext cx="548283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3200" dirty="0">
                  <a:solidFill>
                    <a:srgbClr val="44546A"/>
                  </a:solidFill>
                  <a:cs typeface="+mn-ea"/>
                  <a:sym typeface="+mn-lt"/>
                </a:rPr>
                <a:t>01</a:t>
              </a:r>
              <a:endParaRPr lang="en-US" sz="3200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67E7278-85E6-4117-9563-6D5E2A97B378}"/>
                </a:ext>
              </a:extLst>
            </p:cNvPr>
            <p:cNvGrpSpPr/>
            <p:nvPr/>
          </p:nvGrpSpPr>
          <p:grpSpPr>
            <a:xfrm>
              <a:off x="1467258" y="189315"/>
              <a:ext cx="5503385" cy="743321"/>
              <a:chOff x="1410987" y="179320"/>
              <a:chExt cx="5503385" cy="743321"/>
            </a:xfrm>
          </p:grpSpPr>
          <p:sp>
            <p:nvSpPr>
              <p:cNvPr id="12" name="Rectangle 47">
                <a:extLst>
                  <a:ext uri="{FF2B5EF4-FFF2-40B4-BE49-F238E27FC236}">
                    <a16:creationId xmlns:a16="http://schemas.microsoft.com/office/drawing/2014/main" id="{B6210A1D-A608-456E-8363-5CCF096C449B}"/>
                  </a:ext>
                </a:extLst>
              </p:cNvPr>
              <p:cNvSpPr/>
              <p:nvPr/>
            </p:nvSpPr>
            <p:spPr>
              <a:xfrm>
                <a:off x="1486748" y="179320"/>
                <a:ext cx="5427624" cy="47327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研究背景</a:t>
                </a:r>
                <a:r>
                  <a:rPr lang="en-US" altLang="zh-CN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——EPE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1C95D61-8CC3-4CBC-A47E-097DE3C9841E}"/>
                  </a:ext>
                </a:extLst>
              </p:cNvPr>
              <p:cNvSpPr/>
              <p:nvPr/>
            </p:nvSpPr>
            <p:spPr>
              <a:xfrm>
                <a:off x="1410987" y="588447"/>
                <a:ext cx="2492990" cy="334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rgbClr val="44546A"/>
                    </a:solidFill>
                    <a:cs typeface="+mn-ea"/>
                    <a:sym typeface="+mn-lt"/>
                  </a:rPr>
                  <a:t>Research Background——EPE</a:t>
                </a:r>
              </a:p>
            </p:txBody>
          </p:sp>
        </p:grp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68BFCE8-EA44-0FAB-E8E6-A1115765C2F1}"/>
              </a:ext>
            </a:extLst>
          </p:cNvPr>
          <p:cNvSpPr txBox="1"/>
          <p:nvPr/>
        </p:nvSpPr>
        <p:spPr>
          <a:xfrm>
            <a:off x="1263758" y="1983216"/>
            <a:ext cx="10224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EPE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将网络封装为神经网络模型，该模型可以使用真实的流量跟踪以端到端的方式进行训练。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333E8F-793B-5B91-8EDF-A29EEEC029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" r="43330" b="22657"/>
          <a:stretch/>
        </p:blipFill>
        <p:spPr>
          <a:xfrm>
            <a:off x="1418941" y="3064341"/>
            <a:ext cx="3992334" cy="19331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108875-270A-F55C-859E-9AB0A5CB81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34" t="3742" r="21191" b="71988"/>
          <a:stretch/>
        </p:blipFill>
        <p:spPr>
          <a:xfrm>
            <a:off x="7159110" y="3100022"/>
            <a:ext cx="2928149" cy="1977358"/>
          </a:xfrm>
          <a:prstGeom prst="rect">
            <a:avLst/>
          </a:prstGeom>
        </p:spPr>
      </p:pic>
      <p:sp>
        <p:nvSpPr>
          <p:cNvPr id="8" name="文本框 3">
            <a:extLst>
              <a:ext uri="{FF2B5EF4-FFF2-40B4-BE49-F238E27FC236}">
                <a16:creationId xmlns:a16="http://schemas.microsoft.com/office/drawing/2014/main" id="{F9811353-0A25-71B6-397E-18B5FFB58222}"/>
              </a:ext>
            </a:extLst>
          </p:cNvPr>
          <p:cNvSpPr txBox="1"/>
          <p:nvPr/>
        </p:nvSpPr>
        <p:spPr>
          <a:xfrm>
            <a:off x="4394793" y="5941459"/>
            <a:ext cx="3315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目标网络的拓扑结构改为深度神经网络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A3CC099F-1711-9D30-9A5E-3BBE6E65FA2F}"/>
              </a:ext>
            </a:extLst>
          </p:cNvPr>
          <p:cNvSpPr/>
          <p:nvPr/>
        </p:nvSpPr>
        <p:spPr>
          <a:xfrm>
            <a:off x="5613009" y="3702131"/>
            <a:ext cx="1167718" cy="88974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26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A0430E4F-BCB9-EBD9-9537-F09D1133553D}"/>
              </a:ext>
            </a:extLst>
          </p:cNvPr>
          <p:cNvSpPr/>
          <p:nvPr/>
        </p:nvSpPr>
        <p:spPr>
          <a:xfrm>
            <a:off x="781681" y="1988028"/>
            <a:ext cx="5038548" cy="20730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0A4B9F4-3BF7-8661-CF2A-46AEBF585CBA}"/>
              </a:ext>
            </a:extLst>
          </p:cNvPr>
          <p:cNvGrpSpPr/>
          <p:nvPr/>
        </p:nvGrpSpPr>
        <p:grpSpPr>
          <a:xfrm>
            <a:off x="703821" y="554861"/>
            <a:ext cx="6848461" cy="947722"/>
            <a:chOff x="122182" y="84408"/>
            <a:chExt cx="6848461" cy="94772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2924F5E-B7C5-B80F-DB33-081FF579D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78" t="47389" r="18242"/>
            <a:stretch/>
          </p:blipFill>
          <p:spPr>
            <a:xfrm>
              <a:off x="122182" y="84408"/>
              <a:ext cx="1195754" cy="947722"/>
            </a:xfrm>
            <a:prstGeom prst="rect">
              <a:avLst/>
            </a:prstGeom>
          </p:spPr>
        </p:pic>
        <p:sp>
          <p:nvSpPr>
            <p:cNvPr id="12" name="Rectangle 47">
              <a:extLst>
                <a:ext uri="{FF2B5EF4-FFF2-40B4-BE49-F238E27FC236}">
                  <a16:creationId xmlns:a16="http://schemas.microsoft.com/office/drawing/2014/main" id="{AFFB2FBE-A063-99D0-51AC-8F3BA1BB484D}"/>
                </a:ext>
              </a:extLst>
            </p:cNvPr>
            <p:cNvSpPr/>
            <p:nvPr/>
          </p:nvSpPr>
          <p:spPr>
            <a:xfrm>
              <a:off x="475298" y="234743"/>
              <a:ext cx="548283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3200" dirty="0">
                  <a:solidFill>
                    <a:srgbClr val="44546A"/>
                  </a:solidFill>
                  <a:cs typeface="+mn-ea"/>
                  <a:sym typeface="+mn-lt"/>
                </a:rPr>
                <a:t>01</a:t>
              </a:r>
              <a:endParaRPr lang="en-US" sz="3200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51BECC4-45B4-E314-1C9E-04460ACE3909}"/>
                </a:ext>
              </a:extLst>
            </p:cNvPr>
            <p:cNvGrpSpPr/>
            <p:nvPr/>
          </p:nvGrpSpPr>
          <p:grpSpPr>
            <a:xfrm>
              <a:off x="1467258" y="189315"/>
              <a:ext cx="5503385" cy="743321"/>
              <a:chOff x="1410987" y="179320"/>
              <a:chExt cx="5503385" cy="743321"/>
            </a:xfrm>
          </p:grpSpPr>
          <p:sp>
            <p:nvSpPr>
              <p:cNvPr id="14" name="Rectangle 47">
                <a:extLst>
                  <a:ext uri="{FF2B5EF4-FFF2-40B4-BE49-F238E27FC236}">
                    <a16:creationId xmlns:a16="http://schemas.microsoft.com/office/drawing/2014/main" id="{6A5BDCE6-B2F7-1F9E-2990-66D4D1F95C64}"/>
                  </a:ext>
                </a:extLst>
              </p:cNvPr>
              <p:cNvSpPr/>
              <p:nvPr/>
            </p:nvSpPr>
            <p:spPr>
              <a:xfrm>
                <a:off x="1486748" y="179320"/>
                <a:ext cx="5427624" cy="48372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研究背景</a:t>
                </a:r>
                <a:r>
                  <a:rPr lang="en-US" altLang="zh-CN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——</a:t>
                </a:r>
                <a:r>
                  <a:rPr lang="en-US" altLang="zh-CN" sz="2800" dirty="0" err="1">
                    <a:solidFill>
                      <a:srgbClr val="44546A"/>
                    </a:solidFill>
                    <a:cs typeface="+mn-ea"/>
                    <a:sym typeface="+mn-lt"/>
                  </a:rPr>
                  <a:t>MinicNet</a:t>
                </a:r>
                <a:endParaRPr lang="en-US" altLang="zh-CN" sz="2800" dirty="0">
                  <a:solidFill>
                    <a:srgbClr val="44546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A5EBC5-91A4-D805-4959-C9BE61F17B71}"/>
                  </a:ext>
                </a:extLst>
              </p:cNvPr>
              <p:cNvSpPr/>
              <p:nvPr/>
            </p:nvSpPr>
            <p:spPr>
              <a:xfrm>
                <a:off x="1410987" y="588447"/>
                <a:ext cx="2912977" cy="334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rgbClr val="44546A"/>
                    </a:solidFill>
                    <a:cs typeface="+mn-ea"/>
                    <a:sym typeface="+mn-lt"/>
                  </a:rPr>
                  <a:t>Research Background——</a:t>
                </a:r>
                <a:r>
                  <a:rPr lang="en-US" altLang="zh-CN" sz="1400" dirty="0" err="1">
                    <a:solidFill>
                      <a:srgbClr val="44546A"/>
                    </a:solidFill>
                    <a:cs typeface="+mn-ea"/>
                    <a:sym typeface="+mn-lt"/>
                  </a:rPr>
                  <a:t>MinicNet</a:t>
                </a:r>
                <a:endParaRPr lang="en-US" altLang="zh-CN" sz="1400" dirty="0">
                  <a:solidFill>
                    <a:srgbClr val="44546A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AA3C9118-893B-3D42-930A-B740518D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" t="7525" r="44822" b="46969"/>
          <a:stretch/>
        </p:blipFill>
        <p:spPr>
          <a:xfrm>
            <a:off x="1100256" y="2384121"/>
            <a:ext cx="4258053" cy="142279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004B47D-0319-728D-869E-14C5DAE76B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34" t="3742" r="21191" b="71988"/>
          <a:stretch/>
        </p:blipFill>
        <p:spPr>
          <a:xfrm>
            <a:off x="7400466" y="1769013"/>
            <a:ext cx="2790551" cy="236010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C5B4DF4-F44A-A36C-ACCB-0C92CE1AB5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" t="55681" r="44822" b="20889"/>
          <a:stretch/>
        </p:blipFill>
        <p:spPr>
          <a:xfrm>
            <a:off x="462672" y="5509499"/>
            <a:ext cx="5633327" cy="969146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D79208C9-2203-A754-F39B-9666D08E247D}"/>
              </a:ext>
            </a:extLst>
          </p:cNvPr>
          <p:cNvSpPr/>
          <p:nvPr/>
        </p:nvSpPr>
        <p:spPr>
          <a:xfrm>
            <a:off x="6095999" y="2694207"/>
            <a:ext cx="1106515" cy="84406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上 21">
            <a:extLst>
              <a:ext uri="{FF2B5EF4-FFF2-40B4-BE49-F238E27FC236}">
                <a16:creationId xmlns:a16="http://schemas.microsoft.com/office/drawing/2014/main" id="{5526F718-BFFD-D975-AA39-DAAE0B05B516}"/>
              </a:ext>
            </a:extLst>
          </p:cNvPr>
          <p:cNvSpPr/>
          <p:nvPr/>
        </p:nvSpPr>
        <p:spPr>
          <a:xfrm>
            <a:off x="2857974" y="4410178"/>
            <a:ext cx="842722" cy="93749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DEA43FA-836B-B21C-9329-A10BC95B4AA0}"/>
              </a:ext>
            </a:extLst>
          </p:cNvPr>
          <p:cNvCxnSpPr>
            <a:cxnSpLocks/>
          </p:cNvCxnSpPr>
          <p:nvPr/>
        </p:nvCxnSpPr>
        <p:spPr>
          <a:xfrm>
            <a:off x="2698093" y="4412326"/>
            <a:ext cx="1162483" cy="9998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E8FA198-3A7C-94CD-E4BF-5957AE1CE79B}"/>
              </a:ext>
            </a:extLst>
          </p:cNvPr>
          <p:cNvCxnSpPr>
            <a:cxnSpLocks/>
          </p:cNvCxnSpPr>
          <p:nvPr/>
        </p:nvCxnSpPr>
        <p:spPr>
          <a:xfrm flipV="1">
            <a:off x="2698093" y="4410178"/>
            <a:ext cx="1162483" cy="10020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95C3009-36B4-FB89-2A96-81FAEE18B559}"/>
              </a:ext>
            </a:extLst>
          </p:cNvPr>
          <p:cNvSpPr txBox="1"/>
          <p:nvPr/>
        </p:nvSpPr>
        <p:spPr>
          <a:xfrm>
            <a:off x="6736640" y="5088987"/>
            <a:ext cx="492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只支持</a:t>
            </a:r>
            <a:r>
              <a:rPr lang="en-US" altLang="zh-CN" sz="3600" dirty="0">
                <a:solidFill>
                  <a:srgbClr val="FF0000"/>
                </a:solidFill>
              </a:rPr>
              <a:t>FatTree</a:t>
            </a:r>
            <a:r>
              <a:rPr lang="zh-CN" altLang="en-US" sz="3600" dirty="0">
                <a:solidFill>
                  <a:srgbClr val="FF0000"/>
                </a:solidFill>
              </a:rPr>
              <a:t>拓扑结构</a:t>
            </a:r>
          </a:p>
        </p:txBody>
      </p:sp>
    </p:spTree>
    <p:extLst>
      <p:ext uri="{BB962C8B-B14F-4D97-AF65-F5344CB8AC3E}">
        <p14:creationId xmlns:p14="http://schemas.microsoft.com/office/powerpoint/2010/main" val="273723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3266DDC0-E93B-4244-E73B-1A3281E1C381}"/>
              </a:ext>
            </a:extLst>
          </p:cNvPr>
          <p:cNvGrpSpPr/>
          <p:nvPr/>
        </p:nvGrpSpPr>
        <p:grpSpPr>
          <a:xfrm>
            <a:off x="703821" y="554861"/>
            <a:ext cx="6848461" cy="947722"/>
            <a:chOff x="122182" y="84408"/>
            <a:chExt cx="6848461" cy="94772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902AA4B-8DDF-D9F6-FCEA-83C91CE5EF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78" t="47389" r="18242"/>
            <a:stretch/>
          </p:blipFill>
          <p:spPr>
            <a:xfrm>
              <a:off x="122182" y="84408"/>
              <a:ext cx="1195754" cy="947722"/>
            </a:xfrm>
            <a:prstGeom prst="rect">
              <a:avLst/>
            </a:prstGeom>
          </p:spPr>
        </p:pic>
        <p:sp>
          <p:nvSpPr>
            <p:cNvPr id="12" name="Rectangle 47">
              <a:extLst>
                <a:ext uri="{FF2B5EF4-FFF2-40B4-BE49-F238E27FC236}">
                  <a16:creationId xmlns:a16="http://schemas.microsoft.com/office/drawing/2014/main" id="{40F28039-BF16-E536-3D4B-C5C37CA2906E}"/>
                </a:ext>
              </a:extLst>
            </p:cNvPr>
            <p:cNvSpPr/>
            <p:nvPr/>
          </p:nvSpPr>
          <p:spPr>
            <a:xfrm>
              <a:off x="475298" y="234743"/>
              <a:ext cx="548283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3200" dirty="0">
                  <a:solidFill>
                    <a:srgbClr val="44546A"/>
                  </a:solidFill>
                  <a:cs typeface="+mn-ea"/>
                  <a:sym typeface="+mn-lt"/>
                </a:rPr>
                <a:t>01</a:t>
              </a:r>
              <a:endParaRPr lang="en-US" sz="3200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07BEFA8-8F10-0F58-652A-C238F4CA53CE}"/>
                </a:ext>
              </a:extLst>
            </p:cNvPr>
            <p:cNvGrpSpPr/>
            <p:nvPr/>
          </p:nvGrpSpPr>
          <p:grpSpPr>
            <a:xfrm>
              <a:off x="1467258" y="189315"/>
              <a:ext cx="5503385" cy="743321"/>
              <a:chOff x="1410987" y="179320"/>
              <a:chExt cx="5503385" cy="743321"/>
            </a:xfrm>
          </p:grpSpPr>
          <p:sp>
            <p:nvSpPr>
              <p:cNvPr id="14" name="Rectangle 47">
                <a:extLst>
                  <a:ext uri="{FF2B5EF4-FFF2-40B4-BE49-F238E27FC236}">
                    <a16:creationId xmlns:a16="http://schemas.microsoft.com/office/drawing/2014/main" id="{4C35299D-6E7C-83D4-A4F4-6075BA477D96}"/>
                  </a:ext>
                </a:extLst>
              </p:cNvPr>
              <p:cNvSpPr/>
              <p:nvPr/>
            </p:nvSpPr>
            <p:spPr>
              <a:xfrm>
                <a:off x="1486748" y="179320"/>
                <a:ext cx="5427624" cy="48372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研究背景</a:t>
                </a:r>
                <a:r>
                  <a:rPr lang="en-US" altLang="zh-CN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——DQN</a:t>
                </a: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的思考</a:t>
                </a:r>
                <a:endParaRPr lang="en-US" altLang="zh-CN" sz="2800" dirty="0">
                  <a:solidFill>
                    <a:srgbClr val="44546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41FB2FE-01D3-D7B2-D5F7-D9F75B99EE6D}"/>
                  </a:ext>
                </a:extLst>
              </p:cNvPr>
              <p:cNvSpPr/>
              <p:nvPr/>
            </p:nvSpPr>
            <p:spPr>
              <a:xfrm>
                <a:off x="1410987" y="588447"/>
                <a:ext cx="3483646" cy="334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rgbClr val="44546A"/>
                    </a:solidFill>
                    <a:cs typeface="+mn-ea"/>
                    <a:sym typeface="+mn-lt"/>
                  </a:rPr>
                  <a:t>Research Background——thinking of DQN</a:t>
                </a:r>
              </a:p>
            </p:txBody>
          </p:sp>
        </p:grp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643CA340-C693-CFD6-3DFD-B1915CE5FD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34" t="3742" r="21191" b="71988"/>
          <a:stretch/>
        </p:blipFill>
        <p:spPr>
          <a:xfrm>
            <a:off x="7097432" y="2036217"/>
            <a:ext cx="2928149" cy="1977358"/>
          </a:xfrm>
          <a:prstGeom prst="rect">
            <a:avLst/>
          </a:prstGeom>
        </p:spPr>
      </p:pic>
      <p:sp>
        <p:nvSpPr>
          <p:cNvPr id="20" name="文本框 3">
            <a:extLst>
              <a:ext uri="{FF2B5EF4-FFF2-40B4-BE49-F238E27FC236}">
                <a16:creationId xmlns:a16="http://schemas.microsoft.com/office/drawing/2014/main" id="{C687129B-9B6D-B3D1-059C-5846EEB1ACED}"/>
              </a:ext>
            </a:extLst>
          </p:cNvPr>
          <p:cNvSpPr txBox="1"/>
          <p:nvPr/>
        </p:nvSpPr>
        <p:spPr>
          <a:xfrm>
            <a:off x="5061423" y="4486566"/>
            <a:ext cx="331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设备训练为模型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2D555A4C-C7C9-D7FF-38BC-8F679F255F01}"/>
              </a:ext>
            </a:extLst>
          </p:cNvPr>
          <p:cNvSpPr/>
          <p:nvPr/>
        </p:nvSpPr>
        <p:spPr>
          <a:xfrm>
            <a:off x="5551331" y="2638326"/>
            <a:ext cx="1167718" cy="88974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80A71D7-1B7B-D01A-4CA4-B346F5C57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734" y="2183857"/>
            <a:ext cx="2849096" cy="197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7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2C69829-522C-C9EE-2A9C-4ED772A487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" r="43330" b="22657"/>
          <a:stretch/>
        </p:blipFill>
        <p:spPr>
          <a:xfrm>
            <a:off x="1605220" y="2390391"/>
            <a:ext cx="3992334" cy="193317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818A320-08EF-2C98-A416-93261F2E9BA9}"/>
              </a:ext>
            </a:extLst>
          </p:cNvPr>
          <p:cNvGrpSpPr/>
          <p:nvPr/>
        </p:nvGrpSpPr>
        <p:grpSpPr>
          <a:xfrm>
            <a:off x="703821" y="554861"/>
            <a:ext cx="6848461" cy="947722"/>
            <a:chOff x="122182" y="84408"/>
            <a:chExt cx="6848461" cy="94772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F90D1B9-5862-DC47-AFC5-52454CAED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78" t="47389" r="18242"/>
            <a:stretch/>
          </p:blipFill>
          <p:spPr>
            <a:xfrm>
              <a:off x="122182" y="84408"/>
              <a:ext cx="1195754" cy="947722"/>
            </a:xfrm>
            <a:prstGeom prst="rect">
              <a:avLst/>
            </a:prstGeom>
          </p:spPr>
        </p:pic>
        <p:sp>
          <p:nvSpPr>
            <p:cNvPr id="7" name="Rectangle 47">
              <a:extLst>
                <a:ext uri="{FF2B5EF4-FFF2-40B4-BE49-F238E27FC236}">
                  <a16:creationId xmlns:a16="http://schemas.microsoft.com/office/drawing/2014/main" id="{5FB5F32D-81C9-320F-2D65-2BF6C68EA024}"/>
                </a:ext>
              </a:extLst>
            </p:cNvPr>
            <p:cNvSpPr/>
            <p:nvPr/>
          </p:nvSpPr>
          <p:spPr>
            <a:xfrm>
              <a:off x="475298" y="234743"/>
              <a:ext cx="548283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3200" dirty="0">
                  <a:solidFill>
                    <a:srgbClr val="44546A"/>
                  </a:solidFill>
                  <a:cs typeface="+mn-ea"/>
                  <a:sym typeface="+mn-lt"/>
                </a:rPr>
                <a:t>01</a:t>
              </a:r>
              <a:endParaRPr lang="en-US" sz="3200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D79BE09-7010-A920-2D50-D118B0E2D775}"/>
                </a:ext>
              </a:extLst>
            </p:cNvPr>
            <p:cNvGrpSpPr/>
            <p:nvPr/>
          </p:nvGrpSpPr>
          <p:grpSpPr>
            <a:xfrm>
              <a:off x="1467258" y="189315"/>
              <a:ext cx="5503385" cy="743321"/>
              <a:chOff x="1410987" y="179320"/>
              <a:chExt cx="5503385" cy="743321"/>
            </a:xfrm>
          </p:grpSpPr>
          <p:sp>
            <p:nvSpPr>
              <p:cNvPr id="9" name="Rectangle 47">
                <a:extLst>
                  <a:ext uri="{FF2B5EF4-FFF2-40B4-BE49-F238E27FC236}">
                    <a16:creationId xmlns:a16="http://schemas.microsoft.com/office/drawing/2014/main" id="{56CC62B2-FE6F-DFB0-290D-20BAC6978BF2}"/>
                  </a:ext>
                </a:extLst>
              </p:cNvPr>
              <p:cNvSpPr/>
              <p:nvPr/>
            </p:nvSpPr>
            <p:spPr>
              <a:xfrm>
                <a:off x="1486748" y="179320"/>
                <a:ext cx="5427624" cy="48372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研究背景</a:t>
                </a:r>
                <a:r>
                  <a:rPr lang="en-US" altLang="zh-CN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——DQN</a:t>
                </a: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的思考</a:t>
                </a:r>
                <a:endParaRPr lang="en-US" altLang="zh-CN" sz="2800" dirty="0">
                  <a:solidFill>
                    <a:srgbClr val="44546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82DD2DD-F708-59F4-754E-E078339A3C8C}"/>
                  </a:ext>
                </a:extLst>
              </p:cNvPr>
              <p:cNvSpPr/>
              <p:nvPr/>
            </p:nvSpPr>
            <p:spPr>
              <a:xfrm>
                <a:off x="1410987" y="588447"/>
                <a:ext cx="3483646" cy="334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rgbClr val="44546A"/>
                    </a:solidFill>
                    <a:cs typeface="+mn-ea"/>
                    <a:sym typeface="+mn-lt"/>
                  </a:rPr>
                  <a:t>Research Background——thinking of DQN</a:t>
                </a:r>
              </a:p>
            </p:txBody>
          </p:sp>
        </p:grp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5545ED2A-1D79-3E79-1B63-26D42DFF30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34" t="3742" r="21191" b="71988"/>
          <a:stretch/>
        </p:blipFill>
        <p:spPr>
          <a:xfrm>
            <a:off x="7418108" y="1642126"/>
            <a:ext cx="1163345" cy="78559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FE41BDE-F61A-1859-9F0D-0C3AA42E95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34" t="3742" r="21191" b="71988"/>
          <a:stretch/>
        </p:blipFill>
        <p:spPr>
          <a:xfrm>
            <a:off x="7418110" y="2904531"/>
            <a:ext cx="1163345" cy="785599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F18BA31-F071-A791-0D5D-5F8B3610EAE8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999783" y="2443230"/>
            <a:ext cx="0" cy="46130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310BCCC5-9139-BD19-06C3-96E2F94B13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34" t="3742" r="21191" b="71988"/>
          <a:stretch/>
        </p:blipFill>
        <p:spPr>
          <a:xfrm>
            <a:off x="7418109" y="4114364"/>
            <a:ext cx="1163345" cy="785599"/>
          </a:xfrm>
          <a:prstGeom prst="rect">
            <a:avLst/>
          </a:prstGeom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E2E8B2C-96E3-45D8-1560-6D134BBA9529}"/>
              </a:ext>
            </a:extLst>
          </p:cNvPr>
          <p:cNvCxnSpPr>
            <a:stCxn id="22" idx="0"/>
            <a:endCxn id="15" idx="2"/>
          </p:cNvCxnSpPr>
          <p:nvPr/>
        </p:nvCxnSpPr>
        <p:spPr>
          <a:xfrm flipV="1">
            <a:off x="7999782" y="3690130"/>
            <a:ext cx="1" cy="424234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F1A1358-261D-9A93-3440-EEC0C0CF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34" t="3742" r="21191" b="71988"/>
          <a:stretch/>
        </p:blipFill>
        <p:spPr>
          <a:xfrm>
            <a:off x="9428199" y="1642125"/>
            <a:ext cx="1163345" cy="78559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C1CD6E8-561D-0147-ACB7-6E32EBB338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34" t="3742" r="21191" b="71988"/>
          <a:stretch/>
        </p:blipFill>
        <p:spPr>
          <a:xfrm>
            <a:off x="9394407" y="2904531"/>
            <a:ext cx="1163345" cy="78559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DC5E4F3-9407-1768-7826-CE4ECF3691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34" t="3742" r="21191" b="71988"/>
          <a:stretch/>
        </p:blipFill>
        <p:spPr>
          <a:xfrm>
            <a:off x="9394407" y="4114364"/>
            <a:ext cx="1163345" cy="785599"/>
          </a:xfrm>
          <a:prstGeom prst="rect">
            <a:avLst/>
          </a:prstGeom>
        </p:spPr>
      </p:pic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3D0F5BF-CD5C-ABF1-926D-AD62F249BCF6}"/>
              </a:ext>
            </a:extLst>
          </p:cNvPr>
          <p:cNvCxnSpPr>
            <a:cxnSpLocks/>
          </p:cNvCxnSpPr>
          <p:nvPr/>
        </p:nvCxnSpPr>
        <p:spPr>
          <a:xfrm flipV="1">
            <a:off x="8581455" y="2050429"/>
            <a:ext cx="841980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0DD56E4-ADB5-26AA-3527-66464227372C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8581455" y="2050430"/>
            <a:ext cx="841980" cy="1246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DAE91B5-9897-F6BE-BBA5-E0317CA7B41C}"/>
              </a:ext>
            </a:extLst>
          </p:cNvPr>
          <p:cNvCxnSpPr>
            <a:stCxn id="15" idx="3"/>
            <a:endCxn id="28" idx="1"/>
          </p:cNvCxnSpPr>
          <p:nvPr/>
        </p:nvCxnSpPr>
        <p:spPr>
          <a:xfrm>
            <a:off x="8581455" y="3297331"/>
            <a:ext cx="812952" cy="1209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488C67D-EE3C-7BD7-D000-184B4E851EDF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552427" y="2050431"/>
            <a:ext cx="841980" cy="1246900"/>
          </a:xfrm>
          <a:prstGeom prst="line">
            <a:avLst/>
          </a:prstGeom>
          <a:ln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箭头: 右 38">
            <a:extLst>
              <a:ext uri="{FF2B5EF4-FFF2-40B4-BE49-F238E27FC236}">
                <a16:creationId xmlns:a16="http://schemas.microsoft.com/office/drawing/2014/main" id="{53CFDD33-A1AC-7832-19F4-7834DC6D409A}"/>
              </a:ext>
            </a:extLst>
          </p:cNvPr>
          <p:cNvSpPr/>
          <p:nvPr/>
        </p:nvSpPr>
        <p:spPr>
          <a:xfrm>
            <a:off x="6002229" y="3244490"/>
            <a:ext cx="874610" cy="57730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5C79CF3-33EA-9B70-45F1-30B49E165876}"/>
              </a:ext>
            </a:extLst>
          </p:cNvPr>
          <p:cNvSpPr txBox="1"/>
          <p:nvPr/>
        </p:nvSpPr>
        <p:spPr>
          <a:xfrm>
            <a:off x="4644571" y="5308267"/>
            <a:ext cx="290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拓扑结构映射为网络结构</a:t>
            </a:r>
          </a:p>
        </p:txBody>
      </p:sp>
    </p:spTree>
    <p:extLst>
      <p:ext uri="{BB962C8B-B14F-4D97-AF65-F5344CB8AC3E}">
        <p14:creationId xmlns:p14="http://schemas.microsoft.com/office/powerpoint/2010/main" val="153146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>
            <a:extLst>
              <a:ext uri="{FF2B5EF4-FFF2-40B4-BE49-F238E27FC236}">
                <a16:creationId xmlns:a16="http://schemas.microsoft.com/office/drawing/2014/main" id="{106F4D52-F7EC-C625-7CDD-D732729059C1}"/>
              </a:ext>
            </a:extLst>
          </p:cNvPr>
          <p:cNvSpPr/>
          <p:nvPr/>
        </p:nvSpPr>
        <p:spPr>
          <a:xfrm>
            <a:off x="2895721" y="2915609"/>
            <a:ext cx="1122743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7200" dirty="0">
                <a:solidFill>
                  <a:srgbClr val="44546A"/>
                </a:solidFill>
                <a:cs typeface="+mn-ea"/>
                <a:sym typeface="+mn-lt"/>
              </a:rPr>
              <a:t>02</a:t>
            </a:r>
            <a:endParaRPr lang="en-US" sz="7200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38AE40F3-DFB2-1C3C-751A-4536475209AC}"/>
              </a:ext>
            </a:extLst>
          </p:cNvPr>
          <p:cNvSpPr/>
          <p:nvPr/>
        </p:nvSpPr>
        <p:spPr>
          <a:xfrm>
            <a:off x="6210487" y="3139106"/>
            <a:ext cx="402208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44546A"/>
                </a:solidFill>
                <a:cs typeface="+mn-ea"/>
                <a:sym typeface="+mn-lt"/>
              </a:rPr>
              <a:t>设计思路</a:t>
            </a:r>
            <a:endParaRPr lang="en-US" altLang="zh-CN" sz="2800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F38A97-515F-FF8F-656D-0ED1FAF50F2F}"/>
              </a:ext>
            </a:extLst>
          </p:cNvPr>
          <p:cNvSpPr/>
          <p:nvPr/>
        </p:nvSpPr>
        <p:spPr>
          <a:xfrm>
            <a:off x="6120915" y="2434285"/>
            <a:ext cx="1635384" cy="5539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000" dirty="0">
                <a:solidFill>
                  <a:srgbClr val="44546A"/>
                </a:solidFill>
                <a:cs typeface="+mn-ea"/>
                <a:sym typeface="+mn-lt"/>
              </a:rPr>
              <a:t>Part </a:t>
            </a:r>
            <a:r>
              <a:rPr lang="en-US" altLang="zh-CN" sz="3000" dirty="0">
                <a:solidFill>
                  <a:srgbClr val="44546A"/>
                </a:solidFill>
                <a:cs typeface="+mn-ea"/>
                <a:sym typeface="+mn-lt"/>
              </a:rPr>
              <a:t>Two</a:t>
            </a:r>
            <a:endParaRPr lang="zh-CN" altLang="en-US" sz="3000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EA1EBFE-EE31-BA94-3590-7F4C3593E9BD}"/>
              </a:ext>
            </a:extLst>
          </p:cNvPr>
          <p:cNvCxnSpPr/>
          <p:nvPr/>
        </p:nvCxnSpPr>
        <p:spPr>
          <a:xfrm>
            <a:off x="6197424" y="3773678"/>
            <a:ext cx="1122744" cy="0"/>
          </a:xfrm>
          <a:prstGeom prst="line">
            <a:avLst/>
          </a:prstGeom>
          <a:ln w="254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FF49838-A9BF-F682-5517-3657ECEA6784}"/>
              </a:ext>
            </a:extLst>
          </p:cNvPr>
          <p:cNvSpPr/>
          <p:nvPr/>
        </p:nvSpPr>
        <p:spPr>
          <a:xfrm>
            <a:off x="6120915" y="4023605"/>
            <a:ext cx="4909942" cy="4378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44546A"/>
                </a:solidFill>
                <a:cs typeface="+mn-ea"/>
                <a:sym typeface="+mn-lt"/>
              </a:rPr>
              <a:t>Design idea</a:t>
            </a:r>
          </a:p>
        </p:txBody>
      </p:sp>
    </p:spTree>
    <p:extLst>
      <p:ext uri="{BB962C8B-B14F-4D97-AF65-F5344CB8AC3E}">
        <p14:creationId xmlns:p14="http://schemas.microsoft.com/office/powerpoint/2010/main" val="4211453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7EB240B-B9B1-57A2-FDD3-C05A60A32F8F}"/>
              </a:ext>
            </a:extLst>
          </p:cNvPr>
          <p:cNvGrpSpPr/>
          <p:nvPr/>
        </p:nvGrpSpPr>
        <p:grpSpPr>
          <a:xfrm>
            <a:off x="703821" y="554861"/>
            <a:ext cx="6848461" cy="947722"/>
            <a:chOff x="122182" y="84408"/>
            <a:chExt cx="6848461" cy="94772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07DF628-79C4-E44E-DA3E-0E9BBD8862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78" t="47389" r="18242"/>
            <a:stretch/>
          </p:blipFill>
          <p:spPr>
            <a:xfrm>
              <a:off x="122182" y="84408"/>
              <a:ext cx="1195754" cy="947722"/>
            </a:xfrm>
            <a:prstGeom prst="rect">
              <a:avLst/>
            </a:prstGeom>
          </p:spPr>
        </p:pic>
        <p:sp>
          <p:nvSpPr>
            <p:cNvPr id="6" name="Rectangle 47">
              <a:extLst>
                <a:ext uri="{FF2B5EF4-FFF2-40B4-BE49-F238E27FC236}">
                  <a16:creationId xmlns:a16="http://schemas.microsoft.com/office/drawing/2014/main" id="{B764F1B9-96E8-385D-2129-9D730115CE71}"/>
                </a:ext>
              </a:extLst>
            </p:cNvPr>
            <p:cNvSpPr/>
            <p:nvPr/>
          </p:nvSpPr>
          <p:spPr>
            <a:xfrm>
              <a:off x="475298" y="234743"/>
              <a:ext cx="548283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3200" dirty="0">
                  <a:solidFill>
                    <a:srgbClr val="44546A"/>
                  </a:solidFill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FC105FA-0A6A-49DD-65CA-B5994C54EF0C}"/>
                </a:ext>
              </a:extLst>
            </p:cNvPr>
            <p:cNvGrpSpPr/>
            <p:nvPr/>
          </p:nvGrpSpPr>
          <p:grpSpPr>
            <a:xfrm>
              <a:off x="1467258" y="189315"/>
              <a:ext cx="5503385" cy="743321"/>
              <a:chOff x="1410987" y="179320"/>
              <a:chExt cx="5503385" cy="743321"/>
            </a:xfrm>
          </p:grpSpPr>
          <p:sp>
            <p:nvSpPr>
              <p:cNvPr id="8" name="Rectangle 47">
                <a:extLst>
                  <a:ext uri="{FF2B5EF4-FFF2-40B4-BE49-F238E27FC236}">
                    <a16:creationId xmlns:a16="http://schemas.microsoft.com/office/drawing/2014/main" id="{41D390A7-B138-CD86-99FB-0DF2193259E5}"/>
                  </a:ext>
                </a:extLst>
              </p:cNvPr>
              <p:cNvSpPr/>
              <p:nvPr/>
            </p:nvSpPr>
            <p:spPr>
              <a:xfrm>
                <a:off x="1486748" y="179320"/>
                <a:ext cx="5427624" cy="48372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设计思路</a:t>
                </a:r>
                <a:r>
                  <a:rPr lang="en-US" altLang="zh-CN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——DQN</a:t>
                </a: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的结构</a:t>
                </a:r>
                <a:endParaRPr lang="en-US" altLang="zh-CN" sz="2800" dirty="0">
                  <a:solidFill>
                    <a:srgbClr val="44546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D1A72D5-7A73-AEB9-13F6-6773321195E7}"/>
                  </a:ext>
                </a:extLst>
              </p:cNvPr>
              <p:cNvSpPr/>
              <p:nvPr/>
            </p:nvSpPr>
            <p:spPr>
              <a:xfrm>
                <a:off x="1410987" y="588447"/>
                <a:ext cx="2581156" cy="334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rgbClr val="44546A"/>
                    </a:solidFill>
                    <a:cs typeface="+mn-ea"/>
                    <a:sym typeface="+mn-lt"/>
                  </a:rPr>
                  <a:t>Design Idea——DQN structure</a:t>
                </a:r>
              </a:p>
            </p:txBody>
          </p:sp>
        </p:grp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A874E973-29B3-AA32-B2A3-FDFBC4F1677D}"/>
              </a:ext>
            </a:extLst>
          </p:cNvPr>
          <p:cNvSpPr txBox="1"/>
          <p:nvPr/>
        </p:nvSpPr>
        <p:spPr>
          <a:xfrm>
            <a:off x="5152572" y="6158053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DQN</a:t>
            </a:r>
            <a:r>
              <a:rPr lang="zh-CN" altLang="en-US" dirty="0"/>
              <a:t>系统结构</a:t>
            </a:r>
          </a:p>
        </p:txBody>
      </p:sp>
      <p:sp>
        <p:nvSpPr>
          <p:cNvPr id="12" name="箭头: 上 11">
            <a:hlinkClick r:id="rId4" action="ppaction://hlinksldjump"/>
            <a:extLst>
              <a:ext uri="{FF2B5EF4-FFF2-40B4-BE49-F238E27FC236}">
                <a16:creationId xmlns:a16="http://schemas.microsoft.com/office/drawing/2014/main" id="{E803750A-D3C9-86BC-861A-6FC01774EB60}"/>
              </a:ext>
            </a:extLst>
          </p:cNvPr>
          <p:cNvSpPr/>
          <p:nvPr/>
        </p:nvSpPr>
        <p:spPr>
          <a:xfrm rot="10800000">
            <a:off x="11076502" y="6251393"/>
            <a:ext cx="673637" cy="483722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1C77DC-ACD8-9708-0D34-5C041C4F87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71" y="1546107"/>
            <a:ext cx="10440857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82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1556</Words>
  <Application>Microsoft Office PowerPoint</Application>
  <PresentationFormat>宽屏</PresentationFormat>
  <Paragraphs>190</Paragraphs>
  <Slides>27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-apple-system</vt:lpstr>
      <vt:lpstr>ProximaVara-Roman</vt:lpstr>
      <vt:lpstr>等线</vt:lpstr>
      <vt:lpstr>等线 Light</vt:lpstr>
      <vt:lpstr>微软雅黑</vt:lpstr>
      <vt:lpstr>Arial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啸楠 王</dc:creator>
  <cp:lastModifiedBy>啸楠 王</cp:lastModifiedBy>
  <cp:revision>230</cp:revision>
  <dcterms:created xsi:type="dcterms:W3CDTF">2023-07-17T08:03:08Z</dcterms:created>
  <dcterms:modified xsi:type="dcterms:W3CDTF">2023-07-26T05:16:03Z</dcterms:modified>
</cp:coreProperties>
</file>