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266" r:id="rId3"/>
    <p:sldId id="265" r:id="rId4"/>
    <p:sldId id="256" r:id="rId5"/>
    <p:sldId id="257" r:id="rId6"/>
    <p:sldId id="258" r:id="rId7"/>
    <p:sldId id="259" r:id="rId8"/>
    <p:sldId id="260" r:id="rId9"/>
    <p:sldId id="261" r:id="rId10"/>
    <p:sldId id="267" r:id="rId11"/>
    <p:sldId id="26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64266"/>
  </p:normalViewPr>
  <p:slideViewPr>
    <p:cSldViewPr snapToGrid="0">
      <p:cViewPr varScale="1">
        <p:scale>
          <a:sx n="48" d="100"/>
          <a:sy n="48" d="100"/>
        </p:scale>
        <p:origin x="17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115458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这是对网络拓扑图的处理，对于图一有</a:t>
            </a:r>
            <a:r>
              <a:rPr kumimoji="1" lang="en-US" altLang="zh-CN" dirty="0"/>
              <a:t>K</a:t>
            </a:r>
            <a:r>
              <a:rPr kumimoji="1" lang="zh-CN" altLang="en-US" dirty="0"/>
              <a:t>个节点</a:t>
            </a:r>
            <a:r>
              <a:rPr kumimoji="1" lang="en-US" altLang="zh-CN" dirty="0"/>
              <a:t>H</a:t>
            </a:r>
            <a:r>
              <a:rPr kumimoji="1" lang="zh-CN" altLang="en-US" dirty="0"/>
              <a:t>条边，首先将图</a:t>
            </a:r>
            <a:r>
              <a:rPr kumimoji="1" lang="en-US" altLang="zh-CN" dirty="0"/>
              <a:t>1</a:t>
            </a:r>
            <a:r>
              <a:rPr kumimoji="1" lang="zh-CN" altLang="en-US" dirty="0"/>
              <a:t>转变为完全图，此时有</a:t>
            </a:r>
            <a:r>
              <a:rPr kumimoji="1" lang="en-US" altLang="zh-CN" dirty="0"/>
              <a:t>K</a:t>
            </a:r>
            <a:r>
              <a:rPr kumimoji="1" lang="zh-CN" altLang="en-US" dirty="0"/>
              <a:t>个节点</a:t>
            </a:r>
            <a:r>
              <a:rPr kumimoji="1" lang="en-US" altLang="zh-CN" dirty="0"/>
              <a:t>L</a:t>
            </a:r>
            <a:r>
              <a:rPr kumimoji="1" lang="zh-CN" altLang="en-US" dirty="0"/>
              <a:t>条边，根据完全图的定义</a:t>
            </a:r>
            <a:r>
              <a:rPr kumimoji="1" lang="en-US" altLang="zh-CN" dirty="0"/>
              <a:t>L=</a:t>
            </a:r>
            <a:r>
              <a:rPr kumimoji="1" lang="zh-CN" altLang="en-US" dirty="0"/>
              <a:t>。。，然后将图</a:t>
            </a:r>
            <a:r>
              <a:rPr kumimoji="1" lang="en-US" altLang="zh-CN" dirty="0"/>
              <a:t>2</a:t>
            </a:r>
            <a:r>
              <a:rPr kumimoji="1" lang="zh-CN" altLang="en-US" dirty="0"/>
              <a:t>中的边转为节点，节点转为边（我这个示意图过于简单，实际上经过这样的处理得到的图会和原图不一样），然后这一部分是流量矩阵的转换，将流量矩阵转变为图</a:t>
            </a:r>
            <a:r>
              <a:rPr kumimoji="1" lang="en-US" altLang="zh-CN" dirty="0"/>
              <a:t>3</a:t>
            </a:r>
            <a:r>
              <a:rPr kumimoji="1" lang="zh-CN" altLang="en-US" dirty="0"/>
              <a:t>的特征矩阵，原本网络流量是施加边特征经过图结构的处理就变成了节点的特征，这个任务就变成了节点上的预测任务方便处理。（流量矩阵的每一个元素对于完全图的每一条边的特征，处理后就是流量矩阵的每一个元素对应处理之后的图的每一个节点的特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81741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这是图卷积神经网络的底层逻辑主要由第一个公式实现，其中</a:t>
            </a:r>
            <a:r>
              <a:rPr kumimoji="1" lang="en-US" altLang="zh-CN" dirty="0"/>
              <a:t>A</a:t>
            </a:r>
            <a:r>
              <a:rPr kumimoji="1" lang="zh-CN" altLang="en-US" dirty="0"/>
              <a:t>为。。。。，对于公式一第一个部分是起到一个特征对称归一化的作用，然后和特征矩阵。。就可以聚合邻居节点的信息，但是这样只能聚合到与点直接相连的邻居节点的信息，通过公式二就可以实现对相隔</a:t>
            </a:r>
            <a:r>
              <a:rPr kumimoji="1" lang="en-US" altLang="zh-CN" dirty="0"/>
              <a:t>k</a:t>
            </a:r>
            <a:r>
              <a:rPr kumimoji="1" lang="zh-CN" altLang="en-US" dirty="0"/>
              <a:t>个邻居节点的特征信息聚合。如图当</a:t>
            </a:r>
            <a:r>
              <a:rPr kumimoji="1" lang="en-US" altLang="zh-CN" dirty="0"/>
              <a:t>k</a:t>
            </a:r>
            <a:r>
              <a:rPr kumimoji="1" lang="zh-CN" altLang="en-US" dirty="0"/>
              <a:t>等于</a:t>
            </a:r>
            <a:r>
              <a:rPr kumimoji="1" lang="en-US" altLang="zh-CN" dirty="0"/>
              <a:t>1</a:t>
            </a:r>
            <a:r>
              <a:rPr kumimoji="1" lang="zh-CN" altLang="en-US" dirty="0"/>
              <a:t>节点</a:t>
            </a:r>
            <a:r>
              <a:rPr kumimoji="1" lang="en-US" altLang="zh-CN" dirty="0"/>
              <a:t>6</a:t>
            </a:r>
            <a:r>
              <a:rPr kumimoji="1" lang="zh-CN" altLang="en-US" dirty="0"/>
              <a:t>就只能。。。。。。</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8350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a:t>
            </a:r>
            <a:r>
              <a:rPr kumimoji="1" lang="en-US" altLang="zh-CN" dirty="0"/>
              <a:t>LSTM</a:t>
            </a:r>
            <a:r>
              <a:rPr kumimoji="1" lang="zh-CN" altLang="en-US" dirty="0"/>
              <a:t>的底层逻辑，</a:t>
            </a:r>
            <a:r>
              <a:rPr kumimoji="1" lang="en-US" altLang="zh-CN" dirty="0"/>
              <a:t>LSTM</a:t>
            </a:r>
            <a:r>
              <a:rPr kumimoji="1" lang="zh-CN" altLang="en-US" dirty="0"/>
              <a:t>主要有三个门遗忘们、输入们、输出们和两种状态细胞状态和隐藏状态，这三个门的输出是一个</a:t>
            </a:r>
            <a:r>
              <a:rPr kumimoji="1" lang="en-US" altLang="zh-CN" dirty="0"/>
              <a:t>0</a:t>
            </a:r>
            <a:r>
              <a:rPr kumimoji="1" lang="zh-CN" altLang="en-US" dirty="0"/>
              <a:t>到</a:t>
            </a:r>
            <a:r>
              <a:rPr kumimoji="1" lang="en-US" altLang="zh-CN" dirty="0"/>
              <a:t>1</a:t>
            </a:r>
            <a:r>
              <a:rPr kumimoji="1" lang="zh-CN" altLang="en-US" dirty="0"/>
              <a:t>之间的数字，遗忘门</a:t>
            </a:r>
            <a:r>
              <a:rPr kumimoji="1" lang="en" altLang="zh-CN" dirty="0"/>
              <a:t>:</a:t>
            </a:r>
            <a:r>
              <a:rPr kumimoji="1" lang="zh-CN" altLang="en-US" dirty="0"/>
              <a:t>它决定了上一时刻的细胞状态 </a:t>
            </a:r>
            <a:r>
              <a:rPr kumimoji="1" lang="en" altLang="zh-CN" dirty="0"/>
              <a:t>c_t-1 </a:t>
            </a:r>
            <a:r>
              <a:rPr kumimoji="1" lang="zh-CN" altLang="en-US" dirty="0"/>
              <a:t>有多少保留到当前时刻 </a:t>
            </a:r>
            <a:r>
              <a:rPr kumimoji="1" lang="en" altLang="zh-CN" dirty="0" err="1"/>
              <a:t>c_t</a:t>
            </a:r>
            <a:r>
              <a:rPr kumimoji="1" lang="zh-CN" altLang="en-US" dirty="0"/>
              <a:t>；输入门</a:t>
            </a:r>
            <a:r>
              <a:rPr kumimoji="1" lang="en" altLang="zh-CN" dirty="0"/>
              <a:t>:</a:t>
            </a:r>
            <a:r>
              <a:rPr kumimoji="1" lang="zh-CN" altLang="en-US" dirty="0"/>
              <a:t>它决定了当前时刻网络的输入 </a:t>
            </a:r>
            <a:r>
              <a:rPr kumimoji="1" lang="en" altLang="zh-CN" dirty="0" err="1"/>
              <a:t>x_t</a:t>
            </a:r>
            <a:r>
              <a:rPr kumimoji="1" lang="en" altLang="zh-CN" dirty="0"/>
              <a:t> </a:t>
            </a:r>
            <a:r>
              <a:rPr kumimoji="1" lang="zh-CN" altLang="en-US" dirty="0"/>
              <a:t>有多少保存到细胞状态 </a:t>
            </a:r>
            <a:r>
              <a:rPr kumimoji="1" lang="en" altLang="zh-CN" dirty="0" err="1"/>
              <a:t>c_t</a:t>
            </a:r>
            <a:r>
              <a:rPr kumimoji="1" lang="zh-CN" altLang="en-US" dirty="0"/>
              <a:t>；输出门</a:t>
            </a:r>
            <a:r>
              <a:rPr kumimoji="1" lang="en" altLang="zh-CN" dirty="0"/>
              <a:t>:</a:t>
            </a:r>
            <a:r>
              <a:rPr kumimoji="1" lang="zh-CN" altLang="en-US" dirty="0"/>
              <a:t>控制细胞状态 </a:t>
            </a:r>
            <a:r>
              <a:rPr kumimoji="1" lang="en" altLang="zh-CN" dirty="0" err="1"/>
              <a:t>c_t</a:t>
            </a:r>
            <a:r>
              <a:rPr kumimoji="1" lang="en" altLang="zh-CN" dirty="0"/>
              <a:t> </a:t>
            </a:r>
            <a:r>
              <a:rPr kumimoji="1" lang="zh-CN" altLang="en-US" dirty="0"/>
              <a:t>有多少输出到 </a:t>
            </a:r>
            <a:r>
              <a:rPr kumimoji="1" lang="en" altLang="zh-CN" dirty="0"/>
              <a:t>LSTM </a:t>
            </a:r>
            <a:r>
              <a:rPr kumimoji="1" lang="zh-CN" altLang="en-US" dirty="0"/>
              <a:t>的当前隐藏 </a:t>
            </a:r>
            <a:r>
              <a:rPr kumimoji="1" lang="en" altLang="zh-CN" dirty="0" err="1"/>
              <a:t>h_t</a:t>
            </a:r>
            <a:r>
              <a:rPr kumimoji="1" lang="zh-CN" altLang="en-US" dirty="0"/>
              <a:t>。前三个公式就是三个门实现的基础，可以看到其中</a:t>
            </a:r>
            <a:r>
              <a:rPr kumimoji="1" lang="en-US" altLang="zh-CN" dirty="0"/>
              <a:t>W</a:t>
            </a:r>
            <a:r>
              <a:rPr kumimoji="1" lang="zh-CN" altLang="en-US" dirty="0"/>
              <a:t>。。可以看到三个门实现的公式和逻辑是一样的。然后第四个公式是对</a:t>
            </a:r>
            <a:r>
              <a:rPr kumimoji="1" lang="en-US" altLang="zh-CN" dirty="0"/>
              <a:t>t</a:t>
            </a:r>
            <a:r>
              <a:rPr kumimoji="1" lang="zh-CN" altLang="en-US" dirty="0"/>
              <a:t>时刻输入</a:t>
            </a:r>
            <a:r>
              <a:rPr kumimoji="1" lang="en-US" altLang="zh-CN" dirty="0"/>
              <a:t>LSTM</a:t>
            </a:r>
            <a:r>
              <a:rPr kumimoji="1" lang="zh-CN" altLang="en-US" dirty="0"/>
              <a:t>的特征进行信息放缩提取，最后两个公式是实现细胞状态和隐藏状态的更新。</a:t>
            </a:r>
            <a:endParaRPr kumimoji="1" lang="en" altLang="zh-CN" dirty="0"/>
          </a:p>
          <a:p>
            <a:endParaRPr kumimoji="1" lang="en"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5479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这是本文使用的网络结构，编码器就是在</a:t>
            </a:r>
            <a:r>
              <a:rPr kumimoji="1" lang="en-US" altLang="zh-CN" dirty="0"/>
              <a:t>LSTM</a:t>
            </a:r>
            <a:r>
              <a:rPr kumimoji="1" lang="zh-CN" altLang="en-US" dirty="0"/>
              <a:t>结构中嵌入了两个</a:t>
            </a:r>
            <a:r>
              <a:rPr kumimoji="1" lang="en-US" altLang="zh-CN" dirty="0"/>
              <a:t>GCN</a:t>
            </a:r>
            <a:r>
              <a:rPr kumimoji="1" lang="zh-CN" altLang="en-US" dirty="0"/>
              <a:t>实现对细胞状态和隐藏状态进行图结构特征提取，需要注意的是这两个</a:t>
            </a:r>
            <a:r>
              <a:rPr kumimoji="1" lang="en-US" altLang="zh-CN" dirty="0"/>
              <a:t>GCN</a:t>
            </a:r>
            <a:r>
              <a:rPr kumimoji="1" lang="zh-CN" altLang="en-US" dirty="0"/>
              <a:t>不是对传入进来的特征处理，而是当这一时刻</a:t>
            </a:r>
            <a:r>
              <a:rPr kumimoji="1" lang="en-US" altLang="zh-CN" dirty="0"/>
              <a:t>LSTM</a:t>
            </a:r>
            <a:r>
              <a:rPr kumimoji="1" lang="zh-CN" altLang="en-US" dirty="0"/>
              <a:t>需要上一时刻的细胞状态和隐藏状态时先用</a:t>
            </a:r>
            <a:r>
              <a:rPr kumimoji="1" lang="en-US" altLang="zh-CN" dirty="0"/>
              <a:t>GCN</a:t>
            </a:r>
            <a:r>
              <a:rPr kumimoji="1" lang="zh-CN" altLang="en-US" dirty="0"/>
              <a:t>对这两个状态进行处理，这几个底层公式就很直白的表示出来了，在</a:t>
            </a:r>
            <a:r>
              <a:rPr kumimoji="1" lang="en-US" altLang="zh-CN" dirty="0"/>
              <a:t>LSTM</a:t>
            </a:r>
            <a:r>
              <a:rPr kumimoji="1" lang="zh-CN" altLang="en-US" dirty="0"/>
              <a:t>中上一时刻的细胞、隐藏状态的变换是通过乘以参数矩阵实现的，而这里面是通过</a:t>
            </a:r>
            <a:r>
              <a:rPr kumimoji="1" lang="en-US" altLang="zh-CN" dirty="0"/>
              <a:t>GCN</a:t>
            </a:r>
            <a:r>
              <a:rPr kumimoji="1" lang="zh-CN" altLang="en-US" dirty="0"/>
              <a:t>来实现变化的。解码器就是全连接层实现。</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94317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整个的算法流程图，其中参数设置。。。。首先输入网络拓扑图和流量矩阵以及相关参数，然后进行数据预处理，数据预处理的话主要是对输入的网络拓扑图进行一个转变，以及根据流量矩阵得到节点的特征矩阵，得到处理后数据，然后输入到网络模型，然后就是深度学习的一些基础流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23006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这是实验结果，表一和图一的损失函数是基于公式一实现的，表一中的</a:t>
            </a:r>
            <a:r>
              <a:rPr kumimoji="1" lang="en-US" altLang="zh-CN" dirty="0" err="1"/>
              <a:t>Baselin</a:t>
            </a:r>
            <a:r>
              <a:rPr kumimoji="1" lang="zh-CN" altLang="en-US" dirty="0"/>
              <a:t> </a:t>
            </a:r>
            <a:r>
              <a:rPr kumimoji="1" lang="en-US" altLang="zh-CN" dirty="0"/>
              <a:t>Predictor</a:t>
            </a:r>
            <a:r>
              <a:rPr kumimoji="1" lang="zh-CN" altLang="en-US" dirty="0"/>
              <a:t>就是对所有输入的流量矩阵进行一个平均，然后将得到的平均值和真实值做对比。可以看到。。。。。然后表二就是用公式二、三做损失函数所得到的结果，其中</a:t>
            </a:r>
            <a:r>
              <a:rPr kumimoji="1" lang="en-US" altLang="zh-CN" dirty="0"/>
              <a:t>15—Node</a:t>
            </a:r>
            <a:r>
              <a:rPr kumimoji="1" lang="zh-CN" altLang="en-US" dirty="0"/>
              <a:t>等代表不同的数据集（</a:t>
            </a:r>
            <a:r>
              <a:rPr kumimoji="1" lang="en-US" altLang="zh-CN" dirty="0"/>
              <a:t>15-Node</a:t>
            </a:r>
            <a:r>
              <a:rPr kumimoji="1" lang="zh-CN" altLang="en-US" dirty="0"/>
              <a:t>就是</a:t>
            </a:r>
            <a:r>
              <a:rPr kumimoji="1" lang="en-US" altLang="zh-CN" dirty="0"/>
              <a:t>15</a:t>
            </a:r>
            <a:r>
              <a:rPr kumimoji="1" lang="zh-CN" altLang="en-US" dirty="0"/>
              <a:t>个节点的网络拓扑图）。同样可以看到。。。。。</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8603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323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cade">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744"/>
            <a:ext cx="2844800" cy="365149"/>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744"/>
            <a:ext cx="3860800" cy="36514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1448159" y="6382563"/>
            <a:ext cx="547804" cy="365149"/>
          </a:xfrm>
          <a:prstGeom prst="rect">
            <a:avLst/>
          </a:prstGeom>
        </p:spPr>
        <p:txBody>
          <a:bodyPr/>
          <a:lstStyle/>
          <a:p>
            <a:fld id="{ECB62A96-75BD-4D1B-A9DE-49026C62D5F2}"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116497-434D-4F6E-B3EF-271F581A6C3B}" type="datetimeFigureOut">
              <a:rPr lang="zh-CN" altLang="en-US" smtClean="0"/>
              <a:t>2023/7/26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DF26A-3B85-489E-B6B4-236FBA57483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DF26A-3B85-489E-B6B4-236FBA5748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16497-434D-4F6E-B3EF-271F581A6C3B}" type="datetimeFigureOut">
              <a:rPr lang="zh-CN" altLang="en-US" smtClean="0"/>
              <a:t>2023/7/26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DF26A-3B85-489E-B6B4-236FBA5748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12.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1.png"/><Relationship Id="rId2" Type="http://schemas.openxmlformats.org/officeDocument/2006/relationships/tags" Target="../tags/tag16.xml"/><Relationship Id="rId16" Type="http://schemas.openxmlformats.org/officeDocument/2006/relationships/image" Target="../media/image15.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0.png"/><Relationship Id="rId5" Type="http://schemas.openxmlformats.org/officeDocument/2006/relationships/tags" Target="../tags/tag19.xml"/><Relationship Id="rId15" Type="http://schemas.openxmlformats.org/officeDocument/2006/relationships/image" Target="../media/image14.png"/><Relationship Id="rId10" Type="http://schemas.openxmlformats.org/officeDocument/2006/relationships/notesSlide" Target="../notesSlides/notesSlide8.xml"/><Relationship Id="rId4" Type="http://schemas.openxmlformats.org/officeDocument/2006/relationships/tags" Target="../tags/tag18.xml"/><Relationship Id="rId9" Type="http://schemas.openxmlformats.org/officeDocument/2006/relationships/slideLayout" Target="../slideLayouts/slideLayout1.xml"/><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96815" y="4560651"/>
            <a:ext cx="11991547" cy="1238885"/>
          </a:xfrm>
          <a:prstGeom prst="rect">
            <a:avLst/>
          </a:prstGeom>
          <a:noFill/>
        </p:spPr>
        <p:txBody>
          <a:bodyPr wrap="square">
            <a:spAutoFit/>
          </a:bodyPr>
          <a:lstStyle/>
          <a:p>
            <a:pPr algn="ctr">
              <a:spcBef>
                <a:spcPts val="0"/>
              </a:spcBef>
              <a:spcAft>
                <a:spcPts val="0"/>
              </a:spcAft>
            </a:pPr>
            <a:r>
              <a:rPr sz="3730">
                <a:effectLst/>
                <a:latin typeface="Times New Roman" panose="02020603050405020304" pitchFamily="18" charset="0"/>
                <a:cs typeface="Times New Roman" panose="02020603050405020304" pitchFamily="18" charset="0"/>
              </a:rPr>
              <a:t>Forecasting SDN End-to-End Latency Using Graph</a:t>
            </a:r>
          </a:p>
          <a:p>
            <a:pPr algn="ctr">
              <a:spcBef>
                <a:spcPts val="0"/>
              </a:spcBef>
              <a:spcAft>
                <a:spcPts val="0"/>
              </a:spcAft>
            </a:pPr>
            <a:r>
              <a:rPr sz="3730">
                <a:effectLst/>
                <a:latin typeface="Times New Roman" panose="02020603050405020304" pitchFamily="18" charset="0"/>
                <a:cs typeface="Times New Roman" panose="02020603050405020304" pitchFamily="18" charset="0"/>
              </a:rPr>
              <a:t>Neural Network</a:t>
            </a:r>
          </a:p>
        </p:txBody>
      </p:sp>
      <p:sp>
        <p:nvSpPr>
          <p:cNvPr id="2" name="矩形 3"/>
          <p:cNvSpPr/>
          <p:nvPr/>
        </p:nvSpPr>
        <p:spPr>
          <a:xfrm rot="18900000">
            <a:off x="6141181" y="1031292"/>
            <a:ext cx="2573110" cy="3486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1" fmla="*/ 0 w 1930309"/>
              <a:gd name="connsiteY0-2" fmla="*/ 0 h 2615584"/>
              <a:gd name="connsiteX1-3" fmla="*/ 1930309 w 1930309"/>
              <a:gd name="connsiteY1-4" fmla="*/ 0 h 2615584"/>
              <a:gd name="connsiteX2-5" fmla="*/ 1917878 w 1930309"/>
              <a:gd name="connsiteY2-6" fmla="*/ 217763 h 2615584"/>
              <a:gd name="connsiteX3-7" fmla="*/ 1930309 w 1930309"/>
              <a:gd name="connsiteY3-8" fmla="*/ 2615584 h 2615584"/>
              <a:gd name="connsiteX4-9" fmla="*/ 0 w 1930309"/>
              <a:gd name="connsiteY4-10" fmla="*/ 2615584 h 2615584"/>
              <a:gd name="connsiteX5" fmla="*/ 0 w 1930309"/>
              <a:gd name="connsiteY5" fmla="*/ 0 h 2615584"/>
              <a:gd name="connsiteX0-11" fmla="*/ 0 w 1930309"/>
              <a:gd name="connsiteY0-12" fmla="*/ 0 h 2615584"/>
              <a:gd name="connsiteX1-13" fmla="*/ 1917878 w 1930309"/>
              <a:gd name="connsiteY1-14" fmla="*/ 217763 h 2615584"/>
              <a:gd name="connsiteX2-15" fmla="*/ 1930309 w 1930309"/>
              <a:gd name="connsiteY2-16" fmla="*/ 2615584 h 2615584"/>
              <a:gd name="connsiteX3-17" fmla="*/ 0 w 1930309"/>
              <a:gd name="connsiteY3-18" fmla="*/ 2615584 h 2615584"/>
              <a:gd name="connsiteX4-19" fmla="*/ 0 w 1930309"/>
              <a:gd name="connsiteY4-20" fmla="*/ 0 h 2615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cs typeface="+mn-ea"/>
              <a:sym typeface="+mn-lt"/>
            </a:endParaRPr>
          </a:p>
        </p:txBody>
      </p:sp>
      <p:sp>
        <p:nvSpPr>
          <p:cNvPr id="3" name="泪滴形 2"/>
          <p:cNvSpPr/>
          <p:nvPr/>
        </p:nvSpPr>
        <p:spPr>
          <a:xfrm rot="572159">
            <a:off x="4972155" y="619679"/>
            <a:ext cx="2159707" cy="2159707"/>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cs typeface="+mn-ea"/>
              <a:sym typeface="+mn-lt"/>
            </a:endParaRPr>
          </a:p>
        </p:txBody>
      </p:sp>
      <p:sp>
        <p:nvSpPr>
          <p:cNvPr id="5" name="99         _4"/>
          <p:cNvSpPr/>
          <p:nvPr/>
        </p:nvSpPr>
        <p:spPr>
          <a:xfrm>
            <a:off x="2016471" y="3716677"/>
            <a:ext cx="8523722" cy="748030"/>
          </a:xfrm>
          <a:prstGeom prst="rect">
            <a:avLst/>
          </a:prstGeom>
          <a:noFill/>
        </p:spPr>
        <p:txBody>
          <a:bodyPr wrap="square" rtlCol="0">
            <a:spAutoFit/>
          </a:bodyPr>
          <a:lstStyle/>
          <a:p>
            <a:pPr algn="ctr" fontAlgn="base">
              <a:spcBef>
                <a:spcPct val="0"/>
              </a:spcBef>
              <a:spcAft>
                <a:spcPct val="0"/>
              </a:spcAft>
            </a:pPr>
            <a:r>
              <a:rPr lang="zh-CN" altLang="en-US" sz="4265" b="1" spc="300">
                <a:ln w="6350">
                  <a:noFill/>
                </a:ln>
                <a:solidFill>
                  <a:srgbClr val="123E61"/>
                </a:solidFill>
                <a:latin typeface="微软雅黑" panose="020B0503020204020204" charset="-122"/>
                <a:ea typeface="微软雅黑" panose="020B0503020204020204" charset="-122"/>
                <a:cs typeface="+mn-ea"/>
                <a:sym typeface="+mn-lt"/>
              </a:rPr>
              <a:t>文献汇报</a:t>
            </a:r>
          </a:p>
        </p:txBody>
      </p:sp>
      <p:grpSp>
        <p:nvGrpSpPr>
          <p:cNvPr id="6" name="3         _12"/>
          <p:cNvGrpSpPr/>
          <p:nvPr/>
        </p:nvGrpSpPr>
        <p:grpSpPr bwMode="auto">
          <a:xfrm>
            <a:off x="5126086" y="789096"/>
            <a:ext cx="1859120" cy="1863407"/>
            <a:chOff x="183" y="1395"/>
            <a:chExt cx="867" cy="869"/>
          </a:xfrm>
          <a:solidFill>
            <a:schemeClr val="tx1">
              <a:lumMod val="50000"/>
              <a:lumOff val="50000"/>
            </a:schemeClr>
          </a:solidFill>
        </p:grpSpPr>
        <p:sp>
          <p:nvSpPr>
            <p:cNvPr id="7" name="Freeform 5"/>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8" name="Rectangle 6"/>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9" name="Freeform 7"/>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0" name="Freeform 8"/>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1" name="Rectangle 9"/>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2" name="Freeform 10"/>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3" name="Freeform 11"/>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4" name="Rectangle 12"/>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5" name="Freeform 13"/>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6" name="Freeform 14"/>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7" name="Rectangle 15"/>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8" name="Freeform 16"/>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sp>
          <p:nvSpPr>
            <p:cNvPr id="19" name="Freeform 17"/>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6" tIns="45698" rIns="91396" bIns="45698" numCol="1" anchor="t" anchorCtr="0" compatLnSpc="1"/>
            <a:lstStyle/>
            <a:p>
              <a:pPr fontAlgn="base">
                <a:spcBef>
                  <a:spcPct val="0"/>
                </a:spcBef>
                <a:spcAft>
                  <a:spcPct val="0"/>
                </a:spcAft>
              </a:pPr>
              <a:endParaRPr lang="zh-CN" altLang="en-US">
                <a:solidFill>
                  <a:prstClr val="black"/>
                </a:solidFill>
                <a:latin typeface="微软雅黑" panose="020B0503020204020204" charset="-122"/>
                <a:ea typeface="微软雅黑" panose="020B0503020204020204" charset="-122"/>
                <a:cs typeface="+mn-ea"/>
                <a:sym typeface="+mn-lt"/>
              </a:endParaRPr>
            </a:p>
          </p:txBody>
        </p:sp>
      </p:grpSp>
      <p:grpSp>
        <p:nvGrpSpPr>
          <p:cNvPr id="20" name="2         _13"/>
          <p:cNvGrpSpPr/>
          <p:nvPr/>
        </p:nvGrpSpPr>
        <p:grpSpPr>
          <a:xfrm>
            <a:off x="6019366" y="1102609"/>
            <a:ext cx="71985" cy="1235863"/>
            <a:chOff x="5275684" y="1747635"/>
            <a:chExt cx="46296" cy="794824"/>
          </a:xfrm>
        </p:grpSpPr>
        <p:sp>
          <p:nvSpPr>
            <p:cNvPr id="21" name="矩形 20"/>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latin typeface="微软雅黑" panose="020B0503020204020204" charset="-122"/>
                <a:ea typeface="微软雅黑" panose="020B0503020204020204" charset="-122"/>
                <a:cs typeface="+mn-ea"/>
                <a:sym typeface="+mn-lt"/>
              </a:endParaRPr>
            </a:p>
          </p:txBody>
        </p:sp>
        <p:sp>
          <p:nvSpPr>
            <p:cNvPr id="22" name="矩形 21"/>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latin typeface="微软雅黑" panose="020B0503020204020204" charset="-122"/>
                <a:ea typeface="微软雅黑" panose="020B0503020204020204" charset="-122"/>
                <a:cs typeface="+mn-ea"/>
                <a:sym typeface="+mn-lt"/>
              </a:endParaRPr>
            </a:p>
          </p:txBody>
        </p:sp>
      </p:grpSp>
      <p:grpSp>
        <p:nvGrpSpPr>
          <p:cNvPr id="23" name="1          _14"/>
          <p:cNvGrpSpPr/>
          <p:nvPr/>
        </p:nvGrpSpPr>
        <p:grpSpPr>
          <a:xfrm>
            <a:off x="5692494" y="1659706"/>
            <a:ext cx="736754" cy="121346"/>
            <a:chOff x="5031626" y="2106315"/>
            <a:chExt cx="545439" cy="89837"/>
          </a:xfrm>
        </p:grpSpPr>
        <p:sp>
          <p:nvSpPr>
            <p:cNvPr id="24" name="矩形 23"/>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latin typeface="微软雅黑" panose="020B0503020204020204" charset="-122"/>
                <a:ea typeface="微软雅黑" panose="020B0503020204020204" charset="-122"/>
                <a:cs typeface="+mn-ea"/>
                <a:sym typeface="+mn-lt"/>
              </a:endParaRPr>
            </a:p>
          </p:txBody>
        </p:sp>
        <p:sp>
          <p:nvSpPr>
            <p:cNvPr id="25" name="矩形 24"/>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latin typeface="微软雅黑" panose="020B0503020204020204" charset="-122"/>
                <a:ea typeface="微软雅黑" panose="020B050302020402020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9640" y="879475"/>
            <a:ext cx="9952355" cy="4246245"/>
          </a:xfrm>
          <a:prstGeom prst="rect">
            <a:avLst/>
          </a:prstGeom>
          <a:noFill/>
        </p:spPr>
        <p:txBody>
          <a:bodyPr wrap="square" rtlCol="0">
            <a:spAutoFit/>
          </a:bodyPr>
          <a:lstStyle/>
          <a:p>
            <a:pPr indent="0" fontAlgn="auto">
              <a:lnSpc>
                <a:spcPct val="150000"/>
              </a:lnSpc>
            </a:pPr>
            <a:r>
              <a:rPr lang="zh-CN" altLang="en-US"/>
              <a:t>总结</a:t>
            </a:r>
          </a:p>
          <a:p>
            <a:pPr marL="285750" indent="-285750" fontAlgn="auto">
              <a:lnSpc>
                <a:spcPct val="150000"/>
              </a:lnSpc>
              <a:buFont typeface="Arial" panose="020B0604020202020204" pitchFamily="34" charset="0"/>
              <a:buChar char="•"/>
            </a:pPr>
            <a:r>
              <a:rPr lang="zh-CN" altLang="en-US"/>
              <a:t>文章使用</a:t>
            </a:r>
            <a:r>
              <a:rPr lang="en-US" altLang="zh-CN"/>
              <a:t>LSTM</a:t>
            </a:r>
            <a:r>
              <a:rPr lang="zh-CN" altLang="en-US"/>
              <a:t>结合</a:t>
            </a:r>
            <a:r>
              <a:rPr lang="en-US" altLang="zh-CN"/>
              <a:t>GCN捕获了数据的时间和空间依赖性</a:t>
            </a:r>
            <a:r>
              <a:rPr lang="zh-CN" altLang="en-US"/>
              <a:t>，实现</a:t>
            </a:r>
            <a:r>
              <a:rPr lang="zh-CN" altLang="en-US">
                <a:sym typeface="+mn-ea"/>
              </a:rPr>
              <a:t>端到端</a:t>
            </a:r>
            <a:r>
              <a:rPr lang="zh-CN" altLang="en-US"/>
              <a:t>网络延迟预测</a:t>
            </a:r>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endParaRPr lang="zh-CN" altLang="en-US"/>
          </a:p>
          <a:p>
            <a:pPr indent="0" fontAlgn="auto">
              <a:lnSpc>
                <a:spcPct val="150000"/>
              </a:lnSpc>
            </a:pPr>
            <a:r>
              <a:rPr lang="zh-CN" altLang="en-US"/>
              <a:t>启发</a:t>
            </a:r>
          </a:p>
          <a:p>
            <a:pPr marL="285750" indent="-285750" fontAlgn="auto">
              <a:lnSpc>
                <a:spcPct val="150000"/>
              </a:lnSpc>
              <a:buFont typeface="Arial" panose="020B0604020202020204" pitchFamily="34" charset="0"/>
              <a:buChar char="•"/>
            </a:pPr>
            <a:r>
              <a:rPr lang="zh-CN" altLang="en-US"/>
              <a:t>参考了本文的构图技巧（图的边转为图节点）</a:t>
            </a:r>
          </a:p>
          <a:p>
            <a:pPr marL="285750" indent="-285750" fontAlgn="auto">
              <a:lnSpc>
                <a:spcPct val="150000"/>
              </a:lnSpc>
              <a:buFont typeface="Arial" panose="020B0604020202020204" pitchFamily="34" charset="0"/>
              <a:buChar char="•"/>
            </a:pPr>
            <a:r>
              <a:rPr lang="zh-CN" altLang="en-US"/>
              <a:t>参考了本文的网络结构（将</a:t>
            </a:r>
            <a:r>
              <a:rPr lang="en-US" altLang="zh-CN"/>
              <a:t>GNN</a:t>
            </a:r>
            <a:r>
              <a:rPr lang="zh-CN" altLang="en-US"/>
              <a:t>嵌入</a:t>
            </a:r>
            <a:r>
              <a:rPr lang="en-US" altLang="zh-CN"/>
              <a:t>GRU</a:t>
            </a:r>
            <a:r>
              <a:rPr lang="zh-CN" altLang="en-US"/>
              <a:t>）</a:t>
            </a:r>
          </a:p>
        </p:txBody>
      </p:sp>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39878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总结</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760" y="762635"/>
            <a:ext cx="9966960" cy="5451557"/>
          </a:xfrm>
          <a:prstGeom prst="rect">
            <a:avLst/>
          </a:prstGeom>
          <a:noFill/>
        </p:spPr>
        <p:txBody>
          <a:bodyPr wrap="square" rtlCol="0">
            <a:spAutoFit/>
          </a:bodyPr>
          <a:lstStyle/>
          <a:p>
            <a:pPr fontAlgn="auto">
              <a:lnSpc>
                <a:spcPct val="150000"/>
              </a:lnSpc>
            </a:pPr>
            <a:endParaRPr lang="en-US" altLang="zh-CN" dirty="0"/>
          </a:p>
          <a:p>
            <a:pPr fontAlgn="auto">
              <a:lnSpc>
                <a:spcPct val="150000"/>
              </a:lnSpc>
            </a:pPr>
            <a:r>
              <a:rPr lang="zh-CN" altLang="en-US" dirty="0"/>
              <a:t>文章将</a:t>
            </a:r>
            <a:r>
              <a:rPr lang="en-US" altLang="zh-CN" dirty="0"/>
              <a:t>GNN</a:t>
            </a:r>
            <a:r>
              <a:rPr lang="zh-CN" altLang="en-US" dirty="0"/>
              <a:t>嵌入到</a:t>
            </a:r>
            <a:r>
              <a:rPr lang="en-US" altLang="zh-CN" dirty="0"/>
              <a:t>LSTM</a:t>
            </a:r>
            <a:r>
              <a:rPr lang="zh-CN" altLang="en-US" dirty="0"/>
              <a:t>中，实现端到端的网络延迟预测。通过提高延迟估计精度，我们可以更有效地分配流量，以提高未来的网络性能，如满足数据包延迟需求，提高用户体验。</a:t>
            </a:r>
          </a:p>
          <a:p>
            <a:pPr fontAlgn="auto">
              <a:lnSpc>
                <a:spcPct val="150000"/>
              </a:lnSpc>
            </a:pPr>
            <a:endParaRPr lang="zh-CN" altLang="en-US" dirty="0"/>
          </a:p>
          <a:p>
            <a:pPr fontAlgn="auto">
              <a:lnSpc>
                <a:spcPct val="150000"/>
              </a:lnSpc>
            </a:pPr>
            <a:endParaRPr lang="zh-CN" altLang="en-US" dirty="0"/>
          </a:p>
          <a:p>
            <a:pPr fontAlgn="auto">
              <a:lnSpc>
                <a:spcPct val="150000"/>
              </a:lnSpc>
            </a:pPr>
            <a:endParaRPr lang="zh-CN" altLang="en-US" dirty="0"/>
          </a:p>
          <a:p>
            <a:pPr fontAlgn="auto">
              <a:lnSpc>
                <a:spcPct val="150000"/>
              </a:lnSpc>
            </a:pPr>
            <a:endParaRPr lang="zh-CN" altLang="en-US" dirty="0"/>
          </a:p>
          <a:p>
            <a:pPr fontAlgn="auto">
              <a:lnSpc>
                <a:spcPct val="150000"/>
              </a:lnSpc>
            </a:pPr>
            <a:endParaRPr lang="zh-CN" altLang="en-US" dirty="0"/>
          </a:p>
          <a:p>
            <a:pPr fontAlgn="auto">
              <a:lnSpc>
                <a:spcPct val="150000"/>
              </a:lnSpc>
            </a:pPr>
            <a:endParaRPr lang="zh-CN" altLang="en-US" dirty="0"/>
          </a:p>
          <a:p>
            <a:pPr fontAlgn="auto">
              <a:lnSpc>
                <a:spcPct val="150000"/>
              </a:lnSpc>
            </a:pPr>
            <a:r>
              <a:rPr lang="zh-CN" altLang="en-US" dirty="0"/>
              <a:t>创新点</a:t>
            </a:r>
          </a:p>
          <a:p>
            <a:pPr marL="285750" indent="-285750" fontAlgn="auto">
              <a:lnSpc>
                <a:spcPct val="150000"/>
              </a:lnSpc>
              <a:buFont typeface="Arial" panose="020B0604020202020204" pitchFamily="34" charset="0"/>
              <a:buChar char="•"/>
            </a:pPr>
            <a:r>
              <a:rPr lang="zh-CN" altLang="en-US" dirty="0"/>
              <a:t>提出了一种新的图神经构图方式，将网络边转换为节点，节点转换为边。</a:t>
            </a:r>
          </a:p>
          <a:p>
            <a:pPr marL="285750" indent="-285750" fontAlgn="auto">
              <a:lnSpc>
                <a:spcPct val="150000"/>
              </a:lnSpc>
              <a:buFont typeface="Arial" panose="020B0604020202020204" pitchFamily="34" charset="0"/>
              <a:buChar char="•"/>
            </a:pPr>
            <a:r>
              <a:rPr lang="zh-CN" altLang="en-US" dirty="0"/>
              <a:t>提出了一种新的端到端深度学习模型，该模型通过图卷积提取每个快照网络的结构特征，并通过LSTM学习时间结构。该模型可以有效地学习时空特征，从而对动态网络进行精确的预测。</a:t>
            </a:r>
          </a:p>
        </p:txBody>
      </p:sp>
      <p:cxnSp>
        <p:nvCxnSpPr>
          <p:cNvPr id="5" name="直接连接符 4"/>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40011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背景介绍</a:t>
            </a:r>
            <a:endParaRPr lang="zh-CN" altLang="en-US" sz="2000">
              <a:solidFill>
                <a:schemeClr val="accent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 name="表格 86"/>
          <p:cNvGraphicFramePr>
            <a:graphicFrameLocks noGrp="1"/>
          </p:cNvGraphicFramePr>
          <p:nvPr>
            <p:extLst>
              <p:ext uri="{D42A27DB-BD31-4B8C-83A1-F6EECF244321}">
                <p14:modId xmlns:p14="http://schemas.microsoft.com/office/powerpoint/2010/main" val="71685151"/>
              </p:ext>
            </p:extLst>
          </p:nvPr>
        </p:nvGraphicFramePr>
        <p:xfrm>
          <a:off x="1149771" y="3932650"/>
          <a:ext cx="1011390" cy="1097280"/>
        </p:xfrm>
        <a:graphic>
          <a:graphicData uri="http://schemas.openxmlformats.org/drawingml/2006/table">
            <a:tbl>
              <a:tblPr firstRow="1" bandRow="1">
                <a:tableStyleId>{5C22544A-7EE6-4342-B048-85BDC9FD1C3A}</a:tableStyleId>
              </a:tblPr>
              <a:tblGrid>
                <a:gridCol w="337130">
                  <a:extLst>
                    <a:ext uri="{9D8B030D-6E8A-4147-A177-3AD203B41FA5}">
                      <a16:colId xmlns:a16="http://schemas.microsoft.com/office/drawing/2014/main" val="20000"/>
                    </a:ext>
                  </a:extLst>
                </a:gridCol>
                <a:gridCol w="337130">
                  <a:extLst>
                    <a:ext uri="{9D8B030D-6E8A-4147-A177-3AD203B41FA5}">
                      <a16:colId xmlns:a16="http://schemas.microsoft.com/office/drawing/2014/main" val="20001"/>
                    </a:ext>
                  </a:extLst>
                </a:gridCol>
                <a:gridCol w="337130">
                  <a:extLst>
                    <a:ext uri="{9D8B030D-6E8A-4147-A177-3AD203B41FA5}">
                      <a16:colId xmlns:a16="http://schemas.microsoft.com/office/drawing/2014/main" val="20002"/>
                    </a:ext>
                  </a:extLst>
                </a:gridCol>
              </a:tblGrid>
              <a:tr h="120000">
                <a:tc>
                  <a:txBody>
                    <a:bodyPr/>
                    <a:lstStyle/>
                    <a:p>
                      <a:endParaRPr lang="zh-CN" altLang="en-US" b="0">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0000">
                <a:tc>
                  <a:txBody>
                    <a:bodyPr/>
                    <a:lstStyle/>
                    <a:p>
                      <a:r>
                        <a:rPr lang="en-US" altLang="zh-CN"/>
                        <a:t>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0000">
                <a:tc>
                  <a:txBody>
                    <a:bodyPr/>
                    <a:lstStyle/>
                    <a:p>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t>3</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7" name="表格 86"/>
          <p:cNvGraphicFramePr>
            <a:graphicFrameLocks noGrp="1"/>
          </p:cNvGraphicFramePr>
          <p:nvPr/>
        </p:nvGraphicFramePr>
        <p:xfrm>
          <a:off x="3273582" y="3938942"/>
          <a:ext cx="343323" cy="1097280"/>
        </p:xfrm>
        <a:graphic>
          <a:graphicData uri="http://schemas.openxmlformats.org/drawingml/2006/table">
            <a:tbl>
              <a:tblPr firstRow="1" bandRow="1">
                <a:tableStyleId>{5C22544A-7EE6-4342-B048-85BDC9FD1C3A}</a:tableStyleId>
              </a:tblPr>
              <a:tblGrid>
                <a:gridCol w="343323">
                  <a:extLst>
                    <a:ext uri="{9D8B030D-6E8A-4147-A177-3AD203B41FA5}">
                      <a16:colId xmlns:a16="http://schemas.microsoft.com/office/drawing/2014/main" val="20000"/>
                    </a:ext>
                  </a:extLst>
                </a:gridCol>
              </a:tblGrid>
              <a:tr h="120000">
                <a:tc>
                  <a:txBody>
                    <a:bodyPr/>
                    <a:lstStyle/>
                    <a:p>
                      <a:r>
                        <a:rPr lang="en-US" altLang="zh-CN" b="0">
                          <a:solidFill>
                            <a:schemeClr val="tx1"/>
                          </a:solidFill>
                        </a:rPr>
                        <a:t>1</a:t>
                      </a: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0000">
                <a:tc>
                  <a:txBody>
                    <a:bodyPr/>
                    <a:lstStyle/>
                    <a:p>
                      <a:r>
                        <a:rPr lang="en-US" altLang="zh-CN"/>
                        <a:t>2</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0000">
                <a:tc>
                  <a:txBody>
                    <a:bodyPr/>
                    <a:lstStyle/>
                    <a:p>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90" name="直接箭头连接符 89"/>
          <p:cNvCxnSpPr/>
          <p:nvPr/>
        </p:nvCxnSpPr>
        <p:spPr>
          <a:xfrm>
            <a:off x="2273417" y="4481290"/>
            <a:ext cx="864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1" name="文本框 90"/>
          <p:cNvSpPr txBox="1"/>
          <p:nvPr/>
        </p:nvSpPr>
        <p:spPr>
          <a:xfrm>
            <a:off x="5032333" y="4158124"/>
            <a:ext cx="4027777" cy="8810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流量矩阵转化为节点的特征矩阵</a:t>
            </a:r>
            <a:endParaRPr lang="en-US" altLang="zh-CN" dirty="0"/>
          </a:p>
          <a:p>
            <a:pPr marL="285750" indent="-285750">
              <a:lnSpc>
                <a:spcPct val="150000"/>
              </a:lnSpc>
              <a:buFont typeface="Arial" panose="020B0604020202020204" pitchFamily="34" charset="0"/>
              <a:buChar char="•"/>
            </a:pPr>
            <a:r>
              <a:rPr lang="zh-CN" altLang="en-US" dirty="0"/>
              <a:t>边预测问题转化为节点预测问题</a:t>
            </a:r>
          </a:p>
        </p:txBody>
      </p:sp>
      <p:grpSp>
        <p:nvGrpSpPr>
          <p:cNvPr id="95" name="组合 94"/>
          <p:cNvGrpSpPr/>
          <p:nvPr/>
        </p:nvGrpSpPr>
        <p:grpSpPr>
          <a:xfrm>
            <a:off x="1037398" y="647530"/>
            <a:ext cx="10793922" cy="3476830"/>
            <a:chOff x="1037398" y="647530"/>
            <a:chExt cx="10793922" cy="3476830"/>
          </a:xfrm>
        </p:grpSpPr>
        <p:grpSp>
          <p:nvGrpSpPr>
            <p:cNvPr id="59" name="组合 58"/>
            <p:cNvGrpSpPr/>
            <p:nvPr/>
          </p:nvGrpSpPr>
          <p:grpSpPr>
            <a:xfrm>
              <a:off x="1059770" y="670109"/>
              <a:ext cx="1273197" cy="1520045"/>
              <a:chOff x="1059770" y="670109"/>
              <a:chExt cx="1273197" cy="1520045"/>
            </a:xfrm>
          </p:grpSpPr>
          <p:grpSp>
            <p:nvGrpSpPr>
              <p:cNvPr id="32" name="组合 31"/>
              <p:cNvGrpSpPr/>
              <p:nvPr/>
            </p:nvGrpSpPr>
            <p:grpSpPr>
              <a:xfrm>
                <a:off x="1059770" y="670109"/>
                <a:ext cx="1101391" cy="1055251"/>
                <a:chOff x="590025" y="486561"/>
                <a:chExt cx="1101391" cy="1055251"/>
              </a:xfrm>
            </p:grpSpPr>
            <p:sp>
              <p:nvSpPr>
                <p:cNvPr id="6" name="椭圆 5"/>
                <p:cNvSpPr/>
                <p:nvPr/>
              </p:nvSpPr>
              <p:spPr>
                <a:xfrm>
                  <a:off x="1073791" y="48656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511416" y="13618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0025" y="13618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55"/>
              <p:cNvSpPr txBox="1"/>
              <p:nvPr/>
            </p:nvSpPr>
            <p:spPr>
              <a:xfrm>
                <a:off x="1411576" y="1820822"/>
                <a:ext cx="921391" cy="369332"/>
              </a:xfrm>
              <a:prstGeom prst="rect">
                <a:avLst/>
              </a:prstGeom>
              <a:noFill/>
            </p:spPr>
            <p:txBody>
              <a:bodyPr wrap="square" rtlCol="0">
                <a:spAutoFit/>
              </a:bodyPr>
              <a:lstStyle/>
              <a:p>
                <a:r>
                  <a:rPr lang="en-US" altLang="zh-CN"/>
                  <a:t>G1</a:t>
                </a:r>
                <a:endParaRPr lang="zh-CN" altLang="en-US"/>
              </a:p>
            </p:txBody>
          </p:sp>
        </p:grpSp>
        <p:grpSp>
          <p:nvGrpSpPr>
            <p:cNvPr id="61" name="组合 60"/>
            <p:cNvGrpSpPr/>
            <p:nvPr/>
          </p:nvGrpSpPr>
          <p:grpSpPr>
            <a:xfrm>
              <a:off x="9840820" y="647531"/>
              <a:ext cx="1291410" cy="1533224"/>
              <a:chOff x="6356084" y="656930"/>
              <a:chExt cx="1291410" cy="1533224"/>
            </a:xfrm>
          </p:grpSpPr>
          <p:grpSp>
            <p:nvGrpSpPr>
              <p:cNvPr id="46" name="组合 45"/>
              <p:cNvGrpSpPr/>
              <p:nvPr/>
            </p:nvGrpSpPr>
            <p:grpSpPr>
              <a:xfrm rot="10800000">
                <a:off x="6356084" y="656930"/>
                <a:ext cx="1101391" cy="1055251"/>
                <a:chOff x="742425" y="638961"/>
                <a:chExt cx="1101391" cy="1055251"/>
              </a:xfrm>
            </p:grpSpPr>
            <p:sp>
              <p:nvSpPr>
                <p:cNvPr id="47" name="椭圆 46"/>
                <p:cNvSpPr/>
                <p:nvPr/>
              </p:nvSpPr>
              <p:spPr>
                <a:xfrm>
                  <a:off x="1226191" y="63896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663816" y="15142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42425" y="15142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726103" y="1820822"/>
                <a:ext cx="921391" cy="369332"/>
              </a:xfrm>
              <a:prstGeom prst="rect">
                <a:avLst/>
              </a:prstGeom>
              <a:noFill/>
            </p:spPr>
            <p:txBody>
              <a:bodyPr wrap="square" rtlCol="0">
                <a:spAutoFit/>
              </a:bodyPr>
              <a:lstStyle/>
              <a:p>
                <a:r>
                  <a:rPr lang="en-US" altLang="zh-CN"/>
                  <a:t>G3</a:t>
                </a:r>
                <a:endParaRPr lang="zh-CN" altLang="en-US"/>
              </a:p>
            </p:txBody>
          </p:sp>
        </p:grpSp>
        <p:grpSp>
          <p:nvGrpSpPr>
            <p:cNvPr id="60" name="组合 59"/>
            <p:cNvGrpSpPr/>
            <p:nvPr/>
          </p:nvGrpSpPr>
          <p:grpSpPr>
            <a:xfrm>
              <a:off x="5300264" y="647530"/>
              <a:ext cx="1221453" cy="1533224"/>
              <a:chOff x="3723136" y="656930"/>
              <a:chExt cx="1221453" cy="1533224"/>
            </a:xfrm>
          </p:grpSpPr>
          <p:grpSp>
            <p:nvGrpSpPr>
              <p:cNvPr id="45" name="组合 44"/>
              <p:cNvGrpSpPr/>
              <p:nvPr/>
            </p:nvGrpSpPr>
            <p:grpSpPr>
              <a:xfrm>
                <a:off x="3723136" y="656930"/>
                <a:ext cx="1101391" cy="1055251"/>
                <a:chOff x="742425" y="638961"/>
                <a:chExt cx="1101391" cy="1055251"/>
              </a:xfrm>
            </p:grpSpPr>
            <p:sp>
              <p:nvSpPr>
                <p:cNvPr id="33" name="椭圆 32"/>
                <p:cNvSpPr/>
                <p:nvPr/>
              </p:nvSpPr>
              <p:spPr>
                <a:xfrm>
                  <a:off x="1226191" y="63896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663816" y="15142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2425" y="15142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4023198" y="1820822"/>
                <a:ext cx="921391" cy="369332"/>
              </a:xfrm>
              <a:prstGeom prst="rect">
                <a:avLst/>
              </a:prstGeom>
              <a:noFill/>
            </p:spPr>
            <p:txBody>
              <a:bodyPr wrap="square" rtlCol="0">
                <a:spAutoFit/>
              </a:bodyPr>
              <a:lstStyle/>
              <a:p>
                <a:r>
                  <a:rPr lang="en-US" altLang="zh-CN"/>
                  <a:t>G2</a:t>
                </a:r>
                <a:endParaRPr lang="zh-CN" altLang="en-US"/>
              </a:p>
            </p:txBody>
          </p:sp>
        </p:grpSp>
        <p:cxnSp>
          <p:nvCxnSpPr>
            <p:cNvPr id="63" name="直接连接符 62"/>
            <p:cNvCxnSpPr>
              <a:stCxn id="8" idx="0"/>
              <a:endCxn id="6" idx="3"/>
            </p:cNvCxnSpPr>
            <p:nvPr/>
          </p:nvCxnSpPr>
          <p:spPr>
            <a:xfrm flipV="1">
              <a:off x="1149770" y="823749"/>
              <a:ext cx="420126" cy="72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 idx="5"/>
              <a:endCxn id="7" idx="0"/>
            </p:cNvCxnSpPr>
            <p:nvPr/>
          </p:nvCxnSpPr>
          <p:spPr>
            <a:xfrm>
              <a:off x="1697176" y="823749"/>
              <a:ext cx="373985" cy="72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35" idx="0"/>
              <a:endCxn id="33" idx="3"/>
            </p:cNvCxnSpPr>
            <p:nvPr/>
          </p:nvCxnSpPr>
          <p:spPr>
            <a:xfrm flipV="1">
              <a:off x="5390264" y="801170"/>
              <a:ext cx="420126" cy="72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33" idx="5"/>
              <a:endCxn id="34" idx="0"/>
            </p:cNvCxnSpPr>
            <p:nvPr/>
          </p:nvCxnSpPr>
          <p:spPr>
            <a:xfrm>
              <a:off x="5937670" y="801170"/>
              <a:ext cx="373985" cy="72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6"/>
              <a:endCxn id="34" idx="3"/>
            </p:cNvCxnSpPr>
            <p:nvPr/>
          </p:nvCxnSpPr>
          <p:spPr>
            <a:xfrm>
              <a:off x="5480264" y="1612781"/>
              <a:ext cx="7413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48" idx="0"/>
              <a:endCxn id="47" idx="5"/>
            </p:cNvCxnSpPr>
            <p:nvPr/>
          </p:nvCxnSpPr>
          <p:spPr>
            <a:xfrm>
              <a:off x="9930820" y="827531"/>
              <a:ext cx="373985" cy="72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8" idx="2"/>
              <a:endCxn id="49" idx="6"/>
            </p:cNvCxnSpPr>
            <p:nvPr/>
          </p:nvCxnSpPr>
          <p:spPr>
            <a:xfrm>
              <a:off x="10020820" y="737531"/>
              <a:ext cx="7413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49" idx="7"/>
              <a:endCxn id="47" idx="3"/>
            </p:cNvCxnSpPr>
            <p:nvPr/>
          </p:nvCxnSpPr>
          <p:spPr>
            <a:xfrm flipH="1">
              <a:off x="10432085" y="801171"/>
              <a:ext cx="356486" cy="747971"/>
            </a:xfrm>
            <a:prstGeom prst="line">
              <a:avLst/>
            </a:prstGeom>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037398" y="2655267"/>
              <a:ext cx="1887523" cy="1162819"/>
            </a:xfrm>
            <a:prstGeom prst="rect">
              <a:avLst/>
            </a:prstGeom>
            <a:noFill/>
          </p:spPr>
          <p:txBody>
            <a:bodyPr wrap="square" rtlCol="0">
              <a:spAutoFit/>
            </a:bodyPr>
            <a:lstStyle/>
            <a:p>
              <a:pPr>
                <a:lnSpc>
                  <a:spcPct val="150000"/>
                </a:lnSpc>
              </a:pPr>
              <a:r>
                <a:rPr lang="en-US" altLang="zh-CN" sz="1600" dirty="0"/>
                <a:t>G1=(N1,E1)</a:t>
              </a:r>
            </a:p>
            <a:p>
              <a:pPr>
                <a:lnSpc>
                  <a:spcPct val="150000"/>
                </a:lnSpc>
              </a:pPr>
              <a:r>
                <a:rPr lang="en-US" altLang="zh-CN" sz="1600" dirty="0"/>
                <a:t>N1={n</a:t>
              </a:r>
              <a:r>
                <a:rPr lang="en-US" altLang="zh-CN" sz="1050" dirty="0"/>
                <a:t>1</a:t>
              </a:r>
              <a:r>
                <a:rPr lang="en-US" altLang="zh-CN" sz="1600" dirty="0"/>
                <a:t>,n</a:t>
              </a:r>
              <a:r>
                <a:rPr lang="en-US" altLang="zh-CN" sz="1050" dirty="0"/>
                <a:t>2</a:t>
              </a:r>
              <a:r>
                <a:rPr lang="en-US" altLang="zh-CN" sz="1400" dirty="0"/>
                <a:t>…</a:t>
              </a:r>
              <a:r>
                <a:rPr lang="en-US" altLang="zh-CN" sz="1600" dirty="0" err="1"/>
                <a:t>n</a:t>
              </a:r>
              <a:r>
                <a:rPr lang="en-US" altLang="zh-CN" sz="1000" dirty="0" err="1"/>
                <a:t>K</a:t>
              </a:r>
              <a:r>
                <a:rPr lang="en-US" altLang="zh-CN" sz="1600" dirty="0"/>
                <a:t>}</a:t>
              </a:r>
            </a:p>
            <a:p>
              <a:pPr>
                <a:lnSpc>
                  <a:spcPct val="150000"/>
                </a:lnSpc>
              </a:pPr>
              <a:r>
                <a:rPr lang="en-US" altLang="zh-CN" sz="1600" dirty="0"/>
                <a:t>E1={e</a:t>
              </a:r>
              <a:r>
                <a:rPr lang="en-US" altLang="zh-CN" sz="1050" dirty="0"/>
                <a:t>1</a:t>
              </a:r>
              <a:r>
                <a:rPr lang="en-US" altLang="zh-CN" sz="1600" dirty="0"/>
                <a:t>,e</a:t>
              </a:r>
              <a:r>
                <a:rPr lang="en-US" altLang="zh-CN" sz="1050" dirty="0"/>
                <a:t>2</a:t>
              </a:r>
              <a:r>
                <a:rPr lang="en-US" altLang="zh-CN" sz="1600" dirty="0"/>
                <a:t>…</a:t>
              </a:r>
              <a:r>
                <a:rPr lang="en-US" altLang="zh-CN" sz="1600" dirty="0" err="1"/>
                <a:t>e</a:t>
              </a:r>
              <a:r>
                <a:rPr lang="en-US" altLang="zh-CN" sz="1050" dirty="0" err="1"/>
                <a:t>H</a:t>
              </a:r>
              <a:r>
                <a:rPr lang="en-US" altLang="zh-CN" sz="1600" dirty="0"/>
                <a:t>}</a:t>
              </a:r>
              <a:endParaRPr lang="zh-CN" altLang="en-US" sz="1600" dirty="0"/>
            </a:p>
          </p:txBody>
        </p:sp>
        <p:sp>
          <p:nvSpPr>
            <p:cNvPr id="84" name="文本框 83"/>
            <p:cNvSpPr txBox="1"/>
            <p:nvPr/>
          </p:nvSpPr>
          <p:spPr>
            <a:xfrm>
              <a:off x="5367893" y="2557232"/>
              <a:ext cx="1887523" cy="1532151"/>
            </a:xfrm>
            <a:prstGeom prst="rect">
              <a:avLst/>
            </a:prstGeom>
            <a:noFill/>
          </p:spPr>
          <p:txBody>
            <a:bodyPr wrap="square" rtlCol="0">
              <a:spAutoFit/>
            </a:bodyPr>
            <a:lstStyle/>
            <a:p>
              <a:pPr>
                <a:lnSpc>
                  <a:spcPct val="150000"/>
                </a:lnSpc>
              </a:pPr>
              <a:r>
                <a:rPr lang="en-US" altLang="zh-CN" sz="1600" dirty="0"/>
                <a:t>G2=(N2,E2)</a:t>
              </a:r>
            </a:p>
            <a:p>
              <a:pPr>
                <a:lnSpc>
                  <a:spcPct val="150000"/>
                </a:lnSpc>
              </a:pPr>
              <a:r>
                <a:rPr lang="en-US" altLang="zh-CN" sz="1600" dirty="0"/>
                <a:t>N2={n</a:t>
              </a:r>
              <a:r>
                <a:rPr lang="en-US" altLang="zh-CN" sz="1050" dirty="0"/>
                <a:t>1</a:t>
              </a:r>
              <a:r>
                <a:rPr lang="en-US" altLang="zh-CN" sz="1600" dirty="0"/>
                <a:t>,n</a:t>
              </a:r>
              <a:r>
                <a:rPr lang="en-US" altLang="zh-CN" sz="1050" dirty="0"/>
                <a:t>2</a:t>
              </a:r>
              <a:r>
                <a:rPr lang="en-US" altLang="zh-CN" sz="1400" dirty="0"/>
                <a:t>…</a:t>
              </a:r>
              <a:r>
                <a:rPr lang="en-US" altLang="zh-CN" sz="1600" dirty="0" err="1"/>
                <a:t>n</a:t>
              </a:r>
              <a:r>
                <a:rPr lang="en-US" altLang="zh-CN" sz="1000" dirty="0" err="1"/>
                <a:t>K</a:t>
              </a:r>
              <a:r>
                <a:rPr lang="en-US" altLang="zh-CN" sz="1600" dirty="0"/>
                <a:t>}</a:t>
              </a:r>
            </a:p>
            <a:p>
              <a:pPr>
                <a:lnSpc>
                  <a:spcPct val="150000"/>
                </a:lnSpc>
              </a:pPr>
              <a:r>
                <a:rPr lang="en-US" altLang="zh-CN" sz="1600" dirty="0"/>
                <a:t>E2={e</a:t>
              </a:r>
              <a:r>
                <a:rPr lang="en-US" altLang="zh-CN" sz="1050" dirty="0"/>
                <a:t>1</a:t>
              </a:r>
              <a:r>
                <a:rPr lang="en-US" altLang="zh-CN" sz="1600" dirty="0"/>
                <a:t>,e</a:t>
              </a:r>
              <a:r>
                <a:rPr lang="en-US" altLang="zh-CN" sz="1050" dirty="0"/>
                <a:t>2</a:t>
              </a:r>
              <a:r>
                <a:rPr lang="en-US" altLang="zh-CN" sz="1600" dirty="0"/>
                <a:t>…</a:t>
              </a:r>
              <a:r>
                <a:rPr lang="en-US" altLang="zh-CN" sz="1600" dirty="0" err="1"/>
                <a:t>e</a:t>
              </a:r>
              <a:r>
                <a:rPr lang="en-US" altLang="zh-CN" sz="1050" dirty="0" err="1"/>
                <a:t>L</a:t>
              </a:r>
              <a:r>
                <a:rPr lang="en-US" altLang="zh-CN" sz="1600" dirty="0"/>
                <a:t>}</a:t>
              </a:r>
            </a:p>
            <a:p>
              <a:pPr>
                <a:lnSpc>
                  <a:spcPct val="150000"/>
                </a:lnSpc>
              </a:pPr>
              <a:r>
                <a:rPr lang="en-US" altLang="zh-CN" sz="1600" dirty="0"/>
                <a:t>L=K*(K-1)/2</a:t>
              </a:r>
              <a:endParaRPr lang="zh-CN" altLang="en-US" sz="1600" dirty="0"/>
            </a:p>
          </p:txBody>
        </p:sp>
        <p:sp>
          <p:nvSpPr>
            <p:cNvPr id="85" name="文本框 84"/>
            <p:cNvSpPr txBox="1"/>
            <p:nvPr/>
          </p:nvSpPr>
          <p:spPr>
            <a:xfrm>
              <a:off x="9908449" y="2592209"/>
              <a:ext cx="1887523" cy="1532151"/>
            </a:xfrm>
            <a:prstGeom prst="rect">
              <a:avLst/>
            </a:prstGeom>
            <a:noFill/>
          </p:spPr>
          <p:txBody>
            <a:bodyPr wrap="square" rtlCol="0">
              <a:spAutoFit/>
            </a:bodyPr>
            <a:lstStyle/>
            <a:p>
              <a:pPr>
                <a:lnSpc>
                  <a:spcPct val="150000"/>
                </a:lnSpc>
              </a:pPr>
              <a:r>
                <a:rPr lang="en-US" altLang="zh-CN" sz="1600" dirty="0"/>
                <a:t>G3=(N3,E3)</a:t>
              </a:r>
            </a:p>
            <a:p>
              <a:pPr>
                <a:lnSpc>
                  <a:spcPct val="150000"/>
                </a:lnSpc>
              </a:pPr>
              <a:r>
                <a:rPr lang="en-US" altLang="zh-CN" sz="1600" dirty="0"/>
                <a:t>N3={n</a:t>
              </a:r>
              <a:r>
                <a:rPr lang="en-US" altLang="zh-CN" sz="1050" dirty="0"/>
                <a:t>1</a:t>
              </a:r>
              <a:r>
                <a:rPr lang="en-US" altLang="zh-CN" sz="1600" dirty="0"/>
                <a:t>,n</a:t>
              </a:r>
              <a:r>
                <a:rPr lang="en-US" altLang="zh-CN" sz="1050" dirty="0"/>
                <a:t>2</a:t>
              </a:r>
              <a:r>
                <a:rPr lang="en-US" altLang="zh-CN" sz="1400" dirty="0"/>
                <a:t>…</a:t>
              </a:r>
              <a:r>
                <a:rPr lang="en-US" altLang="zh-CN" sz="1600" dirty="0" err="1"/>
                <a:t>n</a:t>
              </a:r>
              <a:r>
                <a:rPr lang="en-US" altLang="zh-CN" sz="1000" dirty="0" err="1"/>
                <a:t>L</a:t>
              </a:r>
              <a:r>
                <a:rPr lang="en-US" altLang="zh-CN" sz="1600" dirty="0"/>
                <a:t>}</a:t>
              </a:r>
            </a:p>
            <a:p>
              <a:pPr>
                <a:lnSpc>
                  <a:spcPct val="150000"/>
                </a:lnSpc>
              </a:pPr>
              <a:r>
                <a:rPr lang="en-US" altLang="zh-CN" sz="1600" dirty="0"/>
                <a:t>E3={e</a:t>
              </a:r>
              <a:r>
                <a:rPr lang="en-US" altLang="zh-CN" sz="1050" dirty="0"/>
                <a:t>1</a:t>
              </a:r>
              <a:r>
                <a:rPr lang="en-US" altLang="zh-CN" sz="1600" dirty="0"/>
                <a:t>,e</a:t>
              </a:r>
              <a:r>
                <a:rPr lang="en-US" altLang="zh-CN" sz="1050" dirty="0"/>
                <a:t>2</a:t>
              </a:r>
              <a:r>
                <a:rPr lang="en-US" altLang="zh-CN" sz="1600" dirty="0"/>
                <a:t>…</a:t>
              </a:r>
              <a:r>
                <a:rPr lang="en-US" altLang="zh-CN" sz="1600" dirty="0" err="1"/>
                <a:t>e</a:t>
              </a:r>
              <a:r>
                <a:rPr lang="en-US" altLang="zh-CN" sz="1050" dirty="0" err="1"/>
                <a:t>P</a:t>
              </a:r>
              <a:r>
                <a:rPr lang="en-US" altLang="zh-CN" sz="1600" dirty="0"/>
                <a:t>}</a:t>
              </a:r>
            </a:p>
            <a:p>
              <a:pPr>
                <a:lnSpc>
                  <a:spcPct val="150000"/>
                </a:lnSpc>
              </a:pPr>
              <a:r>
                <a:rPr lang="en-US" altLang="zh-CN" sz="1600" dirty="0"/>
                <a:t>L=K*(K-1)/2</a:t>
              </a:r>
              <a:endParaRPr lang="zh-CN" altLang="en-US" sz="1600" dirty="0"/>
            </a:p>
          </p:txBody>
        </p:sp>
        <p:sp>
          <p:nvSpPr>
            <p:cNvPr id="92" name="文本框 91"/>
            <p:cNvSpPr txBox="1"/>
            <p:nvPr/>
          </p:nvSpPr>
          <p:spPr>
            <a:xfrm>
              <a:off x="1149770" y="2074391"/>
              <a:ext cx="1512687" cy="307777"/>
            </a:xfrm>
            <a:prstGeom prst="rect">
              <a:avLst/>
            </a:prstGeom>
            <a:noFill/>
          </p:spPr>
          <p:txBody>
            <a:bodyPr wrap="square" rtlCol="0">
              <a:spAutoFit/>
            </a:bodyPr>
            <a:lstStyle/>
            <a:p>
              <a:r>
                <a:rPr lang="zh-CN" altLang="en-US" sz="1400"/>
                <a:t>网络拓扑图</a:t>
              </a:r>
            </a:p>
          </p:txBody>
        </p:sp>
        <p:sp>
          <p:nvSpPr>
            <p:cNvPr id="93" name="文本框 92"/>
            <p:cNvSpPr txBox="1"/>
            <p:nvPr/>
          </p:nvSpPr>
          <p:spPr>
            <a:xfrm>
              <a:off x="5533534" y="2049820"/>
              <a:ext cx="1512687" cy="307777"/>
            </a:xfrm>
            <a:prstGeom prst="rect">
              <a:avLst/>
            </a:prstGeom>
            <a:noFill/>
          </p:spPr>
          <p:txBody>
            <a:bodyPr wrap="square" rtlCol="0">
              <a:spAutoFit/>
            </a:bodyPr>
            <a:lstStyle/>
            <a:p>
              <a:r>
                <a:rPr lang="zh-CN" altLang="en-US" sz="1400"/>
                <a:t>完全图</a:t>
              </a:r>
            </a:p>
          </p:txBody>
        </p:sp>
        <p:sp>
          <p:nvSpPr>
            <p:cNvPr id="94" name="文本框 93"/>
            <p:cNvSpPr txBox="1"/>
            <p:nvPr/>
          </p:nvSpPr>
          <p:spPr>
            <a:xfrm>
              <a:off x="9789076" y="2049820"/>
              <a:ext cx="2042244" cy="307777"/>
            </a:xfrm>
            <a:prstGeom prst="rect">
              <a:avLst/>
            </a:prstGeom>
            <a:noFill/>
          </p:spPr>
          <p:txBody>
            <a:bodyPr wrap="square" rtlCol="0">
              <a:spAutoFit/>
            </a:bodyPr>
            <a:lstStyle/>
            <a:p>
              <a:r>
                <a:rPr lang="zh-CN" altLang="en-US" sz="1400"/>
                <a:t>边、节点相互转换</a:t>
              </a:r>
            </a:p>
          </p:txBody>
        </p:sp>
      </p:grpSp>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262254" y="179070"/>
            <a:ext cx="4061527" cy="39878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图结构处理</a:t>
            </a:r>
          </a:p>
        </p:txBody>
      </p:sp>
      <p:sp>
        <p:nvSpPr>
          <p:cNvPr id="3" name="文本框 2">
            <a:extLst>
              <a:ext uri="{FF2B5EF4-FFF2-40B4-BE49-F238E27FC236}">
                <a16:creationId xmlns:a16="http://schemas.microsoft.com/office/drawing/2014/main" id="{CAA1CABE-A89B-D263-8518-3A484C285D37}"/>
              </a:ext>
            </a:extLst>
          </p:cNvPr>
          <p:cNvSpPr txBox="1"/>
          <p:nvPr/>
        </p:nvSpPr>
        <p:spPr>
          <a:xfrm>
            <a:off x="1037398" y="5257800"/>
            <a:ext cx="2963101" cy="369332"/>
          </a:xfrm>
          <a:prstGeom prst="rect">
            <a:avLst/>
          </a:prstGeom>
          <a:noFill/>
        </p:spPr>
        <p:txBody>
          <a:bodyPr wrap="square" rtlCol="0">
            <a:spAutoFit/>
          </a:bodyPr>
          <a:lstStyle/>
          <a:p>
            <a:r>
              <a:rPr kumimoji="1" lang="zh-CN" altLang="en-US" dirty="0"/>
              <a:t>流量矩阵转变为特征矩阵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30572" y="644141"/>
            <a:ext cx="10930855" cy="4525673"/>
            <a:chOff x="630572" y="417638"/>
            <a:chExt cx="10930855" cy="4525673"/>
          </a:xfrm>
        </p:grpSpPr>
        <p:pic>
          <p:nvPicPr>
            <p:cNvPr id="7" name="图片 6"/>
            <p:cNvPicPr>
              <a:picLocks noChangeAspect="1"/>
            </p:cNvPicPr>
            <p:nvPr/>
          </p:nvPicPr>
          <p:blipFill>
            <a:blip r:embed="rId5"/>
            <a:stretch>
              <a:fillRect/>
            </a:stretch>
          </p:blipFill>
          <p:spPr>
            <a:xfrm>
              <a:off x="630572" y="417638"/>
              <a:ext cx="10930855" cy="1768354"/>
            </a:xfrm>
            <a:prstGeom prst="rect">
              <a:avLst/>
            </a:prstGeom>
          </p:spPr>
        </p:pic>
        <p:grpSp>
          <p:nvGrpSpPr>
            <p:cNvPr id="31" name="组合 30"/>
            <p:cNvGrpSpPr/>
            <p:nvPr/>
          </p:nvGrpSpPr>
          <p:grpSpPr>
            <a:xfrm>
              <a:off x="789963" y="2429273"/>
              <a:ext cx="10017338" cy="2514038"/>
              <a:chOff x="823519" y="2504774"/>
              <a:chExt cx="10017338" cy="2514038"/>
            </a:xfrm>
          </p:grpSpPr>
          <mc:AlternateContent xmlns:mc="http://schemas.openxmlformats.org/markup-compatibility/2006" xmlns:a14="http://schemas.microsoft.com/office/drawing/2010/main">
            <mc:Choice Requires="a14">
              <p:sp>
                <p:nvSpPr>
                  <p:cNvPr id="18" name="文本框 17"/>
                  <p:cNvSpPr txBox="1"/>
                  <p:nvPr/>
                </p:nvSpPr>
                <p:spPr>
                  <a:xfrm>
                    <a:off x="6596028" y="2892076"/>
                    <a:ext cx="4244829" cy="21267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a:t>A</a:t>
                    </a:r>
                    <a:r>
                      <a:rPr lang="zh-CN" altLang="en-US"/>
                      <a:t>为为邻接矩阵</a:t>
                    </a:r>
                    <a:endParaRPr lang="en-US" altLang="zh-CN"/>
                  </a:p>
                  <a:p>
                    <a:pPr marL="285750" indent="-285750">
                      <a:lnSpc>
                        <a:spcPct val="150000"/>
                      </a:lnSpc>
                      <a:buFont typeface="Arial" panose="020B0604020202020204" pitchFamily="34" charset="0"/>
                      <a:buChar char="•"/>
                    </a:pPr>
                    <a:r>
                      <a:rPr lang="en-US" altLang="zh-CN"/>
                      <a:t>X</a:t>
                    </a:r>
                    <a:r>
                      <a:rPr lang="zh-CN" altLang="en-US"/>
                      <a:t>为特征矩阵</a:t>
                    </a:r>
                    <a:endParaRPr lang="en-US" altLang="zh-CN"/>
                  </a:p>
                  <a:p>
                    <a:pPr marL="285750" indent="-285750">
                      <a:lnSpc>
                        <a:spcPct val="150000"/>
                      </a:lnSpc>
                      <a:buFont typeface="Arial" panose="020B0604020202020204" pitchFamily="34" charset="0"/>
                      <a:buChar char="•"/>
                    </a:pPr>
                    <a:r>
                      <a:rPr lang="en-US" altLang="zh-CN"/>
                      <a:t>D</a:t>
                    </a:r>
                    <a:r>
                      <a:rPr lang="zh-CN" altLang="en-US"/>
                      <a:t>为度矩阵</a:t>
                    </a:r>
                    <a:endParaRPr lang="en-US" altLang="zh-CN"/>
                  </a:p>
                  <a:p>
                    <a:pPr marL="285750" indent="-285750">
                      <a:lnSpc>
                        <a:spcPct val="150000"/>
                      </a:lnSpc>
                      <a:buFont typeface="Arial" panose="020B0604020202020204" pitchFamily="34" charset="0"/>
                      <a:buChar char="•"/>
                    </a:pPr>
                    <a:r>
                      <a:rPr lang="en-US" altLang="zh-CN"/>
                      <a:t>W</a:t>
                    </a:r>
                    <a:r>
                      <a:rPr lang="zh-CN" altLang="en-US"/>
                      <a:t>为权重矩阵</a:t>
                    </a:r>
                    <a:endParaRPr lang="en-US" altLang="zh-CN"/>
                  </a:p>
                  <a:p>
                    <a:pPr marL="285750" indent="-285750">
                      <a:lnSpc>
                        <a:spcPct val="150000"/>
                      </a:lnSpc>
                      <a:buFont typeface="Arial" panose="020B0604020202020204" pitchFamily="34" charset="0"/>
                      <a:buChar char="•"/>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𝜃</m:t>
                        </m:r>
                      </m:oMath>
                    </a14:m>
                    <a:r>
                      <a:rPr lang="zh-CN" altLang="en-US"/>
                      <a:t>为切比雪夫向量系数</a:t>
                    </a:r>
                  </a:p>
                </p:txBody>
              </p:sp>
            </mc:Choice>
            <mc:Fallback xmlns="">
              <p:sp>
                <p:nvSpPr>
                  <p:cNvPr id="18" name="文本框 17"/>
                  <p:cNvSpPr txBox="1">
                    <a:spLocks noRot="1" noChangeAspect="1" noMove="1" noResize="1" noEditPoints="1" noAdjustHandles="1" noChangeArrowheads="1" noChangeShapeType="1" noTextEdit="1"/>
                  </p:cNvSpPr>
                  <p:nvPr/>
                </p:nvSpPr>
                <p:spPr>
                  <a:xfrm>
                    <a:off x="6596028" y="2892076"/>
                    <a:ext cx="4244829" cy="2126736"/>
                  </a:xfrm>
                  <a:prstGeom prst="rect">
                    <a:avLst/>
                  </a:prstGeom>
                  <a:blipFill rotWithShape="1">
                    <a:blip r:embed="rId6"/>
                  </a:blipFill>
                </p:spPr>
                <p:txBody>
                  <a:bodyPr/>
                  <a:lstStyle/>
                  <a:p>
                    <a:r>
                      <a:rPr lang="zh-CN" altLang="en-US">
                        <a:noFill/>
                      </a:rPr>
                      <a:t> </a:t>
                    </a:r>
                  </a:p>
                </p:txBody>
              </p:sp>
            </mc:Fallback>
          </mc:AlternateContent>
          <p:grpSp>
            <p:nvGrpSpPr>
              <p:cNvPr id="30" name="组合 29"/>
              <p:cNvGrpSpPr/>
              <p:nvPr/>
            </p:nvGrpSpPr>
            <p:grpSpPr>
              <a:xfrm>
                <a:off x="823519" y="2504774"/>
                <a:ext cx="5166219" cy="2489749"/>
                <a:chOff x="1578528" y="2462829"/>
                <a:chExt cx="5166219" cy="2489749"/>
              </a:xfrm>
            </p:grpSpPr>
            <p:sp>
              <p:nvSpPr>
                <p:cNvPr id="23" name="文本框 22"/>
                <p:cNvSpPr txBox="1"/>
                <p:nvPr/>
              </p:nvSpPr>
              <p:spPr>
                <a:xfrm>
                  <a:off x="5159228" y="2462829"/>
                  <a:ext cx="1585519" cy="306705"/>
                </a:xfrm>
                <a:prstGeom prst="rect">
                  <a:avLst/>
                </a:prstGeom>
                <a:noFill/>
              </p:spPr>
              <p:txBody>
                <a:bodyPr wrap="square" rtlCol="0">
                  <a:spAutoFit/>
                </a:bodyPr>
                <a:lstStyle/>
                <a:p>
                  <a:r>
                    <a:rPr lang="zh-CN" altLang="en-US" sz="1400"/>
                    <a:t>特征对称归一化</a:t>
                  </a:r>
                </a:p>
              </p:txBody>
            </p:sp>
            <p:grpSp>
              <p:nvGrpSpPr>
                <p:cNvPr id="29" name="组合 28"/>
                <p:cNvGrpSpPr/>
                <p:nvPr/>
              </p:nvGrpSpPr>
              <p:grpSpPr>
                <a:xfrm>
                  <a:off x="1578528" y="2650921"/>
                  <a:ext cx="4193097" cy="2301657"/>
                  <a:chOff x="1578528" y="2650921"/>
                  <a:chExt cx="4193097" cy="2301657"/>
                </a:xfrm>
              </p:grpSpPr>
              <mc:AlternateContent xmlns:mc="http://schemas.openxmlformats.org/markup-compatibility/2006" xmlns:a14="http://schemas.microsoft.com/office/drawing/2010/main">
                <mc:Choice Requires="a14">
                  <p:sp>
                    <p:nvSpPr>
                      <p:cNvPr id="17" name="文本框 16"/>
                      <p:cNvSpPr txBox="1"/>
                      <p:nvPr/>
                    </p:nvSpPr>
                    <p:spPr>
                      <a:xfrm>
                        <a:off x="1578528" y="2849182"/>
                        <a:ext cx="3807204" cy="21033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𝐺𝐶𝑁</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𝑋</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𝐷</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den>
                                  </m:f>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𝐷</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den>
                                  </m:f>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𝑋𝑊</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𝐾</m:t>
                                  </m:r>
                                </m:sup>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133350"/>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133350"/>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oMath>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578528" y="2849182"/>
                        <a:ext cx="3807204" cy="2103396"/>
                      </a:xfrm>
                      <a:prstGeom prst="rect">
                        <a:avLst/>
                      </a:prstGeom>
                      <a:blipFill rotWithShape="1">
                        <a:blip r:embed="rId7"/>
                      </a:blipFill>
                    </p:spPr>
                    <p:txBody>
                      <a:bodyPr/>
                      <a:lstStyle/>
                      <a:p>
                        <a:r>
                          <a:rPr lang="zh-CN" altLang="en-US">
                            <a:noFill/>
                          </a:rPr>
                          <a:t> </a:t>
                        </a:r>
                      </a:p>
                    </p:txBody>
                  </p:sp>
                </mc:Fallback>
              </mc:AlternateContent>
              <p:sp>
                <p:nvSpPr>
                  <p:cNvPr id="20" name="矩形 19"/>
                  <p:cNvSpPr/>
                  <p:nvPr/>
                </p:nvSpPr>
                <p:spPr>
                  <a:xfrm>
                    <a:off x="3624044" y="2849182"/>
                    <a:ext cx="981512" cy="4515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4605556" y="2650921"/>
                    <a:ext cx="637563" cy="1982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644242" y="3300716"/>
                    <a:ext cx="1853967" cy="767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5" idx="3"/>
                  </p:cNvCxnSpPr>
                  <p:nvPr/>
                </p:nvCxnSpPr>
                <p:spPr>
                  <a:xfrm flipV="1">
                    <a:off x="3498209" y="3682767"/>
                    <a:ext cx="771787" cy="19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186106" y="3512372"/>
                    <a:ext cx="1585519" cy="307777"/>
                  </a:xfrm>
                  <a:prstGeom prst="rect">
                    <a:avLst/>
                  </a:prstGeom>
                  <a:noFill/>
                </p:spPr>
                <p:txBody>
                  <a:bodyPr wrap="square" rtlCol="0">
                    <a:spAutoFit/>
                  </a:bodyPr>
                  <a:lstStyle/>
                  <a:p>
                    <a:r>
                      <a:rPr lang="zh-CN" altLang="en-US" sz="1400"/>
                      <a:t>切比雪夫卷积核</a:t>
                    </a:r>
                  </a:p>
                </p:txBody>
              </p:sp>
            </p:grpSp>
          </p:grpSp>
        </p:grpSp>
      </p:grpSp>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262254" y="179070"/>
            <a:ext cx="4061527" cy="398780"/>
          </a:xfrm>
          <a:prstGeom prst="rect">
            <a:avLst/>
          </a:prstGeom>
        </p:spPr>
        <p:txBody>
          <a:bodyPr wrap="square">
            <a:spAutoFit/>
          </a:bodyPr>
          <a:lstStyle/>
          <a:p>
            <a:r>
              <a:rPr lang="en-US" altLang="zh-CN" sz="2000">
                <a:solidFill>
                  <a:srgbClr val="000000"/>
                </a:solidFill>
                <a:latin typeface="微软雅黑" panose="020B0503020204020204" charset="-122"/>
                <a:ea typeface="微软雅黑" panose="020B0503020204020204" charset="-122"/>
                <a:cs typeface="+mn-ea"/>
                <a:sym typeface="+mn-lt"/>
              </a:rPr>
              <a:t>GCN</a:t>
            </a:r>
            <a:r>
              <a:rPr lang="zh-CN" altLang="en-US" sz="2000">
                <a:solidFill>
                  <a:srgbClr val="000000"/>
                </a:solidFill>
                <a:latin typeface="微软雅黑" panose="020B0503020204020204" charset="-122"/>
                <a:ea typeface="微软雅黑" panose="020B0503020204020204" charset="-122"/>
                <a:cs typeface="+mn-ea"/>
                <a:sym typeface="+mn-lt"/>
              </a:rPr>
              <a:t>介绍</a:t>
            </a:r>
            <a:endParaRPr lang="zh-CN" altLang="en-US" sz="2000">
              <a:solidFill>
                <a:schemeClr val="accent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b="22545"/>
          <a:stretch>
            <a:fillRect/>
          </a:stretch>
        </p:blipFill>
        <p:spPr>
          <a:xfrm>
            <a:off x="632146" y="854236"/>
            <a:ext cx="6387056" cy="2929200"/>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632146" y="3954205"/>
                <a:ext cx="6096000" cy="2648354"/>
              </a:xfrm>
              <a:prstGeom prst="rect">
                <a:avLst/>
              </a:prstGeom>
              <a:noFill/>
            </p:spPr>
            <p:txBody>
              <a:bodyPr wrap="square">
                <a:spAutoFit/>
              </a:bodyPr>
              <a:lstStyle/>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Sub>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𝑡𝑎𝑛h</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Sub>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tanh</m:t>
                      </m:r>
                      <m: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2146" y="3954205"/>
                <a:ext cx="6096000" cy="2648354"/>
              </a:xfrm>
              <a:prstGeom prst="rect">
                <a:avLst/>
              </a:prstGeom>
              <a:blipFill rotWithShape="1">
                <a:blip r:embed="rId6"/>
                <a:stretch>
                  <a:fillRect l="-5" t="-2" r="5" b="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47998" y="3954205"/>
                <a:ext cx="7044002" cy="212763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W</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a:t>
                </a:r>
                <a:r>
                  <a:rPr lang="en-US" altLang="zh-CN" kern="100">
                    <a:latin typeface="等线" panose="02010600030101010101" pitchFamily="2" charset="-122"/>
                    <a:ea typeface="等线" panose="02010600030101010101" pitchFamily="2" charset="-122"/>
                    <a:cs typeface="Times New Roman" panose="02020603050405020304" pitchFamily="18" charset="0"/>
                  </a:rPr>
                  <a:t>U</a:t>
                </a:r>
                <a:r>
                  <a:rPr lang="zh-CN" altLang="en-US" kern="100">
                    <a:latin typeface="等线" panose="02010600030101010101" pitchFamily="2" charset="-122"/>
                    <a:ea typeface="等线" panose="02010600030101010101" pitchFamily="2" charset="-122"/>
                    <a:cs typeface="Times New Roman" panose="02020603050405020304" pitchFamily="18" charset="0"/>
                  </a:rPr>
                  <a:t>为权重矩阵</a:t>
                </a:r>
                <a:endParaRPr lang="en-US" altLang="zh-CN" kern="10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kern="100">
                    <a:latin typeface="等线" panose="02010600030101010101" pitchFamily="2" charset="-122"/>
                    <a:ea typeface="等线" panose="02010600030101010101" pitchFamily="2" charset="-122"/>
                    <a:cs typeface="Times New Roman" panose="02020603050405020304" pitchFamily="18" charset="0"/>
                  </a:rPr>
                  <a:t>b</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为偏移量</a:t>
                </a:r>
                <a:endParaRPr lang="en-US"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14:m>
                  <m:oMath xmlns:m="http://schemas.openxmlformats.org/officeDocument/2006/math">
                    <m:r>
                      <a:rPr lang="en-US" altLang="zh-CN" sz="1800" i="1" kern="100" smtClean="0">
                        <a:effectLst/>
                        <a:latin typeface="Cambria Math" panose="02040503050406030204" pitchFamily="18" charset="0"/>
                        <a:ea typeface="等线 Light" panose="02010600030101010101" pitchFamily="2" charset="-122"/>
                        <a:cs typeface="Times New Roman" panose="02020603050405020304" pitchFamily="18" charset="0"/>
                      </a:rPr>
                      <m:t>𝜎</m:t>
                    </m:r>
                  </m:oMath>
                </a14:m>
                <a:r>
                  <a:rPr lang="zh-CN" altLang="en-US"/>
                  <a:t>是</a:t>
                </a:r>
                <a:r>
                  <a:rPr lang="en-US" altLang="zh-CN"/>
                  <a:t>sigmoid</a:t>
                </a:r>
                <a:r>
                  <a:rPr lang="zh-CN" altLang="en-US"/>
                  <a:t>函数（将值转化为</a:t>
                </a:r>
                <a:r>
                  <a:rPr lang="en-US" altLang="zh-CN"/>
                  <a:t>0</a:t>
                </a:r>
                <a:r>
                  <a:rPr lang="zh-CN" altLang="en-US"/>
                  <a:t>到</a:t>
                </a:r>
                <a:r>
                  <a:rPr lang="en-US" altLang="zh-CN"/>
                  <a:t>1</a:t>
                </a:r>
                <a:r>
                  <a:rPr lang="zh-CN" altLang="en-US"/>
                  <a:t>之间的数值）</a:t>
                </a:r>
                <a:endParaRPr lang="en-US" altLang="zh-CN"/>
              </a:p>
              <a:p>
                <a:pPr marL="285750" indent="-285750" algn="just">
                  <a:lnSpc>
                    <a:spcPct val="150000"/>
                  </a:lnSpc>
                  <a:buFont typeface="Arial" panose="020B0604020202020204" pitchFamily="34" charset="0"/>
                  <a:buChar char="•"/>
                </a:pPr>
                <a:r>
                  <a:rPr lang="en-US" altLang="zh-CN" kern="100">
                    <a:latin typeface="等线" panose="02010600030101010101" pitchFamily="2" charset="-122"/>
                    <a:ea typeface="等线" panose="02010600030101010101" pitchFamily="2" charset="-122"/>
                    <a:cs typeface="Times New Roman" panose="02020603050405020304" pitchFamily="18" charset="0"/>
                  </a:rPr>
                  <a:t>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anh</a:t>
                </a:r>
                <a:r>
                  <a:rPr lang="zh-CN" altLang="en-US" kern="100">
                    <a:latin typeface="等线" panose="02010600030101010101" pitchFamily="2" charset="-122"/>
                    <a:ea typeface="等线" panose="02010600030101010101" pitchFamily="2" charset="-122"/>
                    <a:cs typeface="Times New Roman" panose="02020603050405020304" pitchFamily="18" charset="0"/>
                  </a:rPr>
                  <a:t>函数将值转化为</a:t>
                </a:r>
                <a:r>
                  <a:rPr lang="en-US" altLang="zh-CN" kern="100">
                    <a:latin typeface="等线" panose="02010600030101010101" pitchFamily="2" charset="-122"/>
                    <a:ea typeface="等线" panose="02010600030101010101" pitchFamily="2" charset="-122"/>
                    <a:cs typeface="Times New Roman" panose="02020603050405020304" pitchFamily="18" charset="0"/>
                  </a:rPr>
                  <a:t>-1</a:t>
                </a:r>
                <a:r>
                  <a:rPr lang="zh-CN" altLang="en-US" kern="100">
                    <a:latin typeface="等线" panose="02010600030101010101" pitchFamily="2" charset="-122"/>
                    <a:ea typeface="等线" panose="02010600030101010101" pitchFamily="2" charset="-122"/>
                    <a:cs typeface="Times New Roman" panose="02020603050405020304" pitchFamily="18" charset="0"/>
                  </a:rPr>
                  <a:t>到</a:t>
                </a:r>
                <a:r>
                  <a:rPr lang="en-US" altLang="zh-CN" kern="100">
                    <a:latin typeface="等线" panose="02010600030101010101" pitchFamily="2" charset="-122"/>
                    <a:ea typeface="等线" panose="02010600030101010101" pitchFamily="2" charset="-122"/>
                    <a:cs typeface="Times New Roman" panose="02020603050405020304" pitchFamily="18" charset="0"/>
                  </a:rPr>
                  <a:t>1</a:t>
                </a:r>
                <a:r>
                  <a:rPr lang="zh-CN" altLang="en-US" kern="100">
                    <a:latin typeface="等线" panose="02010600030101010101" pitchFamily="2" charset="-122"/>
                    <a:ea typeface="等线" panose="02010600030101010101" pitchFamily="2" charset="-122"/>
                    <a:cs typeface="Times New Roman" panose="02020603050405020304" pitchFamily="18" charset="0"/>
                  </a:rPr>
                  <a:t>之间的数值（对数值起放缩作用）</a:t>
                </a:r>
                <a:endParaRPr lang="en-US"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X</a:t>
                </a:r>
                <a:r>
                  <a:rPr lang="zh-CN" altLang="en-US" kern="100">
                    <a:latin typeface="等线" panose="02010600030101010101" pitchFamily="2" charset="-122"/>
                    <a:ea typeface="等线" panose="02010600030101010101" pitchFamily="2" charset="-122"/>
                    <a:cs typeface="Times New Roman" panose="02020603050405020304" pitchFamily="18" charset="0"/>
                  </a:rPr>
                  <a:t>为输入数据</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47998" y="3954205"/>
                <a:ext cx="7044002" cy="2127634"/>
              </a:xfrm>
              <a:prstGeom prst="rect">
                <a:avLst/>
              </a:prstGeom>
              <a:blipFill rotWithShape="1">
                <a:blip r:embed="rId7"/>
                <a:stretch>
                  <a:fillRect l="-1" t="-3" b="21"/>
                </a:stretch>
              </a:blipFill>
            </p:spPr>
            <p:txBody>
              <a:bodyPr/>
              <a:lstStyle/>
              <a:p>
                <a:r>
                  <a:rPr lang="zh-CN" altLang="en-US">
                    <a:noFill/>
                  </a:rPr>
                  <a:t> </a:t>
                </a:r>
              </a:p>
            </p:txBody>
          </p:sp>
        </mc:Fallback>
      </mc:AlternateContent>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398780"/>
          </a:xfrm>
          <a:prstGeom prst="rect">
            <a:avLst/>
          </a:prstGeom>
        </p:spPr>
        <p:txBody>
          <a:bodyPr wrap="square">
            <a:spAutoFit/>
          </a:bodyPr>
          <a:lstStyle/>
          <a:p>
            <a:r>
              <a:rPr lang="en-US" altLang="zh-CN" sz="2000">
                <a:solidFill>
                  <a:srgbClr val="000000"/>
                </a:solidFill>
                <a:latin typeface="微软雅黑" panose="020B0503020204020204" charset="-122"/>
                <a:ea typeface="微软雅黑" panose="020B0503020204020204" charset="-122"/>
                <a:cs typeface="+mn-ea"/>
                <a:sym typeface="+mn-lt"/>
              </a:rPr>
              <a:t>LSTM</a:t>
            </a:r>
            <a:r>
              <a:rPr lang="zh-CN" altLang="en-US" sz="2000">
                <a:solidFill>
                  <a:srgbClr val="000000"/>
                </a:solidFill>
                <a:latin typeface="微软雅黑" panose="020B0503020204020204" charset="-122"/>
                <a:ea typeface="微软雅黑" panose="020B0503020204020204" charset="-122"/>
                <a:cs typeface="+mn-ea"/>
                <a:sym typeface="+mn-lt"/>
              </a:rPr>
              <a:t>介绍</a:t>
            </a:r>
            <a:endParaRPr lang="zh-CN" altLang="en-US" sz="2000">
              <a:solidFill>
                <a:schemeClr val="accent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28980" y="1171029"/>
            <a:ext cx="14028704" cy="4195206"/>
            <a:chOff x="328980" y="1171029"/>
            <a:chExt cx="14028704" cy="4195206"/>
          </a:xfrm>
        </p:grpSpPr>
        <mc:AlternateContent xmlns:mc="http://schemas.openxmlformats.org/markup-compatibility/2006" xmlns:a14="http://schemas.microsoft.com/office/drawing/2010/main">
          <mc:Choice Requires="a14">
            <p:sp>
              <p:nvSpPr>
                <p:cNvPr id="3" name="文本框 2"/>
                <p:cNvSpPr txBox="1"/>
                <p:nvPr/>
              </p:nvSpPr>
              <p:spPr>
                <a:xfrm>
                  <a:off x="6240378" y="1248278"/>
                  <a:ext cx="6096000" cy="2833724"/>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𝐺𝐶</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sup>
                            </m:sSubSup>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e>
                        </m:d>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𝐺𝐶</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sup>
                            </m:sSubSup>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e>
                        </m:d>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𝜎</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𝐺𝐶</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sub>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sup>
                            </m:sSubSup>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e>
                        </m:d>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𝑡𝑎𝑛h</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𝑋</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𝑊</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𝐺𝐶</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sup>
                            </m:sSub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Sub>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𝑓</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𝐺𝐶</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sub>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sup>
                        </m:sSubSup>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𝑖</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𝑢</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tanh</m:t>
                        </m:r>
                        <m: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240378" y="1248278"/>
                  <a:ext cx="6096000" cy="2833724"/>
                </a:xfrm>
                <a:prstGeom prst="rect">
                  <a:avLst/>
                </a:prstGeom>
                <a:blipFill rotWithShape="1">
                  <a:blip r:embed="rId5"/>
                </a:blipFill>
              </p:spPr>
              <p:txBody>
                <a:bodyPr/>
                <a:lstStyle/>
                <a:p>
                  <a:r>
                    <a:rPr lang="zh-CN" altLang="en-US">
                      <a:noFill/>
                    </a:rPr>
                    <a:t> </a:t>
                  </a:r>
                </a:p>
              </p:txBody>
            </p:sp>
          </mc:Fallback>
        </mc:AlternateContent>
        <p:pic>
          <p:nvPicPr>
            <p:cNvPr id="7" name="图片 6"/>
            <p:cNvPicPr>
              <a:picLocks noChangeAspect="1"/>
            </p:cNvPicPr>
            <p:nvPr/>
          </p:nvPicPr>
          <p:blipFill>
            <a:blip r:embed="rId6"/>
            <a:stretch>
              <a:fillRect/>
            </a:stretch>
          </p:blipFill>
          <p:spPr>
            <a:xfrm>
              <a:off x="328980" y="1171029"/>
              <a:ext cx="6331102" cy="4117957"/>
            </a:xfrm>
            <a:prstGeom prst="rect">
              <a:avLst/>
            </a:prstGeom>
          </p:spPr>
        </p:pic>
        <p:sp>
          <p:nvSpPr>
            <p:cNvPr id="8" name="文本框 7"/>
            <p:cNvSpPr txBox="1"/>
            <p:nvPr/>
          </p:nvSpPr>
          <p:spPr>
            <a:xfrm>
              <a:off x="7313682" y="4485096"/>
              <a:ext cx="7044002" cy="8811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为图节点的特征矩阵</a:t>
              </a:r>
              <a:endParaRPr lang="en-US"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kern="100">
                  <a:latin typeface="等线" panose="02010600030101010101" pitchFamily="2" charset="-122"/>
                  <a:ea typeface="等线" panose="02010600030101010101" pitchFamily="2" charset="-122"/>
                  <a:cs typeface="Times New Roman" panose="02020603050405020304" pitchFamily="18" charset="0"/>
                </a:rPr>
                <a:t>A</a:t>
              </a:r>
              <a:r>
                <a:rPr lang="zh-CN" altLang="en-US" kern="100">
                  <a:latin typeface="等线" panose="02010600030101010101" pitchFamily="2" charset="-122"/>
                  <a:ea typeface="等线" panose="02010600030101010101" pitchFamily="2" charset="-122"/>
                  <a:cs typeface="Times New Roman" panose="02020603050405020304" pitchFamily="18" charset="0"/>
                </a:rPr>
                <a:t>为图的邻接矩阵</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8842075" y="1371600"/>
              <a:ext cx="1785668" cy="39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42075" y="1874807"/>
              <a:ext cx="1785668" cy="39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842075" y="2378014"/>
              <a:ext cx="1785668" cy="39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050015" y="2833193"/>
              <a:ext cx="1785668" cy="341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722744" y="3286078"/>
              <a:ext cx="1085490" cy="341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6" name="直接连接符 25"/>
          <p:cNvCxnSpPr/>
          <p:nvPr>
            <p:custDataLst>
              <p:tags r:id="rId1"/>
            </p:custDataLst>
          </p:nvPr>
        </p:nvCxnSpPr>
        <p:spPr>
          <a:xfrm>
            <a:off x="260350" y="22542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39878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网络模型</a:t>
            </a:r>
            <a:endParaRPr lang="zh-CN" altLang="en-US" sz="2000">
              <a:solidFill>
                <a:schemeClr val="accent2"/>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93370" y="1372870"/>
            <a:ext cx="6529705" cy="4427220"/>
            <a:chOff x="631" y="818"/>
            <a:chExt cx="10283" cy="6972"/>
          </a:xfrm>
        </p:grpSpPr>
        <p:pic>
          <p:nvPicPr>
            <p:cNvPr id="4" name="图片 3"/>
            <p:cNvPicPr>
              <a:picLocks noChangeAspect="1"/>
            </p:cNvPicPr>
            <p:nvPr>
              <p:custDataLst>
                <p:tags r:id="rId3"/>
              </p:custDataLst>
            </p:nvPr>
          </p:nvPicPr>
          <p:blipFill>
            <a:blip r:embed="rId6"/>
            <a:stretch>
              <a:fillRect/>
            </a:stretch>
          </p:blipFill>
          <p:spPr>
            <a:xfrm>
              <a:off x="631" y="818"/>
              <a:ext cx="8311" cy="6972"/>
            </a:xfrm>
            <a:prstGeom prst="rect">
              <a:avLst/>
            </a:prstGeom>
          </p:spPr>
        </p:pic>
        <p:sp>
          <p:nvSpPr>
            <p:cNvPr id="5" name="右大括号 4"/>
            <p:cNvSpPr/>
            <p:nvPr/>
          </p:nvSpPr>
          <p:spPr>
            <a:xfrm>
              <a:off x="9038" y="2033"/>
              <a:ext cx="370" cy="3828"/>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 name="文本框 5"/>
            <p:cNvSpPr txBox="1"/>
            <p:nvPr/>
          </p:nvSpPr>
          <p:spPr>
            <a:xfrm>
              <a:off x="9672" y="3591"/>
              <a:ext cx="1243" cy="1452"/>
            </a:xfrm>
            <a:prstGeom prst="rect">
              <a:avLst/>
            </a:prstGeom>
            <a:noFill/>
          </p:spPr>
          <p:txBody>
            <a:bodyPr wrap="square" rtlCol="0">
              <a:spAutoFit/>
            </a:bodyPr>
            <a:lstStyle/>
            <a:p>
              <a:r>
                <a:rPr lang="zh-CN" altLang="en-US"/>
                <a:t>数据预处理</a:t>
              </a:r>
            </a:p>
          </p:txBody>
        </p:sp>
        <p:sp>
          <p:nvSpPr>
            <p:cNvPr id="7" name="右大括号 6"/>
            <p:cNvSpPr/>
            <p:nvPr/>
          </p:nvSpPr>
          <p:spPr>
            <a:xfrm>
              <a:off x="9038" y="6099"/>
              <a:ext cx="369" cy="1241"/>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8" name="文本框 7"/>
            <p:cNvSpPr txBox="1"/>
            <p:nvPr/>
          </p:nvSpPr>
          <p:spPr>
            <a:xfrm>
              <a:off x="9672" y="6396"/>
              <a:ext cx="1028" cy="1016"/>
            </a:xfrm>
            <a:prstGeom prst="rect">
              <a:avLst/>
            </a:prstGeom>
            <a:noFill/>
          </p:spPr>
          <p:txBody>
            <a:bodyPr wrap="square" rtlCol="0">
              <a:spAutoFit/>
            </a:bodyPr>
            <a:lstStyle/>
            <a:p>
              <a:r>
                <a:rPr lang="zh-CN" altLang="en-US"/>
                <a:t>模型训练</a:t>
              </a:r>
            </a:p>
          </p:txBody>
        </p:sp>
      </p:grpSp>
      <p:sp>
        <p:nvSpPr>
          <p:cNvPr id="9" name="文本框 8"/>
          <p:cNvSpPr txBox="1"/>
          <p:nvPr/>
        </p:nvSpPr>
        <p:spPr>
          <a:xfrm>
            <a:off x="7586946" y="3256958"/>
            <a:ext cx="3623310" cy="2543132"/>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a:t>隐藏层大小为</a:t>
            </a:r>
            <a:r>
              <a:rPr lang="en-US" altLang="zh-CN"/>
              <a:t>64</a:t>
            </a:r>
          </a:p>
          <a:p>
            <a:pPr marL="285750" indent="-285750" fontAlgn="auto">
              <a:lnSpc>
                <a:spcPct val="150000"/>
              </a:lnSpc>
              <a:buFont typeface="Arial" panose="020B0604020202020204" pitchFamily="34" charset="0"/>
              <a:buChar char="•"/>
            </a:pPr>
            <a:r>
              <a:rPr lang="zh-CN" altLang="en-US"/>
              <a:t>批量大小为</a:t>
            </a:r>
            <a:r>
              <a:rPr lang="en-US" altLang="zh-CN"/>
              <a:t>100</a:t>
            </a:r>
          </a:p>
          <a:p>
            <a:pPr marL="285750" indent="-285750" fontAlgn="auto">
              <a:lnSpc>
                <a:spcPct val="150000"/>
              </a:lnSpc>
              <a:buFont typeface="Arial" panose="020B0604020202020204" pitchFamily="34" charset="0"/>
              <a:buChar char="•"/>
            </a:pPr>
            <a:r>
              <a:rPr lang="zh-CN" altLang="en-US"/>
              <a:t>步长为</a:t>
            </a:r>
            <a:r>
              <a:rPr lang="en-US" altLang="zh-CN"/>
              <a:t>10</a:t>
            </a:r>
            <a:endParaRPr lang="zh-CN" altLang="en-US"/>
          </a:p>
          <a:p>
            <a:pPr marL="285750" indent="-285750" fontAlgn="auto">
              <a:lnSpc>
                <a:spcPct val="150000"/>
              </a:lnSpc>
              <a:buFont typeface="Arial" panose="020B0604020202020204" pitchFamily="34" charset="0"/>
              <a:buChar char="•"/>
            </a:pPr>
            <a:r>
              <a:rPr lang="zh-CN" altLang="en-US"/>
              <a:t>切比雪夫卷积核</a:t>
            </a:r>
            <a:r>
              <a:rPr lang="en-US" altLang="zh-CN"/>
              <a:t>K=3</a:t>
            </a:r>
          </a:p>
          <a:p>
            <a:pPr marL="285750" indent="-285750" fontAlgn="auto">
              <a:lnSpc>
                <a:spcPct val="150000"/>
              </a:lnSpc>
              <a:buFont typeface="Arial" panose="020B0604020202020204" pitchFamily="34" charset="0"/>
              <a:buChar char="•"/>
            </a:pPr>
            <a:r>
              <a:rPr lang="zh-CN" altLang="en-US"/>
              <a:t>优化器为</a:t>
            </a:r>
            <a:r>
              <a:rPr lang="en-US" altLang="zh-CN"/>
              <a:t>Adam</a:t>
            </a:r>
          </a:p>
          <a:p>
            <a:pPr marL="285750" indent="-285750" fontAlgn="auto">
              <a:lnSpc>
                <a:spcPct val="150000"/>
              </a:lnSpc>
              <a:buFont typeface="Arial" panose="020B0604020202020204" pitchFamily="34" charset="0"/>
              <a:buChar char="•"/>
            </a:pPr>
            <a:r>
              <a:rPr lang="zh-CN" altLang="en-US"/>
              <a:t>学习率为</a:t>
            </a:r>
            <a:r>
              <a:rPr lang="en-US" altLang="zh-CN"/>
              <a:t>0.001</a:t>
            </a:r>
          </a:p>
        </p:txBody>
      </p:sp>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39878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算法流程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11"/>
          <a:stretch>
            <a:fillRect/>
          </a:stretch>
        </p:blipFill>
        <p:spPr>
          <a:xfrm>
            <a:off x="309880" y="3028315"/>
            <a:ext cx="4411980" cy="3829685"/>
          </a:xfrm>
          <a:prstGeom prst="rect">
            <a:avLst/>
          </a:prstGeom>
        </p:spPr>
      </p:pic>
      <p:pic>
        <p:nvPicPr>
          <p:cNvPr id="8" name="图片 7"/>
          <p:cNvPicPr>
            <a:picLocks noChangeAspect="1"/>
          </p:cNvPicPr>
          <p:nvPr>
            <p:custDataLst>
              <p:tags r:id="rId2"/>
            </p:custDataLst>
          </p:nvPr>
        </p:nvPicPr>
        <p:blipFill>
          <a:blip r:embed="rId12"/>
          <a:stretch>
            <a:fillRect/>
          </a:stretch>
        </p:blipFill>
        <p:spPr>
          <a:xfrm>
            <a:off x="6444615" y="551180"/>
            <a:ext cx="5136515" cy="3140075"/>
          </a:xfrm>
          <a:prstGeom prst="rect">
            <a:avLst/>
          </a:prstGeom>
        </p:spPr>
      </p:pic>
      <p:pic>
        <p:nvPicPr>
          <p:cNvPr id="9" name="图片 8"/>
          <p:cNvPicPr>
            <a:picLocks noChangeAspect="1"/>
          </p:cNvPicPr>
          <p:nvPr>
            <p:custDataLst>
              <p:tags r:id="rId3"/>
            </p:custDataLst>
          </p:nvPr>
        </p:nvPicPr>
        <p:blipFill>
          <a:blip r:embed="rId13"/>
          <a:stretch>
            <a:fillRect/>
          </a:stretch>
        </p:blipFill>
        <p:spPr>
          <a:xfrm>
            <a:off x="377825" y="458470"/>
            <a:ext cx="5043805" cy="2613660"/>
          </a:xfrm>
          <a:prstGeom prst="rect">
            <a:avLst/>
          </a:prstGeom>
        </p:spPr>
      </p:pic>
      <p:grpSp>
        <p:nvGrpSpPr>
          <p:cNvPr id="13" name="组合 12"/>
          <p:cNvGrpSpPr/>
          <p:nvPr/>
        </p:nvGrpSpPr>
        <p:grpSpPr>
          <a:xfrm>
            <a:off x="6617335" y="3528695"/>
            <a:ext cx="2724150" cy="2649220"/>
            <a:chOff x="7949" y="4990"/>
            <a:chExt cx="4290" cy="4172"/>
          </a:xfrm>
        </p:grpSpPr>
        <p:pic>
          <p:nvPicPr>
            <p:cNvPr id="10" name="图片 9"/>
            <p:cNvPicPr>
              <a:picLocks noChangeAspect="1"/>
            </p:cNvPicPr>
            <p:nvPr>
              <p:custDataLst>
                <p:tags r:id="rId6"/>
              </p:custDataLst>
            </p:nvPr>
          </p:nvPicPr>
          <p:blipFill>
            <a:blip r:embed="rId14"/>
            <a:stretch>
              <a:fillRect/>
            </a:stretch>
          </p:blipFill>
          <p:spPr>
            <a:xfrm>
              <a:off x="8105" y="4990"/>
              <a:ext cx="4134" cy="1501"/>
            </a:xfrm>
            <a:prstGeom prst="rect">
              <a:avLst/>
            </a:prstGeom>
          </p:spPr>
        </p:pic>
        <p:pic>
          <p:nvPicPr>
            <p:cNvPr id="11" name="图片 10"/>
            <p:cNvPicPr>
              <a:picLocks noChangeAspect="1"/>
            </p:cNvPicPr>
            <p:nvPr>
              <p:custDataLst>
                <p:tags r:id="rId7"/>
              </p:custDataLst>
            </p:nvPr>
          </p:nvPicPr>
          <p:blipFill>
            <a:blip r:embed="rId15"/>
            <a:stretch>
              <a:fillRect/>
            </a:stretch>
          </p:blipFill>
          <p:spPr>
            <a:xfrm>
              <a:off x="7949" y="6491"/>
              <a:ext cx="4195" cy="1395"/>
            </a:xfrm>
            <a:prstGeom prst="rect">
              <a:avLst/>
            </a:prstGeom>
          </p:spPr>
        </p:pic>
        <p:pic>
          <p:nvPicPr>
            <p:cNvPr id="12" name="图片 11"/>
            <p:cNvPicPr>
              <a:picLocks noChangeAspect="1"/>
            </p:cNvPicPr>
            <p:nvPr>
              <p:custDataLst>
                <p:tags r:id="rId8"/>
              </p:custDataLst>
            </p:nvPr>
          </p:nvPicPr>
          <p:blipFill>
            <a:blip r:embed="rId16"/>
            <a:stretch>
              <a:fillRect/>
            </a:stretch>
          </p:blipFill>
          <p:spPr>
            <a:xfrm>
              <a:off x="8105" y="7886"/>
              <a:ext cx="4040" cy="1276"/>
            </a:xfrm>
            <a:prstGeom prst="rect">
              <a:avLst/>
            </a:prstGeom>
          </p:spPr>
        </p:pic>
      </p:grpSp>
      <p:cxnSp>
        <p:nvCxnSpPr>
          <p:cNvPr id="26" name="直接连接符 25"/>
          <p:cNvCxnSpPr/>
          <p:nvPr>
            <p:custDataLst>
              <p:tags r:id="rId4"/>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5"/>
            </p:custDataLst>
          </p:nvPr>
        </p:nvSpPr>
        <p:spPr>
          <a:xfrm>
            <a:off x="262254" y="179070"/>
            <a:ext cx="4061527" cy="398780"/>
          </a:xfrm>
          <a:prstGeom prst="rect">
            <a:avLst/>
          </a:prstGeom>
        </p:spPr>
        <p:txBody>
          <a:bodyPr wrap="square">
            <a:spAutoFit/>
          </a:bodyPr>
          <a:lstStyle/>
          <a:p>
            <a:r>
              <a:rPr lang="zh-CN" altLang="en-US" sz="2000">
                <a:solidFill>
                  <a:schemeClr val="tx1"/>
                </a:solidFill>
                <a:latin typeface="微软雅黑" panose="020B0503020204020204" charset="-122"/>
                <a:ea typeface="微软雅黑" panose="020B0503020204020204" charset="-122"/>
                <a:cs typeface="+mn-ea"/>
                <a:sym typeface="+mn-lt"/>
              </a:rPr>
              <a:t>实验结果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955" y="697230"/>
            <a:ext cx="11224260" cy="5908040"/>
          </a:xfrm>
          <a:prstGeom prst="rect">
            <a:avLst/>
          </a:prstGeom>
          <a:noFill/>
        </p:spPr>
        <p:txBody>
          <a:bodyPr wrap="square" rtlCol="0" anchor="t">
            <a:spAutoFit/>
          </a:bodyPr>
          <a:lstStyle/>
          <a:p>
            <a:pPr indent="0" fontAlgn="auto">
              <a:lnSpc>
                <a:spcPct val="150000"/>
              </a:lnSpc>
            </a:pPr>
            <a:r>
              <a:rPr lang="en-US" altLang="zh-CN">
                <a:sym typeface="+mn-ea"/>
              </a:rPr>
              <a:t>“</a:t>
            </a:r>
            <a:r>
              <a:rPr lang="zh-CN" altLang="en-US">
                <a:sym typeface="+mn-ea"/>
              </a:rPr>
              <a:t>An intelligent traffic prediction</a:t>
            </a:r>
            <a:r>
              <a:rPr lang="en-US" altLang="zh-CN">
                <a:sym typeface="+mn-ea"/>
              </a:rPr>
              <a:t> </a:t>
            </a:r>
            <a:r>
              <a:rPr lang="zh-CN" altLang="en-US">
                <a:sym typeface="+mn-ea"/>
              </a:rPr>
              <a:t>framework for 5g network using sdn and fusion learning</a:t>
            </a:r>
            <a:r>
              <a:rPr lang="en-US" altLang="zh-CN">
                <a:sym typeface="+mn-ea"/>
              </a:rPr>
              <a:t>”</a:t>
            </a:r>
            <a:r>
              <a:rPr lang="zh-CN" altLang="en-US"/>
              <a:t>使用门控循环单元（GRU）提出了SDN环境下5G网络的交通预测和预测模型。他们在GRU中创建了使用扩散卷积操作的预测模型，以捕获网络交通特征的空间和时间关系，并使用融合学习进行长期交通预测。</a:t>
            </a:r>
          </a:p>
          <a:p>
            <a:pPr indent="0" fontAlgn="auto">
              <a:lnSpc>
                <a:spcPct val="150000"/>
              </a:lnSpc>
            </a:pPr>
            <a:endParaRPr lang="zh-CN" altLang="en-US"/>
          </a:p>
          <a:p>
            <a:pPr indent="0" fontAlgn="auto">
              <a:lnSpc>
                <a:spcPct val="150000"/>
              </a:lnSpc>
            </a:pPr>
            <a:r>
              <a:rPr lang="en-US" altLang="zh-CN"/>
              <a:t>“Deep q_x0002_network and traffic prediction based routing optimization in softwaredefined networks”</a:t>
            </a:r>
            <a:r>
              <a:rPr lang="zh-CN" altLang="en-US"/>
              <a:t>提出了DTPRO，一种基于深度q-网络的流量预测策略，以优化网络路由效率。DTPRO使用流量和拥塞预测来改进传统路由算法的路由配置。</a:t>
            </a:r>
          </a:p>
          <a:p>
            <a:pPr indent="0" fontAlgn="auto">
              <a:lnSpc>
                <a:spcPct val="150000"/>
              </a:lnSpc>
            </a:pPr>
            <a:endParaRPr lang="zh-CN" altLang="en-US"/>
          </a:p>
          <a:p>
            <a:pPr indent="0" fontAlgn="auto">
              <a:lnSpc>
                <a:spcPct val="150000"/>
              </a:lnSpc>
            </a:pPr>
            <a:r>
              <a:rPr lang="en-US" altLang="zh-CN"/>
              <a:t>“Deep learning models for aggregated network traffic prediction”</a:t>
            </a:r>
            <a:r>
              <a:rPr lang="zh-CN" altLang="en-US"/>
              <a:t>提出了一种基于长短期记忆（LSTM）的端到端延迟预测方法。</a:t>
            </a:r>
          </a:p>
          <a:p>
            <a:pPr indent="0" fontAlgn="auto">
              <a:lnSpc>
                <a:spcPct val="150000"/>
              </a:lnSpc>
            </a:pPr>
            <a:endParaRPr lang="en-US" altLang="zh-CN"/>
          </a:p>
          <a:p>
            <a:pPr indent="0" fontAlgn="auto">
              <a:lnSpc>
                <a:spcPct val="150000"/>
              </a:lnSpc>
            </a:pPr>
            <a:r>
              <a:rPr lang="en-US" altLang="zh-CN"/>
              <a:t>“Routenet: Leveraging graph neural networks for network modeling and optimization in sdn”使用了一个叫做RouteNet的GNN模型来进行网络建模和优化。使用GNN，RouteNet可以预测关键性能指标（kpi），比如每个源和目标对的平均延迟和抖动。</a:t>
            </a:r>
          </a:p>
        </p:txBody>
      </p:sp>
      <p:cxnSp>
        <p:nvCxnSpPr>
          <p:cNvPr id="26" name="直接连接符 25"/>
          <p:cNvCxnSpPr/>
          <p:nvPr>
            <p:custDataLst>
              <p:tags r:id="rId1"/>
            </p:custDataLst>
          </p:nvPr>
        </p:nvCxnSpPr>
        <p:spPr>
          <a:xfrm>
            <a:off x="260350" y="206375"/>
            <a:ext cx="1905" cy="344805"/>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2"/>
            </p:custDataLst>
          </p:nvPr>
        </p:nvSpPr>
        <p:spPr>
          <a:xfrm>
            <a:off x="262254" y="179070"/>
            <a:ext cx="4061527" cy="398780"/>
          </a:xfrm>
          <a:prstGeom prst="rect">
            <a:avLst/>
          </a:prstGeom>
        </p:spPr>
        <p:txBody>
          <a:bodyPr wrap="square">
            <a:spAutoFit/>
          </a:bodyPr>
          <a:lstStyle/>
          <a:p>
            <a:r>
              <a:rPr lang="zh-CN" altLang="en-US" sz="2000">
                <a:solidFill>
                  <a:srgbClr val="000000"/>
                </a:solidFill>
                <a:latin typeface="微软雅黑" panose="020B0503020204020204" charset="-122"/>
                <a:ea typeface="微软雅黑" panose="020B0503020204020204" charset="-122"/>
                <a:cs typeface="+mn-ea"/>
                <a:sym typeface="+mn-lt"/>
              </a:rPr>
              <a:t>相关工作</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Q2YjJhNDQ3MTcxNTY0YWVhNjA4ODcwNmExZjcyNj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1477</Words>
  <Application>Microsoft Office PowerPoint</Application>
  <PresentationFormat>宽屏</PresentationFormat>
  <Paragraphs>123</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等线</vt:lpstr>
      <vt:lpstr>等线 Light</vt:lpstr>
      <vt:lpstr>微软雅黑</vt:lpstr>
      <vt:lpstr>Arial</vt:lpstr>
      <vt:lpstr>Calibri</vt:lpstr>
      <vt:lpstr>Cambria Math</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鑫明</dc:creator>
  <cp:lastModifiedBy>余 鑫明</cp:lastModifiedBy>
  <cp:revision>34</cp:revision>
  <dcterms:created xsi:type="dcterms:W3CDTF">2023-07-24T08:00:00Z</dcterms:created>
  <dcterms:modified xsi:type="dcterms:W3CDTF">2023-07-26T02:58:52Z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AC5E46E2C2714E41A5E670D326E80947_12</vt:lpwstr>
  </property>
  <property fmtid="{D5CDD505-2E9C-101B-9397-08002B2CF9AE}" pid="3" name="KSOProductBuildVer">
    <vt:lpwstr>2052-12.1.0.15120</vt:lpwstr>
  </property>
</Properties>
</file>