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4"/>
  </p:notesMasterIdLst>
  <p:sldIdLst>
    <p:sldId id="3619" r:id="rId2"/>
    <p:sldId id="3595" r:id="rId3"/>
    <p:sldId id="3629" r:id="rId4"/>
    <p:sldId id="3630" r:id="rId5"/>
    <p:sldId id="3621" r:id="rId6"/>
    <p:sldId id="3631" r:id="rId7"/>
    <p:sldId id="3632" r:id="rId8"/>
    <p:sldId id="3633" r:id="rId9"/>
    <p:sldId id="3618" r:id="rId10"/>
    <p:sldId id="3634" r:id="rId11"/>
    <p:sldId id="3635" r:id="rId12"/>
    <p:sldId id="42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6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9" autoAdjust="0"/>
    <p:restoredTop sz="78305" autoAdjust="0"/>
  </p:normalViewPr>
  <p:slideViewPr>
    <p:cSldViewPr snapToGrid="0">
      <p:cViewPr>
        <p:scale>
          <a:sx n="69" d="100"/>
          <a:sy n="69" d="100"/>
        </p:scale>
        <p:origin x="5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t>2023/7/26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t>‹#›</a:t>
            </a:fld>
            <a:endParaRPr lang="zh-CN" altLang="en-US"/>
          </a:p>
        </p:txBody>
      </p:sp>
    </p:spTree>
    <p:extLst>
      <p:ext uri="{BB962C8B-B14F-4D97-AF65-F5344CB8AC3E}">
        <p14:creationId xmlns:p14="http://schemas.microsoft.com/office/powerpoint/2010/main" val="19294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我汇报的论文题目是</a:t>
            </a:r>
            <a:r>
              <a:rPr lang="zh-CN" altLang="en-US" b="0" i="0" dirty="0">
                <a:solidFill>
                  <a:srgbClr val="101214"/>
                </a:solidFill>
                <a:effectLst/>
                <a:latin typeface="PingFang SC"/>
              </a:rPr>
              <a:t>可扩展的数据中心网络尾延迟估计</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8199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测试基准包括这几种以及</a:t>
            </a:r>
            <a:r>
              <a:rPr lang="en-US" altLang="zh-CN" b="0" i="0" dirty="0">
                <a:solidFill>
                  <a:srgbClr val="101214"/>
                </a:solidFill>
                <a:effectLst/>
                <a:latin typeface="PingFang SC"/>
              </a:rPr>
              <a:t>ns3</a:t>
            </a:r>
            <a:r>
              <a:rPr lang="zh-CN" altLang="en-US" b="0" i="0" dirty="0">
                <a:solidFill>
                  <a:srgbClr val="101214"/>
                </a:solidFill>
                <a:effectLst/>
                <a:latin typeface="PingFang SC"/>
              </a:rPr>
              <a:t>。</a:t>
            </a: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无限核和无限内存的情况下</a:t>
            </a:r>
            <a:r>
              <a:rPr lang="en-US" altLang="zh-CN" b="0" i="0" dirty="0" err="1">
                <a:solidFill>
                  <a:srgbClr val="101214"/>
                </a:solidFill>
                <a:effectLst/>
                <a:latin typeface="PingFang SC"/>
              </a:rPr>
              <a:t>Parsimon</a:t>
            </a:r>
            <a:r>
              <a:rPr lang="zh-CN" altLang="en-US" b="0" i="0" dirty="0">
                <a:solidFill>
                  <a:srgbClr val="101214"/>
                </a:solidFill>
                <a:effectLst/>
                <a:latin typeface="PingFang SC"/>
              </a:rPr>
              <a:t>的性能估计。</a:t>
            </a:r>
            <a:endParaRPr lang="en-US" altLang="zh-CN" b="0" i="0" dirty="0">
              <a:solidFill>
                <a:srgbClr val="101214"/>
              </a:solidFill>
              <a:effectLst/>
              <a:latin typeface="PingFang SC"/>
            </a:endParaRPr>
          </a:p>
          <a:p>
            <a:r>
              <a:rPr lang="zh-CN" altLang="en-US" b="0" i="0" dirty="0">
                <a:solidFill>
                  <a:srgbClr val="101214"/>
                </a:solidFill>
                <a:effectLst/>
                <a:latin typeface="PingFang SC"/>
              </a:rPr>
              <a:t>在不同流量大小情况下，</a:t>
            </a:r>
            <a:r>
              <a:rPr lang="en-US" altLang="zh-CN" b="0" i="0" dirty="0" err="1">
                <a:solidFill>
                  <a:srgbClr val="101214"/>
                </a:solidFill>
                <a:effectLst/>
                <a:latin typeface="PingFang SC"/>
              </a:rPr>
              <a:t>parsimon</a:t>
            </a:r>
            <a:r>
              <a:rPr lang="zh-CN" altLang="en-US" b="0" i="0" dirty="0">
                <a:solidFill>
                  <a:srgbClr val="101214"/>
                </a:solidFill>
                <a:effectLst/>
                <a:latin typeface="PingFang SC"/>
              </a:rPr>
              <a:t>与</a:t>
            </a:r>
            <a:r>
              <a:rPr lang="en-US" altLang="zh-CN" b="0" i="0" dirty="0">
                <a:solidFill>
                  <a:srgbClr val="101214"/>
                </a:solidFill>
                <a:effectLst/>
                <a:latin typeface="PingFang SC"/>
              </a:rPr>
              <a:t>ns3</a:t>
            </a:r>
            <a:r>
              <a:rPr lang="zh-CN" altLang="en-US" b="0" i="0" dirty="0">
                <a:solidFill>
                  <a:srgbClr val="101214"/>
                </a:solidFill>
                <a:effectLst/>
                <a:latin typeface="PingFang SC"/>
              </a:rPr>
              <a:t>估计尾部延迟结果类似，但是它极大提高了模拟速度，提升了</a:t>
            </a:r>
            <a:r>
              <a:rPr lang="en-US" altLang="zh-CN" b="0" i="0" dirty="0">
                <a:solidFill>
                  <a:srgbClr val="101214"/>
                </a:solidFill>
                <a:effectLst/>
                <a:latin typeface="PingFang SC"/>
              </a:rPr>
              <a:t>492</a:t>
            </a:r>
            <a:r>
              <a:rPr lang="zh-CN" altLang="en-US" b="0" i="0" dirty="0">
                <a:solidFill>
                  <a:srgbClr val="101214"/>
                </a:solidFill>
                <a:effectLst/>
                <a:latin typeface="PingFang SC"/>
              </a:rPr>
              <a:t>倍。</a:t>
            </a:r>
            <a:endParaRPr lang="en-US" altLang="zh-CN" b="0" i="0" dirty="0">
              <a:solidFill>
                <a:srgbClr val="101214"/>
              </a:solidFill>
              <a:effectLst/>
              <a:latin typeface="PingFang SC"/>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74313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101214"/>
                </a:solidFill>
                <a:effectLst/>
                <a:latin typeface="PingFang SC"/>
              </a:rPr>
              <a:t>精度分析就是在不同参数下的测量误差，得到它的评估准确性。</a:t>
            </a:r>
            <a:endParaRPr lang="en-US" altLang="zh-CN" b="0" i="0" dirty="0">
              <a:solidFill>
                <a:srgbClr val="101214"/>
              </a:solidFill>
              <a:effectLst/>
              <a:latin typeface="PingFang SC"/>
            </a:endParaRPr>
          </a:p>
          <a:p>
            <a:r>
              <a:rPr lang="zh-CN" altLang="en-US" b="0" i="0" dirty="0">
                <a:solidFill>
                  <a:srgbClr val="101214"/>
                </a:solidFill>
                <a:effectLst/>
                <a:latin typeface="PingFang SC"/>
              </a:rPr>
              <a:t>这个是它的参数设置。</a:t>
            </a:r>
            <a:endParaRPr lang="en-US" altLang="zh-CN" b="0" i="0" dirty="0">
              <a:solidFill>
                <a:srgbClr val="101214"/>
              </a:solidFill>
              <a:effectLst/>
              <a:latin typeface="PingFang SC"/>
            </a:endParaRPr>
          </a:p>
          <a:p>
            <a:r>
              <a:rPr lang="zh-CN" altLang="en-US" b="0" i="0" dirty="0">
                <a:solidFill>
                  <a:srgbClr val="101214"/>
                </a:solidFill>
                <a:effectLst/>
                <a:latin typeface="PingFang SC"/>
              </a:rPr>
              <a:t>在低到中等负载的情况下，</a:t>
            </a:r>
            <a:r>
              <a:rPr lang="en-US" altLang="zh-CN" b="0" i="0" dirty="0" err="1">
                <a:solidFill>
                  <a:srgbClr val="101214"/>
                </a:solidFill>
                <a:effectLst/>
                <a:latin typeface="PingFang SC"/>
              </a:rPr>
              <a:t>Parsimon</a:t>
            </a:r>
            <a:r>
              <a:rPr lang="zh-CN" altLang="en-US" b="0" i="0" dirty="0">
                <a:solidFill>
                  <a:srgbClr val="101214"/>
                </a:solidFill>
                <a:effectLst/>
                <a:latin typeface="PingFang SC"/>
              </a:rPr>
              <a:t>的评估误差与真实值的误差在</a:t>
            </a:r>
            <a:r>
              <a:rPr lang="en-US" altLang="zh-CN" b="0" i="0" dirty="0">
                <a:solidFill>
                  <a:srgbClr val="101214"/>
                </a:solidFill>
                <a:effectLst/>
                <a:latin typeface="PingFang SC"/>
              </a:rPr>
              <a:t>10%</a:t>
            </a:r>
            <a:r>
              <a:rPr lang="zh-CN" altLang="en-US" b="0" i="0" dirty="0">
                <a:solidFill>
                  <a:srgbClr val="101214"/>
                </a:solidFill>
                <a:effectLst/>
                <a:latin typeface="PingFang SC"/>
              </a:rPr>
              <a:t>以内。</a:t>
            </a:r>
            <a:endParaRPr lang="en-US" altLang="zh-CN" b="0" i="0" dirty="0">
              <a:solidFill>
                <a:srgbClr val="101214"/>
              </a:solidFill>
              <a:effectLst/>
              <a:latin typeface="PingFang SC"/>
            </a:endParaRPr>
          </a:p>
          <a:p>
            <a:r>
              <a:rPr lang="zh-CN" altLang="en-US" b="0" i="0" dirty="0">
                <a:solidFill>
                  <a:srgbClr val="101214"/>
                </a:solidFill>
                <a:effectLst/>
                <a:latin typeface="PingFang SC"/>
              </a:rPr>
              <a:t>在低负载时，工作负载和拓扑参数对</a:t>
            </a:r>
            <a:r>
              <a:rPr lang="en-US" altLang="zh-CN" b="0" i="0" dirty="0" err="1">
                <a:solidFill>
                  <a:srgbClr val="101214"/>
                </a:solidFill>
                <a:effectLst/>
                <a:latin typeface="PingFang SC"/>
              </a:rPr>
              <a:t>Parsimon</a:t>
            </a:r>
            <a:r>
              <a:rPr lang="zh-CN" altLang="en-US" b="0" i="0" dirty="0">
                <a:solidFill>
                  <a:srgbClr val="101214"/>
                </a:solidFill>
                <a:effectLst/>
                <a:latin typeface="PingFang SC"/>
              </a:rPr>
              <a:t>的精度影响不大，误差在</a:t>
            </a:r>
            <a:r>
              <a:rPr lang="en-US" altLang="zh-CN" b="0" i="0" dirty="0">
                <a:solidFill>
                  <a:srgbClr val="101214"/>
                </a:solidFill>
                <a:effectLst/>
                <a:latin typeface="PingFang SC"/>
              </a:rPr>
              <a:t>10%</a:t>
            </a:r>
            <a:r>
              <a:rPr lang="zh-CN" altLang="en-US" b="0" i="0" dirty="0">
                <a:solidFill>
                  <a:srgbClr val="101214"/>
                </a:solidFill>
                <a:effectLst/>
                <a:latin typeface="PingFang SC"/>
              </a:rPr>
              <a:t>左右。但在高负载时，误差跨度很大，可能达到</a:t>
            </a:r>
            <a:r>
              <a:rPr lang="en-US" altLang="zh-CN" b="0" i="0" dirty="0">
                <a:solidFill>
                  <a:srgbClr val="101214"/>
                </a:solidFill>
                <a:effectLst/>
                <a:latin typeface="PingFang SC"/>
              </a:rPr>
              <a:t>60%</a:t>
            </a:r>
            <a:r>
              <a:rPr lang="zh-CN" altLang="en-US" b="0" i="0" dirty="0">
                <a:solidFill>
                  <a:srgbClr val="101214"/>
                </a:solidFill>
                <a:effectLst/>
                <a:latin typeface="PingFang SC"/>
              </a:rPr>
              <a:t>。</a:t>
            </a:r>
            <a:endParaRPr lang="en-US" altLang="zh-CN" b="0" i="0" dirty="0">
              <a:solidFill>
                <a:srgbClr val="101214"/>
              </a:solidFill>
              <a:effectLst/>
              <a:latin typeface="PingFang SC"/>
            </a:endParaRPr>
          </a:p>
          <a:p>
            <a:endParaRPr lang="en-US" altLang="zh-CN" b="0" i="0" dirty="0">
              <a:solidFill>
                <a:srgbClr val="101214"/>
              </a:solidFill>
              <a:effectLst/>
              <a:latin typeface="PingFang SC"/>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60997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12</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indent="0">
              <a:lnSpc>
                <a:spcPct val="20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包级网络模拟器如</a:t>
            </a:r>
            <a:r>
              <a:rPr lang="en-US" altLang="zh-CN" dirty="0">
                <a:latin typeface="微软雅黑" panose="020B0503020204020204" pitchFamily="34" charset="-122"/>
                <a:ea typeface="微软雅黑" panose="020B0503020204020204" pitchFamily="34" charset="-122"/>
              </a:rPr>
              <a:t>ns3</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omnet</a:t>
            </a:r>
            <a:r>
              <a:rPr lang="zh-CN" altLang="en-US" dirty="0">
                <a:latin typeface="微软雅黑" panose="020B0503020204020204" pitchFamily="34" charset="-122"/>
                <a:ea typeface="微软雅黑" panose="020B0503020204020204" pitchFamily="34" charset="-122"/>
              </a:rPr>
              <a:t>难以并行化，所以对于大规模网络，需要很长时间的模拟。</a:t>
            </a:r>
            <a:endParaRPr lang="en-US" altLang="zh-CN" dirty="0">
              <a:latin typeface="微软雅黑" panose="020B0503020204020204" pitchFamily="34" charset="-122"/>
              <a:ea typeface="微软雅黑" panose="020B0503020204020204" pitchFamily="34" charset="-122"/>
            </a:endParaRPr>
          </a:p>
          <a:p>
            <a:pPr marL="0" indent="0">
              <a:lnSpc>
                <a:spcPct val="200000"/>
              </a:lnSpc>
              <a:buFont typeface="Wingdings" panose="05000000000000000000" pitchFamily="2" charset="2"/>
              <a:buNone/>
            </a:pPr>
            <a:r>
              <a:rPr lang="en-US" altLang="zh-CN" dirty="0" err="1">
                <a:latin typeface="微软雅黑" panose="020B0503020204020204" pitchFamily="34" charset="-122"/>
                <a:ea typeface="微软雅黑" panose="020B0503020204020204" pitchFamily="34" charset="-122"/>
              </a:rPr>
              <a:t>MimicNet</a:t>
            </a:r>
            <a:r>
              <a:rPr lang="zh-CN" altLang="en-US" dirty="0">
                <a:latin typeface="微软雅黑" panose="020B0503020204020204" pitchFamily="34" charset="-122"/>
                <a:ea typeface="微软雅黑" panose="020B0503020204020204" pitchFamily="34" charset="-122"/>
              </a:rPr>
              <a:t>使用机器学习提高模拟性能，但每个配置包含很长的训练步骤。</a:t>
            </a:r>
            <a:endParaRPr lang="en-US" altLang="zh-CN" dirty="0">
              <a:latin typeface="微软雅黑" panose="020B0503020204020204" pitchFamily="34" charset="-122"/>
              <a:ea typeface="微软雅黑" panose="020B0503020204020204" pitchFamily="34" charset="-122"/>
            </a:endParaRPr>
          </a:p>
          <a:p>
            <a:pPr marL="0" indent="0">
              <a:lnSpc>
                <a:spcPct val="200000"/>
              </a:lnSpc>
              <a:buFont typeface="Wingdings" panose="05000000000000000000" pitchFamily="2" charset="2"/>
              <a:buNone/>
            </a:pPr>
            <a:r>
              <a:rPr lang="en-US" altLang="zh-CN" dirty="0" err="1">
                <a:latin typeface="微软雅黑" panose="020B0503020204020204" pitchFamily="34" charset="-122"/>
                <a:ea typeface="微软雅黑" panose="020B0503020204020204" pitchFamily="34" charset="-122"/>
              </a:rPr>
              <a:t>DeepQueueNet</a:t>
            </a:r>
            <a:r>
              <a:rPr lang="zh-CN" altLang="en-US" dirty="0">
                <a:latin typeface="微软雅黑" panose="020B0503020204020204" pitchFamily="34" charset="-122"/>
                <a:ea typeface="微软雅黑" panose="020B0503020204020204" pitchFamily="34" charset="-122"/>
              </a:rPr>
              <a:t>没有对拥塞控制进行建模，对性能模拟具有重要影响</a:t>
            </a:r>
            <a:endParaRPr lang="en-US" altLang="zh-CN" dirty="0">
              <a:latin typeface="微软雅黑" panose="020B0503020204020204" pitchFamily="34" charset="-122"/>
              <a:ea typeface="微软雅黑" panose="020B0503020204020204" pitchFamily="34" charset="-122"/>
            </a:endParaRPr>
          </a:p>
          <a:p>
            <a:pPr marL="0" indent="0">
              <a:lnSpc>
                <a:spcPct val="20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所以针对具有通用流量矩阵和拓扑结构的大型网络提供快速性能估计</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592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indent="0">
              <a:lnSpc>
                <a:spcPct val="200000"/>
              </a:lnSpc>
              <a:buFont typeface="Wingdings" panose="05000000000000000000" pitchFamily="2" charset="2"/>
              <a:buNone/>
            </a:pPr>
            <a:r>
              <a:rPr lang="zh-CN" altLang="en-US" dirty="0"/>
              <a:t>作者提出了</a:t>
            </a:r>
            <a:r>
              <a:rPr lang="en-US" altLang="zh-CN" dirty="0" err="1"/>
              <a:t>parsimon</a:t>
            </a:r>
            <a:r>
              <a:rPr lang="zh-CN" altLang="en-US" dirty="0"/>
              <a:t>，一个小型的模拟器</a:t>
            </a:r>
            <a:endParaRPr lang="en-US" altLang="zh-CN" dirty="0"/>
          </a:p>
          <a:p>
            <a:pPr marL="0" indent="0">
              <a:lnSpc>
                <a:spcPct val="200000"/>
              </a:lnSpc>
              <a:buFont typeface="Wingdings" panose="05000000000000000000" pitchFamily="2" charset="2"/>
              <a:buNone/>
            </a:pPr>
            <a:r>
              <a:rPr lang="zh-CN" altLang="en-US" b="0" i="0" dirty="0">
                <a:solidFill>
                  <a:srgbClr val="101214"/>
                </a:solidFill>
                <a:effectLst/>
                <a:latin typeface="PingFang SC"/>
              </a:rPr>
              <a:t>队列长度的均衡分布可以写成乘积形式，即单个队列的状态只依赖于它接收到的流量，而不依赖于网络其他部分的状态。所以在设置好其它网络条件，如服务时间分布、路由规则等，就可以对每条链路进行独立分析。而大规模的数据中心网络可以近似为排队网络。</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773968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主要包括四个步骤，将网络分解成多个并行独立的链路，生成链路级工作负载和拓扑</a:t>
            </a:r>
            <a:endParaRPr lang="en-US" altLang="zh-CN" sz="1200" dirty="0">
              <a:solidFill>
                <a:prstClr val="black"/>
              </a:solidFill>
              <a:latin typeface="微软雅黑" panose="020B0503020204020204" pitchFamily="34" charset="-122"/>
              <a:ea typeface="微软雅黑" panose="020B0503020204020204" pitchFamily="34" charset="-122"/>
            </a:endParaRPr>
          </a:p>
          <a:p>
            <a:r>
              <a:rPr lang="zh-CN" altLang="en-US" sz="1200" dirty="0">
                <a:solidFill>
                  <a:prstClr val="black"/>
                </a:solidFill>
                <a:latin typeface="微软雅黑" panose="020B0503020204020204" pitchFamily="34" charset="-122"/>
                <a:ea typeface="微软雅黑" panose="020B0503020204020204" pitchFamily="34" charset="-122"/>
              </a:rPr>
              <a:t>由于网络拓扑和工作负载导致的对称性，所以。。。。降低模拟开销</a:t>
            </a:r>
            <a:endParaRPr lang="en-US" altLang="zh-CN" sz="1200" dirty="0">
              <a:solidFill>
                <a:prstClr val="black"/>
              </a:solidFill>
              <a:latin typeface="微软雅黑" panose="020B0503020204020204" pitchFamily="34" charset="-122"/>
              <a:ea typeface="微软雅黑" panose="020B0503020204020204" pitchFamily="34" charset="-122"/>
            </a:endParaRPr>
          </a:p>
          <a:p>
            <a:r>
              <a:rPr lang="zh-CN" altLang="en-US" sz="1200" dirty="0">
                <a:solidFill>
                  <a:prstClr val="black"/>
                </a:solidFill>
                <a:latin typeface="微软雅黑" panose="020B0503020204020204" pitchFamily="34" charset="-122"/>
                <a:ea typeface="微软雅黑" panose="020B0503020204020204" pitchFamily="34" charset="-122"/>
              </a:rPr>
              <a:t>选择每个簇中的一条链路进行模拟，得到不同流的链路级延迟分布</a:t>
            </a:r>
            <a:endParaRPr lang="en-US" altLang="zh-CN" sz="1200" dirty="0">
              <a:solidFill>
                <a:prstClr val="black"/>
              </a:solidFill>
              <a:latin typeface="微软雅黑" panose="020B0503020204020204" pitchFamily="34" charset="-122"/>
              <a:ea typeface="微软雅黑" panose="020B0503020204020204" pitchFamily="34" charset="-122"/>
            </a:endParaRPr>
          </a:p>
          <a:p>
            <a:r>
              <a:rPr lang="zh-CN" altLang="en-US" sz="1200" dirty="0">
                <a:solidFill>
                  <a:prstClr val="black"/>
                </a:solidFill>
                <a:latin typeface="微软雅黑" panose="020B0503020204020204" pitchFamily="34" charset="-122"/>
                <a:ea typeface="微软雅黑" panose="020B0503020204020204" pitchFamily="34" charset="-122"/>
              </a:rPr>
              <a:t>最后利用</a:t>
            </a:r>
            <a:r>
              <a:rPr lang="en-US" altLang="zh-CN" sz="1200" dirty="0">
                <a:solidFill>
                  <a:prstClr val="black"/>
                </a:solidFill>
                <a:latin typeface="微软雅黑" panose="020B0503020204020204" pitchFamily="34" charset="-122"/>
                <a:ea typeface="微软雅黑" panose="020B0503020204020204" pitchFamily="34" charset="-122"/>
              </a:rPr>
              <a:t>n</a:t>
            </a:r>
            <a:r>
              <a:rPr lang="zh-CN" altLang="en-US" sz="1200" dirty="0">
                <a:solidFill>
                  <a:prstClr val="black"/>
                </a:solidFill>
                <a:latin typeface="微软雅黑" panose="020B0503020204020204" pitchFamily="34" charset="-122"/>
                <a:ea typeface="微软雅黑" panose="020B0503020204020204" pitchFamily="34" charset="-122"/>
              </a:rPr>
              <a:t>元卷积将流经过路径的所有链路的延迟聚合，估计尾延迟</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8779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第一个步骤，分解</a:t>
            </a: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因为包级的模拟成本大致与模拟的数据包数量和网络跳数成比例，所以最小化网络拓扑，</a:t>
            </a:r>
            <a:r>
              <a:rPr lang="zh-CN" altLang="en-US" sz="1200" dirty="0">
                <a:solidFill>
                  <a:prstClr val="black"/>
                </a:solidFill>
                <a:latin typeface="微软雅黑" panose="020B0503020204020204" pitchFamily="34" charset="-122"/>
                <a:ea typeface="微软雅黑" panose="020B0503020204020204" pitchFamily="34" charset="-122"/>
              </a:rPr>
              <a:t>使数据包最多遍历三跳</a:t>
            </a:r>
            <a:r>
              <a:rPr lang="zh-CN" altLang="en-US" sz="1200" b="0" i="0" dirty="0">
                <a:solidFill>
                  <a:prstClr val="black"/>
                </a:solidFill>
                <a:effectLst/>
                <a:latin typeface="微软雅黑" panose="020B0503020204020204" pitchFamily="34" charset="-122"/>
                <a:ea typeface="微软雅黑" panose="020B0503020204020204" pitchFamily="34" charset="-122"/>
              </a:rPr>
              <a:t>。</a:t>
            </a:r>
            <a:r>
              <a:rPr lang="zh-CN" altLang="en-US" sz="1200" b="0" i="0" dirty="0">
                <a:solidFill>
                  <a:srgbClr val="101214"/>
                </a:solidFill>
                <a:effectLst/>
                <a:latin typeface="PingFang SC"/>
                <a:ea typeface="微软雅黑" panose="020B0503020204020204" pitchFamily="34" charset="-122"/>
              </a:rPr>
              <a:t>这样</a:t>
            </a:r>
            <a:r>
              <a:rPr lang="zh-CN" altLang="en-US" b="0" i="0" dirty="0">
                <a:solidFill>
                  <a:srgbClr val="101214"/>
                </a:solidFill>
                <a:effectLst/>
                <a:latin typeface="PingFang SC"/>
              </a:rPr>
              <a:t>生成的拓扑有三种形状</a:t>
            </a:r>
            <a:r>
              <a:rPr lang="en-US" altLang="zh-CN" b="0" i="0" dirty="0">
                <a:solidFill>
                  <a:srgbClr val="101214"/>
                </a:solidFill>
                <a:effectLst/>
                <a:latin typeface="PingFang SC"/>
              </a:rPr>
              <a:t>:(</a:t>
            </a:r>
            <a:r>
              <a:rPr lang="en-US" altLang="zh-CN" b="0" i="0" dirty="0" err="1">
                <a:solidFill>
                  <a:srgbClr val="101214"/>
                </a:solidFill>
                <a:effectLst/>
                <a:latin typeface="PingFang SC"/>
              </a:rPr>
              <a:t>i</a:t>
            </a:r>
            <a:r>
              <a:rPr lang="en-US" altLang="zh-CN" b="0" i="0" dirty="0">
                <a:solidFill>
                  <a:srgbClr val="101214"/>
                </a:solidFill>
                <a:effectLst/>
                <a:latin typeface="PingFang SC"/>
              </a:rPr>
              <a:t>)</a:t>
            </a:r>
            <a:r>
              <a:rPr lang="zh-CN" altLang="en-US" b="0" i="0" dirty="0">
                <a:solidFill>
                  <a:srgbClr val="101214"/>
                </a:solidFill>
                <a:effectLst/>
                <a:latin typeface="PingFang SC"/>
              </a:rPr>
              <a:t>从主机到</a:t>
            </a:r>
            <a:r>
              <a:rPr lang="en-US" altLang="zh-CN" b="0" i="0" dirty="0" err="1">
                <a:solidFill>
                  <a:srgbClr val="101214"/>
                </a:solidFill>
                <a:effectLst/>
                <a:latin typeface="PingFang SC"/>
              </a:rPr>
              <a:t>ToR</a:t>
            </a:r>
            <a:r>
              <a:rPr lang="zh-CN" altLang="en-US" b="0" i="0" dirty="0">
                <a:solidFill>
                  <a:srgbClr val="101214"/>
                </a:solidFill>
                <a:effectLst/>
                <a:latin typeface="PingFang SC"/>
              </a:rPr>
              <a:t>的第一跳上行链路，</a:t>
            </a:r>
            <a:r>
              <a:rPr lang="en-US" altLang="zh-CN" b="0" i="0" dirty="0">
                <a:solidFill>
                  <a:srgbClr val="101214"/>
                </a:solidFill>
                <a:effectLst/>
                <a:latin typeface="PingFang SC"/>
              </a:rPr>
              <a:t>(ii)</a:t>
            </a:r>
            <a:r>
              <a:rPr lang="zh-CN" altLang="en-US" b="0" i="0" dirty="0">
                <a:solidFill>
                  <a:srgbClr val="101214"/>
                </a:solidFill>
                <a:effectLst/>
                <a:latin typeface="PingFang SC"/>
              </a:rPr>
              <a:t>网络中间的交换机到交换机链路，或</a:t>
            </a:r>
            <a:r>
              <a:rPr lang="en-US" altLang="zh-CN" b="0" i="0" dirty="0">
                <a:solidFill>
                  <a:srgbClr val="101214"/>
                </a:solidFill>
                <a:effectLst/>
                <a:latin typeface="PingFang SC"/>
              </a:rPr>
              <a:t>(iii)</a:t>
            </a:r>
            <a:r>
              <a:rPr lang="zh-CN" altLang="en-US" b="0" i="0" dirty="0">
                <a:solidFill>
                  <a:srgbClr val="101214"/>
                </a:solidFill>
                <a:effectLst/>
                <a:latin typeface="PingFang SC"/>
              </a:rPr>
              <a:t>从</a:t>
            </a:r>
            <a:r>
              <a:rPr lang="en-US" altLang="zh-CN" b="0" i="0" dirty="0" err="1">
                <a:solidFill>
                  <a:srgbClr val="101214"/>
                </a:solidFill>
                <a:effectLst/>
                <a:latin typeface="PingFang SC"/>
              </a:rPr>
              <a:t>ToR</a:t>
            </a:r>
            <a:r>
              <a:rPr lang="zh-CN" altLang="en-US" b="0" i="0" dirty="0">
                <a:solidFill>
                  <a:srgbClr val="101214"/>
                </a:solidFill>
                <a:effectLst/>
                <a:latin typeface="PingFang SC"/>
              </a:rPr>
              <a:t>到主机的最后一跳下行链路。</a:t>
            </a:r>
            <a:endParaRPr lang="en-US" altLang="zh-CN" b="0" i="0" dirty="0">
              <a:solidFill>
                <a:srgbClr val="101214"/>
              </a:solidFill>
              <a:effectLst/>
              <a:latin typeface="PingFang SC"/>
            </a:endParaRPr>
          </a:p>
          <a:p>
            <a:r>
              <a:rPr lang="zh-CN" altLang="en-US" b="0" i="0" dirty="0">
                <a:solidFill>
                  <a:srgbClr val="101214"/>
                </a:solidFill>
                <a:effectLst/>
                <a:latin typeface="PingFang SC"/>
              </a:rPr>
              <a:t>假设这个原始拓扑中的每条链路的传播延迟为</a:t>
            </a:r>
            <a:r>
              <a:rPr lang="en-US" altLang="zh-CN" b="0" i="0" dirty="0">
                <a:solidFill>
                  <a:srgbClr val="101214"/>
                </a:solidFill>
                <a:effectLst/>
                <a:latin typeface="PingFang SC"/>
              </a:rPr>
              <a:t>1</a:t>
            </a:r>
            <a:r>
              <a:rPr lang="zh-CN" altLang="en-US" b="0" i="0" dirty="0">
                <a:solidFill>
                  <a:srgbClr val="101214"/>
                </a:solidFill>
                <a:effectLst/>
                <a:latin typeface="PingFang SC"/>
              </a:rPr>
              <a:t>。那拓扑</a:t>
            </a:r>
            <a:r>
              <a:rPr lang="en-US" altLang="zh-CN" b="0" i="0" dirty="0">
                <a:solidFill>
                  <a:srgbClr val="101214"/>
                </a:solidFill>
                <a:effectLst/>
                <a:latin typeface="PingFang SC"/>
              </a:rPr>
              <a:t>A</a:t>
            </a:r>
            <a:r>
              <a:rPr lang="zh-CN" altLang="en-US" b="0" i="0" dirty="0">
                <a:solidFill>
                  <a:srgbClr val="101214"/>
                </a:solidFill>
                <a:effectLst/>
                <a:latin typeface="PingFang SC"/>
              </a:rPr>
              <a:t>中从</a:t>
            </a:r>
            <a:r>
              <a:rPr lang="en-US" altLang="zh-CN" b="0" i="0" dirty="0">
                <a:solidFill>
                  <a:srgbClr val="101214"/>
                </a:solidFill>
                <a:effectLst/>
                <a:latin typeface="PingFang SC"/>
              </a:rPr>
              <a:t>tor</a:t>
            </a:r>
            <a:r>
              <a:rPr lang="zh-CN" altLang="en-US" b="0" i="0" dirty="0">
                <a:solidFill>
                  <a:srgbClr val="101214"/>
                </a:solidFill>
                <a:effectLst/>
                <a:latin typeface="PingFang SC"/>
              </a:rPr>
              <a:t>交换机到主机</a:t>
            </a:r>
            <a:r>
              <a:rPr lang="en-US" altLang="zh-CN" b="0" i="0" dirty="0">
                <a:solidFill>
                  <a:srgbClr val="101214"/>
                </a:solidFill>
                <a:effectLst/>
                <a:latin typeface="PingFang SC"/>
              </a:rPr>
              <a:t>2</a:t>
            </a:r>
            <a:r>
              <a:rPr lang="zh-CN" altLang="en-US" b="0" i="0" dirty="0">
                <a:solidFill>
                  <a:srgbClr val="101214"/>
                </a:solidFill>
                <a:effectLst/>
                <a:latin typeface="PingFang SC"/>
              </a:rPr>
              <a:t>的传播延迟就是</a:t>
            </a:r>
            <a:r>
              <a:rPr lang="en-US" altLang="zh-CN" b="0" i="0" dirty="0">
                <a:solidFill>
                  <a:srgbClr val="101214"/>
                </a:solidFill>
                <a:effectLst/>
                <a:latin typeface="PingFang SC"/>
              </a:rPr>
              <a:t>3</a:t>
            </a:r>
            <a:r>
              <a:rPr lang="zh-CN" altLang="en-US" b="0" i="0" dirty="0">
                <a:solidFill>
                  <a:srgbClr val="101214"/>
                </a:solidFill>
                <a:effectLst/>
                <a:latin typeface="PingFang SC"/>
              </a:rPr>
              <a:t>，在每个拓扑中标注新的传播延迟。</a:t>
            </a:r>
            <a:endParaRPr lang="en-US" altLang="zh-CN" b="0" i="0" dirty="0">
              <a:solidFill>
                <a:srgbClr val="101214"/>
              </a:solidFill>
              <a:effectLst/>
              <a:latin typeface="PingFang SC"/>
            </a:endParaRPr>
          </a:p>
          <a:p>
            <a:r>
              <a:rPr lang="zh-CN" altLang="en-US" b="0" i="0" dirty="0">
                <a:solidFill>
                  <a:srgbClr val="101214"/>
                </a:solidFill>
                <a:effectLst/>
                <a:latin typeface="PingFang SC"/>
              </a:rPr>
              <a:t>粗线表示在拓扑生成过程中被人为增加带宽的链路，确保不会因为最小化拓扑导致人为拥塞。</a:t>
            </a: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因为拓扑是单方向的，所以考虑反向应答流量引起的负载，</a:t>
            </a:r>
            <a:r>
              <a:rPr lang="zh-CN" altLang="en-US" sz="1200" dirty="0">
                <a:solidFill>
                  <a:prstClr val="black"/>
                </a:solidFill>
                <a:latin typeface="微软雅黑" panose="020B0503020204020204" pitchFamily="34" charset="-122"/>
                <a:ea typeface="微软雅黑" panose="020B0503020204020204" pitchFamily="34" charset="-122"/>
              </a:rPr>
              <a:t>根据</a:t>
            </a:r>
            <a:r>
              <a:rPr lang="en-US" altLang="zh-CN" sz="1200" dirty="0">
                <a:solidFill>
                  <a:prstClr val="black"/>
                </a:solidFill>
                <a:latin typeface="微软雅黑" panose="020B0503020204020204" pitchFamily="34" charset="-122"/>
                <a:ea typeface="微软雅黑" panose="020B0503020204020204" pitchFamily="34" charset="-122"/>
              </a:rPr>
              <a:t>ACK</a:t>
            </a:r>
            <a:r>
              <a:rPr lang="zh-CN" altLang="en-US" sz="1200" dirty="0">
                <a:solidFill>
                  <a:prstClr val="black"/>
                </a:solidFill>
                <a:latin typeface="微软雅黑" panose="020B0503020204020204" pitchFamily="34" charset="-122"/>
                <a:ea typeface="微软雅黑" panose="020B0503020204020204" pitchFamily="34" charset="-122"/>
              </a:rPr>
              <a:t>对反向流量所消耗的平均流量，减少每个模拟链路上的前向带宽。</a:t>
            </a:r>
            <a:endParaRPr lang="en-US" altLang="zh-CN" sz="120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0521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101214"/>
                </a:solidFill>
                <a:effectLst/>
                <a:latin typeface="PingFang SC"/>
              </a:rPr>
              <a:t>第二步，链路聚集。</a:t>
            </a:r>
            <a:endParaRPr lang="en-US" altLang="zh-CN" b="0" i="0" dirty="0">
              <a:solidFill>
                <a:srgbClr val="101214"/>
              </a:solidFill>
              <a:effectLst/>
              <a:latin typeface="PingFang SC"/>
            </a:endParaRPr>
          </a:p>
          <a:p>
            <a:r>
              <a:rPr lang="zh-CN" altLang="en-US" b="0" i="0" dirty="0">
                <a:solidFill>
                  <a:srgbClr val="101214"/>
                </a:solidFill>
                <a:effectLst/>
                <a:latin typeface="PingFang SC"/>
              </a:rPr>
              <a:t>主要就是计算每条链路的特征之间的距离，如果距离小于某个阈值，则将链接聚集在一起。</a:t>
            </a:r>
            <a:endParaRPr lang="en-US" altLang="zh-CN" b="0" i="0" dirty="0">
              <a:solidFill>
                <a:srgbClr val="101214"/>
              </a:solidFill>
              <a:effectLst/>
              <a:latin typeface="PingFang SC"/>
            </a:endParaRPr>
          </a:p>
          <a:p>
            <a:r>
              <a:rPr lang="zh-CN" altLang="en-US" b="0" i="0" dirty="0">
                <a:solidFill>
                  <a:srgbClr val="101214"/>
                </a:solidFill>
                <a:effectLst/>
                <a:latin typeface="PingFang SC"/>
              </a:rPr>
              <a:t>考虑的链路特征包括</a:t>
            </a:r>
            <a:endParaRPr lang="en-US" altLang="zh-CN" b="0" i="0" dirty="0">
              <a:solidFill>
                <a:srgbClr val="101214"/>
              </a:solidFill>
              <a:effectLst/>
              <a:latin typeface="PingFang SC"/>
            </a:endParaRPr>
          </a:p>
          <a:p>
            <a:r>
              <a:rPr lang="zh-CN" altLang="en-US" b="0" i="0" dirty="0">
                <a:solidFill>
                  <a:srgbClr val="101214"/>
                </a:solidFill>
                <a:effectLst/>
                <a:latin typeface="PingFang SC"/>
              </a:rPr>
              <a:t>这个是链路负载误差计算</a:t>
            </a:r>
            <a:endParaRPr lang="en-US" altLang="zh-CN" b="0" i="0" dirty="0">
              <a:solidFill>
                <a:srgbClr val="101214"/>
              </a:solidFill>
              <a:effectLst/>
              <a:latin typeface="PingFang SC"/>
            </a:endParaRPr>
          </a:p>
          <a:p>
            <a:r>
              <a:rPr lang="zh-CN" altLang="en-US" b="0" i="0" dirty="0">
                <a:solidFill>
                  <a:srgbClr val="2A2B2E"/>
                </a:solidFill>
                <a:effectLst/>
                <a:latin typeface="PingFang SC"/>
              </a:rPr>
              <a:t>这个是流大小分布和流到达时间间隔的加权平均绝对百分比误差计算</a:t>
            </a:r>
            <a:endParaRPr lang="en-US" altLang="zh-CN" b="0" i="0" dirty="0">
              <a:solidFill>
                <a:srgbClr val="2A2B2E"/>
              </a:solidFill>
              <a:effectLst/>
              <a:latin typeface="PingFang SC"/>
            </a:endParaRPr>
          </a:p>
          <a:p>
            <a:r>
              <a:rPr lang="zh-CN" altLang="en-US" b="0" i="0" dirty="0">
                <a:solidFill>
                  <a:srgbClr val="2A2B2E"/>
                </a:solidFill>
                <a:effectLst/>
                <a:latin typeface="PingFang SC"/>
              </a:rPr>
              <a:t>如果误差小于</a:t>
            </a:r>
            <a:r>
              <a:rPr lang="en-US" altLang="zh-CN" b="0" i="0" dirty="0">
                <a:solidFill>
                  <a:srgbClr val="2A2B2E"/>
                </a:solidFill>
                <a:effectLst/>
                <a:latin typeface="PingFang SC"/>
              </a:rPr>
              <a:t>0.001</a:t>
            </a:r>
            <a:r>
              <a:rPr lang="zh-CN" altLang="en-US" b="0" i="0" dirty="0">
                <a:solidFill>
                  <a:srgbClr val="2A2B2E"/>
                </a:solidFill>
                <a:effectLst/>
                <a:latin typeface="PingFang SC"/>
              </a:rPr>
              <a:t>和</a:t>
            </a:r>
            <a:r>
              <a:rPr lang="en-US" altLang="zh-CN" b="0" i="0" dirty="0">
                <a:solidFill>
                  <a:srgbClr val="2A2B2E"/>
                </a:solidFill>
                <a:effectLst/>
                <a:latin typeface="PingFang SC"/>
              </a:rPr>
              <a:t>0.1</a:t>
            </a:r>
            <a:r>
              <a:rPr lang="zh-CN" altLang="en-US" b="0" i="0" dirty="0">
                <a:solidFill>
                  <a:srgbClr val="2A2B2E"/>
                </a:solidFill>
                <a:effectLst/>
                <a:latin typeface="PingFang SC"/>
              </a:rPr>
              <a:t>，就将它们聚集在一起</a:t>
            </a:r>
            <a:endParaRPr lang="en-US" altLang="zh-CN" b="0" i="0" dirty="0">
              <a:solidFill>
                <a:srgbClr val="101214"/>
              </a:solidFill>
              <a:effectLst/>
              <a:latin typeface="PingFang SC"/>
            </a:endParaRPr>
          </a:p>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9457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第三步，模拟。如果直接使用链路延迟，则不可能保持所有流延迟的准确性。例如，一个</a:t>
            </a:r>
            <a:r>
              <a:rPr lang="en-US" altLang="zh-CN" b="0" i="0" dirty="0">
                <a:solidFill>
                  <a:srgbClr val="101214"/>
                </a:solidFill>
                <a:effectLst/>
                <a:latin typeface="PingFang SC"/>
              </a:rPr>
              <a:t>10</a:t>
            </a:r>
            <a:r>
              <a:rPr lang="zh-CN" altLang="en-US" b="0" i="0" dirty="0">
                <a:solidFill>
                  <a:srgbClr val="101214"/>
                </a:solidFill>
                <a:effectLst/>
                <a:latin typeface="PingFang SC"/>
              </a:rPr>
              <a:t>字节的数据包与一个</a:t>
            </a:r>
            <a:r>
              <a:rPr lang="en-US" altLang="zh-CN" b="0" i="0" dirty="0">
                <a:solidFill>
                  <a:srgbClr val="101214"/>
                </a:solidFill>
                <a:effectLst/>
                <a:latin typeface="PingFang SC"/>
              </a:rPr>
              <a:t>100</a:t>
            </a:r>
            <a:r>
              <a:rPr lang="zh-CN" altLang="en-US" b="0" i="0" dirty="0">
                <a:solidFill>
                  <a:srgbClr val="101214"/>
                </a:solidFill>
                <a:effectLst/>
                <a:latin typeface="PingFang SC"/>
              </a:rPr>
              <a:t>字节的数据包在交换机队列中刚好排在</a:t>
            </a:r>
            <a:r>
              <a:rPr lang="en-US" altLang="zh-CN" b="0" i="0" dirty="0">
                <a:solidFill>
                  <a:srgbClr val="101214"/>
                </a:solidFill>
                <a:effectLst/>
                <a:latin typeface="PingFang SC"/>
              </a:rPr>
              <a:t>9 KB</a:t>
            </a:r>
            <a:r>
              <a:rPr lang="zh-CN" altLang="en-US" b="0" i="0" dirty="0">
                <a:solidFill>
                  <a:srgbClr val="101214"/>
                </a:solidFill>
                <a:effectLst/>
                <a:latin typeface="PingFang SC"/>
              </a:rPr>
              <a:t>帧之后，延迟的大小相同。所以提出</a:t>
            </a:r>
            <a:r>
              <a:rPr lang="zh-CN" altLang="en-US" sz="1200" dirty="0">
                <a:solidFill>
                  <a:prstClr val="black"/>
                </a:solidFill>
                <a:latin typeface="微软雅黑" panose="020B0503020204020204" pitchFamily="34" charset="-122"/>
                <a:ea typeface="微软雅黑" panose="020B0503020204020204" pitchFamily="34" charset="-122"/>
              </a:rPr>
              <a:t>包归一化延迟，流链路延迟除以数据包数目，直观概括流的每个数据包延迟。</a:t>
            </a: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长流的带宽份额可能会随着时间的推移发生变化，因此几乎总是比短流经历更大的绝对延迟。</a:t>
            </a:r>
            <a:endParaRPr lang="en-US" altLang="zh-CN" b="0" i="0" dirty="0">
              <a:solidFill>
                <a:srgbClr val="101214"/>
              </a:solidFill>
              <a:effectLst/>
              <a:latin typeface="PingFang SC"/>
            </a:endParaRPr>
          </a:p>
          <a:p>
            <a:r>
              <a:rPr lang="zh-CN" altLang="en-US" sz="1200" dirty="0">
                <a:solidFill>
                  <a:prstClr val="black"/>
                </a:solidFill>
                <a:latin typeface="微软雅黑" panose="020B0503020204020204" pitchFamily="34" charset="-122"/>
                <a:ea typeface="微软雅黑" panose="020B0503020204020204" pitchFamily="34" charset="-122"/>
              </a:rPr>
              <a:t>长流</a:t>
            </a:r>
            <a:r>
              <a:rPr lang="en-US" altLang="zh-CN" sz="1200" dirty="0">
                <a:solidFill>
                  <a:prstClr val="black"/>
                </a:solidFill>
                <a:latin typeface="微软雅黑" panose="020B0503020204020204" pitchFamily="34" charset="-122"/>
                <a:ea typeface="微软雅黑" panose="020B0503020204020204" pitchFamily="34" charset="-122"/>
              </a:rPr>
              <a:t>FCT</a:t>
            </a:r>
            <a:r>
              <a:rPr lang="zh-CN" altLang="en-US" sz="1200" dirty="0">
                <a:solidFill>
                  <a:prstClr val="black"/>
                </a:solidFill>
                <a:latin typeface="微软雅黑" panose="020B0503020204020204" pitchFamily="34" charset="-122"/>
                <a:ea typeface="微软雅黑" panose="020B0503020204020204" pitchFamily="34" charset="-122"/>
              </a:rPr>
              <a:t>取决于吞吐量，短流</a:t>
            </a:r>
            <a:r>
              <a:rPr lang="en-US" altLang="zh-CN" sz="1200" dirty="0">
                <a:solidFill>
                  <a:prstClr val="black"/>
                </a:solidFill>
                <a:latin typeface="微软雅黑" panose="020B0503020204020204" pitchFamily="34" charset="-122"/>
                <a:ea typeface="微软雅黑" panose="020B0503020204020204" pitchFamily="34" charset="-122"/>
              </a:rPr>
              <a:t>FCT</a:t>
            </a:r>
            <a:r>
              <a:rPr lang="zh-CN" altLang="en-US" sz="1200" dirty="0">
                <a:solidFill>
                  <a:prstClr val="black"/>
                </a:solidFill>
                <a:latin typeface="微软雅黑" panose="020B0503020204020204" pitchFamily="34" charset="-122"/>
                <a:ea typeface="微软雅黑" panose="020B0503020204020204" pitchFamily="34" charset="-122"/>
              </a:rPr>
              <a:t>取决于队列长度。</a:t>
            </a:r>
            <a:endParaRPr lang="en-US" altLang="zh-CN" sz="1200" dirty="0">
              <a:solidFill>
                <a:prstClr val="black"/>
              </a:solidFill>
              <a:latin typeface="微软雅黑" panose="020B0503020204020204" pitchFamily="34" charset="-122"/>
              <a:ea typeface="微软雅黑" panose="020B0503020204020204" pitchFamily="34" charset="-122"/>
            </a:endParaRPr>
          </a:p>
          <a:p>
            <a:r>
              <a:rPr lang="zh-CN" altLang="en-US" b="0" i="0" dirty="0">
                <a:solidFill>
                  <a:srgbClr val="101214"/>
                </a:solidFill>
                <a:effectLst/>
                <a:latin typeface="PingFang SC"/>
              </a:rPr>
              <a:t>拥塞控制算法在不同程度上牺牲了长流的吞吐量，换取了短流的延迟。</a:t>
            </a:r>
            <a:endParaRPr lang="en-US" altLang="zh-CN" b="0" i="0" dirty="0">
              <a:solidFill>
                <a:srgbClr val="101214"/>
              </a:solidFill>
              <a:effectLst/>
              <a:latin typeface="PingFang SC"/>
            </a:endParaRPr>
          </a:p>
          <a:p>
            <a:r>
              <a:rPr lang="zh-CN" altLang="en-US" b="0" i="0" dirty="0">
                <a:solidFill>
                  <a:srgbClr val="101214"/>
                </a:solidFill>
                <a:effectLst/>
                <a:latin typeface="PingFang SC"/>
              </a:rPr>
              <a:t>为了确保对不同大小的流的估计是准确的，根据流的大小对包归一化延迟进行分桶。</a:t>
            </a:r>
            <a:endParaRPr lang="en-US" altLang="zh-CN" b="0" i="0" dirty="0">
              <a:solidFill>
                <a:srgbClr val="101214"/>
              </a:solidFill>
              <a:effectLst/>
              <a:latin typeface="PingFang SC"/>
            </a:endParaRPr>
          </a:p>
          <a:p>
            <a:r>
              <a:rPr lang="zh-CN" altLang="en-US" b="0" i="0" dirty="0">
                <a:solidFill>
                  <a:srgbClr val="2A2B2E"/>
                </a:solidFill>
                <a:effectLst/>
                <a:latin typeface="PingFang SC"/>
              </a:rPr>
              <a:t>对于每个桶，桶中的元素数不小于</a:t>
            </a:r>
            <a:r>
              <a:rPr lang="en-US" altLang="zh-CN" b="0" i="0" dirty="0">
                <a:solidFill>
                  <a:srgbClr val="2A2B2E"/>
                </a:solidFill>
                <a:effectLst/>
                <a:latin typeface="PingFang SC"/>
              </a:rPr>
              <a:t>B</a:t>
            </a:r>
            <a:r>
              <a:rPr lang="zh-CN" altLang="en-US" b="0" i="0" dirty="0">
                <a:solidFill>
                  <a:srgbClr val="2A2B2E"/>
                </a:solidFill>
                <a:effectLst/>
                <a:latin typeface="PingFang SC"/>
              </a:rPr>
              <a:t>，并且对桶中的最大流量和最小流量进行了限制。</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54243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第四步，聚合。</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2357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101214"/>
                </a:solidFill>
                <a:effectLst/>
                <a:latin typeface="PingFang SC"/>
              </a:rPr>
              <a:t>评估的目标是，</a:t>
            </a:r>
            <a:r>
              <a:rPr lang="en-US" altLang="zh-CN" b="0" i="0" dirty="0" err="1">
                <a:solidFill>
                  <a:srgbClr val="101214"/>
                </a:solidFill>
                <a:effectLst/>
                <a:latin typeface="PingFang SC"/>
              </a:rPr>
              <a:t>parsimon</a:t>
            </a:r>
            <a:r>
              <a:rPr lang="zh-CN" altLang="en-US" b="0" i="0" dirty="0">
                <a:solidFill>
                  <a:srgbClr val="101214"/>
                </a:solidFill>
                <a:effectLst/>
                <a:latin typeface="PingFang SC"/>
              </a:rPr>
              <a:t>模拟器用的</a:t>
            </a:r>
            <a:endParaRPr lang="en-US" altLang="zh-CN" b="0" i="0" dirty="0">
              <a:solidFill>
                <a:srgbClr val="101214"/>
              </a:solidFill>
              <a:effectLst/>
              <a:latin typeface="PingFang SC"/>
            </a:endParaRPr>
          </a:p>
          <a:p>
            <a:r>
              <a:rPr lang="zh-CN" altLang="en-US" b="0" i="0" dirty="0">
                <a:solidFill>
                  <a:srgbClr val="101214"/>
                </a:solidFill>
                <a:effectLst/>
                <a:latin typeface="PingFang SC"/>
              </a:rPr>
              <a:t>流量矩阵、流量分布和链路负载是从这篇论文的数据集中提取出来的。</a:t>
            </a:r>
            <a:endParaRPr lang="en-US" altLang="zh-CN" b="0" i="0" dirty="0">
              <a:solidFill>
                <a:srgbClr val="101214"/>
              </a:solidFill>
              <a:effectLst/>
              <a:latin typeface="PingFang SC"/>
            </a:endParaRPr>
          </a:p>
          <a:p>
            <a:r>
              <a:rPr lang="zh-CN" altLang="en-US" b="0" i="0" dirty="0">
                <a:solidFill>
                  <a:srgbClr val="101214"/>
                </a:solidFill>
                <a:effectLst/>
                <a:latin typeface="PingFang SC"/>
              </a:rPr>
              <a:t>采用对数正态分布对突发性流量进行建模，调整对数正态形状参数𝜎来调节突发性。𝜎</a:t>
            </a:r>
            <a:r>
              <a:rPr lang="en-US" altLang="zh-CN" b="0" i="0" dirty="0">
                <a:solidFill>
                  <a:srgbClr val="101214"/>
                </a:solidFill>
                <a:effectLst/>
                <a:latin typeface="PingFang SC"/>
              </a:rPr>
              <a:t>=1</a:t>
            </a:r>
            <a:r>
              <a:rPr lang="zh-CN" altLang="en-US" b="0" i="0" dirty="0">
                <a:solidFill>
                  <a:srgbClr val="101214"/>
                </a:solidFill>
                <a:effectLst/>
                <a:latin typeface="PingFang SC"/>
              </a:rPr>
              <a:t>表示低突发性，𝜎</a:t>
            </a:r>
            <a:r>
              <a:rPr lang="en-US" altLang="zh-CN" b="0" i="0" dirty="0">
                <a:solidFill>
                  <a:srgbClr val="101214"/>
                </a:solidFill>
                <a:effectLst/>
                <a:latin typeface="PingFang SC"/>
              </a:rPr>
              <a:t>=2</a:t>
            </a:r>
            <a:r>
              <a:rPr lang="zh-CN" altLang="en-US" b="0" i="0" dirty="0">
                <a:solidFill>
                  <a:srgbClr val="101214"/>
                </a:solidFill>
                <a:effectLst/>
                <a:latin typeface="PingFang SC"/>
              </a:rPr>
              <a:t>表示高突发性。</a:t>
            </a:r>
            <a:endParaRPr lang="en-US" altLang="zh-CN" b="0" i="0" dirty="0">
              <a:solidFill>
                <a:srgbClr val="101214"/>
              </a:solidFill>
              <a:effectLst/>
              <a:latin typeface="PingFang SC"/>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4492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AC0F1-BA2A-0F06-F6EC-75A3983C1F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D5A6BA-2B97-5C35-5A90-7C211E2B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CBA18C-394C-1D69-44E7-54CE17023C00}"/>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0CB7A7DC-A63A-99F1-54DE-7C9FF0EA1A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724559-2330-79B1-5547-2DDAE34C3BCD}"/>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92040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438B-A2FB-B0A4-5E03-FFC789527D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ACBCED-5856-5565-4FC7-28A791379A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1A86A6-0B09-266A-3D38-56DABABB0CEC}"/>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4FA4D408-84C1-B4A2-984F-46E142C08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A3354-7B8A-A128-A6DB-38A4F601C7F1}"/>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2043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191F0D-E99B-900B-412B-4343139BE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16E07A-3CAB-C285-400B-105338A6E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4D980E-DEFF-25D9-B665-84FE51B26B3D}"/>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47B3F44B-5C2A-835B-D6F9-08AD9BAEF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1DB325-0D10-2EA9-E8EE-1C739C966C4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82200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8AB3D-4108-46D6-168D-E089646F73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F5C979-857B-1703-EE45-F64ECF7251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B52485-B63A-E261-5631-6C95A0E0764D}"/>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33DAEBDF-22B1-5EFD-152D-0C6923E5F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8118D-B8BF-9ACA-B308-E949E08DC0EC}"/>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66977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9BBD9-32DE-2B3B-745A-501DBB2513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009C99-31BA-6406-D84E-5E96D9BDC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D3D6EC-074F-62C5-62A8-D8F037E4B2BC}"/>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C8389542-9287-F2C2-3D38-8DE539452B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ACFFF6-4982-F94D-7F0A-571A2796F990}"/>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7485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9C891-3EA2-ED81-DCC2-7FE51D0A9C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08B7E9-8D81-7F67-E0F6-FAD31494E4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8CA6FB-15CB-F62B-F291-B00F2FCA22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561C60-3E57-5AB8-FD14-42FC4BBC2A07}"/>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6" name="页脚占位符 5">
            <a:extLst>
              <a:ext uri="{FF2B5EF4-FFF2-40B4-BE49-F238E27FC236}">
                <a16:creationId xmlns:a16="http://schemas.microsoft.com/office/drawing/2014/main" id="{73C77C1E-3D19-B519-C83F-A1B230718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712B9F-3996-EAC0-7518-80DE54600102}"/>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0271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24FCF-883A-0A5F-C82D-F302538C4C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FFD8BC-3166-985A-8567-5BB00C7B6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9AED63-932B-00CE-E9F0-B3773AE6CA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9DF424-63A6-4A94-787B-8C1E24534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983917-AB93-7F1C-0E8D-E2F108C3FC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89D871-B1F0-BEC1-7C0B-2CBD21BE98E4}"/>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8" name="页脚占位符 7">
            <a:extLst>
              <a:ext uri="{FF2B5EF4-FFF2-40B4-BE49-F238E27FC236}">
                <a16:creationId xmlns:a16="http://schemas.microsoft.com/office/drawing/2014/main" id="{A0466CE1-473D-D47D-928C-422E027BB3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458B1F-A64A-D8C3-4509-68C422F264B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1334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2350-AD38-C80A-D276-696B16F245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950552-AEBA-A9F3-3332-C62E5DE7B6BB}"/>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4" name="页脚占位符 3">
            <a:extLst>
              <a:ext uri="{FF2B5EF4-FFF2-40B4-BE49-F238E27FC236}">
                <a16:creationId xmlns:a16="http://schemas.microsoft.com/office/drawing/2014/main" id="{7B578E26-0458-0CF2-6A19-DFCFBFA266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5F97C9-0FC4-DE88-ACD3-2623BF06DC1A}"/>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51888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11248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34E80-8734-9121-8CF8-C3FC0B058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CF254A-9C9E-F539-FB76-0F47EEC0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84442B-879A-6022-C9F4-12E3F6D05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B2244A-CC61-09BD-C6D7-56DD8590548A}"/>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6" name="页脚占位符 5">
            <a:extLst>
              <a:ext uri="{FF2B5EF4-FFF2-40B4-BE49-F238E27FC236}">
                <a16:creationId xmlns:a16="http://schemas.microsoft.com/office/drawing/2014/main" id="{8D9FF2F1-8BC1-8C94-9A86-20619759FF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2213F-7224-B779-1BE8-8933B52CCFC6}"/>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4615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ACCD-8BF0-052F-577D-5D7424E83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4AFD24-177B-8E08-625F-78560DBF1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A8361A-4E70-77FB-D6AB-BDB0E22E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DB8619-384E-ADFE-15EF-7A4894850942}"/>
              </a:ext>
            </a:extLst>
          </p:cNvPr>
          <p:cNvSpPr>
            <a:spLocks noGrp="1"/>
          </p:cNvSpPr>
          <p:nvPr>
            <p:ph type="dt" sz="half" idx="10"/>
          </p:nvPr>
        </p:nvSpPr>
        <p:spPr/>
        <p:txBody>
          <a:bodyPr/>
          <a:lstStyle/>
          <a:p>
            <a:fld id="{78189893-9690-4705-A410-D7E2DA920CD1}" type="datetimeFigureOut">
              <a:rPr lang="zh-CN" altLang="en-US" smtClean="0"/>
              <a:t>2023/7/26</a:t>
            </a:fld>
            <a:endParaRPr lang="zh-CN" altLang="en-US"/>
          </a:p>
        </p:txBody>
      </p:sp>
      <p:sp>
        <p:nvSpPr>
          <p:cNvPr id="6" name="页脚占位符 5">
            <a:extLst>
              <a:ext uri="{FF2B5EF4-FFF2-40B4-BE49-F238E27FC236}">
                <a16:creationId xmlns:a16="http://schemas.microsoft.com/office/drawing/2014/main" id="{1A122E4D-69B1-EE0A-6F20-4EB6FCE6B5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9B3EB-94FD-834B-B396-5E64AEA4E00E}"/>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9760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7F8456-A02A-9570-FED5-1EDBB27E4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3FB188-ED6A-9755-6451-88A8BBE66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E920C-D9DD-A3F6-4A87-E081204AE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t>2023/7/26</a:t>
            </a:fld>
            <a:endParaRPr lang="zh-CN" altLang="en-US"/>
          </a:p>
        </p:txBody>
      </p:sp>
      <p:sp>
        <p:nvSpPr>
          <p:cNvPr id="5" name="页脚占位符 4">
            <a:extLst>
              <a:ext uri="{FF2B5EF4-FFF2-40B4-BE49-F238E27FC236}">
                <a16:creationId xmlns:a16="http://schemas.microsoft.com/office/drawing/2014/main" id="{E37D806F-5B33-B4E8-E570-084D0CCB1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234845-265F-845D-3F05-9F7E474F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22634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9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90204" pitchFamily="34" charset="0"/>
                <a:ea typeface="微软雅黑" panose="020B0503020204020204" pitchFamily="34" charset="-122"/>
                <a:cs typeface="Arial" panose="020B060402020209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90204"/>
              <a:ea typeface="微软雅黑" panose="020B0503020204020204" pitchFamily="34" charset="-122"/>
              <a:cs typeface="+mj-cs"/>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6" name="文本框 15">
            <a:extLst>
              <a:ext uri="{FF2B5EF4-FFF2-40B4-BE49-F238E27FC236}">
                <a16:creationId xmlns:a16="http://schemas.microsoft.com/office/drawing/2014/main" id="{F56B0854-F61A-4DFB-ACD8-EF9DF1F8DA90}"/>
              </a:ext>
            </a:extLst>
          </p:cNvPr>
          <p:cNvSpPr txBox="1"/>
          <p:nvPr/>
        </p:nvSpPr>
        <p:spPr>
          <a:xfrm>
            <a:off x="310822" y="1750464"/>
            <a:ext cx="11557656" cy="1678536"/>
          </a:xfrm>
          <a:prstGeom prst="rect">
            <a:avLst/>
          </a:prstGeom>
          <a:noFill/>
        </p:spPr>
        <p:txBody>
          <a:bodyPr wrap="square">
            <a:spAutoFit/>
          </a:bodyPr>
          <a:lstStyle/>
          <a:p>
            <a:pPr marL="0" marR="0" lvl="0" indent="0" algn="ctr" defTabSz="914400" rtl="0" eaLnBrk="1" fontAlgn="base" latinLnBrk="0" hangingPunct="1">
              <a:lnSpc>
                <a:spcPct val="120000"/>
              </a:lnSpc>
              <a:spcBef>
                <a:spcPct val="50000"/>
              </a:spcBef>
              <a:spcAft>
                <a:spcPct val="0"/>
              </a:spcAft>
              <a:buClrTx/>
              <a:buSzTx/>
              <a:buFontTx/>
              <a:buNone/>
              <a:tabLst/>
              <a:defRPr/>
            </a:pPr>
            <a:r>
              <a:rPr kumimoji="0" lang="en-US" altLang="zh-CN" sz="4400" b="0" i="0" u="none" strike="noStrike" kern="0" cap="none" spc="0" normalizeH="0" baseline="0" noProof="0" dirty="0">
                <a:ln>
                  <a:noFill/>
                </a:ln>
                <a:solidFill>
                  <a:srgbClr val="000000"/>
                </a:solidFill>
                <a:effectLst/>
                <a:uLnTx/>
                <a:uFillTx/>
                <a:latin typeface="方正小标宋简体" panose="03000509000000000000" pitchFamily="65" charset="-122"/>
                <a:ea typeface="方正小标宋简体" panose="03000509000000000000" pitchFamily="65" charset="-122"/>
                <a:cs typeface="+mn-cs"/>
              </a:rPr>
              <a:t>Scalable Tail Latency Estimation for Data Center Networks</a:t>
            </a:r>
            <a:endParaRPr kumimoji="0" lang="zh-CN" altLang="en-US" sz="4400" b="0" i="0" u="none" strike="noStrike" kern="0" cap="none" spc="0" normalizeH="0" baseline="0" noProof="0" dirty="0">
              <a:ln>
                <a:noFill/>
              </a:ln>
              <a:solidFill>
                <a:srgbClr val="000000"/>
              </a:solidFill>
              <a:effectLst/>
              <a:uLnTx/>
              <a:uFillTx/>
              <a:latin typeface="方正小标宋简体" panose="03000509000000000000" pitchFamily="65" charset="-122"/>
              <a:ea typeface="方正小标宋简体" panose="03000509000000000000" pitchFamily="65" charset="-122"/>
              <a:cs typeface="+mn-cs"/>
            </a:endParaRPr>
          </a:p>
        </p:txBody>
      </p:sp>
      <p:sp>
        <p:nvSpPr>
          <p:cNvPr id="2" name="副标题 5">
            <a:extLst>
              <a:ext uri="{FF2B5EF4-FFF2-40B4-BE49-F238E27FC236}">
                <a16:creationId xmlns:a16="http://schemas.microsoft.com/office/drawing/2014/main" id="{AD1A1976-73A6-F3E6-6F61-296B1BB6B9FF}"/>
              </a:ext>
            </a:extLst>
          </p:cNvPr>
          <p:cNvSpPr txBox="1">
            <a:spLocks/>
          </p:cNvSpPr>
          <p:nvPr/>
        </p:nvSpPr>
        <p:spPr>
          <a:xfrm>
            <a:off x="888672" y="3304181"/>
            <a:ext cx="10414656" cy="2286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indent="0" algn="ctr">
              <a:buNone/>
            </a:pPr>
            <a:r>
              <a:rPr lang="en-US" altLang="zh-CN" sz="1800" b="0" i="0" u="none" strike="noStrike" baseline="0" dirty="0">
                <a:latin typeface="NimbusRomNo9L-Regu"/>
              </a:rPr>
              <a:t>Kevin Zhao, University of Washington; </a:t>
            </a:r>
            <a:r>
              <a:rPr lang="en-US" altLang="zh-CN" sz="1800" b="0" i="0" u="none" strike="noStrike" baseline="0" dirty="0" err="1">
                <a:latin typeface="NimbusRomNo9L-Regu"/>
              </a:rPr>
              <a:t>Prateesh</a:t>
            </a:r>
            <a:r>
              <a:rPr lang="en-US" altLang="zh-CN" sz="1800" b="0" i="0" u="none" strike="noStrike" baseline="0" dirty="0">
                <a:latin typeface="NimbusRomNo9L-Regu"/>
              </a:rPr>
              <a:t> Goyal, Microsoft Research;</a:t>
            </a:r>
          </a:p>
          <a:p>
            <a:pPr marL="0" indent="0" algn="ctr">
              <a:buNone/>
            </a:pPr>
            <a:r>
              <a:rPr lang="en-US" altLang="zh-CN" sz="1800" b="0" i="0" u="none" strike="noStrike" baseline="0" dirty="0">
                <a:latin typeface="NimbusRomNo9L-Regu"/>
              </a:rPr>
              <a:t>Mohammad Alizadeh, MIT CSAIL; Thomas E. Anderson, University of Washington</a:t>
            </a:r>
          </a:p>
          <a:p>
            <a:pPr marL="0" indent="0" algn="ctr">
              <a:buNone/>
            </a:pPr>
            <a:endParaRPr lang="en-US" altLang="zh-CN" sz="1800" b="0" i="0" u="none" strike="noStrike" baseline="0" dirty="0">
              <a:latin typeface="NimbusRomNo9L-Regu"/>
            </a:endParaRPr>
          </a:p>
          <a:p>
            <a:pPr marL="0" indent="0" algn="ctr">
              <a:buNone/>
            </a:pPr>
            <a:r>
              <a:rPr lang="en-US" altLang="zh-CN" sz="1800" b="0" i="0" u="none" strike="noStrike" baseline="0" dirty="0">
                <a:latin typeface="NimbusRomNo9L-Regu"/>
              </a:rPr>
              <a:t>This paper is included in the Proceedings of the 20th USENIX Symposium on </a:t>
            </a:r>
          </a:p>
          <a:p>
            <a:pPr marL="0" indent="0" algn="ctr">
              <a:buNone/>
            </a:pPr>
            <a:r>
              <a:rPr lang="en-US" altLang="zh-CN" sz="1800" b="0" i="0" u="none" strike="noStrike" baseline="0" dirty="0">
                <a:latin typeface="NimbusRomNo9L-Regu"/>
              </a:rPr>
              <a:t>Networked Systems Design and Implementation</a:t>
            </a:r>
          </a:p>
        </p:txBody>
      </p:sp>
    </p:spTree>
    <p:extLst>
      <p:ext uri="{BB962C8B-B14F-4D97-AF65-F5344CB8AC3E}">
        <p14:creationId xmlns:p14="http://schemas.microsoft.com/office/powerpoint/2010/main" val="150978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2E53F090-98D0-5B02-1F9E-B21FCD69C611}"/>
              </a:ext>
            </a:extLst>
          </p:cNvPr>
          <p:cNvSpPr txBox="1"/>
          <p:nvPr/>
        </p:nvSpPr>
        <p:spPr>
          <a:xfrm>
            <a:off x="660400" y="893099"/>
            <a:ext cx="10333065" cy="1336071"/>
          </a:xfrm>
          <a:prstGeom prst="rect">
            <a:avLst/>
          </a:prstGeom>
          <a:noFill/>
        </p:spPr>
        <p:txBody>
          <a:bodyPr wrap="square">
            <a:spAutoFit/>
          </a:bodyPr>
          <a:lstStyle/>
          <a:p>
            <a:pPr>
              <a:lnSpc>
                <a:spcPct val="150000"/>
              </a:lnSpc>
            </a:pPr>
            <a:endParaRPr lang="zh-CN" altLang="en-US"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大程度加速网络尾延迟估计</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8023BEC2-749C-6C89-07C0-D913C15F7FE2}"/>
              </a:ext>
            </a:extLst>
          </p:cNvPr>
          <p:cNvPicPr>
            <a:picLocks noChangeAspect="1"/>
          </p:cNvPicPr>
          <p:nvPr/>
        </p:nvPicPr>
        <p:blipFill>
          <a:blip r:embed="rId4"/>
          <a:stretch>
            <a:fillRect/>
          </a:stretch>
        </p:blipFill>
        <p:spPr>
          <a:xfrm>
            <a:off x="291866" y="4257806"/>
            <a:ext cx="11258550" cy="2105025"/>
          </a:xfrm>
          <a:prstGeom prst="rect">
            <a:avLst/>
          </a:prstGeom>
        </p:spPr>
      </p:pic>
      <p:pic>
        <p:nvPicPr>
          <p:cNvPr id="10" name="图片 9">
            <a:extLst>
              <a:ext uri="{FF2B5EF4-FFF2-40B4-BE49-F238E27FC236}">
                <a16:creationId xmlns:a16="http://schemas.microsoft.com/office/drawing/2014/main" id="{078E6A8A-4391-B968-E441-4687EE138455}"/>
              </a:ext>
            </a:extLst>
          </p:cNvPr>
          <p:cNvPicPr>
            <a:picLocks noChangeAspect="1"/>
          </p:cNvPicPr>
          <p:nvPr/>
        </p:nvPicPr>
        <p:blipFill>
          <a:blip r:embed="rId5"/>
          <a:stretch>
            <a:fillRect/>
          </a:stretch>
        </p:blipFill>
        <p:spPr>
          <a:xfrm>
            <a:off x="6716740" y="2229170"/>
            <a:ext cx="4276725" cy="1571625"/>
          </a:xfrm>
          <a:prstGeom prst="rect">
            <a:avLst/>
          </a:prstGeom>
        </p:spPr>
      </p:pic>
      <p:pic>
        <p:nvPicPr>
          <p:cNvPr id="14" name="图片 13">
            <a:extLst>
              <a:ext uri="{FF2B5EF4-FFF2-40B4-BE49-F238E27FC236}">
                <a16:creationId xmlns:a16="http://schemas.microsoft.com/office/drawing/2014/main" id="{2260D16D-AD0C-1C10-EE51-1FF2D608D787}"/>
              </a:ext>
            </a:extLst>
          </p:cNvPr>
          <p:cNvPicPr>
            <a:picLocks noChangeAspect="1"/>
          </p:cNvPicPr>
          <p:nvPr/>
        </p:nvPicPr>
        <p:blipFill>
          <a:blip r:embed="rId6"/>
          <a:stretch>
            <a:fillRect/>
          </a:stretch>
        </p:blipFill>
        <p:spPr>
          <a:xfrm>
            <a:off x="1033740" y="2118994"/>
            <a:ext cx="4733925" cy="1695450"/>
          </a:xfrm>
          <a:prstGeom prst="rect">
            <a:avLst/>
          </a:prstGeom>
        </p:spPr>
      </p:pic>
    </p:spTree>
    <p:extLst>
      <p:ext uri="{BB962C8B-B14F-4D97-AF65-F5344CB8AC3E}">
        <p14:creationId xmlns:p14="http://schemas.microsoft.com/office/powerpoint/2010/main" val="134354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2E53F090-98D0-5B02-1F9E-B21FCD69C611}"/>
              </a:ext>
            </a:extLst>
          </p:cNvPr>
          <p:cNvSpPr txBox="1"/>
          <p:nvPr/>
        </p:nvSpPr>
        <p:spPr>
          <a:xfrm>
            <a:off x="660400" y="656112"/>
            <a:ext cx="10333065" cy="1336071"/>
          </a:xfrm>
          <a:prstGeom prst="rect">
            <a:avLst/>
          </a:prstGeom>
          <a:noFill/>
        </p:spPr>
        <p:txBody>
          <a:bodyPr wrap="square">
            <a:spAutoFit/>
          </a:bodyPr>
          <a:lstStyle/>
          <a:p>
            <a:pPr>
              <a:lnSpc>
                <a:spcPct val="150000"/>
              </a:lnSpc>
            </a:pPr>
            <a:endParaRPr lang="zh-CN" altLang="en-US"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Sensitivity Analysis</a:t>
            </a:r>
          </a:p>
          <a:p>
            <a:pPr>
              <a:lnSpc>
                <a:spcPct val="150000"/>
              </a:lnSpc>
            </a:pPr>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DB1DA7C-9551-621C-78C0-86E607359F2E}"/>
              </a:ext>
            </a:extLst>
          </p:cNvPr>
          <p:cNvPicPr>
            <a:picLocks noChangeAspect="1"/>
          </p:cNvPicPr>
          <p:nvPr/>
        </p:nvPicPr>
        <p:blipFill>
          <a:blip r:embed="rId4"/>
          <a:stretch>
            <a:fillRect/>
          </a:stretch>
        </p:blipFill>
        <p:spPr>
          <a:xfrm>
            <a:off x="592554" y="1803340"/>
            <a:ext cx="5486400" cy="1838325"/>
          </a:xfrm>
          <a:prstGeom prst="rect">
            <a:avLst/>
          </a:prstGeom>
        </p:spPr>
      </p:pic>
      <p:pic>
        <p:nvPicPr>
          <p:cNvPr id="5" name="图片 4">
            <a:extLst>
              <a:ext uri="{FF2B5EF4-FFF2-40B4-BE49-F238E27FC236}">
                <a16:creationId xmlns:a16="http://schemas.microsoft.com/office/drawing/2014/main" id="{A9A2DB3F-2D74-EB05-3EB3-0DF1C789C717}"/>
              </a:ext>
            </a:extLst>
          </p:cNvPr>
          <p:cNvPicPr>
            <a:picLocks noChangeAspect="1"/>
          </p:cNvPicPr>
          <p:nvPr/>
        </p:nvPicPr>
        <p:blipFill>
          <a:blip r:embed="rId5"/>
          <a:stretch>
            <a:fillRect/>
          </a:stretch>
        </p:blipFill>
        <p:spPr>
          <a:xfrm>
            <a:off x="6436758" y="1697380"/>
            <a:ext cx="5191125" cy="2162175"/>
          </a:xfrm>
          <a:prstGeom prst="rect">
            <a:avLst/>
          </a:prstGeom>
        </p:spPr>
      </p:pic>
      <p:pic>
        <p:nvPicPr>
          <p:cNvPr id="9" name="图片 8">
            <a:extLst>
              <a:ext uri="{FF2B5EF4-FFF2-40B4-BE49-F238E27FC236}">
                <a16:creationId xmlns:a16="http://schemas.microsoft.com/office/drawing/2014/main" id="{076FFE89-6F37-48B8-59D5-00D6C8463054}"/>
              </a:ext>
            </a:extLst>
          </p:cNvPr>
          <p:cNvPicPr>
            <a:picLocks noChangeAspect="1"/>
          </p:cNvPicPr>
          <p:nvPr/>
        </p:nvPicPr>
        <p:blipFill>
          <a:blip r:embed="rId6"/>
          <a:stretch>
            <a:fillRect/>
          </a:stretch>
        </p:blipFill>
        <p:spPr>
          <a:xfrm>
            <a:off x="1609752" y="4009401"/>
            <a:ext cx="8093735" cy="2410752"/>
          </a:xfrm>
          <a:prstGeom prst="rect">
            <a:avLst/>
          </a:prstGeom>
        </p:spPr>
      </p:pic>
    </p:spTree>
    <p:extLst>
      <p:ext uri="{BB962C8B-B14F-4D97-AF65-F5344CB8AC3E}">
        <p14:creationId xmlns:p14="http://schemas.microsoft.com/office/powerpoint/2010/main" val="241102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783C8FD4-71B4-3D3A-A6BC-A1C0C77DD644}"/>
              </a:ext>
            </a:extLst>
          </p:cNvPr>
          <p:cNvSpPr txBox="1"/>
          <p:nvPr/>
        </p:nvSpPr>
        <p:spPr>
          <a:xfrm>
            <a:off x="616067" y="2602029"/>
            <a:ext cx="10715377" cy="2634183"/>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包级网络模拟器如</a:t>
            </a:r>
            <a:r>
              <a:rPr lang="en-US" altLang="zh-CN" dirty="0">
                <a:latin typeface="微软雅黑" panose="020B0503020204020204" pitchFamily="34" charset="-122"/>
                <a:ea typeface="微软雅黑" panose="020B0503020204020204" pitchFamily="34" charset="-122"/>
              </a:rPr>
              <a:t>ns3</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omnet</a:t>
            </a:r>
            <a:r>
              <a:rPr lang="zh-CN" altLang="en-US" dirty="0">
                <a:latin typeface="微软雅黑" panose="020B0503020204020204" pitchFamily="34" charset="-122"/>
                <a:ea typeface="微软雅黑" panose="020B0503020204020204" pitchFamily="34" charset="-122"/>
              </a:rPr>
              <a:t>难以并行，需要数小时或数天进行大规模网络模拟</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MimicNet</a:t>
            </a:r>
            <a:r>
              <a:rPr lang="zh-CN" altLang="en-US" dirty="0">
                <a:latin typeface="微软雅黑" panose="020B0503020204020204" pitchFamily="34" charset="-122"/>
                <a:ea typeface="微软雅黑" panose="020B0503020204020204" pitchFamily="34" charset="-122"/>
              </a:rPr>
              <a:t>使用机器学习加速均匀胖树模拟，每个配置包含长训练步骤</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DeepQueueNet</a:t>
            </a:r>
            <a:r>
              <a:rPr lang="zh-CN" altLang="en-US" dirty="0">
                <a:latin typeface="微软雅黑" panose="020B0503020204020204" pitchFamily="34" charset="-122"/>
                <a:ea typeface="微软雅黑" panose="020B0503020204020204" pitchFamily="34" charset="-122"/>
              </a:rPr>
              <a:t>没有建模拥塞控制，对性能模拟具有重要影响</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如何为具有通用流量矩阵和拓扑结构的大型网络提供快速性能估计</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42" name="AutoShape 15">
            <a:extLst>
              <a:ext uri="{FF2B5EF4-FFF2-40B4-BE49-F238E27FC236}">
                <a16:creationId xmlns:a16="http://schemas.microsoft.com/office/drawing/2014/main" id="{B40ABE4B-0CC9-F4B6-190F-0064FA1C86BE}"/>
              </a:ext>
            </a:extLst>
          </p:cNvPr>
          <p:cNvSpPr>
            <a:spLocks noChangeArrowheads="1"/>
          </p:cNvSpPr>
          <p:nvPr/>
        </p:nvSpPr>
        <p:spPr bwMode="gray">
          <a:xfrm>
            <a:off x="1687512" y="1621788"/>
            <a:ext cx="8816976" cy="455337"/>
          </a:xfrm>
          <a:prstGeom prst="roundRect">
            <a:avLst>
              <a:gd name="adj" fmla="val 50000"/>
            </a:avLst>
          </a:prstGeom>
          <a:solidFill>
            <a:srgbClr val="1C6299"/>
          </a:solidFill>
          <a:ln w="12700" cap="flat" cmpd="sng" algn="ctr">
            <a:noFill/>
            <a:prstDash val="solid"/>
            <a:miter lim="800000"/>
          </a:ln>
          <a:effectLst/>
        </p:spPr>
        <p:txBody>
          <a:bodyPr rtlCol="0" anchor="ctr"/>
          <a:lstStyle/>
          <a:p>
            <a:pPr algn="ctr"/>
            <a:r>
              <a:rPr lang="zh-CN" altLang="en-US" sz="2000" b="1" kern="0" dirty="0">
                <a:solidFill>
                  <a:prstClr val="white"/>
                </a:solidFill>
                <a:latin typeface="Arial" panose="020B0604020202090204"/>
                <a:ea typeface="微软雅黑" panose="020B0503020204020204" pitchFamily="34" charset="-122"/>
                <a:sym typeface="+mn-lt"/>
              </a:rPr>
              <a:t>网络流级尾延迟估计</a:t>
            </a:r>
          </a:p>
        </p:txBody>
      </p:sp>
    </p:spTree>
    <p:extLst>
      <p:ext uri="{BB962C8B-B14F-4D97-AF65-F5344CB8AC3E}">
        <p14:creationId xmlns:p14="http://schemas.microsoft.com/office/powerpoint/2010/main" val="10600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Parsimon</a:t>
            </a:r>
            <a:r>
              <a:rPr lang="en-US" altLang="zh-CN" sz="2600" b="1" dirty="0">
                <a:solidFill>
                  <a:sysClr val="windowText" lastClr="000000"/>
                </a:solidFill>
                <a:latin typeface="Arial" panose="020B0604020202090204"/>
                <a:ea typeface="微软雅黑" panose="020B0503020204020204" pitchFamily="34" charset="-122"/>
              </a:rPr>
              <a:t> overview </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783C8FD4-71B4-3D3A-A6BC-A1C0C77DD644}"/>
              </a:ext>
            </a:extLst>
          </p:cNvPr>
          <p:cNvSpPr txBox="1"/>
          <p:nvPr/>
        </p:nvSpPr>
        <p:spPr>
          <a:xfrm>
            <a:off x="929104" y="1255739"/>
            <a:ext cx="3149600" cy="1033745"/>
          </a:xfrm>
          <a:prstGeom prst="rect">
            <a:avLst/>
          </a:prstGeom>
          <a:noFill/>
        </p:spPr>
        <p:txBody>
          <a:bodyPr wrap="square">
            <a:spAutoFit/>
          </a:bodyPr>
          <a:lstStyle/>
          <a:p>
            <a:pPr marL="285750" indent="-285750">
              <a:lnSpc>
                <a:spcPct val="20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CEA17DF-30DC-6D07-A2FE-12092B2ECE64}"/>
              </a:ext>
            </a:extLst>
          </p:cNvPr>
          <p:cNvSpPr txBox="1"/>
          <p:nvPr/>
        </p:nvSpPr>
        <p:spPr>
          <a:xfrm>
            <a:off x="1049981" y="4093350"/>
            <a:ext cx="9856625" cy="2972737"/>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目标：快速、准确、可扩展的尾延迟模拟</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提供网络拓扑和工作负载，根据流量矩阵、流量大小等因素生成流量列表遍历网络路径</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关键步骤：将网络路径分解成并行独立的单链路模拟，修剪相似链路，得到链路对流完成时间延迟的影响</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理论基础：排队网络 单个队列的状态只依赖于它接收到的流量，而不依赖于网络其他部分的状态</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聚合链路延迟估计端到端路径流量完成时间延迟分布</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en-US" altLang="zh-CN" sz="16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F929B94C-9AB2-FF5B-F5FE-3120C15BE392}"/>
              </a:ext>
            </a:extLst>
          </p:cNvPr>
          <p:cNvPicPr>
            <a:picLocks noChangeAspect="1"/>
          </p:cNvPicPr>
          <p:nvPr/>
        </p:nvPicPr>
        <p:blipFill>
          <a:blip r:embed="rId4"/>
          <a:stretch>
            <a:fillRect/>
          </a:stretch>
        </p:blipFill>
        <p:spPr>
          <a:xfrm>
            <a:off x="2098387" y="1312050"/>
            <a:ext cx="6372225" cy="2781300"/>
          </a:xfrm>
          <a:prstGeom prst="rect">
            <a:avLst/>
          </a:prstGeom>
        </p:spPr>
      </p:pic>
    </p:spTree>
    <p:extLst>
      <p:ext uri="{BB962C8B-B14F-4D97-AF65-F5344CB8AC3E}">
        <p14:creationId xmlns:p14="http://schemas.microsoft.com/office/powerpoint/2010/main" val="310519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err="1">
                <a:solidFill>
                  <a:sysClr val="windowText" lastClr="000000"/>
                </a:solidFill>
                <a:latin typeface="Arial" panose="020B0604020202090204"/>
                <a:ea typeface="微软雅黑" panose="020B0503020204020204" pitchFamily="34" charset="-122"/>
              </a:rPr>
              <a:t>Parsimon</a:t>
            </a:r>
            <a:r>
              <a:rPr lang="en-US" altLang="zh-CN" sz="2600" b="1" dirty="0">
                <a:solidFill>
                  <a:sysClr val="windowText" lastClr="000000"/>
                </a:solidFill>
                <a:latin typeface="Arial" panose="020B0604020202090204"/>
                <a:ea typeface="微软雅黑" panose="020B0503020204020204" pitchFamily="34" charset="-122"/>
              </a:rPr>
              <a:t> overview </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783C8FD4-71B4-3D3A-A6BC-A1C0C77DD644}"/>
              </a:ext>
            </a:extLst>
          </p:cNvPr>
          <p:cNvSpPr txBox="1"/>
          <p:nvPr/>
        </p:nvSpPr>
        <p:spPr>
          <a:xfrm>
            <a:off x="929104" y="1255739"/>
            <a:ext cx="3149600" cy="1033745"/>
          </a:xfrm>
          <a:prstGeom prst="rect">
            <a:avLst/>
          </a:prstGeom>
          <a:noFill/>
        </p:spPr>
        <p:txBody>
          <a:bodyPr wrap="square">
            <a:spAutoFit/>
          </a:bodyPr>
          <a:lstStyle/>
          <a:p>
            <a:pPr marL="285750" indent="-285750">
              <a:lnSpc>
                <a:spcPct val="200000"/>
              </a:lnSpc>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CEA17DF-30DC-6D07-A2FE-12092B2ECE64}"/>
              </a:ext>
            </a:extLst>
          </p:cNvPr>
          <p:cNvSpPr txBox="1"/>
          <p:nvPr/>
        </p:nvSpPr>
        <p:spPr>
          <a:xfrm>
            <a:off x="1073353" y="4089706"/>
            <a:ext cx="8951180" cy="2480294"/>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Decompose</a:t>
            </a:r>
            <a:r>
              <a:rPr lang="zh-CN" altLang="en-US" sz="1600" dirty="0">
                <a:latin typeface="微软雅黑" panose="020B0503020204020204" pitchFamily="34" charset="-122"/>
                <a:ea typeface="微软雅黑" panose="020B0503020204020204" pitchFamily="34" charset="-122"/>
              </a:rPr>
              <a:t>：将网络分解成并行的链路级模拟，生成链路级工作负载和拓扑</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Cluster</a:t>
            </a:r>
            <a:r>
              <a:rPr lang="zh-CN" altLang="en-US" sz="1600" dirty="0">
                <a:latin typeface="微软雅黑" panose="020B0503020204020204" pitchFamily="34" charset="-122"/>
                <a:ea typeface="微软雅黑" panose="020B0503020204020204" pitchFamily="34" charset="-122"/>
              </a:rPr>
              <a:t>：将相似链路聚集成一个簇，</a:t>
            </a:r>
            <a:r>
              <a:rPr lang="zh-CN" altLang="en-US" sz="1600" dirty="0">
                <a:solidFill>
                  <a:prstClr val="black"/>
                </a:solidFill>
                <a:latin typeface="微软雅黑" panose="020B0503020204020204" pitchFamily="34" charset="-122"/>
                <a:ea typeface="微软雅黑" panose="020B0503020204020204" pitchFamily="34" charset="-122"/>
              </a:rPr>
              <a:t>只模拟每个簇中的一个代表，修剪冗余模拟</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Simulate</a:t>
            </a:r>
            <a:r>
              <a:rPr lang="zh-CN" altLang="en-US" sz="1600" dirty="0">
                <a:latin typeface="微软雅黑" panose="020B0503020204020204" pitchFamily="34" charset="-122"/>
                <a:ea typeface="微软雅黑" panose="020B0503020204020204" pitchFamily="34" charset="-122"/>
              </a:rPr>
              <a:t>：链路级模拟得到不同大小与数据包数目的流的延迟分布</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Aggregate</a:t>
            </a:r>
            <a:r>
              <a:rPr lang="zh-CN" altLang="en-US" sz="1600" dirty="0">
                <a:latin typeface="微软雅黑" panose="020B0503020204020204" pitchFamily="34" charset="-122"/>
                <a:ea typeface="微软雅黑" panose="020B0503020204020204" pitchFamily="34" charset="-122"/>
              </a:rPr>
              <a:t>：从链路中选择适当延迟分布，执行</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元卷积，估计通过网络的任何路径的延迟</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en-US" altLang="zh-CN"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75F4C37-8820-C4E2-97FA-5C06B335DDB1}"/>
              </a:ext>
            </a:extLst>
          </p:cNvPr>
          <p:cNvPicPr>
            <a:picLocks noChangeAspect="1"/>
          </p:cNvPicPr>
          <p:nvPr/>
        </p:nvPicPr>
        <p:blipFill>
          <a:blip r:embed="rId4"/>
          <a:stretch>
            <a:fillRect/>
          </a:stretch>
        </p:blipFill>
        <p:spPr>
          <a:xfrm>
            <a:off x="851338" y="1583889"/>
            <a:ext cx="10143067" cy="1948632"/>
          </a:xfrm>
          <a:prstGeom prst="rect">
            <a:avLst/>
          </a:prstGeom>
        </p:spPr>
      </p:pic>
    </p:spTree>
    <p:extLst>
      <p:ext uri="{BB962C8B-B14F-4D97-AF65-F5344CB8AC3E}">
        <p14:creationId xmlns:p14="http://schemas.microsoft.com/office/powerpoint/2010/main" val="375896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Key Methods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9047A4BD-AE1F-7520-C9D5-46E43E9C0BA7}"/>
              </a:ext>
            </a:extLst>
          </p:cNvPr>
          <p:cNvSpPr txBox="1"/>
          <p:nvPr/>
        </p:nvSpPr>
        <p:spPr>
          <a:xfrm>
            <a:off x="1129819" y="4520492"/>
            <a:ext cx="9919662" cy="2264851"/>
          </a:xfrm>
          <a:prstGeom prst="rect">
            <a:avLst/>
          </a:prstGeom>
          <a:noFill/>
        </p:spPr>
        <p:txBody>
          <a:bodyPr wrap="square">
            <a:spAutoFit/>
          </a:bodyPr>
          <a:lstStyle/>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最小化网络拓扑，使数据包最多遍历三跳</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设置链路延迟匹配原始网络</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增加下游链路带宽，确保不会人为增加拥塞</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根据</a:t>
            </a:r>
            <a:r>
              <a:rPr lang="en-US" altLang="zh-CN" sz="1600" dirty="0">
                <a:solidFill>
                  <a:prstClr val="black"/>
                </a:solidFill>
                <a:latin typeface="微软雅黑" panose="020B0503020204020204" pitchFamily="34" charset="-122"/>
                <a:ea typeface="微软雅黑" panose="020B0503020204020204" pitchFamily="34" charset="-122"/>
              </a:rPr>
              <a:t>ACK</a:t>
            </a:r>
            <a:r>
              <a:rPr lang="zh-CN" altLang="en-US" sz="1600" dirty="0">
                <a:solidFill>
                  <a:prstClr val="black"/>
                </a:solidFill>
                <a:latin typeface="微软雅黑" panose="020B0503020204020204" pitchFamily="34" charset="-122"/>
                <a:ea typeface="微软雅黑" panose="020B0503020204020204" pitchFamily="34" charset="-122"/>
              </a:rPr>
              <a:t>对反向流量所消耗的平均流量，减少每个模拟链路上的前向带宽</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0E9F5B47-2FCD-739D-5D80-52EEE381D8D9}"/>
              </a:ext>
            </a:extLst>
          </p:cNvPr>
          <p:cNvGrpSpPr/>
          <p:nvPr/>
        </p:nvGrpSpPr>
        <p:grpSpPr>
          <a:xfrm>
            <a:off x="1753042" y="1432150"/>
            <a:ext cx="7669032" cy="532736"/>
            <a:chOff x="1702242" y="1680762"/>
            <a:chExt cx="7669032" cy="532736"/>
          </a:xfrm>
        </p:grpSpPr>
        <p:sp>
          <p:nvSpPr>
            <p:cNvPr id="3" name="矩形: 圆角 2">
              <a:extLst>
                <a:ext uri="{FF2B5EF4-FFF2-40B4-BE49-F238E27FC236}">
                  <a16:creationId xmlns:a16="http://schemas.microsoft.com/office/drawing/2014/main" id="{5F837F39-DB71-2CC0-8493-A1E9051397FE}"/>
                </a:ext>
              </a:extLst>
            </p:cNvPr>
            <p:cNvSpPr/>
            <p:nvPr/>
          </p:nvSpPr>
          <p:spPr>
            <a:xfrm>
              <a:off x="1702242" y="1680763"/>
              <a:ext cx="1463040" cy="53273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Decompose</a:t>
              </a:r>
              <a:endParaRPr lang="zh-CN" altLang="en-US" dirty="0">
                <a:solidFill>
                  <a:schemeClr val="tx1"/>
                </a:solidFill>
              </a:endParaRPr>
            </a:p>
          </p:txBody>
        </p:sp>
        <p:sp>
          <p:nvSpPr>
            <p:cNvPr id="5" name="矩形: 圆角 4">
              <a:extLst>
                <a:ext uri="{FF2B5EF4-FFF2-40B4-BE49-F238E27FC236}">
                  <a16:creationId xmlns:a16="http://schemas.microsoft.com/office/drawing/2014/main" id="{D751D7DD-A0C8-FD37-59D1-09099C77403A}"/>
                </a:ext>
              </a:extLst>
            </p:cNvPr>
            <p:cNvSpPr/>
            <p:nvPr/>
          </p:nvSpPr>
          <p:spPr>
            <a:xfrm>
              <a:off x="3770906" y="1680763"/>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Cluster</a:t>
              </a:r>
              <a:endParaRPr lang="zh-CN" altLang="en-US" dirty="0">
                <a:solidFill>
                  <a:schemeClr val="tx1"/>
                </a:solidFill>
              </a:endParaRPr>
            </a:p>
          </p:txBody>
        </p:sp>
        <p:sp>
          <p:nvSpPr>
            <p:cNvPr id="8" name="矩形: 圆角 7">
              <a:extLst>
                <a:ext uri="{FF2B5EF4-FFF2-40B4-BE49-F238E27FC236}">
                  <a16:creationId xmlns:a16="http://schemas.microsoft.com/office/drawing/2014/main" id="{E52D103D-7B22-6CC2-8731-62AD0E5894E9}"/>
                </a:ext>
              </a:extLst>
            </p:cNvPr>
            <p:cNvSpPr/>
            <p:nvPr/>
          </p:nvSpPr>
          <p:spPr>
            <a:xfrm>
              <a:off x="5839570" y="1680762"/>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Simulate</a:t>
              </a:r>
              <a:endParaRPr lang="zh-CN" altLang="en-US" dirty="0">
                <a:solidFill>
                  <a:schemeClr val="tx1"/>
                </a:solidFill>
              </a:endParaRPr>
            </a:p>
          </p:txBody>
        </p:sp>
        <p:sp>
          <p:nvSpPr>
            <p:cNvPr id="9" name="矩形: 圆角 8">
              <a:extLst>
                <a:ext uri="{FF2B5EF4-FFF2-40B4-BE49-F238E27FC236}">
                  <a16:creationId xmlns:a16="http://schemas.microsoft.com/office/drawing/2014/main" id="{8FB8ABB4-D9DD-A3B7-BB97-717D7F63871F}"/>
                </a:ext>
              </a:extLst>
            </p:cNvPr>
            <p:cNvSpPr/>
            <p:nvPr/>
          </p:nvSpPr>
          <p:spPr>
            <a:xfrm>
              <a:off x="7908234" y="1680762"/>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Aggregate</a:t>
              </a: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A23F142A-76BD-83E3-2D85-B1FE2B7047DB}"/>
                </a:ext>
              </a:extLst>
            </p:cNvPr>
            <p:cNvCxnSpPr>
              <a:stCxn id="3" idx="3"/>
              <a:endCxn id="5" idx="1"/>
            </p:cNvCxnSpPr>
            <p:nvPr/>
          </p:nvCxnSpPr>
          <p:spPr>
            <a:xfrm>
              <a:off x="3165282" y="1947131"/>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E536701-065C-269C-289C-DDA6E6A30C8E}"/>
                </a:ext>
              </a:extLst>
            </p:cNvPr>
            <p:cNvCxnSpPr/>
            <p:nvPr/>
          </p:nvCxnSpPr>
          <p:spPr>
            <a:xfrm>
              <a:off x="5233946" y="1947516"/>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91F4842-C900-5F9C-0141-7A16529566B1}"/>
                </a:ext>
              </a:extLst>
            </p:cNvPr>
            <p:cNvCxnSpPr/>
            <p:nvPr/>
          </p:nvCxnSpPr>
          <p:spPr>
            <a:xfrm>
              <a:off x="7302610" y="1947129"/>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id="{0ADF303D-59AA-ABFD-C2F7-872185A37D12}"/>
              </a:ext>
            </a:extLst>
          </p:cNvPr>
          <p:cNvPicPr>
            <a:picLocks noChangeAspect="1"/>
          </p:cNvPicPr>
          <p:nvPr/>
        </p:nvPicPr>
        <p:blipFill>
          <a:blip r:embed="rId4"/>
          <a:stretch>
            <a:fillRect/>
          </a:stretch>
        </p:blipFill>
        <p:spPr>
          <a:xfrm>
            <a:off x="379973" y="2271691"/>
            <a:ext cx="11622767" cy="2088658"/>
          </a:xfrm>
          <a:prstGeom prst="rect">
            <a:avLst/>
          </a:prstGeom>
        </p:spPr>
      </p:pic>
    </p:spTree>
    <p:extLst>
      <p:ext uri="{BB962C8B-B14F-4D97-AF65-F5344CB8AC3E}">
        <p14:creationId xmlns:p14="http://schemas.microsoft.com/office/powerpoint/2010/main" val="288534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Key Methods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9047A4BD-AE1F-7520-C9D5-46E43E9C0BA7}"/>
              </a:ext>
            </a:extLst>
          </p:cNvPr>
          <p:cNvSpPr txBox="1"/>
          <p:nvPr/>
        </p:nvSpPr>
        <p:spPr>
          <a:xfrm>
            <a:off x="5284746" y="4847722"/>
            <a:ext cx="6586417" cy="1156855"/>
          </a:xfrm>
          <a:prstGeom prst="rect">
            <a:avLst/>
          </a:prstGeom>
          <a:noFill/>
        </p:spPr>
        <p:txBody>
          <a:bodyPr wrap="square">
            <a:spAutoFit/>
          </a:bodyPr>
          <a:lstStyle/>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链路特征包括：平均负载、流大小分布、到达时间间隔</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𝑒 </a:t>
            </a:r>
            <a:r>
              <a:rPr lang="en-US" altLang="zh-CN" sz="1600" dirty="0">
                <a:solidFill>
                  <a:prstClr val="black"/>
                </a:solidFill>
                <a:latin typeface="微软雅黑" panose="020B0503020204020204" pitchFamily="34" charset="-122"/>
                <a:ea typeface="微软雅黑" panose="020B0503020204020204" pitchFamily="34" charset="-122"/>
              </a:rPr>
              <a:t>&lt;0.001 and WMAPE&lt;0.1</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0E9F5B47-2FCD-739D-5D80-52EEE381D8D9}"/>
              </a:ext>
            </a:extLst>
          </p:cNvPr>
          <p:cNvGrpSpPr/>
          <p:nvPr/>
        </p:nvGrpSpPr>
        <p:grpSpPr>
          <a:xfrm>
            <a:off x="3216082" y="1432150"/>
            <a:ext cx="6205992" cy="532735"/>
            <a:chOff x="3165282" y="1680762"/>
            <a:chExt cx="6205992" cy="532735"/>
          </a:xfrm>
        </p:grpSpPr>
        <p:sp>
          <p:nvSpPr>
            <p:cNvPr id="8" name="矩形: 圆角 7">
              <a:extLst>
                <a:ext uri="{FF2B5EF4-FFF2-40B4-BE49-F238E27FC236}">
                  <a16:creationId xmlns:a16="http://schemas.microsoft.com/office/drawing/2014/main" id="{E52D103D-7B22-6CC2-8731-62AD0E5894E9}"/>
                </a:ext>
              </a:extLst>
            </p:cNvPr>
            <p:cNvSpPr/>
            <p:nvPr/>
          </p:nvSpPr>
          <p:spPr>
            <a:xfrm>
              <a:off x="5839570" y="1680762"/>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Simulate</a:t>
              </a:r>
              <a:endParaRPr lang="zh-CN" altLang="en-US" dirty="0">
                <a:solidFill>
                  <a:schemeClr val="tx1"/>
                </a:solidFill>
              </a:endParaRPr>
            </a:p>
          </p:txBody>
        </p:sp>
        <p:sp>
          <p:nvSpPr>
            <p:cNvPr id="9" name="矩形: 圆角 8">
              <a:extLst>
                <a:ext uri="{FF2B5EF4-FFF2-40B4-BE49-F238E27FC236}">
                  <a16:creationId xmlns:a16="http://schemas.microsoft.com/office/drawing/2014/main" id="{8FB8ABB4-D9DD-A3B7-BB97-717D7F63871F}"/>
                </a:ext>
              </a:extLst>
            </p:cNvPr>
            <p:cNvSpPr/>
            <p:nvPr/>
          </p:nvSpPr>
          <p:spPr>
            <a:xfrm>
              <a:off x="7908234" y="1680762"/>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Aggregate</a:t>
              </a: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A23F142A-76BD-83E3-2D85-B1FE2B7047DB}"/>
                </a:ext>
              </a:extLst>
            </p:cNvPr>
            <p:cNvCxnSpPr>
              <a:cxnSpLocks/>
            </p:cNvCxnSpPr>
            <p:nvPr/>
          </p:nvCxnSpPr>
          <p:spPr>
            <a:xfrm>
              <a:off x="3165282" y="1947131"/>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E536701-065C-269C-289C-DDA6E6A30C8E}"/>
                </a:ext>
              </a:extLst>
            </p:cNvPr>
            <p:cNvCxnSpPr/>
            <p:nvPr/>
          </p:nvCxnSpPr>
          <p:spPr>
            <a:xfrm>
              <a:off x="5233946" y="1947516"/>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91F4842-C900-5F9C-0141-7A16529566B1}"/>
                </a:ext>
              </a:extLst>
            </p:cNvPr>
            <p:cNvCxnSpPr/>
            <p:nvPr/>
          </p:nvCxnSpPr>
          <p:spPr>
            <a:xfrm>
              <a:off x="7302610" y="1947129"/>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矩形: 圆角 1">
            <a:extLst>
              <a:ext uri="{FF2B5EF4-FFF2-40B4-BE49-F238E27FC236}">
                <a16:creationId xmlns:a16="http://schemas.microsoft.com/office/drawing/2014/main" id="{BD042190-7276-739B-F7BB-148DD98D867F}"/>
              </a:ext>
            </a:extLst>
          </p:cNvPr>
          <p:cNvSpPr/>
          <p:nvPr/>
        </p:nvSpPr>
        <p:spPr>
          <a:xfrm>
            <a:off x="1753042" y="1432150"/>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Decompose</a:t>
            </a:r>
            <a:endParaRPr lang="zh-CN" altLang="en-US" dirty="0">
              <a:solidFill>
                <a:schemeClr val="tx1"/>
              </a:solidFill>
            </a:endParaRPr>
          </a:p>
        </p:txBody>
      </p:sp>
      <p:sp>
        <p:nvSpPr>
          <p:cNvPr id="6" name="矩形: 圆角 5">
            <a:extLst>
              <a:ext uri="{FF2B5EF4-FFF2-40B4-BE49-F238E27FC236}">
                <a16:creationId xmlns:a16="http://schemas.microsoft.com/office/drawing/2014/main" id="{9F62F50E-BA29-BC18-CBDA-F52ECE3B3D89}"/>
              </a:ext>
            </a:extLst>
          </p:cNvPr>
          <p:cNvSpPr/>
          <p:nvPr/>
        </p:nvSpPr>
        <p:spPr>
          <a:xfrm>
            <a:off x="3812797" y="1432150"/>
            <a:ext cx="1463040" cy="53273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Cluster</a:t>
            </a:r>
            <a:endParaRPr lang="zh-CN" altLang="en-US" dirty="0">
              <a:solidFill>
                <a:schemeClr val="tx1"/>
              </a:solidFill>
            </a:endParaRPr>
          </a:p>
        </p:txBody>
      </p:sp>
      <p:pic>
        <p:nvPicPr>
          <p:cNvPr id="15" name="图片 14">
            <a:extLst>
              <a:ext uri="{FF2B5EF4-FFF2-40B4-BE49-F238E27FC236}">
                <a16:creationId xmlns:a16="http://schemas.microsoft.com/office/drawing/2014/main" id="{7D6A2865-EE56-5111-84AB-EC89E6C2AA1A}"/>
              </a:ext>
            </a:extLst>
          </p:cNvPr>
          <p:cNvPicPr>
            <a:picLocks noChangeAspect="1"/>
          </p:cNvPicPr>
          <p:nvPr/>
        </p:nvPicPr>
        <p:blipFill>
          <a:blip r:embed="rId4"/>
          <a:stretch>
            <a:fillRect/>
          </a:stretch>
        </p:blipFill>
        <p:spPr>
          <a:xfrm>
            <a:off x="851338" y="2572524"/>
            <a:ext cx="4377994" cy="3263370"/>
          </a:xfrm>
          <a:prstGeom prst="rect">
            <a:avLst/>
          </a:prstGeom>
        </p:spPr>
      </p:pic>
      <p:pic>
        <p:nvPicPr>
          <p:cNvPr id="18" name="图片 17">
            <a:extLst>
              <a:ext uri="{FF2B5EF4-FFF2-40B4-BE49-F238E27FC236}">
                <a16:creationId xmlns:a16="http://schemas.microsoft.com/office/drawing/2014/main" id="{CACDC1D7-C1DC-5C50-793D-D776ED071B87}"/>
              </a:ext>
            </a:extLst>
          </p:cNvPr>
          <p:cNvPicPr>
            <a:picLocks noChangeAspect="1"/>
          </p:cNvPicPr>
          <p:nvPr/>
        </p:nvPicPr>
        <p:blipFill rotWithShape="1">
          <a:blip r:embed="rId5"/>
          <a:srcRect r="2820" b="-2062"/>
          <a:stretch/>
        </p:blipFill>
        <p:spPr>
          <a:xfrm>
            <a:off x="5626679" y="2783580"/>
            <a:ext cx="6127750" cy="524959"/>
          </a:xfrm>
          <a:prstGeom prst="rect">
            <a:avLst/>
          </a:prstGeom>
        </p:spPr>
      </p:pic>
      <p:pic>
        <p:nvPicPr>
          <p:cNvPr id="21" name="图片 20">
            <a:extLst>
              <a:ext uri="{FF2B5EF4-FFF2-40B4-BE49-F238E27FC236}">
                <a16:creationId xmlns:a16="http://schemas.microsoft.com/office/drawing/2014/main" id="{C700138B-3BEB-42CA-A673-B6DD1F923F26}"/>
              </a:ext>
            </a:extLst>
          </p:cNvPr>
          <p:cNvPicPr>
            <a:picLocks noChangeAspect="1"/>
          </p:cNvPicPr>
          <p:nvPr/>
        </p:nvPicPr>
        <p:blipFill rotWithShape="1">
          <a:blip r:embed="rId6"/>
          <a:srcRect r="25079" b="-3274"/>
          <a:stretch/>
        </p:blipFill>
        <p:spPr>
          <a:xfrm>
            <a:off x="6448255" y="3855003"/>
            <a:ext cx="999067" cy="698412"/>
          </a:xfrm>
          <a:prstGeom prst="rect">
            <a:avLst/>
          </a:prstGeom>
        </p:spPr>
      </p:pic>
      <p:pic>
        <p:nvPicPr>
          <p:cNvPr id="23" name="图片 22">
            <a:extLst>
              <a:ext uri="{FF2B5EF4-FFF2-40B4-BE49-F238E27FC236}">
                <a16:creationId xmlns:a16="http://schemas.microsoft.com/office/drawing/2014/main" id="{546D9CAA-922A-2B71-9AF3-5820F6BEB475}"/>
              </a:ext>
            </a:extLst>
          </p:cNvPr>
          <p:cNvPicPr>
            <a:picLocks noChangeAspect="1"/>
          </p:cNvPicPr>
          <p:nvPr/>
        </p:nvPicPr>
        <p:blipFill rotWithShape="1">
          <a:blip r:embed="rId7"/>
          <a:srcRect r="6633" b="2366"/>
          <a:stretch/>
        </p:blipFill>
        <p:spPr>
          <a:xfrm>
            <a:off x="8397195" y="3846229"/>
            <a:ext cx="2276645" cy="613776"/>
          </a:xfrm>
          <a:prstGeom prst="rect">
            <a:avLst/>
          </a:prstGeom>
        </p:spPr>
      </p:pic>
    </p:spTree>
    <p:extLst>
      <p:ext uri="{BB962C8B-B14F-4D97-AF65-F5344CB8AC3E}">
        <p14:creationId xmlns:p14="http://schemas.microsoft.com/office/powerpoint/2010/main" val="353086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Key Methods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9047A4BD-AE1F-7520-C9D5-46E43E9C0BA7}"/>
              </a:ext>
            </a:extLst>
          </p:cNvPr>
          <p:cNvSpPr txBox="1"/>
          <p:nvPr/>
        </p:nvSpPr>
        <p:spPr>
          <a:xfrm>
            <a:off x="1407102" y="3803623"/>
            <a:ext cx="9919662" cy="3003515"/>
          </a:xfrm>
          <a:prstGeom prst="rect">
            <a:avLst/>
          </a:prstGeom>
          <a:noFill/>
        </p:spPr>
        <p:txBody>
          <a:bodyPr wrap="square">
            <a:spAutoFit/>
          </a:bodyPr>
          <a:lstStyle/>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包归一化延迟：流链路延迟除以数据包数目，直观概括流的每个数据包延迟</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长流</a:t>
            </a:r>
            <a:r>
              <a:rPr lang="en-US" altLang="zh-CN" sz="1600" dirty="0">
                <a:solidFill>
                  <a:prstClr val="black"/>
                </a:solidFill>
                <a:latin typeface="微软雅黑" panose="020B0503020204020204" pitchFamily="34" charset="-122"/>
                <a:ea typeface="微软雅黑" panose="020B0503020204020204" pitchFamily="34" charset="-122"/>
              </a:rPr>
              <a:t>FCT</a:t>
            </a:r>
            <a:r>
              <a:rPr lang="zh-CN" altLang="en-US" sz="1600" dirty="0">
                <a:solidFill>
                  <a:prstClr val="black"/>
                </a:solidFill>
                <a:latin typeface="微软雅黑" panose="020B0503020204020204" pitchFamily="34" charset="-122"/>
                <a:ea typeface="微软雅黑" panose="020B0503020204020204" pitchFamily="34" charset="-122"/>
              </a:rPr>
              <a:t>取决于吞吐量，短流</a:t>
            </a:r>
            <a:r>
              <a:rPr lang="en-US" altLang="zh-CN" sz="1600" dirty="0">
                <a:solidFill>
                  <a:prstClr val="black"/>
                </a:solidFill>
                <a:latin typeface="微软雅黑" panose="020B0503020204020204" pitchFamily="34" charset="-122"/>
                <a:ea typeface="微软雅黑" panose="020B0503020204020204" pitchFamily="34" charset="-122"/>
              </a:rPr>
              <a:t>FCT</a:t>
            </a:r>
            <a:r>
              <a:rPr lang="zh-CN" altLang="en-US" sz="1600" dirty="0">
                <a:solidFill>
                  <a:prstClr val="black"/>
                </a:solidFill>
                <a:latin typeface="微软雅黑" panose="020B0503020204020204" pitchFamily="34" charset="-122"/>
                <a:ea typeface="微软雅黑" panose="020B0503020204020204" pitchFamily="34" charset="-122"/>
              </a:rPr>
              <a:t>取决于队列长度</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拥塞控制算法在不同程度上牺牲了长流的吞吐量，换取了短流的延迟</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根据数据量对归一化延迟进行分桶，确保对不同大小的流的延迟估计是准确的</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𝐵 </a:t>
            </a:r>
            <a:r>
              <a:rPr lang="en-US" altLang="zh-CN" sz="1600" dirty="0">
                <a:solidFill>
                  <a:prstClr val="black"/>
                </a:solidFill>
                <a:latin typeface="微软雅黑" panose="020B0503020204020204" pitchFamily="34" charset="-122"/>
                <a:ea typeface="微软雅黑" panose="020B0503020204020204" pitchFamily="34" charset="-122"/>
              </a:rPr>
              <a:t>= 100 and </a:t>
            </a:r>
            <a:r>
              <a:rPr lang="zh-CN" altLang="en-US" sz="1600" dirty="0">
                <a:solidFill>
                  <a:prstClr val="black"/>
                </a:solidFill>
                <a:latin typeface="微软雅黑" panose="020B0503020204020204" pitchFamily="34" charset="-122"/>
                <a:ea typeface="微软雅黑" panose="020B0503020204020204" pitchFamily="34" charset="-122"/>
              </a:rPr>
              <a:t>𝑥 </a:t>
            </a:r>
            <a:r>
              <a:rPr lang="en-US" altLang="zh-CN" sz="1600" dirty="0">
                <a:solidFill>
                  <a:prstClr val="black"/>
                </a:solidFill>
                <a:latin typeface="微软雅黑" panose="020B0503020204020204" pitchFamily="34" charset="-122"/>
                <a:ea typeface="微软雅黑" panose="020B0503020204020204" pitchFamily="34" charset="-122"/>
              </a:rPr>
              <a:t>= 2</a:t>
            </a:r>
            <a:endParaRPr lang="zh-CN" altLang="en-US"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0E9F5B47-2FCD-739D-5D80-52EEE381D8D9}"/>
              </a:ext>
            </a:extLst>
          </p:cNvPr>
          <p:cNvGrpSpPr/>
          <p:nvPr/>
        </p:nvGrpSpPr>
        <p:grpSpPr>
          <a:xfrm>
            <a:off x="1753042" y="1432150"/>
            <a:ext cx="7669032" cy="532805"/>
            <a:chOff x="1702242" y="1680762"/>
            <a:chExt cx="7669032" cy="532805"/>
          </a:xfrm>
        </p:grpSpPr>
        <p:sp>
          <p:nvSpPr>
            <p:cNvPr id="5" name="矩形: 圆角 4">
              <a:extLst>
                <a:ext uri="{FF2B5EF4-FFF2-40B4-BE49-F238E27FC236}">
                  <a16:creationId xmlns:a16="http://schemas.microsoft.com/office/drawing/2014/main" id="{D751D7DD-A0C8-FD37-59D1-09099C77403A}"/>
                </a:ext>
              </a:extLst>
            </p:cNvPr>
            <p:cNvSpPr/>
            <p:nvPr/>
          </p:nvSpPr>
          <p:spPr>
            <a:xfrm>
              <a:off x="3770906" y="1680763"/>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Cluster</a:t>
              </a:r>
              <a:endParaRPr lang="zh-CN" altLang="en-US" dirty="0">
                <a:solidFill>
                  <a:schemeClr val="tx1"/>
                </a:solidFill>
              </a:endParaRPr>
            </a:p>
          </p:txBody>
        </p:sp>
        <p:sp>
          <p:nvSpPr>
            <p:cNvPr id="8" name="矩形: 圆角 7">
              <a:extLst>
                <a:ext uri="{FF2B5EF4-FFF2-40B4-BE49-F238E27FC236}">
                  <a16:creationId xmlns:a16="http://schemas.microsoft.com/office/drawing/2014/main" id="{E52D103D-7B22-6CC2-8731-62AD0E5894E9}"/>
                </a:ext>
              </a:extLst>
            </p:cNvPr>
            <p:cNvSpPr/>
            <p:nvPr/>
          </p:nvSpPr>
          <p:spPr>
            <a:xfrm>
              <a:off x="1702242" y="1680832"/>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Decompose</a:t>
              </a:r>
              <a:endParaRPr lang="zh-CN" altLang="en-US" dirty="0">
                <a:solidFill>
                  <a:schemeClr val="tx1"/>
                </a:solidFill>
              </a:endParaRPr>
            </a:p>
          </p:txBody>
        </p:sp>
        <p:sp>
          <p:nvSpPr>
            <p:cNvPr id="9" name="矩形: 圆角 8">
              <a:extLst>
                <a:ext uri="{FF2B5EF4-FFF2-40B4-BE49-F238E27FC236}">
                  <a16:creationId xmlns:a16="http://schemas.microsoft.com/office/drawing/2014/main" id="{8FB8ABB4-D9DD-A3B7-BB97-717D7F63871F}"/>
                </a:ext>
              </a:extLst>
            </p:cNvPr>
            <p:cNvSpPr/>
            <p:nvPr/>
          </p:nvSpPr>
          <p:spPr>
            <a:xfrm>
              <a:off x="7908234" y="1680762"/>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Aggregate</a:t>
              </a: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A23F142A-76BD-83E3-2D85-B1FE2B7047DB}"/>
                </a:ext>
              </a:extLst>
            </p:cNvPr>
            <p:cNvCxnSpPr>
              <a:cxnSpLocks/>
              <a:endCxn id="5" idx="1"/>
            </p:cNvCxnSpPr>
            <p:nvPr/>
          </p:nvCxnSpPr>
          <p:spPr>
            <a:xfrm>
              <a:off x="3165282" y="1947131"/>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E536701-065C-269C-289C-DDA6E6A30C8E}"/>
                </a:ext>
              </a:extLst>
            </p:cNvPr>
            <p:cNvCxnSpPr/>
            <p:nvPr/>
          </p:nvCxnSpPr>
          <p:spPr>
            <a:xfrm>
              <a:off x="5233946" y="1947516"/>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91F4842-C900-5F9C-0141-7A16529566B1}"/>
                </a:ext>
              </a:extLst>
            </p:cNvPr>
            <p:cNvCxnSpPr/>
            <p:nvPr/>
          </p:nvCxnSpPr>
          <p:spPr>
            <a:xfrm>
              <a:off x="7302610" y="1947129"/>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圆角 9">
            <a:extLst>
              <a:ext uri="{FF2B5EF4-FFF2-40B4-BE49-F238E27FC236}">
                <a16:creationId xmlns:a16="http://schemas.microsoft.com/office/drawing/2014/main" id="{43854E2B-A8BB-900E-6B85-706200C1F54B}"/>
              </a:ext>
            </a:extLst>
          </p:cNvPr>
          <p:cNvSpPr/>
          <p:nvPr/>
        </p:nvSpPr>
        <p:spPr>
          <a:xfrm>
            <a:off x="5890370" y="1432150"/>
            <a:ext cx="1463040" cy="53273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Simulate</a:t>
            </a:r>
            <a:endParaRPr lang="zh-CN" altLang="en-US" dirty="0">
              <a:solidFill>
                <a:schemeClr val="tx1"/>
              </a:solidFill>
            </a:endParaRPr>
          </a:p>
        </p:txBody>
      </p:sp>
      <p:pic>
        <p:nvPicPr>
          <p:cNvPr id="15" name="图片 14">
            <a:extLst>
              <a:ext uri="{FF2B5EF4-FFF2-40B4-BE49-F238E27FC236}">
                <a16:creationId xmlns:a16="http://schemas.microsoft.com/office/drawing/2014/main" id="{D2C5DE66-9C59-3DBD-1D81-D7FB878FA00B}"/>
              </a:ext>
            </a:extLst>
          </p:cNvPr>
          <p:cNvPicPr>
            <a:picLocks noChangeAspect="1"/>
          </p:cNvPicPr>
          <p:nvPr/>
        </p:nvPicPr>
        <p:blipFill rotWithShape="1">
          <a:blip r:embed="rId4"/>
          <a:srcRect r="5020"/>
          <a:stretch/>
        </p:blipFill>
        <p:spPr>
          <a:xfrm>
            <a:off x="2931421" y="2705037"/>
            <a:ext cx="5027613" cy="624414"/>
          </a:xfrm>
          <a:prstGeom prst="rect">
            <a:avLst/>
          </a:prstGeom>
        </p:spPr>
      </p:pic>
    </p:spTree>
    <p:extLst>
      <p:ext uri="{BB962C8B-B14F-4D97-AF65-F5344CB8AC3E}">
        <p14:creationId xmlns:p14="http://schemas.microsoft.com/office/powerpoint/2010/main" val="15371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Key Methods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9047A4BD-AE1F-7520-C9D5-46E43E9C0BA7}"/>
              </a:ext>
            </a:extLst>
          </p:cNvPr>
          <p:cNvSpPr txBox="1"/>
          <p:nvPr/>
        </p:nvSpPr>
        <p:spPr>
          <a:xfrm>
            <a:off x="724180" y="5517700"/>
            <a:ext cx="9919662" cy="1156855"/>
          </a:xfrm>
          <a:prstGeom prst="rect">
            <a:avLst/>
          </a:prstGeom>
          <a:noFill/>
        </p:spPr>
        <p:txBody>
          <a:bodyPr wrap="square">
            <a:spAutoFit/>
          </a:bodyPr>
          <a:lstStyle/>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给定流量大小、源节点和目的节点，计算从源到目地的路径，并根据流量大小在每条链路选择桶，采样包归一化延迟，将结果聚合为延迟估计。</a:t>
            </a:r>
            <a:endParaRPr lang="en-US" altLang="zh-CN" sz="1600" dirty="0">
              <a:solidFill>
                <a:prstClr val="black"/>
              </a:solidFill>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0E9F5B47-2FCD-739D-5D80-52EEE381D8D9}"/>
              </a:ext>
            </a:extLst>
          </p:cNvPr>
          <p:cNvGrpSpPr/>
          <p:nvPr/>
        </p:nvGrpSpPr>
        <p:grpSpPr>
          <a:xfrm>
            <a:off x="1753042" y="1432150"/>
            <a:ext cx="6205992" cy="532736"/>
            <a:chOff x="1702242" y="1680762"/>
            <a:chExt cx="6205992" cy="532736"/>
          </a:xfrm>
        </p:grpSpPr>
        <p:sp>
          <p:nvSpPr>
            <p:cNvPr id="5" name="矩形: 圆角 4">
              <a:extLst>
                <a:ext uri="{FF2B5EF4-FFF2-40B4-BE49-F238E27FC236}">
                  <a16:creationId xmlns:a16="http://schemas.microsoft.com/office/drawing/2014/main" id="{D751D7DD-A0C8-FD37-59D1-09099C77403A}"/>
                </a:ext>
              </a:extLst>
            </p:cNvPr>
            <p:cNvSpPr/>
            <p:nvPr/>
          </p:nvSpPr>
          <p:spPr>
            <a:xfrm>
              <a:off x="3770906" y="1680763"/>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Cluster</a:t>
              </a:r>
              <a:endParaRPr lang="zh-CN" altLang="en-US" dirty="0">
                <a:solidFill>
                  <a:schemeClr val="tx1"/>
                </a:solidFill>
              </a:endParaRPr>
            </a:p>
          </p:txBody>
        </p:sp>
        <p:sp>
          <p:nvSpPr>
            <p:cNvPr id="8" name="矩形: 圆角 7">
              <a:extLst>
                <a:ext uri="{FF2B5EF4-FFF2-40B4-BE49-F238E27FC236}">
                  <a16:creationId xmlns:a16="http://schemas.microsoft.com/office/drawing/2014/main" id="{E52D103D-7B22-6CC2-8731-62AD0E5894E9}"/>
                </a:ext>
              </a:extLst>
            </p:cNvPr>
            <p:cNvSpPr/>
            <p:nvPr/>
          </p:nvSpPr>
          <p:spPr>
            <a:xfrm>
              <a:off x="5839570" y="1680762"/>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Simulate</a:t>
              </a:r>
              <a:endParaRPr lang="zh-CN" altLang="en-US" dirty="0">
                <a:solidFill>
                  <a:schemeClr val="tx1"/>
                </a:solidFill>
              </a:endParaRPr>
            </a:p>
          </p:txBody>
        </p:sp>
        <p:sp>
          <p:nvSpPr>
            <p:cNvPr id="9" name="矩形: 圆角 8">
              <a:extLst>
                <a:ext uri="{FF2B5EF4-FFF2-40B4-BE49-F238E27FC236}">
                  <a16:creationId xmlns:a16="http://schemas.microsoft.com/office/drawing/2014/main" id="{8FB8ABB4-D9DD-A3B7-BB97-717D7F63871F}"/>
                </a:ext>
              </a:extLst>
            </p:cNvPr>
            <p:cNvSpPr/>
            <p:nvPr/>
          </p:nvSpPr>
          <p:spPr>
            <a:xfrm>
              <a:off x="1702242" y="1680762"/>
              <a:ext cx="1463040" cy="532735"/>
            </a:xfrm>
            <a:prstGeom prst="roundRect">
              <a:avLst/>
            </a:prstGeom>
            <a:solidFill>
              <a:schemeClr val="bg2"/>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Decompose</a:t>
              </a:r>
              <a:endParaRPr lang="zh-CN" altLang="en-US" dirty="0">
                <a:solidFill>
                  <a:schemeClr val="tx1"/>
                </a:solidFill>
              </a:endParaRPr>
            </a:p>
          </p:txBody>
        </p:sp>
        <p:cxnSp>
          <p:nvCxnSpPr>
            <p:cNvPr id="11" name="直接箭头连接符 10">
              <a:extLst>
                <a:ext uri="{FF2B5EF4-FFF2-40B4-BE49-F238E27FC236}">
                  <a16:creationId xmlns:a16="http://schemas.microsoft.com/office/drawing/2014/main" id="{A23F142A-76BD-83E3-2D85-B1FE2B7047DB}"/>
                </a:ext>
              </a:extLst>
            </p:cNvPr>
            <p:cNvCxnSpPr>
              <a:cxnSpLocks/>
              <a:endCxn id="5" idx="1"/>
            </p:cNvCxnSpPr>
            <p:nvPr/>
          </p:nvCxnSpPr>
          <p:spPr>
            <a:xfrm>
              <a:off x="3165282" y="1947131"/>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E536701-065C-269C-289C-DDA6E6A30C8E}"/>
                </a:ext>
              </a:extLst>
            </p:cNvPr>
            <p:cNvCxnSpPr/>
            <p:nvPr/>
          </p:nvCxnSpPr>
          <p:spPr>
            <a:xfrm>
              <a:off x="5233946" y="1947516"/>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91F4842-C900-5F9C-0141-7A16529566B1}"/>
                </a:ext>
              </a:extLst>
            </p:cNvPr>
            <p:cNvCxnSpPr/>
            <p:nvPr/>
          </p:nvCxnSpPr>
          <p:spPr>
            <a:xfrm>
              <a:off x="7302610" y="1947129"/>
              <a:ext cx="6056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矩形: 圆角 1">
            <a:extLst>
              <a:ext uri="{FF2B5EF4-FFF2-40B4-BE49-F238E27FC236}">
                <a16:creationId xmlns:a16="http://schemas.microsoft.com/office/drawing/2014/main" id="{8F25956E-A7E2-FABB-F310-64A09F84273C}"/>
              </a:ext>
            </a:extLst>
          </p:cNvPr>
          <p:cNvSpPr/>
          <p:nvPr/>
        </p:nvSpPr>
        <p:spPr>
          <a:xfrm>
            <a:off x="7959034" y="1432149"/>
            <a:ext cx="1463040" cy="53273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Aggregate</a:t>
            </a:r>
            <a:endParaRPr lang="zh-CN" altLang="en-US" dirty="0">
              <a:solidFill>
                <a:schemeClr val="tx1"/>
              </a:solidFill>
            </a:endParaRPr>
          </a:p>
        </p:txBody>
      </p:sp>
      <p:pic>
        <p:nvPicPr>
          <p:cNvPr id="7" name="图片 6">
            <a:extLst>
              <a:ext uri="{FF2B5EF4-FFF2-40B4-BE49-F238E27FC236}">
                <a16:creationId xmlns:a16="http://schemas.microsoft.com/office/drawing/2014/main" id="{BDEB6616-25DD-FC47-A52A-F93F84DF4498}"/>
              </a:ext>
            </a:extLst>
          </p:cNvPr>
          <p:cNvPicPr>
            <a:picLocks noChangeAspect="1"/>
          </p:cNvPicPr>
          <p:nvPr/>
        </p:nvPicPr>
        <p:blipFill>
          <a:blip r:embed="rId4"/>
          <a:stretch>
            <a:fillRect/>
          </a:stretch>
        </p:blipFill>
        <p:spPr>
          <a:xfrm>
            <a:off x="2731261" y="2239788"/>
            <a:ext cx="5905500" cy="1866900"/>
          </a:xfrm>
          <a:prstGeom prst="rect">
            <a:avLst/>
          </a:prstGeom>
        </p:spPr>
      </p:pic>
      <p:pic>
        <p:nvPicPr>
          <p:cNvPr id="14" name="图片 13">
            <a:extLst>
              <a:ext uri="{FF2B5EF4-FFF2-40B4-BE49-F238E27FC236}">
                <a16:creationId xmlns:a16="http://schemas.microsoft.com/office/drawing/2014/main" id="{A44507E8-7979-78D3-4E14-21D9C2CB962A}"/>
              </a:ext>
            </a:extLst>
          </p:cNvPr>
          <p:cNvPicPr>
            <a:picLocks noChangeAspect="1"/>
          </p:cNvPicPr>
          <p:nvPr/>
        </p:nvPicPr>
        <p:blipFill rotWithShape="1">
          <a:blip r:embed="rId5"/>
          <a:srcRect r="2460" b="11097"/>
          <a:stretch/>
        </p:blipFill>
        <p:spPr>
          <a:xfrm>
            <a:off x="3821706" y="4253809"/>
            <a:ext cx="4013567" cy="787524"/>
          </a:xfrm>
          <a:prstGeom prst="rect">
            <a:avLst/>
          </a:prstGeom>
        </p:spPr>
      </p:pic>
    </p:spTree>
    <p:extLst>
      <p:ext uri="{BB962C8B-B14F-4D97-AF65-F5344CB8AC3E}">
        <p14:creationId xmlns:p14="http://schemas.microsoft.com/office/powerpoint/2010/main" val="418084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2E53F090-98D0-5B02-1F9E-B21FCD69C611}"/>
              </a:ext>
            </a:extLst>
          </p:cNvPr>
          <p:cNvSpPr txBox="1"/>
          <p:nvPr/>
        </p:nvSpPr>
        <p:spPr>
          <a:xfrm>
            <a:off x="673100" y="745932"/>
            <a:ext cx="10333065" cy="4383059"/>
          </a:xfrm>
          <a:prstGeom prst="rect">
            <a:avLst/>
          </a:prstGeom>
          <a:noFill/>
        </p:spPr>
        <p:txBody>
          <a:bodyPr wrap="square">
            <a:spAutoFit/>
          </a:bodyPr>
          <a:lstStyle/>
          <a:p>
            <a:pPr>
              <a:lnSpc>
                <a:spcPct val="150000"/>
              </a:lnSpc>
            </a:pPr>
            <a:endParaRPr lang="zh-CN" altLang="en-US"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Goals</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Parsimon</a:t>
            </a:r>
            <a:r>
              <a:rPr lang="zh-CN" altLang="en-US" dirty="0">
                <a:latin typeface="微软雅黑" panose="020B0503020204020204" pitchFamily="34" charset="-122"/>
                <a:ea typeface="微软雅黑" panose="020B0503020204020204" pitchFamily="34" charset="-122"/>
              </a:rPr>
              <a:t>在大规模网络下的准确性和速度，以及工作负载和拓扑结构对准确性的影响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err="1">
                <a:latin typeface="微软雅黑" panose="020B0503020204020204" pitchFamily="34" charset="-122"/>
                <a:ea typeface="微软雅黑" panose="020B0503020204020204" pitchFamily="34" charset="-122"/>
              </a:rPr>
              <a:t>Parsimon</a:t>
            </a:r>
            <a:r>
              <a:rPr lang="zh-CN" altLang="en-US" dirty="0">
                <a:latin typeface="微软雅黑" panose="020B0503020204020204" pitchFamily="34" charset="-122"/>
                <a:ea typeface="微软雅黑" panose="020B0503020204020204" pitchFamily="34" charset="-122"/>
              </a:rPr>
              <a:t>模拟器：</a:t>
            </a:r>
            <a:r>
              <a:rPr lang="en-US" altLang="zh-CN" dirty="0">
                <a:latin typeface="微软雅黑" panose="020B0503020204020204" pitchFamily="34" charset="-122"/>
                <a:ea typeface="微软雅黑" panose="020B0503020204020204" pitchFamily="34" charset="-122"/>
              </a:rPr>
              <a:t>rust</a:t>
            </a:r>
            <a:r>
              <a:rPr lang="zh-CN" altLang="en-US" dirty="0">
                <a:latin typeface="微软雅黑" panose="020B0503020204020204" pitchFamily="34" charset="-122"/>
                <a:ea typeface="微软雅黑" panose="020B0503020204020204" pitchFamily="34" charset="-122"/>
              </a:rPr>
              <a:t>语言实现</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General Setup</a:t>
            </a:r>
          </a:p>
          <a:p>
            <a:pPr marL="74295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dirty="0">
                <a:solidFill>
                  <a:prstClr val="black"/>
                </a:solidFill>
                <a:latin typeface="微软雅黑" panose="020B0503020204020204" pitchFamily="34" charset="-122"/>
                <a:ea typeface="微软雅黑" panose="020B0503020204020204" pitchFamily="34" charset="-122"/>
              </a:rPr>
              <a:t>网络拓扑：</a:t>
            </a:r>
            <a:r>
              <a:rPr lang="en-US" altLang="zh-CN" sz="1600" dirty="0">
                <a:solidFill>
                  <a:prstClr val="black"/>
                </a:solidFill>
                <a:latin typeface="微软雅黑" panose="020B0503020204020204" pitchFamily="34" charset="-122"/>
                <a:ea typeface="微软雅黑" panose="020B0503020204020204" pitchFamily="34" charset="-122"/>
              </a:rPr>
              <a:t>fabric</a:t>
            </a:r>
            <a:r>
              <a:rPr lang="zh-CN" altLang="en-US" sz="1600" dirty="0">
                <a:solidFill>
                  <a:prstClr val="black"/>
                </a:solidFill>
                <a:latin typeface="微软雅黑" panose="020B0503020204020204" pitchFamily="34" charset="-122"/>
                <a:ea typeface="微软雅黑" panose="020B0503020204020204" pitchFamily="34" charset="-122"/>
              </a:rPr>
              <a:t>网络架构 </a:t>
            </a:r>
            <a:r>
              <a:rPr lang="en-US" altLang="zh-CN" sz="1600" dirty="0">
                <a:solidFill>
                  <a:prstClr val="black"/>
                </a:solidFill>
                <a:latin typeface="微软雅黑" panose="020B0503020204020204" pitchFamily="34" charset="-122"/>
                <a:ea typeface="微软雅黑" panose="020B0503020204020204" pitchFamily="34" charset="-122"/>
              </a:rPr>
              <a:t>384-rack</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6144-host</a:t>
            </a:r>
            <a:endParaRPr lang="en-US" altLang="zh-CN" dirty="0">
              <a:solidFill>
                <a:prstClr val="black"/>
              </a:solidFill>
              <a:latin typeface="微软雅黑" panose="020B0503020204020204" pitchFamily="34" charset="-122"/>
              <a:ea typeface="微软雅黑" panose="020B0503020204020204" pitchFamily="34" charset="-122"/>
            </a:endParaRPr>
          </a:p>
          <a:p>
            <a:pPr marL="74295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dirty="0">
                <a:solidFill>
                  <a:prstClr val="black"/>
                </a:solidFill>
                <a:latin typeface="微软雅黑" panose="020B0503020204020204" pitchFamily="34" charset="-122"/>
                <a:ea typeface="微软雅黑" panose="020B0503020204020204" pitchFamily="34" charset="-122"/>
              </a:rPr>
              <a:t>流量矩阵</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：数据库集群、</a:t>
            </a:r>
            <a:r>
              <a:rPr lang="en-US" altLang="zh-CN" sz="1600" dirty="0">
                <a:solidFill>
                  <a:prstClr val="black"/>
                </a:solidFill>
                <a:latin typeface="微软雅黑" panose="020B0503020204020204" pitchFamily="34" charset="-122"/>
                <a:ea typeface="微软雅黑" panose="020B0503020204020204" pitchFamily="34" charset="-122"/>
              </a:rPr>
              <a:t>web</a:t>
            </a:r>
            <a:r>
              <a:rPr lang="zh-CN" altLang="en-US" sz="1600" dirty="0">
                <a:solidFill>
                  <a:prstClr val="black"/>
                </a:solidFill>
                <a:latin typeface="微软雅黑" panose="020B0503020204020204" pitchFamily="34" charset="-122"/>
                <a:ea typeface="微软雅黑" panose="020B0503020204020204" pitchFamily="34" charset="-122"/>
              </a:rPr>
              <a:t>服务器集群和</a:t>
            </a:r>
            <a:r>
              <a:rPr lang="en-US" altLang="zh-CN" sz="1600" dirty="0">
                <a:solidFill>
                  <a:prstClr val="black"/>
                </a:solidFill>
                <a:latin typeface="微软雅黑" panose="020B0503020204020204" pitchFamily="34" charset="-122"/>
                <a:ea typeface="微软雅黑" panose="020B0503020204020204" pitchFamily="34" charset="-122"/>
              </a:rPr>
              <a:t>Hadoop</a:t>
            </a:r>
            <a:r>
              <a:rPr lang="zh-CN" altLang="en-US" sz="1600" dirty="0">
                <a:solidFill>
                  <a:prstClr val="black"/>
                </a:solidFill>
                <a:latin typeface="微软雅黑" panose="020B0503020204020204" pitchFamily="34" charset="-122"/>
                <a:ea typeface="微软雅黑" panose="020B0503020204020204" pitchFamily="34" charset="-122"/>
              </a:rPr>
              <a:t>集群</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dirty="0">
                <a:solidFill>
                  <a:prstClr val="black"/>
                </a:solidFill>
                <a:latin typeface="微软雅黑" panose="020B0503020204020204" pitchFamily="34" charset="-122"/>
                <a:ea typeface="微软雅黑" panose="020B0503020204020204" pitchFamily="34" charset="-122"/>
              </a:rPr>
              <a:t>流量分布和突发：𝜎</a:t>
            </a:r>
            <a:r>
              <a:rPr lang="en-US" altLang="zh-CN" sz="1600" dirty="0">
                <a:solidFill>
                  <a:prstClr val="black"/>
                </a:solidFill>
                <a:latin typeface="微软雅黑" panose="020B0503020204020204" pitchFamily="34" charset="-122"/>
                <a:ea typeface="微软雅黑" panose="020B0503020204020204" pitchFamily="34" charset="-122"/>
              </a:rPr>
              <a:t>=1 or </a:t>
            </a:r>
            <a:r>
              <a:rPr lang="zh-CN" altLang="en-US" sz="1600" dirty="0">
                <a:solidFill>
                  <a:prstClr val="black"/>
                </a:solidFill>
                <a:latin typeface="微软雅黑" panose="020B0503020204020204" pitchFamily="34" charset="-122"/>
                <a:ea typeface="微软雅黑" panose="020B0503020204020204" pitchFamily="34" charset="-122"/>
              </a:rPr>
              <a:t>𝜎</a:t>
            </a:r>
            <a:r>
              <a:rPr lang="en-US" altLang="zh-CN" sz="1600" dirty="0">
                <a:solidFill>
                  <a:prstClr val="black"/>
                </a:solidFill>
                <a:latin typeface="微软雅黑" panose="020B0503020204020204" pitchFamily="34" charset="-122"/>
                <a:ea typeface="微软雅黑" panose="020B0503020204020204" pitchFamily="34" charset="-122"/>
              </a:rPr>
              <a:t>=2</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链路负载</a:t>
            </a:r>
            <a:endParaRPr lang="en-US" altLang="zh-CN" sz="16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拥塞控制：</a:t>
            </a:r>
            <a:r>
              <a:rPr lang="en-US" altLang="zh-CN" sz="1600" dirty="0">
                <a:solidFill>
                  <a:prstClr val="black"/>
                </a:solidFill>
                <a:latin typeface="微软雅黑" panose="020B0503020204020204" pitchFamily="34" charset="-122"/>
                <a:ea typeface="微软雅黑" panose="020B0503020204020204" pitchFamily="34" charset="-122"/>
              </a:rPr>
              <a:t>DCTCP</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DCQCN</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TIMELY</a:t>
            </a:r>
          </a:p>
          <a:p>
            <a:pPr marL="74295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dirty="0">
                <a:solidFill>
                  <a:prstClr val="black"/>
                </a:solidFill>
                <a:latin typeface="微软雅黑" panose="020B0503020204020204" pitchFamily="34" charset="-122"/>
                <a:ea typeface="微软雅黑" panose="020B0503020204020204" pitchFamily="34" charset="-122"/>
              </a:rPr>
              <a:t>超额订阅率</a:t>
            </a:r>
            <a:endParaRPr lang="en-US" altLang="zh-CN" sz="1600" dirty="0">
              <a:solidFill>
                <a:prstClr val="black"/>
              </a:solidFill>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9067F0F2-688E-C6ED-498C-4280CB671B92}"/>
              </a:ext>
            </a:extLst>
          </p:cNvPr>
          <p:cNvPicPr>
            <a:picLocks noChangeAspect="1"/>
          </p:cNvPicPr>
          <p:nvPr/>
        </p:nvPicPr>
        <p:blipFill>
          <a:blip r:embed="rId4"/>
          <a:stretch>
            <a:fillRect/>
          </a:stretch>
        </p:blipFill>
        <p:spPr>
          <a:xfrm>
            <a:off x="2716362" y="4334631"/>
            <a:ext cx="8906405" cy="1936509"/>
          </a:xfrm>
          <a:prstGeom prst="rect">
            <a:avLst/>
          </a:prstGeom>
        </p:spPr>
      </p:pic>
      <p:sp>
        <p:nvSpPr>
          <p:cNvPr id="2" name="文本框 1">
            <a:extLst>
              <a:ext uri="{FF2B5EF4-FFF2-40B4-BE49-F238E27FC236}">
                <a16:creationId xmlns:a16="http://schemas.microsoft.com/office/drawing/2014/main" id="{B4D5571F-2E21-D1D4-0842-A160F5F332C6}"/>
              </a:ext>
            </a:extLst>
          </p:cNvPr>
          <p:cNvSpPr txBox="1"/>
          <p:nvPr/>
        </p:nvSpPr>
        <p:spPr>
          <a:xfrm>
            <a:off x="379973" y="6293001"/>
            <a:ext cx="11931303" cy="276999"/>
          </a:xfrm>
          <a:prstGeom prst="rect">
            <a:avLst/>
          </a:prstGeom>
          <a:noFill/>
        </p:spPr>
        <p:txBody>
          <a:bodyPr wrap="square">
            <a:spAutoFit/>
          </a:bodyPr>
          <a:lstStyle/>
          <a:p>
            <a:pPr algn="l"/>
            <a:r>
              <a:rPr lang="en-US" altLang="zh-CN" sz="1200" b="0" i="0" u="none" strike="noStrike" baseline="0" dirty="0">
                <a:latin typeface="LinLibertineT"/>
              </a:rPr>
              <a:t>*A. Roy, H. Zeng, J. Bagga, G. Porter, and A. C. Snoeren. Inside the Social Network’s (Datacenter) Network. In </a:t>
            </a:r>
            <a:r>
              <a:rPr lang="en-US" altLang="zh-CN" sz="1200" b="0" i="0" u="none" strike="noStrike" baseline="0" dirty="0">
                <a:latin typeface="LinLibertineTI"/>
              </a:rPr>
              <a:t>Proceedings of the ACM SIGCOMM 2015 Conference</a:t>
            </a:r>
            <a:r>
              <a:rPr lang="en-US" altLang="zh-CN" sz="1200" b="0" i="0" u="none" strike="noStrike" baseline="0" dirty="0">
                <a:latin typeface="LinLibertineT"/>
              </a:rPr>
              <a:t>, pages 123–137, 2015.</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98148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4409</TotalTime>
  <Words>1787</Words>
  <Application>Microsoft Office PowerPoint</Application>
  <PresentationFormat>宽屏</PresentationFormat>
  <Paragraphs>192</Paragraphs>
  <Slides>12</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LinLibertineT</vt:lpstr>
      <vt:lpstr>LinLibertineTI</vt:lpstr>
      <vt:lpstr>NimbusRomNo9L-Regu</vt:lpstr>
      <vt:lpstr>PingFang SC</vt:lpstr>
      <vt:lpstr>等线</vt:lpstr>
      <vt:lpstr>等线 Light</vt:lpstr>
      <vt:lpstr>方正小标宋简体</vt:lpstr>
      <vt:lpstr>黑体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86158</cp:lastModifiedBy>
  <cp:revision>105</cp:revision>
  <dcterms:created xsi:type="dcterms:W3CDTF">2022-12-18T06:48:50Z</dcterms:created>
  <dcterms:modified xsi:type="dcterms:W3CDTF">2023-07-26T05:13:32Z</dcterms:modified>
</cp:coreProperties>
</file>