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8" r:id="rId3"/>
    <p:sldId id="259" r:id="rId4"/>
    <p:sldId id="3881" r:id="rId5"/>
    <p:sldId id="508" r:id="rId6"/>
    <p:sldId id="3909" r:id="rId7"/>
    <p:sldId id="3922" r:id="rId8"/>
    <p:sldId id="3852" r:id="rId9"/>
    <p:sldId id="3897" r:id="rId10"/>
    <p:sldId id="3855" r:id="rId11"/>
    <p:sldId id="3872" r:id="rId12"/>
    <p:sldId id="3873" r:id="rId13"/>
    <p:sldId id="3923" r:id="rId14"/>
    <p:sldId id="3924" r:id="rId15"/>
    <p:sldId id="3858" r:id="rId16"/>
  </p:sldIdLst>
  <p:sldSz cx="12192000" cy="6858000"/>
  <p:notesSz cx="6858000" cy="9144000"/>
  <p:embeddedFontLst>
    <p:embeddedFont>
      <p:font typeface="幼圆" panose="02010600030101010101" charset="-122"/>
      <p:regular r:id="rId19"/>
    </p:embeddedFont>
  </p:embeddedFontLst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AvantGarde Bk BT" panose="020B0402020202020204" charset="0"/>
              <a:ea typeface="幼圆" panose="02010509060101010101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AvantGarde Bk BT" panose="020B0402020202020204" charset="0"/>
              </a:rPr>
              <a:t>2023/7/25</a:t>
            </a:fld>
            <a:endParaRPr lang="zh-CN" altLang="en-US">
              <a:latin typeface="AvantGarde Bk BT" panose="020B040202020202020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AvantGarde Bk BT" panose="020B0402020202020204" charset="0"/>
              <a:ea typeface="幼圆" panose="02010509060101010101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AvantGarde Bk BT" panose="020B0402020202020204" charset="0"/>
              </a:rPr>
              <a:t>‹#›</a:t>
            </a:fld>
            <a:endParaRPr lang="zh-CN" altLang="en-US">
              <a:latin typeface="AvantGarde Bk BT" panose="020B0402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249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幼圆" panose="02010509060101010101" charset="-122"/>
                <a:ea typeface="幼圆" panose="020105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幼圆" panose="02010509060101010101" charset="-122"/>
                <a:ea typeface="幼圆" panose="02010509060101010101" charset="-122"/>
              </a:defRPr>
            </a:lvl1pPr>
          </a:lstStyle>
          <a:p>
            <a:fld id="{845856A5-8DB2-4F61-8706-FDE2FDC74E08}" type="datetimeFigureOut">
              <a:rPr lang="zh-CN" altLang="en-US" smtClean="0"/>
              <a:t>2023/7/25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幼圆" panose="02010509060101010101" charset="-122"/>
                <a:ea typeface="幼圆" panose="020105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幼圆" panose="02010509060101010101" charset="-122"/>
                <a:ea typeface="幼圆" panose="02010509060101010101" charset="-122"/>
              </a:defRPr>
            </a:lvl1pPr>
          </a:lstStyle>
          <a:p>
            <a:fld id="{EE01CB33-9E15-42E3-893A-B6CA2EA6A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27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幼圆" panose="02010509060101010101" charset="-122"/>
        <a:ea typeface="幼圆" panose="02010509060101010101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幼圆" panose="02010509060101010101" charset="-122"/>
        <a:ea typeface="幼圆" panose="02010509060101010101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幼圆" panose="02010509060101010101" charset="-122"/>
        <a:ea typeface="幼圆" panose="02010509060101010101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幼圆" panose="02010509060101010101" charset="-122"/>
        <a:ea typeface="幼圆" panose="02010509060101010101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幼圆" panose="02010509060101010101" charset="-122"/>
        <a:ea typeface="幼圆" panose="02010509060101010101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-28955" y="0"/>
            <a:ext cx="12249910" cy="6858001"/>
            <a:chOff x="-28955" y="0"/>
            <a:chExt cx="12249910" cy="6858001"/>
          </a:xfrm>
        </p:grpSpPr>
        <p:sp>
          <p:nvSpPr>
            <p:cNvPr id="8" name="矩形 7"/>
            <p:cNvSpPr/>
            <p:nvPr/>
          </p:nvSpPr>
          <p:spPr>
            <a:xfrm>
              <a:off x="436306" y="390832"/>
              <a:ext cx="11319388" cy="607633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/>
          </p:nvSpPr>
          <p:spPr>
            <a:xfrm>
              <a:off x="9607347" y="1"/>
              <a:ext cx="2613608" cy="2014383"/>
            </a:xfrm>
            <a:custGeom>
              <a:avLst/>
              <a:gdLst>
                <a:gd name="connsiteX0" fmla="*/ 4903 w 2613608"/>
                <a:gd name="connsiteY0" fmla="*/ 0 h 2014383"/>
                <a:gd name="connsiteX1" fmla="*/ 2613608 w 2613608"/>
                <a:gd name="connsiteY1" fmla="*/ 0 h 2014383"/>
                <a:gd name="connsiteX2" fmla="*/ 2613608 w 2613608"/>
                <a:gd name="connsiteY2" fmla="*/ 1882005 h 2014383"/>
                <a:gd name="connsiteX3" fmla="*/ 2487433 w 2613608"/>
                <a:gd name="connsiteY3" fmla="*/ 1928185 h 2014383"/>
                <a:gd name="connsiteX4" fmla="*/ 1917290 w 2613608"/>
                <a:gd name="connsiteY4" fmla="*/ 2014383 h 2014383"/>
                <a:gd name="connsiteX5" fmla="*/ 0 w 2613608"/>
                <a:gd name="connsiteY5" fmla="*/ 97093 h 2014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3608" h="2014383">
                  <a:moveTo>
                    <a:pt x="4903" y="0"/>
                  </a:moveTo>
                  <a:lnTo>
                    <a:pt x="2613608" y="0"/>
                  </a:lnTo>
                  <a:lnTo>
                    <a:pt x="2613608" y="1882005"/>
                  </a:lnTo>
                  <a:lnTo>
                    <a:pt x="2487433" y="1928185"/>
                  </a:lnTo>
                  <a:cubicBezTo>
                    <a:pt x="2307325" y="1984205"/>
                    <a:pt x="2115832" y="2014383"/>
                    <a:pt x="1917290" y="2014383"/>
                  </a:cubicBezTo>
                  <a:cubicBezTo>
                    <a:pt x="858400" y="2014383"/>
                    <a:pt x="0" y="1155983"/>
                    <a:pt x="0" y="97093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8492399" y="0"/>
              <a:ext cx="935747" cy="93574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" name="任意多边形: 形状 10"/>
            <p:cNvSpPr/>
            <p:nvPr/>
          </p:nvSpPr>
          <p:spPr>
            <a:xfrm>
              <a:off x="-28955" y="4843618"/>
              <a:ext cx="2613608" cy="2014383"/>
            </a:xfrm>
            <a:custGeom>
              <a:avLst/>
              <a:gdLst>
                <a:gd name="connsiteX0" fmla="*/ 696318 w 2613608"/>
                <a:gd name="connsiteY0" fmla="*/ 0 h 2014383"/>
                <a:gd name="connsiteX1" fmla="*/ 2613608 w 2613608"/>
                <a:gd name="connsiteY1" fmla="*/ 1917290 h 2014383"/>
                <a:gd name="connsiteX2" fmla="*/ 2608705 w 2613608"/>
                <a:gd name="connsiteY2" fmla="*/ 2014383 h 2014383"/>
                <a:gd name="connsiteX3" fmla="*/ 0 w 2613608"/>
                <a:gd name="connsiteY3" fmla="*/ 2014383 h 2014383"/>
                <a:gd name="connsiteX4" fmla="*/ 0 w 2613608"/>
                <a:gd name="connsiteY4" fmla="*/ 132378 h 2014383"/>
                <a:gd name="connsiteX5" fmla="*/ 126175 w 2613608"/>
                <a:gd name="connsiteY5" fmla="*/ 86198 h 2014383"/>
                <a:gd name="connsiteX6" fmla="*/ 696318 w 2613608"/>
                <a:gd name="connsiteY6" fmla="*/ 0 h 2014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13608" h="2014383">
                  <a:moveTo>
                    <a:pt x="696318" y="0"/>
                  </a:moveTo>
                  <a:cubicBezTo>
                    <a:pt x="1755208" y="0"/>
                    <a:pt x="2613608" y="858400"/>
                    <a:pt x="2613608" y="1917290"/>
                  </a:cubicBezTo>
                  <a:lnTo>
                    <a:pt x="2608705" y="2014383"/>
                  </a:lnTo>
                  <a:lnTo>
                    <a:pt x="0" y="2014383"/>
                  </a:lnTo>
                  <a:lnTo>
                    <a:pt x="0" y="132378"/>
                  </a:lnTo>
                  <a:lnTo>
                    <a:pt x="126175" y="86198"/>
                  </a:lnTo>
                  <a:cubicBezTo>
                    <a:pt x="306283" y="30178"/>
                    <a:pt x="497776" y="0"/>
                    <a:pt x="696318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2824706" y="5922253"/>
              <a:ext cx="935747" cy="93574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11662673" y="499894"/>
              <a:ext cx="186041" cy="1133803"/>
              <a:chOff x="5559847" y="2479549"/>
              <a:chExt cx="521110" cy="3175843"/>
            </a:xfrm>
            <a:solidFill>
              <a:schemeClr val="accent1"/>
            </a:solidFill>
          </p:grpSpPr>
          <p:sp>
            <p:nvSpPr>
              <p:cNvPr id="20" name="等腰三角形 19"/>
              <p:cNvSpPr/>
              <p:nvPr/>
            </p:nvSpPr>
            <p:spPr>
              <a:xfrm>
                <a:off x="5559847" y="2479549"/>
                <a:ext cx="521110" cy="44923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1" name="等腰三角形 20"/>
              <p:cNvSpPr/>
              <p:nvPr/>
            </p:nvSpPr>
            <p:spPr>
              <a:xfrm>
                <a:off x="5559847" y="3161202"/>
                <a:ext cx="521110" cy="44923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2" name="等腰三角形 21"/>
              <p:cNvSpPr/>
              <p:nvPr/>
            </p:nvSpPr>
            <p:spPr>
              <a:xfrm>
                <a:off x="5559847" y="3842855"/>
                <a:ext cx="521110" cy="44923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3" name="等腰三角形 22"/>
              <p:cNvSpPr/>
              <p:nvPr/>
            </p:nvSpPr>
            <p:spPr>
              <a:xfrm>
                <a:off x="5559847" y="4524508"/>
                <a:ext cx="521110" cy="44923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4" name="等腰三角形 23"/>
              <p:cNvSpPr/>
              <p:nvPr/>
            </p:nvSpPr>
            <p:spPr>
              <a:xfrm>
                <a:off x="5559847" y="5206159"/>
                <a:ext cx="521110" cy="44923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371707" y="5333365"/>
              <a:ext cx="186041" cy="1133803"/>
              <a:chOff x="5559847" y="2479549"/>
              <a:chExt cx="521110" cy="3175843"/>
            </a:xfrm>
            <a:solidFill>
              <a:schemeClr val="accent1"/>
            </a:solidFill>
          </p:grpSpPr>
          <p:sp>
            <p:nvSpPr>
              <p:cNvPr id="15" name="等腰三角形 14"/>
              <p:cNvSpPr/>
              <p:nvPr/>
            </p:nvSpPr>
            <p:spPr>
              <a:xfrm>
                <a:off x="5559847" y="2479549"/>
                <a:ext cx="521110" cy="44923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6" name="等腰三角形 15"/>
              <p:cNvSpPr/>
              <p:nvPr/>
            </p:nvSpPr>
            <p:spPr>
              <a:xfrm>
                <a:off x="5559847" y="3161202"/>
                <a:ext cx="521110" cy="44923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7" name="等腰三角形 16"/>
              <p:cNvSpPr/>
              <p:nvPr/>
            </p:nvSpPr>
            <p:spPr>
              <a:xfrm>
                <a:off x="5559847" y="3842855"/>
                <a:ext cx="521110" cy="44923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8" name="等腰三角形 17"/>
              <p:cNvSpPr/>
              <p:nvPr/>
            </p:nvSpPr>
            <p:spPr>
              <a:xfrm>
                <a:off x="5559847" y="4524508"/>
                <a:ext cx="521110" cy="44923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9" name="等腰三角形 18"/>
              <p:cNvSpPr/>
              <p:nvPr/>
            </p:nvSpPr>
            <p:spPr>
              <a:xfrm>
                <a:off x="5559847" y="5206159"/>
                <a:ext cx="521110" cy="44923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5" name="组合 24"/>
          <p:cNvGrpSpPr/>
          <p:nvPr userDrawn="1"/>
        </p:nvGrpSpPr>
        <p:grpSpPr>
          <a:xfrm>
            <a:off x="10757221" y="5846823"/>
            <a:ext cx="767416" cy="433219"/>
            <a:chOff x="4468761" y="1799303"/>
            <a:chExt cx="914400" cy="51619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6" name="矩形 25"/>
            <p:cNvSpPr/>
            <p:nvPr/>
          </p:nvSpPr>
          <p:spPr>
            <a:xfrm>
              <a:off x="4468761" y="1799303"/>
              <a:ext cx="914400" cy="1149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4468761" y="1999942"/>
              <a:ext cx="914400" cy="11491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4468761" y="2200580"/>
              <a:ext cx="914400" cy="1149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36306" y="390832"/>
            <a:ext cx="11319388" cy="60763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10950497" y="2"/>
            <a:ext cx="1270457" cy="2291617"/>
            <a:chOff x="10950497" y="2"/>
            <a:chExt cx="1270457" cy="2291617"/>
          </a:xfrm>
        </p:grpSpPr>
        <p:sp>
          <p:nvSpPr>
            <p:cNvPr id="8" name="任意多边形: 形状 7"/>
            <p:cNvSpPr/>
            <p:nvPr/>
          </p:nvSpPr>
          <p:spPr>
            <a:xfrm>
              <a:off x="10950497" y="2"/>
              <a:ext cx="1270457" cy="979178"/>
            </a:xfrm>
            <a:custGeom>
              <a:avLst/>
              <a:gdLst>
                <a:gd name="connsiteX0" fmla="*/ 4903 w 2613608"/>
                <a:gd name="connsiteY0" fmla="*/ 0 h 2014383"/>
                <a:gd name="connsiteX1" fmla="*/ 2613608 w 2613608"/>
                <a:gd name="connsiteY1" fmla="*/ 0 h 2014383"/>
                <a:gd name="connsiteX2" fmla="*/ 2613608 w 2613608"/>
                <a:gd name="connsiteY2" fmla="*/ 1882005 h 2014383"/>
                <a:gd name="connsiteX3" fmla="*/ 2487433 w 2613608"/>
                <a:gd name="connsiteY3" fmla="*/ 1928185 h 2014383"/>
                <a:gd name="connsiteX4" fmla="*/ 1917290 w 2613608"/>
                <a:gd name="connsiteY4" fmla="*/ 2014383 h 2014383"/>
                <a:gd name="connsiteX5" fmla="*/ 0 w 2613608"/>
                <a:gd name="connsiteY5" fmla="*/ 97093 h 2014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3608" h="2014383">
                  <a:moveTo>
                    <a:pt x="4903" y="0"/>
                  </a:moveTo>
                  <a:lnTo>
                    <a:pt x="2613608" y="0"/>
                  </a:lnTo>
                  <a:lnTo>
                    <a:pt x="2613608" y="1882005"/>
                  </a:lnTo>
                  <a:lnTo>
                    <a:pt x="2487433" y="1928185"/>
                  </a:lnTo>
                  <a:cubicBezTo>
                    <a:pt x="2307325" y="1984205"/>
                    <a:pt x="2115832" y="2014383"/>
                    <a:pt x="1917290" y="2014383"/>
                  </a:cubicBezTo>
                  <a:cubicBezTo>
                    <a:pt x="858400" y="2014383"/>
                    <a:pt x="0" y="1155983"/>
                    <a:pt x="0" y="97093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11379690" y="1157816"/>
              <a:ext cx="186041" cy="1133803"/>
              <a:chOff x="5559847" y="2479549"/>
              <a:chExt cx="521110" cy="3175843"/>
            </a:xfrm>
            <a:solidFill>
              <a:schemeClr val="accent1"/>
            </a:solidFill>
          </p:grpSpPr>
          <p:sp>
            <p:nvSpPr>
              <p:cNvPr id="19" name="等腰三角形 18"/>
              <p:cNvSpPr/>
              <p:nvPr/>
            </p:nvSpPr>
            <p:spPr>
              <a:xfrm>
                <a:off x="5559847" y="2479549"/>
                <a:ext cx="521110" cy="44923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>
                <a:off x="5559847" y="3161202"/>
                <a:ext cx="521110" cy="44923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1" name="等腰三角形 20"/>
              <p:cNvSpPr/>
              <p:nvPr/>
            </p:nvSpPr>
            <p:spPr>
              <a:xfrm>
                <a:off x="5559847" y="3842855"/>
                <a:ext cx="521110" cy="44923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2" name="等腰三角形 21"/>
              <p:cNvSpPr/>
              <p:nvPr/>
            </p:nvSpPr>
            <p:spPr>
              <a:xfrm>
                <a:off x="5559847" y="4524508"/>
                <a:ext cx="521110" cy="44923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3" name="等腰三角形 22"/>
              <p:cNvSpPr/>
              <p:nvPr/>
            </p:nvSpPr>
            <p:spPr>
              <a:xfrm>
                <a:off x="5559847" y="5206159"/>
                <a:ext cx="521110" cy="44923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5" name="组合 24"/>
          <p:cNvGrpSpPr/>
          <p:nvPr userDrawn="1"/>
        </p:nvGrpSpPr>
        <p:grpSpPr>
          <a:xfrm rot="10800000">
            <a:off x="1" y="4566383"/>
            <a:ext cx="1270457" cy="2291617"/>
            <a:chOff x="10950497" y="2"/>
            <a:chExt cx="1270457" cy="2291617"/>
          </a:xfrm>
        </p:grpSpPr>
        <p:sp>
          <p:nvSpPr>
            <p:cNvPr id="26" name="任意多边形: 形状 25"/>
            <p:cNvSpPr/>
            <p:nvPr/>
          </p:nvSpPr>
          <p:spPr>
            <a:xfrm>
              <a:off x="10950497" y="2"/>
              <a:ext cx="1270457" cy="979178"/>
            </a:xfrm>
            <a:custGeom>
              <a:avLst/>
              <a:gdLst>
                <a:gd name="connsiteX0" fmla="*/ 4903 w 2613608"/>
                <a:gd name="connsiteY0" fmla="*/ 0 h 2014383"/>
                <a:gd name="connsiteX1" fmla="*/ 2613608 w 2613608"/>
                <a:gd name="connsiteY1" fmla="*/ 0 h 2014383"/>
                <a:gd name="connsiteX2" fmla="*/ 2613608 w 2613608"/>
                <a:gd name="connsiteY2" fmla="*/ 1882005 h 2014383"/>
                <a:gd name="connsiteX3" fmla="*/ 2487433 w 2613608"/>
                <a:gd name="connsiteY3" fmla="*/ 1928185 h 2014383"/>
                <a:gd name="connsiteX4" fmla="*/ 1917290 w 2613608"/>
                <a:gd name="connsiteY4" fmla="*/ 2014383 h 2014383"/>
                <a:gd name="connsiteX5" fmla="*/ 0 w 2613608"/>
                <a:gd name="connsiteY5" fmla="*/ 97093 h 2014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3608" h="2014383">
                  <a:moveTo>
                    <a:pt x="4903" y="0"/>
                  </a:moveTo>
                  <a:lnTo>
                    <a:pt x="2613608" y="0"/>
                  </a:lnTo>
                  <a:lnTo>
                    <a:pt x="2613608" y="1882005"/>
                  </a:lnTo>
                  <a:lnTo>
                    <a:pt x="2487433" y="1928185"/>
                  </a:lnTo>
                  <a:cubicBezTo>
                    <a:pt x="2307325" y="1984205"/>
                    <a:pt x="2115832" y="2014383"/>
                    <a:pt x="1917290" y="2014383"/>
                  </a:cubicBezTo>
                  <a:cubicBezTo>
                    <a:pt x="858400" y="2014383"/>
                    <a:pt x="0" y="1155983"/>
                    <a:pt x="0" y="97093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11379690" y="1157816"/>
              <a:ext cx="186041" cy="1133803"/>
              <a:chOff x="5559847" y="2479549"/>
              <a:chExt cx="521110" cy="3175843"/>
            </a:xfrm>
            <a:solidFill>
              <a:schemeClr val="accent1"/>
            </a:solidFill>
          </p:grpSpPr>
          <p:sp>
            <p:nvSpPr>
              <p:cNvPr id="28" name="等腰三角形 27"/>
              <p:cNvSpPr/>
              <p:nvPr/>
            </p:nvSpPr>
            <p:spPr>
              <a:xfrm>
                <a:off x="5559847" y="2479549"/>
                <a:ext cx="521110" cy="44923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9" name="等腰三角形 28"/>
              <p:cNvSpPr/>
              <p:nvPr/>
            </p:nvSpPr>
            <p:spPr>
              <a:xfrm>
                <a:off x="5559847" y="3161202"/>
                <a:ext cx="521110" cy="44923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0" name="等腰三角形 29"/>
              <p:cNvSpPr/>
              <p:nvPr/>
            </p:nvSpPr>
            <p:spPr>
              <a:xfrm>
                <a:off x="5559847" y="3842855"/>
                <a:ext cx="521110" cy="44923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1" name="等腰三角形 30"/>
              <p:cNvSpPr/>
              <p:nvPr/>
            </p:nvSpPr>
            <p:spPr>
              <a:xfrm>
                <a:off x="5559847" y="4524508"/>
                <a:ext cx="521110" cy="44923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2" name="等腰三角形 31"/>
              <p:cNvSpPr/>
              <p:nvPr/>
            </p:nvSpPr>
            <p:spPr>
              <a:xfrm>
                <a:off x="5559847" y="5206159"/>
                <a:ext cx="521110" cy="44923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</p:grpSp>
      <p:sp>
        <p:nvSpPr>
          <p:cNvPr id="9" name="椭圆 8"/>
          <p:cNvSpPr/>
          <p:nvPr/>
        </p:nvSpPr>
        <p:spPr>
          <a:xfrm>
            <a:off x="10650680" y="597491"/>
            <a:ext cx="395123" cy="3951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186302" y="5864996"/>
            <a:ext cx="395123" cy="3951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33" name="组合 32"/>
          <p:cNvGrpSpPr/>
          <p:nvPr userDrawn="1"/>
        </p:nvGrpSpPr>
        <p:grpSpPr>
          <a:xfrm>
            <a:off x="10889597" y="5858219"/>
            <a:ext cx="676134" cy="381689"/>
            <a:chOff x="4468761" y="1799303"/>
            <a:chExt cx="914400" cy="51619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4" name="矩形 33"/>
            <p:cNvSpPr/>
            <p:nvPr/>
          </p:nvSpPr>
          <p:spPr>
            <a:xfrm>
              <a:off x="4468761" y="1799303"/>
              <a:ext cx="914400" cy="1149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4468761" y="1999942"/>
              <a:ext cx="914400" cy="11491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4468761" y="2200580"/>
              <a:ext cx="914400" cy="1149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2023/7/25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2023/7/25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436306" y="390832"/>
            <a:ext cx="11319388" cy="60763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任意多边形: 形状 6"/>
          <p:cNvSpPr/>
          <p:nvPr/>
        </p:nvSpPr>
        <p:spPr>
          <a:xfrm>
            <a:off x="11379690" y="2"/>
            <a:ext cx="841264" cy="648387"/>
          </a:xfrm>
          <a:custGeom>
            <a:avLst/>
            <a:gdLst>
              <a:gd name="connsiteX0" fmla="*/ 4903 w 2613608"/>
              <a:gd name="connsiteY0" fmla="*/ 0 h 2014383"/>
              <a:gd name="connsiteX1" fmla="*/ 2613608 w 2613608"/>
              <a:gd name="connsiteY1" fmla="*/ 0 h 2014383"/>
              <a:gd name="connsiteX2" fmla="*/ 2613608 w 2613608"/>
              <a:gd name="connsiteY2" fmla="*/ 1882005 h 2014383"/>
              <a:gd name="connsiteX3" fmla="*/ 2487433 w 2613608"/>
              <a:gd name="connsiteY3" fmla="*/ 1928185 h 2014383"/>
              <a:gd name="connsiteX4" fmla="*/ 1917290 w 2613608"/>
              <a:gd name="connsiteY4" fmla="*/ 2014383 h 2014383"/>
              <a:gd name="connsiteX5" fmla="*/ 0 w 2613608"/>
              <a:gd name="connsiteY5" fmla="*/ 97093 h 2014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3608" h="2014383">
                <a:moveTo>
                  <a:pt x="4903" y="0"/>
                </a:moveTo>
                <a:lnTo>
                  <a:pt x="2613608" y="0"/>
                </a:lnTo>
                <a:lnTo>
                  <a:pt x="2613608" y="1882005"/>
                </a:lnTo>
                <a:lnTo>
                  <a:pt x="2487433" y="1928185"/>
                </a:lnTo>
                <a:cubicBezTo>
                  <a:pt x="2307325" y="1984205"/>
                  <a:pt x="2115832" y="2014383"/>
                  <a:pt x="1917290" y="2014383"/>
                </a:cubicBezTo>
                <a:cubicBezTo>
                  <a:pt x="858400" y="2014383"/>
                  <a:pt x="0" y="1155983"/>
                  <a:pt x="0" y="97093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32" name="组合 31"/>
          <p:cNvGrpSpPr/>
          <p:nvPr userDrawn="1"/>
        </p:nvGrpSpPr>
        <p:grpSpPr>
          <a:xfrm>
            <a:off x="11859995" y="797633"/>
            <a:ext cx="216293" cy="1527440"/>
            <a:chOff x="11349438" y="764179"/>
            <a:chExt cx="216293" cy="1527440"/>
          </a:xfrm>
        </p:grpSpPr>
        <p:sp>
          <p:nvSpPr>
            <p:cNvPr id="9" name="等腰三角形 8"/>
            <p:cNvSpPr/>
            <p:nvPr/>
          </p:nvSpPr>
          <p:spPr>
            <a:xfrm>
              <a:off x="11379690" y="1157816"/>
              <a:ext cx="186041" cy="16038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11379690" y="1401172"/>
              <a:ext cx="186041" cy="16038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11379690" y="1644528"/>
              <a:ext cx="186041" cy="16038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11379690" y="1887884"/>
              <a:ext cx="186041" cy="16038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11379690" y="2131239"/>
              <a:ext cx="186041" cy="16038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11349438" y="764179"/>
              <a:ext cx="216293" cy="21629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43" name="任意多边形: 形状 42"/>
          <p:cNvSpPr/>
          <p:nvPr userDrawn="1"/>
        </p:nvSpPr>
        <p:spPr>
          <a:xfrm rot="10800000">
            <a:off x="1" y="6209613"/>
            <a:ext cx="841264" cy="648387"/>
          </a:xfrm>
          <a:custGeom>
            <a:avLst/>
            <a:gdLst>
              <a:gd name="connsiteX0" fmla="*/ 4903 w 2613608"/>
              <a:gd name="connsiteY0" fmla="*/ 0 h 2014383"/>
              <a:gd name="connsiteX1" fmla="*/ 2613608 w 2613608"/>
              <a:gd name="connsiteY1" fmla="*/ 0 h 2014383"/>
              <a:gd name="connsiteX2" fmla="*/ 2613608 w 2613608"/>
              <a:gd name="connsiteY2" fmla="*/ 1882005 h 2014383"/>
              <a:gd name="connsiteX3" fmla="*/ 2487433 w 2613608"/>
              <a:gd name="connsiteY3" fmla="*/ 1928185 h 2014383"/>
              <a:gd name="connsiteX4" fmla="*/ 1917290 w 2613608"/>
              <a:gd name="connsiteY4" fmla="*/ 2014383 h 2014383"/>
              <a:gd name="connsiteX5" fmla="*/ 0 w 2613608"/>
              <a:gd name="connsiteY5" fmla="*/ 97093 h 2014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3608" h="2014383">
                <a:moveTo>
                  <a:pt x="4903" y="0"/>
                </a:moveTo>
                <a:lnTo>
                  <a:pt x="2613608" y="0"/>
                </a:lnTo>
                <a:lnTo>
                  <a:pt x="2613608" y="1882005"/>
                </a:lnTo>
                <a:lnTo>
                  <a:pt x="2487433" y="1928185"/>
                </a:lnTo>
                <a:cubicBezTo>
                  <a:pt x="2307325" y="1984205"/>
                  <a:pt x="2115832" y="2014383"/>
                  <a:pt x="1917290" y="2014383"/>
                </a:cubicBezTo>
                <a:cubicBezTo>
                  <a:pt x="858400" y="2014383"/>
                  <a:pt x="0" y="1155983"/>
                  <a:pt x="0" y="97093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44" name="组合 43"/>
          <p:cNvGrpSpPr/>
          <p:nvPr userDrawn="1"/>
        </p:nvGrpSpPr>
        <p:grpSpPr>
          <a:xfrm rot="10800000">
            <a:off x="110007" y="4544081"/>
            <a:ext cx="216293" cy="1527440"/>
            <a:chOff x="11349438" y="764179"/>
            <a:chExt cx="216293" cy="1527440"/>
          </a:xfrm>
        </p:grpSpPr>
        <p:sp>
          <p:nvSpPr>
            <p:cNvPr id="45" name="等腰三角形 44"/>
            <p:cNvSpPr/>
            <p:nvPr/>
          </p:nvSpPr>
          <p:spPr>
            <a:xfrm>
              <a:off x="11379690" y="1157816"/>
              <a:ext cx="186041" cy="16038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6" name="等腰三角形 45"/>
            <p:cNvSpPr/>
            <p:nvPr/>
          </p:nvSpPr>
          <p:spPr>
            <a:xfrm>
              <a:off x="11379690" y="1401172"/>
              <a:ext cx="186041" cy="16038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7" name="等腰三角形 46"/>
            <p:cNvSpPr/>
            <p:nvPr/>
          </p:nvSpPr>
          <p:spPr>
            <a:xfrm>
              <a:off x="11379690" y="1644528"/>
              <a:ext cx="186041" cy="16038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8" name="等腰三角形 47"/>
            <p:cNvSpPr/>
            <p:nvPr/>
          </p:nvSpPr>
          <p:spPr>
            <a:xfrm>
              <a:off x="11379690" y="1887884"/>
              <a:ext cx="186041" cy="16038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/>
          </p:nvSpPr>
          <p:spPr>
            <a:xfrm>
              <a:off x="11379690" y="2131239"/>
              <a:ext cx="186041" cy="16038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11349438" y="764179"/>
              <a:ext cx="216293" cy="21629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0610237" y="5790594"/>
            <a:ext cx="914400" cy="516194"/>
            <a:chOff x="4468761" y="1799303"/>
            <a:chExt cx="914400" cy="51619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1" name="矩形 10"/>
            <p:cNvSpPr/>
            <p:nvPr/>
          </p:nvSpPr>
          <p:spPr>
            <a:xfrm>
              <a:off x="4468761" y="1799303"/>
              <a:ext cx="914400" cy="1149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468761" y="1999942"/>
              <a:ext cx="914400" cy="1149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468761" y="2200580"/>
              <a:ext cx="914400" cy="1149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6" name="矩形 45"/>
          <p:cNvSpPr/>
          <p:nvPr/>
        </p:nvSpPr>
        <p:spPr>
          <a:xfrm>
            <a:off x="2294317" y="3158276"/>
            <a:ext cx="7603367" cy="10667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endParaRPr lang="zh-CN" altLang="en-US" sz="20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7" name="文本框"/>
          <p:cNvSpPr txBox="1"/>
          <p:nvPr/>
        </p:nvSpPr>
        <p:spPr>
          <a:xfrm>
            <a:off x="309245" y="1970324"/>
            <a:ext cx="11307445" cy="1421928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latin typeface="+mn-lt"/>
                <a:ea typeface="+mn-ea"/>
                <a:cs typeface="+mn-ea"/>
                <a:sym typeface="+mn-lt"/>
              </a:rPr>
              <a:t>Vision Transformers, Ensemble Model, and Transfer Learning Leveraging Explainable AI for Brain Tumor Detection and Classification</a:t>
            </a:r>
          </a:p>
        </p:txBody>
      </p:sp>
      <p:sp>
        <p:nvSpPr>
          <p:cNvPr id="54" name="矩形 53"/>
          <p:cNvSpPr/>
          <p:nvPr/>
        </p:nvSpPr>
        <p:spPr>
          <a:xfrm>
            <a:off x="8014357" y="5879414"/>
            <a:ext cx="25958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cs typeface="+mn-ea"/>
                <a:sym typeface="+mn-lt"/>
              </a:rPr>
              <a:t>Reporter Name : </a:t>
            </a:r>
            <a:r>
              <a:rPr lang="zh-CN" altLang="en-US" sz="1600" b="1" dirty="0">
                <a:cs typeface="+mn-ea"/>
                <a:sym typeface="+mn-lt"/>
              </a:rPr>
              <a:t>宋海泊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974350" y="3956784"/>
            <a:ext cx="7635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u="sng" dirty="0"/>
              <a:t>IEEE Journal of Biomedical and Health Informatics</a:t>
            </a:r>
          </a:p>
        </p:txBody>
      </p:sp>
      <p:sp>
        <p:nvSpPr>
          <p:cNvPr id="4" name="Rectangle 3"/>
          <p:cNvSpPr/>
          <p:nvPr/>
        </p:nvSpPr>
        <p:spPr>
          <a:xfrm>
            <a:off x="3665671" y="4599810"/>
            <a:ext cx="4163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Date of Publication: 12 April 2023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748244" y="776125"/>
            <a:ext cx="352439" cy="299049"/>
            <a:chOff x="4468761" y="1799303"/>
            <a:chExt cx="914400" cy="51619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1" name="矩形 50"/>
            <p:cNvSpPr/>
            <p:nvPr/>
          </p:nvSpPr>
          <p:spPr>
            <a:xfrm>
              <a:off x="4468761" y="1799303"/>
              <a:ext cx="914400" cy="1149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4468761" y="1999942"/>
              <a:ext cx="914400" cy="11491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4468761" y="2200580"/>
              <a:ext cx="914400" cy="1149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4" name="Footer Text"/>
          <p:cNvSpPr txBox="1"/>
          <p:nvPr/>
        </p:nvSpPr>
        <p:spPr>
          <a:xfrm>
            <a:off x="1343246" y="710205"/>
            <a:ext cx="377739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smtClean="0">
                <a:cs typeface="+mn-ea"/>
                <a:sym typeface="+mn-lt"/>
              </a:rPr>
              <a:t>Experimental Results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748244" y="1417962"/>
            <a:ext cx="10950575" cy="730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defTabSz="145097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600" dirty="0">
                <a:cs typeface="+mn-ea"/>
                <a:sym typeface="+mn-lt"/>
              </a:rPr>
              <a:t>Ensemble model and comparison model </a:t>
            </a:r>
            <a:r>
              <a:rPr lang="en-US" altLang="zh-CN" sz="1600" dirty="0" smtClean="0">
                <a:cs typeface="+mn-ea"/>
                <a:sym typeface="+mn-lt"/>
              </a:rPr>
              <a:t>results.</a:t>
            </a:r>
          </a:p>
          <a:p>
            <a:pPr marL="285750" indent="-285750" defTabSz="145097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kumimoji="0" lang="en-US" altLang="zh-CN" sz="16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  <a:p>
            <a:pPr marL="285750" indent="-285750" defTabSz="145097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zh-CN" sz="1600" dirty="0" smtClean="0">
              <a:cs typeface="+mn-ea"/>
              <a:sym typeface="+mn-lt"/>
            </a:endParaRPr>
          </a:p>
          <a:p>
            <a:pPr marL="285750" indent="-285750" defTabSz="145097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kumimoji="0" lang="en-US" altLang="zh-CN" sz="16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  <a:p>
            <a:pPr marL="285750" indent="-285750" defTabSz="145097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zh-CN" sz="1600" dirty="0" smtClean="0">
              <a:cs typeface="+mn-ea"/>
              <a:sym typeface="+mn-lt"/>
            </a:endParaRPr>
          </a:p>
          <a:p>
            <a:pPr marL="285750" indent="-285750" defTabSz="145097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kumimoji="0" lang="en-US" altLang="zh-CN" sz="16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  <a:p>
            <a:pPr marL="285750" indent="-285750" defTabSz="145097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zh-CN" sz="1600" dirty="0" smtClean="0">
              <a:cs typeface="+mn-ea"/>
              <a:sym typeface="+mn-lt"/>
            </a:endParaRPr>
          </a:p>
          <a:p>
            <a:pPr marL="285750" indent="-285750" defTabSz="145097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kumimoji="0" lang="en-US" altLang="zh-CN" sz="16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  <a:p>
            <a:pPr defTabSz="1450975">
              <a:lnSpc>
                <a:spcPct val="150000"/>
              </a:lnSpc>
              <a:defRPr/>
            </a:pPr>
            <a:r>
              <a:rPr lang="en-US" altLang="zh-CN" sz="1600" dirty="0">
                <a:cs typeface="+mn-ea"/>
                <a:sym typeface="+mn-lt"/>
              </a:rPr>
              <a:t>IVX16 produces a peak accuracy of 96.94</a:t>
            </a:r>
            <a:r>
              <a:rPr lang="en-US" altLang="zh-CN" sz="1600" dirty="0" smtClean="0">
                <a:cs typeface="+mn-ea"/>
                <a:sym typeface="+mn-lt"/>
              </a:rPr>
              <a:t>%.</a:t>
            </a:r>
          </a:p>
          <a:p>
            <a:pPr defTabSz="1450975">
              <a:lnSpc>
                <a:spcPct val="150000"/>
              </a:lnSpc>
              <a:defRPr/>
            </a:pPr>
            <a:endParaRPr kumimoji="0" lang="zh-CN" altLang="en-US" sz="16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640" y="2042625"/>
            <a:ext cx="4476878" cy="23751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748244" y="776125"/>
            <a:ext cx="352439" cy="299049"/>
            <a:chOff x="4468761" y="1799303"/>
            <a:chExt cx="914400" cy="51619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1" name="矩形 50"/>
            <p:cNvSpPr/>
            <p:nvPr/>
          </p:nvSpPr>
          <p:spPr>
            <a:xfrm>
              <a:off x="4468761" y="1799303"/>
              <a:ext cx="914400" cy="1149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4468761" y="1999942"/>
              <a:ext cx="914400" cy="11491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4468761" y="2200580"/>
              <a:ext cx="914400" cy="1149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4" name="Footer Text"/>
          <p:cNvSpPr txBox="1"/>
          <p:nvPr/>
        </p:nvSpPr>
        <p:spPr>
          <a:xfrm>
            <a:off x="1343246" y="710205"/>
            <a:ext cx="488483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cs typeface="+mn-ea"/>
                <a:sym typeface="+mn-lt"/>
              </a:rPr>
              <a:t>Experimental 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320" y="1436334"/>
            <a:ext cx="7457010" cy="48967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748244" y="776125"/>
            <a:ext cx="352439" cy="299049"/>
            <a:chOff x="4468761" y="1799303"/>
            <a:chExt cx="914400" cy="51619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1" name="矩形 50"/>
            <p:cNvSpPr/>
            <p:nvPr/>
          </p:nvSpPr>
          <p:spPr>
            <a:xfrm>
              <a:off x="4468761" y="1799303"/>
              <a:ext cx="914400" cy="1149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4468761" y="1999942"/>
              <a:ext cx="914400" cy="11491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4468761" y="2200580"/>
              <a:ext cx="914400" cy="1149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4" name="Footer Text"/>
          <p:cNvSpPr txBox="1"/>
          <p:nvPr/>
        </p:nvSpPr>
        <p:spPr>
          <a:xfrm>
            <a:off x="1343246" y="710205"/>
            <a:ext cx="433619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cs typeface="+mn-ea"/>
                <a:sym typeface="+mn-lt"/>
              </a:rPr>
              <a:t>Experimental Results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00455" y="1250950"/>
            <a:ext cx="8905240" cy="379095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t">
            <a:no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CLASSIFICATION REPORT FOR VIT MODELS</a:t>
            </a:r>
            <a:endParaRPr lang="zh-CN" alt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85" y="2038295"/>
            <a:ext cx="9754508" cy="291995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2934" y="5074111"/>
            <a:ext cx="1093914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In the classification report of the </a:t>
            </a:r>
            <a:r>
              <a:rPr lang="en-US" sz="1600" dirty="0" err="1"/>
              <a:t>ViT</a:t>
            </a:r>
            <a:r>
              <a:rPr lang="en-US" sz="1600" dirty="0"/>
              <a:t> </a:t>
            </a:r>
            <a:r>
              <a:rPr lang="en-US" sz="1600" dirty="0" smtClean="0"/>
              <a:t>models, once </a:t>
            </a:r>
            <a:r>
              <a:rPr lang="en-US" sz="1600" dirty="0"/>
              <a:t>again see poor values across all </a:t>
            </a:r>
            <a:r>
              <a:rPr lang="en-US" sz="1600" dirty="0" smtClean="0"/>
              <a:t>the classification </a:t>
            </a:r>
            <a:r>
              <a:rPr lang="en-US" sz="1600" dirty="0"/>
              <a:t>metrics for each of the models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r>
              <a:rPr lang="en-US" sz="1600" dirty="0" smtClean="0"/>
              <a:t>The highest </a:t>
            </a:r>
            <a:r>
              <a:rPr lang="en-US" sz="1600" dirty="0"/>
              <a:t>value observed is 0.80 which is the precision value </a:t>
            </a:r>
            <a:r>
              <a:rPr lang="en-US" sz="1600" dirty="0" smtClean="0"/>
              <a:t>for the </a:t>
            </a:r>
            <a:r>
              <a:rPr lang="en-US" sz="1600" dirty="0"/>
              <a:t>SWIN transformer on the Glioma </a:t>
            </a:r>
            <a:r>
              <a:rPr lang="en-US" sz="1600" dirty="0" smtClean="0"/>
              <a:t>tumor.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748244" y="776125"/>
            <a:ext cx="352439" cy="299049"/>
            <a:chOff x="4468761" y="1799303"/>
            <a:chExt cx="914400" cy="51619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1" name="矩形 50"/>
            <p:cNvSpPr/>
            <p:nvPr/>
          </p:nvSpPr>
          <p:spPr>
            <a:xfrm>
              <a:off x="4468761" y="1799303"/>
              <a:ext cx="914400" cy="1149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4468761" y="1999942"/>
              <a:ext cx="914400" cy="11491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4468761" y="2200580"/>
              <a:ext cx="914400" cy="1149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4" name="Footer Text"/>
          <p:cNvSpPr txBox="1"/>
          <p:nvPr/>
        </p:nvSpPr>
        <p:spPr>
          <a:xfrm>
            <a:off x="1343246" y="710205"/>
            <a:ext cx="943651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cs typeface="+mn-ea"/>
                <a:sym typeface="+mn-lt"/>
              </a:rPr>
              <a:t>TL and Ensemble Model Explainability by LIME</a:t>
            </a:r>
          </a:p>
        </p:txBody>
      </p:sp>
      <p:sp>
        <p:nvSpPr>
          <p:cNvPr id="6" name="Rectangle 5"/>
          <p:cNvSpPr/>
          <p:nvPr/>
        </p:nvSpPr>
        <p:spPr>
          <a:xfrm>
            <a:off x="748244" y="5315813"/>
            <a:ext cx="109391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The ensemble model IVX16 produces three different green patches, out of which one completely encloses the tumorous region, making IVX16 the best classifier.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0" y="1281946"/>
            <a:ext cx="6860456" cy="393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51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748244" y="776125"/>
            <a:ext cx="352439" cy="299049"/>
            <a:chOff x="4468761" y="1799303"/>
            <a:chExt cx="914400" cy="51619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1" name="矩形 50"/>
            <p:cNvSpPr/>
            <p:nvPr/>
          </p:nvSpPr>
          <p:spPr>
            <a:xfrm>
              <a:off x="4468761" y="1799303"/>
              <a:ext cx="914400" cy="1149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4468761" y="1999942"/>
              <a:ext cx="914400" cy="11491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4468761" y="2200580"/>
              <a:ext cx="914400" cy="1149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4" name="Footer Text"/>
          <p:cNvSpPr txBox="1"/>
          <p:nvPr/>
        </p:nvSpPr>
        <p:spPr>
          <a:xfrm>
            <a:off x="1343246" y="710205"/>
            <a:ext cx="1026963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cs typeface="+mn-ea"/>
                <a:sym typeface="+mn-lt"/>
              </a:rPr>
              <a:t>My Views on the Paper's Research Findings </a:t>
            </a:r>
            <a:r>
              <a:rPr lang="en-US" altLang="zh-CN" sz="2800" dirty="0" smtClean="0">
                <a:cs typeface="+mn-ea"/>
                <a:sym typeface="+mn-lt"/>
              </a:rPr>
              <a:t>and Limitations </a:t>
            </a:r>
            <a:endParaRPr lang="en-US" altLang="zh-CN" sz="2800" dirty="0">
              <a:cs typeface="+mn-ea"/>
              <a:sym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3734" y="2054453"/>
            <a:ext cx="1093914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Low results for brain tumor </a:t>
            </a:r>
            <a:r>
              <a:rPr lang="en-US" b="1" dirty="0" smtClean="0"/>
              <a:t>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Lack of exploration of advanced ensemble or hybrid learning</a:t>
            </a:r>
            <a:r>
              <a:rPr lang="en-US" b="1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The study does not investigate the potential benefits of advanced ensemble learning techniques.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They simply combine three models using the average layer</a:t>
            </a:r>
            <a:r>
              <a:rPr lang="en-US" sz="16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Absence of optimization algorithms such as nature-inspired: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The paper does not incorporate optimization algorithms which could potentially improve the training process and model convergence.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8819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0610237" y="5790594"/>
            <a:ext cx="914400" cy="516194"/>
            <a:chOff x="4468761" y="1799303"/>
            <a:chExt cx="914400" cy="51619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1" name="矩形 10"/>
            <p:cNvSpPr/>
            <p:nvPr/>
          </p:nvSpPr>
          <p:spPr>
            <a:xfrm>
              <a:off x="4468761" y="1799303"/>
              <a:ext cx="914400" cy="1149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468761" y="1999942"/>
              <a:ext cx="914400" cy="1149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468761" y="2200580"/>
              <a:ext cx="914400" cy="1149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6" name="矩形 45"/>
          <p:cNvSpPr/>
          <p:nvPr/>
        </p:nvSpPr>
        <p:spPr>
          <a:xfrm>
            <a:off x="2294316" y="2426996"/>
            <a:ext cx="7603367" cy="10667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5400" dirty="0" smtClean="0">
                <a:solidFill>
                  <a:schemeClr val="tx1"/>
                </a:solidFill>
                <a:cs typeface="+mn-ea"/>
                <a:sym typeface="+mn-lt"/>
              </a:rPr>
              <a:t>Thanks for Listening</a:t>
            </a:r>
            <a:endParaRPr lang="en-US" altLang="zh-CN" sz="5400" dirty="0">
              <a:solidFill>
                <a:schemeClr val="tx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4296937" y="991160"/>
            <a:ext cx="3598126" cy="71613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200" dirty="0">
                <a:cs typeface="+mn-ea"/>
                <a:sym typeface="+mn-lt"/>
              </a:rPr>
              <a:t>目录</a:t>
            </a:r>
            <a:r>
              <a:rPr lang="en-US" altLang="zh-CN" sz="3200" dirty="0">
                <a:cs typeface="+mn-ea"/>
                <a:sym typeface="+mn-lt"/>
              </a:rPr>
              <a:t>/Contents</a:t>
            </a:r>
          </a:p>
        </p:txBody>
      </p:sp>
      <p:sp>
        <p:nvSpPr>
          <p:cNvPr id="3" name="文本框"/>
          <p:cNvSpPr/>
          <p:nvPr/>
        </p:nvSpPr>
        <p:spPr>
          <a:xfrm>
            <a:off x="1822952" y="2565141"/>
            <a:ext cx="1086878" cy="6671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dirty="0">
                <a:solidFill>
                  <a:schemeClr val="accent1"/>
                </a:solidFill>
                <a:cs typeface="+mn-ea"/>
                <a:sym typeface="+mn-lt"/>
              </a:rPr>
              <a:t>01</a:t>
            </a:r>
            <a:endParaRPr lang="ru-RU" sz="5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4" name="TextBox 14"/>
          <p:cNvSpPr txBox="1"/>
          <p:nvPr/>
        </p:nvSpPr>
        <p:spPr>
          <a:xfrm>
            <a:off x="2774804" y="2606934"/>
            <a:ext cx="3294142" cy="5835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cs typeface="+mn-ea"/>
                <a:sym typeface="+mn-lt"/>
              </a:rPr>
              <a:t>Introduction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6" name="文本框"/>
          <p:cNvSpPr/>
          <p:nvPr/>
        </p:nvSpPr>
        <p:spPr>
          <a:xfrm>
            <a:off x="6612281" y="2565141"/>
            <a:ext cx="1086878" cy="6671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dirty="0">
                <a:solidFill>
                  <a:schemeClr val="accent1"/>
                </a:solidFill>
                <a:cs typeface="+mn-ea"/>
                <a:sym typeface="+mn-lt"/>
              </a:rPr>
              <a:t>02</a:t>
            </a:r>
            <a:endParaRPr lang="ru-RU" sz="5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9" name="TextBox 14"/>
          <p:cNvSpPr txBox="1"/>
          <p:nvPr/>
        </p:nvSpPr>
        <p:spPr>
          <a:xfrm>
            <a:off x="7614373" y="2606934"/>
            <a:ext cx="3294142" cy="5835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cs typeface="+mn-ea"/>
                <a:sym typeface="+mn-lt"/>
              </a:rPr>
              <a:t>Methodology</a:t>
            </a:r>
            <a:endParaRPr lang="en-US" altLang="zh-CN" sz="3200" dirty="0">
              <a:cs typeface="+mn-ea"/>
              <a:sym typeface="+mn-lt"/>
            </a:endParaRPr>
          </a:p>
        </p:txBody>
      </p:sp>
      <p:sp>
        <p:nvSpPr>
          <p:cNvPr id="5" name="文本框"/>
          <p:cNvSpPr/>
          <p:nvPr/>
        </p:nvSpPr>
        <p:spPr>
          <a:xfrm>
            <a:off x="1822952" y="4062158"/>
            <a:ext cx="1086878" cy="6671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dirty="0">
                <a:solidFill>
                  <a:schemeClr val="accent1"/>
                </a:solidFill>
                <a:cs typeface="+mn-ea"/>
                <a:sym typeface="+mn-lt"/>
              </a:rPr>
              <a:t>03</a:t>
            </a:r>
            <a:endParaRPr lang="ru-RU" sz="5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8" name="TextBox 14"/>
          <p:cNvSpPr txBox="1"/>
          <p:nvPr/>
        </p:nvSpPr>
        <p:spPr>
          <a:xfrm>
            <a:off x="2774803" y="4103345"/>
            <a:ext cx="492435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cs typeface="+mn-ea"/>
                <a:sym typeface="+mn-lt"/>
              </a:rPr>
              <a:t>Experimental Results</a:t>
            </a:r>
            <a:endParaRPr lang="zh-CN" altLang="en-US" sz="3200" dirty="0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48244" y="776125"/>
            <a:ext cx="352439" cy="299049"/>
            <a:chOff x="4468761" y="1799303"/>
            <a:chExt cx="914400" cy="51619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" name="矩形 2"/>
            <p:cNvSpPr/>
            <p:nvPr/>
          </p:nvSpPr>
          <p:spPr>
            <a:xfrm>
              <a:off x="4468761" y="1799303"/>
              <a:ext cx="914400" cy="1149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468761" y="1999942"/>
              <a:ext cx="914400" cy="11491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468761" y="2200580"/>
              <a:ext cx="914400" cy="1149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763904" y="1240790"/>
            <a:ext cx="10950575" cy="730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defTabSz="145097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600" dirty="0" smtClean="0">
                <a:cs typeface="+mn-ea"/>
                <a:sym typeface="+mn-lt"/>
              </a:rPr>
              <a:t>The </a:t>
            </a:r>
            <a:r>
              <a:rPr lang="en-US" altLang="zh-CN" sz="1600" dirty="0">
                <a:cs typeface="+mn-ea"/>
                <a:sym typeface="+mn-lt"/>
              </a:rPr>
              <a:t>abnormal growth of malignant or nonmalignant tissues in the brain causes long-term </a:t>
            </a:r>
            <a:r>
              <a:rPr lang="en-US" altLang="zh-CN" sz="1600" dirty="0" smtClean="0">
                <a:cs typeface="+mn-ea"/>
                <a:sym typeface="+mn-lt"/>
              </a:rPr>
              <a:t>damage to </a:t>
            </a:r>
            <a:r>
              <a:rPr lang="en-US" altLang="zh-CN" sz="1600" dirty="0">
                <a:cs typeface="+mn-ea"/>
                <a:sym typeface="+mn-lt"/>
              </a:rPr>
              <a:t>the brain. </a:t>
            </a:r>
            <a:endParaRPr lang="en-US" altLang="zh-CN" sz="1600" dirty="0" smtClean="0">
              <a:cs typeface="+mn-ea"/>
              <a:sym typeface="+mn-lt"/>
            </a:endParaRPr>
          </a:p>
          <a:p>
            <a:pPr marL="285750" indent="-285750" defTabSz="145097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zh-CN" sz="1600" dirty="0" smtClean="0">
              <a:cs typeface="+mn-ea"/>
              <a:sym typeface="+mn-lt"/>
            </a:endParaRPr>
          </a:p>
          <a:p>
            <a:pPr marL="285750" indent="-285750" defTabSz="145097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600" dirty="0" smtClean="0">
                <a:cs typeface="+mn-ea"/>
                <a:sym typeface="+mn-lt"/>
              </a:rPr>
              <a:t>Magnetic </a:t>
            </a:r>
            <a:r>
              <a:rPr lang="en-US" altLang="zh-CN" sz="1600" dirty="0">
                <a:cs typeface="+mn-ea"/>
                <a:sym typeface="+mn-lt"/>
              </a:rPr>
              <a:t>resonance imaging (MRI) is one </a:t>
            </a:r>
            <a:r>
              <a:rPr lang="en-US" altLang="zh-CN" sz="1600" dirty="0" smtClean="0">
                <a:cs typeface="+mn-ea"/>
                <a:sym typeface="+mn-lt"/>
              </a:rPr>
              <a:t>of the </a:t>
            </a:r>
            <a:r>
              <a:rPr lang="en-US" altLang="zh-CN" sz="1600" dirty="0">
                <a:cs typeface="+mn-ea"/>
                <a:sym typeface="+mn-lt"/>
              </a:rPr>
              <a:t>most common methods of detecting brain tumors</a:t>
            </a:r>
            <a:r>
              <a:rPr lang="en-US" altLang="zh-CN" sz="1600" dirty="0" smtClean="0">
                <a:cs typeface="+mn-ea"/>
                <a:sym typeface="+mn-lt"/>
              </a:rPr>
              <a:t>.</a:t>
            </a:r>
          </a:p>
          <a:p>
            <a:pPr marL="285750" indent="-285750" defTabSz="145097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  <a:p>
            <a:pPr marL="285750" indent="-285750" defTabSz="145097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600" dirty="0">
                <a:cs typeface="+mn-ea"/>
                <a:sym typeface="+mn-lt"/>
              </a:rPr>
              <a:t>Although MRI scans can be used manually to identify </a:t>
            </a:r>
            <a:r>
              <a:rPr lang="en-US" altLang="zh-CN" sz="1600" dirty="0" smtClean="0">
                <a:cs typeface="+mn-ea"/>
                <a:sym typeface="+mn-lt"/>
              </a:rPr>
              <a:t>brain tumors</a:t>
            </a:r>
            <a:r>
              <a:rPr lang="en-US" altLang="zh-CN" sz="1600" dirty="0">
                <a:cs typeface="+mn-ea"/>
                <a:sym typeface="+mn-lt"/>
              </a:rPr>
              <a:t>, this is a static procedure that produces </a:t>
            </a:r>
            <a:r>
              <a:rPr lang="en-US" altLang="zh-CN" sz="1600" dirty="0" smtClean="0">
                <a:cs typeface="+mn-ea"/>
                <a:sym typeface="+mn-lt"/>
              </a:rPr>
              <a:t>inaccurate results.</a:t>
            </a:r>
          </a:p>
          <a:p>
            <a:pPr marL="285750" indent="-285750" defTabSz="145097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zh-CN" sz="1600" dirty="0" smtClean="0">
              <a:cs typeface="+mn-ea"/>
              <a:sym typeface="+mn-lt"/>
            </a:endParaRPr>
          </a:p>
          <a:p>
            <a:pPr marL="285750" indent="-285750" defTabSz="145097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600" dirty="0">
                <a:cs typeface="+mn-ea"/>
                <a:sym typeface="+mn-lt"/>
              </a:rPr>
              <a:t>DL algorithms can be used in these scenarios </a:t>
            </a:r>
            <a:r>
              <a:rPr lang="en-US" altLang="zh-CN" sz="1600" dirty="0" smtClean="0">
                <a:cs typeface="+mn-ea"/>
                <a:sym typeface="+mn-lt"/>
              </a:rPr>
              <a:t>since</a:t>
            </a:r>
          </a:p>
          <a:p>
            <a:pPr defTabSz="1450975">
              <a:lnSpc>
                <a:spcPct val="150000"/>
              </a:lnSpc>
              <a:defRPr/>
            </a:pPr>
            <a:r>
              <a:rPr lang="en-US" altLang="zh-CN" sz="1600" dirty="0">
                <a:cs typeface="+mn-ea"/>
                <a:sym typeface="+mn-lt"/>
              </a:rPr>
              <a:t> </a:t>
            </a:r>
            <a:r>
              <a:rPr lang="en-US" altLang="zh-CN" sz="1600" dirty="0" smtClean="0">
                <a:cs typeface="+mn-ea"/>
                <a:sym typeface="+mn-lt"/>
              </a:rPr>
              <a:t>  they </a:t>
            </a:r>
            <a:r>
              <a:rPr lang="en-US" altLang="zh-CN" sz="1600" dirty="0">
                <a:cs typeface="+mn-ea"/>
                <a:sym typeface="+mn-lt"/>
              </a:rPr>
              <a:t>can replace manual methods that are time-consuming, 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Footer Text"/>
          <p:cNvSpPr txBox="1"/>
          <p:nvPr/>
        </p:nvSpPr>
        <p:spPr>
          <a:xfrm>
            <a:off x="1265555" y="668572"/>
            <a:ext cx="30727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>
                <a:cs typeface="+mn-ea"/>
                <a:sym typeface="+mn-lt"/>
              </a:rPr>
              <a:t>Introduction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6616" y="3515360"/>
            <a:ext cx="2642109" cy="28672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48244" y="776125"/>
            <a:ext cx="352439" cy="299049"/>
            <a:chOff x="4468761" y="1799303"/>
            <a:chExt cx="914400" cy="51619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" name="矩形 2"/>
            <p:cNvSpPr/>
            <p:nvPr/>
          </p:nvSpPr>
          <p:spPr>
            <a:xfrm>
              <a:off x="4468761" y="1799303"/>
              <a:ext cx="914400" cy="1149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468761" y="1999942"/>
              <a:ext cx="914400" cy="11491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468761" y="2200580"/>
              <a:ext cx="914400" cy="1149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2" name="Footer Text"/>
          <p:cNvSpPr txBox="1"/>
          <p:nvPr/>
        </p:nvSpPr>
        <p:spPr>
          <a:xfrm>
            <a:off x="1343246" y="710205"/>
            <a:ext cx="368595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smtClean="0">
                <a:cs typeface="+mn-ea"/>
                <a:sym typeface="+mn-lt"/>
              </a:rPr>
              <a:t>Major Contributions</a:t>
            </a:r>
            <a:endParaRPr lang="zh-CN" altLang="en-US" sz="2800" dirty="0">
              <a:cs typeface="+mn-ea"/>
              <a:sym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1592727"/>
            <a:ext cx="5334801" cy="4551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Box 10"/>
          <p:cNvSpPr txBox="1">
            <a:spLocks noChangeArrowheads="1"/>
          </p:cNvSpPr>
          <p:nvPr/>
        </p:nvSpPr>
        <p:spPr bwMode="auto">
          <a:xfrm>
            <a:off x="1343025" y="1446530"/>
            <a:ext cx="9156065" cy="14897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1450975">
              <a:lnSpc>
                <a:spcPct val="150000"/>
              </a:lnSpc>
              <a:defRPr/>
            </a:pPr>
            <a:r>
              <a:rPr lang="en-US" altLang="zh-CN" sz="1600" b="1" u="sng" dirty="0" smtClean="0">
                <a:cs typeface="+mn-ea"/>
                <a:sym typeface="+mn-lt"/>
              </a:rPr>
              <a:t>Dataset</a:t>
            </a:r>
          </a:p>
          <a:p>
            <a:pPr marL="285750" lvl="0" indent="-285750" algn="just" defTabSz="145097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600" dirty="0" smtClean="0">
                <a:cs typeface="+mn-ea"/>
                <a:sym typeface="+mn-lt"/>
              </a:rPr>
              <a:t>They use </a:t>
            </a:r>
            <a:r>
              <a:rPr lang="en-US" altLang="zh-CN" sz="1600" dirty="0">
                <a:cs typeface="+mn-ea"/>
                <a:sym typeface="+mn-lt"/>
              </a:rPr>
              <a:t>a multiclass brain tumor dataset containing </a:t>
            </a:r>
            <a:r>
              <a:rPr lang="en-US" altLang="zh-CN" sz="1600" dirty="0" smtClean="0">
                <a:cs typeface="+mn-ea"/>
                <a:sym typeface="+mn-lt"/>
              </a:rPr>
              <a:t>four classes </a:t>
            </a:r>
            <a:r>
              <a:rPr lang="en-US" altLang="zh-CN" sz="1600" dirty="0">
                <a:cs typeface="+mn-ea"/>
                <a:sym typeface="+mn-lt"/>
              </a:rPr>
              <a:t>of data </a:t>
            </a:r>
            <a:r>
              <a:rPr lang="en-US" altLang="zh-CN" sz="1600" dirty="0" smtClean="0">
                <a:cs typeface="+mn-ea"/>
                <a:sym typeface="+mn-lt"/>
              </a:rPr>
              <a:t>including, Pituitary </a:t>
            </a:r>
            <a:r>
              <a:rPr lang="en-US" altLang="zh-CN" sz="1600" dirty="0">
                <a:cs typeface="+mn-ea"/>
                <a:sym typeface="+mn-lt"/>
              </a:rPr>
              <a:t>tumors, Glioma tumors, Meningioma tumors, and no tumors. </a:t>
            </a:r>
            <a:r>
              <a:rPr lang="en-US" altLang="zh-CN" sz="1600" dirty="0" smtClean="0">
                <a:cs typeface="+mn-ea"/>
                <a:sym typeface="+mn-lt"/>
              </a:rPr>
              <a:t>Dataset contains 3264 </a:t>
            </a:r>
            <a:r>
              <a:rPr lang="en-US" altLang="zh-CN" sz="1600" dirty="0">
                <a:cs typeface="+mn-ea"/>
                <a:sym typeface="+mn-lt"/>
              </a:rPr>
              <a:t>images [41]. The dataset was partitioned into sets </a:t>
            </a:r>
            <a:r>
              <a:rPr lang="en-US" altLang="zh-CN" sz="1600" dirty="0" smtClean="0">
                <a:cs typeface="+mn-ea"/>
                <a:sym typeface="+mn-lt"/>
              </a:rPr>
              <a:t>for training</a:t>
            </a:r>
            <a:r>
              <a:rPr lang="en-US" altLang="zh-CN" sz="1600" dirty="0">
                <a:cs typeface="+mn-ea"/>
                <a:sym typeface="+mn-lt"/>
              </a:rPr>
              <a:t>, testing, and validation, each with 80%, 10%, and </a:t>
            </a:r>
            <a:r>
              <a:rPr lang="en-US" altLang="zh-CN" sz="1600" dirty="0" smtClean="0">
                <a:cs typeface="+mn-ea"/>
                <a:sym typeface="+mn-lt"/>
              </a:rPr>
              <a:t>10% of </a:t>
            </a:r>
            <a:r>
              <a:rPr lang="en-US" altLang="zh-CN" sz="1600" dirty="0">
                <a:cs typeface="+mn-ea"/>
                <a:sym typeface="+mn-lt"/>
              </a:rPr>
              <a:t>data. With the </a:t>
            </a:r>
            <a:r>
              <a:rPr lang="en-US" altLang="zh-CN" sz="1600" dirty="0" err="1">
                <a:cs typeface="+mn-ea"/>
                <a:sym typeface="+mn-lt"/>
              </a:rPr>
              <a:t>ImageDataGenerator</a:t>
            </a:r>
            <a:r>
              <a:rPr lang="en-US" altLang="zh-CN" sz="1600" dirty="0">
                <a:cs typeface="+mn-ea"/>
                <a:sym typeface="+mn-lt"/>
              </a:rPr>
              <a:t> function, </a:t>
            </a:r>
            <a:r>
              <a:rPr lang="en-US" altLang="zh-CN" sz="1600" dirty="0" smtClean="0">
                <a:cs typeface="+mn-ea"/>
                <a:sym typeface="+mn-lt"/>
              </a:rPr>
              <a:t>they virtually augmented </a:t>
            </a:r>
            <a:r>
              <a:rPr lang="en-US" altLang="zh-CN" sz="1600" dirty="0">
                <a:cs typeface="+mn-ea"/>
                <a:sym typeface="+mn-lt"/>
              </a:rPr>
              <a:t>the dataset by rescaling, shear range, zoom </a:t>
            </a:r>
            <a:r>
              <a:rPr lang="en-US" altLang="zh-CN" sz="1600" dirty="0" smtClean="0">
                <a:cs typeface="+mn-ea"/>
                <a:sym typeface="+mn-lt"/>
              </a:rPr>
              <a:t>range, and </a:t>
            </a:r>
            <a:r>
              <a:rPr lang="en-US" altLang="zh-CN" sz="1600" dirty="0">
                <a:cs typeface="+mn-ea"/>
                <a:sym typeface="+mn-lt"/>
              </a:rPr>
              <a:t>horizontal flipping and increased the dataset four </a:t>
            </a:r>
            <a:r>
              <a:rPr lang="en-US" altLang="zh-CN" sz="1600" dirty="0" smtClean="0">
                <a:cs typeface="+mn-ea"/>
                <a:sym typeface="+mn-lt"/>
              </a:rPr>
              <a:t>times from </a:t>
            </a:r>
            <a:r>
              <a:rPr lang="en-US" altLang="zh-CN" sz="1600" dirty="0">
                <a:cs typeface="+mn-ea"/>
                <a:sym typeface="+mn-lt"/>
              </a:rPr>
              <a:t>3264 to 13056.</a:t>
            </a:r>
            <a:endParaRPr kumimoji="0" lang="zh-CN" altLang="en-US" sz="16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748244" y="776125"/>
            <a:ext cx="352439" cy="299049"/>
            <a:chOff x="4468761" y="1799303"/>
            <a:chExt cx="914400" cy="51619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3" name="矩形 52"/>
            <p:cNvSpPr/>
            <p:nvPr/>
          </p:nvSpPr>
          <p:spPr>
            <a:xfrm>
              <a:off x="4468761" y="1799303"/>
              <a:ext cx="914400" cy="1149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4468761" y="1999942"/>
              <a:ext cx="914400" cy="11491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4468761" y="2200580"/>
              <a:ext cx="914400" cy="1149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6" name="Footer Text"/>
          <p:cNvSpPr txBox="1"/>
          <p:nvPr/>
        </p:nvSpPr>
        <p:spPr>
          <a:xfrm>
            <a:off x="1343025" y="677097"/>
            <a:ext cx="5718810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 smtClean="0">
                <a:cs typeface="+mn-ea"/>
                <a:sym typeface="+mn-lt"/>
              </a:rPr>
              <a:t>Methodology</a:t>
            </a:r>
            <a:endParaRPr lang="zh-CN" altLang="en-US" sz="2800" dirty="0">
              <a:cs typeface="+mn-ea"/>
              <a:sym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5685"/>
          <a:stretch/>
        </p:blipFill>
        <p:spPr>
          <a:xfrm>
            <a:off x="4821821" y="4023360"/>
            <a:ext cx="2240014" cy="2357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606313" y="1539747"/>
            <a:ext cx="10925810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600" b="1" dirty="0" smtClean="0">
                <a:cs typeface="+mn-ea"/>
                <a:sym typeface="+mn-lt"/>
              </a:rPr>
              <a:t>They fed </a:t>
            </a:r>
            <a:r>
              <a:rPr lang="en-US" altLang="zh-CN" sz="1600" b="1" dirty="0">
                <a:cs typeface="+mn-ea"/>
                <a:sym typeface="+mn-lt"/>
              </a:rPr>
              <a:t>data to </a:t>
            </a:r>
            <a:r>
              <a:rPr lang="en-US" altLang="zh-CN" sz="1600" b="1" dirty="0" smtClean="0">
                <a:cs typeface="+mn-ea"/>
                <a:sym typeface="+mn-lt"/>
              </a:rPr>
              <a:t>six TL </a:t>
            </a:r>
            <a:r>
              <a:rPr lang="en-US" altLang="zh-CN" sz="1600" b="1" dirty="0">
                <a:cs typeface="+mn-ea"/>
                <a:sym typeface="+mn-lt"/>
              </a:rPr>
              <a:t>models with layers tweaked to increase their </a:t>
            </a:r>
            <a:r>
              <a:rPr lang="en-US" altLang="zh-CN" sz="1600" b="1" dirty="0" smtClean="0">
                <a:cs typeface="+mn-ea"/>
                <a:sym typeface="+mn-lt"/>
              </a:rPr>
              <a:t>efficacy, the </a:t>
            </a:r>
            <a:r>
              <a:rPr lang="en-US" altLang="zh-CN" sz="1600" b="1" dirty="0">
                <a:cs typeface="+mn-ea"/>
                <a:sym typeface="+mn-lt"/>
              </a:rPr>
              <a:t>ensemble of the three best models (IVX16), and </a:t>
            </a:r>
            <a:r>
              <a:rPr lang="en-US" altLang="zh-CN" sz="1600" b="1" dirty="0" smtClean="0">
                <a:cs typeface="+mn-ea"/>
                <a:sym typeface="+mn-lt"/>
              </a:rPr>
              <a:t>three </a:t>
            </a:r>
            <a:r>
              <a:rPr lang="en-US" altLang="zh-CN" sz="1600" b="1" dirty="0" err="1" smtClean="0">
                <a:cs typeface="+mn-ea"/>
                <a:sym typeface="+mn-lt"/>
              </a:rPr>
              <a:t>ViT</a:t>
            </a:r>
            <a:r>
              <a:rPr lang="en-US" altLang="zh-CN" sz="1600" b="1" dirty="0" smtClean="0">
                <a:cs typeface="+mn-ea"/>
                <a:sym typeface="+mn-lt"/>
              </a:rPr>
              <a:t>-based </a:t>
            </a:r>
            <a:r>
              <a:rPr lang="en-US" altLang="zh-CN" sz="1600" b="1" dirty="0">
                <a:cs typeface="+mn-ea"/>
                <a:sym typeface="+mn-lt"/>
              </a:rPr>
              <a:t>models. </a:t>
            </a:r>
            <a:r>
              <a:rPr lang="en-US" altLang="zh-CN" sz="1600" b="1" dirty="0" smtClean="0">
                <a:cs typeface="+mn-ea"/>
                <a:sym typeface="+mn-lt"/>
              </a:rPr>
              <a:t>IVX16 </a:t>
            </a:r>
            <a:r>
              <a:rPr lang="en-US" altLang="zh-CN" sz="1600" b="1" dirty="0">
                <a:cs typeface="+mn-ea"/>
                <a:sym typeface="+mn-lt"/>
              </a:rPr>
              <a:t>models using LIME, an Explainable AI tool.</a:t>
            </a:r>
            <a:endParaRPr lang="zh-CN" altLang="en-US" sz="1600" b="1" dirty="0">
              <a:cs typeface="+mn-ea"/>
              <a:sym typeface="+mn-lt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748244" y="776125"/>
            <a:ext cx="352439" cy="299049"/>
            <a:chOff x="4468761" y="1799303"/>
            <a:chExt cx="914400" cy="51619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5" name="矩形 34"/>
            <p:cNvSpPr/>
            <p:nvPr/>
          </p:nvSpPr>
          <p:spPr>
            <a:xfrm>
              <a:off x="4468761" y="1799303"/>
              <a:ext cx="914400" cy="1149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468761" y="1999942"/>
              <a:ext cx="914400" cy="11491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468761" y="2200580"/>
              <a:ext cx="914400" cy="1149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8" name="Footer Text"/>
          <p:cNvSpPr txBox="1"/>
          <p:nvPr/>
        </p:nvSpPr>
        <p:spPr>
          <a:xfrm>
            <a:off x="1343247" y="710205"/>
            <a:ext cx="3295624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>
                <a:cs typeface="+mn-ea"/>
                <a:sym typeface="+mn-lt"/>
              </a:rPr>
              <a:t>Methodology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80" y="2306320"/>
            <a:ext cx="10993643" cy="39053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748244" y="776125"/>
            <a:ext cx="352439" cy="299049"/>
            <a:chOff x="4468761" y="1799303"/>
            <a:chExt cx="914400" cy="51619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5" name="矩形 34"/>
            <p:cNvSpPr/>
            <p:nvPr/>
          </p:nvSpPr>
          <p:spPr>
            <a:xfrm>
              <a:off x="4468761" y="1799303"/>
              <a:ext cx="914400" cy="1149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468761" y="1999942"/>
              <a:ext cx="914400" cy="11491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468761" y="2200580"/>
              <a:ext cx="914400" cy="1149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8" name="Footer Text"/>
          <p:cNvSpPr txBox="1"/>
          <p:nvPr/>
        </p:nvSpPr>
        <p:spPr>
          <a:xfrm>
            <a:off x="1343247" y="710205"/>
            <a:ext cx="3295624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>
                <a:cs typeface="+mn-ea"/>
                <a:sym typeface="+mn-lt"/>
              </a:rPr>
              <a:t>Model Development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825549" y="1641482"/>
            <a:ext cx="10950575" cy="730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defTabSz="145097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600" b="1" noProof="0" dirty="0" smtClean="0">
                <a:cs typeface="+mn-ea"/>
                <a:sym typeface="+mn-lt"/>
              </a:rPr>
              <a:t>Basic Deep Learning Classifiers</a:t>
            </a:r>
          </a:p>
          <a:p>
            <a:pPr defTabSz="1450975">
              <a:lnSpc>
                <a:spcPct val="150000"/>
              </a:lnSpc>
              <a:defRPr/>
            </a:pPr>
            <a:r>
              <a:rPr lang="en-US" altLang="zh-CN" sz="1600" dirty="0" smtClean="0">
                <a:cs typeface="+mn-ea"/>
                <a:sym typeface="+mn-lt"/>
              </a:rPr>
              <a:t>   Six </a:t>
            </a:r>
            <a:r>
              <a:rPr lang="en-US" altLang="zh-CN" sz="1600" dirty="0">
                <a:cs typeface="+mn-ea"/>
                <a:sym typeface="+mn-lt"/>
              </a:rPr>
              <a:t>models: InceptionV3, </a:t>
            </a:r>
            <a:r>
              <a:rPr lang="en-US" altLang="zh-CN" sz="1600" dirty="0" smtClean="0">
                <a:cs typeface="+mn-ea"/>
                <a:sym typeface="+mn-lt"/>
              </a:rPr>
              <a:t>VGG16, VGG19</a:t>
            </a:r>
            <a:r>
              <a:rPr lang="en-US" altLang="zh-CN" sz="1600" dirty="0">
                <a:cs typeface="+mn-ea"/>
                <a:sym typeface="+mn-lt"/>
              </a:rPr>
              <a:t>, ResNet50, InceptionResNetV2, and </a:t>
            </a:r>
            <a:r>
              <a:rPr lang="en-US" altLang="zh-CN" sz="1600" dirty="0" err="1" smtClean="0">
                <a:cs typeface="+mn-ea"/>
                <a:sym typeface="+mn-lt"/>
              </a:rPr>
              <a:t>Xception</a:t>
            </a:r>
            <a:r>
              <a:rPr lang="en-US" altLang="zh-CN" sz="1600" dirty="0" smtClean="0">
                <a:cs typeface="+mn-ea"/>
                <a:sym typeface="+mn-lt"/>
              </a:rPr>
              <a:t>.</a:t>
            </a:r>
          </a:p>
          <a:p>
            <a:pPr defTabSz="1450975">
              <a:lnSpc>
                <a:spcPct val="150000"/>
              </a:lnSpc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  <a:p>
            <a:pPr marL="285750" indent="-285750" defTabSz="145097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zh-CN" sz="16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Vit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 Models</a:t>
            </a:r>
          </a:p>
          <a:p>
            <a:pPr defTabSz="1450975">
              <a:lnSpc>
                <a:spcPct val="150000"/>
              </a:lnSpc>
              <a:defRPr/>
            </a:pPr>
            <a:r>
              <a:rPr lang="en-US" altLang="zh-CN" sz="1600" dirty="0">
                <a:cs typeface="+mn-ea"/>
                <a:sym typeface="+mn-lt"/>
              </a:rPr>
              <a:t>   </a:t>
            </a:r>
            <a:r>
              <a:rPr lang="en-US" altLang="zh-CN" sz="1600" dirty="0" smtClean="0">
                <a:cs typeface="+mn-ea"/>
                <a:sym typeface="+mn-lt"/>
              </a:rPr>
              <a:t>Three </a:t>
            </a:r>
            <a:r>
              <a:rPr lang="en-US" altLang="zh-CN" sz="1600" dirty="0">
                <a:cs typeface="+mn-ea"/>
                <a:sym typeface="+mn-lt"/>
              </a:rPr>
              <a:t>Vision-based transformer models named SWIN, CCT, and </a:t>
            </a:r>
            <a:r>
              <a:rPr lang="en-US" altLang="zh-CN" sz="1600" dirty="0" err="1" smtClean="0">
                <a:cs typeface="+mn-ea"/>
                <a:sym typeface="+mn-lt"/>
              </a:rPr>
              <a:t>EANet</a:t>
            </a:r>
            <a:r>
              <a:rPr lang="en-US" altLang="zh-CN" sz="1600" dirty="0" smtClean="0">
                <a:cs typeface="+mn-ea"/>
                <a:sym typeface="+mn-lt"/>
              </a:rPr>
              <a:t>.</a:t>
            </a:r>
          </a:p>
          <a:p>
            <a:pPr defTabSz="1450975">
              <a:lnSpc>
                <a:spcPct val="150000"/>
              </a:lnSpc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lang="en-US" altLang="zh-CN" sz="1600" dirty="0">
                <a:cs typeface="+mn-ea"/>
                <a:sym typeface="+mn-lt"/>
              </a:rPr>
              <a:t>  On small datasets such as the one </a:t>
            </a:r>
            <a:r>
              <a:rPr lang="en-US" altLang="zh-CN" sz="1600" dirty="0" smtClean="0">
                <a:cs typeface="+mn-ea"/>
                <a:sym typeface="+mn-lt"/>
              </a:rPr>
              <a:t>used in </a:t>
            </a:r>
            <a:r>
              <a:rPr lang="en-US" altLang="zh-CN" sz="1600" dirty="0">
                <a:cs typeface="+mn-ea"/>
                <a:sym typeface="+mn-lt"/>
              </a:rPr>
              <a:t>this paper, </a:t>
            </a:r>
            <a:r>
              <a:rPr lang="en-US" altLang="zh-CN" sz="1600" dirty="0" err="1">
                <a:cs typeface="+mn-ea"/>
                <a:sym typeface="+mn-lt"/>
              </a:rPr>
              <a:t>ViT</a:t>
            </a:r>
            <a:r>
              <a:rPr lang="en-US" altLang="zh-CN" sz="1600" dirty="0">
                <a:cs typeface="+mn-ea"/>
                <a:sym typeface="+mn-lt"/>
              </a:rPr>
              <a:t> fails to produce the same remarkable results</a:t>
            </a:r>
          </a:p>
          <a:p>
            <a:pPr defTabSz="1450975">
              <a:lnSpc>
                <a:spcPct val="150000"/>
              </a:lnSpc>
              <a:defRPr/>
            </a:pPr>
            <a:r>
              <a:rPr lang="en-US" altLang="zh-CN" sz="1600" dirty="0" smtClean="0">
                <a:cs typeface="+mn-ea"/>
                <a:sym typeface="+mn-lt"/>
              </a:rPr>
              <a:t>   as </a:t>
            </a:r>
            <a:r>
              <a:rPr lang="en-US" altLang="zh-CN" sz="1600" dirty="0">
                <a:cs typeface="+mn-ea"/>
                <a:sym typeface="+mn-lt"/>
              </a:rPr>
              <a:t>it does on large </a:t>
            </a:r>
            <a:r>
              <a:rPr lang="en-US" altLang="zh-CN" sz="1600" dirty="0" smtClean="0">
                <a:cs typeface="+mn-ea"/>
                <a:sym typeface="+mn-lt"/>
              </a:rPr>
              <a:t>ones.</a:t>
            </a:r>
          </a:p>
          <a:p>
            <a:pPr defTabSz="1450975">
              <a:lnSpc>
                <a:spcPct val="150000"/>
              </a:lnSpc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  <a:p>
            <a:pPr marL="285750" indent="-285750" defTabSz="145097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600" b="1" dirty="0" smtClean="0">
                <a:cs typeface="+mn-ea"/>
                <a:sym typeface="+mn-lt"/>
              </a:rPr>
              <a:t>Proposed Hybrid Model</a:t>
            </a:r>
          </a:p>
          <a:p>
            <a:pPr defTabSz="1450975">
              <a:lnSpc>
                <a:spcPct val="150000"/>
              </a:lnSpc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lang="en-US" altLang="zh-CN" sz="1600" b="1" dirty="0">
                <a:cs typeface="+mn-ea"/>
                <a:sym typeface="+mn-lt"/>
              </a:rPr>
              <a:t>  </a:t>
            </a:r>
            <a:r>
              <a:rPr lang="en-US" altLang="zh-CN" sz="1600" dirty="0">
                <a:cs typeface="+mn-ea"/>
                <a:sym typeface="+mn-lt"/>
              </a:rPr>
              <a:t>For better results, </a:t>
            </a:r>
            <a:r>
              <a:rPr lang="en-US" altLang="zh-CN" sz="1600" dirty="0" smtClean="0">
                <a:cs typeface="+mn-ea"/>
                <a:sym typeface="+mn-lt"/>
              </a:rPr>
              <a:t>they build </a:t>
            </a:r>
            <a:r>
              <a:rPr lang="en-US" altLang="zh-CN" sz="1600" dirty="0">
                <a:cs typeface="+mn-ea"/>
                <a:sym typeface="+mn-lt"/>
              </a:rPr>
              <a:t>an ensemble model based </a:t>
            </a:r>
            <a:r>
              <a:rPr lang="en-US" altLang="zh-CN" sz="1600" dirty="0" smtClean="0">
                <a:cs typeface="+mn-ea"/>
                <a:sym typeface="+mn-lt"/>
              </a:rPr>
              <a:t>on the </a:t>
            </a:r>
            <a:r>
              <a:rPr lang="en-US" altLang="zh-CN" sz="1600" dirty="0">
                <a:cs typeface="+mn-ea"/>
                <a:sym typeface="+mn-lt"/>
              </a:rPr>
              <a:t>above models. </a:t>
            </a:r>
            <a:r>
              <a:rPr lang="en-US" altLang="zh-CN" sz="1600" dirty="0" smtClean="0">
                <a:cs typeface="+mn-ea"/>
                <a:sym typeface="+mn-lt"/>
              </a:rPr>
              <a:t>Their ensemble </a:t>
            </a:r>
            <a:r>
              <a:rPr lang="en-US" altLang="zh-CN" sz="1600" dirty="0">
                <a:cs typeface="+mn-ea"/>
                <a:sym typeface="+mn-lt"/>
              </a:rPr>
              <a:t>model</a:t>
            </a:r>
            <a:r>
              <a:rPr lang="en-US" altLang="zh-CN" sz="1600" dirty="0" smtClean="0">
                <a:cs typeface="+mn-ea"/>
                <a:sym typeface="+mn-lt"/>
              </a:rPr>
              <a:t>,         </a:t>
            </a:r>
          </a:p>
          <a:p>
            <a:pPr defTabSz="1450975">
              <a:lnSpc>
                <a:spcPct val="150000"/>
              </a:lnSpc>
              <a:defRPr/>
            </a:pPr>
            <a:r>
              <a:rPr lang="en-US" altLang="zh-CN" sz="1600" dirty="0">
                <a:cs typeface="+mn-ea"/>
                <a:sym typeface="+mn-lt"/>
              </a:rPr>
              <a:t> </a:t>
            </a:r>
            <a:r>
              <a:rPr lang="en-US" altLang="zh-CN" sz="1600" dirty="0" smtClean="0">
                <a:cs typeface="+mn-ea"/>
                <a:sym typeface="+mn-lt"/>
              </a:rPr>
              <a:t>  named IVX16</a:t>
            </a:r>
            <a:r>
              <a:rPr lang="en-US" altLang="zh-CN" sz="1600" dirty="0">
                <a:cs typeface="+mn-ea"/>
                <a:sym typeface="+mn-lt"/>
              </a:rPr>
              <a:t>, aggregates predictions from VGG16, InceptionV3, and </a:t>
            </a:r>
            <a:r>
              <a:rPr lang="en-US" altLang="zh-CN" sz="1600" dirty="0" err="1">
                <a:cs typeface="+mn-ea"/>
                <a:sym typeface="+mn-lt"/>
              </a:rPr>
              <a:t>Xception</a:t>
            </a:r>
            <a:r>
              <a:rPr lang="en-US" altLang="zh-CN" sz="1600" dirty="0">
                <a:cs typeface="+mn-ea"/>
                <a:sym typeface="+mn-lt"/>
              </a:rPr>
              <a:t>.</a:t>
            </a:r>
            <a:endParaRPr kumimoji="0" lang="zh-CN" altLang="en-US" sz="16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748244" y="776125"/>
            <a:ext cx="352439" cy="299049"/>
            <a:chOff x="4468761" y="1799303"/>
            <a:chExt cx="914400" cy="51619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5" name="矩形 34"/>
            <p:cNvSpPr/>
            <p:nvPr/>
          </p:nvSpPr>
          <p:spPr>
            <a:xfrm>
              <a:off x="4468761" y="1799303"/>
              <a:ext cx="914400" cy="1149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468761" y="1999942"/>
              <a:ext cx="914400" cy="11491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468761" y="2200580"/>
              <a:ext cx="914400" cy="1149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8" name="Footer Text"/>
          <p:cNvSpPr txBox="1"/>
          <p:nvPr/>
        </p:nvSpPr>
        <p:spPr>
          <a:xfrm>
            <a:off x="1343247" y="710205"/>
            <a:ext cx="578843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>
                <a:cs typeface="+mn-ea"/>
                <a:sym typeface="+mn-lt"/>
              </a:rPr>
              <a:t>Proposed Hybrid </a:t>
            </a:r>
            <a:r>
              <a:rPr lang="en-US" altLang="zh-CN" sz="2800" b="1" dirty="0" smtClean="0">
                <a:cs typeface="+mn-ea"/>
                <a:sym typeface="+mn-lt"/>
              </a:rPr>
              <a:t>IVX16 Model</a:t>
            </a:r>
            <a:endParaRPr lang="en-US" altLang="zh-CN" sz="2800" b="1" dirty="0">
              <a:cs typeface="+mn-ea"/>
              <a:sym typeface="+mn-lt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825549" y="1641482"/>
            <a:ext cx="10950575" cy="730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defTabSz="145097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600" dirty="0">
                <a:cs typeface="+mn-ea"/>
                <a:sym typeface="+mn-lt"/>
              </a:rPr>
              <a:t>Ensemble models can shed light on </a:t>
            </a:r>
            <a:r>
              <a:rPr lang="en-US" altLang="zh-CN" sz="1600" dirty="0" smtClean="0">
                <a:cs typeface="+mn-ea"/>
                <a:sym typeface="+mn-lt"/>
              </a:rPr>
              <a:t>which features </a:t>
            </a:r>
            <a:r>
              <a:rPr lang="en-US" altLang="zh-CN" sz="1600" dirty="0">
                <a:cs typeface="+mn-ea"/>
                <a:sym typeface="+mn-lt"/>
              </a:rPr>
              <a:t>or models are crucial for making predictions for</a:t>
            </a:r>
          </a:p>
          <a:p>
            <a:pPr defTabSz="1450975">
              <a:lnSpc>
                <a:spcPct val="150000"/>
              </a:lnSpc>
              <a:defRPr/>
            </a:pPr>
            <a:r>
              <a:rPr lang="en-US" altLang="zh-CN" sz="1600" dirty="0" smtClean="0">
                <a:cs typeface="+mn-ea"/>
                <a:sym typeface="+mn-lt"/>
              </a:rPr>
              <a:t>   interpretability </a:t>
            </a:r>
            <a:r>
              <a:rPr lang="en-US" altLang="zh-CN" sz="1600" dirty="0">
                <a:cs typeface="+mn-ea"/>
                <a:sym typeface="+mn-lt"/>
              </a:rPr>
              <a:t>or feature selection.</a:t>
            </a:r>
            <a:endParaRPr kumimoji="0" lang="zh-CN" altLang="en-US" sz="16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158" y="2142754"/>
            <a:ext cx="6561821" cy="41746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>
            <a:off x="748244" y="776125"/>
            <a:ext cx="352439" cy="299049"/>
            <a:chOff x="4468761" y="1799303"/>
            <a:chExt cx="914400" cy="51619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3" name="矩形 52"/>
            <p:cNvSpPr/>
            <p:nvPr/>
          </p:nvSpPr>
          <p:spPr>
            <a:xfrm>
              <a:off x="4468761" y="1799303"/>
              <a:ext cx="914400" cy="1149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4468761" y="1999942"/>
              <a:ext cx="914400" cy="11491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4468761" y="2200580"/>
              <a:ext cx="914400" cy="1149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6" name="Footer Text"/>
          <p:cNvSpPr txBox="1"/>
          <p:nvPr/>
        </p:nvSpPr>
        <p:spPr>
          <a:xfrm>
            <a:off x="1343025" y="709930"/>
            <a:ext cx="5718810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 smtClean="0">
                <a:cs typeface="+mn-ea"/>
                <a:sym typeface="+mn-lt"/>
              </a:rPr>
              <a:t>Model Evaluation Protocols</a:t>
            </a:r>
            <a:endParaRPr lang="zh-CN" altLang="en-US" sz="2800" dirty="0">
              <a:cs typeface="+mn-ea"/>
              <a:sym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196415"/>
            <a:ext cx="6715760" cy="5259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519a6ca1-1462-4d18-ab49-2258927e3b67"/>
  <p:tag name="COMMONDATA" val="eyJjb3VudCI6NTEsImhkaWQiOiJiOTkzYTc3OWU2NjhjMjExNjQ0MTljYTRjNjAxNDY2NCIsInVzZXJDb3VudCI6NTF9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05FA5"/>
      </a:accent1>
      <a:accent2>
        <a:srgbClr val="D52323"/>
      </a:accent2>
      <a:accent3>
        <a:srgbClr val="5596BE"/>
      </a:accent3>
      <a:accent4>
        <a:srgbClr val="DC4646"/>
      </a:accent4>
      <a:accent5>
        <a:srgbClr val="82AACD"/>
      </a:accent5>
      <a:accent6>
        <a:srgbClr val="E68C8C"/>
      </a:accent6>
      <a:hlink>
        <a:srgbClr val="005FA5"/>
      </a:hlink>
      <a:folHlink>
        <a:srgbClr val="BFBFBF"/>
      </a:folHlink>
    </a:clrScheme>
    <a:fontScheme name="2hzfxry5">
      <a:majorFont>
        <a:latin typeface="AvantGarde Bk BT"/>
        <a:ea typeface="幼圆"/>
        <a:cs typeface=""/>
      </a:majorFont>
      <a:minorFont>
        <a:latin typeface="AvantGarde Bk BT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幼圆"/>
        <a:ea typeface=""/>
        <a:cs typeface=""/>
        <a:font script="Jpan" typeface="游ゴシック"/>
        <a:font script="Hang" typeface="맑은 고딕"/>
        <a:font script="Hans" typeface="幼圆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幼圆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antGarde Bk BT"/>
        <a:ea typeface=""/>
        <a:cs typeface=""/>
        <a:font script="Jpan" typeface="ＭＳ Ｐゴシック"/>
        <a:font script="Hang" typeface="맑은 고딕"/>
        <a:font script="Hans" typeface="幼圆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5FA5"/>
    </a:accent1>
    <a:accent2>
      <a:srgbClr val="D52323"/>
    </a:accent2>
    <a:accent3>
      <a:srgbClr val="5596BE"/>
    </a:accent3>
    <a:accent4>
      <a:srgbClr val="DC4646"/>
    </a:accent4>
    <a:accent5>
      <a:srgbClr val="82AACD"/>
    </a:accent5>
    <a:accent6>
      <a:srgbClr val="E68C8C"/>
    </a:accent6>
    <a:hlink>
      <a:srgbClr val="005FA5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580</Words>
  <Application>Microsoft Office PowerPoint</Application>
  <PresentationFormat>Widescreen</PresentationFormat>
  <Paragraphs>72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AvantGarde Bk BT</vt:lpstr>
      <vt:lpstr>幼圆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姚米多</dc:creator>
  <cp:lastModifiedBy>Microsoft account</cp:lastModifiedBy>
  <cp:revision>81</cp:revision>
  <dcterms:created xsi:type="dcterms:W3CDTF">2021-02-09T14:00:00Z</dcterms:created>
  <dcterms:modified xsi:type="dcterms:W3CDTF">2023-07-25T14:17:38Z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KSOTemplateUUID">
    <vt:lpwstr>v1.0_mb_zsGVZEXrJyLvs/h23AKHpQ==</vt:lpwstr>
  </property>
  <property fmtid="{D5CDD505-2E9C-101B-9397-08002B2CF9AE}" pid="4" name="ICV">
    <vt:lpwstr>26C810EABC374034A1824895F473098D_13</vt:lpwstr>
  </property>
</Properties>
</file>