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
  </p:handoutMasterIdLst>
  <p:sldIdLst>
    <p:sldId id="3228" r:id="rId3"/>
    <p:sldId id="270" r:id="rId5"/>
    <p:sldId id="3255" r:id="rId6"/>
    <p:sldId id="3323" r:id="rId7"/>
    <p:sldId id="3279" r:id="rId8"/>
    <p:sldId id="3296" r:id="rId9"/>
    <p:sldId id="3326" r:id="rId10"/>
    <p:sldId id="3324" r:id="rId11"/>
    <p:sldId id="3325" r:id="rId12"/>
    <p:sldId id="3283" r:id="rId13"/>
    <p:sldId id="3321" r:id="rId14"/>
    <p:sldId id="3322" r:id="rId15"/>
    <p:sldId id="3311" r:id="rId16"/>
    <p:sldId id="3231"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5D4F4"/>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7" autoAdjust="0"/>
    <p:restoredTop sz="82081" autoAdjust="0"/>
  </p:normalViewPr>
  <p:slideViewPr>
    <p:cSldViewPr snapToGrid="0" showGuides="1">
      <p:cViewPr varScale="1">
        <p:scale>
          <a:sx n="82" d="100"/>
          <a:sy n="82" d="100"/>
        </p:scale>
        <p:origin x="316" y="44"/>
      </p:cViewPr>
      <p:guideLst>
        <p:guide orient="horz" pos="2354"/>
        <p:guide pos="384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225.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8B3B6-8A1D-4E8B-BAE6-9A18D5E163A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9285D-A613-4B05-AB9C-97E972355E7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t>FlashAttention：一种具有 IO 感知，且兼具快速、内存高效的新型注意力算法，这篇论文2022年6月发表在NeurIPS会议，是CCF A类论文。</a:t>
            </a:r>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首先训练了一个大型单节点模型，与英伟达的实现进行了比较，实现速度快了15%，FlashAttention产生了当时所知的最快的单节点Bert训练速度。表二FlashAttention与广泛使用HuggingFace和Megatron-LM实现方法进行了对比，和HuggingFace实现相比，使用Flashattention的GPT-2小型和中型模型实现了高达3倍的速度，与第二个方法相比，高达1.7倍的速度。</a:t>
            </a:r>
            <a:endParaRPr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表三中，FlashAttention可以将GPT-2的上下文长度增加4倍，同时运行速度仍然快于Megatron-LM的优化实现。表四中，在第一个数据集上，序列长度16K比长度512高4.3</a:t>
            </a:r>
            <a:r>
              <a:rPr lang="zh-CN" dirty="0"/>
              <a:t>个点</a:t>
            </a:r>
            <a:r>
              <a:rPr dirty="0"/>
              <a:t>，在第二个数据集上，长度8K比长度512高8.5个点。从模型质量来看，FlashAttention 算法可以让 Transformer 模型向更长序列扩展，以便更好地实现新功能。</a:t>
            </a:r>
            <a:endParaRPr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表5中，从基准测试来看，FlashAttention的运行时间随序列长度呈二次方增长</a:t>
            </a:r>
            <a:r>
              <a:rPr lang="zh-CN" dirty="0"/>
              <a:t>，</a:t>
            </a:r>
            <a:r>
              <a:rPr dirty="0"/>
              <a:t>比PyTorch实现快很多。这表明FlashAttention可以有效降低长序列注意力的计算复杂度。FlashAttention的内存占用随序列长度线性增长,但比精确注意力基线高20倍,也高于近似注意力基线。除Linformer外,其他算法在64K长度下会耗尽内存,而FlashAttention的效率仍比Linformer高2倍。</a:t>
            </a:r>
            <a:endParaRPr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有人提出近似注意力的方法，可以将计算降低到线性或接近线性，但过于关注降低每秒所执行的浮点运算次数，忽略来自内存访问的开销。如图所示SRAM的读写的速度为19TB/s ，比HBM 的读写速度高十几倍，但是对比存储容量也相差了好几个数量级。</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如果序列长度较长的话，S和P矩阵都很大，需要在HBM中实例化来进行存储，这样就会带来很多HBM的访问次数，最终体现到算法时间端到端较长的延迟。</a:t>
            </a:r>
            <a:endParaRPr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下图可以看出运行时间消耗不在于矩阵计算，而是mask，softmax和dropout步骤，FlashAttention通过减少GPU内存读写，运行速度比PyTorch标准注意力快很多倍，所需内存也更少。</a:t>
            </a:r>
            <a:endParaRPr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Tiling: 我们通过块来计算注意力。Softmax与K的列相耦合，所以我们用缩放法分解大的softmax。</a:t>
            </a:r>
            <a:endParaRPr lang="zh-CN" altLang="en-US" dirty="0"/>
          </a:p>
          <a:p>
            <a:r>
              <a:rPr lang="zh-CN" altLang="en-US" dirty="0"/>
              <a:t>重新计算：通过存储输出O和softmax归一化统计（ ，ℓ），可以在反向传播中从SRAM中的Q、K、V块轻松重新计算注意力矩阵S和P。这可以被看作是一种选择性梯度的形式</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X是一个6*1的列向量，然后这是三个线性层，在进行scale点积缩放，在进行一个三角形的mask，保证一个单词不能看到后面的信息，进行softmax得到对应概率，训练过程中可能加一点dropout防止过拟合，再将v和得到的矩阵进行乘法运算，得到了对应的output，经过O的线性层得到一个所需的结果</a:t>
            </a:r>
            <a:r>
              <a:rPr lang="en-US" altLang="zh-CN" dirty="0"/>
              <a:t>y</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flashattention是把这个全部融合到一块，融合成一个算子，之后再分块的进行计算。避免了重复读取，写入和输出。</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FlashAttention比标准注意力有更高的浮点运算次数，但它有更少的HBM访问，可以得到更快的运行速度。在右图中，改变FlashAttention的块大小，这将导致不同的HBM访问量，并测量正向传递的运行时间</a:t>
            </a:r>
            <a:r>
              <a:rPr lang="zh-CN" dirty="0"/>
              <a:t>。</a:t>
            </a:r>
            <a:r>
              <a:rPr dirty="0"/>
              <a:t>对于足够大的块大小(超过256)，运行时就会受到其他因素的阻碍(例如，算术操作)。</a:t>
            </a:r>
            <a:endParaRPr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72B442C-FCD2-43A6-8EF0-E847FDF90A8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BDE0BAE-6D4D-4FBC-9289-00EC79ADBD81}"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FBE0F50-CCAE-46FA-977D-D341E443A857}"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6B4190-4EC0-4FED-AAC6-DF066069335C}"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B8C47BB-B1F4-43CD-8D83-C16ECF620B38}"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9262C69-C84B-4BA5-9ABB-AEDA01D3915A}"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567F44-C328-4646-AEAE-FF134FB80EB0}"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9" name="灯片编号占位符 8"/>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00AE4CF-2896-408A-AD4D-4BFDFF34365C}"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5" name="灯片编号占位符 4"/>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1C1B06-EB6F-44B2-B162-3E0A3266BA1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4" name="灯片编号占位符 3"/>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1708E07-74D0-4744-87FD-8736F1DB03B1}"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865D423-E00C-487A-9966-FC60FB27827D}"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01D45-E86C-4308-BDBB-844C1B16FBFC}"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image" Target="../media/image13.png"/><Relationship Id="rId7" Type="http://schemas.openxmlformats.org/officeDocument/2006/relationships/tags" Target="../tags/tag208.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2" Type="http://schemas.openxmlformats.org/officeDocument/2006/relationships/notesSlide" Target="../notesSlides/notesSlide10.xml"/><Relationship Id="rId11" Type="http://schemas.openxmlformats.org/officeDocument/2006/relationships/slideLayout" Target="../slideLayouts/slideLayout7.xml"/><Relationship Id="rId10" Type="http://schemas.openxmlformats.org/officeDocument/2006/relationships/image" Target="../media/image1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9" Type="http://schemas.openxmlformats.org/officeDocument/2006/relationships/tags" Target="../tags/tag216.xml"/><Relationship Id="rId8" Type="http://schemas.openxmlformats.org/officeDocument/2006/relationships/image" Target="../media/image15.png"/><Relationship Id="rId7" Type="http://schemas.openxmlformats.org/officeDocument/2006/relationships/tags" Target="../tags/tag215.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tags" Target="../tags/tag212.xml"/><Relationship Id="rId3" Type="http://schemas.openxmlformats.org/officeDocument/2006/relationships/tags" Target="../tags/tag211.xml"/><Relationship Id="rId2" Type="http://schemas.openxmlformats.org/officeDocument/2006/relationships/tags" Target="../tags/tag210.xml"/><Relationship Id="rId12" Type="http://schemas.openxmlformats.org/officeDocument/2006/relationships/notesSlide" Target="../notesSlides/notesSlide11.xml"/><Relationship Id="rId11" Type="http://schemas.openxmlformats.org/officeDocument/2006/relationships/slideLayout" Target="../slideLayouts/slideLayout7.xml"/><Relationship Id="rId10" Type="http://schemas.openxmlformats.org/officeDocument/2006/relationships/image" Target="../media/image16.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7.xml"/><Relationship Id="rId7" Type="http://schemas.openxmlformats.org/officeDocument/2006/relationships/image" Target="../media/image17.png"/><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8" Type="http://schemas.openxmlformats.org/officeDocument/2006/relationships/notesSlide" Target="../notesSlides/notesSlide2.xml"/><Relationship Id="rId17" Type="http://schemas.openxmlformats.org/officeDocument/2006/relationships/slideLayout" Target="../slideLayouts/slideLayout12.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image" Target="../media/image8.png"/><Relationship Id="rId7" Type="http://schemas.openxmlformats.org/officeDocument/2006/relationships/tags" Target="../tags/tag24.xml"/><Relationship Id="rId6" Type="http://schemas.openxmlformats.org/officeDocument/2006/relationships/image" Target="../media/image7.png"/><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2" Type="http://schemas.openxmlformats.org/officeDocument/2006/relationships/notesSlide" Target="../notesSlides/notesSlide4.xml"/><Relationship Id="rId11" Type="http://schemas.openxmlformats.org/officeDocument/2006/relationships/slideLayout" Target="../slideLayouts/slideLayout7.xml"/><Relationship Id="rId10" Type="http://schemas.openxmlformats.org/officeDocument/2006/relationships/image" Target="../media/image9.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png"/><Relationship Id="rId7" Type="http://schemas.openxmlformats.org/officeDocument/2006/relationships/tags" Target="../tags/tag30.xml"/><Relationship Id="rId6" Type="http://schemas.openxmlformats.org/officeDocument/2006/relationships/image" Target="../media/image10.png"/><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0" Type="http://schemas.openxmlformats.org/officeDocument/2006/relationships/notesSlide" Target="../notesSlides/notesSlide5.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3" Type="http://schemas.openxmlformats.org/officeDocument/2006/relationships/notesSlide" Target="../notesSlides/notesSlide6.xml"/><Relationship Id="rId32" Type="http://schemas.openxmlformats.org/officeDocument/2006/relationships/slideLayout" Target="../slideLayouts/slideLayout7.xml"/><Relationship Id="rId31" Type="http://schemas.openxmlformats.org/officeDocument/2006/relationships/tags" Target="../tags/tag60.xml"/><Relationship Id="rId30" Type="http://schemas.openxmlformats.org/officeDocument/2006/relationships/tags" Target="../tags/tag59.xml"/><Relationship Id="rId3" Type="http://schemas.openxmlformats.org/officeDocument/2006/relationships/tags" Target="../tags/tag32.xml"/><Relationship Id="rId29" Type="http://schemas.openxmlformats.org/officeDocument/2006/relationships/tags" Target="../tags/tag58.xml"/><Relationship Id="rId28" Type="http://schemas.openxmlformats.org/officeDocument/2006/relationships/tags" Target="../tags/tag57.xml"/><Relationship Id="rId27" Type="http://schemas.openxmlformats.org/officeDocument/2006/relationships/tags" Target="../tags/tag56.xml"/><Relationship Id="rId26" Type="http://schemas.openxmlformats.org/officeDocument/2006/relationships/tags" Target="../tags/tag55.xml"/><Relationship Id="rId25" Type="http://schemas.openxmlformats.org/officeDocument/2006/relationships/tags" Target="../tags/tag54.xml"/><Relationship Id="rId24" Type="http://schemas.openxmlformats.org/officeDocument/2006/relationships/tags" Target="../tags/tag53.xml"/><Relationship Id="rId23" Type="http://schemas.openxmlformats.org/officeDocument/2006/relationships/tags" Target="../tags/tag52.xml"/><Relationship Id="rId22" Type="http://schemas.openxmlformats.org/officeDocument/2006/relationships/tags" Target="../tags/tag51.xml"/><Relationship Id="rId21" Type="http://schemas.openxmlformats.org/officeDocument/2006/relationships/tags" Target="../tags/tag50.xml"/><Relationship Id="rId20" Type="http://schemas.openxmlformats.org/officeDocument/2006/relationships/tags" Target="../tags/tag49.xml"/><Relationship Id="rId2" Type="http://schemas.openxmlformats.org/officeDocument/2006/relationships/image" Target="../media/image3.png"/><Relationship Id="rId19" Type="http://schemas.openxmlformats.org/officeDocument/2006/relationships/tags" Target="../tags/tag48.xml"/><Relationship Id="rId18" Type="http://schemas.openxmlformats.org/officeDocument/2006/relationships/tags" Target="../tags/tag47.xml"/><Relationship Id="rId17" Type="http://schemas.openxmlformats.org/officeDocument/2006/relationships/tags" Target="../tags/tag46.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tags" Target="../tags/tag31.xml"/></Relationships>
</file>

<file path=ppt/slides/_rels/slide7.xml.rels><?xml version="1.0" encoding="UTF-8" standalone="yes"?>
<Relationships xmlns="http://schemas.openxmlformats.org/package/2006/relationships"><Relationship Id="rId93" Type="http://schemas.openxmlformats.org/officeDocument/2006/relationships/notesSlide" Target="../notesSlides/notesSlide7.xml"/><Relationship Id="rId92" Type="http://schemas.openxmlformats.org/officeDocument/2006/relationships/slideLayout" Target="../slideLayouts/slideLayout7.xml"/><Relationship Id="rId91" Type="http://schemas.openxmlformats.org/officeDocument/2006/relationships/tags" Target="../tags/tag150.xml"/><Relationship Id="rId90" Type="http://schemas.openxmlformats.org/officeDocument/2006/relationships/tags" Target="../tags/tag149.xml"/><Relationship Id="rId9" Type="http://schemas.openxmlformats.org/officeDocument/2006/relationships/tags" Target="../tags/tag68.xml"/><Relationship Id="rId89" Type="http://schemas.openxmlformats.org/officeDocument/2006/relationships/tags" Target="../tags/tag148.xml"/><Relationship Id="rId88" Type="http://schemas.openxmlformats.org/officeDocument/2006/relationships/tags" Target="../tags/tag147.xml"/><Relationship Id="rId87" Type="http://schemas.openxmlformats.org/officeDocument/2006/relationships/tags" Target="../tags/tag146.xml"/><Relationship Id="rId86" Type="http://schemas.openxmlformats.org/officeDocument/2006/relationships/tags" Target="../tags/tag145.xml"/><Relationship Id="rId85" Type="http://schemas.openxmlformats.org/officeDocument/2006/relationships/tags" Target="../tags/tag144.xml"/><Relationship Id="rId84" Type="http://schemas.openxmlformats.org/officeDocument/2006/relationships/tags" Target="../tags/tag143.xml"/><Relationship Id="rId83" Type="http://schemas.openxmlformats.org/officeDocument/2006/relationships/tags" Target="../tags/tag142.xml"/><Relationship Id="rId82" Type="http://schemas.openxmlformats.org/officeDocument/2006/relationships/tags" Target="../tags/tag141.xml"/><Relationship Id="rId81" Type="http://schemas.openxmlformats.org/officeDocument/2006/relationships/tags" Target="../tags/tag140.xml"/><Relationship Id="rId80" Type="http://schemas.openxmlformats.org/officeDocument/2006/relationships/tags" Target="../tags/tag139.xml"/><Relationship Id="rId8" Type="http://schemas.openxmlformats.org/officeDocument/2006/relationships/tags" Target="../tags/tag67.xml"/><Relationship Id="rId79" Type="http://schemas.openxmlformats.org/officeDocument/2006/relationships/tags" Target="../tags/tag138.xml"/><Relationship Id="rId78" Type="http://schemas.openxmlformats.org/officeDocument/2006/relationships/tags" Target="../tags/tag137.xml"/><Relationship Id="rId77" Type="http://schemas.openxmlformats.org/officeDocument/2006/relationships/tags" Target="../tags/tag136.xml"/><Relationship Id="rId76" Type="http://schemas.openxmlformats.org/officeDocument/2006/relationships/tags" Target="../tags/tag135.xml"/><Relationship Id="rId75" Type="http://schemas.openxmlformats.org/officeDocument/2006/relationships/tags" Target="../tags/tag134.xml"/><Relationship Id="rId74" Type="http://schemas.openxmlformats.org/officeDocument/2006/relationships/tags" Target="../tags/tag133.xml"/><Relationship Id="rId73" Type="http://schemas.openxmlformats.org/officeDocument/2006/relationships/tags" Target="../tags/tag132.xml"/><Relationship Id="rId72" Type="http://schemas.openxmlformats.org/officeDocument/2006/relationships/tags" Target="../tags/tag131.xml"/><Relationship Id="rId71" Type="http://schemas.openxmlformats.org/officeDocument/2006/relationships/tags" Target="../tags/tag130.xml"/><Relationship Id="rId70" Type="http://schemas.openxmlformats.org/officeDocument/2006/relationships/tags" Target="../tags/tag129.xml"/><Relationship Id="rId7" Type="http://schemas.openxmlformats.org/officeDocument/2006/relationships/tags" Target="../tags/tag66.xml"/><Relationship Id="rId69" Type="http://schemas.openxmlformats.org/officeDocument/2006/relationships/tags" Target="../tags/tag128.xml"/><Relationship Id="rId68" Type="http://schemas.openxmlformats.org/officeDocument/2006/relationships/tags" Target="../tags/tag127.xml"/><Relationship Id="rId67" Type="http://schemas.openxmlformats.org/officeDocument/2006/relationships/tags" Target="../tags/tag126.xml"/><Relationship Id="rId66" Type="http://schemas.openxmlformats.org/officeDocument/2006/relationships/tags" Target="../tags/tag125.xml"/><Relationship Id="rId65" Type="http://schemas.openxmlformats.org/officeDocument/2006/relationships/tags" Target="../tags/tag124.xml"/><Relationship Id="rId64" Type="http://schemas.openxmlformats.org/officeDocument/2006/relationships/tags" Target="../tags/tag123.xml"/><Relationship Id="rId63" Type="http://schemas.openxmlformats.org/officeDocument/2006/relationships/tags" Target="../tags/tag122.xml"/><Relationship Id="rId62" Type="http://schemas.openxmlformats.org/officeDocument/2006/relationships/tags" Target="../tags/tag121.xml"/><Relationship Id="rId61" Type="http://schemas.openxmlformats.org/officeDocument/2006/relationships/tags" Target="../tags/tag120.xml"/><Relationship Id="rId60" Type="http://schemas.openxmlformats.org/officeDocument/2006/relationships/tags" Target="../tags/tag119.xml"/><Relationship Id="rId6" Type="http://schemas.openxmlformats.org/officeDocument/2006/relationships/tags" Target="../tags/tag65.xml"/><Relationship Id="rId59" Type="http://schemas.openxmlformats.org/officeDocument/2006/relationships/tags" Target="../tags/tag118.xml"/><Relationship Id="rId58" Type="http://schemas.openxmlformats.org/officeDocument/2006/relationships/tags" Target="../tags/tag117.xml"/><Relationship Id="rId57" Type="http://schemas.openxmlformats.org/officeDocument/2006/relationships/tags" Target="../tags/tag116.xml"/><Relationship Id="rId56" Type="http://schemas.openxmlformats.org/officeDocument/2006/relationships/tags" Target="../tags/tag115.xml"/><Relationship Id="rId55" Type="http://schemas.openxmlformats.org/officeDocument/2006/relationships/tags" Target="../tags/tag114.xml"/><Relationship Id="rId54" Type="http://schemas.openxmlformats.org/officeDocument/2006/relationships/tags" Target="../tags/tag113.xml"/><Relationship Id="rId53" Type="http://schemas.openxmlformats.org/officeDocument/2006/relationships/tags" Target="../tags/tag112.xml"/><Relationship Id="rId52" Type="http://schemas.openxmlformats.org/officeDocument/2006/relationships/tags" Target="../tags/tag111.xml"/><Relationship Id="rId51" Type="http://schemas.openxmlformats.org/officeDocument/2006/relationships/tags" Target="../tags/tag110.xml"/><Relationship Id="rId50" Type="http://schemas.openxmlformats.org/officeDocument/2006/relationships/tags" Target="../tags/tag109.xml"/><Relationship Id="rId5" Type="http://schemas.openxmlformats.org/officeDocument/2006/relationships/tags" Target="../tags/tag64.xml"/><Relationship Id="rId49" Type="http://schemas.openxmlformats.org/officeDocument/2006/relationships/tags" Target="../tags/tag108.xml"/><Relationship Id="rId48" Type="http://schemas.openxmlformats.org/officeDocument/2006/relationships/tags" Target="../tags/tag107.xml"/><Relationship Id="rId47" Type="http://schemas.openxmlformats.org/officeDocument/2006/relationships/tags" Target="../tags/tag106.xml"/><Relationship Id="rId46" Type="http://schemas.openxmlformats.org/officeDocument/2006/relationships/tags" Target="../tags/tag105.xml"/><Relationship Id="rId45" Type="http://schemas.openxmlformats.org/officeDocument/2006/relationships/tags" Target="../tags/tag104.xml"/><Relationship Id="rId44" Type="http://schemas.openxmlformats.org/officeDocument/2006/relationships/tags" Target="../tags/tag103.xml"/><Relationship Id="rId43" Type="http://schemas.openxmlformats.org/officeDocument/2006/relationships/tags" Target="../tags/tag102.xml"/><Relationship Id="rId42" Type="http://schemas.openxmlformats.org/officeDocument/2006/relationships/tags" Target="../tags/tag101.xml"/><Relationship Id="rId41" Type="http://schemas.openxmlformats.org/officeDocument/2006/relationships/tags" Target="../tags/tag100.xml"/><Relationship Id="rId40" Type="http://schemas.openxmlformats.org/officeDocument/2006/relationships/tags" Target="../tags/tag99.xml"/><Relationship Id="rId4" Type="http://schemas.openxmlformats.org/officeDocument/2006/relationships/tags" Target="../tags/tag63.xml"/><Relationship Id="rId39" Type="http://schemas.openxmlformats.org/officeDocument/2006/relationships/tags" Target="../tags/tag98.xml"/><Relationship Id="rId38" Type="http://schemas.openxmlformats.org/officeDocument/2006/relationships/tags" Target="../tags/tag97.xml"/><Relationship Id="rId37" Type="http://schemas.openxmlformats.org/officeDocument/2006/relationships/tags" Target="../tags/tag96.xml"/><Relationship Id="rId36" Type="http://schemas.openxmlformats.org/officeDocument/2006/relationships/tags" Target="../tags/tag95.xml"/><Relationship Id="rId35" Type="http://schemas.openxmlformats.org/officeDocument/2006/relationships/tags" Target="../tags/tag94.xml"/><Relationship Id="rId34" Type="http://schemas.openxmlformats.org/officeDocument/2006/relationships/tags" Target="../tags/tag93.xml"/><Relationship Id="rId33" Type="http://schemas.openxmlformats.org/officeDocument/2006/relationships/tags" Target="../tags/tag92.xml"/><Relationship Id="rId32" Type="http://schemas.openxmlformats.org/officeDocument/2006/relationships/tags" Target="../tags/tag91.xml"/><Relationship Id="rId31" Type="http://schemas.openxmlformats.org/officeDocument/2006/relationships/tags" Target="../tags/tag90.xml"/><Relationship Id="rId30" Type="http://schemas.openxmlformats.org/officeDocument/2006/relationships/tags" Target="../tags/tag89.xml"/><Relationship Id="rId3" Type="http://schemas.openxmlformats.org/officeDocument/2006/relationships/tags" Target="../tags/tag62.xml"/><Relationship Id="rId29" Type="http://schemas.openxmlformats.org/officeDocument/2006/relationships/tags" Target="../tags/tag88.xml"/><Relationship Id="rId28" Type="http://schemas.openxmlformats.org/officeDocument/2006/relationships/tags" Target="../tags/tag87.xml"/><Relationship Id="rId27" Type="http://schemas.openxmlformats.org/officeDocument/2006/relationships/tags" Target="../tags/tag86.xml"/><Relationship Id="rId26" Type="http://schemas.openxmlformats.org/officeDocument/2006/relationships/tags" Target="../tags/tag85.xml"/><Relationship Id="rId25" Type="http://schemas.openxmlformats.org/officeDocument/2006/relationships/tags" Target="../tags/tag84.xml"/><Relationship Id="rId24" Type="http://schemas.openxmlformats.org/officeDocument/2006/relationships/tags" Target="../tags/tag83.xml"/><Relationship Id="rId23" Type="http://schemas.openxmlformats.org/officeDocument/2006/relationships/tags" Target="../tags/tag82.xml"/><Relationship Id="rId22" Type="http://schemas.openxmlformats.org/officeDocument/2006/relationships/tags" Target="../tags/tag81.xml"/><Relationship Id="rId21" Type="http://schemas.openxmlformats.org/officeDocument/2006/relationships/tags" Target="../tags/tag80.xml"/><Relationship Id="rId20" Type="http://schemas.openxmlformats.org/officeDocument/2006/relationships/tags" Target="../tags/tag79.xml"/><Relationship Id="rId2" Type="http://schemas.openxmlformats.org/officeDocument/2006/relationships/tags" Target="../tags/tag61.xml"/><Relationship Id="rId19" Type="http://schemas.openxmlformats.org/officeDocument/2006/relationships/tags" Target="../tags/tag78.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tags" Target="../tags/tag71.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1" Type="http://schemas.openxmlformats.org/officeDocument/2006/relationships/notesSlide" Target="../notesSlides/notesSlide8.xml"/><Relationship Id="rId50" Type="http://schemas.openxmlformats.org/officeDocument/2006/relationships/slideLayout" Target="../slideLayouts/slideLayout7.xml"/><Relationship Id="rId5" Type="http://schemas.openxmlformats.org/officeDocument/2006/relationships/tags" Target="../tags/tag154.xml"/><Relationship Id="rId49" Type="http://schemas.openxmlformats.org/officeDocument/2006/relationships/tags" Target="../tags/tag198.xml"/><Relationship Id="rId48" Type="http://schemas.openxmlformats.org/officeDocument/2006/relationships/tags" Target="../tags/tag197.xml"/><Relationship Id="rId47" Type="http://schemas.openxmlformats.org/officeDocument/2006/relationships/tags" Target="../tags/tag196.xml"/><Relationship Id="rId46" Type="http://schemas.openxmlformats.org/officeDocument/2006/relationships/tags" Target="../tags/tag195.xml"/><Relationship Id="rId45" Type="http://schemas.openxmlformats.org/officeDocument/2006/relationships/tags" Target="../tags/tag194.xml"/><Relationship Id="rId44" Type="http://schemas.openxmlformats.org/officeDocument/2006/relationships/tags" Target="../tags/tag193.xml"/><Relationship Id="rId43" Type="http://schemas.openxmlformats.org/officeDocument/2006/relationships/tags" Target="../tags/tag192.xml"/><Relationship Id="rId42" Type="http://schemas.openxmlformats.org/officeDocument/2006/relationships/tags" Target="../tags/tag191.xml"/><Relationship Id="rId41" Type="http://schemas.openxmlformats.org/officeDocument/2006/relationships/tags" Target="../tags/tag190.xml"/><Relationship Id="rId40" Type="http://schemas.openxmlformats.org/officeDocument/2006/relationships/tags" Target="../tags/tag189.xml"/><Relationship Id="rId4" Type="http://schemas.openxmlformats.org/officeDocument/2006/relationships/tags" Target="../tags/tag153.xml"/><Relationship Id="rId39" Type="http://schemas.openxmlformats.org/officeDocument/2006/relationships/tags" Target="../tags/tag188.xml"/><Relationship Id="rId38" Type="http://schemas.openxmlformats.org/officeDocument/2006/relationships/tags" Target="../tags/tag187.xml"/><Relationship Id="rId37" Type="http://schemas.openxmlformats.org/officeDocument/2006/relationships/tags" Target="../tags/tag186.xml"/><Relationship Id="rId36" Type="http://schemas.openxmlformats.org/officeDocument/2006/relationships/tags" Target="../tags/tag185.xml"/><Relationship Id="rId35" Type="http://schemas.openxmlformats.org/officeDocument/2006/relationships/tags" Target="../tags/tag184.xml"/><Relationship Id="rId34" Type="http://schemas.openxmlformats.org/officeDocument/2006/relationships/tags" Target="../tags/tag183.xml"/><Relationship Id="rId33" Type="http://schemas.openxmlformats.org/officeDocument/2006/relationships/tags" Target="../tags/tag182.xml"/><Relationship Id="rId32" Type="http://schemas.openxmlformats.org/officeDocument/2006/relationships/tags" Target="../tags/tag181.xml"/><Relationship Id="rId31" Type="http://schemas.openxmlformats.org/officeDocument/2006/relationships/tags" Target="../tags/tag180.xml"/><Relationship Id="rId30" Type="http://schemas.openxmlformats.org/officeDocument/2006/relationships/tags" Target="../tags/tag179.xml"/><Relationship Id="rId3" Type="http://schemas.openxmlformats.org/officeDocument/2006/relationships/tags" Target="../tags/tag152.xml"/><Relationship Id="rId29" Type="http://schemas.openxmlformats.org/officeDocument/2006/relationships/tags" Target="../tags/tag178.xml"/><Relationship Id="rId28" Type="http://schemas.openxmlformats.org/officeDocument/2006/relationships/tags" Target="../tags/tag177.xml"/><Relationship Id="rId27" Type="http://schemas.openxmlformats.org/officeDocument/2006/relationships/tags" Target="../tags/tag176.xml"/><Relationship Id="rId26" Type="http://schemas.openxmlformats.org/officeDocument/2006/relationships/tags" Target="../tags/tag175.xml"/><Relationship Id="rId25" Type="http://schemas.openxmlformats.org/officeDocument/2006/relationships/tags" Target="../tags/tag174.xml"/><Relationship Id="rId24" Type="http://schemas.openxmlformats.org/officeDocument/2006/relationships/tags" Target="../tags/tag173.xml"/><Relationship Id="rId23" Type="http://schemas.openxmlformats.org/officeDocument/2006/relationships/tags" Target="../tags/tag172.xml"/><Relationship Id="rId22" Type="http://schemas.openxmlformats.org/officeDocument/2006/relationships/tags" Target="../tags/tag171.xml"/><Relationship Id="rId21" Type="http://schemas.openxmlformats.org/officeDocument/2006/relationships/tags" Target="../tags/tag170.xml"/><Relationship Id="rId20" Type="http://schemas.openxmlformats.org/officeDocument/2006/relationships/tags" Target="../tags/tag169.xml"/><Relationship Id="rId2" Type="http://schemas.openxmlformats.org/officeDocument/2006/relationships/tags" Target="../tags/tag151.xml"/><Relationship Id="rId19" Type="http://schemas.openxmlformats.org/officeDocument/2006/relationships/tags" Target="../tags/tag168.xml"/><Relationship Id="rId18" Type="http://schemas.openxmlformats.org/officeDocument/2006/relationships/tags" Target="../tags/tag167.xml"/><Relationship Id="rId17" Type="http://schemas.openxmlformats.org/officeDocument/2006/relationships/tags" Target="../tags/tag166.xml"/><Relationship Id="rId16" Type="http://schemas.openxmlformats.org/officeDocument/2006/relationships/tags" Target="../tags/tag165.xml"/><Relationship Id="rId15" Type="http://schemas.openxmlformats.org/officeDocument/2006/relationships/tags" Target="../tags/tag164.xml"/><Relationship Id="rId14" Type="http://schemas.openxmlformats.org/officeDocument/2006/relationships/tags" Target="../tags/tag163.xml"/><Relationship Id="rId13" Type="http://schemas.openxmlformats.org/officeDocument/2006/relationships/tags" Target="../tags/tag162.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3500120" y="3712210"/>
            <a:ext cx="8594725" cy="1197610"/>
          </a:xfrm>
          <a:prstGeom prst="rect">
            <a:avLst/>
          </a:prstGeom>
        </p:spPr>
        <p:txBody>
          <a:bodyPr wrap="square" lIns="91397" tIns="45699" rIns="91397" bIns="45699">
            <a:spAutoFit/>
          </a:bodyPr>
          <a:lstStyle/>
          <a:p>
            <a:pPr indent="457200" algn="r" defTabSz="913765">
              <a:defRPr/>
            </a:pPr>
            <a:r>
              <a:rPr lang="en-US" altLang="zh-CN" b="0">
                <a:solidFill>
                  <a:schemeClr val="tx1"/>
                </a:solidFill>
                <a:effectLst/>
                <a:latin typeface="Times New Roman" panose="02020603050405020304" pitchFamily="18" charset="0"/>
                <a:cs typeface="Times New Roman" panose="02020603050405020304" pitchFamily="18" charset="0"/>
              </a:rPr>
              <a:t>Authors: Tri Dao, Daniel Y. Fu, Stefano Ermon, Atri Rudra, Christopher Ré	</a:t>
            </a:r>
            <a:br>
              <a:rPr lang="en-US" altLang="zh-CN" b="0" i="1" dirty="0">
                <a:solidFill>
                  <a:schemeClr val="tx1"/>
                </a:solidFill>
                <a:effectLst/>
                <a:latin typeface="Times New Roman" panose="02020603050405020304" pitchFamily="18" charset="0"/>
                <a:cs typeface="Times New Roman" panose="02020603050405020304" pitchFamily="18" charset="0"/>
              </a:rPr>
            </a:br>
            <a:endParaRPr lang="en-US" altLang="zh-CN" b="0" i="1" dirty="0">
              <a:solidFill>
                <a:schemeClr val="tx1"/>
              </a:solidFill>
              <a:effectLst/>
              <a:latin typeface="Times New Roman" panose="02020603050405020304" pitchFamily="18" charset="0"/>
              <a:cs typeface="Times New Roman" panose="02020603050405020304" pitchFamily="18" charset="0"/>
            </a:endParaRPr>
          </a:p>
          <a:p>
            <a:pPr algn="r" defTabSz="913765">
              <a:defRPr/>
            </a:pP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Publisher: Conference on Neural Information Processing Systems</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June 24, 2022</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br>
              <a:rPr lang="en-US" altLang="zh-CN" dirty="0">
                <a:solidFill>
                  <a:srgbClr val="1C6299"/>
                </a:solidFill>
                <a:latin typeface="Times New Roman" panose="02020603050405020304" pitchFamily="18" charset="0"/>
                <a:cs typeface="Times New Roman" panose="02020603050405020304" pitchFamily="18" charset="0"/>
              </a:rPr>
            </a:br>
            <a:endParaRPr lang="en-US" altLang="zh-CN" b="1" dirty="0">
              <a:solidFill>
                <a:srgbClr val="1C62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72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317365" y="1684020"/>
            <a:ext cx="7777480" cy="1076325"/>
          </a:xfrm>
          <a:prstGeom prst="rect">
            <a:avLst/>
          </a:prstGeom>
          <a:noFill/>
        </p:spPr>
        <p:txBody>
          <a:bodyPr wrap="square" rtlCol="0">
            <a:spAutoFit/>
          </a:bodyPr>
          <a:lstStyle/>
          <a:p>
            <a:pPr algn="l" defTabSz="913765">
              <a:defRPr/>
            </a:pPr>
            <a:r>
              <a:rPr lang="en-US" altLang="zh-CN" sz="32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FlashAttention: Fast and Memory-Efficient Exact Attention with IO-Awareness</a:t>
            </a:r>
            <a:endParaRPr lang="en-US" altLang="zh-CN" sz="32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占位符 56"/>
          <p:cNvSpPr txBox="1"/>
          <p:nvPr/>
        </p:nvSpPr>
        <p:spPr>
          <a:xfrm>
            <a:off x="5436235" y="5184140"/>
            <a:ext cx="1758315" cy="537845"/>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1600" dirty="0">
                <a:solidFill>
                  <a:schemeClr val="bg1"/>
                </a:solidFill>
                <a:latin typeface="Arial" panose="020B0604020202020204"/>
                <a:ea typeface="微软雅黑" panose="020B0503020204020204" pitchFamily="34" charset="-122"/>
              </a:rPr>
              <a:t>汇报人：孙俊楠</a:t>
            </a:r>
            <a:endParaRPr lang="zh-CN" altLang="en-US" sz="1600" dirty="0">
              <a:solidFill>
                <a:schemeClr val="bg1"/>
              </a:solidFill>
              <a:latin typeface="Arial" panose="020B0604020202020204"/>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175895"/>
            <a:ext cx="7458075" cy="452120"/>
          </a:xfrm>
          <a:prstGeom prst="rect">
            <a:avLst/>
          </a:prstGeom>
          <a:ln>
            <a:noFill/>
          </a:ln>
        </p:spPr>
        <p:txBody>
          <a:bodyPr vert="horz" lIns="0" tIns="45720" rIns="91440" bIns="45720" rtlCol="0" anchor="b"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实验</a:t>
            </a:r>
            <a:r>
              <a:rPr kumimoji="0" lang="en-US" altLang="zh-CN" sz="2400" b="1"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1"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、使用</a:t>
            </a:r>
            <a:r>
              <a:rPr kumimoji="0" lang="en-US" altLang="zh-CN" sz="2400" b="1"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FlashAttention</a:t>
            </a:r>
            <a:r>
              <a:rPr kumimoji="0" lang="zh-CN" altLang="en-US" sz="2400" b="1"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后</a:t>
            </a:r>
            <a:r>
              <a:rPr kumimoji="0" lang="en-US" altLang="zh-CN" sz="2400" b="1"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更快</a:t>
            </a:r>
            <a:r>
              <a:rPr kumimoji="0" lang="zh-CN" altLang="en-US" sz="2400" b="1"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a:t>
            </a:r>
            <a:r>
              <a:rPr kumimoji="0" lang="en-US" altLang="zh-CN" sz="2400" b="1"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模型</a:t>
            </a:r>
            <a:endParaRPr kumimoji="0" lang="en-US" altLang="zh-CN" sz="2400" b="1"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custDataLst>
              <p:tags r:id="rId5"/>
            </p:custDataLst>
          </p:nvPr>
        </p:nvSpPr>
        <p:spPr>
          <a:xfrm>
            <a:off x="3274695" y="2591435"/>
            <a:ext cx="4367530" cy="461010"/>
          </a:xfrm>
          <a:prstGeom prst="rect">
            <a:avLst/>
          </a:prstGeom>
          <a:noFill/>
        </p:spPr>
        <p:txBody>
          <a:bodyPr wrap="square" rtlCol="0">
            <a:no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Table1.  Bert-Large</a:t>
            </a:r>
            <a:r>
              <a:rPr lang="zh-CN" altLang="en-US">
                <a:latin typeface="微软雅黑" panose="020B0503020204020204" pitchFamily="34" charset="-122"/>
                <a:ea typeface="微软雅黑" panose="020B0503020204020204" pitchFamily="34" charset="-122"/>
                <a:cs typeface="微软雅黑" panose="020B0503020204020204" pitchFamily="34" charset="-122"/>
              </a:rPr>
              <a:t>模型</a:t>
            </a:r>
            <a:r>
              <a:rPr lang="en-US" altLang="zh-CN">
                <a:latin typeface="微软雅黑" panose="020B0503020204020204" pitchFamily="34" charset="-122"/>
                <a:ea typeface="微软雅黑" panose="020B0503020204020204" pitchFamily="34" charset="-122"/>
                <a:cs typeface="微软雅黑" panose="020B0503020204020204" pitchFamily="34" charset="-122"/>
              </a:rPr>
              <a:t>训练</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custDataLst>
              <p:tags r:id="rId6"/>
            </p:custDataLst>
          </p:nvPr>
        </p:nvSpPr>
        <p:spPr>
          <a:xfrm>
            <a:off x="3662045" y="5650230"/>
            <a:ext cx="3980180" cy="475615"/>
          </a:xfrm>
          <a:prstGeom prst="rect">
            <a:avLst/>
          </a:prstGeom>
          <a:noFill/>
        </p:spPr>
        <p:txBody>
          <a:bodyPr wrap="square" rtlCol="0">
            <a:no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Table2.  GPT-2</a:t>
            </a:r>
            <a:r>
              <a:rPr lang="zh-CN" altLang="en-US">
                <a:latin typeface="微软雅黑" panose="020B0503020204020204" pitchFamily="34" charset="-122"/>
                <a:ea typeface="微软雅黑" panose="020B0503020204020204" pitchFamily="34" charset="-122"/>
                <a:cs typeface="微软雅黑" panose="020B0503020204020204" pitchFamily="34" charset="-122"/>
              </a:rPr>
              <a:t>模型训练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7"/>
            </p:custDataLst>
          </p:nvPr>
        </p:nvPicPr>
        <p:blipFill>
          <a:blip r:embed="rId8"/>
          <a:stretch>
            <a:fillRect/>
          </a:stretch>
        </p:blipFill>
        <p:spPr>
          <a:xfrm>
            <a:off x="2602230" y="1112520"/>
            <a:ext cx="5000625" cy="1088390"/>
          </a:xfrm>
          <a:prstGeom prst="rect">
            <a:avLst/>
          </a:prstGeom>
        </p:spPr>
      </p:pic>
      <p:pic>
        <p:nvPicPr>
          <p:cNvPr id="4" name="图片 3"/>
          <p:cNvPicPr>
            <a:picLocks noChangeAspect="1"/>
          </p:cNvPicPr>
          <p:nvPr>
            <p:custDataLst>
              <p:tags r:id="rId9"/>
            </p:custDataLst>
          </p:nvPr>
        </p:nvPicPr>
        <p:blipFill>
          <a:blip r:embed="rId10"/>
          <a:stretch>
            <a:fillRect/>
          </a:stretch>
        </p:blipFill>
        <p:spPr>
          <a:xfrm>
            <a:off x="1419860" y="3443605"/>
            <a:ext cx="7360285" cy="18599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159385"/>
            <a:ext cx="6997065" cy="468630"/>
          </a:xfrm>
          <a:prstGeom prst="rect">
            <a:avLst/>
          </a:prstGeom>
          <a:ln>
            <a:noFill/>
          </a:ln>
        </p:spPr>
        <p:txBody>
          <a:bodyPr vert="horz" lIns="0" tIns="45720" rIns="91440" bIns="45720" rtlCol="0" anchor="b"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实验二、</a:t>
            </a:r>
            <a:r>
              <a:rPr kumimoji="0" sz="2400" b="1"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具有</a:t>
            </a:r>
            <a:r>
              <a:rPr kumimoji="0" lang="zh-CN" sz="2400" b="1"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更</a:t>
            </a:r>
            <a:r>
              <a:rPr kumimoji="0" sz="2400" b="1"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长序列的较好模型</a:t>
            </a:r>
            <a:endParaRPr kumimoji="0" sz="2400" b="1"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custDataLst>
              <p:tags r:id="rId5"/>
            </p:custDataLst>
          </p:nvPr>
        </p:nvSpPr>
        <p:spPr>
          <a:xfrm>
            <a:off x="3585210" y="2967990"/>
            <a:ext cx="3752850" cy="461010"/>
          </a:xfrm>
          <a:prstGeom prst="rect">
            <a:avLst/>
          </a:prstGeom>
          <a:noFill/>
        </p:spPr>
        <p:txBody>
          <a:bodyPr wrap="square" rtlCol="0">
            <a:no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Table3.  具有长上下文的语言</a:t>
            </a:r>
            <a:r>
              <a:rPr lang="zh-CN" altLang="en-US">
                <a:latin typeface="微软雅黑" panose="020B0503020204020204" pitchFamily="34" charset="-122"/>
                <a:ea typeface="微软雅黑" panose="020B0503020204020204" pitchFamily="34" charset="-122"/>
                <a:cs typeface="微软雅黑" panose="020B0503020204020204" pitchFamily="34" charset="-122"/>
              </a:rPr>
              <a:t>模型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custDataLst>
              <p:tags r:id="rId6"/>
            </p:custDataLst>
          </p:nvPr>
        </p:nvSpPr>
        <p:spPr>
          <a:xfrm>
            <a:off x="4270375" y="5448935"/>
            <a:ext cx="2383155" cy="475615"/>
          </a:xfrm>
          <a:prstGeom prst="rect">
            <a:avLst/>
          </a:prstGeom>
          <a:noFill/>
        </p:spPr>
        <p:txBody>
          <a:bodyPr wrap="square" rtlCol="0">
            <a:no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Table4.  </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长文档分类</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custDataLst>
              <p:tags r:id="rId7"/>
            </p:custDataLst>
          </p:nvPr>
        </p:nvPicPr>
        <p:blipFill>
          <a:blip r:embed="rId8"/>
          <a:stretch>
            <a:fillRect/>
          </a:stretch>
        </p:blipFill>
        <p:spPr>
          <a:xfrm>
            <a:off x="1489075" y="893445"/>
            <a:ext cx="9214485" cy="1696085"/>
          </a:xfrm>
          <a:prstGeom prst="rect">
            <a:avLst/>
          </a:prstGeom>
        </p:spPr>
      </p:pic>
      <p:pic>
        <p:nvPicPr>
          <p:cNvPr id="7" name="图片 6"/>
          <p:cNvPicPr>
            <a:picLocks noChangeAspect="1"/>
          </p:cNvPicPr>
          <p:nvPr>
            <p:custDataLst>
              <p:tags r:id="rId9"/>
            </p:custDataLst>
          </p:nvPr>
        </p:nvPicPr>
        <p:blipFill>
          <a:blip r:embed="rId10"/>
          <a:stretch>
            <a:fillRect/>
          </a:stretch>
        </p:blipFill>
        <p:spPr>
          <a:xfrm>
            <a:off x="2602230" y="3645535"/>
            <a:ext cx="6344285" cy="13081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159385"/>
            <a:ext cx="6997065" cy="468630"/>
          </a:xfrm>
          <a:prstGeom prst="rect">
            <a:avLst/>
          </a:prstGeom>
          <a:ln>
            <a:noFill/>
          </a:ln>
        </p:spPr>
        <p:txBody>
          <a:bodyPr vert="horz" lIns="0" tIns="45720" rIns="91440" bIns="45720" rtlCol="0" anchor="b"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实验三、</a:t>
            </a:r>
            <a:r>
              <a:rPr kumimoji="0" lang="zh-CN" sz="2400" b="1"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基准性能对比</a:t>
            </a:r>
            <a:endParaRPr kumimoji="0" lang="zh-CN" sz="2400" b="1"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custDataLst>
              <p:tags r:id="rId5"/>
            </p:custDataLst>
          </p:nvPr>
        </p:nvSpPr>
        <p:spPr>
          <a:xfrm>
            <a:off x="4547870" y="5268595"/>
            <a:ext cx="2429510" cy="475615"/>
          </a:xfrm>
          <a:prstGeom prst="rect">
            <a:avLst/>
          </a:prstGeom>
          <a:noFill/>
        </p:spPr>
        <p:txBody>
          <a:bodyPr wrap="square" rtlCol="0">
            <a:no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Table5.  </a:t>
            </a:r>
            <a:r>
              <a:rPr lang="zh-CN" altLang="en-US">
                <a:latin typeface="微软雅黑" panose="020B0503020204020204" pitchFamily="34" charset="-122"/>
                <a:ea typeface="微软雅黑" panose="020B0503020204020204" pitchFamily="34" charset="-122"/>
                <a:cs typeface="微软雅黑" panose="020B0503020204020204" pitchFamily="34" charset="-122"/>
              </a:rPr>
              <a:t>性能比较</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custDataLst>
              <p:tags r:id="rId6"/>
            </p:custDataLst>
          </p:nvPr>
        </p:nvPicPr>
        <p:blipFill>
          <a:blip r:embed="rId7"/>
          <a:stretch>
            <a:fillRect/>
          </a:stretch>
        </p:blipFill>
        <p:spPr>
          <a:xfrm>
            <a:off x="851535" y="1450340"/>
            <a:ext cx="10030460" cy="33381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总结</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2" name="文本框 1"/>
          <p:cNvSpPr txBox="1"/>
          <p:nvPr/>
        </p:nvSpPr>
        <p:spPr>
          <a:xfrm>
            <a:off x="1056005" y="3634740"/>
            <a:ext cx="9657715" cy="1960880"/>
          </a:xfrm>
          <a:prstGeom prst="rect">
            <a:avLst/>
          </a:prstGeom>
          <a:noFill/>
        </p:spPr>
        <p:txBody>
          <a:bodyPr wrap="square" rtlCol="0" anchor="t">
            <a:noAutofit/>
          </a:bodyPr>
          <a:p>
            <a:pPr marL="342900" indent="-342900">
              <a:buFont typeface="Wingdings" panose="05000000000000000000" charset="0"/>
              <a:buChar char="Ø"/>
            </a:pPr>
            <a:endParaRPr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r>
              <a:rPr lang="zh-CN" sz="2000">
                <a:latin typeface="微软雅黑" panose="020B0503020204020204" pitchFamily="34" charset="-122"/>
                <a:ea typeface="微软雅黑" panose="020B0503020204020204" pitchFamily="34" charset="-122"/>
                <a:cs typeface="微软雅黑" panose="020B0503020204020204" pitchFamily="34" charset="-122"/>
              </a:rPr>
              <a:t>局限性</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r>
              <a:rPr sz="2000">
                <a:latin typeface="微软雅黑" panose="020B0503020204020204" pitchFamily="34" charset="-122"/>
                <a:ea typeface="微软雅黑" panose="020B0503020204020204" pitchFamily="34" charset="-122"/>
                <a:cs typeface="微软雅黑" panose="020B0503020204020204" pitchFamily="34" charset="-122"/>
              </a:rPr>
              <a:t>低效率问题，原因在于不同线程块之间的工作分区不理想</a:t>
            </a:r>
            <a:r>
              <a:rPr lang="zh-CN" sz="2000">
                <a:latin typeface="微软雅黑" panose="020B0503020204020204" pitchFamily="34" charset="-122"/>
                <a:ea typeface="微软雅黑" panose="020B0503020204020204" pitchFamily="34" charset="-122"/>
                <a:cs typeface="微软雅黑" panose="020B0503020204020204" pitchFamily="34" charset="-122"/>
              </a:rPr>
              <a:t>，</a:t>
            </a:r>
            <a:r>
              <a:rPr sz="2000">
                <a:latin typeface="微软雅黑" panose="020B0503020204020204" pitchFamily="34" charset="-122"/>
                <a:ea typeface="微软雅黑" panose="020B0503020204020204" pitchFamily="34" charset="-122"/>
                <a:cs typeface="微软雅黑" panose="020B0503020204020204" pitchFamily="34" charset="-122"/>
              </a:rPr>
              <a:t>导致低占用率或不必要的共享内存读写。 </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endParaRPr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r>
              <a:rPr sz="2000">
                <a:latin typeface="微软雅黑" panose="020B0503020204020204" pitchFamily="34" charset="-122"/>
                <a:ea typeface="微软雅黑" panose="020B0503020204020204" pitchFamily="34" charset="-122"/>
                <a:cs typeface="微软雅黑" panose="020B0503020204020204" pitchFamily="34" charset="-122"/>
              </a:rPr>
              <a:t> </a:t>
            </a:r>
            <a:r>
              <a:rPr lang="zh-CN" sz="2000">
                <a:latin typeface="微软雅黑" panose="020B0503020204020204" pitchFamily="34" charset="-122"/>
                <a:ea typeface="微软雅黑" panose="020B0503020204020204" pitchFamily="34" charset="-122"/>
                <a:cs typeface="微软雅黑" panose="020B0503020204020204" pitchFamily="34" charset="-122"/>
              </a:rPr>
              <a:t>展望：</a:t>
            </a:r>
            <a:r>
              <a:rPr sz="2000">
                <a:latin typeface="微软雅黑" panose="020B0503020204020204" pitchFamily="34" charset="-122"/>
                <a:ea typeface="微软雅黑" panose="020B0503020204020204" pitchFamily="34" charset="-122"/>
                <a:cs typeface="微软雅黑" panose="020B0503020204020204" pitchFamily="34" charset="-122"/>
              </a:rPr>
              <a:t>注意力是</a:t>
            </a:r>
            <a:r>
              <a:rPr lang="en-US" sz="2000">
                <a:latin typeface="微软雅黑" panose="020B0503020204020204" pitchFamily="34" charset="-122"/>
                <a:ea typeface="微软雅黑" panose="020B0503020204020204" pitchFamily="34" charset="-122"/>
                <a:cs typeface="微软雅黑" panose="020B0503020204020204" pitchFamily="34" charset="-122"/>
              </a:rPr>
              <a:t>Transfomer</a:t>
            </a:r>
            <a:r>
              <a:rPr sz="2000">
                <a:latin typeface="微软雅黑" panose="020B0503020204020204" pitchFamily="34" charset="-122"/>
                <a:ea typeface="微软雅黑" panose="020B0503020204020204" pitchFamily="34" charset="-122"/>
                <a:cs typeface="微软雅黑" panose="020B0503020204020204" pitchFamily="34" charset="-122"/>
              </a:rPr>
              <a:t>中最占用内存的计算，但深度网络中的每一层都</a:t>
            </a:r>
            <a:r>
              <a:rPr lang="zh-CN" sz="2000">
                <a:latin typeface="微软雅黑" panose="020B0503020204020204" pitchFamily="34" charset="-122"/>
                <a:ea typeface="微软雅黑" panose="020B0503020204020204" pitchFamily="34" charset="-122"/>
                <a:cs typeface="微软雅黑" panose="020B0503020204020204" pitchFamily="34" charset="-122"/>
              </a:rPr>
              <a:t>涉及</a:t>
            </a:r>
            <a:r>
              <a:rPr sz="2000">
                <a:latin typeface="微软雅黑" panose="020B0503020204020204" pitchFamily="34" charset="-122"/>
                <a:ea typeface="微软雅黑" panose="020B0503020204020204" pitchFamily="34" charset="-122"/>
                <a:cs typeface="微软雅黑" panose="020B0503020204020204" pitchFamily="34" charset="-122"/>
              </a:rPr>
              <a:t>GPU HBM</a:t>
            </a:r>
            <a:r>
              <a:rPr lang="zh-CN" sz="2000">
                <a:latin typeface="微软雅黑" panose="020B0503020204020204" pitchFamily="34" charset="-122"/>
                <a:ea typeface="微软雅黑" panose="020B0503020204020204" pitchFamily="34" charset="-122"/>
                <a:cs typeface="微软雅黑" panose="020B0503020204020204" pitchFamily="34" charset="-122"/>
              </a:rPr>
              <a:t>交互，上述方法</a:t>
            </a:r>
            <a:r>
              <a:rPr sz="2000">
                <a:latin typeface="微软雅黑" panose="020B0503020204020204" pitchFamily="34" charset="-122"/>
                <a:ea typeface="微软雅黑" panose="020B0503020204020204" pitchFamily="34" charset="-122"/>
                <a:cs typeface="微软雅黑" panose="020B0503020204020204" pitchFamily="34" charset="-122"/>
              </a:rPr>
              <a:t>能启发其他模块的IO感知实现</a:t>
            </a:r>
            <a:r>
              <a:rPr lang="zh-CN" sz="2000">
                <a:latin typeface="微软雅黑" panose="020B0503020204020204" pitchFamily="34" charset="-122"/>
                <a:ea typeface="微软雅黑" panose="020B0503020204020204" pitchFamily="34" charset="-122"/>
                <a:cs typeface="微软雅黑" panose="020B0503020204020204" pitchFamily="34" charset="-122"/>
              </a:rPr>
              <a:t>。</a:t>
            </a:r>
            <a:endParaRPr lang="zh-CN"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endParaRPr lang="zh-CN"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endParaRPr lang="zh-CN"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endParaRPr lang="zh-CN"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056005" y="1407160"/>
            <a:ext cx="9657715" cy="1581150"/>
          </a:xfrm>
          <a:prstGeom prst="rect">
            <a:avLst/>
          </a:prstGeom>
          <a:noFill/>
        </p:spPr>
        <p:txBody>
          <a:bodyPr wrap="square" rtlCol="0">
            <a:noAutofit/>
          </a:bodyPr>
          <a:p>
            <a:pPr marL="342900" indent="-342900">
              <a:buFont typeface="Wingdings" panose="05000000000000000000" charset="0"/>
              <a:buChar char="Ø"/>
            </a:pPr>
            <a:r>
              <a:rPr lang="zh-CN" altLang="en-US" sz="2000">
                <a:latin typeface="微软雅黑" panose="020B0503020204020204" pitchFamily="34" charset="-122"/>
                <a:ea typeface="微软雅黑" panose="020B0503020204020204" pitchFamily="34" charset="-122"/>
              </a:rPr>
              <a:t>优点：充分考虑了在计算任务中IO的重要性，并通过分块计算的方式开发了一种快速、节省显存的注意力实现方法。更便于训练具有更长上下文的Transformer模型，并且为后续注意力算法的优化提供了一个基准。</a:t>
            </a:r>
            <a:endParaRPr lang="zh-CN" altLang="en-US" sz="2000">
              <a:latin typeface="微软雅黑" panose="020B0503020204020204" pitchFamily="34" charset="-122"/>
              <a:ea typeface="微软雅黑" panose="020B0503020204020204" pitchFamily="34" charset="-122"/>
            </a:endParaRPr>
          </a:p>
          <a:p>
            <a:pPr marL="342900" indent="-342900">
              <a:buFont typeface="Wingdings" panose="05000000000000000000" charset="0"/>
              <a:buChar char="Ø"/>
            </a:pPr>
            <a:endParaRPr lang="zh-CN" altLang="en-US" sz="2000">
              <a:latin typeface="微软雅黑" panose="020B0503020204020204" pitchFamily="34" charset="-122"/>
              <a:ea typeface="微软雅黑" panose="020B0503020204020204" pitchFamily="34" charset="-122"/>
            </a:endParaRPr>
          </a:p>
          <a:p>
            <a:pPr marL="342900" indent="-342900">
              <a:buFont typeface="Wingdings" panose="05000000000000000000" charset="0"/>
              <a:buChar char="Ø"/>
            </a:pPr>
            <a:r>
              <a:rPr lang="zh-CN" altLang="en-US" sz="2000">
                <a:latin typeface="微软雅黑" panose="020B0503020204020204" pitchFamily="34" charset="-122"/>
                <a:ea typeface="微软雅黑" panose="020B0503020204020204" pitchFamily="34" charset="-122"/>
              </a:rPr>
              <a:t>局限性</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：该方法的IO感知注意力的实现是在单个GPU上计算注意力最优的。 然而，注意力计算可以跨多个GPU并行，所以使用多个GPU进行IO分析时，需要考虑GPU之间的数据传输。</a:t>
            </a:r>
            <a:endParaRPr lang="zh-CN" altLang="en-US" sz="2000">
              <a:latin typeface="微软雅黑" panose="020B0503020204020204" pitchFamily="34" charset="-122"/>
              <a:ea typeface="微软雅黑" panose="020B0503020204020204" pitchFamily="34" charset="-122"/>
            </a:endParaRPr>
          </a:p>
          <a:p>
            <a:pPr marL="342900" indent="-342900">
              <a:buFont typeface="Wingdings" panose="05000000000000000000" charset="0"/>
              <a:buChar char="Ø"/>
            </a:pP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28" name="矩形 27"/>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29" name="椭圆 28"/>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32" name="文本框 31"/>
          <p:cNvSpPr txBox="1"/>
          <p:nvPr/>
        </p:nvSpPr>
        <p:spPr>
          <a:xfrm>
            <a:off x="4224684" y="1798879"/>
            <a:ext cx="7321550" cy="922020"/>
          </a:xfrm>
          <a:prstGeom prst="rect">
            <a:avLst/>
          </a:prstGeom>
          <a:noFill/>
        </p:spPr>
        <p:txBody>
          <a:bodyPr wrap="none" rtlCol="0">
            <a:spAutoFit/>
          </a:bodyPr>
          <a:lstStyle/>
          <a:p>
            <a:pP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For Listening</a:t>
            </a:r>
            <a:endParaRPr lang="en-US" altLang="zh-CN" sz="54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 name="矩形 5"/>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7" name="文本框 6"/>
          <p:cNvSpPr txBox="1"/>
          <p:nvPr>
            <p:custDataLst>
              <p:tags r:id="rId2"/>
            </p:custDataLst>
          </p:nvPr>
        </p:nvSpPr>
        <p:spPr>
          <a:xfrm>
            <a:off x="4967091" y="624116"/>
            <a:ext cx="1504710" cy="706755"/>
          </a:xfrm>
          <a:prstGeom prst="rect">
            <a:avLst/>
          </a:prstGeom>
          <a:noFill/>
        </p:spPr>
        <p:txBody>
          <a:bodyPr wrap="square" rtlCol="0">
            <a:spAutoFit/>
          </a:bodyPr>
          <a:p>
            <a:pPr algn="dist"/>
            <a:r>
              <a:rPr lang="zh-CN" altLang="en-US" sz="4000" b="1" dirty="0">
                <a:solidFill>
                  <a:schemeClr val="tx1"/>
                </a:solidFill>
                <a:effectLst>
                  <a:outerShdw blurRad="38100" dist="38100" dir="2700000" algn="tl">
                    <a:srgbClr val="000000">
                      <a:alpha val="43137"/>
                    </a:srgbClr>
                  </a:outerShdw>
                </a:effectLst>
                <a:latin typeface="+mj-ea"/>
                <a:ea typeface="+mj-ea"/>
              </a:rPr>
              <a:t>目录</a:t>
            </a:r>
            <a:r>
              <a:rPr lang="en-US" altLang="zh-CN" sz="4000" b="1" dirty="0">
                <a:solidFill>
                  <a:schemeClr val="tx1"/>
                </a:solidFill>
                <a:effectLst>
                  <a:outerShdw blurRad="38100" dist="38100" dir="2700000" algn="tl">
                    <a:srgbClr val="000000">
                      <a:alpha val="43137"/>
                    </a:srgbClr>
                  </a:outerShdw>
                </a:effectLst>
                <a:latin typeface="+mj-ea"/>
                <a:ea typeface="+mj-ea"/>
              </a:rPr>
              <a:t> </a:t>
            </a:r>
            <a:endParaRPr lang="en-US" altLang="zh-CN" sz="4000" b="1" dirty="0">
              <a:solidFill>
                <a:schemeClr val="tx1"/>
              </a:solidFill>
              <a:effectLst>
                <a:outerShdw blurRad="38100" dist="38100" dir="2700000" algn="tl">
                  <a:srgbClr val="000000">
                    <a:alpha val="43137"/>
                  </a:srgbClr>
                </a:outerShdw>
              </a:effectLst>
              <a:latin typeface="+mj-ea"/>
              <a:ea typeface="+mj-ea"/>
            </a:endParaRPr>
          </a:p>
        </p:txBody>
      </p:sp>
      <p:sp>
        <p:nvSpPr>
          <p:cNvPr id="9" name="矩形 8"/>
          <p:cNvSpPr/>
          <p:nvPr>
            <p:custDataLst>
              <p:tags r:id="rId3"/>
            </p:custDataLst>
          </p:nvPr>
        </p:nvSpPr>
        <p:spPr>
          <a:xfrm>
            <a:off x="4372230" y="1330758"/>
            <a:ext cx="2694432" cy="460375"/>
          </a:xfrm>
          <a:prstGeom prst="rect">
            <a:avLst/>
          </a:prstGeom>
        </p:spPr>
        <p:txBody>
          <a:bodyPr wrap="square">
            <a:spAutoFit/>
          </a:bodyPr>
          <a:p>
            <a:pPr algn="ctr"/>
            <a:r>
              <a:rPr lang="en-US" altLang="zh-CN" sz="2400" b="1" i="1" dirty="0">
                <a:solidFill>
                  <a:schemeClr val="tx1"/>
                </a:solidFill>
                <a:effectLst>
                  <a:innerShdw blurRad="25400" dist="25400" dir="13500000">
                    <a:prstClr val="black">
                      <a:alpha val="50000"/>
                    </a:prstClr>
                  </a:innerShdw>
                </a:effectLst>
                <a:latin typeface="+mj-ea"/>
                <a:ea typeface="+mj-ea"/>
              </a:rPr>
              <a:t>·CONTENTS·</a:t>
            </a:r>
            <a:endParaRPr lang="en-US" altLang="zh-CN" sz="2400" b="1" i="1" dirty="0">
              <a:solidFill>
                <a:schemeClr val="tx1"/>
              </a:solidFill>
              <a:effectLst>
                <a:innerShdw blurRad="25400" dist="25400" dir="13500000">
                  <a:prstClr val="black">
                    <a:alpha val="50000"/>
                  </a:prstClr>
                </a:innerShdw>
              </a:effectLst>
              <a:latin typeface="+mj-ea"/>
              <a:ea typeface="+mj-ea"/>
            </a:endParaRPr>
          </a:p>
        </p:txBody>
      </p:sp>
      <p:grpSp>
        <p:nvGrpSpPr>
          <p:cNvPr id="20" name="Group 5" descr="7b0a2020202022776f7264617274223a20227b5c2269645c223a343532343831352c5c227469645c223a31333437377d220a7d0a"/>
          <p:cNvGrpSpPr/>
          <p:nvPr/>
        </p:nvGrpSpPr>
        <p:grpSpPr>
          <a:xfrm>
            <a:off x="1336675" y="2273300"/>
            <a:ext cx="6176003" cy="2034094"/>
            <a:chOff x="2140077" y="3159529"/>
            <a:chExt cx="5324624" cy="1857140"/>
          </a:xfrm>
        </p:grpSpPr>
        <p:sp>
          <p:nvSpPr>
            <p:cNvPr id="11" name="Rectangle 6"/>
            <p:cNvSpPr/>
            <p:nvPr>
              <p:custDataLst>
                <p:tags r:id="rId4"/>
              </p:custDataLst>
            </p:nvPr>
          </p:nvSpPr>
          <p:spPr bwMode="auto">
            <a:xfrm>
              <a:off x="2140077" y="3159529"/>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1</a:t>
              </a:r>
              <a:endPar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endParaRPr>
            </a:p>
          </p:txBody>
        </p:sp>
        <p:sp>
          <p:nvSpPr>
            <p:cNvPr id="28" name="Rectangle 13"/>
            <p:cNvSpPr/>
            <p:nvPr>
              <p:custDataLst>
                <p:tags r:id="rId5"/>
              </p:custDataLst>
            </p:nvPr>
          </p:nvSpPr>
          <p:spPr bwMode="auto">
            <a:xfrm>
              <a:off x="2140077" y="4241185"/>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3</a:t>
              </a:r>
              <a:endPar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endParaRPr>
            </a:p>
          </p:txBody>
        </p:sp>
        <p:sp>
          <p:nvSpPr>
            <p:cNvPr id="24" name="Rectangle 15"/>
            <p:cNvSpPr/>
            <p:nvPr>
              <p:custDataLst>
                <p:tags r:id="rId6"/>
              </p:custDataLst>
            </p:nvPr>
          </p:nvSpPr>
          <p:spPr bwMode="auto">
            <a:xfrm>
              <a:off x="6780625" y="3159529"/>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2</a:t>
              </a:r>
              <a:endPar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endParaRPr>
            </a:p>
          </p:txBody>
        </p:sp>
        <p:sp>
          <p:nvSpPr>
            <p:cNvPr id="32" name="Rectangle 16"/>
            <p:cNvSpPr/>
            <p:nvPr>
              <p:custDataLst>
                <p:tags r:id="rId7"/>
              </p:custDataLst>
            </p:nvPr>
          </p:nvSpPr>
          <p:spPr bwMode="auto">
            <a:xfrm>
              <a:off x="6780625" y="4241185"/>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4</a:t>
              </a:r>
              <a:endPar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endParaRPr>
            </a:p>
          </p:txBody>
        </p:sp>
      </p:grpSp>
      <p:grpSp>
        <p:nvGrpSpPr>
          <p:cNvPr id="45" name="组合 44"/>
          <p:cNvGrpSpPr/>
          <p:nvPr/>
        </p:nvGrpSpPr>
        <p:grpSpPr>
          <a:xfrm>
            <a:off x="10107930" y="6148705"/>
            <a:ext cx="1752600" cy="238760"/>
            <a:chOff x="273050" y="153988"/>
            <a:chExt cx="2566991" cy="514350"/>
          </a:xfrm>
          <a:solidFill>
            <a:schemeClr val="bg1"/>
          </a:solidFill>
          <a:effectLst>
            <a:outerShdw blurRad="50800" dist="38100" dir="2700000" algn="tl" rotWithShape="0">
              <a:prstClr val="black">
                <a:alpha val="40000"/>
              </a:prstClr>
            </a:outerShdw>
          </a:effectLst>
        </p:grpSpPr>
        <p:sp>
          <p:nvSpPr>
            <p:cNvPr id="46" name="矩形 45"/>
            <p:cNvSpPr/>
            <p:nvPr>
              <p:custDataLst>
                <p:tags r:id="rId8"/>
              </p:custDataLst>
            </p:nvPr>
          </p:nvSpPr>
          <p:spPr>
            <a:xfrm>
              <a:off x="273050"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矩形 46"/>
            <p:cNvSpPr/>
            <p:nvPr>
              <p:custDataLst>
                <p:tags r:id="rId9"/>
              </p:custDataLst>
            </p:nvPr>
          </p:nvSpPr>
          <p:spPr>
            <a:xfrm>
              <a:off x="719138"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矩形 47"/>
            <p:cNvSpPr/>
            <p:nvPr>
              <p:custDataLst>
                <p:tags r:id="rId10"/>
              </p:custDataLst>
            </p:nvPr>
          </p:nvSpPr>
          <p:spPr>
            <a:xfrm>
              <a:off x="1165226"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矩形 48"/>
            <p:cNvSpPr/>
            <p:nvPr>
              <p:custDataLst>
                <p:tags r:id="rId11"/>
              </p:custDataLst>
            </p:nvPr>
          </p:nvSpPr>
          <p:spPr>
            <a:xfrm>
              <a:off x="1611314"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矩形 49"/>
            <p:cNvSpPr/>
            <p:nvPr>
              <p:custDataLst>
                <p:tags r:id="rId12"/>
              </p:custDataLst>
            </p:nvPr>
          </p:nvSpPr>
          <p:spPr>
            <a:xfrm>
              <a:off x="2057402"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矩形 50"/>
            <p:cNvSpPr/>
            <p:nvPr>
              <p:custDataLst>
                <p:tags r:id="rId13"/>
              </p:custDataLst>
            </p:nvPr>
          </p:nvSpPr>
          <p:spPr>
            <a:xfrm>
              <a:off x="2503491"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文本框 3"/>
          <p:cNvSpPr txBox="1"/>
          <p:nvPr/>
        </p:nvSpPr>
        <p:spPr>
          <a:xfrm>
            <a:off x="2338070" y="2385060"/>
            <a:ext cx="2485390" cy="677545"/>
          </a:xfrm>
          <a:prstGeom prst="rect">
            <a:avLst/>
          </a:prstGeom>
          <a:noFill/>
        </p:spPr>
        <p:txBody>
          <a:bodyPr wrap="square" rtlCol="0">
            <a:noAutofit/>
          </a:bodyPr>
          <a:p>
            <a:r>
              <a:rPr lang="zh-CN" altLang="en-US" sz="2800">
                <a:latin typeface="微软雅黑" panose="020B0503020204020204" pitchFamily="34" charset="-122"/>
                <a:ea typeface="微软雅黑" panose="020B0503020204020204" pitchFamily="34" charset="-122"/>
              </a:rPr>
              <a:t>背</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景</a:t>
            </a:r>
            <a:endParaRPr lang="zh-CN" altLang="en-US" sz="2800">
              <a:latin typeface="微软雅黑" panose="020B0503020204020204" pitchFamily="34" charset="-122"/>
              <a:ea typeface="微软雅黑" panose="020B0503020204020204" pitchFamily="34" charset="-122"/>
            </a:endParaRPr>
          </a:p>
        </p:txBody>
      </p:sp>
      <p:sp>
        <p:nvSpPr>
          <p:cNvPr id="10" name="文本框 9"/>
          <p:cNvSpPr txBox="1"/>
          <p:nvPr>
            <p:custDataLst>
              <p:tags r:id="rId14"/>
            </p:custDataLst>
          </p:nvPr>
        </p:nvSpPr>
        <p:spPr>
          <a:xfrm>
            <a:off x="7852410" y="2385060"/>
            <a:ext cx="2788920" cy="677545"/>
          </a:xfrm>
          <a:prstGeom prst="rect">
            <a:avLst/>
          </a:prstGeom>
          <a:noFill/>
        </p:spPr>
        <p:txBody>
          <a:bodyPr wrap="square" rtlCol="0">
            <a:noAutofit/>
          </a:bodyPr>
          <a:p>
            <a:r>
              <a:rPr lang="en-US" altLang="zh-CN" sz="2800">
                <a:latin typeface="微软雅黑" panose="020B0503020204020204" pitchFamily="34" charset="-122"/>
                <a:ea typeface="微软雅黑" panose="020B0503020204020204" pitchFamily="34" charset="-122"/>
              </a:rPr>
              <a:t>FlashAttention</a:t>
            </a:r>
            <a:endParaRPr lang="en-US" altLang="zh-CN" sz="2800">
              <a:latin typeface="微软雅黑" panose="020B0503020204020204" pitchFamily="34" charset="-122"/>
              <a:ea typeface="微软雅黑" panose="020B0503020204020204" pitchFamily="34" charset="-122"/>
            </a:endParaRPr>
          </a:p>
        </p:txBody>
      </p:sp>
      <p:sp>
        <p:nvSpPr>
          <p:cNvPr id="22" name="文本框 21"/>
          <p:cNvSpPr txBox="1"/>
          <p:nvPr>
            <p:custDataLst>
              <p:tags r:id="rId15"/>
            </p:custDataLst>
          </p:nvPr>
        </p:nvSpPr>
        <p:spPr>
          <a:xfrm>
            <a:off x="7852410" y="3583305"/>
            <a:ext cx="2485390" cy="677545"/>
          </a:xfrm>
          <a:prstGeom prst="rect">
            <a:avLst/>
          </a:prstGeom>
          <a:noFill/>
        </p:spPr>
        <p:txBody>
          <a:bodyPr wrap="square" rtlCol="0">
            <a:noAutofit/>
          </a:bodyPr>
          <a:p>
            <a:r>
              <a:rPr lang="zh-CN" altLang="en-US" sz="2800">
                <a:latin typeface="微软雅黑" panose="020B0503020204020204" pitchFamily="34" charset="-122"/>
                <a:ea typeface="微软雅黑" panose="020B0503020204020204" pitchFamily="34" charset="-122"/>
              </a:rPr>
              <a:t>总结</a:t>
            </a:r>
            <a:endParaRPr lang="zh-CN" altLang="en-US" sz="2800">
              <a:latin typeface="微软雅黑" panose="020B0503020204020204" pitchFamily="34" charset="-122"/>
              <a:ea typeface="微软雅黑" panose="020B0503020204020204" pitchFamily="34" charset="-122"/>
            </a:endParaRPr>
          </a:p>
        </p:txBody>
      </p:sp>
      <p:sp>
        <p:nvSpPr>
          <p:cNvPr id="23" name="文本框 22"/>
          <p:cNvSpPr txBox="1"/>
          <p:nvPr>
            <p:custDataLst>
              <p:tags r:id="rId16"/>
            </p:custDataLst>
          </p:nvPr>
        </p:nvSpPr>
        <p:spPr>
          <a:xfrm>
            <a:off x="2338070" y="3583305"/>
            <a:ext cx="2485390" cy="677545"/>
          </a:xfrm>
          <a:prstGeom prst="rect">
            <a:avLst/>
          </a:prstGeom>
          <a:noFill/>
        </p:spPr>
        <p:txBody>
          <a:bodyPr wrap="square" rtlCol="0">
            <a:noAutofit/>
          </a:bodyPr>
          <a:p>
            <a:r>
              <a:rPr lang="zh-CN" altLang="en-US" sz="2800">
                <a:latin typeface="微软雅黑" panose="020B0503020204020204" pitchFamily="34" charset="-122"/>
                <a:ea typeface="微软雅黑" panose="020B0503020204020204" pitchFamily="34" charset="-122"/>
              </a:rPr>
              <a:t>实</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验</a:t>
            </a:r>
            <a:r>
              <a:rPr lang="en-US" altLang="zh-CN" sz="2800">
                <a:latin typeface="微软雅黑" panose="020B0503020204020204" pitchFamily="34" charset="-122"/>
                <a:ea typeface="微软雅黑" panose="020B0503020204020204" pitchFamily="34" charset="-122"/>
              </a:rPr>
              <a:t> </a:t>
            </a:r>
            <a:endParaRPr lang="zh-CN" altLang="en-US" sz="2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5344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背景</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pic>
        <p:nvPicPr>
          <p:cNvPr id="3" name="图片 2"/>
          <p:cNvPicPr>
            <a:picLocks noChangeAspect="1"/>
          </p:cNvPicPr>
          <p:nvPr>
            <p:custDataLst>
              <p:tags r:id="rId5"/>
            </p:custDataLst>
          </p:nvPr>
        </p:nvPicPr>
        <p:blipFill>
          <a:blip r:embed="rId6"/>
          <a:stretch>
            <a:fillRect/>
          </a:stretch>
        </p:blipFill>
        <p:spPr>
          <a:xfrm>
            <a:off x="7030720" y="2167255"/>
            <a:ext cx="3242945" cy="2524125"/>
          </a:xfrm>
          <a:prstGeom prst="rect">
            <a:avLst/>
          </a:prstGeom>
        </p:spPr>
      </p:pic>
      <p:sp>
        <p:nvSpPr>
          <p:cNvPr id="5" name="文本框 4"/>
          <p:cNvSpPr txBox="1"/>
          <p:nvPr/>
        </p:nvSpPr>
        <p:spPr>
          <a:xfrm>
            <a:off x="380365" y="2456815"/>
            <a:ext cx="6347460" cy="1892935"/>
          </a:xfrm>
          <a:prstGeom prst="rect">
            <a:avLst/>
          </a:prstGeom>
          <a:noFill/>
        </p:spPr>
        <p:txBody>
          <a:bodyPr wrap="square" rtlCol="0" anchor="t">
            <a:noAutofit/>
          </a:bodyPr>
          <a:p>
            <a:pPr indent="457200"/>
            <a:r>
              <a:rPr lang="zh-CN" altLang="en-US">
                <a:latin typeface="微软雅黑" panose="020B0503020204020204" pitchFamily="34" charset="-122"/>
                <a:ea typeface="微软雅黑" panose="020B0503020204020204" pitchFamily="34" charset="-122"/>
                <a:cs typeface="微软雅黑" panose="020B0503020204020204" pitchFamily="34" charset="-122"/>
              </a:rPr>
              <a:t>Transformer 结构已成为自然语言处理和图像分类等应用中最常用的架构。Transformer 在规模上不断增大和加深，处理更长上下文仍然是一个挑战，因为核心的自注意力模块在序列长度上具有二次方的时间和内存复杂度。这导致在处理长序列时速度变慢且内存需求巨大。因此，我们需要一些优化算法来提高注意力模块的计算速度和内存利用率。</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5344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背景</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5" name="文本框 4"/>
          <p:cNvSpPr txBox="1"/>
          <p:nvPr/>
        </p:nvSpPr>
        <p:spPr>
          <a:xfrm>
            <a:off x="660400" y="2672715"/>
            <a:ext cx="7308215" cy="927735"/>
          </a:xfrm>
          <a:prstGeom prst="rect">
            <a:avLst/>
          </a:prstGeom>
          <a:noFill/>
        </p:spPr>
        <p:txBody>
          <a:bodyPr wrap="square" rtlCol="0" anchor="t">
            <a:noAutofit/>
          </a:bodyPr>
          <a:p>
            <a:pPr indent="457200"/>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457200"/>
            <a:r>
              <a:rPr lang="zh-CN" altLang="en-US">
                <a:latin typeface="微软雅黑" panose="020B0503020204020204" pitchFamily="34" charset="-122"/>
                <a:ea typeface="微软雅黑" panose="020B0503020204020204" pitchFamily="34" charset="-122"/>
                <a:cs typeface="微软雅黑" panose="020B0503020204020204" pitchFamily="34" charset="-122"/>
              </a:rPr>
              <a:t>S = QK</a:t>
            </a:r>
            <a:r>
              <a:rPr lang="en-US" altLang="zh-CN" baseline="30000">
                <a:latin typeface="微软雅黑" panose="020B0503020204020204" pitchFamily="34" charset="-122"/>
                <a:ea typeface="微软雅黑" panose="020B0503020204020204" pitchFamily="34" charset="-122"/>
                <a:cs typeface="微软雅黑" panose="020B0503020204020204" pitchFamily="34" charset="-122"/>
              </a:rPr>
              <a:t>T</a:t>
            </a:r>
            <a:r>
              <a:rPr lang="zh-CN" altLang="en-US">
                <a:latin typeface="微软雅黑" panose="020B0503020204020204" pitchFamily="34" charset="-122"/>
                <a:ea typeface="微软雅黑" panose="020B0503020204020204" pitchFamily="34" charset="-122"/>
                <a:cs typeface="微软雅黑" panose="020B0503020204020204" pitchFamily="34" charset="-122"/>
              </a:rPr>
              <a:t>∈ R</a:t>
            </a:r>
            <a:r>
              <a:rPr lang="zh-CN" altLang="en-US" baseline="30000">
                <a:latin typeface="微软雅黑" panose="020B0503020204020204" pitchFamily="34" charset="-122"/>
                <a:ea typeface="微软雅黑" panose="020B0503020204020204" pitchFamily="34" charset="-122"/>
                <a:cs typeface="微软雅黑" panose="020B0503020204020204" pitchFamily="34" charset="-122"/>
              </a:rPr>
              <a:t>𝑁×𝑁</a:t>
            </a:r>
            <a:r>
              <a:rPr lang="zh-CN" altLang="en-US">
                <a:latin typeface="微软雅黑" panose="020B0503020204020204" pitchFamily="34" charset="-122"/>
                <a:ea typeface="微软雅黑" panose="020B0503020204020204" pitchFamily="34" charset="-122"/>
                <a:cs typeface="微软雅黑" panose="020B0503020204020204" pitchFamily="34" charset="-122"/>
              </a:rPr>
              <a:t> , P = softmax(S) ∈ R</a:t>
            </a:r>
            <a:r>
              <a:rPr lang="zh-CN" altLang="en-US" baseline="30000">
                <a:latin typeface="微软雅黑" panose="020B0503020204020204" pitchFamily="34" charset="-122"/>
                <a:ea typeface="微软雅黑" panose="020B0503020204020204" pitchFamily="34" charset="-122"/>
                <a:cs typeface="微软雅黑" panose="020B0503020204020204" pitchFamily="34" charset="-122"/>
              </a:rPr>
              <a:t>𝑁×𝑁</a:t>
            </a:r>
            <a:r>
              <a:rPr lang="zh-CN" altLang="en-US">
                <a:latin typeface="微软雅黑" panose="020B0503020204020204" pitchFamily="34" charset="-122"/>
                <a:ea typeface="微软雅黑" panose="020B0503020204020204" pitchFamily="34" charset="-122"/>
                <a:cs typeface="微软雅黑" panose="020B0503020204020204" pitchFamily="34" charset="-122"/>
              </a:rPr>
              <a:t> , O = PV ∈ R</a:t>
            </a:r>
            <a:r>
              <a:rPr lang="zh-CN" altLang="en-US" baseline="30000">
                <a:latin typeface="微软雅黑" panose="020B0503020204020204" pitchFamily="34" charset="-122"/>
                <a:ea typeface="微软雅黑" panose="020B0503020204020204" pitchFamily="34" charset="-122"/>
                <a:cs typeface="微软雅黑" panose="020B0503020204020204" pitchFamily="34" charset="-122"/>
              </a:rPr>
              <a:t>𝑁×</a:t>
            </a:r>
            <a:r>
              <a:rPr lang="en-US" altLang="zh-CN" baseline="30000">
                <a:latin typeface="微软雅黑" panose="020B0503020204020204" pitchFamily="34" charset="-122"/>
                <a:ea typeface="微软雅黑" panose="020B0503020204020204" pitchFamily="34" charset="-122"/>
                <a:cs typeface="微软雅黑" panose="020B0503020204020204" pitchFamily="34" charset="-122"/>
              </a:rPr>
              <a:t> d</a:t>
            </a:r>
            <a:endParaRPr lang="en-US" altLang="zh-CN" baseline="30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5"/>
            </p:custDataLst>
          </p:nvPr>
        </p:nvPicPr>
        <p:blipFill>
          <a:blip r:embed="rId6"/>
          <a:srcRect r="19327"/>
          <a:stretch>
            <a:fillRect/>
          </a:stretch>
        </p:blipFill>
        <p:spPr>
          <a:xfrm>
            <a:off x="765175" y="4097020"/>
            <a:ext cx="8728075" cy="2235200"/>
          </a:xfrm>
          <a:prstGeom prst="rect">
            <a:avLst/>
          </a:prstGeom>
        </p:spPr>
      </p:pic>
      <p:pic>
        <p:nvPicPr>
          <p:cNvPr id="6" name="图片 5"/>
          <p:cNvPicPr>
            <a:picLocks noChangeAspect="1"/>
          </p:cNvPicPr>
          <p:nvPr>
            <p:custDataLst>
              <p:tags r:id="rId7"/>
            </p:custDataLst>
          </p:nvPr>
        </p:nvPicPr>
        <p:blipFill>
          <a:blip r:embed="rId8"/>
          <a:stretch>
            <a:fillRect/>
          </a:stretch>
        </p:blipFill>
        <p:spPr>
          <a:xfrm>
            <a:off x="1056005" y="1535430"/>
            <a:ext cx="6245225" cy="917575"/>
          </a:xfrm>
          <a:prstGeom prst="rect">
            <a:avLst/>
          </a:prstGeom>
        </p:spPr>
      </p:pic>
      <p:pic>
        <p:nvPicPr>
          <p:cNvPr id="7" name="图片 6"/>
          <p:cNvPicPr>
            <a:picLocks noChangeAspect="1"/>
          </p:cNvPicPr>
          <p:nvPr>
            <p:custDataLst>
              <p:tags r:id="rId9"/>
            </p:custDataLst>
          </p:nvPr>
        </p:nvPicPr>
        <p:blipFill>
          <a:blip r:embed="rId10"/>
          <a:stretch>
            <a:fillRect/>
          </a:stretch>
        </p:blipFill>
        <p:spPr>
          <a:xfrm>
            <a:off x="9493250" y="1283335"/>
            <a:ext cx="2361565" cy="43402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176530"/>
            <a:ext cx="3091180" cy="451485"/>
          </a:xfrm>
          <a:prstGeom prst="rect">
            <a:avLst/>
          </a:prstGeom>
          <a:ln>
            <a:noFill/>
          </a:ln>
        </p:spPr>
        <p:txBody>
          <a:bodyPr vert="horz" lIns="0" tIns="45720" rIns="91440" bIns="45720" rtlCol="0" anchor="b"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2400" b="1" i="0" u="none" strike="noStrike" kern="1200" cap="none" spc="30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FlashAttention</a:t>
            </a:r>
            <a:endParaRPr kumimoji="0" lang="en-US" altLang="zh-CN" sz="2400" b="1" i="0" u="none" strike="noStrike" kern="1200" cap="none" spc="30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38" name="图片 137"/>
          <p:cNvPicPr>
            <a:picLocks noChangeAspect="1"/>
          </p:cNvPicPr>
          <p:nvPr>
            <p:custDataLst>
              <p:tags r:id="rId5"/>
            </p:custDataLst>
          </p:nvPr>
        </p:nvPicPr>
        <p:blipFill>
          <a:blip r:embed="rId6"/>
          <a:stretch>
            <a:fillRect/>
          </a:stretch>
        </p:blipFill>
        <p:spPr>
          <a:xfrm>
            <a:off x="7038975" y="1440815"/>
            <a:ext cx="4370705" cy="4448810"/>
          </a:xfrm>
          <a:prstGeom prst="rect">
            <a:avLst/>
          </a:prstGeom>
        </p:spPr>
      </p:pic>
      <p:sp>
        <p:nvSpPr>
          <p:cNvPr id="139" name="文本框 138"/>
          <p:cNvSpPr txBox="1"/>
          <p:nvPr/>
        </p:nvSpPr>
        <p:spPr>
          <a:xfrm>
            <a:off x="661035" y="1148715"/>
            <a:ext cx="5975985" cy="1612900"/>
          </a:xfrm>
          <a:prstGeom prst="rect">
            <a:avLst/>
          </a:prstGeom>
          <a:noFill/>
          <a:ln w="9525">
            <a:noFill/>
          </a:ln>
        </p:spPr>
        <p:txBody>
          <a:bodyPr wrap="square">
            <a:noAutofit/>
          </a:bodyPr>
          <a:p>
            <a:pPr indent="266700" fontAlgn="auto">
              <a:lnSpc>
                <a:spcPts val="2800"/>
              </a:lnSpc>
            </a:pPr>
            <a:r>
              <a:rPr lang="zh-CN" b="0">
                <a:latin typeface="微软雅黑" panose="020B0503020204020204" pitchFamily="34" charset="-122"/>
                <a:ea typeface="微软雅黑" panose="020B0503020204020204" pitchFamily="34" charset="-122"/>
                <a:cs typeface="微软雅黑" panose="020B0503020204020204" pitchFamily="34" charset="-122"/>
              </a:rPr>
              <a:t>FlashAttention的计算是从HBM中读取块，在SRAM中计算之后再写到HBM中，因此想避免从HBM里读取或写入注意力矩阵。要达到该目标，需要确保在不访问整个输入和不存储向后传递的大中型注意力矩阵的情况下，计算softmax 函数的缩减。</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40" name="图片 139"/>
          <p:cNvPicPr>
            <a:picLocks noChangeAspect="1"/>
          </p:cNvPicPr>
          <p:nvPr>
            <p:custDataLst>
              <p:tags r:id="rId7"/>
            </p:custDataLst>
          </p:nvPr>
        </p:nvPicPr>
        <p:blipFill>
          <a:blip r:embed="rId8"/>
          <a:stretch>
            <a:fillRect/>
          </a:stretch>
        </p:blipFill>
        <p:spPr>
          <a:xfrm>
            <a:off x="1489075" y="3180080"/>
            <a:ext cx="3039745" cy="329311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椭圆 27"/>
          <p:cNvSpPr>
            <a:spLocks noChangeArrowheads="1"/>
          </p:cNvSpPr>
          <p:nvPr>
            <p:custDataLst>
              <p:tags r:id="rId1"/>
            </p:custDataLst>
          </p:nvPr>
        </p:nvSpPr>
        <p:spPr bwMode="auto">
          <a:xfrm>
            <a:off x="6241733" y="1389187"/>
            <a:ext cx="590550" cy="587556"/>
          </a:xfrm>
          <a:prstGeom prst="ellipse">
            <a:avLst/>
          </a:prstGeom>
          <a:solidFill>
            <a:schemeClr val="accent1">
              <a:lumMod val="60000"/>
              <a:lumOff val="40000"/>
            </a:schemeClr>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lt1"/>
              </a:solidFill>
              <a:latin typeface="+mj-ea"/>
              <a:ea typeface="+mj-ea"/>
            </a:endParaRPr>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4"/>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 name="PA_任意多边形 31"/>
          <p:cNvSpPr/>
          <p:nvPr>
            <p:custDataLst>
              <p:tags r:id="rId5"/>
            </p:custDataLst>
          </p:nvPr>
        </p:nvSpPr>
        <p:spPr bwMode="auto">
          <a:xfrm>
            <a:off x="6012815" y="893445"/>
            <a:ext cx="889000" cy="5361940"/>
          </a:xfrm>
          <a:custGeom>
            <a:avLst/>
            <a:gdLst>
              <a:gd name="T0" fmla="*/ 416 w 833"/>
              <a:gd name="T1" fmla="*/ 2194 h 3027"/>
              <a:gd name="T2" fmla="*/ 416 w 833"/>
              <a:gd name="T3" fmla="*/ 2194 h 3027"/>
              <a:gd name="T4" fmla="*/ 102 w 833"/>
              <a:gd name="T5" fmla="*/ 1879 h 3027"/>
              <a:gd name="T6" fmla="*/ 416 w 833"/>
              <a:gd name="T7" fmla="*/ 1564 h 3027"/>
              <a:gd name="T8" fmla="*/ 416 w 833"/>
              <a:gd name="T9" fmla="*/ 1564 h 3027"/>
              <a:gd name="T10" fmla="*/ 833 w 833"/>
              <a:gd name="T11" fmla="*/ 1148 h 3027"/>
              <a:gd name="T12" fmla="*/ 416 w 833"/>
              <a:gd name="T13" fmla="*/ 731 h 3027"/>
              <a:gd name="T14" fmla="*/ 416 w 833"/>
              <a:gd name="T15" fmla="*/ 731 h 3027"/>
              <a:gd name="T16" fmla="*/ 102 w 833"/>
              <a:gd name="T17" fmla="*/ 416 h 3027"/>
              <a:gd name="T18" fmla="*/ 416 w 833"/>
              <a:gd name="T19" fmla="*/ 102 h 3027"/>
              <a:gd name="T20" fmla="*/ 416 w 833"/>
              <a:gd name="T21" fmla="*/ 0 h 3027"/>
              <a:gd name="T22" fmla="*/ 0 w 833"/>
              <a:gd name="T23" fmla="*/ 416 h 3027"/>
              <a:gd name="T24" fmla="*/ 416 w 833"/>
              <a:gd name="T25" fmla="*/ 833 h 3027"/>
              <a:gd name="T26" fmla="*/ 416 w 833"/>
              <a:gd name="T27" fmla="*/ 833 h 3027"/>
              <a:gd name="T28" fmla="*/ 731 w 833"/>
              <a:gd name="T29" fmla="*/ 1148 h 3027"/>
              <a:gd name="T30" fmla="*/ 416 w 833"/>
              <a:gd name="T31" fmla="*/ 1462 h 3027"/>
              <a:gd name="T32" fmla="*/ 416 w 833"/>
              <a:gd name="T33" fmla="*/ 1462 h 3027"/>
              <a:gd name="T34" fmla="*/ 0 w 833"/>
              <a:gd name="T35" fmla="*/ 1879 h 3027"/>
              <a:gd name="T36" fmla="*/ 416 w 833"/>
              <a:gd name="T37" fmla="*/ 2296 h 3027"/>
              <a:gd name="T38" fmla="*/ 416 w 833"/>
              <a:gd name="T39" fmla="*/ 2296 h 3027"/>
              <a:gd name="T40" fmla="*/ 731 w 833"/>
              <a:gd name="T41" fmla="*/ 2610 h 3027"/>
              <a:gd name="T42" fmla="*/ 416 w 833"/>
              <a:gd name="T43" fmla="*/ 2925 h 3027"/>
              <a:gd name="T44" fmla="*/ 416 w 833"/>
              <a:gd name="T45" fmla="*/ 3027 h 3027"/>
              <a:gd name="T46" fmla="*/ 833 w 833"/>
              <a:gd name="T47" fmla="*/ 2610 h 3027"/>
              <a:gd name="T48" fmla="*/ 416 w 833"/>
              <a:gd name="T49" fmla="*/ 2194 h 3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3" h="3027">
                <a:moveTo>
                  <a:pt x="416" y="2194"/>
                </a:moveTo>
                <a:cubicBezTo>
                  <a:pt x="416" y="2194"/>
                  <a:pt x="416" y="2194"/>
                  <a:pt x="416" y="2194"/>
                </a:cubicBezTo>
                <a:cubicBezTo>
                  <a:pt x="243" y="2194"/>
                  <a:pt x="102" y="2053"/>
                  <a:pt x="102" y="1879"/>
                </a:cubicBezTo>
                <a:cubicBezTo>
                  <a:pt x="102" y="1705"/>
                  <a:pt x="243" y="1564"/>
                  <a:pt x="416" y="1564"/>
                </a:cubicBezTo>
                <a:cubicBezTo>
                  <a:pt x="416" y="1564"/>
                  <a:pt x="416" y="1564"/>
                  <a:pt x="416" y="1564"/>
                </a:cubicBezTo>
                <a:cubicBezTo>
                  <a:pt x="647" y="1564"/>
                  <a:pt x="833" y="1378"/>
                  <a:pt x="833" y="1148"/>
                </a:cubicBezTo>
                <a:cubicBezTo>
                  <a:pt x="833" y="918"/>
                  <a:pt x="647" y="731"/>
                  <a:pt x="416" y="731"/>
                </a:cubicBezTo>
                <a:cubicBezTo>
                  <a:pt x="416" y="731"/>
                  <a:pt x="416" y="731"/>
                  <a:pt x="416" y="731"/>
                </a:cubicBezTo>
                <a:cubicBezTo>
                  <a:pt x="243" y="731"/>
                  <a:pt x="102" y="590"/>
                  <a:pt x="102" y="416"/>
                </a:cubicBezTo>
                <a:cubicBezTo>
                  <a:pt x="102" y="243"/>
                  <a:pt x="243" y="102"/>
                  <a:pt x="416" y="102"/>
                </a:cubicBezTo>
                <a:cubicBezTo>
                  <a:pt x="416" y="0"/>
                  <a:pt x="416" y="0"/>
                  <a:pt x="416" y="0"/>
                </a:cubicBezTo>
                <a:cubicBezTo>
                  <a:pt x="186" y="0"/>
                  <a:pt x="0" y="186"/>
                  <a:pt x="0" y="416"/>
                </a:cubicBezTo>
                <a:cubicBezTo>
                  <a:pt x="0" y="646"/>
                  <a:pt x="186" y="833"/>
                  <a:pt x="416" y="833"/>
                </a:cubicBezTo>
                <a:cubicBezTo>
                  <a:pt x="416" y="833"/>
                  <a:pt x="416" y="833"/>
                  <a:pt x="416" y="833"/>
                </a:cubicBezTo>
                <a:cubicBezTo>
                  <a:pt x="590" y="833"/>
                  <a:pt x="731" y="974"/>
                  <a:pt x="731" y="1148"/>
                </a:cubicBezTo>
                <a:cubicBezTo>
                  <a:pt x="731" y="1321"/>
                  <a:pt x="590" y="1462"/>
                  <a:pt x="416" y="1462"/>
                </a:cubicBezTo>
                <a:cubicBezTo>
                  <a:pt x="416" y="1462"/>
                  <a:pt x="416" y="1462"/>
                  <a:pt x="416" y="1462"/>
                </a:cubicBezTo>
                <a:cubicBezTo>
                  <a:pt x="186" y="1462"/>
                  <a:pt x="0" y="1649"/>
                  <a:pt x="0" y="1879"/>
                </a:cubicBezTo>
                <a:cubicBezTo>
                  <a:pt x="0" y="2109"/>
                  <a:pt x="186" y="2296"/>
                  <a:pt x="416" y="2296"/>
                </a:cubicBezTo>
                <a:cubicBezTo>
                  <a:pt x="416" y="2296"/>
                  <a:pt x="416" y="2296"/>
                  <a:pt x="416" y="2296"/>
                </a:cubicBezTo>
                <a:cubicBezTo>
                  <a:pt x="590" y="2296"/>
                  <a:pt x="731" y="2437"/>
                  <a:pt x="731" y="2610"/>
                </a:cubicBezTo>
                <a:cubicBezTo>
                  <a:pt x="731" y="2784"/>
                  <a:pt x="590" y="2925"/>
                  <a:pt x="416" y="2925"/>
                </a:cubicBezTo>
                <a:cubicBezTo>
                  <a:pt x="416" y="3027"/>
                  <a:pt x="416" y="3027"/>
                  <a:pt x="416" y="3027"/>
                </a:cubicBezTo>
                <a:cubicBezTo>
                  <a:pt x="647" y="3027"/>
                  <a:pt x="833" y="2841"/>
                  <a:pt x="833" y="2610"/>
                </a:cubicBezTo>
                <a:cubicBezTo>
                  <a:pt x="833" y="2380"/>
                  <a:pt x="647" y="2194"/>
                  <a:pt x="416" y="2194"/>
                </a:cubicBezTo>
                <a:close/>
              </a:path>
            </a:pathLst>
          </a:custGeom>
          <a:solidFill>
            <a:schemeClr val="bg1">
              <a:lumMod val="95000"/>
            </a:schemeClr>
          </a:solidFill>
          <a:ln>
            <a:noFill/>
          </a:ln>
        </p:spPr>
        <p:txBody>
          <a:bodyPr/>
          <a:p>
            <a:endParaRPr lang="zh-CN" altLang="en-US">
              <a:latin typeface="+mj-ea"/>
              <a:ea typeface="+mj-ea"/>
            </a:endParaRPr>
          </a:p>
        </p:txBody>
      </p:sp>
      <p:grpSp>
        <p:nvGrpSpPr>
          <p:cNvPr id="15" name="PA_淘宝店chenying0907 49"/>
          <p:cNvGrpSpPr/>
          <p:nvPr>
            <p:custDataLst>
              <p:tags r:id="rId6"/>
            </p:custDataLst>
          </p:nvPr>
        </p:nvGrpSpPr>
        <p:grpSpPr bwMode="auto">
          <a:xfrm>
            <a:off x="6447790" y="1579880"/>
            <a:ext cx="254635" cy="294640"/>
            <a:chOff x="2820" y="838"/>
            <a:chExt cx="123" cy="169"/>
          </a:xfrm>
        </p:grpSpPr>
        <p:sp>
          <p:nvSpPr>
            <p:cNvPr id="16" name="淘宝店chenying0907 38"/>
            <p:cNvSpPr>
              <a:spLocks noEditPoints="1"/>
            </p:cNvSpPr>
            <p:nvPr>
              <p:custDataLst>
                <p:tags r:id="rId7"/>
              </p:custDataLst>
            </p:nvPr>
          </p:nvSpPr>
          <p:spPr bwMode="auto">
            <a:xfrm>
              <a:off x="2841" y="856"/>
              <a:ext cx="55" cy="70"/>
            </a:xfrm>
            <a:custGeom>
              <a:avLst/>
              <a:gdLst>
                <a:gd name="T0" fmla="*/ 69 w 72"/>
                <a:gd name="T1" fmla="*/ 17 h 91"/>
                <a:gd name="T2" fmla="*/ 3 w 72"/>
                <a:gd name="T3" fmla="*/ 17 h 91"/>
                <a:gd name="T4" fmla="*/ 0 w 72"/>
                <a:gd name="T5" fmla="*/ 20 h 91"/>
                <a:gd name="T6" fmla="*/ 3 w 72"/>
                <a:gd name="T7" fmla="*/ 23 h 91"/>
                <a:gd name="T8" fmla="*/ 69 w 72"/>
                <a:gd name="T9" fmla="*/ 23 h 91"/>
                <a:gd name="T10" fmla="*/ 72 w 72"/>
                <a:gd name="T11" fmla="*/ 20 h 91"/>
                <a:gd name="T12" fmla="*/ 69 w 72"/>
                <a:gd name="T13" fmla="*/ 17 h 91"/>
                <a:gd name="T14" fmla="*/ 3 w 72"/>
                <a:gd name="T15" fmla="*/ 6 h 91"/>
                <a:gd name="T16" fmla="*/ 69 w 72"/>
                <a:gd name="T17" fmla="*/ 6 h 91"/>
                <a:gd name="T18" fmla="*/ 72 w 72"/>
                <a:gd name="T19" fmla="*/ 3 h 91"/>
                <a:gd name="T20" fmla="*/ 69 w 72"/>
                <a:gd name="T21" fmla="*/ 0 h 91"/>
                <a:gd name="T22" fmla="*/ 3 w 72"/>
                <a:gd name="T23" fmla="*/ 0 h 91"/>
                <a:gd name="T24" fmla="*/ 0 w 72"/>
                <a:gd name="T25" fmla="*/ 3 h 91"/>
                <a:gd name="T26" fmla="*/ 3 w 72"/>
                <a:gd name="T27" fmla="*/ 6 h 91"/>
                <a:gd name="T28" fmla="*/ 0 w 72"/>
                <a:gd name="T29" fmla="*/ 37 h 91"/>
                <a:gd name="T30" fmla="*/ 3 w 72"/>
                <a:gd name="T31" fmla="*/ 40 h 91"/>
                <a:gd name="T32" fmla="*/ 50 w 72"/>
                <a:gd name="T33" fmla="*/ 40 h 91"/>
                <a:gd name="T34" fmla="*/ 67 w 72"/>
                <a:gd name="T35" fmla="*/ 34 h 91"/>
                <a:gd name="T36" fmla="*/ 3 w 72"/>
                <a:gd name="T37" fmla="*/ 34 h 91"/>
                <a:gd name="T38" fmla="*/ 0 w 72"/>
                <a:gd name="T39" fmla="*/ 37 h 91"/>
                <a:gd name="T40" fmla="*/ 0 w 72"/>
                <a:gd name="T41" fmla="*/ 54 h 91"/>
                <a:gd name="T42" fmla="*/ 3 w 72"/>
                <a:gd name="T43" fmla="*/ 57 h 91"/>
                <a:gd name="T44" fmla="*/ 31 w 72"/>
                <a:gd name="T45" fmla="*/ 57 h 91"/>
                <a:gd name="T46" fmla="*/ 36 w 72"/>
                <a:gd name="T47" fmla="*/ 51 h 91"/>
                <a:gd name="T48" fmla="*/ 3 w 72"/>
                <a:gd name="T49" fmla="*/ 51 h 91"/>
                <a:gd name="T50" fmla="*/ 0 w 72"/>
                <a:gd name="T51" fmla="*/ 54 h 91"/>
                <a:gd name="T52" fmla="*/ 0 w 72"/>
                <a:gd name="T53" fmla="*/ 71 h 91"/>
                <a:gd name="T54" fmla="*/ 3 w 72"/>
                <a:gd name="T55" fmla="*/ 74 h 91"/>
                <a:gd name="T56" fmla="*/ 22 w 72"/>
                <a:gd name="T57" fmla="*/ 74 h 91"/>
                <a:gd name="T58" fmla="*/ 24 w 72"/>
                <a:gd name="T59" fmla="*/ 68 h 91"/>
                <a:gd name="T60" fmla="*/ 3 w 72"/>
                <a:gd name="T61" fmla="*/ 68 h 91"/>
                <a:gd name="T62" fmla="*/ 0 w 72"/>
                <a:gd name="T63" fmla="*/ 71 h 91"/>
                <a:gd name="T64" fmla="*/ 0 w 72"/>
                <a:gd name="T65" fmla="*/ 88 h 91"/>
                <a:gd name="T66" fmla="*/ 3 w 72"/>
                <a:gd name="T67" fmla="*/ 91 h 91"/>
                <a:gd name="T68" fmla="*/ 18 w 72"/>
                <a:gd name="T69" fmla="*/ 91 h 91"/>
                <a:gd name="T70" fmla="*/ 19 w 72"/>
                <a:gd name="T71" fmla="*/ 85 h 91"/>
                <a:gd name="T72" fmla="*/ 3 w 72"/>
                <a:gd name="T73" fmla="*/ 85 h 91"/>
                <a:gd name="T74" fmla="*/ 0 w 72"/>
                <a:gd name="T75" fmla="*/ 8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91">
                  <a:moveTo>
                    <a:pt x="69" y="17"/>
                  </a:moveTo>
                  <a:cubicBezTo>
                    <a:pt x="3" y="17"/>
                    <a:pt x="3" y="17"/>
                    <a:pt x="3" y="17"/>
                  </a:cubicBezTo>
                  <a:cubicBezTo>
                    <a:pt x="1" y="17"/>
                    <a:pt x="0" y="19"/>
                    <a:pt x="0" y="20"/>
                  </a:cubicBezTo>
                  <a:cubicBezTo>
                    <a:pt x="0" y="22"/>
                    <a:pt x="1" y="23"/>
                    <a:pt x="3" y="23"/>
                  </a:cubicBezTo>
                  <a:cubicBezTo>
                    <a:pt x="69" y="23"/>
                    <a:pt x="69" y="23"/>
                    <a:pt x="69" y="23"/>
                  </a:cubicBezTo>
                  <a:cubicBezTo>
                    <a:pt x="71" y="23"/>
                    <a:pt x="72" y="22"/>
                    <a:pt x="72" y="20"/>
                  </a:cubicBezTo>
                  <a:cubicBezTo>
                    <a:pt x="72" y="19"/>
                    <a:pt x="71" y="17"/>
                    <a:pt x="69" y="17"/>
                  </a:cubicBezTo>
                  <a:close/>
                  <a:moveTo>
                    <a:pt x="3" y="6"/>
                  </a:moveTo>
                  <a:cubicBezTo>
                    <a:pt x="69" y="6"/>
                    <a:pt x="69" y="6"/>
                    <a:pt x="69" y="6"/>
                  </a:cubicBezTo>
                  <a:cubicBezTo>
                    <a:pt x="71" y="6"/>
                    <a:pt x="72" y="5"/>
                    <a:pt x="72" y="3"/>
                  </a:cubicBezTo>
                  <a:cubicBezTo>
                    <a:pt x="72" y="2"/>
                    <a:pt x="71" y="0"/>
                    <a:pt x="69" y="0"/>
                  </a:cubicBezTo>
                  <a:cubicBezTo>
                    <a:pt x="3" y="0"/>
                    <a:pt x="3" y="0"/>
                    <a:pt x="3" y="0"/>
                  </a:cubicBezTo>
                  <a:cubicBezTo>
                    <a:pt x="1" y="0"/>
                    <a:pt x="0" y="2"/>
                    <a:pt x="0" y="3"/>
                  </a:cubicBezTo>
                  <a:cubicBezTo>
                    <a:pt x="0" y="5"/>
                    <a:pt x="1" y="6"/>
                    <a:pt x="3" y="6"/>
                  </a:cubicBezTo>
                  <a:close/>
                  <a:moveTo>
                    <a:pt x="0" y="37"/>
                  </a:moveTo>
                  <a:cubicBezTo>
                    <a:pt x="0" y="39"/>
                    <a:pt x="1" y="40"/>
                    <a:pt x="3" y="40"/>
                  </a:cubicBezTo>
                  <a:cubicBezTo>
                    <a:pt x="50" y="40"/>
                    <a:pt x="50" y="40"/>
                    <a:pt x="50" y="40"/>
                  </a:cubicBezTo>
                  <a:cubicBezTo>
                    <a:pt x="56" y="37"/>
                    <a:pt x="61" y="35"/>
                    <a:pt x="67" y="34"/>
                  </a:cubicBezTo>
                  <a:cubicBezTo>
                    <a:pt x="3" y="34"/>
                    <a:pt x="3" y="34"/>
                    <a:pt x="3" y="34"/>
                  </a:cubicBezTo>
                  <a:cubicBezTo>
                    <a:pt x="1" y="34"/>
                    <a:pt x="0" y="35"/>
                    <a:pt x="0" y="37"/>
                  </a:cubicBezTo>
                  <a:close/>
                  <a:moveTo>
                    <a:pt x="0" y="54"/>
                  </a:moveTo>
                  <a:cubicBezTo>
                    <a:pt x="0" y="56"/>
                    <a:pt x="1" y="57"/>
                    <a:pt x="3" y="57"/>
                  </a:cubicBezTo>
                  <a:cubicBezTo>
                    <a:pt x="31" y="57"/>
                    <a:pt x="31" y="57"/>
                    <a:pt x="31" y="57"/>
                  </a:cubicBezTo>
                  <a:cubicBezTo>
                    <a:pt x="32" y="55"/>
                    <a:pt x="34" y="53"/>
                    <a:pt x="36" y="51"/>
                  </a:cubicBezTo>
                  <a:cubicBezTo>
                    <a:pt x="3" y="51"/>
                    <a:pt x="3" y="51"/>
                    <a:pt x="3" y="51"/>
                  </a:cubicBezTo>
                  <a:cubicBezTo>
                    <a:pt x="1" y="51"/>
                    <a:pt x="0" y="52"/>
                    <a:pt x="0" y="54"/>
                  </a:cubicBezTo>
                  <a:close/>
                  <a:moveTo>
                    <a:pt x="0" y="71"/>
                  </a:moveTo>
                  <a:cubicBezTo>
                    <a:pt x="0" y="72"/>
                    <a:pt x="1" y="74"/>
                    <a:pt x="3" y="74"/>
                  </a:cubicBezTo>
                  <a:cubicBezTo>
                    <a:pt x="22" y="74"/>
                    <a:pt x="22" y="74"/>
                    <a:pt x="22" y="74"/>
                  </a:cubicBezTo>
                  <a:cubicBezTo>
                    <a:pt x="22" y="72"/>
                    <a:pt x="23" y="70"/>
                    <a:pt x="24" y="68"/>
                  </a:cubicBezTo>
                  <a:cubicBezTo>
                    <a:pt x="3" y="68"/>
                    <a:pt x="3" y="68"/>
                    <a:pt x="3" y="68"/>
                  </a:cubicBezTo>
                  <a:cubicBezTo>
                    <a:pt x="1" y="68"/>
                    <a:pt x="0" y="69"/>
                    <a:pt x="0" y="71"/>
                  </a:cubicBezTo>
                  <a:close/>
                  <a:moveTo>
                    <a:pt x="0" y="88"/>
                  </a:moveTo>
                  <a:cubicBezTo>
                    <a:pt x="0" y="89"/>
                    <a:pt x="1" y="91"/>
                    <a:pt x="3" y="91"/>
                  </a:cubicBezTo>
                  <a:cubicBezTo>
                    <a:pt x="18" y="91"/>
                    <a:pt x="18" y="91"/>
                    <a:pt x="18" y="91"/>
                  </a:cubicBezTo>
                  <a:cubicBezTo>
                    <a:pt x="19" y="89"/>
                    <a:pt x="19" y="87"/>
                    <a:pt x="19" y="85"/>
                  </a:cubicBezTo>
                  <a:cubicBezTo>
                    <a:pt x="3" y="85"/>
                    <a:pt x="3" y="85"/>
                    <a:pt x="3" y="85"/>
                  </a:cubicBezTo>
                  <a:cubicBezTo>
                    <a:pt x="1" y="85"/>
                    <a:pt x="0" y="86"/>
                    <a:pt x="0" y="8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latin typeface="+mj-ea"/>
                <a:ea typeface="+mj-ea"/>
              </a:endParaRPr>
            </a:p>
          </p:txBody>
        </p:sp>
        <p:sp>
          <p:nvSpPr>
            <p:cNvPr id="17" name="淘宝店chenying0907 39"/>
            <p:cNvSpPr>
              <a:spLocks noEditPoints="1"/>
            </p:cNvSpPr>
            <p:nvPr>
              <p:custDataLst>
                <p:tags r:id="rId8"/>
              </p:custDataLst>
            </p:nvPr>
          </p:nvSpPr>
          <p:spPr bwMode="auto">
            <a:xfrm>
              <a:off x="2860" y="887"/>
              <a:ext cx="83" cy="81"/>
            </a:xfrm>
            <a:custGeom>
              <a:avLst/>
              <a:gdLst>
                <a:gd name="T0" fmla="*/ 90 w 109"/>
                <a:gd name="T1" fmla="*/ 19 h 106"/>
                <a:gd name="T2" fmla="*/ 20 w 109"/>
                <a:gd name="T3" fmla="*/ 19 h 106"/>
                <a:gd name="T4" fmla="*/ 20 w 109"/>
                <a:gd name="T5" fmla="*/ 87 h 106"/>
                <a:gd name="T6" fmla="*/ 90 w 109"/>
                <a:gd name="T7" fmla="*/ 87 h 106"/>
                <a:gd name="T8" fmla="*/ 90 w 109"/>
                <a:gd name="T9" fmla="*/ 19 h 106"/>
                <a:gd name="T10" fmla="*/ 30 w 109"/>
                <a:gd name="T11" fmla="*/ 77 h 106"/>
                <a:gd name="T12" fmla="*/ 30 w 109"/>
                <a:gd name="T13" fmla="*/ 29 h 106"/>
                <a:gd name="T14" fmla="*/ 79 w 109"/>
                <a:gd name="T15" fmla="*/ 29 h 106"/>
                <a:gd name="T16" fmla="*/ 79 w 109"/>
                <a:gd name="T17" fmla="*/ 77 h 106"/>
                <a:gd name="T18" fmla="*/ 30 w 109"/>
                <a:gd name="T1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6">
                  <a:moveTo>
                    <a:pt x="90" y="19"/>
                  </a:moveTo>
                  <a:cubicBezTo>
                    <a:pt x="70" y="0"/>
                    <a:pt x="39" y="0"/>
                    <a:pt x="20" y="19"/>
                  </a:cubicBezTo>
                  <a:cubicBezTo>
                    <a:pt x="0" y="38"/>
                    <a:pt x="0" y="68"/>
                    <a:pt x="20" y="87"/>
                  </a:cubicBezTo>
                  <a:cubicBezTo>
                    <a:pt x="39" y="106"/>
                    <a:pt x="70" y="106"/>
                    <a:pt x="90" y="87"/>
                  </a:cubicBezTo>
                  <a:cubicBezTo>
                    <a:pt x="109" y="68"/>
                    <a:pt x="109" y="38"/>
                    <a:pt x="90" y="19"/>
                  </a:cubicBezTo>
                  <a:close/>
                  <a:moveTo>
                    <a:pt x="30" y="77"/>
                  </a:moveTo>
                  <a:cubicBezTo>
                    <a:pt x="17" y="64"/>
                    <a:pt x="17" y="42"/>
                    <a:pt x="30" y="29"/>
                  </a:cubicBezTo>
                  <a:cubicBezTo>
                    <a:pt x="44" y="16"/>
                    <a:pt x="66" y="16"/>
                    <a:pt x="79" y="29"/>
                  </a:cubicBezTo>
                  <a:cubicBezTo>
                    <a:pt x="92" y="42"/>
                    <a:pt x="92" y="64"/>
                    <a:pt x="79" y="77"/>
                  </a:cubicBezTo>
                  <a:cubicBezTo>
                    <a:pt x="66" y="90"/>
                    <a:pt x="44" y="90"/>
                    <a:pt x="30"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latin typeface="+mj-ea"/>
                <a:ea typeface="+mj-ea"/>
              </a:endParaRPr>
            </a:p>
          </p:txBody>
        </p:sp>
        <p:sp>
          <p:nvSpPr>
            <p:cNvPr id="18" name="淘宝店chenying0907 40"/>
            <p:cNvSpPr>
              <a:spLocks noEditPoints="1"/>
            </p:cNvSpPr>
            <p:nvPr>
              <p:custDataLst>
                <p:tags r:id="rId9"/>
              </p:custDataLst>
            </p:nvPr>
          </p:nvSpPr>
          <p:spPr bwMode="auto">
            <a:xfrm>
              <a:off x="2820" y="955"/>
              <a:ext cx="53" cy="52"/>
            </a:xfrm>
            <a:custGeom>
              <a:avLst/>
              <a:gdLst>
                <a:gd name="T0" fmla="*/ 65 w 69"/>
                <a:gd name="T1" fmla="*/ 4 h 68"/>
                <a:gd name="T2" fmla="*/ 51 w 69"/>
                <a:gd name="T3" fmla="*/ 4 h 68"/>
                <a:gd name="T4" fmla="*/ 51 w 69"/>
                <a:gd name="T5" fmla="*/ 4 h 68"/>
                <a:gd name="T6" fmla="*/ 65 w 69"/>
                <a:gd name="T7" fmla="*/ 18 h 68"/>
                <a:gd name="T8" fmla="*/ 65 w 69"/>
                <a:gd name="T9" fmla="*/ 18 h 68"/>
                <a:gd name="T10" fmla="*/ 65 w 69"/>
                <a:gd name="T11" fmla="*/ 4 h 68"/>
                <a:gd name="T12" fmla="*/ 4 w 69"/>
                <a:gd name="T13" fmla="*/ 50 h 68"/>
                <a:gd name="T14" fmla="*/ 4 w 69"/>
                <a:gd name="T15" fmla="*/ 64 h 68"/>
                <a:gd name="T16" fmla="*/ 18 w 69"/>
                <a:gd name="T17" fmla="*/ 64 h 68"/>
                <a:gd name="T18" fmla="*/ 60 w 69"/>
                <a:gd name="T19" fmla="*/ 23 h 68"/>
                <a:gd name="T20" fmla="*/ 46 w 69"/>
                <a:gd name="T21" fmla="*/ 9 h 68"/>
                <a:gd name="T22" fmla="*/ 4 w 69"/>
                <a:gd name="T23" fmla="*/ 5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8">
                  <a:moveTo>
                    <a:pt x="65" y="4"/>
                  </a:moveTo>
                  <a:cubicBezTo>
                    <a:pt x="61" y="0"/>
                    <a:pt x="55" y="0"/>
                    <a:pt x="51" y="4"/>
                  </a:cubicBezTo>
                  <a:cubicBezTo>
                    <a:pt x="51" y="4"/>
                    <a:pt x="51" y="4"/>
                    <a:pt x="51" y="4"/>
                  </a:cubicBezTo>
                  <a:cubicBezTo>
                    <a:pt x="65" y="18"/>
                    <a:pt x="65" y="18"/>
                    <a:pt x="65" y="18"/>
                  </a:cubicBezTo>
                  <a:cubicBezTo>
                    <a:pt x="65" y="18"/>
                    <a:pt x="65" y="18"/>
                    <a:pt x="65" y="18"/>
                  </a:cubicBezTo>
                  <a:cubicBezTo>
                    <a:pt x="69" y="14"/>
                    <a:pt x="69" y="8"/>
                    <a:pt x="65" y="4"/>
                  </a:cubicBezTo>
                  <a:close/>
                  <a:moveTo>
                    <a:pt x="4" y="50"/>
                  </a:moveTo>
                  <a:cubicBezTo>
                    <a:pt x="0" y="54"/>
                    <a:pt x="0" y="60"/>
                    <a:pt x="4" y="64"/>
                  </a:cubicBezTo>
                  <a:cubicBezTo>
                    <a:pt x="8" y="68"/>
                    <a:pt x="14" y="68"/>
                    <a:pt x="18" y="64"/>
                  </a:cubicBezTo>
                  <a:cubicBezTo>
                    <a:pt x="60" y="23"/>
                    <a:pt x="60" y="23"/>
                    <a:pt x="60" y="23"/>
                  </a:cubicBezTo>
                  <a:cubicBezTo>
                    <a:pt x="46" y="9"/>
                    <a:pt x="46" y="9"/>
                    <a:pt x="46" y="9"/>
                  </a:cubicBezTo>
                  <a:lnTo>
                    <a:pt x="4" y="5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latin typeface="+mj-ea"/>
                <a:ea typeface="+mj-ea"/>
              </a:endParaRPr>
            </a:p>
          </p:txBody>
        </p:sp>
        <p:sp>
          <p:nvSpPr>
            <p:cNvPr id="19" name="淘宝店chenying0907 41"/>
            <p:cNvSpPr/>
            <p:nvPr>
              <p:custDataLst>
                <p:tags r:id="rId10"/>
              </p:custDataLst>
            </p:nvPr>
          </p:nvSpPr>
          <p:spPr bwMode="auto">
            <a:xfrm>
              <a:off x="2823" y="838"/>
              <a:ext cx="91" cy="104"/>
            </a:xfrm>
            <a:custGeom>
              <a:avLst/>
              <a:gdLst>
                <a:gd name="T0" fmla="*/ 57 w 119"/>
                <a:gd name="T1" fmla="*/ 125 h 136"/>
                <a:gd name="T2" fmla="*/ 18 w 119"/>
                <a:gd name="T3" fmla="*/ 125 h 136"/>
                <a:gd name="T4" fmla="*/ 11 w 119"/>
                <a:gd name="T5" fmla="*/ 119 h 136"/>
                <a:gd name="T6" fmla="*/ 11 w 119"/>
                <a:gd name="T7" fmla="*/ 18 h 136"/>
                <a:gd name="T8" fmla="*/ 18 w 119"/>
                <a:gd name="T9" fmla="*/ 12 h 136"/>
                <a:gd name="T10" fmla="*/ 100 w 119"/>
                <a:gd name="T11" fmla="*/ 12 h 136"/>
                <a:gd name="T12" fmla="*/ 107 w 119"/>
                <a:gd name="T13" fmla="*/ 18 h 136"/>
                <a:gd name="T14" fmla="*/ 107 w 119"/>
                <a:gd name="T15" fmla="*/ 71 h 136"/>
                <a:gd name="T16" fmla="*/ 119 w 119"/>
                <a:gd name="T17" fmla="*/ 73 h 136"/>
                <a:gd name="T18" fmla="*/ 119 w 119"/>
                <a:gd name="T19" fmla="*/ 18 h 136"/>
                <a:gd name="T20" fmla="*/ 100 w 119"/>
                <a:gd name="T21" fmla="*/ 0 h 136"/>
                <a:gd name="T22" fmla="*/ 18 w 119"/>
                <a:gd name="T23" fmla="*/ 0 h 136"/>
                <a:gd name="T24" fmla="*/ 0 w 119"/>
                <a:gd name="T25" fmla="*/ 18 h 136"/>
                <a:gd name="T26" fmla="*/ 0 w 119"/>
                <a:gd name="T27" fmla="*/ 119 h 136"/>
                <a:gd name="T28" fmla="*/ 18 w 119"/>
                <a:gd name="T29" fmla="*/ 136 h 136"/>
                <a:gd name="T30" fmla="*/ 61 w 119"/>
                <a:gd name="T31" fmla="*/ 136 h 136"/>
                <a:gd name="T32" fmla="*/ 57 w 119"/>
                <a:gd name="T33" fmla="*/ 12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136">
                  <a:moveTo>
                    <a:pt x="57" y="125"/>
                  </a:moveTo>
                  <a:cubicBezTo>
                    <a:pt x="18" y="125"/>
                    <a:pt x="18" y="125"/>
                    <a:pt x="18" y="125"/>
                  </a:cubicBezTo>
                  <a:cubicBezTo>
                    <a:pt x="14" y="125"/>
                    <a:pt x="11" y="122"/>
                    <a:pt x="11" y="119"/>
                  </a:cubicBezTo>
                  <a:cubicBezTo>
                    <a:pt x="11" y="18"/>
                    <a:pt x="11" y="18"/>
                    <a:pt x="11" y="18"/>
                  </a:cubicBezTo>
                  <a:cubicBezTo>
                    <a:pt x="11" y="15"/>
                    <a:pt x="14" y="12"/>
                    <a:pt x="18" y="12"/>
                  </a:cubicBezTo>
                  <a:cubicBezTo>
                    <a:pt x="100" y="12"/>
                    <a:pt x="100" y="12"/>
                    <a:pt x="100" y="12"/>
                  </a:cubicBezTo>
                  <a:cubicBezTo>
                    <a:pt x="104" y="12"/>
                    <a:pt x="107" y="15"/>
                    <a:pt x="107" y="18"/>
                  </a:cubicBezTo>
                  <a:cubicBezTo>
                    <a:pt x="107" y="71"/>
                    <a:pt x="107" y="71"/>
                    <a:pt x="107" y="71"/>
                  </a:cubicBezTo>
                  <a:cubicBezTo>
                    <a:pt x="111" y="71"/>
                    <a:pt x="115" y="72"/>
                    <a:pt x="119" y="73"/>
                  </a:cubicBezTo>
                  <a:cubicBezTo>
                    <a:pt x="119" y="18"/>
                    <a:pt x="119" y="18"/>
                    <a:pt x="119" y="18"/>
                  </a:cubicBezTo>
                  <a:cubicBezTo>
                    <a:pt x="119" y="8"/>
                    <a:pt x="111" y="0"/>
                    <a:pt x="100" y="0"/>
                  </a:cubicBezTo>
                  <a:cubicBezTo>
                    <a:pt x="18" y="0"/>
                    <a:pt x="18" y="0"/>
                    <a:pt x="18" y="0"/>
                  </a:cubicBezTo>
                  <a:cubicBezTo>
                    <a:pt x="8" y="0"/>
                    <a:pt x="0" y="8"/>
                    <a:pt x="0" y="18"/>
                  </a:cubicBezTo>
                  <a:cubicBezTo>
                    <a:pt x="0" y="119"/>
                    <a:pt x="0" y="119"/>
                    <a:pt x="0" y="119"/>
                  </a:cubicBezTo>
                  <a:cubicBezTo>
                    <a:pt x="0" y="128"/>
                    <a:pt x="8" y="136"/>
                    <a:pt x="18" y="136"/>
                  </a:cubicBezTo>
                  <a:cubicBezTo>
                    <a:pt x="61" y="136"/>
                    <a:pt x="61" y="136"/>
                    <a:pt x="61" y="136"/>
                  </a:cubicBezTo>
                  <a:cubicBezTo>
                    <a:pt x="59" y="133"/>
                    <a:pt x="58" y="129"/>
                    <a:pt x="57" y="12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latin typeface="+mj-ea"/>
                <a:ea typeface="+mj-ea"/>
              </a:endParaRPr>
            </a:p>
          </p:txBody>
        </p:sp>
      </p:grpSp>
      <p:sp>
        <p:nvSpPr>
          <p:cNvPr id="5" name="PA_椭圆 28"/>
          <p:cNvSpPr>
            <a:spLocks noChangeArrowheads="1"/>
          </p:cNvSpPr>
          <p:nvPr>
            <p:custDataLst>
              <p:tags r:id="rId11"/>
            </p:custDataLst>
          </p:nvPr>
        </p:nvSpPr>
        <p:spPr bwMode="auto">
          <a:xfrm>
            <a:off x="5906453" y="2682321"/>
            <a:ext cx="590550" cy="589145"/>
          </a:xfrm>
          <a:prstGeom prst="ellipse">
            <a:avLst/>
          </a:prstGeom>
          <a:solidFill>
            <a:schemeClr val="accent5">
              <a:lumMod val="60000"/>
              <a:lumOff val="40000"/>
            </a:schemeClr>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latin typeface="+mj-ea"/>
              <a:ea typeface="+mj-ea"/>
            </a:endParaRPr>
          </a:p>
        </p:txBody>
      </p:sp>
      <p:grpSp>
        <p:nvGrpSpPr>
          <p:cNvPr id="12" name="PA_淘宝店chenying0907 50"/>
          <p:cNvGrpSpPr/>
          <p:nvPr>
            <p:custDataLst>
              <p:tags r:id="rId12"/>
            </p:custDataLst>
          </p:nvPr>
        </p:nvGrpSpPr>
        <p:grpSpPr bwMode="auto">
          <a:xfrm>
            <a:off x="6109970" y="2869565"/>
            <a:ext cx="226695" cy="207645"/>
            <a:chOff x="2809" y="1408"/>
            <a:chExt cx="143" cy="136"/>
          </a:xfrm>
        </p:grpSpPr>
        <p:sp>
          <p:nvSpPr>
            <p:cNvPr id="13" name="淘宝店chenying0907 36"/>
            <p:cNvSpPr/>
            <p:nvPr>
              <p:custDataLst>
                <p:tags r:id="rId13"/>
              </p:custDataLst>
            </p:nvPr>
          </p:nvSpPr>
          <p:spPr bwMode="auto">
            <a:xfrm>
              <a:off x="2884" y="1457"/>
              <a:ext cx="68" cy="66"/>
            </a:xfrm>
            <a:custGeom>
              <a:avLst/>
              <a:gdLst>
                <a:gd name="T0" fmla="*/ 75 w 88"/>
                <a:gd name="T1" fmla="*/ 30 h 86"/>
                <a:gd name="T2" fmla="*/ 58 w 88"/>
                <a:gd name="T3" fmla="*/ 30 h 86"/>
                <a:gd name="T4" fmla="*/ 58 w 88"/>
                <a:gd name="T5" fmla="*/ 13 h 86"/>
                <a:gd name="T6" fmla="*/ 44 w 88"/>
                <a:gd name="T7" fmla="*/ 0 h 86"/>
                <a:gd name="T8" fmla="*/ 31 w 88"/>
                <a:gd name="T9" fmla="*/ 13 h 86"/>
                <a:gd name="T10" fmla="*/ 31 w 88"/>
                <a:gd name="T11" fmla="*/ 30 h 86"/>
                <a:gd name="T12" fmla="*/ 14 w 88"/>
                <a:gd name="T13" fmla="*/ 30 h 86"/>
                <a:gd name="T14" fmla="*/ 0 w 88"/>
                <a:gd name="T15" fmla="*/ 43 h 86"/>
                <a:gd name="T16" fmla="*/ 14 w 88"/>
                <a:gd name="T17" fmla="*/ 56 h 86"/>
                <a:gd name="T18" fmla="*/ 31 w 88"/>
                <a:gd name="T19" fmla="*/ 56 h 86"/>
                <a:gd name="T20" fmla="*/ 31 w 88"/>
                <a:gd name="T21" fmla="*/ 73 h 86"/>
                <a:gd name="T22" fmla="*/ 44 w 88"/>
                <a:gd name="T23" fmla="*/ 86 h 86"/>
                <a:gd name="T24" fmla="*/ 58 w 88"/>
                <a:gd name="T25" fmla="*/ 73 h 86"/>
                <a:gd name="T26" fmla="*/ 58 w 88"/>
                <a:gd name="T27" fmla="*/ 56 h 86"/>
                <a:gd name="T28" fmla="*/ 75 w 88"/>
                <a:gd name="T29" fmla="*/ 56 h 86"/>
                <a:gd name="T30" fmla="*/ 88 w 88"/>
                <a:gd name="T31" fmla="*/ 43 h 86"/>
                <a:gd name="T32" fmla="*/ 75 w 88"/>
                <a:gd name="T33" fmla="*/ 3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86">
                  <a:moveTo>
                    <a:pt x="75" y="30"/>
                  </a:moveTo>
                  <a:cubicBezTo>
                    <a:pt x="58" y="30"/>
                    <a:pt x="58" y="30"/>
                    <a:pt x="58" y="30"/>
                  </a:cubicBezTo>
                  <a:cubicBezTo>
                    <a:pt x="58" y="13"/>
                    <a:pt x="58" y="13"/>
                    <a:pt x="58" y="13"/>
                  </a:cubicBezTo>
                  <a:cubicBezTo>
                    <a:pt x="58" y="6"/>
                    <a:pt x="52" y="0"/>
                    <a:pt x="44" y="0"/>
                  </a:cubicBezTo>
                  <a:cubicBezTo>
                    <a:pt x="37" y="0"/>
                    <a:pt x="31" y="6"/>
                    <a:pt x="31" y="13"/>
                  </a:cubicBezTo>
                  <a:cubicBezTo>
                    <a:pt x="31" y="30"/>
                    <a:pt x="31" y="30"/>
                    <a:pt x="31" y="30"/>
                  </a:cubicBezTo>
                  <a:cubicBezTo>
                    <a:pt x="14" y="30"/>
                    <a:pt x="14" y="30"/>
                    <a:pt x="14" y="30"/>
                  </a:cubicBezTo>
                  <a:cubicBezTo>
                    <a:pt x="6" y="30"/>
                    <a:pt x="0" y="36"/>
                    <a:pt x="0" y="43"/>
                  </a:cubicBezTo>
                  <a:cubicBezTo>
                    <a:pt x="0" y="50"/>
                    <a:pt x="6" y="56"/>
                    <a:pt x="14" y="56"/>
                  </a:cubicBezTo>
                  <a:cubicBezTo>
                    <a:pt x="31" y="56"/>
                    <a:pt x="31" y="56"/>
                    <a:pt x="31" y="56"/>
                  </a:cubicBezTo>
                  <a:cubicBezTo>
                    <a:pt x="31" y="73"/>
                    <a:pt x="31" y="73"/>
                    <a:pt x="31" y="73"/>
                  </a:cubicBezTo>
                  <a:cubicBezTo>
                    <a:pt x="31" y="80"/>
                    <a:pt x="37" y="86"/>
                    <a:pt x="44" y="86"/>
                  </a:cubicBezTo>
                  <a:cubicBezTo>
                    <a:pt x="52" y="86"/>
                    <a:pt x="58" y="80"/>
                    <a:pt x="58" y="73"/>
                  </a:cubicBezTo>
                  <a:cubicBezTo>
                    <a:pt x="58" y="56"/>
                    <a:pt x="58" y="56"/>
                    <a:pt x="58" y="56"/>
                  </a:cubicBezTo>
                  <a:cubicBezTo>
                    <a:pt x="75" y="56"/>
                    <a:pt x="75" y="56"/>
                    <a:pt x="75" y="56"/>
                  </a:cubicBezTo>
                  <a:cubicBezTo>
                    <a:pt x="82" y="56"/>
                    <a:pt x="88" y="50"/>
                    <a:pt x="88" y="43"/>
                  </a:cubicBezTo>
                  <a:cubicBezTo>
                    <a:pt x="88" y="36"/>
                    <a:pt x="82" y="30"/>
                    <a:pt x="7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latin typeface="+mj-ea"/>
                <a:ea typeface="+mj-ea"/>
              </a:endParaRPr>
            </a:p>
          </p:txBody>
        </p:sp>
        <p:sp>
          <p:nvSpPr>
            <p:cNvPr id="14" name="淘宝店chenying0907 37"/>
            <p:cNvSpPr>
              <a:spLocks noEditPoints="1"/>
            </p:cNvSpPr>
            <p:nvPr>
              <p:custDataLst>
                <p:tags r:id="rId14"/>
              </p:custDataLst>
            </p:nvPr>
          </p:nvSpPr>
          <p:spPr bwMode="auto">
            <a:xfrm>
              <a:off x="2809" y="1408"/>
              <a:ext cx="105" cy="136"/>
            </a:xfrm>
            <a:custGeom>
              <a:avLst/>
              <a:gdLst>
                <a:gd name="T0" fmla="*/ 70 w 138"/>
                <a:gd name="T1" fmla="*/ 68 h 178"/>
                <a:gd name="T2" fmla="*/ 105 w 138"/>
                <a:gd name="T3" fmla="*/ 34 h 178"/>
                <a:gd name="T4" fmla="*/ 70 w 138"/>
                <a:gd name="T5" fmla="*/ 0 h 178"/>
                <a:gd name="T6" fmla="*/ 35 w 138"/>
                <a:gd name="T7" fmla="*/ 34 h 178"/>
                <a:gd name="T8" fmla="*/ 70 w 138"/>
                <a:gd name="T9" fmla="*/ 68 h 178"/>
                <a:gd name="T10" fmla="*/ 138 w 138"/>
                <a:gd name="T11" fmla="*/ 165 h 178"/>
                <a:gd name="T12" fmla="*/ 110 w 138"/>
                <a:gd name="T13" fmla="*/ 135 h 178"/>
                <a:gd name="T14" fmla="*/ 80 w 138"/>
                <a:gd name="T15" fmla="*/ 108 h 178"/>
                <a:gd name="T16" fmla="*/ 98 w 138"/>
                <a:gd name="T17" fmla="*/ 87 h 178"/>
                <a:gd name="T18" fmla="*/ 69 w 138"/>
                <a:gd name="T19" fmla="*/ 78 h 178"/>
                <a:gd name="T20" fmla="*/ 0 w 138"/>
                <a:gd name="T21" fmla="*/ 173 h 178"/>
                <a:gd name="T22" fmla="*/ 0 w 138"/>
                <a:gd name="T23" fmla="*/ 178 h 178"/>
                <a:gd name="T24" fmla="*/ 138 w 138"/>
                <a:gd name="T25" fmla="*/ 178 h 178"/>
                <a:gd name="T26" fmla="*/ 138 w 138"/>
                <a:gd name="T27" fmla="*/ 173 h 178"/>
                <a:gd name="T28" fmla="*/ 138 w 138"/>
                <a:gd name="T29" fmla="*/ 16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78">
                  <a:moveTo>
                    <a:pt x="70" y="68"/>
                  </a:moveTo>
                  <a:cubicBezTo>
                    <a:pt x="89" y="68"/>
                    <a:pt x="105" y="53"/>
                    <a:pt x="105" y="34"/>
                  </a:cubicBezTo>
                  <a:cubicBezTo>
                    <a:pt x="105" y="15"/>
                    <a:pt x="89" y="0"/>
                    <a:pt x="70" y="0"/>
                  </a:cubicBezTo>
                  <a:cubicBezTo>
                    <a:pt x="50" y="0"/>
                    <a:pt x="35" y="15"/>
                    <a:pt x="35" y="34"/>
                  </a:cubicBezTo>
                  <a:cubicBezTo>
                    <a:pt x="35" y="53"/>
                    <a:pt x="50" y="68"/>
                    <a:pt x="70" y="68"/>
                  </a:cubicBezTo>
                  <a:close/>
                  <a:moveTo>
                    <a:pt x="138" y="165"/>
                  </a:moveTo>
                  <a:cubicBezTo>
                    <a:pt x="128" y="165"/>
                    <a:pt x="110" y="161"/>
                    <a:pt x="110" y="135"/>
                  </a:cubicBezTo>
                  <a:cubicBezTo>
                    <a:pt x="110" y="135"/>
                    <a:pt x="77" y="138"/>
                    <a:pt x="80" y="108"/>
                  </a:cubicBezTo>
                  <a:cubicBezTo>
                    <a:pt x="81" y="95"/>
                    <a:pt x="90" y="89"/>
                    <a:pt x="98" y="87"/>
                  </a:cubicBezTo>
                  <a:cubicBezTo>
                    <a:pt x="89" y="81"/>
                    <a:pt x="80" y="78"/>
                    <a:pt x="69" y="78"/>
                  </a:cubicBezTo>
                  <a:cubicBezTo>
                    <a:pt x="31" y="78"/>
                    <a:pt x="0" y="120"/>
                    <a:pt x="0" y="173"/>
                  </a:cubicBezTo>
                  <a:cubicBezTo>
                    <a:pt x="0" y="174"/>
                    <a:pt x="0" y="176"/>
                    <a:pt x="0" y="178"/>
                  </a:cubicBezTo>
                  <a:cubicBezTo>
                    <a:pt x="138" y="178"/>
                    <a:pt x="138" y="178"/>
                    <a:pt x="138" y="178"/>
                  </a:cubicBezTo>
                  <a:cubicBezTo>
                    <a:pt x="138" y="176"/>
                    <a:pt x="138" y="174"/>
                    <a:pt x="138" y="173"/>
                  </a:cubicBezTo>
                  <a:cubicBezTo>
                    <a:pt x="138" y="170"/>
                    <a:pt x="138" y="168"/>
                    <a:pt x="138" y="1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latin typeface="+mj-ea"/>
                <a:ea typeface="+mj-ea"/>
              </a:endParaRPr>
            </a:p>
          </p:txBody>
        </p:sp>
      </p:grpSp>
      <p:sp>
        <p:nvSpPr>
          <p:cNvPr id="6" name="PA_椭圆 29"/>
          <p:cNvSpPr>
            <a:spLocks noChangeArrowheads="1"/>
          </p:cNvSpPr>
          <p:nvPr>
            <p:custDataLst>
              <p:tags r:id="rId15"/>
            </p:custDataLst>
          </p:nvPr>
        </p:nvSpPr>
        <p:spPr bwMode="auto">
          <a:xfrm>
            <a:off x="6364923" y="3920527"/>
            <a:ext cx="590550" cy="589144"/>
          </a:xfrm>
          <a:prstGeom prst="ellipse">
            <a:avLst/>
          </a:prstGeom>
          <a:solidFill>
            <a:schemeClr val="accent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latin typeface="+mj-ea"/>
              <a:ea typeface="+mj-ea"/>
            </a:endParaRPr>
          </a:p>
        </p:txBody>
      </p:sp>
      <p:grpSp>
        <p:nvGrpSpPr>
          <p:cNvPr id="20" name="PA_淘宝店chenying0907 51"/>
          <p:cNvGrpSpPr/>
          <p:nvPr>
            <p:custDataLst>
              <p:tags r:id="rId16"/>
            </p:custDataLst>
          </p:nvPr>
        </p:nvGrpSpPr>
        <p:grpSpPr bwMode="auto">
          <a:xfrm>
            <a:off x="6542405" y="4141470"/>
            <a:ext cx="275590" cy="174625"/>
            <a:chOff x="2801" y="1980"/>
            <a:chExt cx="136" cy="110"/>
          </a:xfrm>
        </p:grpSpPr>
        <p:sp>
          <p:nvSpPr>
            <p:cNvPr id="21" name="淘宝店chenying0907 42"/>
            <p:cNvSpPr>
              <a:spLocks noEditPoints="1"/>
            </p:cNvSpPr>
            <p:nvPr>
              <p:custDataLst>
                <p:tags r:id="rId17"/>
              </p:custDataLst>
            </p:nvPr>
          </p:nvSpPr>
          <p:spPr bwMode="auto">
            <a:xfrm>
              <a:off x="2801" y="2016"/>
              <a:ext cx="122" cy="74"/>
            </a:xfrm>
            <a:custGeom>
              <a:avLst/>
              <a:gdLst>
                <a:gd name="T0" fmla="*/ 34 w 122"/>
                <a:gd name="T1" fmla="*/ 28 h 74"/>
                <a:gd name="T2" fmla="*/ 34 w 122"/>
                <a:gd name="T3" fmla="*/ 74 h 74"/>
                <a:gd name="T4" fmla="*/ 54 w 122"/>
                <a:gd name="T5" fmla="*/ 74 h 74"/>
                <a:gd name="T6" fmla="*/ 54 w 122"/>
                <a:gd name="T7" fmla="*/ 29 h 74"/>
                <a:gd name="T8" fmla="*/ 44 w 122"/>
                <a:gd name="T9" fmla="*/ 20 h 74"/>
                <a:gd name="T10" fmla="*/ 34 w 122"/>
                <a:gd name="T11" fmla="*/ 28 h 74"/>
                <a:gd name="T12" fmla="*/ 0 w 122"/>
                <a:gd name="T13" fmla="*/ 74 h 74"/>
                <a:gd name="T14" fmla="*/ 20 w 122"/>
                <a:gd name="T15" fmla="*/ 74 h 74"/>
                <a:gd name="T16" fmla="*/ 20 w 122"/>
                <a:gd name="T17" fmla="*/ 39 h 74"/>
                <a:gd name="T18" fmla="*/ 0 w 122"/>
                <a:gd name="T19" fmla="*/ 56 h 74"/>
                <a:gd name="T20" fmla="*/ 0 w 122"/>
                <a:gd name="T21" fmla="*/ 74 h 74"/>
                <a:gd name="T22" fmla="*/ 102 w 122"/>
                <a:gd name="T23" fmla="*/ 18 h 74"/>
                <a:gd name="T24" fmla="*/ 102 w 122"/>
                <a:gd name="T25" fmla="*/ 74 h 74"/>
                <a:gd name="T26" fmla="*/ 122 w 122"/>
                <a:gd name="T27" fmla="*/ 74 h 74"/>
                <a:gd name="T28" fmla="*/ 122 w 122"/>
                <a:gd name="T29" fmla="*/ 0 h 74"/>
                <a:gd name="T30" fmla="*/ 102 w 122"/>
                <a:gd name="T31" fmla="*/ 18 h 74"/>
                <a:gd name="T32" fmla="*/ 67 w 122"/>
                <a:gd name="T33" fmla="*/ 40 h 74"/>
                <a:gd name="T34" fmla="*/ 67 w 122"/>
                <a:gd name="T35" fmla="*/ 74 h 74"/>
                <a:gd name="T36" fmla="*/ 88 w 122"/>
                <a:gd name="T37" fmla="*/ 74 h 74"/>
                <a:gd name="T38" fmla="*/ 88 w 122"/>
                <a:gd name="T39" fmla="*/ 29 h 74"/>
                <a:gd name="T40" fmla="*/ 72 w 122"/>
                <a:gd name="T41" fmla="*/ 43 h 74"/>
                <a:gd name="T42" fmla="*/ 67 w 122"/>
                <a:gd name="T43" fmla="*/ 4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74">
                  <a:moveTo>
                    <a:pt x="34" y="28"/>
                  </a:moveTo>
                  <a:lnTo>
                    <a:pt x="34" y="74"/>
                  </a:lnTo>
                  <a:lnTo>
                    <a:pt x="54" y="74"/>
                  </a:lnTo>
                  <a:lnTo>
                    <a:pt x="54" y="29"/>
                  </a:lnTo>
                  <a:lnTo>
                    <a:pt x="44" y="20"/>
                  </a:lnTo>
                  <a:lnTo>
                    <a:pt x="34" y="28"/>
                  </a:lnTo>
                  <a:close/>
                  <a:moveTo>
                    <a:pt x="0" y="74"/>
                  </a:moveTo>
                  <a:lnTo>
                    <a:pt x="20" y="74"/>
                  </a:lnTo>
                  <a:lnTo>
                    <a:pt x="20" y="39"/>
                  </a:lnTo>
                  <a:lnTo>
                    <a:pt x="0" y="56"/>
                  </a:lnTo>
                  <a:lnTo>
                    <a:pt x="0" y="74"/>
                  </a:lnTo>
                  <a:close/>
                  <a:moveTo>
                    <a:pt x="102" y="18"/>
                  </a:moveTo>
                  <a:lnTo>
                    <a:pt x="102" y="74"/>
                  </a:lnTo>
                  <a:lnTo>
                    <a:pt x="122" y="74"/>
                  </a:lnTo>
                  <a:lnTo>
                    <a:pt x="122" y="0"/>
                  </a:lnTo>
                  <a:lnTo>
                    <a:pt x="102" y="18"/>
                  </a:lnTo>
                  <a:close/>
                  <a:moveTo>
                    <a:pt x="67" y="40"/>
                  </a:moveTo>
                  <a:lnTo>
                    <a:pt x="67" y="74"/>
                  </a:lnTo>
                  <a:lnTo>
                    <a:pt x="88" y="74"/>
                  </a:lnTo>
                  <a:lnTo>
                    <a:pt x="88" y="29"/>
                  </a:lnTo>
                  <a:lnTo>
                    <a:pt x="72" y="43"/>
                  </a:lnTo>
                  <a:lnTo>
                    <a:pt x="67"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latin typeface="+mj-ea"/>
                <a:ea typeface="+mj-ea"/>
              </a:endParaRPr>
            </a:p>
          </p:txBody>
        </p:sp>
        <p:sp>
          <p:nvSpPr>
            <p:cNvPr id="22" name="淘宝店chenying0907 43"/>
            <p:cNvSpPr/>
            <p:nvPr>
              <p:custDataLst>
                <p:tags r:id="rId18"/>
              </p:custDataLst>
            </p:nvPr>
          </p:nvSpPr>
          <p:spPr bwMode="auto">
            <a:xfrm>
              <a:off x="2801" y="1980"/>
              <a:ext cx="136" cy="79"/>
            </a:xfrm>
            <a:custGeom>
              <a:avLst/>
              <a:gdLst>
                <a:gd name="T0" fmla="*/ 136 w 136"/>
                <a:gd name="T1" fmla="*/ 0 h 79"/>
                <a:gd name="T2" fmla="*/ 96 w 136"/>
                <a:gd name="T3" fmla="*/ 0 h 79"/>
                <a:gd name="T4" fmla="*/ 113 w 136"/>
                <a:gd name="T5" fmla="*/ 16 h 79"/>
                <a:gd name="T6" fmla="*/ 72 w 136"/>
                <a:gd name="T7" fmla="*/ 52 h 79"/>
                <a:gd name="T8" fmla="*/ 44 w 136"/>
                <a:gd name="T9" fmla="*/ 28 h 79"/>
                <a:gd name="T10" fmla="*/ 0 w 136"/>
                <a:gd name="T11" fmla="*/ 64 h 79"/>
                <a:gd name="T12" fmla="*/ 0 w 136"/>
                <a:gd name="T13" fmla="*/ 79 h 79"/>
                <a:gd name="T14" fmla="*/ 44 w 136"/>
                <a:gd name="T15" fmla="*/ 43 h 79"/>
                <a:gd name="T16" fmla="*/ 72 w 136"/>
                <a:gd name="T17" fmla="*/ 67 h 79"/>
                <a:gd name="T18" fmla="*/ 122 w 136"/>
                <a:gd name="T19" fmla="*/ 25 h 79"/>
                <a:gd name="T20" fmla="*/ 136 w 136"/>
                <a:gd name="T21" fmla="*/ 38 h 79"/>
                <a:gd name="T22" fmla="*/ 136 w 136"/>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 h="79">
                  <a:moveTo>
                    <a:pt x="136" y="0"/>
                  </a:moveTo>
                  <a:lnTo>
                    <a:pt x="96" y="0"/>
                  </a:lnTo>
                  <a:lnTo>
                    <a:pt x="113" y="16"/>
                  </a:lnTo>
                  <a:lnTo>
                    <a:pt x="72" y="52"/>
                  </a:lnTo>
                  <a:lnTo>
                    <a:pt x="44" y="28"/>
                  </a:lnTo>
                  <a:lnTo>
                    <a:pt x="0" y="64"/>
                  </a:lnTo>
                  <a:lnTo>
                    <a:pt x="0" y="79"/>
                  </a:lnTo>
                  <a:lnTo>
                    <a:pt x="44" y="43"/>
                  </a:lnTo>
                  <a:lnTo>
                    <a:pt x="72" y="67"/>
                  </a:lnTo>
                  <a:lnTo>
                    <a:pt x="122" y="25"/>
                  </a:lnTo>
                  <a:lnTo>
                    <a:pt x="136" y="38"/>
                  </a:lnTo>
                  <a:lnTo>
                    <a:pt x="13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latin typeface="+mj-ea"/>
                <a:ea typeface="+mj-ea"/>
              </a:endParaRPr>
            </a:p>
          </p:txBody>
        </p:sp>
      </p:grpSp>
      <p:sp>
        <p:nvSpPr>
          <p:cNvPr id="8" name="PA_椭圆 30"/>
          <p:cNvSpPr>
            <a:spLocks noChangeArrowheads="1"/>
          </p:cNvSpPr>
          <p:nvPr>
            <p:custDataLst>
              <p:tags r:id="rId19"/>
            </p:custDataLst>
          </p:nvPr>
        </p:nvSpPr>
        <p:spPr bwMode="auto">
          <a:xfrm>
            <a:off x="5938203" y="5193023"/>
            <a:ext cx="590550" cy="589145"/>
          </a:xfrm>
          <a:prstGeom prst="ellipse">
            <a:avLst/>
          </a:prstGeom>
          <a:solidFill>
            <a:schemeClr val="accent5">
              <a:lumMod val="60000"/>
              <a:lumOff val="40000"/>
            </a:schemeClr>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latin typeface="+mj-ea"/>
              <a:ea typeface="+mj-ea"/>
            </a:endParaRPr>
          </a:p>
        </p:txBody>
      </p:sp>
      <p:grpSp>
        <p:nvGrpSpPr>
          <p:cNvPr id="23" name="PA_淘宝店chenying0907 52"/>
          <p:cNvGrpSpPr/>
          <p:nvPr>
            <p:custDataLst>
              <p:tags r:id="rId20"/>
            </p:custDataLst>
          </p:nvPr>
        </p:nvGrpSpPr>
        <p:grpSpPr bwMode="auto">
          <a:xfrm>
            <a:off x="6119178" y="5373735"/>
            <a:ext cx="177800" cy="242962"/>
            <a:chOff x="2829" y="2517"/>
            <a:chExt cx="112" cy="153"/>
          </a:xfrm>
        </p:grpSpPr>
        <p:sp>
          <p:nvSpPr>
            <p:cNvPr id="24" name="淘宝店chenying0907 44"/>
            <p:cNvSpPr>
              <a:spLocks noEditPoints="1"/>
            </p:cNvSpPr>
            <p:nvPr>
              <p:custDataLst>
                <p:tags r:id="rId21"/>
              </p:custDataLst>
            </p:nvPr>
          </p:nvSpPr>
          <p:spPr bwMode="auto">
            <a:xfrm>
              <a:off x="2829" y="2517"/>
              <a:ext cx="112" cy="153"/>
            </a:xfrm>
            <a:custGeom>
              <a:avLst/>
              <a:gdLst>
                <a:gd name="T0" fmla="*/ 112 w 112"/>
                <a:gd name="T1" fmla="*/ 30 h 153"/>
                <a:gd name="T2" fmla="*/ 82 w 112"/>
                <a:gd name="T3" fmla="*/ 0 h 153"/>
                <a:gd name="T4" fmla="*/ 0 w 112"/>
                <a:gd name="T5" fmla="*/ 0 h 153"/>
                <a:gd name="T6" fmla="*/ 0 w 112"/>
                <a:gd name="T7" fmla="*/ 153 h 153"/>
                <a:gd name="T8" fmla="*/ 112 w 112"/>
                <a:gd name="T9" fmla="*/ 153 h 153"/>
                <a:gd name="T10" fmla="*/ 112 w 112"/>
                <a:gd name="T11" fmla="*/ 30 h 153"/>
                <a:gd name="T12" fmla="*/ 99 w 112"/>
                <a:gd name="T13" fmla="*/ 34 h 153"/>
                <a:gd name="T14" fmla="*/ 79 w 112"/>
                <a:gd name="T15" fmla="*/ 34 h 153"/>
                <a:gd name="T16" fmla="*/ 79 w 112"/>
                <a:gd name="T17" fmla="*/ 14 h 153"/>
                <a:gd name="T18" fmla="*/ 99 w 112"/>
                <a:gd name="T19" fmla="*/ 34 h 153"/>
                <a:gd name="T20" fmla="*/ 99 w 112"/>
                <a:gd name="T21" fmla="*/ 141 h 153"/>
                <a:gd name="T22" fmla="*/ 12 w 112"/>
                <a:gd name="T23" fmla="*/ 141 h 153"/>
                <a:gd name="T24" fmla="*/ 12 w 112"/>
                <a:gd name="T25" fmla="*/ 12 h 153"/>
                <a:gd name="T26" fmla="*/ 67 w 112"/>
                <a:gd name="T27" fmla="*/ 12 h 153"/>
                <a:gd name="T28" fmla="*/ 67 w 112"/>
                <a:gd name="T29" fmla="*/ 46 h 153"/>
                <a:gd name="T30" fmla="*/ 99 w 112"/>
                <a:gd name="T31" fmla="*/ 46 h 153"/>
                <a:gd name="T32" fmla="*/ 99 w 112"/>
                <a:gd name="T33" fmla="*/ 1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3">
                  <a:moveTo>
                    <a:pt x="112" y="30"/>
                  </a:moveTo>
                  <a:lnTo>
                    <a:pt x="82" y="0"/>
                  </a:lnTo>
                  <a:lnTo>
                    <a:pt x="0" y="0"/>
                  </a:lnTo>
                  <a:lnTo>
                    <a:pt x="0" y="153"/>
                  </a:lnTo>
                  <a:lnTo>
                    <a:pt x="112" y="153"/>
                  </a:lnTo>
                  <a:lnTo>
                    <a:pt x="112" y="30"/>
                  </a:lnTo>
                  <a:close/>
                  <a:moveTo>
                    <a:pt x="99" y="34"/>
                  </a:moveTo>
                  <a:lnTo>
                    <a:pt x="79" y="34"/>
                  </a:lnTo>
                  <a:lnTo>
                    <a:pt x="79" y="14"/>
                  </a:lnTo>
                  <a:lnTo>
                    <a:pt x="99" y="34"/>
                  </a:lnTo>
                  <a:close/>
                  <a:moveTo>
                    <a:pt x="99" y="141"/>
                  </a:moveTo>
                  <a:lnTo>
                    <a:pt x="12" y="141"/>
                  </a:lnTo>
                  <a:lnTo>
                    <a:pt x="12" y="12"/>
                  </a:lnTo>
                  <a:lnTo>
                    <a:pt x="67" y="12"/>
                  </a:lnTo>
                  <a:lnTo>
                    <a:pt x="67" y="46"/>
                  </a:lnTo>
                  <a:lnTo>
                    <a:pt x="99" y="46"/>
                  </a:lnTo>
                  <a:lnTo>
                    <a:pt x="99" y="1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latin typeface="+mj-ea"/>
                <a:ea typeface="+mj-ea"/>
              </a:endParaRPr>
            </a:p>
          </p:txBody>
        </p:sp>
        <p:sp>
          <p:nvSpPr>
            <p:cNvPr id="25" name="Rectangle 45"/>
            <p:cNvSpPr>
              <a:spLocks noChangeArrowheads="1"/>
            </p:cNvSpPr>
            <p:nvPr>
              <p:custDataLst>
                <p:tags r:id="rId22"/>
              </p:custDataLst>
            </p:nvPr>
          </p:nvSpPr>
          <p:spPr bwMode="auto">
            <a:xfrm>
              <a:off x="2850" y="2557"/>
              <a:ext cx="7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p>
              <a:endParaRPr lang="zh-CN" altLang="en-US">
                <a:latin typeface="+mj-ea"/>
                <a:ea typeface="+mj-ea"/>
              </a:endParaRPr>
            </a:p>
          </p:txBody>
        </p:sp>
        <p:sp>
          <p:nvSpPr>
            <p:cNvPr id="26" name="Rectangle 46"/>
            <p:cNvSpPr>
              <a:spLocks noChangeArrowheads="1"/>
            </p:cNvSpPr>
            <p:nvPr>
              <p:custDataLst>
                <p:tags r:id="rId23"/>
              </p:custDataLst>
            </p:nvPr>
          </p:nvSpPr>
          <p:spPr bwMode="auto">
            <a:xfrm>
              <a:off x="2850" y="2579"/>
              <a:ext cx="70"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p>
              <a:endParaRPr lang="zh-CN" altLang="en-US">
                <a:latin typeface="+mj-ea"/>
                <a:ea typeface="+mj-ea"/>
              </a:endParaRPr>
            </a:p>
          </p:txBody>
        </p:sp>
        <p:sp>
          <p:nvSpPr>
            <p:cNvPr id="27" name="Rectangle 47"/>
            <p:cNvSpPr>
              <a:spLocks noChangeArrowheads="1"/>
            </p:cNvSpPr>
            <p:nvPr>
              <p:custDataLst>
                <p:tags r:id="rId24"/>
              </p:custDataLst>
            </p:nvPr>
          </p:nvSpPr>
          <p:spPr bwMode="auto">
            <a:xfrm>
              <a:off x="2850" y="2602"/>
              <a:ext cx="7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p>
              <a:endParaRPr lang="zh-CN" altLang="en-US">
                <a:latin typeface="+mj-ea"/>
                <a:ea typeface="+mj-ea"/>
              </a:endParaRPr>
            </a:p>
          </p:txBody>
        </p:sp>
        <p:sp>
          <p:nvSpPr>
            <p:cNvPr id="28" name="Rectangle 48"/>
            <p:cNvSpPr>
              <a:spLocks noChangeArrowheads="1"/>
            </p:cNvSpPr>
            <p:nvPr>
              <p:custDataLst>
                <p:tags r:id="rId25"/>
              </p:custDataLst>
            </p:nvPr>
          </p:nvSpPr>
          <p:spPr bwMode="auto">
            <a:xfrm>
              <a:off x="2850" y="2625"/>
              <a:ext cx="7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p>
              <a:endParaRPr lang="zh-CN" altLang="en-US">
                <a:latin typeface="+mj-ea"/>
                <a:ea typeface="+mj-ea"/>
              </a:endParaRPr>
            </a:p>
          </p:txBody>
        </p:sp>
      </p:grpSp>
      <p:sp>
        <p:nvSpPr>
          <p:cNvPr id="9" name="PA_任意多边形 32"/>
          <p:cNvSpPr/>
          <p:nvPr>
            <p:custDataLst>
              <p:tags r:id="rId26"/>
            </p:custDataLst>
          </p:nvPr>
        </p:nvSpPr>
        <p:spPr bwMode="auto">
          <a:xfrm>
            <a:off x="6996431" y="1508915"/>
            <a:ext cx="269875" cy="398585"/>
          </a:xfrm>
          <a:custGeom>
            <a:avLst/>
            <a:gdLst>
              <a:gd name="T0" fmla="*/ 0 w 170"/>
              <a:gd name="T1" fmla="*/ 0 h 251"/>
              <a:gd name="T2" fmla="*/ 92 w 170"/>
              <a:gd name="T3" fmla="*/ 126 h 251"/>
              <a:gd name="T4" fmla="*/ 0 w 170"/>
              <a:gd name="T5" fmla="*/ 251 h 251"/>
              <a:gd name="T6" fmla="*/ 79 w 170"/>
              <a:gd name="T7" fmla="*/ 251 h 251"/>
              <a:gd name="T8" fmla="*/ 170 w 170"/>
              <a:gd name="T9" fmla="*/ 126 h 251"/>
              <a:gd name="T10" fmla="*/ 79 w 170"/>
              <a:gd name="T11" fmla="*/ 0 h 251"/>
              <a:gd name="T12" fmla="*/ 0 w 170"/>
              <a:gd name="T13" fmla="*/ 0 h 251"/>
            </a:gdLst>
            <a:ahLst/>
            <a:cxnLst>
              <a:cxn ang="0">
                <a:pos x="T0" y="T1"/>
              </a:cxn>
              <a:cxn ang="0">
                <a:pos x="T2" y="T3"/>
              </a:cxn>
              <a:cxn ang="0">
                <a:pos x="T4" y="T5"/>
              </a:cxn>
              <a:cxn ang="0">
                <a:pos x="T6" y="T7"/>
              </a:cxn>
              <a:cxn ang="0">
                <a:pos x="T8" y="T9"/>
              </a:cxn>
              <a:cxn ang="0">
                <a:pos x="T10" y="T11"/>
              </a:cxn>
              <a:cxn ang="0">
                <a:pos x="T12" y="T13"/>
              </a:cxn>
            </a:cxnLst>
            <a:rect l="0" t="0" r="r" b="b"/>
            <a:pathLst>
              <a:path w="170" h="251">
                <a:moveTo>
                  <a:pt x="0" y="0"/>
                </a:moveTo>
                <a:lnTo>
                  <a:pt x="92" y="126"/>
                </a:lnTo>
                <a:lnTo>
                  <a:pt x="0" y="251"/>
                </a:lnTo>
                <a:lnTo>
                  <a:pt x="79" y="251"/>
                </a:lnTo>
                <a:lnTo>
                  <a:pt x="170" y="126"/>
                </a:lnTo>
                <a:lnTo>
                  <a:pt x="79" y="0"/>
                </a:lnTo>
                <a:lnTo>
                  <a:pt x="0" y="0"/>
                </a:lnTo>
                <a:close/>
              </a:path>
            </a:pathLst>
          </a:custGeom>
          <a:solidFill>
            <a:schemeClr val="bg1">
              <a:lumMod val="85000"/>
            </a:schemeClr>
          </a:solidFill>
          <a:ln>
            <a:noFill/>
          </a:ln>
        </p:spPr>
        <p:txBody>
          <a:bodyPr/>
          <a:p>
            <a:endParaRPr lang="zh-CN" altLang="en-US">
              <a:latin typeface="+mj-ea"/>
              <a:ea typeface="+mj-ea"/>
            </a:endParaRPr>
          </a:p>
        </p:txBody>
      </p:sp>
      <p:sp>
        <p:nvSpPr>
          <p:cNvPr id="10" name="PA_任意多边形 33"/>
          <p:cNvSpPr/>
          <p:nvPr>
            <p:custDataLst>
              <p:tags r:id="rId27"/>
            </p:custDataLst>
          </p:nvPr>
        </p:nvSpPr>
        <p:spPr bwMode="auto">
          <a:xfrm>
            <a:off x="5507355" y="2782570"/>
            <a:ext cx="267970" cy="398780"/>
          </a:xfrm>
          <a:custGeom>
            <a:avLst/>
            <a:gdLst>
              <a:gd name="T0" fmla="*/ 169 w 169"/>
              <a:gd name="T1" fmla="*/ 251 h 251"/>
              <a:gd name="T2" fmla="*/ 78 w 169"/>
              <a:gd name="T3" fmla="*/ 126 h 251"/>
              <a:gd name="T4" fmla="*/ 169 w 169"/>
              <a:gd name="T5" fmla="*/ 0 h 251"/>
              <a:gd name="T6" fmla="*/ 91 w 169"/>
              <a:gd name="T7" fmla="*/ 0 h 251"/>
              <a:gd name="T8" fmla="*/ 0 w 169"/>
              <a:gd name="T9" fmla="*/ 126 h 251"/>
              <a:gd name="T10" fmla="*/ 91 w 169"/>
              <a:gd name="T11" fmla="*/ 251 h 251"/>
              <a:gd name="T12" fmla="*/ 169 w 169"/>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169" h="251">
                <a:moveTo>
                  <a:pt x="169" y="251"/>
                </a:moveTo>
                <a:lnTo>
                  <a:pt x="78" y="126"/>
                </a:lnTo>
                <a:lnTo>
                  <a:pt x="169" y="0"/>
                </a:lnTo>
                <a:lnTo>
                  <a:pt x="91" y="0"/>
                </a:lnTo>
                <a:lnTo>
                  <a:pt x="0" y="126"/>
                </a:lnTo>
                <a:lnTo>
                  <a:pt x="91" y="251"/>
                </a:lnTo>
                <a:lnTo>
                  <a:pt x="169" y="251"/>
                </a:lnTo>
                <a:close/>
              </a:path>
            </a:pathLst>
          </a:custGeom>
          <a:solidFill>
            <a:schemeClr val="bg1">
              <a:lumMod val="85000"/>
            </a:schemeClr>
          </a:solidFill>
          <a:ln>
            <a:noFill/>
          </a:ln>
        </p:spPr>
        <p:txBody>
          <a:bodyPr/>
          <a:p>
            <a:endParaRPr lang="zh-CN" altLang="en-US">
              <a:latin typeface="+mj-ea"/>
              <a:ea typeface="+mj-ea"/>
            </a:endParaRPr>
          </a:p>
        </p:txBody>
      </p:sp>
      <p:sp>
        <p:nvSpPr>
          <p:cNvPr id="11" name="PA_任意多边形 35"/>
          <p:cNvSpPr/>
          <p:nvPr>
            <p:custDataLst>
              <p:tags r:id="rId28"/>
            </p:custDataLst>
          </p:nvPr>
        </p:nvSpPr>
        <p:spPr bwMode="auto">
          <a:xfrm>
            <a:off x="7139306" y="4050731"/>
            <a:ext cx="269875" cy="398585"/>
          </a:xfrm>
          <a:custGeom>
            <a:avLst/>
            <a:gdLst>
              <a:gd name="T0" fmla="*/ 0 w 170"/>
              <a:gd name="T1" fmla="*/ 0 h 251"/>
              <a:gd name="T2" fmla="*/ 92 w 170"/>
              <a:gd name="T3" fmla="*/ 126 h 251"/>
              <a:gd name="T4" fmla="*/ 0 w 170"/>
              <a:gd name="T5" fmla="*/ 251 h 251"/>
              <a:gd name="T6" fmla="*/ 79 w 170"/>
              <a:gd name="T7" fmla="*/ 251 h 251"/>
              <a:gd name="T8" fmla="*/ 170 w 170"/>
              <a:gd name="T9" fmla="*/ 126 h 251"/>
              <a:gd name="T10" fmla="*/ 79 w 170"/>
              <a:gd name="T11" fmla="*/ 0 h 251"/>
              <a:gd name="T12" fmla="*/ 0 w 170"/>
              <a:gd name="T13" fmla="*/ 0 h 251"/>
            </a:gdLst>
            <a:ahLst/>
            <a:cxnLst>
              <a:cxn ang="0">
                <a:pos x="T0" y="T1"/>
              </a:cxn>
              <a:cxn ang="0">
                <a:pos x="T2" y="T3"/>
              </a:cxn>
              <a:cxn ang="0">
                <a:pos x="T4" y="T5"/>
              </a:cxn>
              <a:cxn ang="0">
                <a:pos x="T6" y="T7"/>
              </a:cxn>
              <a:cxn ang="0">
                <a:pos x="T8" y="T9"/>
              </a:cxn>
              <a:cxn ang="0">
                <a:pos x="T10" y="T11"/>
              </a:cxn>
              <a:cxn ang="0">
                <a:pos x="T12" y="T13"/>
              </a:cxn>
            </a:cxnLst>
            <a:rect l="0" t="0" r="r" b="b"/>
            <a:pathLst>
              <a:path w="170" h="251">
                <a:moveTo>
                  <a:pt x="0" y="0"/>
                </a:moveTo>
                <a:lnTo>
                  <a:pt x="92" y="126"/>
                </a:lnTo>
                <a:lnTo>
                  <a:pt x="0" y="251"/>
                </a:lnTo>
                <a:lnTo>
                  <a:pt x="79" y="251"/>
                </a:lnTo>
                <a:lnTo>
                  <a:pt x="170" y="126"/>
                </a:lnTo>
                <a:lnTo>
                  <a:pt x="79" y="0"/>
                </a:lnTo>
                <a:lnTo>
                  <a:pt x="0" y="0"/>
                </a:lnTo>
                <a:close/>
              </a:path>
            </a:pathLst>
          </a:custGeom>
          <a:solidFill>
            <a:schemeClr val="bg1">
              <a:lumMod val="85000"/>
            </a:schemeClr>
          </a:solidFill>
          <a:ln>
            <a:noFill/>
          </a:ln>
        </p:spPr>
        <p:txBody>
          <a:bodyPr/>
          <a:p>
            <a:endParaRPr lang="zh-CN" altLang="en-US">
              <a:latin typeface="+mj-ea"/>
              <a:ea typeface="+mj-ea"/>
            </a:endParaRPr>
          </a:p>
        </p:txBody>
      </p:sp>
      <p:sp>
        <p:nvSpPr>
          <p:cNvPr id="29" name="PA_任意多边形 34"/>
          <p:cNvSpPr/>
          <p:nvPr>
            <p:custDataLst>
              <p:tags r:id="rId29"/>
            </p:custDataLst>
          </p:nvPr>
        </p:nvSpPr>
        <p:spPr bwMode="auto">
          <a:xfrm>
            <a:off x="5570855" y="5344795"/>
            <a:ext cx="204470" cy="398145"/>
          </a:xfrm>
          <a:custGeom>
            <a:avLst/>
            <a:gdLst>
              <a:gd name="T0" fmla="*/ 169 w 169"/>
              <a:gd name="T1" fmla="*/ 251 h 251"/>
              <a:gd name="T2" fmla="*/ 78 w 169"/>
              <a:gd name="T3" fmla="*/ 125 h 251"/>
              <a:gd name="T4" fmla="*/ 169 w 169"/>
              <a:gd name="T5" fmla="*/ 0 h 251"/>
              <a:gd name="T6" fmla="*/ 91 w 169"/>
              <a:gd name="T7" fmla="*/ 0 h 251"/>
              <a:gd name="T8" fmla="*/ 0 w 169"/>
              <a:gd name="T9" fmla="*/ 125 h 251"/>
              <a:gd name="T10" fmla="*/ 91 w 169"/>
              <a:gd name="T11" fmla="*/ 251 h 251"/>
              <a:gd name="T12" fmla="*/ 169 w 169"/>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169" h="251">
                <a:moveTo>
                  <a:pt x="169" y="251"/>
                </a:moveTo>
                <a:lnTo>
                  <a:pt x="78" y="125"/>
                </a:lnTo>
                <a:lnTo>
                  <a:pt x="169" y="0"/>
                </a:lnTo>
                <a:lnTo>
                  <a:pt x="91" y="0"/>
                </a:lnTo>
                <a:lnTo>
                  <a:pt x="0" y="125"/>
                </a:lnTo>
                <a:lnTo>
                  <a:pt x="91" y="251"/>
                </a:lnTo>
                <a:lnTo>
                  <a:pt x="169" y="251"/>
                </a:lnTo>
                <a:close/>
              </a:path>
            </a:pathLst>
          </a:custGeom>
          <a:solidFill>
            <a:schemeClr val="bg1">
              <a:lumMod val="85000"/>
            </a:schemeClr>
          </a:solidFill>
          <a:ln>
            <a:noFill/>
          </a:ln>
        </p:spPr>
        <p:txBody>
          <a:bodyPr/>
          <a:p>
            <a:endParaRPr lang="zh-CN" altLang="en-US">
              <a:latin typeface="+mj-ea"/>
              <a:ea typeface="+mj-ea"/>
            </a:endParaRPr>
          </a:p>
        </p:txBody>
      </p:sp>
      <p:sp>
        <p:nvSpPr>
          <p:cNvPr id="2" name="标题占位符 1"/>
          <p:cNvSpPr txBox="1"/>
          <p:nvPr>
            <p:custDataLst>
              <p:tags r:id="rId30"/>
            </p:custDataLst>
          </p:nvPr>
        </p:nvSpPr>
        <p:spPr>
          <a:xfrm>
            <a:off x="1056005" y="176530"/>
            <a:ext cx="3091180" cy="451485"/>
          </a:xfrm>
          <a:prstGeom prst="rect">
            <a:avLst/>
          </a:prstGeom>
          <a:ln>
            <a:noFill/>
          </a:ln>
        </p:spPr>
        <p:txBody>
          <a:bodyPr vert="horz" lIns="0" tIns="45720" rIns="91440" bIns="45720" rtlCol="0" anchor="b"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2400" b="1" i="0" u="none" strike="noStrike" kern="1200" cap="none" spc="30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FlashAttention</a:t>
            </a:r>
            <a:endParaRPr kumimoji="0" lang="en-US" altLang="zh-CN" sz="2400" b="1" i="0" u="none" strike="noStrike" kern="1200" cap="none" spc="30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307975" y="1976755"/>
            <a:ext cx="4961890" cy="2584450"/>
          </a:xfrm>
          <a:prstGeom prst="rect">
            <a:avLst/>
          </a:prstGeom>
          <a:noFill/>
        </p:spPr>
        <p:txBody>
          <a:bodyPr wrap="square" rtlCol="0" anchor="t">
            <a:sp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Goal1:在不访问整个输入的情况下计算softmax函数的缩减</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indent="457200"/>
            <a:r>
              <a:rPr lang="zh-CN" altLang="en-US">
                <a:latin typeface="微软雅黑" panose="020B0503020204020204" pitchFamily="34" charset="-122"/>
                <a:ea typeface="微软雅黑" panose="020B0503020204020204" pitchFamily="34" charset="-122"/>
                <a:cs typeface="微软雅黑" panose="020B0503020204020204" pitchFamily="34" charset="-122"/>
              </a:rPr>
              <a:t>标准Attention算法由于要计算softmax，而softmax都是按行来计算的，即在和V做矩阵乘之前，需要让 Q、K 的各个分块完成整一行分块的计算得Softmax的结果后，再和矩阵V分块做矩阵乘。而在FlashAttention中，将输入分割成块，并在输入块上进行多次传递，从而以增量方式执行softmax缩减</a:t>
            </a:r>
            <a:r>
              <a:rPr lang="zh-CN" altLang="en-US"/>
              <a:t>。</a:t>
            </a:r>
            <a:endParaRPr lang="zh-CN" altLang="en-US"/>
          </a:p>
        </p:txBody>
      </p:sp>
      <p:sp>
        <p:nvSpPr>
          <p:cNvPr id="30" name="文本框 29"/>
          <p:cNvSpPr txBox="1"/>
          <p:nvPr>
            <p:custDataLst>
              <p:tags r:id="rId31"/>
            </p:custDataLst>
          </p:nvPr>
        </p:nvSpPr>
        <p:spPr>
          <a:xfrm>
            <a:off x="7592695" y="1975485"/>
            <a:ext cx="4485640" cy="2861310"/>
          </a:xfrm>
          <a:prstGeom prst="rect">
            <a:avLst/>
          </a:prstGeom>
          <a:noFill/>
        </p:spPr>
        <p:txBody>
          <a:bodyPr wrap="square" rtlCol="0" anchor="t">
            <a:sp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Goal2:在后向传播中不能存储中间注意力矩阵</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indent="457200"/>
            <a:r>
              <a:rPr lang="zh-CN" altLang="en-US">
                <a:latin typeface="微软雅黑" panose="020B0503020204020204" pitchFamily="34" charset="-122"/>
                <a:ea typeface="微软雅黑" panose="020B0503020204020204" pitchFamily="34" charset="-122"/>
                <a:cs typeface="微软雅黑" panose="020B0503020204020204" pitchFamily="34" charset="-122"/>
              </a:rPr>
              <a:t>FlashAttention算法通过对比标准Attention算法，在实现过程中，标准Attention算法需要将计算过程中的S、P写入到HBM中，而这些中间矩阵的大小与输入的序列长度有关且为二次型，因此Flash Attention就提出了不使用中间注意力矩阵，通过存储归一化因子来减少HBM内存的消耗</a:t>
            </a:r>
            <a:r>
              <a:rPr lang="zh-CN" altLang="en-US"/>
              <a:t>。</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176530"/>
            <a:ext cx="3091180" cy="451485"/>
          </a:xfrm>
          <a:prstGeom prst="rect">
            <a:avLst/>
          </a:prstGeom>
          <a:ln>
            <a:noFill/>
          </a:ln>
        </p:spPr>
        <p:txBody>
          <a:bodyPr vert="horz" lIns="0" tIns="45720" rIns="91440" bIns="45720" rtlCol="0" anchor="b"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2400" b="1" i="0" u="none" strike="noStrike" kern="1200" cap="none" spc="30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FlashAttention</a:t>
            </a:r>
            <a:endParaRPr kumimoji="0" lang="en-US" altLang="zh-CN" sz="2400" b="1" i="0" u="none" strike="noStrike" kern="1200" cap="none" spc="30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3"/>
          <p:cNvSpPr/>
          <p:nvPr/>
        </p:nvSpPr>
        <p:spPr>
          <a:xfrm>
            <a:off x="379730" y="2023110"/>
            <a:ext cx="414655" cy="39878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custDataLst>
              <p:tags r:id="rId5"/>
            </p:custDataLst>
          </p:nvPr>
        </p:nvSpPr>
        <p:spPr>
          <a:xfrm>
            <a:off x="379730" y="2437765"/>
            <a:ext cx="414000" cy="3852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6"/>
            </p:custDataLst>
          </p:nvPr>
        </p:nvSpPr>
        <p:spPr>
          <a:xfrm>
            <a:off x="379095" y="3999865"/>
            <a:ext cx="414655" cy="3841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p:custDataLst>
              <p:tags r:id="rId7"/>
            </p:custDataLst>
          </p:nvPr>
        </p:nvSpPr>
        <p:spPr>
          <a:xfrm>
            <a:off x="379095" y="2839085"/>
            <a:ext cx="414655" cy="3841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矩形 8"/>
          <p:cNvSpPr/>
          <p:nvPr>
            <p:custDataLst>
              <p:tags r:id="rId8"/>
            </p:custDataLst>
          </p:nvPr>
        </p:nvSpPr>
        <p:spPr>
          <a:xfrm>
            <a:off x="379095" y="3209925"/>
            <a:ext cx="414655" cy="3841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custDataLst>
              <p:tags r:id="rId9"/>
            </p:custDataLst>
          </p:nvPr>
        </p:nvSpPr>
        <p:spPr>
          <a:xfrm>
            <a:off x="379095" y="3598545"/>
            <a:ext cx="414655" cy="3841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圆角矩形 10"/>
          <p:cNvSpPr/>
          <p:nvPr/>
        </p:nvSpPr>
        <p:spPr>
          <a:xfrm rot="5400000">
            <a:off x="1119505" y="1947545"/>
            <a:ext cx="1304925" cy="4457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Q-Proj</a:t>
            </a:r>
            <a:endParaRPr lang="en-US" altLang="zh-CN"/>
          </a:p>
        </p:txBody>
      </p:sp>
      <p:sp>
        <p:nvSpPr>
          <p:cNvPr id="12" name="圆角矩形 11"/>
          <p:cNvSpPr/>
          <p:nvPr>
            <p:custDataLst>
              <p:tags r:id="rId10"/>
            </p:custDataLst>
          </p:nvPr>
        </p:nvSpPr>
        <p:spPr>
          <a:xfrm rot="5400000">
            <a:off x="1119505" y="3517900"/>
            <a:ext cx="1304925" cy="4457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K-Proj</a:t>
            </a:r>
            <a:endParaRPr lang="en-US" altLang="zh-CN"/>
          </a:p>
        </p:txBody>
      </p:sp>
      <p:sp>
        <p:nvSpPr>
          <p:cNvPr id="13" name="圆角矩形 12"/>
          <p:cNvSpPr/>
          <p:nvPr>
            <p:custDataLst>
              <p:tags r:id="rId11"/>
            </p:custDataLst>
          </p:nvPr>
        </p:nvSpPr>
        <p:spPr>
          <a:xfrm rot="5400000">
            <a:off x="1119505" y="5222875"/>
            <a:ext cx="1304925" cy="4457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V-Proj</a:t>
            </a:r>
            <a:endParaRPr lang="en-US" altLang="zh-CN"/>
          </a:p>
        </p:txBody>
      </p:sp>
      <p:sp>
        <p:nvSpPr>
          <p:cNvPr id="14" name="矩形 13"/>
          <p:cNvSpPr/>
          <p:nvPr>
            <p:custDataLst>
              <p:tags r:id="rId12"/>
            </p:custDataLst>
          </p:nvPr>
        </p:nvSpPr>
        <p:spPr>
          <a:xfrm>
            <a:off x="2750185" y="1551305"/>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矩形 14"/>
          <p:cNvSpPr/>
          <p:nvPr>
            <p:custDataLst>
              <p:tags r:id="rId13"/>
            </p:custDataLst>
          </p:nvPr>
        </p:nvSpPr>
        <p:spPr>
          <a:xfrm>
            <a:off x="2750820" y="1735455"/>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矩形 15"/>
          <p:cNvSpPr/>
          <p:nvPr>
            <p:custDataLst>
              <p:tags r:id="rId14"/>
            </p:custDataLst>
          </p:nvPr>
        </p:nvSpPr>
        <p:spPr>
          <a:xfrm>
            <a:off x="2750820" y="257683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矩形 16"/>
          <p:cNvSpPr/>
          <p:nvPr>
            <p:custDataLst>
              <p:tags r:id="rId15"/>
            </p:custDataLst>
          </p:nvPr>
        </p:nvSpPr>
        <p:spPr>
          <a:xfrm>
            <a:off x="2750185" y="1936115"/>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矩形 17"/>
          <p:cNvSpPr/>
          <p:nvPr>
            <p:custDataLst>
              <p:tags r:id="rId16"/>
            </p:custDataLst>
          </p:nvPr>
        </p:nvSpPr>
        <p:spPr>
          <a:xfrm>
            <a:off x="2750820" y="2136775"/>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矩形 18"/>
          <p:cNvSpPr/>
          <p:nvPr>
            <p:custDataLst>
              <p:tags r:id="rId17"/>
            </p:custDataLst>
          </p:nvPr>
        </p:nvSpPr>
        <p:spPr>
          <a:xfrm>
            <a:off x="2750820" y="2320925"/>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custDataLst>
              <p:tags r:id="rId18"/>
            </p:custDataLst>
          </p:nvPr>
        </p:nvSpPr>
        <p:spPr>
          <a:xfrm>
            <a:off x="10659745" y="293370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矩形 23"/>
          <p:cNvSpPr/>
          <p:nvPr>
            <p:custDataLst>
              <p:tags r:id="rId19"/>
            </p:custDataLst>
          </p:nvPr>
        </p:nvSpPr>
        <p:spPr>
          <a:xfrm>
            <a:off x="10660380" y="311785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矩形 24"/>
          <p:cNvSpPr/>
          <p:nvPr>
            <p:custDataLst>
              <p:tags r:id="rId20"/>
            </p:custDataLst>
          </p:nvPr>
        </p:nvSpPr>
        <p:spPr>
          <a:xfrm>
            <a:off x="10660380" y="3959225"/>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矩形 25"/>
          <p:cNvSpPr/>
          <p:nvPr>
            <p:custDataLst>
              <p:tags r:id="rId21"/>
            </p:custDataLst>
          </p:nvPr>
        </p:nvSpPr>
        <p:spPr>
          <a:xfrm>
            <a:off x="10659745" y="331851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矩形 26"/>
          <p:cNvSpPr/>
          <p:nvPr>
            <p:custDataLst>
              <p:tags r:id="rId22"/>
            </p:custDataLst>
          </p:nvPr>
        </p:nvSpPr>
        <p:spPr>
          <a:xfrm>
            <a:off x="10660380" y="351917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矩形 27"/>
          <p:cNvSpPr/>
          <p:nvPr>
            <p:custDataLst>
              <p:tags r:id="rId23"/>
            </p:custDataLst>
          </p:nvPr>
        </p:nvSpPr>
        <p:spPr>
          <a:xfrm>
            <a:off x="10660380" y="370332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圆角矩形 28"/>
          <p:cNvSpPr/>
          <p:nvPr>
            <p:custDataLst>
              <p:tags r:id="rId24"/>
            </p:custDataLst>
          </p:nvPr>
        </p:nvSpPr>
        <p:spPr>
          <a:xfrm rot="5400000">
            <a:off x="3427095" y="1958340"/>
            <a:ext cx="1304925" cy="4457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matmul</a:t>
            </a:r>
            <a:endParaRPr lang="en-US" altLang="zh-CN"/>
          </a:p>
        </p:txBody>
      </p:sp>
      <p:sp>
        <p:nvSpPr>
          <p:cNvPr id="33" name="矩形 32"/>
          <p:cNvSpPr/>
          <p:nvPr>
            <p:custDataLst>
              <p:tags r:id="rId25"/>
            </p:custDataLst>
          </p:nvPr>
        </p:nvSpPr>
        <p:spPr>
          <a:xfrm>
            <a:off x="4857750" y="152908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 name="矩形 36"/>
          <p:cNvSpPr/>
          <p:nvPr>
            <p:custDataLst>
              <p:tags r:id="rId26"/>
            </p:custDataLst>
          </p:nvPr>
        </p:nvSpPr>
        <p:spPr>
          <a:xfrm>
            <a:off x="4858385" y="171323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矩形 37"/>
          <p:cNvSpPr/>
          <p:nvPr>
            <p:custDataLst>
              <p:tags r:id="rId27"/>
            </p:custDataLst>
          </p:nvPr>
        </p:nvSpPr>
        <p:spPr>
          <a:xfrm>
            <a:off x="4858385" y="2554605"/>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 name="矩形 38"/>
          <p:cNvSpPr/>
          <p:nvPr>
            <p:custDataLst>
              <p:tags r:id="rId28"/>
            </p:custDataLst>
          </p:nvPr>
        </p:nvSpPr>
        <p:spPr>
          <a:xfrm>
            <a:off x="4857750" y="191389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 name="矩形 39"/>
          <p:cNvSpPr/>
          <p:nvPr>
            <p:custDataLst>
              <p:tags r:id="rId29"/>
            </p:custDataLst>
          </p:nvPr>
        </p:nvSpPr>
        <p:spPr>
          <a:xfrm>
            <a:off x="4858385" y="211455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 name="矩形 40"/>
          <p:cNvSpPr/>
          <p:nvPr>
            <p:custDataLst>
              <p:tags r:id="rId30"/>
            </p:custDataLst>
          </p:nvPr>
        </p:nvSpPr>
        <p:spPr>
          <a:xfrm>
            <a:off x="4858385" y="229870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 name="矩形 41"/>
          <p:cNvSpPr/>
          <p:nvPr>
            <p:custDataLst>
              <p:tags r:id="rId31"/>
            </p:custDataLst>
          </p:nvPr>
        </p:nvSpPr>
        <p:spPr>
          <a:xfrm>
            <a:off x="5109210" y="152908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 name="矩形 42"/>
          <p:cNvSpPr/>
          <p:nvPr>
            <p:custDataLst>
              <p:tags r:id="rId32"/>
            </p:custDataLst>
          </p:nvPr>
        </p:nvSpPr>
        <p:spPr>
          <a:xfrm>
            <a:off x="5109845" y="171323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 name="矩形 43"/>
          <p:cNvSpPr/>
          <p:nvPr>
            <p:custDataLst>
              <p:tags r:id="rId33"/>
            </p:custDataLst>
          </p:nvPr>
        </p:nvSpPr>
        <p:spPr>
          <a:xfrm>
            <a:off x="5109845" y="2554605"/>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 name="矩形 44"/>
          <p:cNvSpPr/>
          <p:nvPr>
            <p:custDataLst>
              <p:tags r:id="rId34"/>
            </p:custDataLst>
          </p:nvPr>
        </p:nvSpPr>
        <p:spPr>
          <a:xfrm>
            <a:off x="5109210" y="191389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 name="矩形 45"/>
          <p:cNvSpPr/>
          <p:nvPr>
            <p:custDataLst>
              <p:tags r:id="rId35"/>
            </p:custDataLst>
          </p:nvPr>
        </p:nvSpPr>
        <p:spPr>
          <a:xfrm>
            <a:off x="5109845" y="211455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矩形 46"/>
          <p:cNvSpPr/>
          <p:nvPr>
            <p:custDataLst>
              <p:tags r:id="rId36"/>
            </p:custDataLst>
          </p:nvPr>
        </p:nvSpPr>
        <p:spPr>
          <a:xfrm>
            <a:off x="5109845" y="229870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 name="矩形 47"/>
          <p:cNvSpPr/>
          <p:nvPr>
            <p:custDataLst>
              <p:tags r:id="rId37"/>
            </p:custDataLst>
          </p:nvPr>
        </p:nvSpPr>
        <p:spPr>
          <a:xfrm>
            <a:off x="5361305" y="152908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 name="矩形 48"/>
          <p:cNvSpPr/>
          <p:nvPr>
            <p:custDataLst>
              <p:tags r:id="rId38"/>
            </p:custDataLst>
          </p:nvPr>
        </p:nvSpPr>
        <p:spPr>
          <a:xfrm>
            <a:off x="5361940" y="171323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 name="矩形 49"/>
          <p:cNvSpPr/>
          <p:nvPr>
            <p:custDataLst>
              <p:tags r:id="rId39"/>
            </p:custDataLst>
          </p:nvPr>
        </p:nvSpPr>
        <p:spPr>
          <a:xfrm>
            <a:off x="5361940" y="2554605"/>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矩形 51"/>
          <p:cNvSpPr/>
          <p:nvPr>
            <p:custDataLst>
              <p:tags r:id="rId40"/>
            </p:custDataLst>
          </p:nvPr>
        </p:nvSpPr>
        <p:spPr>
          <a:xfrm>
            <a:off x="5361305" y="191389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 name="矩形 52"/>
          <p:cNvSpPr/>
          <p:nvPr>
            <p:custDataLst>
              <p:tags r:id="rId41"/>
            </p:custDataLst>
          </p:nvPr>
        </p:nvSpPr>
        <p:spPr>
          <a:xfrm>
            <a:off x="5361940" y="211455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 name="矩形 53"/>
          <p:cNvSpPr/>
          <p:nvPr>
            <p:custDataLst>
              <p:tags r:id="rId42"/>
            </p:custDataLst>
          </p:nvPr>
        </p:nvSpPr>
        <p:spPr>
          <a:xfrm>
            <a:off x="5361940" y="229870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 name="矩形 54"/>
          <p:cNvSpPr/>
          <p:nvPr>
            <p:custDataLst>
              <p:tags r:id="rId43"/>
            </p:custDataLst>
          </p:nvPr>
        </p:nvSpPr>
        <p:spPr>
          <a:xfrm>
            <a:off x="5613400" y="152908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 name="矩形 55"/>
          <p:cNvSpPr/>
          <p:nvPr>
            <p:custDataLst>
              <p:tags r:id="rId44"/>
            </p:custDataLst>
          </p:nvPr>
        </p:nvSpPr>
        <p:spPr>
          <a:xfrm>
            <a:off x="5614035" y="171323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 name="矩形 56"/>
          <p:cNvSpPr/>
          <p:nvPr>
            <p:custDataLst>
              <p:tags r:id="rId45"/>
            </p:custDataLst>
          </p:nvPr>
        </p:nvSpPr>
        <p:spPr>
          <a:xfrm>
            <a:off x="5614035" y="2554605"/>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 name="矩形 57"/>
          <p:cNvSpPr/>
          <p:nvPr>
            <p:custDataLst>
              <p:tags r:id="rId46"/>
            </p:custDataLst>
          </p:nvPr>
        </p:nvSpPr>
        <p:spPr>
          <a:xfrm>
            <a:off x="5613400" y="191389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0" name="矩形 59"/>
          <p:cNvSpPr/>
          <p:nvPr>
            <p:custDataLst>
              <p:tags r:id="rId47"/>
            </p:custDataLst>
          </p:nvPr>
        </p:nvSpPr>
        <p:spPr>
          <a:xfrm>
            <a:off x="5614035" y="211455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3" name="矩形 62"/>
          <p:cNvSpPr/>
          <p:nvPr>
            <p:custDataLst>
              <p:tags r:id="rId48"/>
            </p:custDataLst>
          </p:nvPr>
        </p:nvSpPr>
        <p:spPr>
          <a:xfrm>
            <a:off x="5614035" y="229870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5" name="矩形 64"/>
          <p:cNvSpPr/>
          <p:nvPr>
            <p:custDataLst>
              <p:tags r:id="rId49"/>
            </p:custDataLst>
          </p:nvPr>
        </p:nvSpPr>
        <p:spPr>
          <a:xfrm>
            <a:off x="6116955" y="152908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矩形 65"/>
          <p:cNvSpPr/>
          <p:nvPr>
            <p:custDataLst>
              <p:tags r:id="rId50"/>
            </p:custDataLst>
          </p:nvPr>
        </p:nvSpPr>
        <p:spPr>
          <a:xfrm>
            <a:off x="6117590" y="171323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7" name="矩形 66"/>
          <p:cNvSpPr/>
          <p:nvPr>
            <p:custDataLst>
              <p:tags r:id="rId51"/>
            </p:custDataLst>
          </p:nvPr>
        </p:nvSpPr>
        <p:spPr>
          <a:xfrm>
            <a:off x="6117590" y="2554605"/>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8" name="矩形 67"/>
          <p:cNvSpPr/>
          <p:nvPr>
            <p:custDataLst>
              <p:tags r:id="rId52"/>
            </p:custDataLst>
          </p:nvPr>
        </p:nvSpPr>
        <p:spPr>
          <a:xfrm>
            <a:off x="6116955" y="191389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9" name="矩形 68"/>
          <p:cNvSpPr/>
          <p:nvPr>
            <p:custDataLst>
              <p:tags r:id="rId53"/>
            </p:custDataLst>
          </p:nvPr>
        </p:nvSpPr>
        <p:spPr>
          <a:xfrm>
            <a:off x="6117590" y="211455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5" name="矩形 74"/>
          <p:cNvSpPr/>
          <p:nvPr>
            <p:custDataLst>
              <p:tags r:id="rId54"/>
            </p:custDataLst>
          </p:nvPr>
        </p:nvSpPr>
        <p:spPr>
          <a:xfrm>
            <a:off x="6117590" y="229870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6" name="矩形 75"/>
          <p:cNvSpPr/>
          <p:nvPr>
            <p:custDataLst>
              <p:tags r:id="rId55"/>
            </p:custDataLst>
          </p:nvPr>
        </p:nvSpPr>
        <p:spPr>
          <a:xfrm>
            <a:off x="5865495" y="152908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7" name="矩形 76"/>
          <p:cNvSpPr/>
          <p:nvPr>
            <p:custDataLst>
              <p:tags r:id="rId56"/>
            </p:custDataLst>
          </p:nvPr>
        </p:nvSpPr>
        <p:spPr>
          <a:xfrm>
            <a:off x="5866130" y="171323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9" name="矩形 78"/>
          <p:cNvSpPr/>
          <p:nvPr>
            <p:custDataLst>
              <p:tags r:id="rId57"/>
            </p:custDataLst>
          </p:nvPr>
        </p:nvSpPr>
        <p:spPr>
          <a:xfrm>
            <a:off x="5866130" y="2554605"/>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0" name="矩形 79"/>
          <p:cNvSpPr/>
          <p:nvPr>
            <p:custDataLst>
              <p:tags r:id="rId58"/>
            </p:custDataLst>
          </p:nvPr>
        </p:nvSpPr>
        <p:spPr>
          <a:xfrm>
            <a:off x="5865495" y="191389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1" name="矩形 80"/>
          <p:cNvSpPr/>
          <p:nvPr>
            <p:custDataLst>
              <p:tags r:id="rId59"/>
            </p:custDataLst>
          </p:nvPr>
        </p:nvSpPr>
        <p:spPr>
          <a:xfrm>
            <a:off x="5866130" y="211455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3" name="矩形 82"/>
          <p:cNvSpPr/>
          <p:nvPr>
            <p:custDataLst>
              <p:tags r:id="rId60"/>
            </p:custDataLst>
          </p:nvPr>
        </p:nvSpPr>
        <p:spPr>
          <a:xfrm>
            <a:off x="5866130" y="229870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5" name="圆角矩形 84"/>
          <p:cNvSpPr/>
          <p:nvPr>
            <p:custDataLst>
              <p:tags r:id="rId61"/>
            </p:custDataLst>
          </p:nvPr>
        </p:nvSpPr>
        <p:spPr>
          <a:xfrm rot="5400000">
            <a:off x="8037830" y="1931035"/>
            <a:ext cx="1304925" cy="4457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Softmax</a:t>
            </a:r>
            <a:endParaRPr lang="en-US" altLang="zh-CN"/>
          </a:p>
        </p:txBody>
      </p:sp>
      <p:sp>
        <p:nvSpPr>
          <p:cNvPr id="87" name="圆角矩形 86"/>
          <p:cNvSpPr/>
          <p:nvPr>
            <p:custDataLst>
              <p:tags r:id="rId62"/>
            </p:custDataLst>
          </p:nvPr>
        </p:nvSpPr>
        <p:spPr>
          <a:xfrm rot="5400000">
            <a:off x="7197725" y="1931035"/>
            <a:ext cx="1304925" cy="4457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Mask</a:t>
            </a:r>
            <a:endParaRPr lang="en-US" altLang="zh-CN"/>
          </a:p>
        </p:txBody>
      </p:sp>
      <p:sp>
        <p:nvSpPr>
          <p:cNvPr id="88" name="圆角矩形 87"/>
          <p:cNvSpPr/>
          <p:nvPr>
            <p:custDataLst>
              <p:tags r:id="rId63"/>
            </p:custDataLst>
          </p:nvPr>
        </p:nvSpPr>
        <p:spPr>
          <a:xfrm rot="5400000">
            <a:off x="6310630" y="1931035"/>
            <a:ext cx="1304925" cy="4457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Scale</a:t>
            </a:r>
            <a:endParaRPr lang="en-US" altLang="zh-CN"/>
          </a:p>
        </p:txBody>
      </p:sp>
      <p:sp>
        <p:nvSpPr>
          <p:cNvPr id="89" name="圆角矩形 88"/>
          <p:cNvSpPr/>
          <p:nvPr>
            <p:custDataLst>
              <p:tags r:id="rId64"/>
            </p:custDataLst>
          </p:nvPr>
        </p:nvSpPr>
        <p:spPr>
          <a:xfrm rot="5400000">
            <a:off x="8849360" y="1953260"/>
            <a:ext cx="1304925" cy="4457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Dropout</a:t>
            </a:r>
            <a:endParaRPr lang="en-US" altLang="zh-CN"/>
          </a:p>
        </p:txBody>
      </p:sp>
      <p:sp>
        <p:nvSpPr>
          <p:cNvPr id="90" name="圆角矩形 89"/>
          <p:cNvSpPr/>
          <p:nvPr>
            <p:custDataLst>
              <p:tags r:id="rId65"/>
            </p:custDataLst>
          </p:nvPr>
        </p:nvSpPr>
        <p:spPr>
          <a:xfrm rot="5400000">
            <a:off x="9542145" y="3362960"/>
            <a:ext cx="1304925" cy="4457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matmul</a:t>
            </a:r>
            <a:endParaRPr lang="en-US" altLang="zh-CN"/>
          </a:p>
        </p:txBody>
      </p:sp>
      <p:sp>
        <p:nvSpPr>
          <p:cNvPr id="91" name="圆角矩形 90"/>
          <p:cNvSpPr/>
          <p:nvPr>
            <p:custDataLst>
              <p:tags r:id="rId66"/>
            </p:custDataLst>
          </p:nvPr>
        </p:nvSpPr>
        <p:spPr>
          <a:xfrm rot="5400000">
            <a:off x="10747375" y="3335655"/>
            <a:ext cx="1304925" cy="4457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O-Proj</a:t>
            </a:r>
            <a:endParaRPr lang="en-US" altLang="zh-CN"/>
          </a:p>
        </p:txBody>
      </p:sp>
      <p:sp>
        <p:nvSpPr>
          <p:cNvPr id="92" name="矩形 91"/>
          <p:cNvSpPr/>
          <p:nvPr>
            <p:custDataLst>
              <p:tags r:id="rId67"/>
            </p:custDataLst>
          </p:nvPr>
        </p:nvSpPr>
        <p:spPr>
          <a:xfrm>
            <a:off x="2750185" y="311785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3" name="矩形 92"/>
          <p:cNvSpPr/>
          <p:nvPr>
            <p:custDataLst>
              <p:tags r:id="rId68"/>
            </p:custDataLst>
          </p:nvPr>
        </p:nvSpPr>
        <p:spPr>
          <a:xfrm>
            <a:off x="2750820" y="330200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4" name="矩形 93"/>
          <p:cNvSpPr/>
          <p:nvPr>
            <p:custDataLst>
              <p:tags r:id="rId69"/>
            </p:custDataLst>
          </p:nvPr>
        </p:nvSpPr>
        <p:spPr>
          <a:xfrm>
            <a:off x="2750820" y="4143375"/>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5" name="矩形 94"/>
          <p:cNvSpPr/>
          <p:nvPr>
            <p:custDataLst>
              <p:tags r:id="rId70"/>
            </p:custDataLst>
          </p:nvPr>
        </p:nvSpPr>
        <p:spPr>
          <a:xfrm>
            <a:off x="2750185" y="350266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6" name="矩形 95"/>
          <p:cNvSpPr/>
          <p:nvPr>
            <p:custDataLst>
              <p:tags r:id="rId71"/>
            </p:custDataLst>
          </p:nvPr>
        </p:nvSpPr>
        <p:spPr>
          <a:xfrm>
            <a:off x="2750820" y="370332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7" name="矩形 96"/>
          <p:cNvSpPr/>
          <p:nvPr>
            <p:custDataLst>
              <p:tags r:id="rId72"/>
            </p:custDataLst>
          </p:nvPr>
        </p:nvSpPr>
        <p:spPr>
          <a:xfrm>
            <a:off x="2750820" y="388747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8" name="矩形 97"/>
          <p:cNvSpPr/>
          <p:nvPr>
            <p:custDataLst>
              <p:tags r:id="rId73"/>
            </p:custDataLst>
          </p:nvPr>
        </p:nvSpPr>
        <p:spPr>
          <a:xfrm>
            <a:off x="11829415" y="291719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9" name="矩形 98"/>
          <p:cNvSpPr/>
          <p:nvPr>
            <p:custDataLst>
              <p:tags r:id="rId74"/>
            </p:custDataLst>
          </p:nvPr>
        </p:nvSpPr>
        <p:spPr>
          <a:xfrm>
            <a:off x="11830050" y="310134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0" name="矩形 99"/>
          <p:cNvSpPr/>
          <p:nvPr>
            <p:custDataLst>
              <p:tags r:id="rId75"/>
            </p:custDataLst>
          </p:nvPr>
        </p:nvSpPr>
        <p:spPr>
          <a:xfrm>
            <a:off x="11830050" y="3942715"/>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1" name="矩形 100"/>
          <p:cNvSpPr/>
          <p:nvPr>
            <p:custDataLst>
              <p:tags r:id="rId76"/>
            </p:custDataLst>
          </p:nvPr>
        </p:nvSpPr>
        <p:spPr>
          <a:xfrm>
            <a:off x="11829415" y="330200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3" name="矩形 102"/>
          <p:cNvSpPr/>
          <p:nvPr>
            <p:custDataLst>
              <p:tags r:id="rId77"/>
            </p:custDataLst>
          </p:nvPr>
        </p:nvSpPr>
        <p:spPr>
          <a:xfrm>
            <a:off x="11830050" y="350266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4" name="矩形 103"/>
          <p:cNvSpPr/>
          <p:nvPr>
            <p:custDataLst>
              <p:tags r:id="rId78"/>
            </p:custDataLst>
          </p:nvPr>
        </p:nvSpPr>
        <p:spPr>
          <a:xfrm>
            <a:off x="11830050" y="368681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5" name="文本框 104"/>
          <p:cNvSpPr txBox="1"/>
          <p:nvPr/>
        </p:nvSpPr>
        <p:spPr>
          <a:xfrm>
            <a:off x="391160" y="4559300"/>
            <a:ext cx="460375"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X</a:t>
            </a:r>
            <a:endParaRPr lang="en-US" altLang="zh-CN" b="1">
              <a:latin typeface="微软雅黑" panose="020B0503020204020204" pitchFamily="34" charset="-122"/>
              <a:ea typeface="微软雅黑" panose="020B0503020204020204" pitchFamily="34" charset="-122"/>
            </a:endParaRPr>
          </a:p>
        </p:txBody>
      </p:sp>
      <p:sp>
        <p:nvSpPr>
          <p:cNvPr id="106" name="文本框 105"/>
          <p:cNvSpPr txBox="1"/>
          <p:nvPr>
            <p:custDataLst>
              <p:tags r:id="rId79"/>
            </p:custDataLst>
          </p:nvPr>
        </p:nvSpPr>
        <p:spPr>
          <a:xfrm>
            <a:off x="2665095" y="1133475"/>
            <a:ext cx="368300"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Q</a:t>
            </a:r>
            <a:endParaRPr lang="en-US" altLang="zh-CN" b="1">
              <a:latin typeface="微软雅黑" panose="020B0503020204020204" pitchFamily="34" charset="-122"/>
              <a:ea typeface="微软雅黑" panose="020B0503020204020204" pitchFamily="34" charset="-122"/>
            </a:endParaRPr>
          </a:p>
        </p:txBody>
      </p:sp>
      <p:sp>
        <p:nvSpPr>
          <p:cNvPr id="107" name="文本框 106"/>
          <p:cNvSpPr txBox="1"/>
          <p:nvPr>
            <p:custDataLst>
              <p:tags r:id="rId80"/>
            </p:custDataLst>
          </p:nvPr>
        </p:nvSpPr>
        <p:spPr>
          <a:xfrm>
            <a:off x="2680335" y="4406900"/>
            <a:ext cx="368300"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K</a:t>
            </a:r>
            <a:endParaRPr lang="en-US" altLang="zh-CN" b="1">
              <a:latin typeface="微软雅黑" panose="020B0503020204020204" pitchFamily="34" charset="-122"/>
              <a:ea typeface="微软雅黑" panose="020B0503020204020204" pitchFamily="34" charset="-122"/>
            </a:endParaRPr>
          </a:p>
        </p:txBody>
      </p:sp>
      <p:sp>
        <p:nvSpPr>
          <p:cNvPr id="108" name="文本框 107"/>
          <p:cNvSpPr txBox="1"/>
          <p:nvPr>
            <p:custDataLst>
              <p:tags r:id="rId81"/>
            </p:custDataLst>
          </p:nvPr>
        </p:nvSpPr>
        <p:spPr>
          <a:xfrm>
            <a:off x="5110480" y="2933700"/>
            <a:ext cx="850265" cy="452755"/>
          </a:xfrm>
          <a:prstGeom prst="rect">
            <a:avLst/>
          </a:prstGeom>
          <a:noFill/>
        </p:spPr>
        <p:txBody>
          <a:bodyPr wrap="square" rtlCol="0">
            <a:noAutofit/>
          </a:bodyPr>
          <a:p>
            <a:r>
              <a:rPr lang="en-US" altLang="zh-CN" b="1">
                <a:latin typeface="微软雅黑" panose="020B0503020204020204" pitchFamily="34" charset="-122"/>
                <a:ea typeface="微软雅黑" panose="020B0503020204020204" pitchFamily="34" charset="-122"/>
              </a:rPr>
              <a:t>Q . K</a:t>
            </a:r>
            <a:r>
              <a:rPr lang="en-US" altLang="zh-CN" b="1" baseline="30000">
                <a:latin typeface="微软雅黑" panose="020B0503020204020204" pitchFamily="34" charset="-122"/>
                <a:ea typeface="微软雅黑" panose="020B0503020204020204" pitchFamily="34" charset="-122"/>
              </a:rPr>
              <a:t>T</a:t>
            </a:r>
            <a:endParaRPr lang="zh-CN" altLang="en-US" b="1" baseline="30000">
              <a:latin typeface="微软雅黑" panose="020B0503020204020204" pitchFamily="34" charset="-122"/>
              <a:ea typeface="微软雅黑" panose="020B0503020204020204" pitchFamily="34" charset="-122"/>
            </a:endParaRPr>
          </a:p>
        </p:txBody>
      </p:sp>
      <p:sp>
        <p:nvSpPr>
          <p:cNvPr id="109" name="文本框 108"/>
          <p:cNvSpPr txBox="1"/>
          <p:nvPr>
            <p:custDataLst>
              <p:tags r:id="rId82"/>
            </p:custDataLst>
          </p:nvPr>
        </p:nvSpPr>
        <p:spPr>
          <a:xfrm>
            <a:off x="10614025" y="4361180"/>
            <a:ext cx="459740"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O</a:t>
            </a:r>
            <a:endParaRPr lang="en-US" altLang="zh-CN" b="1">
              <a:latin typeface="微软雅黑" panose="020B0503020204020204" pitchFamily="34" charset="-122"/>
              <a:ea typeface="微软雅黑" panose="020B0503020204020204" pitchFamily="34" charset="-122"/>
            </a:endParaRPr>
          </a:p>
        </p:txBody>
      </p:sp>
      <p:sp>
        <p:nvSpPr>
          <p:cNvPr id="110" name="文本框 109"/>
          <p:cNvSpPr txBox="1"/>
          <p:nvPr>
            <p:custDataLst>
              <p:tags r:id="rId83"/>
            </p:custDataLst>
          </p:nvPr>
        </p:nvSpPr>
        <p:spPr>
          <a:xfrm>
            <a:off x="11760200" y="4364355"/>
            <a:ext cx="307340"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Y</a:t>
            </a:r>
            <a:endParaRPr lang="en-US" altLang="zh-CN" b="1">
              <a:latin typeface="微软雅黑" panose="020B0503020204020204" pitchFamily="34" charset="-122"/>
              <a:ea typeface="微软雅黑" panose="020B0503020204020204" pitchFamily="34" charset="-122"/>
            </a:endParaRPr>
          </a:p>
        </p:txBody>
      </p:sp>
      <p:cxnSp>
        <p:nvCxnSpPr>
          <p:cNvPr id="111" name="曲线连接符 110"/>
          <p:cNvCxnSpPr>
            <a:stCxn id="8" idx="3"/>
            <a:endCxn id="11" idx="2"/>
          </p:cNvCxnSpPr>
          <p:nvPr/>
        </p:nvCxnSpPr>
        <p:spPr>
          <a:xfrm flipV="1">
            <a:off x="793750" y="2170430"/>
            <a:ext cx="755650" cy="861060"/>
          </a:xfrm>
          <a:prstGeom prst="curvedConnector3">
            <a:avLst>
              <a:gd name="adj1" fmla="val 50000"/>
            </a:avLst>
          </a:prstGeom>
          <a:ln>
            <a:tailEnd type="arrow"/>
          </a:ln>
        </p:spPr>
        <p:style>
          <a:lnRef idx="2">
            <a:schemeClr val="accent1"/>
          </a:lnRef>
          <a:fillRef idx="0">
            <a:srgbClr val="FFFFFF"/>
          </a:fillRef>
          <a:effectRef idx="0">
            <a:srgbClr val="FFFFFF"/>
          </a:effectRef>
          <a:fontRef idx="minor">
            <a:schemeClr val="tx1"/>
          </a:fontRef>
        </p:style>
      </p:cxnSp>
      <p:cxnSp>
        <p:nvCxnSpPr>
          <p:cNvPr id="112" name="曲线连接符 111"/>
          <p:cNvCxnSpPr/>
          <p:nvPr/>
        </p:nvCxnSpPr>
        <p:spPr>
          <a:xfrm>
            <a:off x="851535" y="3069590"/>
            <a:ext cx="704850" cy="671195"/>
          </a:xfrm>
          <a:prstGeom prst="curvedConnector3">
            <a:avLst>
              <a:gd name="adj1" fmla="val 50090"/>
            </a:avLst>
          </a:prstGeom>
          <a:ln>
            <a:tailEnd type="arrow"/>
          </a:ln>
        </p:spPr>
        <p:style>
          <a:lnRef idx="2">
            <a:schemeClr val="accent1"/>
          </a:lnRef>
          <a:fillRef idx="0">
            <a:srgbClr val="FFFFFF"/>
          </a:fillRef>
          <a:effectRef idx="0">
            <a:srgbClr val="FFFFFF"/>
          </a:effectRef>
          <a:fontRef idx="minor">
            <a:schemeClr val="tx1"/>
          </a:fontRef>
        </p:style>
      </p:cxnSp>
      <p:cxnSp>
        <p:nvCxnSpPr>
          <p:cNvPr id="113" name="曲线连接符 112"/>
          <p:cNvCxnSpPr/>
          <p:nvPr/>
        </p:nvCxnSpPr>
        <p:spPr>
          <a:xfrm rot="5400000" flipV="1">
            <a:off x="-72390" y="3850640"/>
            <a:ext cx="2390140" cy="751205"/>
          </a:xfrm>
          <a:prstGeom prst="curvedConnector3">
            <a:avLst>
              <a:gd name="adj1" fmla="val 50013"/>
            </a:avLst>
          </a:prstGeom>
          <a:ln>
            <a:tailEnd type="arrow"/>
          </a:ln>
        </p:spPr>
        <p:style>
          <a:lnRef idx="2">
            <a:schemeClr val="accent1"/>
          </a:lnRef>
          <a:fillRef idx="0">
            <a:srgbClr val="FFFFFF"/>
          </a:fillRef>
          <a:effectRef idx="0">
            <a:srgbClr val="FFFFFF"/>
          </a:effectRef>
          <a:fontRef idx="minor">
            <a:schemeClr val="tx1"/>
          </a:fontRef>
        </p:style>
      </p:cxnSp>
      <p:sp>
        <p:nvSpPr>
          <p:cNvPr id="114" name="矩形 113"/>
          <p:cNvSpPr/>
          <p:nvPr>
            <p:custDataLst>
              <p:tags r:id="rId84"/>
            </p:custDataLst>
          </p:nvPr>
        </p:nvSpPr>
        <p:spPr>
          <a:xfrm>
            <a:off x="2770505" y="4807585"/>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5" name="矩形 114"/>
          <p:cNvSpPr/>
          <p:nvPr>
            <p:custDataLst>
              <p:tags r:id="rId85"/>
            </p:custDataLst>
          </p:nvPr>
        </p:nvSpPr>
        <p:spPr>
          <a:xfrm>
            <a:off x="2771140" y="4991735"/>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6" name="矩形 115"/>
          <p:cNvSpPr/>
          <p:nvPr>
            <p:custDataLst>
              <p:tags r:id="rId86"/>
            </p:custDataLst>
          </p:nvPr>
        </p:nvSpPr>
        <p:spPr>
          <a:xfrm>
            <a:off x="2771140" y="583311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7" name="矩形 116"/>
          <p:cNvSpPr/>
          <p:nvPr>
            <p:custDataLst>
              <p:tags r:id="rId87"/>
            </p:custDataLst>
          </p:nvPr>
        </p:nvSpPr>
        <p:spPr>
          <a:xfrm>
            <a:off x="2770505" y="5192395"/>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8" name="矩形 117"/>
          <p:cNvSpPr/>
          <p:nvPr>
            <p:custDataLst>
              <p:tags r:id="rId88"/>
            </p:custDataLst>
          </p:nvPr>
        </p:nvSpPr>
        <p:spPr>
          <a:xfrm>
            <a:off x="2771140" y="5393055"/>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9" name="矩形 118"/>
          <p:cNvSpPr/>
          <p:nvPr>
            <p:custDataLst>
              <p:tags r:id="rId89"/>
            </p:custDataLst>
          </p:nvPr>
        </p:nvSpPr>
        <p:spPr>
          <a:xfrm>
            <a:off x="2771140" y="5577205"/>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0" name="文本框 119"/>
          <p:cNvSpPr txBox="1"/>
          <p:nvPr>
            <p:custDataLst>
              <p:tags r:id="rId90"/>
            </p:custDataLst>
          </p:nvPr>
        </p:nvSpPr>
        <p:spPr>
          <a:xfrm>
            <a:off x="2695575" y="6155690"/>
            <a:ext cx="368300"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V</a:t>
            </a:r>
            <a:endParaRPr lang="en-US" altLang="zh-CN" b="1">
              <a:latin typeface="微软雅黑" panose="020B0503020204020204" pitchFamily="34" charset="-122"/>
              <a:ea typeface="微软雅黑" panose="020B0503020204020204" pitchFamily="34" charset="-122"/>
            </a:endParaRPr>
          </a:p>
        </p:txBody>
      </p:sp>
      <p:cxnSp>
        <p:nvCxnSpPr>
          <p:cNvPr id="122" name="直接箭头连接符 121"/>
          <p:cNvCxnSpPr/>
          <p:nvPr/>
        </p:nvCxnSpPr>
        <p:spPr>
          <a:xfrm flipV="1">
            <a:off x="2078990" y="2100580"/>
            <a:ext cx="692150" cy="698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3" name="直接箭头连接符 122"/>
          <p:cNvCxnSpPr>
            <a:stCxn id="12" idx="0"/>
            <a:endCxn id="96" idx="1"/>
          </p:cNvCxnSpPr>
          <p:nvPr/>
        </p:nvCxnSpPr>
        <p:spPr>
          <a:xfrm>
            <a:off x="1995170" y="3740785"/>
            <a:ext cx="755650" cy="889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4" name="直接箭头连接符 123"/>
          <p:cNvCxnSpPr>
            <a:stCxn id="13" idx="0"/>
            <a:endCxn id="118" idx="1"/>
          </p:cNvCxnSpPr>
          <p:nvPr/>
        </p:nvCxnSpPr>
        <p:spPr>
          <a:xfrm>
            <a:off x="1995170" y="5445760"/>
            <a:ext cx="775970" cy="736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6" name="直接箭头连接符 125"/>
          <p:cNvCxnSpPr>
            <a:stCxn id="18" idx="3"/>
            <a:endCxn id="29" idx="2"/>
          </p:cNvCxnSpPr>
          <p:nvPr/>
        </p:nvCxnSpPr>
        <p:spPr>
          <a:xfrm flipV="1">
            <a:off x="3002915" y="2181225"/>
            <a:ext cx="854075" cy="819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7" name="曲线连接符 126"/>
          <p:cNvCxnSpPr>
            <a:stCxn id="96" idx="3"/>
            <a:endCxn id="29" idx="2"/>
          </p:cNvCxnSpPr>
          <p:nvPr/>
        </p:nvCxnSpPr>
        <p:spPr>
          <a:xfrm flipV="1">
            <a:off x="3002915" y="2181225"/>
            <a:ext cx="854075" cy="1648460"/>
          </a:xfrm>
          <a:prstGeom prst="curvedConnector3">
            <a:avLst>
              <a:gd name="adj1" fmla="val 50037"/>
            </a:avLst>
          </a:prstGeom>
          <a:ln>
            <a:tailEnd type="arrow"/>
          </a:ln>
        </p:spPr>
        <p:style>
          <a:lnRef idx="2">
            <a:schemeClr val="accent1"/>
          </a:lnRef>
          <a:fillRef idx="0">
            <a:srgbClr val="FFFFFF"/>
          </a:fillRef>
          <a:effectRef idx="0">
            <a:srgbClr val="FFFFFF"/>
          </a:effectRef>
          <a:fontRef idx="minor">
            <a:schemeClr val="tx1"/>
          </a:fontRef>
        </p:style>
      </p:cxnSp>
      <p:cxnSp>
        <p:nvCxnSpPr>
          <p:cNvPr id="128" name="直接箭头连接符 127"/>
          <p:cNvCxnSpPr>
            <a:stCxn id="29" idx="0"/>
            <a:endCxn id="40" idx="1"/>
          </p:cNvCxnSpPr>
          <p:nvPr/>
        </p:nvCxnSpPr>
        <p:spPr>
          <a:xfrm>
            <a:off x="4302760" y="2181225"/>
            <a:ext cx="555625" cy="596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9" name="直接箭头连接符 128"/>
          <p:cNvCxnSpPr>
            <a:endCxn id="88" idx="2"/>
          </p:cNvCxnSpPr>
          <p:nvPr/>
        </p:nvCxnSpPr>
        <p:spPr>
          <a:xfrm>
            <a:off x="6369050" y="2136775"/>
            <a:ext cx="371475" cy="171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30" name="直接箭头连接符 129"/>
          <p:cNvCxnSpPr>
            <a:stCxn id="88" idx="0"/>
            <a:endCxn id="87" idx="2"/>
          </p:cNvCxnSpPr>
          <p:nvPr/>
        </p:nvCxnSpPr>
        <p:spPr>
          <a:xfrm>
            <a:off x="7186295" y="2153920"/>
            <a:ext cx="44132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31" name="直接箭头连接符 130"/>
          <p:cNvCxnSpPr>
            <a:stCxn id="87" idx="0"/>
            <a:endCxn id="85" idx="2"/>
          </p:cNvCxnSpPr>
          <p:nvPr/>
        </p:nvCxnSpPr>
        <p:spPr>
          <a:xfrm>
            <a:off x="8073390" y="2153920"/>
            <a:ext cx="39433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32" name="直接箭头连接符 131"/>
          <p:cNvCxnSpPr>
            <a:stCxn id="85" idx="0"/>
            <a:endCxn id="89" idx="2"/>
          </p:cNvCxnSpPr>
          <p:nvPr/>
        </p:nvCxnSpPr>
        <p:spPr>
          <a:xfrm>
            <a:off x="8913495" y="2153920"/>
            <a:ext cx="365760" cy="222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33" name="曲线连接符 132"/>
          <p:cNvCxnSpPr>
            <a:stCxn id="89" idx="0"/>
            <a:endCxn id="90" idx="2"/>
          </p:cNvCxnSpPr>
          <p:nvPr/>
        </p:nvCxnSpPr>
        <p:spPr>
          <a:xfrm>
            <a:off x="9725025" y="2176145"/>
            <a:ext cx="247015" cy="1409700"/>
          </a:xfrm>
          <a:prstGeom prst="curvedConnector3">
            <a:avLst>
              <a:gd name="adj1" fmla="val 50129"/>
            </a:avLst>
          </a:prstGeom>
          <a:ln>
            <a:tailEnd type="arrow"/>
          </a:ln>
        </p:spPr>
        <p:style>
          <a:lnRef idx="2">
            <a:schemeClr val="accent1"/>
          </a:lnRef>
          <a:fillRef idx="0">
            <a:srgbClr val="FFFFFF"/>
          </a:fillRef>
          <a:effectRef idx="0">
            <a:srgbClr val="FFFFFF"/>
          </a:effectRef>
          <a:fontRef idx="minor">
            <a:schemeClr val="tx1"/>
          </a:fontRef>
        </p:style>
      </p:cxnSp>
      <p:cxnSp>
        <p:nvCxnSpPr>
          <p:cNvPr id="134" name="曲线连接符 133"/>
          <p:cNvCxnSpPr>
            <a:stCxn id="118" idx="3"/>
          </p:cNvCxnSpPr>
          <p:nvPr/>
        </p:nvCxnSpPr>
        <p:spPr>
          <a:xfrm flipV="1">
            <a:off x="3023235" y="3574415"/>
            <a:ext cx="6880860" cy="1945005"/>
          </a:xfrm>
          <a:prstGeom prst="curvedConnector3">
            <a:avLst>
              <a:gd name="adj1" fmla="val 50000"/>
            </a:avLst>
          </a:prstGeom>
          <a:ln>
            <a:tailEnd type="arrow"/>
          </a:ln>
        </p:spPr>
        <p:style>
          <a:lnRef idx="2">
            <a:schemeClr val="accent1"/>
          </a:lnRef>
          <a:fillRef idx="0">
            <a:srgbClr val="FFFFFF"/>
          </a:fillRef>
          <a:effectRef idx="0">
            <a:srgbClr val="FFFFFF"/>
          </a:effectRef>
          <a:fontRef idx="minor">
            <a:schemeClr val="tx1"/>
          </a:fontRef>
        </p:style>
      </p:cxnSp>
      <p:cxnSp>
        <p:nvCxnSpPr>
          <p:cNvPr id="135" name="直接箭头连接符 134"/>
          <p:cNvCxnSpPr>
            <a:endCxn id="27" idx="1"/>
          </p:cNvCxnSpPr>
          <p:nvPr/>
        </p:nvCxnSpPr>
        <p:spPr>
          <a:xfrm flipV="1">
            <a:off x="10410825" y="3645535"/>
            <a:ext cx="249555" cy="57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36" name="直接箭头连接符 135"/>
          <p:cNvCxnSpPr>
            <a:stCxn id="27" idx="3"/>
          </p:cNvCxnSpPr>
          <p:nvPr/>
        </p:nvCxnSpPr>
        <p:spPr>
          <a:xfrm flipV="1">
            <a:off x="10912475" y="3636010"/>
            <a:ext cx="312420" cy="95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37" name="直接箭头连接符 136"/>
          <p:cNvCxnSpPr/>
          <p:nvPr>
            <p:custDataLst>
              <p:tags r:id="rId91"/>
            </p:custDataLst>
          </p:nvPr>
        </p:nvCxnSpPr>
        <p:spPr>
          <a:xfrm flipV="1">
            <a:off x="11623040" y="3615690"/>
            <a:ext cx="249555" cy="57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176530"/>
            <a:ext cx="3091180" cy="451485"/>
          </a:xfrm>
          <a:prstGeom prst="rect">
            <a:avLst/>
          </a:prstGeom>
          <a:ln>
            <a:noFill/>
          </a:ln>
        </p:spPr>
        <p:txBody>
          <a:bodyPr vert="horz" lIns="0" tIns="45720" rIns="91440" bIns="45720" rtlCol="0" anchor="b"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2400" b="1" i="0" u="none" strike="noStrike" kern="1200" cap="none" spc="30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FlashAttention</a:t>
            </a:r>
            <a:endParaRPr kumimoji="0" lang="en-US" altLang="zh-CN" sz="2400" b="1" i="0" u="none" strike="noStrike" kern="1200" cap="none" spc="30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3"/>
          <p:cNvSpPr/>
          <p:nvPr/>
        </p:nvSpPr>
        <p:spPr>
          <a:xfrm>
            <a:off x="379730" y="2023110"/>
            <a:ext cx="414655" cy="39878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custDataLst>
              <p:tags r:id="rId5"/>
            </p:custDataLst>
          </p:nvPr>
        </p:nvSpPr>
        <p:spPr>
          <a:xfrm>
            <a:off x="379730" y="2437765"/>
            <a:ext cx="414000" cy="3852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6"/>
            </p:custDataLst>
          </p:nvPr>
        </p:nvSpPr>
        <p:spPr>
          <a:xfrm>
            <a:off x="379095" y="3999865"/>
            <a:ext cx="414655" cy="3841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p:custDataLst>
              <p:tags r:id="rId7"/>
            </p:custDataLst>
          </p:nvPr>
        </p:nvSpPr>
        <p:spPr>
          <a:xfrm>
            <a:off x="379095" y="2839085"/>
            <a:ext cx="414655" cy="3841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矩形 8"/>
          <p:cNvSpPr/>
          <p:nvPr>
            <p:custDataLst>
              <p:tags r:id="rId8"/>
            </p:custDataLst>
          </p:nvPr>
        </p:nvSpPr>
        <p:spPr>
          <a:xfrm>
            <a:off x="379095" y="3209925"/>
            <a:ext cx="414655" cy="3841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custDataLst>
              <p:tags r:id="rId9"/>
            </p:custDataLst>
          </p:nvPr>
        </p:nvSpPr>
        <p:spPr>
          <a:xfrm>
            <a:off x="379095" y="3598545"/>
            <a:ext cx="414655" cy="3841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圆角矩形 10"/>
          <p:cNvSpPr/>
          <p:nvPr/>
        </p:nvSpPr>
        <p:spPr>
          <a:xfrm rot="5400000">
            <a:off x="1119505" y="1947545"/>
            <a:ext cx="1304925" cy="4457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Q-Proj</a:t>
            </a:r>
            <a:endParaRPr lang="en-US" altLang="zh-CN"/>
          </a:p>
        </p:txBody>
      </p:sp>
      <p:sp>
        <p:nvSpPr>
          <p:cNvPr id="12" name="圆角矩形 11"/>
          <p:cNvSpPr/>
          <p:nvPr>
            <p:custDataLst>
              <p:tags r:id="rId10"/>
            </p:custDataLst>
          </p:nvPr>
        </p:nvSpPr>
        <p:spPr>
          <a:xfrm rot="5400000">
            <a:off x="1119505" y="3517900"/>
            <a:ext cx="1304925" cy="4457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K-Proj</a:t>
            </a:r>
            <a:endParaRPr lang="en-US" altLang="zh-CN"/>
          </a:p>
        </p:txBody>
      </p:sp>
      <p:sp>
        <p:nvSpPr>
          <p:cNvPr id="13" name="圆角矩形 12"/>
          <p:cNvSpPr/>
          <p:nvPr>
            <p:custDataLst>
              <p:tags r:id="rId11"/>
            </p:custDataLst>
          </p:nvPr>
        </p:nvSpPr>
        <p:spPr>
          <a:xfrm rot="5400000">
            <a:off x="1119505" y="5222875"/>
            <a:ext cx="1304925" cy="4457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V-Proj</a:t>
            </a:r>
            <a:endParaRPr lang="en-US" altLang="zh-CN"/>
          </a:p>
        </p:txBody>
      </p:sp>
      <p:sp>
        <p:nvSpPr>
          <p:cNvPr id="14" name="矩形 13"/>
          <p:cNvSpPr/>
          <p:nvPr>
            <p:custDataLst>
              <p:tags r:id="rId12"/>
            </p:custDataLst>
          </p:nvPr>
        </p:nvSpPr>
        <p:spPr>
          <a:xfrm>
            <a:off x="2750185" y="1551305"/>
            <a:ext cx="252000" cy="252000"/>
          </a:xfrm>
          <a:prstGeom prst="rect">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矩形 14"/>
          <p:cNvSpPr/>
          <p:nvPr>
            <p:custDataLst>
              <p:tags r:id="rId13"/>
            </p:custDataLst>
          </p:nvPr>
        </p:nvSpPr>
        <p:spPr>
          <a:xfrm>
            <a:off x="2750820" y="1735455"/>
            <a:ext cx="252000" cy="252000"/>
          </a:xfrm>
          <a:prstGeom prst="rect">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FF0000"/>
              </a:solidFill>
            </a:endParaRPr>
          </a:p>
        </p:txBody>
      </p:sp>
      <p:sp>
        <p:nvSpPr>
          <p:cNvPr id="16" name="矩形 15"/>
          <p:cNvSpPr/>
          <p:nvPr>
            <p:custDataLst>
              <p:tags r:id="rId14"/>
            </p:custDataLst>
          </p:nvPr>
        </p:nvSpPr>
        <p:spPr>
          <a:xfrm>
            <a:off x="2750820" y="2576830"/>
            <a:ext cx="252000" cy="25200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矩形 16"/>
          <p:cNvSpPr/>
          <p:nvPr>
            <p:custDataLst>
              <p:tags r:id="rId15"/>
            </p:custDataLst>
          </p:nvPr>
        </p:nvSpPr>
        <p:spPr>
          <a:xfrm>
            <a:off x="2750185" y="1936115"/>
            <a:ext cx="252000" cy="252000"/>
          </a:xfrm>
          <a:prstGeom prst="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矩形 17"/>
          <p:cNvSpPr/>
          <p:nvPr>
            <p:custDataLst>
              <p:tags r:id="rId16"/>
            </p:custDataLst>
          </p:nvPr>
        </p:nvSpPr>
        <p:spPr>
          <a:xfrm>
            <a:off x="2750820" y="2136775"/>
            <a:ext cx="252000" cy="252000"/>
          </a:xfrm>
          <a:prstGeom prst="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矩形 18"/>
          <p:cNvSpPr/>
          <p:nvPr>
            <p:custDataLst>
              <p:tags r:id="rId17"/>
            </p:custDataLst>
          </p:nvPr>
        </p:nvSpPr>
        <p:spPr>
          <a:xfrm>
            <a:off x="2750820" y="2320925"/>
            <a:ext cx="252000" cy="25200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custDataLst>
              <p:tags r:id="rId18"/>
            </p:custDataLst>
          </p:nvPr>
        </p:nvSpPr>
        <p:spPr>
          <a:xfrm>
            <a:off x="10659745" y="2933700"/>
            <a:ext cx="252000" cy="252000"/>
          </a:xfrm>
          <a:prstGeom prst="rect">
            <a:avLst/>
          </a:prstGeom>
          <a:solidFill>
            <a:schemeClr val="accent4">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矩形 23"/>
          <p:cNvSpPr/>
          <p:nvPr>
            <p:custDataLst>
              <p:tags r:id="rId19"/>
            </p:custDataLst>
          </p:nvPr>
        </p:nvSpPr>
        <p:spPr>
          <a:xfrm>
            <a:off x="10660380" y="3117850"/>
            <a:ext cx="252000" cy="252000"/>
          </a:xfrm>
          <a:prstGeom prst="rect">
            <a:avLst/>
          </a:prstGeom>
          <a:solidFill>
            <a:schemeClr val="accent4">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矩形 24"/>
          <p:cNvSpPr/>
          <p:nvPr>
            <p:custDataLst>
              <p:tags r:id="rId20"/>
            </p:custDataLst>
          </p:nvPr>
        </p:nvSpPr>
        <p:spPr>
          <a:xfrm>
            <a:off x="10660380" y="3959225"/>
            <a:ext cx="252000" cy="252000"/>
          </a:xfrm>
          <a:prstGeom prst="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矩形 25"/>
          <p:cNvSpPr/>
          <p:nvPr>
            <p:custDataLst>
              <p:tags r:id="rId21"/>
            </p:custDataLst>
          </p:nvPr>
        </p:nvSpPr>
        <p:spPr>
          <a:xfrm>
            <a:off x="10659745" y="3318510"/>
            <a:ext cx="252000" cy="252000"/>
          </a:xfrm>
          <a:prstGeom prst="rect">
            <a:avLst/>
          </a:prstGeom>
          <a:solidFill>
            <a:srgbClr val="7030A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矩形 26"/>
          <p:cNvSpPr/>
          <p:nvPr>
            <p:custDataLst>
              <p:tags r:id="rId22"/>
            </p:custDataLst>
          </p:nvPr>
        </p:nvSpPr>
        <p:spPr>
          <a:xfrm>
            <a:off x="10660380" y="3519170"/>
            <a:ext cx="252000" cy="252000"/>
          </a:xfrm>
          <a:prstGeom prst="rect">
            <a:avLst/>
          </a:prstGeom>
          <a:solidFill>
            <a:srgbClr val="7030A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矩形 27"/>
          <p:cNvSpPr/>
          <p:nvPr>
            <p:custDataLst>
              <p:tags r:id="rId23"/>
            </p:custDataLst>
          </p:nvPr>
        </p:nvSpPr>
        <p:spPr>
          <a:xfrm>
            <a:off x="10660380" y="3703320"/>
            <a:ext cx="252000" cy="252000"/>
          </a:xfrm>
          <a:prstGeom prst="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1" name="圆角矩形 90"/>
          <p:cNvSpPr/>
          <p:nvPr>
            <p:custDataLst>
              <p:tags r:id="rId24"/>
            </p:custDataLst>
          </p:nvPr>
        </p:nvSpPr>
        <p:spPr>
          <a:xfrm rot="5400000">
            <a:off x="10747375" y="3335655"/>
            <a:ext cx="1304925" cy="4457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O-Proj</a:t>
            </a:r>
            <a:endParaRPr lang="en-US" altLang="zh-CN"/>
          </a:p>
        </p:txBody>
      </p:sp>
      <p:sp>
        <p:nvSpPr>
          <p:cNvPr id="92" name="矩形 91"/>
          <p:cNvSpPr/>
          <p:nvPr>
            <p:custDataLst>
              <p:tags r:id="rId25"/>
            </p:custDataLst>
          </p:nvPr>
        </p:nvSpPr>
        <p:spPr>
          <a:xfrm>
            <a:off x="2750185" y="3117850"/>
            <a:ext cx="252000" cy="252000"/>
          </a:xfrm>
          <a:prstGeom prst="rect">
            <a:avLst/>
          </a:prstGeom>
          <a:solidFill>
            <a:schemeClr val="accent2">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C00000"/>
              </a:solidFill>
            </a:endParaRPr>
          </a:p>
        </p:txBody>
      </p:sp>
      <p:sp>
        <p:nvSpPr>
          <p:cNvPr id="93" name="矩形 92"/>
          <p:cNvSpPr/>
          <p:nvPr>
            <p:custDataLst>
              <p:tags r:id="rId26"/>
            </p:custDataLst>
          </p:nvPr>
        </p:nvSpPr>
        <p:spPr>
          <a:xfrm>
            <a:off x="2750820" y="3302000"/>
            <a:ext cx="252000" cy="252000"/>
          </a:xfrm>
          <a:prstGeom prst="rect">
            <a:avLst/>
          </a:prstGeom>
          <a:solidFill>
            <a:schemeClr val="accent2">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4" name="矩形 93"/>
          <p:cNvSpPr/>
          <p:nvPr>
            <p:custDataLst>
              <p:tags r:id="rId27"/>
            </p:custDataLst>
          </p:nvPr>
        </p:nvSpPr>
        <p:spPr>
          <a:xfrm>
            <a:off x="2750820" y="4143375"/>
            <a:ext cx="252000" cy="252000"/>
          </a:xfrm>
          <a:prstGeom prst="rect">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5" name="矩形 94"/>
          <p:cNvSpPr/>
          <p:nvPr>
            <p:custDataLst>
              <p:tags r:id="rId28"/>
            </p:custDataLst>
          </p:nvPr>
        </p:nvSpPr>
        <p:spPr>
          <a:xfrm>
            <a:off x="2750185" y="3502660"/>
            <a:ext cx="252000" cy="252000"/>
          </a:xfrm>
          <a:prstGeom prst="rect">
            <a:avLst/>
          </a:prstGeom>
          <a:solidFill>
            <a:srgbClr val="FFC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6" name="矩形 95"/>
          <p:cNvSpPr/>
          <p:nvPr>
            <p:custDataLst>
              <p:tags r:id="rId29"/>
            </p:custDataLst>
          </p:nvPr>
        </p:nvSpPr>
        <p:spPr>
          <a:xfrm>
            <a:off x="2750820" y="3703320"/>
            <a:ext cx="252000" cy="252000"/>
          </a:xfrm>
          <a:prstGeom prst="rect">
            <a:avLst/>
          </a:prstGeom>
          <a:solidFill>
            <a:srgbClr val="FFC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7" name="矩形 96"/>
          <p:cNvSpPr/>
          <p:nvPr>
            <p:custDataLst>
              <p:tags r:id="rId30"/>
            </p:custDataLst>
          </p:nvPr>
        </p:nvSpPr>
        <p:spPr>
          <a:xfrm>
            <a:off x="2750820" y="3887470"/>
            <a:ext cx="252000" cy="252000"/>
          </a:xfrm>
          <a:prstGeom prst="rect">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8" name="矩形 97"/>
          <p:cNvSpPr/>
          <p:nvPr>
            <p:custDataLst>
              <p:tags r:id="rId31"/>
            </p:custDataLst>
          </p:nvPr>
        </p:nvSpPr>
        <p:spPr>
          <a:xfrm>
            <a:off x="11829415" y="291719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9" name="矩形 98"/>
          <p:cNvSpPr/>
          <p:nvPr>
            <p:custDataLst>
              <p:tags r:id="rId32"/>
            </p:custDataLst>
          </p:nvPr>
        </p:nvSpPr>
        <p:spPr>
          <a:xfrm>
            <a:off x="11830050" y="310134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0" name="矩形 99"/>
          <p:cNvSpPr/>
          <p:nvPr>
            <p:custDataLst>
              <p:tags r:id="rId33"/>
            </p:custDataLst>
          </p:nvPr>
        </p:nvSpPr>
        <p:spPr>
          <a:xfrm>
            <a:off x="11830050" y="3942715"/>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1" name="矩形 100"/>
          <p:cNvSpPr/>
          <p:nvPr>
            <p:custDataLst>
              <p:tags r:id="rId34"/>
            </p:custDataLst>
          </p:nvPr>
        </p:nvSpPr>
        <p:spPr>
          <a:xfrm>
            <a:off x="11829415" y="330200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3" name="矩形 102"/>
          <p:cNvSpPr/>
          <p:nvPr>
            <p:custDataLst>
              <p:tags r:id="rId35"/>
            </p:custDataLst>
          </p:nvPr>
        </p:nvSpPr>
        <p:spPr>
          <a:xfrm>
            <a:off x="11830050" y="350266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4" name="矩形 103"/>
          <p:cNvSpPr/>
          <p:nvPr>
            <p:custDataLst>
              <p:tags r:id="rId36"/>
            </p:custDataLst>
          </p:nvPr>
        </p:nvSpPr>
        <p:spPr>
          <a:xfrm>
            <a:off x="11830050" y="3686810"/>
            <a:ext cx="252000" cy="25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5" name="文本框 104"/>
          <p:cNvSpPr txBox="1"/>
          <p:nvPr/>
        </p:nvSpPr>
        <p:spPr>
          <a:xfrm>
            <a:off x="391160" y="4559300"/>
            <a:ext cx="460375"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X</a:t>
            </a:r>
            <a:endParaRPr lang="en-US" altLang="zh-CN" b="1">
              <a:latin typeface="微软雅黑" panose="020B0503020204020204" pitchFamily="34" charset="-122"/>
              <a:ea typeface="微软雅黑" panose="020B0503020204020204" pitchFamily="34" charset="-122"/>
            </a:endParaRPr>
          </a:p>
        </p:txBody>
      </p:sp>
      <p:sp>
        <p:nvSpPr>
          <p:cNvPr id="106" name="文本框 105"/>
          <p:cNvSpPr txBox="1"/>
          <p:nvPr>
            <p:custDataLst>
              <p:tags r:id="rId37"/>
            </p:custDataLst>
          </p:nvPr>
        </p:nvSpPr>
        <p:spPr>
          <a:xfrm>
            <a:off x="2665095" y="1133475"/>
            <a:ext cx="368300"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Q</a:t>
            </a:r>
            <a:endParaRPr lang="en-US" altLang="zh-CN" b="1">
              <a:latin typeface="微软雅黑" panose="020B0503020204020204" pitchFamily="34" charset="-122"/>
              <a:ea typeface="微软雅黑" panose="020B0503020204020204" pitchFamily="34" charset="-122"/>
            </a:endParaRPr>
          </a:p>
        </p:txBody>
      </p:sp>
      <p:sp>
        <p:nvSpPr>
          <p:cNvPr id="107" name="文本框 106"/>
          <p:cNvSpPr txBox="1"/>
          <p:nvPr>
            <p:custDataLst>
              <p:tags r:id="rId38"/>
            </p:custDataLst>
          </p:nvPr>
        </p:nvSpPr>
        <p:spPr>
          <a:xfrm>
            <a:off x="2731770" y="4406900"/>
            <a:ext cx="368300"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K</a:t>
            </a:r>
            <a:endParaRPr lang="en-US" altLang="zh-CN" b="1">
              <a:latin typeface="微软雅黑" panose="020B0503020204020204" pitchFamily="34" charset="-122"/>
              <a:ea typeface="微软雅黑" panose="020B0503020204020204" pitchFamily="34" charset="-122"/>
            </a:endParaRPr>
          </a:p>
        </p:txBody>
      </p:sp>
      <p:sp>
        <p:nvSpPr>
          <p:cNvPr id="109" name="文本框 108"/>
          <p:cNvSpPr txBox="1"/>
          <p:nvPr>
            <p:custDataLst>
              <p:tags r:id="rId39"/>
            </p:custDataLst>
          </p:nvPr>
        </p:nvSpPr>
        <p:spPr>
          <a:xfrm>
            <a:off x="10614025" y="4361180"/>
            <a:ext cx="459740"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O</a:t>
            </a:r>
            <a:endParaRPr lang="en-US" altLang="zh-CN" b="1">
              <a:latin typeface="微软雅黑" panose="020B0503020204020204" pitchFamily="34" charset="-122"/>
              <a:ea typeface="微软雅黑" panose="020B0503020204020204" pitchFamily="34" charset="-122"/>
            </a:endParaRPr>
          </a:p>
        </p:txBody>
      </p:sp>
      <p:sp>
        <p:nvSpPr>
          <p:cNvPr id="110" name="文本框 109"/>
          <p:cNvSpPr txBox="1"/>
          <p:nvPr>
            <p:custDataLst>
              <p:tags r:id="rId40"/>
            </p:custDataLst>
          </p:nvPr>
        </p:nvSpPr>
        <p:spPr>
          <a:xfrm>
            <a:off x="11760200" y="4364355"/>
            <a:ext cx="307340"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Y</a:t>
            </a:r>
            <a:endParaRPr lang="en-US" altLang="zh-CN" b="1">
              <a:latin typeface="微软雅黑" panose="020B0503020204020204" pitchFamily="34" charset="-122"/>
              <a:ea typeface="微软雅黑" panose="020B0503020204020204" pitchFamily="34" charset="-122"/>
            </a:endParaRPr>
          </a:p>
        </p:txBody>
      </p:sp>
      <p:cxnSp>
        <p:nvCxnSpPr>
          <p:cNvPr id="111" name="曲线连接符 110"/>
          <p:cNvCxnSpPr>
            <a:stCxn id="8" idx="3"/>
            <a:endCxn id="11" idx="2"/>
          </p:cNvCxnSpPr>
          <p:nvPr/>
        </p:nvCxnSpPr>
        <p:spPr>
          <a:xfrm flipV="1">
            <a:off x="793750" y="2170430"/>
            <a:ext cx="755650" cy="861060"/>
          </a:xfrm>
          <a:prstGeom prst="curvedConnector3">
            <a:avLst>
              <a:gd name="adj1" fmla="val 50000"/>
            </a:avLst>
          </a:prstGeom>
          <a:ln>
            <a:tailEnd type="arrow"/>
          </a:ln>
        </p:spPr>
        <p:style>
          <a:lnRef idx="2">
            <a:schemeClr val="accent1"/>
          </a:lnRef>
          <a:fillRef idx="0">
            <a:srgbClr val="FFFFFF"/>
          </a:fillRef>
          <a:effectRef idx="0">
            <a:srgbClr val="FFFFFF"/>
          </a:effectRef>
          <a:fontRef idx="minor">
            <a:schemeClr val="tx1"/>
          </a:fontRef>
        </p:style>
      </p:cxnSp>
      <p:cxnSp>
        <p:nvCxnSpPr>
          <p:cNvPr id="112" name="曲线连接符 111"/>
          <p:cNvCxnSpPr/>
          <p:nvPr/>
        </p:nvCxnSpPr>
        <p:spPr>
          <a:xfrm>
            <a:off x="793750" y="3069590"/>
            <a:ext cx="704850" cy="671195"/>
          </a:xfrm>
          <a:prstGeom prst="curvedConnector3">
            <a:avLst>
              <a:gd name="adj1" fmla="val 50090"/>
            </a:avLst>
          </a:prstGeom>
          <a:ln>
            <a:tailEnd type="arrow"/>
          </a:ln>
        </p:spPr>
        <p:style>
          <a:lnRef idx="2">
            <a:schemeClr val="accent1"/>
          </a:lnRef>
          <a:fillRef idx="0">
            <a:srgbClr val="FFFFFF"/>
          </a:fillRef>
          <a:effectRef idx="0">
            <a:srgbClr val="FFFFFF"/>
          </a:effectRef>
          <a:fontRef idx="minor">
            <a:schemeClr val="tx1"/>
          </a:fontRef>
        </p:style>
      </p:cxnSp>
      <p:cxnSp>
        <p:nvCxnSpPr>
          <p:cNvPr id="113" name="曲线连接符 112"/>
          <p:cNvCxnSpPr/>
          <p:nvPr/>
        </p:nvCxnSpPr>
        <p:spPr>
          <a:xfrm rot="5400000" flipV="1">
            <a:off x="-20955" y="3873500"/>
            <a:ext cx="2390140" cy="751205"/>
          </a:xfrm>
          <a:prstGeom prst="curvedConnector3">
            <a:avLst>
              <a:gd name="adj1" fmla="val 50013"/>
            </a:avLst>
          </a:prstGeom>
          <a:ln>
            <a:tailEnd type="arrow"/>
          </a:ln>
        </p:spPr>
        <p:style>
          <a:lnRef idx="2">
            <a:schemeClr val="accent1"/>
          </a:lnRef>
          <a:fillRef idx="0">
            <a:srgbClr val="FFFFFF"/>
          </a:fillRef>
          <a:effectRef idx="0">
            <a:srgbClr val="FFFFFF"/>
          </a:effectRef>
          <a:fontRef idx="minor">
            <a:schemeClr val="tx1"/>
          </a:fontRef>
        </p:style>
      </p:cxnSp>
      <p:sp>
        <p:nvSpPr>
          <p:cNvPr id="114" name="矩形 113"/>
          <p:cNvSpPr/>
          <p:nvPr>
            <p:custDataLst>
              <p:tags r:id="rId41"/>
            </p:custDataLst>
          </p:nvPr>
        </p:nvSpPr>
        <p:spPr>
          <a:xfrm>
            <a:off x="2770505" y="4807585"/>
            <a:ext cx="252000" cy="252000"/>
          </a:xfrm>
          <a:prstGeom prst="rect">
            <a:avLst/>
          </a:prstGeom>
          <a:solidFill>
            <a:schemeClr val="accent2">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5" name="矩形 114"/>
          <p:cNvSpPr/>
          <p:nvPr>
            <p:custDataLst>
              <p:tags r:id="rId42"/>
            </p:custDataLst>
          </p:nvPr>
        </p:nvSpPr>
        <p:spPr>
          <a:xfrm>
            <a:off x="2771140" y="4991735"/>
            <a:ext cx="252000" cy="252000"/>
          </a:xfrm>
          <a:prstGeom prst="rect">
            <a:avLst/>
          </a:prstGeom>
          <a:solidFill>
            <a:schemeClr val="accent2">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6" name="矩形 115"/>
          <p:cNvSpPr/>
          <p:nvPr>
            <p:custDataLst>
              <p:tags r:id="rId43"/>
            </p:custDataLst>
          </p:nvPr>
        </p:nvSpPr>
        <p:spPr>
          <a:xfrm>
            <a:off x="2771140" y="5833110"/>
            <a:ext cx="252000" cy="252000"/>
          </a:xfrm>
          <a:prstGeom prst="rect">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7" name="矩形 116"/>
          <p:cNvSpPr/>
          <p:nvPr>
            <p:custDataLst>
              <p:tags r:id="rId44"/>
            </p:custDataLst>
          </p:nvPr>
        </p:nvSpPr>
        <p:spPr>
          <a:xfrm>
            <a:off x="2770505" y="5192395"/>
            <a:ext cx="252000" cy="252000"/>
          </a:xfrm>
          <a:prstGeom prst="rect">
            <a:avLst/>
          </a:prstGeom>
          <a:solidFill>
            <a:srgbClr val="FFC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8" name="矩形 117"/>
          <p:cNvSpPr/>
          <p:nvPr>
            <p:custDataLst>
              <p:tags r:id="rId45"/>
            </p:custDataLst>
          </p:nvPr>
        </p:nvSpPr>
        <p:spPr>
          <a:xfrm>
            <a:off x="2771140" y="5393055"/>
            <a:ext cx="252000" cy="252000"/>
          </a:xfrm>
          <a:prstGeom prst="rect">
            <a:avLst/>
          </a:prstGeom>
          <a:solidFill>
            <a:srgbClr val="FFC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9" name="矩形 118"/>
          <p:cNvSpPr/>
          <p:nvPr>
            <p:custDataLst>
              <p:tags r:id="rId46"/>
            </p:custDataLst>
          </p:nvPr>
        </p:nvSpPr>
        <p:spPr>
          <a:xfrm>
            <a:off x="2771140" y="5577205"/>
            <a:ext cx="252000" cy="252000"/>
          </a:xfrm>
          <a:prstGeom prst="rect">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0" name="文本框 119"/>
          <p:cNvSpPr txBox="1"/>
          <p:nvPr>
            <p:custDataLst>
              <p:tags r:id="rId47"/>
            </p:custDataLst>
          </p:nvPr>
        </p:nvSpPr>
        <p:spPr>
          <a:xfrm>
            <a:off x="2695575" y="6155690"/>
            <a:ext cx="368300"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V</a:t>
            </a:r>
            <a:endParaRPr lang="en-US" altLang="zh-CN" b="1">
              <a:latin typeface="微软雅黑" panose="020B0503020204020204" pitchFamily="34" charset="-122"/>
              <a:ea typeface="微软雅黑" panose="020B0503020204020204" pitchFamily="34" charset="-122"/>
            </a:endParaRPr>
          </a:p>
        </p:txBody>
      </p:sp>
      <p:cxnSp>
        <p:nvCxnSpPr>
          <p:cNvPr id="122" name="直接箭头连接符 121"/>
          <p:cNvCxnSpPr/>
          <p:nvPr/>
        </p:nvCxnSpPr>
        <p:spPr>
          <a:xfrm flipV="1">
            <a:off x="2078990" y="2100580"/>
            <a:ext cx="692150" cy="698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3" name="直接箭头连接符 122"/>
          <p:cNvCxnSpPr>
            <a:stCxn id="12" idx="0"/>
            <a:endCxn id="96" idx="1"/>
          </p:cNvCxnSpPr>
          <p:nvPr/>
        </p:nvCxnSpPr>
        <p:spPr>
          <a:xfrm>
            <a:off x="1995170" y="3740785"/>
            <a:ext cx="755650" cy="889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4" name="直接箭头连接符 123"/>
          <p:cNvCxnSpPr>
            <a:stCxn id="13" idx="0"/>
            <a:endCxn id="118" idx="1"/>
          </p:cNvCxnSpPr>
          <p:nvPr/>
        </p:nvCxnSpPr>
        <p:spPr>
          <a:xfrm>
            <a:off x="1995170" y="5445760"/>
            <a:ext cx="775970" cy="736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35" name="直接箭头连接符 134"/>
          <p:cNvCxnSpPr>
            <a:endCxn id="27" idx="1"/>
          </p:cNvCxnSpPr>
          <p:nvPr/>
        </p:nvCxnSpPr>
        <p:spPr>
          <a:xfrm flipV="1">
            <a:off x="6756400" y="3645535"/>
            <a:ext cx="3903980" cy="977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36" name="直接箭头连接符 135"/>
          <p:cNvCxnSpPr>
            <a:stCxn id="27" idx="3"/>
          </p:cNvCxnSpPr>
          <p:nvPr/>
        </p:nvCxnSpPr>
        <p:spPr>
          <a:xfrm flipV="1">
            <a:off x="10912475" y="3636010"/>
            <a:ext cx="312420" cy="95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37" name="直接箭头连接符 136"/>
          <p:cNvCxnSpPr/>
          <p:nvPr>
            <p:custDataLst>
              <p:tags r:id="rId48"/>
            </p:custDataLst>
          </p:nvPr>
        </p:nvCxnSpPr>
        <p:spPr>
          <a:xfrm flipV="1">
            <a:off x="11623040" y="3615690"/>
            <a:ext cx="249555" cy="57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 name="圆角矩形 1"/>
          <p:cNvSpPr/>
          <p:nvPr>
            <p:custDataLst>
              <p:tags r:id="rId49"/>
            </p:custDataLst>
          </p:nvPr>
        </p:nvSpPr>
        <p:spPr>
          <a:xfrm rot="5400000">
            <a:off x="5041265" y="3316605"/>
            <a:ext cx="2881630" cy="5219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FlashAttention</a:t>
            </a:r>
            <a:endParaRPr lang="en-US" altLang="zh-CN"/>
          </a:p>
        </p:txBody>
      </p:sp>
      <p:cxnSp>
        <p:nvCxnSpPr>
          <p:cNvPr id="3" name="曲线连接符 2"/>
          <p:cNvCxnSpPr>
            <a:stCxn id="17" idx="3"/>
            <a:endCxn id="2" idx="2"/>
          </p:cNvCxnSpPr>
          <p:nvPr/>
        </p:nvCxnSpPr>
        <p:spPr>
          <a:xfrm>
            <a:off x="3002280" y="2062480"/>
            <a:ext cx="3218815" cy="1515110"/>
          </a:xfrm>
          <a:prstGeom prst="curvedConnector3">
            <a:avLst>
              <a:gd name="adj1" fmla="val 50010"/>
            </a:avLst>
          </a:prstGeom>
          <a:ln>
            <a:tailEnd type="arrow"/>
          </a:ln>
        </p:spPr>
        <p:style>
          <a:lnRef idx="2">
            <a:schemeClr val="accent1"/>
          </a:lnRef>
          <a:fillRef idx="0">
            <a:srgbClr val="FFFFFF"/>
          </a:fillRef>
          <a:effectRef idx="0">
            <a:srgbClr val="FFFFFF"/>
          </a:effectRef>
          <a:fontRef idx="minor">
            <a:schemeClr val="tx1"/>
          </a:fontRef>
        </p:style>
      </p:cxnSp>
      <p:cxnSp>
        <p:nvCxnSpPr>
          <p:cNvPr id="7" name="曲线连接符 6"/>
          <p:cNvCxnSpPr/>
          <p:nvPr/>
        </p:nvCxnSpPr>
        <p:spPr>
          <a:xfrm flipV="1">
            <a:off x="3114040" y="3577590"/>
            <a:ext cx="3117215" cy="321945"/>
          </a:xfrm>
          <a:prstGeom prst="curvedConnector3">
            <a:avLst>
              <a:gd name="adj1" fmla="val 50010"/>
            </a:avLst>
          </a:prstGeom>
          <a:ln>
            <a:tailEnd type="arrow"/>
          </a:ln>
        </p:spPr>
        <p:style>
          <a:lnRef idx="2">
            <a:schemeClr val="accent1"/>
          </a:lnRef>
          <a:fillRef idx="0">
            <a:srgbClr val="FFFFFF"/>
          </a:fillRef>
          <a:effectRef idx="0">
            <a:srgbClr val="FFFFFF"/>
          </a:effectRef>
          <a:fontRef idx="minor">
            <a:schemeClr val="tx1"/>
          </a:fontRef>
        </p:style>
      </p:cxnSp>
      <p:cxnSp>
        <p:nvCxnSpPr>
          <p:cNvPr id="20" name="曲线连接符 19"/>
          <p:cNvCxnSpPr/>
          <p:nvPr/>
        </p:nvCxnSpPr>
        <p:spPr>
          <a:xfrm flipV="1">
            <a:off x="3033395" y="3554095"/>
            <a:ext cx="3197860" cy="1979295"/>
          </a:xfrm>
          <a:prstGeom prst="curvedConnector3">
            <a:avLst>
              <a:gd name="adj1" fmla="val 50000"/>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 name="文本框 4"/>
          <p:cNvSpPr txBox="1"/>
          <p:nvPr/>
        </p:nvSpPr>
        <p:spPr>
          <a:xfrm>
            <a:off x="1056005" y="3891280"/>
            <a:ext cx="9520555" cy="985520"/>
          </a:xfrm>
          <a:prstGeom prst="rect">
            <a:avLst/>
          </a:prstGeom>
          <a:noFill/>
        </p:spPr>
        <p:txBody>
          <a:bodyPr wrap="square" rtlCol="0" anchor="t">
            <a:noAutofit/>
          </a:bodyPr>
          <a:p>
            <a:pPr indent="457200"/>
            <a:r>
              <a:rPr lang="zh-CN" altLang="en-US">
                <a:latin typeface="微软雅黑" panose="020B0503020204020204" pitchFamily="34" charset="-122"/>
                <a:ea typeface="微软雅黑" panose="020B0503020204020204" pitchFamily="34" charset="-122"/>
                <a:cs typeface="微软雅黑" panose="020B0503020204020204" pitchFamily="34" charset="-122"/>
              </a:rPr>
              <a:t>对比标准的Attention机制，Flash Attention虽然由于反向传播需要重新计算导致GFLOPs增加，但是FlashAttention对HBM的I/O和运行时间都有了显著的提高。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457200"/>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457200"/>
            <a:r>
              <a:rPr lang="en-US" altLang="zh-CN">
                <a:latin typeface="微软雅黑" panose="020B0503020204020204" pitchFamily="34" charset="-122"/>
                <a:ea typeface="微软雅黑" panose="020B0503020204020204" pitchFamily="34" charset="-122"/>
                <a:cs typeface="微软雅黑" panose="020B0503020204020204" pitchFamily="34" charset="-122"/>
              </a:rPr>
              <a:t>在某种程度上，更少的HBM访问导致更快的运行</a:t>
            </a:r>
            <a:r>
              <a:rPr lang="zh-CN" altLang="en-US">
                <a:latin typeface="微软雅黑" panose="020B0503020204020204" pitchFamily="34" charset="-122"/>
                <a:ea typeface="微软雅黑" panose="020B0503020204020204" pitchFamily="34" charset="-122"/>
                <a:cs typeface="微软雅黑" panose="020B0503020204020204" pitchFamily="34" charset="-122"/>
              </a:rPr>
              <a:t>速度</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标题占位符 1"/>
          <p:cNvSpPr txBox="1"/>
          <p:nvPr>
            <p:custDataLst>
              <p:tags r:id="rId4"/>
            </p:custDataLst>
          </p:nvPr>
        </p:nvSpPr>
        <p:spPr>
          <a:xfrm>
            <a:off x="1056005" y="176530"/>
            <a:ext cx="3091180" cy="451485"/>
          </a:xfrm>
          <a:prstGeom prst="rect">
            <a:avLst/>
          </a:prstGeom>
          <a:ln>
            <a:noFill/>
          </a:ln>
        </p:spPr>
        <p:txBody>
          <a:bodyPr vert="horz" lIns="0" tIns="45720" rIns="91440" bIns="45720" rtlCol="0" anchor="b"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2400" b="1" i="0" u="none" strike="noStrike" kern="1200" cap="none" spc="30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FlashAttention</a:t>
            </a:r>
            <a:endParaRPr kumimoji="0" lang="en-US" altLang="zh-CN" sz="2400" b="1" i="0" u="none" strike="noStrike" kern="1200" cap="none" spc="30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5"/>
          <p:cNvPicPr>
            <a:picLocks noChangeAspect="1"/>
          </p:cNvPicPr>
          <p:nvPr>
            <p:custDataLst>
              <p:tags r:id="rId5"/>
            </p:custDataLst>
          </p:nvPr>
        </p:nvPicPr>
        <p:blipFill>
          <a:blip r:embed="rId6"/>
          <a:stretch>
            <a:fillRect/>
          </a:stretch>
        </p:blipFill>
        <p:spPr>
          <a:xfrm>
            <a:off x="1946275" y="1195705"/>
            <a:ext cx="7778750" cy="22326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COMMONDATA" val="eyJoZGlkIjoiMzczOWRlZGNhOWFjYzVmYjcyYzJjMDU5YjA5MmNjMzgifQ=="/>
  <p:tag name="KSO_WPP_MARK_KEY" val="fd36f17d-5434-465f-afe9-55547e8cda33"/>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PA" val="v3.0.0"/>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PA" val="v3.0.0"/>
  <p:tag name="KSO_WM_BEAUTIFY_FLAG" val=""/>
</p:tagLst>
</file>

<file path=ppt/tags/tag35.xml><?xml version="1.0" encoding="utf-8"?>
<p:tagLst xmlns:p="http://schemas.openxmlformats.org/presentationml/2006/main">
  <p:tag name="PA" val="v3.0.0"/>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PA" val="v3.0.0"/>
  <p:tag name="KSO_WM_BEAUTIFY_FLAG" val=""/>
</p:tagLst>
</file>

<file path=ppt/tags/tag41.xml><?xml version="1.0" encoding="utf-8"?>
<p:tagLst xmlns:p="http://schemas.openxmlformats.org/presentationml/2006/main">
  <p:tag name="PA" val="v3.0.0"/>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PA" val="v3.0.0"/>
  <p:tag name="KSO_WM_BEAUTIFY_FLAG" val=""/>
</p:tagLst>
</file>

<file path=ppt/tags/tag45.xml><?xml version="1.0" encoding="utf-8"?>
<p:tagLst xmlns:p="http://schemas.openxmlformats.org/presentationml/2006/main">
  <p:tag name="PA" val="v3.0.0"/>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PA" val="v3.0.0"/>
  <p:tag name="KSO_WM_BEAUTIFY_FLAG" val=""/>
</p:tagLst>
</file>

<file path=ppt/tags/tag49.xml><?xml version="1.0" encoding="utf-8"?>
<p:tagLst xmlns:p="http://schemas.openxmlformats.org/presentationml/2006/main">
  <p:tag name="PA" val="v3.0.0"/>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PA" val="v3.0.0"/>
  <p:tag name="KSO_WM_BEAUTIFY_FLAG" val=""/>
</p:tagLst>
</file>

<file path=ppt/tags/tag56.xml><?xml version="1.0" encoding="utf-8"?>
<p:tagLst xmlns:p="http://schemas.openxmlformats.org/presentationml/2006/main">
  <p:tag name="PA" val="v3.0.0"/>
  <p:tag name="KSO_WM_BEAUTIFY_FLAG" val=""/>
</p:tagLst>
</file>

<file path=ppt/tags/tag57.xml><?xml version="1.0" encoding="utf-8"?>
<p:tagLst xmlns:p="http://schemas.openxmlformats.org/presentationml/2006/main">
  <p:tag name="PA" val="v3.0.0"/>
  <p:tag name="KSO_WM_BEAUTIFY_FLAG" val=""/>
</p:tagLst>
</file>

<file path=ppt/tags/tag58.xml><?xml version="1.0" encoding="utf-8"?>
<p:tagLst xmlns:p="http://schemas.openxmlformats.org/presentationml/2006/main">
  <p:tag name="PA" val="v3.0.0"/>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2169</Words>
  <Application>WPS 演示</Application>
  <PresentationFormat>宽屏</PresentationFormat>
  <Paragraphs>213</Paragraphs>
  <Slides>14</Slides>
  <Notes>18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宋体</vt:lpstr>
      <vt:lpstr>Wingdings</vt:lpstr>
      <vt:lpstr>Calibri</vt:lpstr>
      <vt:lpstr>等线</vt:lpstr>
      <vt:lpstr>Times New Roman</vt:lpstr>
      <vt:lpstr>微软雅黑</vt:lpstr>
      <vt:lpstr>Arial</vt:lpstr>
      <vt:lpstr>Wingdings</vt:lpstr>
      <vt:lpstr>Arial Unicode MS</vt:lpstr>
      <vt:lpstr>等线 Light</vt:lpstr>
      <vt:lpstr>BatangChe</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南方姑娘</cp:lastModifiedBy>
  <cp:revision>34</cp:revision>
  <dcterms:created xsi:type="dcterms:W3CDTF">2023-06-20T13:38:00Z</dcterms:created>
  <dcterms:modified xsi:type="dcterms:W3CDTF">2023-08-24T07:16:38Z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AA9725A81F6F4FAFBA8F86EB9628FFF2_13</vt:lpwstr>
  </property>
  <property fmtid="{D5CDD505-2E9C-101B-9397-08002B2CF9AE}" pid="3" name="KSOProductBuildVer">
    <vt:lpwstr>2052-12.1.0.15120</vt:lpwstr>
  </property>
</Properties>
</file>