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543" r:id="rId4"/>
    <p:sldId id="3630" r:id="rId6"/>
    <p:sldId id="3615" r:id="rId7"/>
    <p:sldId id="3652" r:id="rId8"/>
    <p:sldId id="3618" r:id="rId9"/>
    <p:sldId id="3623" r:id="rId10"/>
    <p:sldId id="3624" r:id="rId11"/>
    <p:sldId id="3642" r:id="rId12"/>
    <p:sldId id="3625" r:id="rId13"/>
    <p:sldId id="3632" r:id="rId14"/>
    <p:sldId id="3653" r:id="rId15"/>
    <p:sldId id="3626" r:id="rId16"/>
    <p:sldId id="3654" r:id="rId17"/>
    <p:sldId id="3641" r:id="rId18"/>
    <p:sldId id="3668" r:id="rId19"/>
    <p:sldId id="3627" r:id="rId20"/>
    <p:sldId id="3643" r:id="rId21"/>
    <p:sldId id="3609" r:id="rId22"/>
    <p:sldId id="3645"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6299"/>
    <a:srgbClr val="072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56" autoAdjust="0"/>
    <p:restoredTop sz="86978"/>
  </p:normalViewPr>
  <p:slideViewPr>
    <p:cSldViewPr snapToGrid="0">
      <p:cViewPr varScale="1">
        <p:scale>
          <a:sx n="104" d="100"/>
          <a:sy n="104" d="100"/>
        </p:scale>
        <p:origin x="648" y="20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gs" Target="tags/tag27.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C4E-2C54-4268-ADB4-DAF232CBCB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FDBB5-9AD0-4915-9874-41713F87426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离散稀疏图可以减少计算复杂度和内存开销，因为它只需要存储非零元素，</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sym typeface="+mn-ea"/>
              </a:rPr>
              <a:t>预测模块在得到</a:t>
            </a:r>
            <a:r>
              <a:rPr lang="en-US" altLang="zh-CN">
                <a:sym typeface="+mn-ea"/>
              </a:rPr>
              <a:t>stgnn</a:t>
            </a:r>
            <a:r>
              <a:rPr lang="zh-CN" altLang="en-US">
                <a:sym typeface="+mn-ea"/>
              </a:rPr>
              <a:t>的属性依赖图后，就会使用下游的</a:t>
            </a:r>
            <a:r>
              <a:rPr lang="en-US" altLang="zh-CN">
                <a:sym typeface="+mn-ea"/>
              </a:rPr>
              <a:t>stgnn</a:t>
            </a:r>
            <a:r>
              <a:rPr lang="zh-CN" altLang="en-US">
                <a:sym typeface="+mn-ea"/>
              </a:rPr>
              <a:t>进行预测，</a:t>
            </a:r>
            <a:endParaRPr lang="zh-CN" altLang="en-U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a:sym typeface="+mn-ea"/>
              </a:rPr>
              <a:t>就是下游SP(·)是一个语义投影器，用于将H𝑖𝑃转换到H𝑔𝑤的语义空间</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sym typeface="+mn-ea"/>
              </a:rPr>
              <a:t>SP(·)是一个语义投影器，用于将H𝑖𝑃转换到H𝑔𝑤的语义空间</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endParaRPr lang="zh-CN" altLang="en-US" b="0" i="0" u="none" strike="noStrike"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r>
              <a:rPr lang="zh-CN" altLang="en-US" b="0" i="0" u="none" strike="noStrike" dirty="0">
                <a:solidFill>
                  <a:srgbClr val="374151"/>
                </a:solidFill>
                <a:effectLst/>
                <a:latin typeface="Söhne"/>
              </a:rPr>
              <a:t>在指时间序列之间的关系不能简单地通过欧几里得距离（例如直线距离）来表示。这是因为时间序列之间的关联或依赖性可能涉及到更为复杂的结构或模式，这种结构或模式不能仅通过简单的空间距离来捕捉。例如，两个时间序列可能在逻辑或因果关系上紧密相连，但在欧几里得意义上的“距离”并不一定接近。</a:t>
            </a:r>
            <a:endParaRPr lang="zh-CN" altLang="en-US" b="0" i="0" u="none" strike="noStrike" dirty="0">
              <a:solidFill>
                <a:srgbClr val="374151"/>
              </a:solidFill>
              <a:effectLst/>
              <a:latin typeface="Söhne"/>
            </a:endParaRPr>
          </a:p>
          <a:p>
            <a:pPr algn="l"/>
            <a:r>
              <a:rPr lang="zh-CN" altLang="en-US" b="0" i="0" u="none" strike="noStrike" dirty="0">
                <a:solidFill>
                  <a:srgbClr val="374151"/>
                </a:solidFill>
                <a:effectLst/>
                <a:latin typeface="Söhne"/>
              </a:rPr>
              <a:t>图1(a)描述了从部署在路网上的两个传感器生成的交通流时间序列。显然，有两个重复的时间模式，即每日和每周的周期性。每天都会出现早晚高峰，而工作日和周末展现出不同的模式。此外，这两个时间序列因为所选择的传感器20和301在交通网络中紧密相连，所以共享非常相似的趋势。因此，准确的时间序列预测不仅依赖于其时间维度的模式，还依赖于其相互关联的时间序列。</a:t>
            </a:r>
            <a:endParaRPr lang="zh-CN" altLang="en-US" b="0" i="0" u="none" strike="noStrike"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比如BERT[8]和GPT[3]是两个突出的例子，它们分别基于Transformer的编码器和解码器。</a:t>
            </a: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r>
              <a:rPr lang="zh-CN" altLang="en-US" dirty="0">
                <a:effectLst/>
                <a:latin typeface="-apple-system"/>
                <a:sym typeface="+mn-ea"/>
              </a:rPr>
              <a:t>如图所示，两个不同情境下的时间序列在一个小窗口内看起来很相似，导致模型很难准确地预测它们不同的未来趋势。</a:t>
            </a:r>
            <a:endParaRPr lang="zh-CN" altLang="en-US" dirty="0">
              <a:effectLst/>
              <a:latin typeface="-apple-system"/>
              <a:sym typeface="+mn-ea"/>
            </a:endParaRPr>
          </a:p>
          <a:p>
            <a:pPr algn="l"/>
            <a:r>
              <a:rPr lang="zh-CN" altLang="en-US" dirty="0">
                <a:effectLst/>
                <a:latin typeface="-apple-system"/>
                <a:sym typeface="+mn-ea"/>
              </a:rPr>
              <a:t>如图所示，短期窗口内，两个相似的时间序列有着不同的趋势，无法反映它们之间的依赖关系。</a:t>
            </a:r>
            <a:endParaRPr lang="zh-CN" altLang="en-US" b="0" i="0" dirty="0">
              <a:effectLst/>
              <a:latin typeface="-apple-system"/>
            </a:endParaRPr>
          </a:p>
          <a:p>
            <a:pPr algn="l"/>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sym typeface="+mn-ea"/>
              </a:rPr>
              <a:t>在第一步输入序列段的原因是：</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sym typeface="+mn-ea"/>
              </a:rPr>
              <a:t>① 片段比单独的点更适合显式提供语义。② 因为下游 STGNN 将单个片段作为输入，所以采用序列段促进了下游模型的使用。③ 显著减少了输入到编码器的序列长度，使编码器在预训练阶段更加高效。</a:t>
            </a:r>
            <a:endParaRPr lang="zh-CN" altLang="en-U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宋体" panose="02010600030101010101" pitchFamily="2" charset="-122"/>
                <a:ea typeface="宋体" panose="02010600030101010101" pitchFamily="2" charset="-122"/>
                <a:sym typeface="+mn-ea"/>
              </a:rPr>
              <a:t>时间序列需要更长的序列来学习时序模式，因此需要使用更少的Transformer块来缓解计算和内存开销</a:t>
            </a:r>
            <a:endParaRPr lang="zh-CN" altLang="en-US" dirty="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EF06-2174-4056-AE19-36684AA5D27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67732-9016-40D7-958B-C0E2D950DBD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tags" Target="../tags/tag1.xml"/><Relationship Id="rId3" Type="http://schemas.openxmlformats.org/officeDocument/2006/relationships/image" Target="file:////var/folders/6w/0ftrt2wj1sx03zt3_zycm4_c0000gn/T/com.microsoft.Powerpoint/converted_emf.emf" TargetMode="Externa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18.xml"/><Relationship Id="rId7" Type="http://schemas.openxmlformats.org/officeDocument/2006/relationships/image" Target="../media/image12.png"/><Relationship Id="rId6" Type="http://schemas.openxmlformats.org/officeDocument/2006/relationships/tags" Target="../tags/tag13.xml"/><Relationship Id="rId5" Type="http://schemas.openxmlformats.org/officeDocument/2006/relationships/image" Target="../media/image11.png"/><Relationship Id="rId4" Type="http://schemas.openxmlformats.org/officeDocument/2006/relationships/tags" Target="../tags/tag12.xml"/><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15.png"/><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image" Target="../media/image14.png"/><Relationship Id="rId4" Type="http://schemas.openxmlformats.org/officeDocument/2006/relationships/tags" Target="../tags/tag15.xml"/><Relationship Id="rId3" Type="http://schemas.openxmlformats.org/officeDocument/2006/relationships/image" Target="../media/image13.png"/><Relationship Id="rId2" Type="http://schemas.openxmlformats.org/officeDocument/2006/relationships/tags" Target="../tags/tag14.xml"/><Relationship Id="rId10" Type="http://schemas.openxmlformats.org/officeDocument/2006/relationships/notesSlide" Target="../notesSlides/notesSlide10.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18.xml"/><Relationship Id="rId7" Type="http://schemas.openxmlformats.org/officeDocument/2006/relationships/image" Target="../media/image22.png"/><Relationship Id="rId6" Type="http://schemas.openxmlformats.org/officeDocument/2006/relationships/tags" Target="../tags/tag21.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tags" Target="../tags/tag2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image" Target="../media/image25.png"/><Relationship Id="rId7" Type="http://schemas.openxmlformats.org/officeDocument/2006/relationships/tags" Target="../tags/tag23.xml"/><Relationship Id="rId6" Type="http://schemas.openxmlformats.org/officeDocument/2006/relationships/image" Target="../media/image24.png"/><Relationship Id="rId5" Type="http://schemas.openxmlformats.org/officeDocument/2006/relationships/tags" Target="../tags/tag22.xml"/><Relationship Id="rId4" Type="http://schemas.openxmlformats.org/officeDocument/2006/relationships/image" Target="../media/image9.wmf"/><Relationship Id="rId3" Type="http://schemas.openxmlformats.org/officeDocument/2006/relationships/oleObject" Target="../embeddings/oleObject2.bin"/><Relationship Id="rId2" Type="http://schemas.openxmlformats.org/officeDocument/2006/relationships/image" Target="../media/image23.png"/><Relationship Id="rId13" Type="http://schemas.openxmlformats.org/officeDocument/2006/relationships/notesSlide" Target="../notesSlides/notesSlide13.xml"/><Relationship Id="rId12" Type="http://schemas.openxmlformats.org/officeDocument/2006/relationships/vmlDrawing" Target="../drawings/vmlDrawing2.vml"/><Relationship Id="rId11" Type="http://schemas.openxmlformats.org/officeDocument/2006/relationships/slideLayout" Target="../slideLayouts/slideLayout18.xml"/><Relationship Id="rId10" Type="http://schemas.openxmlformats.org/officeDocument/2006/relationships/image" Target="../media/image26.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vmlDrawing" Target="../drawings/vmlDrawing3.vml"/><Relationship Id="rId5" Type="http://schemas.openxmlformats.org/officeDocument/2006/relationships/slideLayout" Target="../slideLayouts/slideLayout18.xml"/><Relationship Id="rId4" Type="http://schemas.openxmlformats.org/officeDocument/2006/relationships/tags" Target="../tags/tag25.xml"/><Relationship Id="rId3"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8.xml"/><Relationship Id="rId3"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file:////var/folders/6w/0ftrt2wj1sx03zt3_zycm4_c0000gn/T/com.microsoft.Powerpoint/converted_emf.emf" TargetMode="Externa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8.xml"/><Relationship Id="rId4" Type="http://schemas.openxmlformats.org/officeDocument/2006/relationships/tags" Target="../tags/tag3.xml"/><Relationship Id="rId3" Type="http://schemas.openxmlformats.org/officeDocument/2006/relationships/image" Target="../media/image5.png"/><Relationship Id="rId2" Type="http://schemas.openxmlformats.org/officeDocument/2006/relationships/tags" Target="../tags/tag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8.xml"/><Relationship Id="rId4" Type="http://schemas.openxmlformats.org/officeDocument/2006/relationships/image" Target="../media/image6.png"/><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8.xml"/><Relationship Id="rId4" Type="http://schemas.openxmlformats.org/officeDocument/2006/relationships/image" Target="../media/image7.png"/><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8.xml"/><Relationship Id="rId2" Type="http://schemas.openxmlformats.org/officeDocument/2006/relationships/hyperlink" Target="about:blank" TargetMode="Externa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vmlDrawing" Target="../drawings/vmlDrawing1.vml"/><Relationship Id="rId6" Type="http://schemas.openxmlformats.org/officeDocument/2006/relationships/slideLayout" Target="../slideLayouts/slideLayout18.xml"/><Relationship Id="rId5" Type="http://schemas.openxmlformats.org/officeDocument/2006/relationships/image" Target="../media/image9.wmf"/><Relationship Id="rId4" Type="http://schemas.openxmlformats.org/officeDocument/2006/relationships/oleObject" Target="../embeddings/oleObject1.bin"/><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p:cNvSpPr/>
          <p:nvPr/>
        </p:nvSpPr>
        <p:spPr>
          <a:xfrm>
            <a:off x="-6350" y="1959963"/>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latin typeface="+mj-ea"/>
                <a:ea typeface="+mj-ea"/>
              </a:rPr>
              <a:t>                    </a:t>
            </a:r>
            <a:r>
              <a:rPr lang="en-GB" altLang="zh-CN" sz="3200" b="1" dirty="0">
                <a:latin typeface="+mj-ea"/>
                <a:ea typeface="+mj-ea"/>
              </a:rPr>
              <a:t>   </a:t>
            </a:r>
            <a:r>
              <a:rPr lang="en-US" altLang="en-GB" sz="3200" b="1" dirty="0">
                <a:latin typeface="+mj-ea"/>
                <a:ea typeface="+mj-ea"/>
              </a:rPr>
              <a:t>  </a:t>
            </a:r>
            <a:r>
              <a:rPr lang="en-GB" altLang="zh-CN" sz="3200" b="1" dirty="0">
                <a:latin typeface="+mj-ea"/>
                <a:ea typeface="+mj-ea"/>
              </a:rPr>
              <a:t>Pre-training Enhanced Spatial-temporal GraphNeural </a:t>
            </a:r>
            <a:r>
              <a:rPr lang="en-US" altLang="en-GB" sz="3200" b="1" dirty="0">
                <a:latin typeface="+mj-ea"/>
                <a:ea typeface="+mj-ea"/>
              </a:rPr>
              <a:t>						</a:t>
            </a:r>
            <a:r>
              <a:rPr lang="en-GB" altLang="zh-CN" sz="3200" b="1" dirty="0">
                <a:latin typeface="+mj-ea"/>
                <a:ea typeface="+mj-ea"/>
              </a:rPr>
              <a:t>Network</a:t>
            </a:r>
            <a:r>
              <a:rPr lang="en-US" altLang="en-GB" sz="3200" b="1" dirty="0">
                <a:latin typeface="+mj-ea"/>
                <a:ea typeface="+mj-ea"/>
              </a:rPr>
              <a:t> </a:t>
            </a:r>
            <a:r>
              <a:rPr lang="en-GB" altLang="zh-CN" sz="3200" b="1" dirty="0">
                <a:latin typeface="+mj-ea"/>
                <a:ea typeface="+mj-ea"/>
              </a:rPr>
              <a:t>for</a:t>
            </a:r>
            <a:endParaRPr lang="en-GB" altLang="zh-CN" sz="3200" b="1" dirty="0">
              <a:latin typeface="+mj-ea"/>
              <a:ea typeface="+mj-ea"/>
            </a:endParaRPr>
          </a:p>
          <a:p>
            <a:pPr marL="3200400" lvl="7" indent="457200"/>
            <a:r>
              <a:rPr lang="en-GB" altLang="zh-CN" sz="3200" b="1" dirty="0">
                <a:latin typeface="+mj-ea"/>
                <a:ea typeface="+mj-ea"/>
              </a:rPr>
              <a:t>Multivariate Time Series Forecasting</a:t>
            </a:r>
            <a:r>
              <a:rPr lang="en-US" altLang="en-GB" sz="3200" b="1" dirty="0">
                <a:latin typeface="+mj-ea"/>
                <a:ea typeface="+mj-ea"/>
              </a:rPr>
              <a:t> </a:t>
            </a:r>
            <a:r>
              <a:rPr lang="en-GB" altLang="zh-CN" sz="3200" b="1" dirty="0">
                <a:latin typeface="+mj-ea"/>
                <a:ea typeface="+mj-ea"/>
              </a:rPr>
              <a:t>Networks</a:t>
            </a:r>
            <a:endParaRPr lang="en-GB" altLang="zh-CN" sz="3200" b="1" dirty="0">
              <a:latin typeface="+mj-ea"/>
              <a:ea typeface="+mj-ea"/>
            </a:endParaRPr>
          </a:p>
          <a:p>
            <a:pPr algn="r"/>
            <a:endParaRPr lang="en-US" altLang="zh-CN" sz="1600" b="1" dirty="0">
              <a:latin typeface="微软雅黑" panose="020B0503020204020204" pitchFamily="34" charset="-122"/>
              <a:ea typeface="微软雅黑" panose="020B0503020204020204" pitchFamily="34" charset="-122"/>
            </a:endParaRPr>
          </a:p>
          <a:p>
            <a:pPr algn="r"/>
            <a:r>
              <a:rPr lang="en-US" altLang="zh-CN" sz="1600" b="1" dirty="0">
                <a:latin typeface="微软雅黑" panose="020B0503020204020204" pitchFamily="34" charset="-122"/>
                <a:ea typeface="微软雅黑" panose="020B0503020204020204" pitchFamily="34" charset="-122"/>
              </a:rPr>
              <a:t>-- 2022 ACM SIGKDD  </a:t>
            </a:r>
            <a:endParaRPr lang="en-US" altLang="zh-CN" sz="1600" b="1" dirty="0">
              <a:latin typeface="微软雅黑" panose="020B0503020204020204" pitchFamily="34" charset="-122"/>
              <a:ea typeface="微软雅黑" panose="020B0503020204020204" pitchFamily="34" charset="-122"/>
            </a:endParaRPr>
          </a:p>
          <a:p>
            <a:pPr algn="r"/>
            <a:endParaRPr lang="zh-CN" altLang="en-US" sz="16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9019602" y="4570768"/>
            <a:ext cx="2146722" cy="922020"/>
          </a:xfrm>
          <a:prstGeom prst="rect">
            <a:avLst/>
          </a:prstGeom>
          <a:noFill/>
        </p:spPr>
        <p:txBody>
          <a:bodyPr wrap="square" rtlCol="0">
            <a:spAutoFit/>
          </a:bodyPr>
          <a:lstStyle/>
          <a:p>
            <a:r>
              <a:rPr lang="zh-CN" altLang="en-US" b="1" dirty="0">
                <a:solidFill>
                  <a:srgbClr val="453D3A"/>
                </a:solidFill>
              </a:rPr>
              <a:t>汇报人：孙天翔</a:t>
            </a:r>
            <a:endParaRPr lang="en-US" altLang="zh-CN" b="1" dirty="0">
              <a:solidFill>
                <a:srgbClr val="453D3A"/>
              </a:solidFill>
            </a:endParaRPr>
          </a:p>
          <a:p>
            <a:endParaRPr lang="en-US" altLang="zh-CN" b="1" dirty="0">
              <a:solidFill>
                <a:srgbClr val="453D3A"/>
              </a:solidFill>
            </a:endParaRPr>
          </a:p>
          <a:p>
            <a:r>
              <a:rPr lang="zh-CN" altLang="en-US" b="1" dirty="0">
                <a:solidFill>
                  <a:srgbClr val="453D3A"/>
                </a:solidFill>
              </a:rPr>
              <a:t>日期：</a:t>
            </a:r>
            <a:r>
              <a:rPr lang="en-US" altLang="zh-CN" b="1" dirty="0">
                <a:solidFill>
                  <a:srgbClr val="453D3A"/>
                </a:solidFill>
              </a:rPr>
              <a:t>2023.08. 23</a:t>
            </a:r>
            <a:endParaRPr lang="en-US" altLang="zh-CN" b="1" dirty="0">
              <a:solidFill>
                <a:srgbClr val="453D3A"/>
              </a:solidFill>
            </a:endParaRPr>
          </a:p>
        </p:txBody>
      </p:sp>
      <p:pic>
        <p:nvPicPr>
          <p:cNvPr id="25" name="图片 24" descr="2015916225123342.jpg"/>
          <p:cNvPicPr>
            <a:picLocks noChangeAspect="1"/>
          </p:cNvPicPr>
          <p:nvPr/>
        </p:nvPicPr>
        <p:blipFill>
          <a:blip r:embed="rId2" cstate="print"/>
          <a:stretch>
            <a:fillRect/>
          </a:stretch>
        </p:blipFill>
        <p:spPr>
          <a:xfrm>
            <a:off x="333370" y="2062602"/>
            <a:ext cx="2466589" cy="2004366"/>
          </a:xfrm>
          <a:prstGeom prst="rect">
            <a:avLst/>
          </a:prstGeom>
        </p:spPr>
      </p:pic>
      <p:pic>
        <p:nvPicPr>
          <p:cNvPr id="26" name="图片 25"/>
          <p:cNvPicPr>
            <a:picLocks noChangeAspect="1"/>
          </p:cNvPicPr>
          <p:nvPr/>
        </p:nvPicPr>
        <p:blipFill>
          <a:blip r:link="rId3"/>
          <a:stretch>
            <a:fillRect/>
          </a:stretch>
        </p:blipFill>
        <p:spPr>
          <a:xfrm>
            <a:off x="1222195" y="701483"/>
            <a:ext cx="63500" cy="76200"/>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2111375" y="4328160"/>
            <a:ext cx="6432550" cy="1980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custDataLst>
              <p:tags r:id="rId1"/>
            </p:custDataLst>
          </p:nvPr>
        </p:nvPicPr>
        <p:blipFill>
          <a:blip r:embed="rId2"/>
          <a:stretch>
            <a:fillRect/>
          </a:stretch>
        </p:blipFill>
        <p:spPr>
          <a:xfrm>
            <a:off x="6605270" y="4479290"/>
            <a:ext cx="1939290" cy="506095"/>
          </a:xfrm>
          <a:prstGeom prst="rect">
            <a:avLst/>
          </a:prstGeom>
        </p:spPr>
      </p:pic>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en-GB" sz="2600" b="1" dirty="0">
                <a:solidFill>
                  <a:sysClr val="windowText" lastClr="000000"/>
                </a:solidFill>
                <a:latin typeface="Arial" panose="020B0604020202020204"/>
                <a:ea typeface="微软雅黑" panose="020B0503020204020204" pitchFamily="34" charset="-122"/>
                <a:sym typeface="+mn-ea"/>
              </a:rPr>
              <a:t>Pre-training</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06</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 name="文本框 3"/>
          <p:cNvSpPr txBox="1"/>
          <p:nvPr/>
        </p:nvSpPr>
        <p:spPr>
          <a:xfrm>
            <a:off x="1095375" y="1529715"/>
            <a:ext cx="9900920" cy="398780"/>
          </a:xfrm>
          <a:prstGeom prst="rect">
            <a:avLst/>
          </a:prstGeom>
          <a:noFill/>
        </p:spPr>
        <p:txBody>
          <a:bodyPr wrap="squar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a:ea typeface="宋体" panose="02010600030101010101" pitchFamily="2" charset="-122"/>
              </a:rPr>
              <a:t>结构</a:t>
            </a:r>
            <a:endParaRPr lang="zh-CN" altLang="en-US" sz="2000">
              <a:ea typeface="宋体" panose="02010600030101010101" pitchFamily="2" charset="-122"/>
            </a:endParaRPr>
          </a:p>
        </p:txBody>
      </p:sp>
      <p:sp>
        <p:nvSpPr>
          <p:cNvPr id="5" name="文本框 4"/>
          <p:cNvSpPr txBox="1"/>
          <p:nvPr/>
        </p:nvSpPr>
        <p:spPr>
          <a:xfrm>
            <a:off x="5106035" y="1529715"/>
            <a:ext cx="6068695" cy="1354455"/>
          </a:xfrm>
          <a:prstGeom prst="rect">
            <a:avLst/>
          </a:prstGeom>
          <a:noFill/>
        </p:spPr>
        <p:txBody>
          <a:bodyPr wrap="square" rtlCol="0">
            <a:noAutofit/>
          </a:bodyPr>
          <a:lstStyle/>
          <a:p>
            <a:pPr marL="0" lvl="2" indent="0" defTabSz="0">
              <a:spcBef>
                <a:spcPct val="20000"/>
              </a:spcBef>
              <a:buClr>
                <a:schemeClr val="accent6">
                  <a:lumMod val="75000"/>
                </a:schemeClr>
              </a:buClr>
              <a:buSzPct val="110000"/>
              <a:buNone/>
            </a:pPr>
            <a:r>
              <a:rPr lang="zh-CN" altLang="en-US" b="1" dirty="0">
                <a:latin typeface="宋体" panose="02010600030101010101" pitchFamily="2" charset="-122"/>
                <a:ea typeface="宋体" panose="02010600030101010101" pitchFamily="2" charset="-122"/>
              </a:rPr>
              <a:t>掩蔽</a:t>
            </a:r>
            <a:r>
              <a:rPr lang="zh-CN" altLang="en-US" dirty="0">
                <a:latin typeface="宋体" panose="02010600030101010101" pitchFamily="2" charset="-122"/>
                <a:ea typeface="宋体" panose="02010600030101010101" pitchFamily="2" charset="-122"/>
              </a:rPr>
              <a:t>：这是数据进入编码器的前一步。将来自节点的输入序列分为等长的片段，随机屏蔽一部分序列段，屏蔽率设置为75%，</a:t>
            </a:r>
            <a:r>
              <a:rPr lang="zh-CN" altLang="en-US" dirty="0">
                <a:solidFill>
                  <a:srgbClr val="1A6299"/>
                </a:solidFill>
                <a:latin typeface="宋体" panose="02010600030101010101" pitchFamily="2" charset="-122"/>
                <a:ea typeface="宋体" panose="02010600030101010101" pitchFamily="2" charset="-122"/>
              </a:rPr>
              <a:t>从而创建具有挑战性的自监督任务</a:t>
            </a:r>
            <a:r>
              <a:rPr lang="zh-CN" altLang="en-US" dirty="0"/>
              <a:t>。</a:t>
            </a:r>
            <a:endParaRPr lang="zh-CN" altLang="en-US" dirty="0"/>
          </a:p>
          <a:p>
            <a:pPr marL="0" lvl="2" indent="0" defTabSz="0">
              <a:spcBef>
                <a:spcPct val="20000"/>
              </a:spcBef>
              <a:buClr>
                <a:schemeClr val="accent6">
                  <a:lumMod val="75000"/>
                </a:schemeClr>
              </a:buClr>
              <a:buSzPct val="110000"/>
              <a:buNone/>
            </a:pPr>
            <a:endParaRPr lang="zh-CN" altLang="en-US" sz="2000" dirty="0">
              <a:latin typeface="宋体" panose="02010600030101010101" pitchFamily="2" charset="-122"/>
              <a:ea typeface="宋体" panose="02010600030101010101" pitchFamily="2" charset="-122"/>
            </a:endParaRPr>
          </a:p>
        </p:txBody>
      </p:sp>
      <p:pic>
        <p:nvPicPr>
          <p:cNvPr id="2" name="图片 1"/>
          <p:cNvPicPr>
            <a:picLocks noChangeAspect="1"/>
          </p:cNvPicPr>
          <p:nvPr>
            <p:custDataLst>
              <p:tags r:id="rId4"/>
            </p:custDataLst>
          </p:nvPr>
        </p:nvPicPr>
        <p:blipFill>
          <a:blip r:embed="rId5"/>
          <a:stretch>
            <a:fillRect/>
          </a:stretch>
        </p:blipFill>
        <p:spPr>
          <a:xfrm>
            <a:off x="1270000" y="1976755"/>
            <a:ext cx="3613150" cy="908050"/>
          </a:xfrm>
          <a:prstGeom prst="rect">
            <a:avLst/>
          </a:prstGeom>
        </p:spPr>
      </p:pic>
      <p:sp>
        <p:nvSpPr>
          <p:cNvPr id="10" name="文本框 9"/>
          <p:cNvSpPr txBox="1"/>
          <p:nvPr/>
        </p:nvSpPr>
        <p:spPr>
          <a:xfrm>
            <a:off x="5106035" y="3280410"/>
            <a:ext cx="6096000" cy="1198880"/>
          </a:xfrm>
          <a:prstGeom prst="rect">
            <a:avLst/>
          </a:prstGeom>
          <a:noFill/>
        </p:spPr>
        <p:txBody>
          <a:bodyPr wrap="square" rtlCol="0" anchor="t">
            <a:spAutoFit/>
          </a:bodyPr>
          <a:p>
            <a:r>
              <a:rPr lang="zh-CN" altLang="en-US" b="1" dirty="0">
                <a:latin typeface="宋体" panose="02010600030101010101" pitchFamily="2" charset="-122"/>
                <a:ea typeface="宋体" panose="02010600030101010101" pitchFamily="2" charset="-122"/>
              </a:rPr>
              <a:t>编码：</a:t>
            </a:r>
            <a:r>
              <a:rPr lang="zh-CN" altLang="en-US" dirty="0">
                <a:latin typeface="宋体" panose="02010600030101010101" pitchFamily="2" charset="-122"/>
                <a:ea typeface="宋体" panose="02010600030101010101" pitchFamily="2" charset="-122"/>
              </a:rPr>
              <a:t>编码部分包含三块内容：输入</a:t>
            </a:r>
            <a:r>
              <a:rPr lang="zh-CN" altLang="en-US" dirty="0">
                <a:solidFill>
                  <a:srgbClr val="1A6299"/>
                </a:solidFill>
                <a:effectLst/>
                <a:latin typeface="-apple-system"/>
              </a:rPr>
              <a:t>Embedding</a:t>
            </a:r>
            <a:r>
              <a:rPr lang="zh-CN" altLang="en-US" dirty="0">
                <a:latin typeface="宋体" panose="02010600030101010101" pitchFamily="2" charset="-122"/>
                <a:ea typeface="宋体" panose="02010600030101010101" pitchFamily="2" charset="-122"/>
              </a:rPr>
              <a:t>、位置编码和</a:t>
            </a:r>
            <a:r>
              <a:rPr lang="zh-CN" altLang="en-US" dirty="0">
                <a:solidFill>
                  <a:srgbClr val="1A6299"/>
                </a:solidFill>
                <a:effectLst/>
                <a:latin typeface="-apple-system"/>
              </a:rPr>
              <a:t>Transformer</a:t>
            </a:r>
            <a:r>
              <a:rPr lang="zh-CN" altLang="en-US" dirty="0">
                <a:latin typeface="宋体" panose="02010600030101010101" pitchFamily="2" charset="-122"/>
                <a:ea typeface="宋体" panose="02010600030101010101" pitchFamily="2" charset="-122"/>
              </a:rPr>
              <a:t>块。</a:t>
            </a:r>
            <a:endParaRPr lang="zh-CN" altLang="en-US"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输入</a:t>
            </a:r>
            <a:r>
              <a:rPr lang="zh-CN" altLang="en-US" dirty="0">
                <a:solidFill>
                  <a:srgbClr val="1A6299"/>
                </a:solidFill>
                <a:effectLst/>
                <a:latin typeface="-apple-system"/>
              </a:rPr>
              <a:t>Embedding</a:t>
            </a:r>
            <a:r>
              <a:rPr lang="zh-CN" altLang="en-US" dirty="0">
                <a:latin typeface="宋体" panose="02010600030101010101" pitchFamily="2" charset="-122"/>
                <a:ea typeface="宋体" panose="02010600030101010101" pitchFamily="2" charset="-122"/>
              </a:rPr>
              <a:t>层是一个线性的投影，将未被掩蔽的时间序列片段转换为模型可以处理的格式</a:t>
            </a:r>
            <a:endParaRPr lang="zh-CN" altLang="en-US" dirty="0">
              <a:latin typeface="宋体" panose="02010600030101010101" pitchFamily="2" charset="-122"/>
              <a:ea typeface="宋体" panose="02010600030101010101" pitchFamily="2" charset="-122"/>
            </a:endParaRPr>
          </a:p>
        </p:txBody>
      </p:sp>
      <p:pic>
        <p:nvPicPr>
          <p:cNvPr id="11" name="图片 10"/>
          <p:cNvPicPr>
            <a:picLocks noChangeAspect="1"/>
          </p:cNvPicPr>
          <p:nvPr>
            <p:custDataLst>
              <p:tags r:id="rId6"/>
            </p:custDataLst>
          </p:nvPr>
        </p:nvPicPr>
        <p:blipFill>
          <a:blip r:embed="rId7"/>
          <a:stretch>
            <a:fillRect/>
          </a:stretch>
        </p:blipFill>
        <p:spPr>
          <a:xfrm>
            <a:off x="1054100" y="3408680"/>
            <a:ext cx="3829050" cy="1708150"/>
          </a:xfrm>
          <a:prstGeom prst="rect">
            <a:avLst/>
          </a:prstGeom>
        </p:spPr>
      </p:pic>
      <p:sp>
        <p:nvSpPr>
          <p:cNvPr id="13" name="文本框 12"/>
          <p:cNvSpPr txBox="1"/>
          <p:nvPr/>
        </p:nvSpPr>
        <p:spPr>
          <a:xfrm>
            <a:off x="5078730" y="5116830"/>
            <a:ext cx="6096000" cy="922020"/>
          </a:xfrm>
          <a:prstGeom prst="rect">
            <a:avLst/>
          </a:prstGeom>
          <a:noFill/>
        </p:spPr>
        <p:txBody>
          <a:bodyPr wrap="square" rtlCol="0" anchor="t">
            <a:spAutoFit/>
          </a:bodyPr>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位置编码层用于附加新的顺序信息。不同于正弦嵌入，“可学习”的位置嵌入，助于模型表现出更好的性能。</a:t>
            </a:r>
            <a:endParaRPr lang="zh-CN" altLang="en-US"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使用了4层</a:t>
            </a:r>
            <a:r>
              <a:rPr lang="zh-CN" altLang="en-US" dirty="0">
                <a:solidFill>
                  <a:srgbClr val="1A6299"/>
                </a:solidFill>
                <a:effectLst/>
                <a:latin typeface="-apple-system"/>
              </a:rPr>
              <a:t>Transformer。</a:t>
            </a:r>
            <a:endParaRPr lang="en-US" altLang="zh-CN" dirty="0">
              <a:solidFill>
                <a:srgbClr val="1A6299"/>
              </a:solidFill>
              <a:effectLst/>
              <a:latin typeface="-apple-system"/>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en-GB" sz="2600" b="1" dirty="0">
                <a:solidFill>
                  <a:sysClr val="windowText" lastClr="000000"/>
                </a:solidFill>
                <a:latin typeface="Arial" panose="020B0604020202020204"/>
                <a:ea typeface="微软雅黑" panose="020B0503020204020204" pitchFamily="34" charset="-122"/>
                <a:sym typeface="+mn-ea"/>
              </a:rPr>
              <a:t>Pre-training</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06</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 name="文本框 3"/>
          <p:cNvSpPr txBox="1"/>
          <p:nvPr/>
        </p:nvSpPr>
        <p:spPr>
          <a:xfrm>
            <a:off x="1095375" y="1529715"/>
            <a:ext cx="9900920" cy="398780"/>
          </a:xfrm>
          <a:prstGeom prst="rect">
            <a:avLst/>
          </a:prstGeom>
          <a:noFill/>
        </p:spPr>
        <p:txBody>
          <a:bodyPr wrap="squar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a:ea typeface="宋体" panose="02010600030101010101" pitchFamily="2" charset="-122"/>
              </a:rPr>
              <a:t>步骤</a:t>
            </a:r>
            <a:endParaRPr lang="zh-CN" altLang="en-US" sz="2000">
              <a:ea typeface="宋体" panose="02010600030101010101" pitchFamily="2" charset="-122"/>
            </a:endParaRPr>
          </a:p>
        </p:txBody>
      </p:sp>
      <p:sp>
        <p:nvSpPr>
          <p:cNvPr id="5" name="文本框 4"/>
          <p:cNvSpPr txBox="1"/>
          <p:nvPr/>
        </p:nvSpPr>
        <p:spPr>
          <a:xfrm>
            <a:off x="5106035" y="1993265"/>
            <a:ext cx="6068695" cy="1104265"/>
          </a:xfrm>
          <a:prstGeom prst="rect">
            <a:avLst/>
          </a:prstGeom>
          <a:noFill/>
        </p:spPr>
        <p:txBody>
          <a:bodyPr wrap="square" rtlCol="0">
            <a:noAutofit/>
          </a:bodyPr>
          <a:lstStyle/>
          <a:p>
            <a:pPr marL="0" lvl="2" indent="0" defTabSz="0">
              <a:spcBef>
                <a:spcPct val="20000"/>
              </a:spcBef>
              <a:buClr>
                <a:schemeClr val="accent6">
                  <a:lumMod val="75000"/>
                </a:schemeClr>
              </a:buClr>
              <a:buSzPct val="110000"/>
              <a:buNone/>
            </a:pPr>
            <a:r>
              <a:rPr lang="zh-CN" altLang="en-US" b="1" dirty="0">
                <a:latin typeface="宋体" panose="02010600030101010101" pitchFamily="2" charset="-122"/>
                <a:ea typeface="宋体" panose="02010600030101010101" pitchFamily="2" charset="-122"/>
              </a:rPr>
              <a:t>解码</a:t>
            </a:r>
            <a:r>
              <a:rPr lang="zh-CN" altLang="en-US" dirty="0">
                <a:latin typeface="宋体" panose="02010600030101010101" pitchFamily="2" charset="-122"/>
                <a:ea typeface="宋体" panose="02010600030101010101" pitchFamily="2" charset="-122"/>
              </a:rPr>
              <a:t>：该解码器包括一系列</a:t>
            </a:r>
            <a:r>
              <a:rPr lang="zh-CN" altLang="en-US" dirty="0">
                <a:solidFill>
                  <a:srgbClr val="1A6299"/>
                </a:solidFill>
                <a:effectLst/>
                <a:latin typeface="-apple-system"/>
              </a:rPr>
              <a:t>Transformer</a:t>
            </a:r>
            <a:r>
              <a:rPr lang="zh-CN" altLang="en-US" dirty="0">
                <a:latin typeface="宋体" panose="02010600030101010101" pitchFamily="2" charset="-122"/>
                <a:ea typeface="宋体" panose="02010600030101010101" pitchFamily="2" charset="-122"/>
              </a:rPr>
              <a:t>块。它适用于所有的</a:t>
            </a:r>
            <a:r>
              <a:rPr lang="zh-CN" altLang="en-US" dirty="0">
                <a:solidFill>
                  <a:srgbClr val="1A6299"/>
                </a:solidFill>
                <a:effectLst/>
                <a:latin typeface="-apple-system"/>
              </a:rPr>
              <a:t>patch</a:t>
            </a:r>
            <a:r>
              <a:rPr lang="zh-CN" altLang="en-US" dirty="0">
                <a:latin typeface="宋体" panose="02010600030101010101" pitchFamily="2" charset="-122"/>
                <a:ea typeface="宋体" panose="02010600030101010101" pitchFamily="2" charset="-122"/>
              </a:rPr>
              <a:t>（输入的时间序列数据片段），并且层数只有一层，然后使用了简单的</a:t>
            </a:r>
            <a:r>
              <a:rPr lang="zh-CN" altLang="en-US" dirty="0">
                <a:solidFill>
                  <a:srgbClr val="1A6299"/>
                </a:solidFill>
                <a:effectLst/>
                <a:latin typeface="-apple-system"/>
              </a:rPr>
              <a:t>MLP</a:t>
            </a:r>
            <a:r>
              <a:rPr lang="zh-CN" altLang="en-US" dirty="0">
                <a:latin typeface="宋体" panose="02010600030101010101" pitchFamily="2" charset="-122"/>
                <a:ea typeface="宋体" panose="02010600030101010101" pitchFamily="2" charset="-122"/>
              </a:rPr>
              <a:t>，这使得输出长度等于每个</a:t>
            </a:r>
            <a:r>
              <a:rPr lang="zh-CN" altLang="en-US" dirty="0">
                <a:solidFill>
                  <a:srgbClr val="1A6299"/>
                </a:solidFill>
                <a:effectLst/>
                <a:latin typeface="-apple-system"/>
              </a:rPr>
              <a:t>patch</a:t>
            </a:r>
            <a:r>
              <a:rPr lang="zh-CN" altLang="en-US" dirty="0">
                <a:latin typeface="宋体" panose="02010600030101010101" pitchFamily="2" charset="-122"/>
                <a:ea typeface="宋体" panose="02010600030101010101" pitchFamily="2" charset="-122"/>
              </a:rPr>
              <a:t>的长度。</a:t>
            </a:r>
            <a:endParaRPr lang="zh-CN" altLang="en-US" sz="1800" dirty="0">
              <a:solidFill>
                <a:srgbClr val="1A6299"/>
              </a:solidFill>
              <a:effectLst/>
              <a:latin typeface="-apple-system"/>
            </a:endParaRPr>
          </a:p>
        </p:txBody>
      </p:sp>
      <p:pic>
        <p:nvPicPr>
          <p:cNvPr id="3" name="图片 2"/>
          <p:cNvPicPr>
            <a:picLocks noChangeAspect="1"/>
          </p:cNvPicPr>
          <p:nvPr>
            <p:custDataLst>
              <p:tags r:id="rId2"/>
            </p:custDataLst>
          </p:nvPr>
        </p:nvPicPr>
        <p:blipFill>
          <a:blip r:embed="rId3"/>
          <a:srcRect t="4465"/>
          <a:stretch>
            <a:fillRect/>
          </a:stretch>
        </p:blipFill>
        <p:spPr>
          <a:xfrm>
            <a:off x="929005" y="1928495"/>
            <a:ext cx="3879850" cy="964565"/>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746760" y="3429000"/>
            <a:ext cx="4273550" cy="724535"/>
          </a:xfrm>
          <a:prstGeom prst="rect">
            <a:avLst/>
          </a:prstGeom>
        </p:spPr>
      </p:pic>
      <p:sp>
        <p:nvSpPr>
          <p:cNvPr id="7" name="文本框 6"/>
          <p:cNvSpPr txBox="1"/>
          <p:nvPr>
            <p:custDataLst>
              <p:tags r:id="rId6"/>
            </p:custDataLst>
          </p:nvPr>
        </p:nvSpPr>
        <p:spPr>
          <a:xfrm>
            <a:off x="5106035" y="3399790"/>
            <a:ext cx="6068695" cy="1104265"/>
          </a:xfrm>
          <a:prstGeom prst="rect">
            <a:avLst/>
          </a:prstGeom>
          <a:noFill/>
        </p:spPr>
        <p:txBody>
          <a:bodyPr wrap="square" rtlCol="0">
            <a:noAutofit/>
          </a:bodyPr>
          <a:p>
            <a:pPr marL="0" lvl="2" indent="0" defTabSz="0">
              <a:spcBef>
                <a:spcPct val="20000"/>
              </a:spcBef>
              <a:buClr>
                <a:schemeClr val="accent6">
                  <a:lumMod val="75000"/>
                </a:schemeClr>
              </a:buClr>
              <a:buSzPct val="110000"/>
              <a:buNone/>
            </a:pPr>
            <a:r>
              <a:rPr lang="zh-CN" altLang="en-US" b="1" dirty="0">
                <a:latin typeface="宋体" panose="02010600030101010101" pitchFamily="2" charset="-122"/>
                <a:ea typeface="宋体" panose="02010600030101010101" pitchFamily="2" charset="-122"/>
              </a:rPr>
              <a:t>重建目标</a:t>
            </a:r>
            <a:r>
              <a:rPr lang="zh-CN" altLang="en-US" dirty="0">
                <a:latin typeface="宋体" panose="02010600030101010101" pitchFamily="2" charset="-122"/>
                <a:ea typeface="宋体" panose="02010600030101010101" pitchFamily="2" charset="-122"/>
              </a:rPr>
              <a:t>：对每一个数据点进行遮蔽</a:t>
            </a:r>
            <a:r>
              <a:rPr lang="zh-CN" altLang="en-US" dirty="0">
                <a:solidFill>
                  <a:srgbClr val="1A6299"/>
                </a:solidFill>
                <a:effectLst/>
                <a:latin typeface="-apple-system"/>
              </a:rPr>
              <a:t>patch</a:t>
            </a:r>
            <a:r>
              <a:rPr lang="zh-CN" altLang="en-US" dirty="0">
                <a:latin typeface="宋体" panose="02010600030101010101" pitchFamily="2" charset="-122"/>
                <a:ea typeface="宋体" panose="02010600030101010101" pitchFamily="2" charset="-122"/>
              </a:rPr>
              <a:t>的计算，并选择</a:t>
            </a:r>
            <a:r>
              <a:rPr lang="zh-CN" altLang="en-US" dirty="0">
                <a:solidFill>
                  <a:srgbClr val="1A6299"/>
                </a:solidFill>
                <a:effectLst/>
                <a:latin typeface="-apple-system"/>
              </a:rPr>
              <a:t>MAE(Mean-Absolute-Error)</a:t>
            </a:r>
            <a:r>
              <a:rPr lang="zh-CN" altLang="en-US" dirty="0">
                <a:latin typeface="宋体" panose="02010600030101010101" pitchFamily="2" charset="-122"/>
                <a:ea typeface="宋体" panose="02010600030101010101" pitchFamily="2" charset="-122"/>
              </a:rPr>
              <a:t>作原始序列和重建序列的损失函数。</a:t>
            </a:r>
            <a:endParaRPr lang="zh-CN" altLang="en-US" dirty="0">
              <a:latin typeface="宋体" panose="02010600030101010101" pitchFamily="2" charset="-122"/>
              <a:ea typeface="宋体" panose="02010600030101010101" pitchFamily="2" charset="-122"/>
            </a:endParaRPr>
          </a:p>
        </p:txBody>
      </p:sp>
      <p:pic>
        <p:nvPicPr>
          <p:cNvPr id="8" name="图片 7"/>
          <p:cNvPicPr>
            <a:picLocks noChangeAspect="1"/>
          </p:cNvPicPr>
          <p:nvPr>
            <p:custDataLst>
              <p:tags r:id="rId7"/>
            </p:custDataLst>
          </p:nvPr>
        </p:nvPicPr>
        <p:blipFill>
          <a:blip r:embed="rId8"/>
          <a:stretch>
            <a:fillRect/>
          </a:stretch>
        </p:blipFill>
        <p:spPr>
          <a:xfrm>
            <a:off x="6311900" y="4330065"/>
            <a:ext cx="2076450" cy="590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en-GB" sz="2600" b="1" dirty="0">
                <a:solidFill>
                  <a:sysClr val="windowText" lastClr="000000"/>
                </a:solidFill>
                <a:latin typeface="Arial" panose="020B0604020202020204"/>
                <a:ea typeface="微软雅黑" panose="020B0503020204020204" pitchFamily="34" charset="-122"/>
                <a:sym typeface="+mn-ea"/>
              </a:rPr>
              <a:t>Forecasting</a:t>
            </a:r>
            <a:endParaRPr lang="en-US" altLang="en-GB" sz="2600" b="1" dirty="0">
              <a:solidFill>
                <a:sysClr val="windowText" lastClr="000000"/>
              </a:solidFill>
              <a:latin typeface="Arial" panose="020B0604020202020204"/>
              <a:ea typeface="微软雅黑" panose="020B0503020204020204" pitchFamily="34" charset="-122"/>
              <a:sym typeface="+mn-ea"/>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07</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文本框 20"/>
          <p:cNvSpPr txBox="1"/>
          <p:nvPr/>
        </p:nvSpPr>
        <p:spPr>
          <a:xfrm>
            <a:off x="1215390" y="2326640"/>
            <a:ext cx="4330065" cy="398780"/>
          </a:xfrm>
          <a:prstGeom prst="rect">
            <a:avLst/>
          </a:prstGeom>
          <a:noFill/>
        </p:spPr>
        <p:txBody>
          <a:bodyPr wrap="square" rtlCol="0">
            <a:spAutoFit/>
          </a:bodyPr>
          <a:lstStyle/>
          <a:p>
            <a:pPr marL="57150" lvl="2" indent="-342900" defTabSz="0">
              <a:spcBef>
                <a:spcPct val="20000"/>
              </a:spcBef>
              <a:buClr>
                <a:schemeClr val="accent6">
                  <a:lumMod val="75000"/>
                </a:schemeClr>
              </a:buClr>
              <a:buSzPct val="110000"/>
              <a:buFont typeface="Wingdings" panose="05000000000000000000" pitchFamily="2" charset="2"/>
              <a:buChar char="n"/>
            </a:pPr>
            <a:r>
              <a:rPr lang="zh-CN" sz="2000" dirty="0">
                <a:latin typeface="宋体" panose="02010600030101010101" pitchFamily="2" charset="-122"/>
                <a:ea typeface="宋体" panose="02010600030101010101" pitchFamily="2" charset="-122"/>
              </a:rPr>
              <a:t>图结构学习</a:t>
            </a:r>
            <a:endParaRPr lang="zh-CN" sz="2000" dirty="0">
              <a:latin typeface="宋体" panose="02010600030101010101" pitchFamily="2" charset="-122"/>
              <a:ea typeface="宋体" panose="02010600030101010101" pitchFamily="2" charset="-122"/>
            </a:endParaRPr>
          </a:p>
        </p:txBody>
      </p:sp>
      <p:sp>
        <p:nvSpPr>
          <p:cNvPr id="100" name="文本框 99"/>
          <p:cNvSpPr txBox="1"/>
          <p:nvPr/>
        </p:nvSpPr>
        <p:spPr>
          <a:xfrm>
            <a:off x="1215390" y="1453515"/>
            <a:ext cx="9808210" cy="645160"/>
          </a:xfrm>
          <a:prstGeom prst="rect">
            <a:avLst/>
          </a:prstGeom>
          <a:solidFill>
            <a:srgbClr val="1A6299"/>
          </a:solidFill>
          <a:ln w="9525">
            <a:noFill/>
          </a:ln>
        </p:spPr>
        <p:txBody>
          <a:bodyPr wrap="square">
            <a:spAutoFit/>
          </a:bodyPr>
          <a:p>
            <a:pPr indent="0"/>
            <a:r>
              <a:rPr lang="en-US" altLang="zh-CN" b="0" dirty="0">
                <a:solidFill>
                  <a:schemeClr val="bg1"/>
                </a:solidFill>
                <a:effectLst/>
                <a:latin typeface="-apple-system"/>
              </a:rPr>
              <a:t>TSFormer</a:t>
            </a:r>
            <a:r>
              <a:rPr lang="zh-CN" altLang="en-US" b="0" dirty="0">
                <a:solidFill>
                  <a:schemeClr val="bg1"/>
                </a:solidFill>
                <a:latin typeface="宋体" panose="02010600030101010101" pitchFamily="2" charset="-122"/>
                <a:ea typeface="宋体" panose="02010600030101010101" pitchFamily="2" charset="-122"/>
              </a:rPr>
              <a:t>模型在预训练阶段已经从非常长期的历史时间序列中学习了时序模式，并生成了每个片段的表示。预测阶段目标是利用</a:t>
            </a:r>
            <a:r>
              <a:rPr lang="en-US" altLang="zh-CN" b="0" dirty="0">
                <a:solidFill>
                  <a:schemeClr val="bg1"/>
                </a:solidFill>
                <a:effectLst/>
                <a:latin typeface="-apple-system"/>
              </a:rPr>
              <a:t>TSFormer</a:t>
            </a:r>
            <a:r>
              <a:rPr lang="zh-CN" altLang="en-US" b="0" dirty="0">
                <a:solidFill>
                  <a:schemeClr val="bg1"/>
                </a:solidFill>
                <a:latin typeface="宋体" panose="02010600030101010101" pitchFamily="2" charset="-122"/>
                <a:ea typeface="宋体" panose="02010600030101010101" pitchFamily="2" charset="-122"/>
              </a:rPr>
              <a:t>的表示来增强下游</a:t>
            </a:r>
            <a:r>
              <a:rPr lang="en-US" altLang="zh-CN" b="0" dirty="0">
                <a:solidFill>
                  <a:schemeClr val="bg1"/>
                </a:solidFill>
                <a:effectLst/>
                <a:latin typeface="-apple-system"/>
              </a:rPr>
              <a:t>STGNN</a:t>
            </a:r>
            <a:r>
              <a:rPr lang="zh-CN" altLang="en-US" b="0" dirty="0">
                <a:solidFill>
                  <a:schemeClr val="bg1"/>
                </a:solidFill>
                <a:latin typeface="宋体" panose="02010600030101010101" pitchFamily="2" charset="-122"/>
                <a:ea typeface="宋体" panose="02010600030101010101" pitchFamily="2" charset="-122"/>
              </a:rPr>
              <a:t>模型。</a:t>
            </a:r>
            <a:endParaRPr lang="zh-CN" altLang="en-US" b="0" dirty="0">
              <a:solidFill>
                <a:schemeClr val="bg1"/>
              </a:solidFill>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2" name="文本框 1"/>
              <p:cNvSpPr txBox="1"/>
              <p:nvPr/>
            </p:nvSpPr>
            <p:spPr>
              <a:xfrm>
                <a:off x="1215390" y="2791460"/>
                <a:ext cx="9709150" cy="1127125"/>
              </a:xfrm>
              <a:prstGeom prst="rect">
                <a:avLst/>
              </a:prstGeom>
              <a:noFill/>
            </p:spPr>
            <p:txBody>
              <a:bodyPr wrap="square" rtlCol="0" anchor="t">
                <a:spAutoFit/>
              </a:bodyPr>
              <a:p>
                <a:r>
                  <a:rPr lang="zh-CN" altLang="en-US" dirty="0">
                    <a:solidFill>
                      <a:srgbClr val="1A6299"/>
                    </a:solidFill>
                    <a:effectLst/>
                    <a:latin typeface="-apple-system"/>
                  </a:rPr>
                  <a:t>STGNNs需要</a:t>
                </a:r>
                <a:r>
                  <a:rPr lang="zh-CN" altLang="en-US" dirty="0">
                    <a:latin typeface="宋体" panose="02010600030101010101" pitchFamily="2" charset="-122"/>
                    <a:ea typeface="宋体" panose="02010600030101010101" pitchFamily="2" charset="-122"/>
                  </a:rPr>
                  <a:t>一个依赖性图来表示不同节点（即时间序列）之间的关系。但很多时候没有这样的图，或者这样的图是不完整的。</a:t>
                </a:r>
                <a:r>
                  <a:rPr lang="zh-CN" altLang="en-US" dirty="0">
                    <a:solidFill>
                      <a:srgbClr val="1A6299"/>
                    </a:solidFill>
                    <a:latin typeface="宋体" panose="02010600030101010101" pitchFamily="2" charset="-122"/>
                    <a:ea typeface="宋体" panose="02010600030101010101" pitchFamily="2" charset="-122"/>
                  </a:rPr>
                  <a:t>一个直观的解决办法是训练一个矩阵A其中元素 </a:t>
                </a:r>
                <a14:m>
                  <m:oMath xmlns:m="http://schemas.openxmlformats.org/officeDocument/2006/math">
                    <m:sSub>
                      <m:sSubPr>
                        <m:ctrlPr>
                          <a:rPr lang="zh-CN" altLang="en-US" dirty="0">
                            <a:solidFill>
                              <a:srgbClr val="1A6299"/>
                            </a:solidFill>
                            <a:effectLst/>
                            <a:latin typeface="-apple-system"/>
                          </a:rPr>
                        </m:ctrlPr>
                      </m:sSubPr>
                      <m:e>
                        <m:r>
                          <a:rPr lang="zh-CN" altLang="en-US" dirty="0">
                            <a:solidFill>
                              <a:srgbClr val="1A6299"/>
                            </a:solidFill>
                            <a:effectLst/>
                            <a:latin typeface="-apple-system"/>
                          </a:rPr>
                          <m:t>𝐴</m:t>
                        </m:r>
                      </m:e>
                      <m:sub>
                        <m:r>
                          <a:rPr lang="zh-CN" altLang="en-US" dirty="0">
                            <a:solidFill>
                              <a:srgbClr val="1A6299"/>
                            </a:solidFill>
                            <a:effectLst/>
                            <a:latin typeface="-apple-system"/>
                          </a:rPr>
                          <m:t>𝑖𝑗</m:t>
                        </m:r>
                      </m:sub>
                    </m:sSub>
                  </m:oMath>
                </a14:m>
                <a:r>
                  <a:rPr lang="zh-CN" altLang="en-US" dirty="0">
                    <a:solidFill>
                      <a:srgbClr val="1A6299"/>
                    </a:solidFill>
                    <a:effectLst/>
                    <a:latin typeface="-apple-system"/>
                  </a:rPr>
                  <a:t>∈</a:t>
                </a:r>
                <a:r>
                  <a:rPr lang="zh-CN" altLang="en-US" dirty="0">
                    <a:latin typeface="宋体" panose="02010600030101010101" pitchFamily="2" charset="-122"/>
                    <a:ea typeface="宋体" panose="02010600030101010101" pitchFamily="2" charset="-122"/>
                  </a:rPr>
                  <a:t>[0,1]</a:t>
                </a:r>
                <a:r>
                  <a:rPr lang="zh-CN" altLang="en-US" dirty="0">
                    <a:solidFill>
                      <a:srgbClr val="1A6299"/>
                    </a:solidFill>
                    <a:latin typeface="宋体" panose="02010600030101010101" pitchFamily="2" charset="-122"/>
                    <a:ea typeface="宋体" panose="02010600030101010101" pitchFamily="2" charset="-122"/>
                  </a:rPr>
                  <a:t>指示时间序列</a:t>
                </a:r>
                <a:r>
                  <a:rPr lang="zh-CN" altLang="en-US" dirty="0">
                    <a:latin typeface="宋体" panose="02010600030101010101" pitchFamily="2" charset="-122"/>
                    <a:ea typeface="宋体" panose="02010600030101010101" pitchFamily="2" charset="-122"/>
                  </a:rPr>
                  <a:t>i和j</a:t>
                </a:r>
                <a:r>
                  <a:rPr lang="zh-CN" altLang="en-US" dirty="0">
                    <a:solidFill>
                      <a:srgbClr val="1A6299"/>
                    </a:solidFill>
                    <a:latin typeface="宋体" panose="02010600030101010101" pitchFamily="2" charset="-122"/>
                    <a:ea typeface="宋体" panose="02010600030101010101" pitchFamily="2" charset="-122"/>
                  </a:rPr>
                  <a:t>之间的依赖性。</a:t>
                </a:r>
                <a:endParaRPr lang="zh-CN" altLang="en-US" dirty="0">
                  <a:solidFill>
                    <a:srgbClr val="1A6299"/>
                  </a:solidFill>
                  <a:latin typeface="宋体" panose="02010600030101010101" pitchFamily="2" charset="-122"/>
                  <a:ea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1215390" y="2791460"/>
                <a:ext cx="9709150" cy="1127125"/>
              </a:xfrm>
              <a:prstGeom prst="rect">
                <a:avLst/>
              </a:prstGeom>
              <a:blipFill rotWithShape="1">
                <a:blip r:embed="rId2"/>
                <a:stretch>
                  <a:fillRect t="-146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1215390" y="3984625"/>
                <a:ext cx="9709150" cy="645160"/>
              </a:xfrm>
              <a:prstGeom prst="rect">
                <a:avLst/>
              </a:prstGeom>
              <a:noFill/>
            </p:spPr>
            <p:txBody>
              <a:bodyPr wrap="square" rtlCol="0" anchor="t">
                <a:spAutoFit/>
              </a:bodyPr>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dirty="0">
                    <a:latin typeface="Cambria Math" panose="02040503050406030204" charset="0"/>
                    <a:ea typeface="宋体" panose="02010600030101010101" pitchFamily="2" charset="-122"/>
                    <a:cs typeface="Cambria Math" panose="02040503050406030204" charset="0"/>
                    <a:sym typeface="+mn-ea"/>
                  </a:rPr>
                  <a:t>首先，定义</a:t>
                </a:r>
                <a14:m>
                  <m:oMath xmlns:m="http://schemas.openxmlformats.org/officeDocument/2006/math">
                    <m:sSub>
                      <m:sSubPr>
                        <m:ctrlPr>
                          <a:rPr lang="en-US" altLang="zh-CN" i="1" dirty="0">
                            <a:latin typeface="Cambria Math" panose="02040503050406030204"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𝐻</m:t>
                        </m:r>
                      </m:e>
                      <m:sub>
                        <m:r>
                          <a:rPr lang="en-US" altLang="zh-CN" i="1" dirty="0">
                            <a:latin typeface="Cambria Math" panose="02040503050406030204" charset="0"/>
                            <a:ea typeface="宋体" panose="02010600030101010101" pitchFamily="2" charset="-122"/>
                            <a:cs typeface="Cambria Math" panose="02040503050406030204" charset="0"/>
                          </a:rPr>
                          <m:t>𝑖</m:t>
                        </m:r>
                      </m:sub>
                    </m:sSub>
                  </m:oMath>
                </a14:m>
                <a:r>
                  <a:rPr lang="zh-CN" altLang="en-US" dirty="0">
                    <a:latin typeface="Cambria Math" panose="02040503050406030204" charset="0"/>
                    <a:ea typeface="宋体" panose="02010600030101010101" pitchFamily="2" charset="-122"/>
                    <a:cs typeface="Cambria Math" panose="02040503050406030204" charset="0"/>
                    <a:sym typeface="+mn-ea"/>
                  </a:rPr>
                  <a:t>为时间序列 𝑖的特征，其中“∥”表示连接操作。</a:t>
                </a:r>
                <a:r>
                  <a:rPr lang="zh-CN" altLang="en-US" dirty="0">
                    <a:latin typeface="Cambria Math" panose="02040503050406030204" charset="0"/>
                    <a:ea typeface="宋体" panose="02010600030101010101" pitchFamily="2" charset="-122"/>
                    <a:cs typeface="Cambria Math" panose="02040503050406030204" charset="0"/>
                  </a:rPr>
                  <a:t>计算一个 kNN 图</a:t>
                </a:r>
                <a14:m>
                  <m:oMath xmlns:m="http://schemas.openxmlformats.org/officeDocument/2006/math">
                    <m:sSup>
                      <m:sSupPr>
                        <m:ctrlPr>
                          <a:rPr lang="en-US" altLang="zh-CN" i="1" dirty="0">
                            <a:latin typeface="Cambria Math" panose="02040503050406030204" charset="0"/>
                            <a:ea typeface="宋体" panose="02010600030101010101" pitchFamily="2" charset="-122"/>
                            <a:cs typeface="Cambria Math" panose="02040503050406030204" charset="0"/>
                          </a:rPr>
                        </m:ctrlPr>
                      </m:sSupPr>
                      <m:e>
                        <m:r>
                          <a:rPr lang="en-US" altLang="zh-CN" i="1" dirty="0">
                            <a:latin typeface="Cambria Math" panose="02040503050406030204" charset="0"/>
                            <a:ea typeface="宋体" panose="02010600030101010101" pitchFamily="2" charset="-122"/>
                            <a:cs typeface="Cambria Math" panose="02040503050406030204" charset="0"/>
                          </a:rPr>
                          <m:t>𝐴</m:t>
                        </m:r>
                      </m:e>
                      <m:sup>
                        <m:r>
                          <a:rPr lang="en-US" altLang="zh-CN" i="1" dirty="0">
                            <a:latin typeface="Cambria Math" panose="02040503050406030204" charset="0"/>
                            <a:ea typeface="宋体" panose="02010600030101010101" pitchFamily="2" charset="-122"/>
                            <a:cs typeface="Cambria Math" panose="02040503050406030204" charset="0"/>
                          </a:rPr>
                          <m:t>𝑎</m:t>
                        </m:r>
                      </m:sup>
                    </m:sSup>
                  </m:oMath>
                </a14:m>
                <a:r>
                  <a:rPr lang="zh-CN" altLang="en-US" dirty="0">
                    <a:latin typeface="Cambria Math" panose="02040503050406030204" charset="0"/>
                    <a:ea typeface="宋体" panose="02010600030101010101" pitchFamily="2" charset="-122"/>
                    <a:cs typeface="Cambria Math" panose="02040503050406030204" charset="0"/>
                  </a:rPr>
                  <a:t> 来表示所有节点之间的依赖关系。</a:t>
                </a:r>
                <a:endParaRPr lang="en-US" altLang="zh-CN" dirty="0">
                  <a:latin typeface="Cambria Math" panose="02040503050406030204" charset="0"/>
                  <a:ea typeface="宋体" panose="02010600030101010101" pitchFamily="2" charset="-122"/>
                  <a:cs typeface="Cambria Math" panose="02040503050406030204"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1215390" y="3984625"/>
                <a:ext cx="9709150" cy="645160"/>
              </a:xfrm>
              <a:prstGeom prst="rect">
                <a:avLst/>
              </a:prstGeom>
              <a:blipFill rotWithShape="1">
                <a:blip r:embed="rId3"/>
                <a:stretch>
                  <a:fillRect/>
                </a:stretch>
              </a:blipFill>
            </p:spPr>
            <p:txBody>
              <a:bodyPr/>
              <a:lstStyle/>
              <a:p>
                <a:r>
                  <a:rPr lang="zh-CN" altLang="en-US">
                    <a:noFill/>
                  </a:rPr>
                  <a:t> </a:t>
                </a:r>
              </a:p>
            </p:txBody>
          </p:sp>
        </mc:Fallback>
      </mc:AlternateContent>
      <p:sp>
        <p:nvSpPr>
          <p:cNvPr id="11" name="文本框 10"/>
          <p:cNvSpPr txBox="1"/>
          <p:nvPr>
            <p:custDataLst>
              <p:tags r:id="rId4"/>
            </p:custDataLst>
          </p:nvPr>
        </p:nvSpPr>
        <p:spPr>
          <a:xfrm>
            <a:off x="1276985" y="5263515"/>
            <a:ext cx="9815195" cy="922020"/>
          </a:xfrm>
          <a:prstGeom prst="rect">
            <a:avLst/>
          </a:prstGeom>
          <a:noFill/>
        </p:spPr>
        <p:txBody>
          <a:bodyPr wrap="square" rtlCol="0" anchor="t">
            <a:spAutoFit/>
          </a:bodyPr>
          <a:p>
            <a:r>
              <a:rPr lang="zh-CN" altLang="en-US" dirty="0">
                <a:solidFill>
                  <a:srgbClr val="1A6299"/>
                </a:solidFill>
                <a:latin typeface="Cambria Math" panose="02040503050406030204" charset="0"/>
                <a:ea typeface="宋体" panose="02010600030101010101" pitchFamily="2" charset="-122"/>
                <a:cs typeface="Cambria Math" panose="02040503050406030204" charset="0"/>
              </a:rPr>
              <a:t>kNN是一种机器学习算法，对于每个时间序列𝑖，计算它与其他所有时间序列的相似度，然后选择最相似的𝑘个时间序列作为它的近邻，这样就得到了一个𝑘NN图，它根据时间序列之间的相似度来确定节点之间是否有边。</a:t>
            </a:r>
            <a:endParaRPr lang="zh-CN" altLang="en-US" dirty="0">
              <a:solidFill>
                <a:srgbClr val="1A6299"/>
              </a:solidFill>
              <a:latin typeface="Cambria Math" panose="02040503050406030204" charset="0"/>
              <a:ea typeface="宋体" panose="02010600030101010101" pitchFamily="2" charset="-122"/>
              <a:cs typeface="Cambria Math" panose="02040503050406030204" charset="0"/>
            </a:endParaRPr>
          </a:p>
        </p:txBody>
      </p:sp>
      <p:pic>
        <p:nvPicPr>
          <p:cNvPr id="12" name="图片 11"/>
          <p:cNvPicPr>
            <a:picLocks noChangeAspect="1"/>
          </p:cNvPicPr>
          <p:nvPr>
            <p:custDataLst>
              <p:tags r:id="rId5"/>
            </p:custDataLst>
          </p:nvPr>
        </p:nvPicPr>
        <p:blipFill>
          <a:blip r:embed="rId6"/>
          <a:stretch>
            <a:fillRect/>
          </a:stretch>
        </p:blipFill>
        <p:spPr>
          <a:xfrm>
            <a:off x="3811905" y="4687570"/>
            <a:ext cx="3200400" cy="469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en-GB" sz="2600" b="1" dirty="0">
                <a:solidFill>
                  <a:sysClr val="windowText" lastClr="000000"/>
                </a:solidFill>
                <a:latin typeface="Arial" panose="020B0604020202020204"/>
                <a:ea typeface="微软雅黑" panose="020B0503020204020204" pitchFamily="34" charset="-122"/>
                <a:sym typeface="+mn-ea"/>
              </a:rPr>
              <a:t>Forecasting</a:t>
            </a:r>
            <a:endParaRPr lang="en-US" altLang="en-GB" sz="2600" b="1" dirty="0">
              <a:solidFill>
                <a:sysClr val="windowText" lastClr="000000"/>
              </a:solidFill>
              <a:latin typeface="Arial" panose="020B0604020202020204"/>
              <a:ea typeface="微软雅黑" panose="020B0503020204020204" pitchFamily="34" charset="-122"/>
              <a:sym typeface="+mn-ea"/>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07</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3" name="图片 2"/>
          <p:cNvPicPr>
            <a:picLocks noChangeAspect="1"/>
          </p:cNvPicPr>
          <p:nvPr>
            <p:custDataLst>
              <p:tags r:id="rId2"/>
            </p:custDataLst>
          </p:nvPr>
        </p:nvPicPr>
        <p:blipFill>
          <a:blip r:embed="rId3"/>
          <a:stretch>
            <a:fillRect/>
          </a:stretch>
        </p:blipFill>
        <p:spPr>
          <a:xfrm>
            <a:off x="3504565" y="2957195"/>
            <a:ext cx="2782570" cy="682625"/>
          </a:xfrm>
          <a:prstGeom prst="rect">
            <a:avLst/>
          </a:prstGeom>
        </p:spPr>
      </p:pic>
      <mc:AlternateContent xmlns:mc="http://schemas.openxmlformats.org/markup-compatibility/2006">
        <mc:Choice xmlns:a14="http://schemas.microsoft.com/office/drawing/2010/main" Requires="a14">
          <p:sp>
            <p:nvSpPr>
              <p:cNvPr id="4" name="文本框 3"/>
              <p:cNvSpPr txBox="1"/>
              <p:nvPr/>
            </p:nvSpPr>
            <p:spPr>
              <a:xfrm>
                <a:off x="1376045" y="1512570"/>
                <a:ext cx="8802370" cy="1261745"/>
              </a:xfrm>
              <a:prstGeom prst="rect">
                <a:avLst/>
              </a:prstGeom>
              <a:noFill/>
            </p:spPr>
            <p:txBody>
              <a:bodyPr wrap="square" rtlCol="0" anchor="t">
                <a:spAutoFit/>
              </a:bodyPr>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sym typeface="+mn-ea"/>
                  </a:rPr>
                  <a:t>之后</a:t>
                </a:r>
                <a14:m>
                  <m:oMath xmlns:m="http://schemas.openxmlformats.org/officeDocument/2006/math">
                    <m:r>
                      <a:rPr lang="en-US" altLang="zh-CN" dirty="0">
                        <a:latin typeface="宋体" panose="02010600030101010101" pitchFamily="2" charset="-122"/>
                        <a:ea typeface="宋体" panose="02010600030101010101" pitchFamily="2" charset="-122"/>
                        <a:sym typeface="+mn-ea"/>
                      </a:rPr>
                      <m:t>从</m:t>
                    </m:r>
                    <m:sSup>
                      <m:sSupPr>
                        <m:ctrlPr>
                          <a:rPr lang="zh-CN" altLang="en-US" i="1" dirty="0">
                            <a:latin typeface="Cambria Math" panose="02040503050406030204" charset="0"/>
                            <a:ea typeface="宋体" panose="02010600030101010101" pitchFamily="2" charset="-122"/>
                            <a:cs typeface="Cambria Math" panose="02040503050406030204" charset="0"/>
                            <a:sym typeface="+mn-ea"/>
                          </a:rPr>
                        </m:ctrlPr>
                      </m:sSupPr>
                      <m:e>
                        <m:r>
                          <a:rPr lang="en-US" altLang="zh-CN" i="1" dirty="0">
                            <a:latin typeface="Cambria Math" panose="02040503050406030204" charset="0"/>
                            <a:ea typeface="宋体" panose="02010600030101010101" pitchFamily="2" charset="-122"/>
                            <a:cs typeface="Cambria Math" panose="02040503050406030204" charset="0"/>
                            <a:sym typeface="+mn-ea"/>
                          </a:rPr>
                          <m:t>𝐴</m:t>
                        </m:r>
                      </m:e>
                      <m:sup>
                        <m:r>
                          <a:rPr lang="en-US" altLang="zh-CN" i="1" dirty="0">
                            <a:latin typeface="Cambria Math" panose="02040503050406030204" charset="0"/>
                            <a:ea typeface="宋体" panose="02010600030101010101" pitchFamily="2" charset="-122"/>
                            <a:cs typeface="Cambria Math" panose="02040503050406030204" charset="0"/>
                            <a:sym typeface="+mn-ea"/>
                          </a:rPr>
                          <m:t>𝑎</m:t>
                        </m:r>
                      </m:sup>
                    </m:sSup>
                    <m:r>
                      <a:rPr lang="en-US" altLang="zh-CN" dirty="0">
                        <a:latin typeface="宋体" panose="02010600030101010101" pitchFamily="2" charset="-122"/>
                        <a:ea typeface="宋体" panose="02010600030101010101" pitchFamily="2" charset="-122"/>
                        <a:sym typeface="+mn-ea"/>
                      </a:rPr>
                      <m:t>中采样</m:t>
                    </m:r>
                    <m:r>
                      <a:rPr lang="zh-CN" altLang="en-US" dirty="0">
                        <a:latin typeface="宋体" panose="02010600030101010101" pitchFamily="2" charset="-122"/>
                        <a:ea typeface="宋体" panose="02010600030101010101" pitchFamily="2" charset="-122"/>
                        <a:sym typeface="+mn-ea"/>
                      </a:rPr>
                      <m:t>伯努利分布</m:t>
                    </m:r>
                    <m:r>
                      <a:rPr lang="en-US" altLang="zh-CN" dirty="0">
                        <a:latin typeface="宋体" panose="02010600030101010101" pitchFamily="2" charset="-122"/>
                        <a:ea typeface="宋体" panose="02010600030101010101" pitchFamily="2" charset="-122"/>
                        <a:sym typeface="+mn-ea"/>
                      </a:rPr>
                      <m:t>并参数化成</m:t>
                    </m:r>
                    <m:sSub>
                      <m:sSubPr>
                        <m:ctrlPr>
                          <a:rPr lang="en-US" altLang="zh-CN" i="1" dirty="0">
                            <a:latin typeface="Cambria Math" panose="02040503050406030204" charset="0"/>
                            <a:ea typeface="宋体" panose="02010600030101010101" pitchFamily="2" charset="-122"/>
                            <a:cs typeface="Cambria Math" panose="02040503050406030204" charset="0"/>
                          </a:rPr>
                        </m:ctrlPr>
                      </m:sSubPr>
                      <m:e>
                        <m:r>
                          <a:rPr lang="en-US" altLang="zh-CN" i="1" dirty="0">
                            <a:latin typeface="Cambria Math" panose="02040503050406030204" charset="0"/>
                            <a:ea typeface="宋体" panose="02010600030101010101" pitchFamily="2" charset="-122"/>
                            <a:cs typeface="Cambria Math" panose="02040503050406030204" charset="0"/>
                          </a:rPr>
                          <m:t>𝜃</m:t>
                        </m:r>
                      </m:e>
                      <m:sub>
                        <m:r>
                          <a:rPr lang="en-US" altLang="zh-CN" i="1" dirty="0">
                            <a:latin typeface="Cambria Math" panose="02040503050406030204" charset="0"/>
                            <a:ea typeface="宋体" panose="02010600030101010101" pitchFamily="2" charset="-122"/>
                            <a:cs typeface="Cambria Math" panose="02040503050406030204" charset="0"/>
                          </a:rPr>
                          <m:t>𝑖𝑗</m:t>
                        </m:r>
                      </m:sub>
                    </m:sSub>
                  </m:oMath>
                </a14:m>
                <a:r>
                  <a:rPr lang="zh-CN" altLang="en-US" dirty="0">
                    <a:latin typeface="宋体" panose="02010600030101010101" pitchFamily="2" charset="-122"/>
                    <a:ea typeface="宋体" panose="02010600030101010101" pitchFamily="2" charset="-122"/>
                    <a:sym typeface="+mn-ea"/>
                  </a:rPr>
                  <a:t>，正向表示两个时间序列之间存在依赖关系，负向表示不存在。</a:t>
                </a:r>
                <a:endParaRPr lang="zh-CN" altLang="en-US" dirty="0">
                  <a:latin typeface="宋体" panose="02010600030101010101" pitchFamily="2" charset="-122"/>
                  <a:ea typeface="宋体" panose="02010600030101010101" pitchFamily="2" charset="-122"/>
                  <a:sym typeface="+mn-ea"/>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sym typeface="+mn-ea"/>
                  </a:rPr>
                  <a:t>然后通过一个卷积网络从整个训练数据集中的时间序列</a:t>
                </a:r>
                <a:r>
                  <a:rPr lang="en-US" altLang="zh-CN" dirty="0">
                    <a:latin typeface="宋体" panose="02010600030101010101" pitchFamily="2" charset="-122"/>
                    <a:ea typeface="宋体" panose="02010600030101010101" pitchFamily="2" charset="-122"/>
                    <a:sym typeface="+mn-ea"/>
                  </a:rPr>
                  <a:t>i</a:t>
                </a:r>
                <a:r>
                  <a:rPr lang="zh-CN" altLang="en-US" dirty="0">
                    <a:latin typeface="宋体" panose="02010600030101010101" pitchFamily="2" charset="-122"/>
                    <a:ea typeface="宋体" panose="02010600030101010101" pitchFamily="2" charset="-122"/>
                    <a:sym typeface="+mn-ea"/>
                  </a:rPr>
                  <a:t>中提取全局特征</a:t>
                </a:r>
                <a14:m>
                  <m:oMath xmlns:m="http://schemas.openxmlformats.org/officeDocument/2006/math">
                    <m:sSup>
                      <m:sSupPr>
                        <m:ctrlPr>
                          <a:rPr lang="zh-CN" altLang="en-US" dirty="0">
                            <a:latin typeface="宋体" panose="02010600030101010101" pitchFamily="2" charset="-122"/>
                            <a:ea typeface="宋体" panose="02010600030101010101" pitchFamily="2" charset="-122"/>
                          </a:rPr>
                        </m:ctrlPr>
                      </m:sSupPr>
                      <m:e>
                        <m:r>
                          <a:rPr lang="zh-CN" altLang="en-US" dirty="0">
                            <a:latin typeface="宋体" panose="02010600030101010101" pitchFamily="2" charset="-122"/>
                            <a:ea typeface="宋体" panose="02010600030101010101" pitchFamily="2" charset="-122"/>
                          </a:rPr>
                          <m:t>𝐺</m:t>
                        </m:r>
                      </m:e>
                      <m:sup>
                        <m:r>
                          <a:rPr lang="zh-CN" altLang="en-US" dirty="0">
                            <a:latin typeface="宋体" panose="02010600030101010101" pitchFamily="2" charset="-122"/>
                            <a:ea typeface="宋体" panose="02010600030101010101" pitchFamily="2" charset="-122"/>
                          </a:rPr>
                          <m:t>𝑖</m:t>
                        </m:r>
                      </m:sup>
                    </m:sSup>
                  </m:oMath>
                </a14:m>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sym typeface="+mn-ea"/>
                  </a:rPr>
                  <a:t>能捕获该时间序列的整体或长期特征。</a:t>
                </a:r>
                <a:r>
                  <a:rPr lang="zh-CN" altLang="en-US" dirty="0">
                    <a:solidFill>
                      <a:srgbClr val="1A6299"/>
                    </a:solidFill>
                    <a:latin typeface="宋体" panose="02010600030101010101" pitchFamily="2" charset="-122"/>
                    <a:ea typeface="宋体" panose="02010600030101010101" pitchFamily="2" charset="-122"/>
                    <a:sym typeface="+mn-ea"/>
                  </a:rPr>
                  <a:t>然后计算</a:t>
                </a:r>
                <a14:m>
                  <m:oMath xmlns:m="http://schemas.openxmlformats.org/officeDocument/2006/math">
                    <m:sSub>
                      <m:sSubPr>
                        <m:ctrlPr>
                          <a:rPr lang="en-US" altLang="zh-CN" i="1" dirty="0">
                            <a:solidFill>
                              <a:srgbClr val="1A6299"/>
                            </a:solidFill>
                            <a:latin typeface="Cambria Math" panose="02040503050406030204" charset="0"/>
                            <a:ea typeface="宋体" panose="02010600030101010101" pitchFamily="2" charset="-122"/>
                            <a:cs typeface="Cambria Math" panose="02040503050406030204" charset="0"/>
                          </a:rPr>
                        </m:ctrlPr>
                      </m:sSubPr>
                      <m:e>
                        <m:r>
                          <a:rPr lang="en-US" altLang="zh-CN" i="1" dirty="0">
                            <a:solidFill>
                              <a:srgbClr val="1A6299"/>
                            </a:solidFill>
                            <a:latin typeface="Cambria Math" panose="02040503050406030204" charset="0"/>
                            <a:ea typeface="宋体" panose="02010600030101010101" pitchFamily="2" charset="-122"/>
                            <a:cs typeface="Cambria Math" panose="02040503050406030204" charset="0"/>
                          </a:rPr>
                          <m:t>𝜃</m:t>
                        </m:r>
                      </m:e>
                      <m:sub>
                        <m:r>
                          <a:rPr lang="en-US" altLang="zh-CN" i="1" dirty="0">
                            <a:solidFill>
                              <a:srgbClr val="1A6299"/>
                            </a:solidFill>
                            <a:latin typeface="Cambria Math" panose="02040503050406030204" charset="0"/>
                            <a:ea typeface="宋体" panose="02010600030101010101" pitchFamily="2" charset="-122"/>
                            <a:cs typeface="Cambria Math" panose="02040503050406030204" charset="0"/>
                          </a:rPr>
                          <m:t>𝑖𝑗</m:t>
                        </m:r>
                      </m:sub>
                    </m:sSub>
                  </m:oMath>
                </a14:m>
                <a:endParaRPr lang="en-US" altLang="zh-CN" i="1" dirty="0">
                  <a:solidFill>
                    <a:srgbClr val="1A6299"/>
                  </a:solidFill>
                  <a:effectLst/>
                  <a:latin typeface="Cambria Math" panose="02040503050406030204" charset="0"/>
                  <a:ea typeface="宋体" panose="02010600030101010101" pitchFamily="2" charset="-122"/>
                  <a:cs typeface="Cambria Math" panose="02040503050406030204" charset="0"/>
                  <a:sym typeface="+mn-ea"/>
                </a:endParaRPr>
              </a:p>
            </p:txBody>
          </p:sp>
        </mc:Choice>
        <mc:Fallback>
          <p:sp>
            <p:nvSpPr>
              <p:cNvPr id="4" name="文本框 3"/>
              <p:cNvSpPr txBox="1">
                <a:spLocks noRot="1" noChangeAspect="1" noMove="1" noResize="1" noEditPoints="1" noAdjustHandles="1" noChangeArrowheads="1" noChangeShapeType="1" noTextEdit="1"/>
              </p:cNvSpPr>
              <p:nvPr/>
            </p:nvSpPr>
            <p:spPr>
              <a:xfrm>
                <a:off x="1376045" y="1512570"/>
                <a:ext cx="8802370" cy="1261745"/>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1454150" y="4045585"/>
                <a:ext cx="9073515" cy="1238250"/>
              </a:xfrm>
              <a:prstGeom prst="rect">
                <a:avLst/>
              </a:prstGeom>
              <a:noFill/>
            </p:spPr>
            <p:txBody>
              <a:bodyPr wrap="square" rtlCol="0" anchor="t">
                <a:spAutoFit/>
              </a:bodyPr>
              <a:p>
                <a:r>
                  <a:rPr lang="zh-CN" altLang="en-US" dirty="0">
                    <a:latin typeface="宋体" panose="02010600030101010101" pitchFamily="2" charset="-122"/>
                    <a:ea typeface="宋体" panose="02010600030101010101" pitchFamily="2" charset="-122"/>
                    <a:sym typeface="+mn-ea"/>
                  </a:rPr>
                  <a:t>通过预先训练的</a:t>
                </a:r>
                <a:r>
                  <a:rPr lang="zh-CN" altLang="en-US" dirty="0">
                    <a:solidFill>
                      <a:srgbClr val="1A6299"/>
                    </a:solidFill>
                    <a:effectLst/>
                    <a:latin typeface="-apple-system"/>
                    <a:sym typeface="+mn-ea"/>
                  </a:rPr>
                  <a:t>TSFormer</a:t>
                </a:r>
                <a:r>
                  <a:rPr lang="zh-CN" altLang="en-US" dirty="0">
                    <a:latin typeface="宋体" panose="02010600030101010101" pitchFamily="2" charset="-122"/>
                    <a:ea typeface="宋体" panose="02010600030101010101" pitchFamily="2" charset="-122"/>
                    <a:sym typeface="+mn-ea"/>
                  </a:rPr>
                  <a:t>，学习出离散的稀疏图（属性依赖图）。引</a:t>
                </a:r>
                <a:r>
                  <a:rPr lang="zh-CN" altLang="en-US" dirty="0">
                    <a:latin typeface="宋体" panose="02010600030101010101" pitchFamily="2" charset="-122"/>
                    <a:ea typeface="宋体" panose="02010600030101010101" pitchFamily="2" charset="-122"/>
                  </a:rPr>
                  <a:t>入图正则化，即使用</a:t>
                </a:r>
                <a:r>
                  <a:rPr lang="zh-CN" altLang="en-US" dirty="0">
                    <a:solidFill>
                      <a:srgbClr val="1A6299"/>
                    </a:solidFill>
                    <a:effectLst/>
                    <a:latin typeface="-apple-system"/>
                  </a:rPr>
                  <a:t>TSFormer</a:t>
                </a:r>
                <a:r>
                  <a:rPr lang="zh-CN" altLang="en-US" dirty="0">
                    <a:latin typeface="宋体" panose="02010600030101010101" pitchFamily="2" charset="-122"/>
                    <a:ea typeface="宋体" panose="02010600030101010101" pitchFamily="2" charset="-122"/>
                  </a:rPr>
                  <a:t>的表示来计算所有节点之间的</a:t>
                </a:r>
                <a:r>
                  <a:rPr lang="en-US" altLang="zh-CN" dirty="0">
                    <a:latin typeface="宋体" panose="02010600030101010101" pitchFamily="2" charset="-122"/>
                    <a:ea typeface="宋体" panose="02010600030101010101" pitchFamily="2" charset="-122"/>
                  </a:rPr>
                  <a:t>kNN</a:t>
                </a:r>
                <a:r>
                  <a:rPr lang="zh-CN" altLang="en-US" dirty="0">
                    <a:latin typeface="宋体" panose="02010600030101010101" pitchFamily="2" charset="-122"/>
                    <a:ea typeface="宋体" panose="02010600030101010101" pitchFamily="2" charset="-122"/>
                  </a:rPr>
                  <a:t>图</a:t>
                </a:r>
                <a14:m>
                  <m:oMath xmlns:m="http://schemas.openxmlformats.org/officeDocument/2006/math">
                    <m:sSup>
                      <m:sSupPr>
                        <m:ctrlPr>
                          <a:rPr lang="zh-CN" altLang="en-US" i="1" dirty="0">
                            <a:latin typeface="Cambria Math" panose="02040503050406030204" charset="0"/>
                            <a:ea typeface="宋体" panose="02010600030101010101" pitchFamily="2" charset="-122"/>
                            <a:cs typeface="Cambria Math" panose="02040503050406030204" charset="0"/>
                            <a:sym typeface="+mn-ea"/>
                          </a:rPr>
                        </m:ctrlPr>
                      </m:sSupPr>
                      <m:e>
                        <m:r>
                          <a:rPr lang="en-US" altLang="zh-CN" i="1" dirty="0">
                            <a:latin typeface="Cambria Math" panose="02040503050406030204" charset="0"/>
                            <a:ea typeface="宋体" panose="02010600030101010101" pitchFamily="2" charset="-122"/>
                            <a:cs typeface="Cambria Math" panose="02040503050406030204" charset="0"/>
                            <a:sym typeface="+mn-ea"/>
                          </a:rPr>
                          <m:t>𝐴</m:t>
                        </m:r>
                      </m:e>
                      <m:sup>
                        <m:r>
                          <a:rPr lang="en-US" altLang="zh-CN" i="1" dirty="0">
                            <a:latin typeface="Cambria Math" panose="02040503050406030204" charset="0"/>
                            <a:ea typeface="宋体" panose="02010600030101010101" pitchFamily="2" charset="-122"/>
                            <a:cs typeface="Cambria Math" panose="02040503050406030204" charset="0"/>
                            <a:sym typeface="+mn-ea"/>
                          </a:rPr>
                          <m:t>𝑎</m:t>
                        </m:r>
                      </m:sup>
                    </m:sSup>
                  </m:oMath>
                </a14:m>
                <a:endParaRPr lang="zh-CN" altLang="en-US"/>
              </a:p>
              <a:p>
                <a:r>
                  <a:rPr lang="zh-CN" altLang="en-US" dirty="0">
                    <a:latin typeface="宋体" panose="02010600030101010101" pitchFamily="2" charset="-122"/>
                    <a:ea typeface="宋体" panose="02010600030101010101" pitchFamily="2" charset="-122"/>
                  </a:rPr>
                  <a:t>使用交叉熵作为图结构正则化的损失函数，它衡量了TSFormer计算出来的概率</a:t>
                </a:r>
                <a14:m>
                  <m:oMath xmlns:m="http://schemas.openxmlformats.org/officeDocument/2006/math">
                    <m:sSub>
                      <m:sSubPr>
                        <m:ctrlPr>
                          <a:rPr lang="zh-CN" altLang="en-US" dirty="0">
                            <a:latin typeface="宋体" panose="02010600030101010101" pitchFamily="2" charset="-122"/>
                            <a:ea typeface="宋体" panose="02010600030101010101" pitchFamily="2" charset="-122"/>
                          </a:rPr>
                        </m:ctrlPr>
                      </m:sSubPr>
                      <m:e>
                        <m:r>
                          <a:rPr lang="zh-CN" altLang="en-US" dirty="0">
                            <a:latin typeface="宋体" panose="02010600030101010101" pitchFamily="2" charset="-122"/>
                            <a:ea typeface="宋体" panose="02010600030101010101" pitchFamily="2" charset="-122"/>
                          </a:rPr>
                          <m:t>𝜃</m:t>
                        </m:r>
                      </m:e>
                      <m:sub>
                        <m:r>
                          <a:rPr lang="zh-CN" altLang="en-US" dirty="0">
                            <a:latin typeface="宋体" panose="02010600030101010101" pitchFamily="2" charset="-122"/>
                            <a:ea typeface="宋体" panose="02010600030101010101" pitchFamily="2" charset="-122"/>
                          </a:rPr>
                          <m:t>𝑖𝑗</m:t>
                        </m:r>
                      </m:sub>
                    </m:sSub>
                  </m:oMath>
                </a14:m>
                <a:r>
                  <a:rPr lang="zh-CN" altLang="en-US" dirty="0">
                    <a:latin typeface="宋体" panose="02010600030101010101" pitchFamily="2" charset="-122"/>
                    <a:ea typeface="宋体" panose="02010600030101010101" pitchFamily="2" charset="-122"/>
                  </a:rPr>
                  <a:t>和kNN图</a:t>
                </a:r>
                <a14:m>
                  <m:oMath xmlns:m="http://schemas.openxmlformats.org/officeDocument/2006/math">
                    <m:sSup>
                      <m:sSupPr>
                        <m:ctrlPr>
                          <a:rPr lang="zh-CN" altLang="en-US" dirty="0">
                            <a:latin typeface="宋体" panose="02010600030101010101" pitchFamily="2" charset="-122"/>
                            <a:ea typeface="宋体" panose="02010600030101010101" pitchFamily="2" charset="-122"/>
                            <a:sym typeface="+mn-ea"/>
                          </a:rPr>
                        </m:ctrlPr>
                      </m:sSupPr>
                      <m:e>
                        <m:r>
                          <a:rPr lang="zh-CN" altLang="en-US" dirty="0">
                            <a:latin typeface="宋体" panose="02010600030101010101" pitchFamily="2" charset="-122"/>
                            <a:ea typeface="宋体" panose="02010600030101010101" pitchFamily="2" charset="-122"/>
                            <a:sym typeface="+mn-ea"/>
                          </a:rPr>
                          <m:t>𝐴</m:t>
                        </m:r>
                      </m:e>
                      <m:sup>
                        <m:r>
                          <a:rPr lang="zh-CN" altLang="en-US" dirty="0">
                            <a:latin typeface="宋体" panose="02010600030101010101" pitchFamily="2" charset="-122"/>
                            <a:ea typeface="宋体" panose="02010600030101010101" pitchFamily="2" charset="-122"/>
                            <a:sym typeface="+mn-ea"/>
                          </a:rPr>
                          <m:t>𝑎</m:t>
                        </m:r>
                      </m:sup>
                    </m:sSup>
                  </m:oMath>
                </a14:m>
                <a:r>
                  <a:rPr lang="zh-CN" altLang="en-US" dirty="0">
                    <a:latin typeface="宋体" panose="02010600030101010101" pitchFamily="2" charset="-122"/>
                    <a:ea typeface="宋体" panose="02010600030101010101" pitchFamily="2" charset="-122"/>
                  </a:rPr>
                  <a:t>之间的差异。</a:t>
                </a:r>
                <a:endParaRPr lang="zh-CN" altLang="en-US"/>
              </a:p>
            </p:txBody>
          </p:sp>
        </mc:Choice>
        <mc:Fallback>
          <p:sp>
            <p:nvSpPr>
              <p:cNvPr id="5" name="文本框 4"/>
              <p:cNvSpPr txBox="1">
                <a:spLocks noRot="1" noChangeAspect="1" noMove="1" noResize="1" noEditPoints="1" noAdjustHandles="1" noChangeArrowheads="1" noChangeShapeType="1" noTextEdit="1"/>
              </p:cNvSpPr>
              <p:nvPr/>
            </p:nvSpPr>
            <p:spPr>
              <a:xfrm>
                <a:off x="1454150" y="4045585"/>
                <a:ext cx="9073515" cy="1238250"/>
              </a:xfrm>
              <a:prstGeom prst="rect">
                <a:avLst/>
              </a:prstGeom>
              <a:blipFill rotWithShape="1">
                <a:blip r:embed="rId5"/>
                <a:stretch>
                  <a:fillRect t="-1333"/>
                </a:stretch>
              </a:blipFill>
            </p:spPr>
            <p:txBody>
              <a:bodyPr/>
              <a:lstStyle/>
              <a:p>
                <a:r>
                  <a:rPr lang="zh-CN" altLang="en-US">
                    <a:noFill/>
                  </a:rPr>
                  <a:t> </a:t>
                </a:r>
              </a:p>
            </p:txBody>
          </p:sp>
        </mc:Fallback>
      </mc:AlternateContent>
      <p:pic>
        <p:nvPicPr>
          <p:cNvPr id="6" name="图片 5"/>
          <p:cNvPicPr>
            <a:picLocks noChangeAspect="1"/>
          </p:cNvPicPr>
          <p:nvPr>
            <p:custDataLst>
              <p:tags r:id="rId6"/>
            </p:custDataLst>
          </p:nvPr>
        </p:nvPicPr>
        <p:blipFill>
          <a:blip r:embed="rId7"/>
          <a:stretch>
            <a:fillRect/>
          </a:stretch>
        </p:blipFill>
        <p:spPr>
          <a:xfrm>
            <a:off x="3366770" y="5376545"/>
            <a:ext cx="4282440" cy="523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en-GB" sz="2600" b="1" dirty="0">
                <a:solidFill>
                  <a:sysClr val="windowText" lastClr="000000"/>
                </a:solidFill>
                <a:latin typeface="Arial" panose="020B0604020202020204"/>
                <a:ea typeface="微软雅黑" panose="020B0503020204020204" pitchFamily="34" charset="-122"/>
                <a:sym typeface="+mn-ea"/>
              </a:rPr>
              <a:t>Forecasting</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07</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文本框 20"/>
          <p:cNvSpPr txBox="1"/>
          <p:nvPr/>
        </p:nvSpPr>
        <p:spPr>
          <a:xfrm>
            <a:off x="1215390" y="1426845"/>
            <a:ext cx="4330065" cy="398780"/>
          </a:xfrm>
          <a:prstGeom prst="rect">
            <a:avLst/>
          </a:prstGeom>
          <a:noFill/>
        </p:spPr>
        <p:txBody>
          <a:bodyPr wrap="square" rtlCol="0">
            <a:spAutoFit/>
          </a:bodyPr>
          <a:lstStyle/>
          <a:p>
            <a:pPr marL="57150" lvl="2" indent="-342900" defTabSz="0">
              <a:spcBef>
                <a:spcPct val="20000"/>
              </a:spcBef>
              <a:buClr>
                <a:schemeClr val="accent6">
                  <a:lumMod val="75000"/>
                </a:schemeClr>
              </a:buClr>
              <a:buSzPct val="110000"/>
              <a:buFont typeface="Wingdings" panose="05000000000000000000" pitchFamily="2" charset="2"/>
              <a:buChar char="n"/>
            </a:pPr>
            <a:r>
              <a:rPr sz="2000" dirty="0">
                <a:latin typeface="宋体" panose="02010600030101010101" pitchFamily="2" charset="-122"/>
                <a:ea typeface="宋体" panose="02010600030101010101" pitchFamily="2" charset="-122"/>
              </a:rPr>
              <a:t>下游</a:t>
            </a:r>
            <a:r>
              <a:rPr lang="zh-CN" altLang="en-US" sz="1800" dirty="0">
                <a:solidFill>
                  <a:srgbClr val="1A6299"/>
                </a:solidFill>
                <a:effectLst/>
                <a:latin typeface="-apple-system"/>
              </a:rPr>
              <a:t>STGNN</a:t>
            </a:r>
            <a:endParaRPr lang="en-US" sz="2000"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100" name="文本框 99"/>
              <p:cNvSpPr txBox="1"/>
              <p:nvPr/>
            </p:nvSpPr>
            <p:spPr>
              <a:xfrm>
                <a:off x="1478915" y="1844675"/>
                <a:ext cx="9610725" cy="2309495"/>
              </a:xfrm>
              <a:prstGeom prst="rect">
                <a:avLst/>
              </a:prstGeom>
              <a:noFill/>
              <a:ln w="9525">
                <a:noFill/>
              </a:ln>
            </p:spPr>
            <p:txBody>
              <a:bodyPr wrap="square">
                <a:spAutoFit/>
              </a:bodyPr>
              <a:p>
                <a:pPr indent="0"/>
                <a:r>
                  <a:rPr lang="zh-CN" altLang="en-US" b="0" dirty="0">
                    <a:solidFill>
                      <a:srgbClr val="1A6299"/>
                    </a:solidFill>
                    <a:effectLst/>
                    <a:latin typeface="-apple-system"/>
                  </a:rPr>
                  <a:t>通常STGNN</a:t>
                </a:r>
                <a:r>
                  <a:rPr lang="zh-CN" altLang="en-US" b="0" dirty="0">
                    <a:latin typeface="宋体" panose="02010600030101010101" pitchFamily="2" charset="-122"/>
                    <a:ea typeface="宋体" panose="02010600030101010101" pitchFamily="2" charset="-122"/>
                  </a:rPr>
                  <a:t>需要输入最后一个片段和依赖图，改进的</a:t>
                </a:r>
                <a:r>
                  <a:rPr lang="zh-CN" altLang="en-US" b="0" dirty="0">
                    <a:solidFill>
                      <a:srgbClr val="1A6299"/>
                    </a:solidFill>
                    <a:effectLst/>
                    <a:latin typeface="-apple-system"/>
                  </a:rPr>
                  <a:t>STGNN</a:t>
                </a:r>
                <a:r>
                  <a:rPr lang="zh-CN" altLang="en-US" b="0" dirty="0">
                    <a:latin typeface="宋体" panose="02010600030101010101" pitchFamily="2" charset="-122"/>
                    <a:ea typeface="宋体" panose="02010600030101010101" pitchFamily="2" charset="-122"/>
                  </a:rPr>
                  <a:t>还需要考虑输入</a:t>
                </a:r>
                <a:r>
                  <a:rPr lang="zh-CN" altLang="en-US" b="0" dirty="0">
                    <a:solidFill>
                      <a:srgbClr val="1A6299"/>
                    </a:solidFill>
                    <a:effectLst/>
                    <a:latin typeface="-apple-system"/>
                  </a:rPr>
                  <a:t>patch</a:t>
                </a:r>
                <a:r>
                  <a:rPr lang="zh-CN" altLang="en-US" b="0" dirty="0">
                    <a:latin typeface="宋体" panose="02010600030101010101" pitchFamily="2" charset="-122"/>
                    <a:ea typeface="宋体" panose="02010600030101010101" pitchFamily="2" charset="-122"/>
                  </a:rPr>
                  <a:t>。</a:t>
                </a:r>
                <a:r>
                  <a:rPr lang="zh-CN" altLang="en-US" b="0" dirty="0">
                    <a:solidFill>
                      <a:srgbClr val="1A6299"/>
                    </a:solidFill>
                    <a:effectLst/>
                    <a:latin typeface="-apple-system"/>
                  </a:rPr>
                  <a:t>TSFormer</a:t>
                </a:r>
                <a:r>
                  <a:rPr lang="zh-CN" altLang="en-US" b="0" dirty="0">
                    <a:latin typeface="宋体" panose="02010600030101010101" pitchFamily="2" charset="-122"/>
                    <a:ea typeface="宋体" panose="02010600030101010101" pitchFamily="2" charset="-122"/>
                  </a:rPr>
                  <a:t>可以从长时间段内提取信息，</a:t>
                </a:r>
                <a14:m>
                  <m:oMath xmlns:m="http://schemas.openxmlformats.org/officeDocument/2006/math">
                    <m:sSub>
                      <m:sSubPr>
                        <m:ctrlPr>
                          <a:rPr lang="en-US" altLang="zh-CN" b="0" i="1" dirty="0">
                            <a:latin typeface="Cambria Math" panose="02040503050406030204" charset="0"/>
                            <a:ea typeface="宋体" panose="02010600030101010101" pitchFamily="2" charset="-122"/>
                            <a:cs typeface="Cambria Math" panose="02040503050406030204" charset="0"/>
                          </a:rPr>
                        </m:ctrlPr>
                      </m:sSubPr>
                      <m:e>
                        <m:r>
                          <a:rPr lang="en-US" altLang="zh-CN" b="0" i="1" dirty="0">
                            <a:latin typeface="Cambria Math" panose="02040503050406030204" charset="0"/>
                            <a:ea typeface="宋体" panose="02010600030101010101" pitchFamily="2" charset="-122"/>
                            <a:cs typeface="Cambria Math" panose="02040503050406030204" charset="0"/>
                          </a:rPr>
                          <m:t>𝐻</m:t>
                        </m:r>
                      </m:e>
                      <m:sub>
                        <m:r>
                          <a:rPr lang="en-US" altLang="zh-CN" b="0" i="1" dirty="0">
                            <a:latin typeface="Cambria Math" panose="02040503050406030204" charset="0"/>
                            <a:ea typeface="宋体" panose="02010600030101010101" pitchFamily="2" charset="-122"/>
                            <a:cs typeface="Cambria Math" panose="02040503050406030204" charset="0"/>
                          </a:rPr>
                          <m:t>𝑝</m:t>
                        </m:r>
                      </m:sub>
                    </m:sSub>
                  </m:oMath>
                </a14:m>
                <a:r>
                  <a:rPr lang="zh-CN" altLang="en-US" dirty="0">
                    <a:latin typeface="Cambria Math" panose="02040503050406030204" charset="0"/>
                    <a:ea typeface="宋体" panose="02010600030101010101" pitchFamily="2" charset="-122"/>
                    <a:cs typeface="Cambria Math" panose="02040503050406030204" charset="0"/>
                  </a:rPr>
                  <a:t>为</a:t>
                </a:r>
                <a:r>
                  <a:rPr lang="zh-CN" altLang="en-US" dirty="0">
                    <a:latin typeface="宋体" panose="02010600030101010101" pitchFamily="2" charset="-122"/>
                    <a:ea typeface="宋体" panose="02010600030101010101" pitchFamily="2" charset="-122"/>
                    <a:sym typeface="+mn-ea"/>
                  </a:rPr>
                  <a:t>结合所有节点的</a:t>
                </a:r>
                <a:r>
                  <a:rPr lang="zh-CN" altLang="en-US" dirty="0">
                    <a:solidFill>
                      <a:srgbClr val="1A6299"/>
                    </a:solidFill>
                    <a:effectLst/>
                    <a:latin typeface="-apple-system"/>
                    <a:sym typeface="+mn-ea"/>
                  </a:rPr>
                  <a:t>TSFormer</a:t>
                </a:r>
                <a:r>
                  <a:rPr lang="zh-CN" altLang="en-US" dirty="0">
                    <a:latin typeface="宋体" panose="02010600030101010101" pitchFamily="2" charset="-122"/>
                    <a:ea typeface="宋体" panose="02010600030101010101" pitchFamily="2" charset="-122"/>
                    <a:sym typeface="+mn-ea"/>
                  </a:rPr>
                  <a:t>的，包含丰富的上下文信息。</a:t>
                </a:r>
                <a:endParaRPr lang="zh-CN" altLang="en-US" b="0" dirty="0">
                  <a:latin typeface="宋体" panose="02010600030101010101" pitchFamily="2" charset="-122"/>
                  <a:ea typeface="宋体" panose="02010600030101010101" pitchFamily="2" charset="-122"/>
                </a:endParaRPr>
              </a:p>
              <a:p>
                <a:pPr indent="0"/>
                <a:endParaRPr lang="zh-CN" altLang="en-US" b="0" dirty="0">
                  <a:latin typeface="宋体" panose="02010600030101010101" pitchFamily="2" charset="-122"/>
                  <a:ea typeface="宋体" panose="02010600030101010101" pitchFamily="2" charset="-122"/>
                </a:endParaRPr>
              </a:p>
              <a:p>
                <a:pPr indent="0"/>
                <a:r>
                  <a:rPr lang="zh-CN" altLang="en-US" b="0" dirty="0">
                    <a:latin typeface="宋体" panose="02010600030101010101" pitchFamily="2" charset="-122"/>
                    <a:ea typeface="宋体" panose="02010600030101010101" pitchFamily="2" charset="-122"/>
                  </a:rPr>
                  <a:t>因为STEP框架可以扩展到几乎任何</a:t>
                </a:r>
                <a:r>
                  <a:rPr lang="zh-CN" altLang="en-US" b="0" dirty="0">
                    <a:solidFill>
                      <a:srgbClr val="1A6299"/>
                    </a:solidFill>
                    <a:effectLst/>
                    <a:latin typeface="-apple-system"/>
                  </a:rPr>
                  <a:t>STGNN</a:t>
                </a:r>
                <a:r>
                  <a:rPr lang="zh-CN" altLang="en-US" b="0" dirty="0">
                    <a:latin typeface="宋体" panose="02010600030101010101" pitchFamily="2" charset="-122"/>
                    <a:ea typeface="宋体" panose="02010600030101010101" pitchFamily="2" charset="-122"/>
                  </a:rPr>
                  <a:t>，选择</a:t>
                </a:r>
                <a:r>
                  <a:rPr lang="zh-CN" altLang="en-US" dirty="0">
                    <a:solidFill>
                      <a:srgbClr val="1A6299"/>
                    </a:solidFill>
                    <a:effectLst/>
                    <a:latin typeface="-apple-system"/>
                    <a:sym typeface="+mn-ea"/>
                  </a:rPr>
                  <a:t>Graph WaveNe</a:t>
                </a:r>
                <a:r>
                  <a:rPr lang="zh-CN" altLang="en-US" dirty="0">
                    <a:latin typeface="宋体" panose="02010600030101010101" pitchFamily="2" charset="-122"/>
                    <a:ea typeface="宋体" panose="02010600030101010101" pitchFamily="2" charset="-122"/>
                    <a:sym typeface="+mn-ea"/>
                  </a:rPr>
                  <a:t>t作为下游</a:t>
                </a:r>
                <a:r>
                  <a:rPr lang="zh-CN" altLang="en-US" b="0" dirty="0">
                    <a:latin typeface="宋体" panose="02010600030101010101" pitchFamily="2" charset="-122"/>
                    <a:ea typeface="宋体" panose="02010600030101010101" pitchFamily="2" charset="-122"/>
                  </a:rPr>
                  <a:t>，其输出为</a:t>
                </a:r>
                <a14:m>
                  <m:oMath xmlns:m="http://schemas.openxmlformats.org/officeDocument/2006/math">
                    <m:sSub>
                      <m:sSubPr>
                        <m:ctrlPr>
                          <a:rPr lang="en-US" altLang="zh-CN" b="0" i="1" dirty="0">
                            <a:latin typeface="Cambria Math" panose="02040503050406030204" charset="0"/>
                            <a:ea typeface="宋体" panose="02010600030101010101" pitchFamily="2" charset="-122"/>
                            <a:cs typeface="Cambria Math" panose="02040503050406030204" charset="0"/>
                          </a:rPr>
                        </m:ctrlPr>
                      </m:sSubPr>
                      <m:e>
                        <m:r>
                          <a:rPr lang="en-US" altLang="zh-CN" b="0" i="1" dirty="0">
                            <a:latin typeface="Cambria Math" panose="02040503050406030204" charset="0"/>
                            <a:ea typeface="宋体" panose="02010600030101010101" pitchFamily="2" charset="-122"/>
                            <a:cs typeface="Cambria Math" panose="02040503050406030204" charset="0"/>
                          </a:rPr>
                          <m:t>𝐻</m:t>
                        </m:r>
                      </m:e>
                      <m:sub>
                        <m:r>
                          <a:rPr lang="en-US" altLang="zh-CN" b="0" i="1" dirty="0">
                            <a:latin typeface="Cambria Math" panose="02040503050406030204" charset="0"/>
                            <a:ea typeface="宋体" panose="02010600030101010101" pitchFamily="2" charset="-122"/>
                            <a:cs typeface="Cambria Math" panose="02040503050406030204" charset="0"/>
                          </a:rPr>
                          <m:t>𝑔𝑤</m:t>
                        </m:r>
                      </m:sub>
                    </m:sSub>
                  </m:oMath>
                </a14:m>
                <a:r>
                  <a:rPr lang="zh-CN" altLang="en-US" b="0" dirty="0">
                    <a:latin typeface="宋体" panose="02010600030101010101" pitchFamily="2" charset="-122"/>
                    <a:ea typeface="宋体" panose="02010600030101010101" pitchFamily="2" charset="-122"/>
                  </a:rPr>
                  <a:t> </a:t>
                </a:r>
                <a:endParaRPr lang="zh-CN" altLang="en-US" b="0" dirty="0">
                  <a:latin typeface="宋体" panose="02010600030101010101" pitchFamily="2" charset="-122"/>
                  <a:ea typeface="宋体" panose="02010600030101010101" pitchFamily="2" charset="-122"/>
                </a:endParaRPr>
              </a:p>
              <a:p>
                <a:pPr indent="0"/>
                <a:r>
                  <a:rPr lang="zh-CN" altLang="en-US" b="0" dirty="0">
                    <a:latin typeface="宋体" panose="02010600030101010101" pitchFamily="2" charset="-122"/>
                    <a:ea typeface="宋体" panose="02010600030101010101" pitchFamily="2" charset="-122"/>
                  </a:rPr>
                  <a:t>通过以下方式将</a:t>
                </a:r>
                <a:r>
                  <a:rPr lang="zh-CN" altLang="en-US" b="0" dirty="0">
                    <a:solidFill>
                      <a:srgbClr val="1A6299"/>
                    </a:solidFill>
                    <a:effectLst/>
                    <a:latin typeface="-apple-system"/>
                  </a:rPr>
                  <a:t>Graph WaveNet</a:t>
                </a:r>
                <a:r>
                  <a:rPr lang="zh-CN" altLang="en-US" b="0" dirty="0">
                    <a:latin typeface="宋体" panose="02010600030101010101" pitchFamily="2" charset="-122"/>
                    <a:ea typeface="宋体" panose="02010600030101010101" pitchFamily="2" charset="-122"/>
                  </a:rPr>
                  <a:t>和</a:t>
                </a:r>
                <a:r>
                  <a:rPr lang="zh-CN" altLang="en-US" b="0" dirty="0">
                    <a:solidFill>
                      <a:srgbClr val="1A6299"/>
                    </a:solidFill>
                    <a:effectLst/>
                    <a:latin typeface="-apple-system"/>
                  </a:rPr>
                  <a:t>TSFormer</a:t>
                </a:r>
                <a:r>
                  <a:rPr lang="zh-CN" altLang="en-US" b="0" dirty="0">
                    <a:latin typeface="宋体" panose="02010600030101010101" pitchFamily="2" charset="-122"/>
                    <a:ea typeface="宋体" panose="02010600030101010101" pitchFamily="2" charset="-122"/>
                  </a:rPr>
                  <a:t>融合</a:t>
                </a:r>
                <a:endParaRPr lang="zh-CN" altLang="en-US" b="0" dirty="0">
                  <a:latin typeface="宋体" panose="02010600030101010101" pitchFamily="2" charset="-122"/>
                  <a:ea typeface="宋体" panose="02010600030101010101" pitchFamily="2" charset="-122"/>
                </a:endParaRPr>
              </a:p>
              <a:p>
                <a:pPr indent="0"/>
                <a:endParaRPr lang="zh-CN" altLang="en-US" b="0" dirty="0">
                  <a:latin typeface="宋体" panose="02010600030101010101" pitchFamily="2" charset="-122"/>
                  <a:ea typeface="宋体" panose="02010600030101010101" pitchFamily="2" charset="-122"/>
                </a:endParaRPr>
              </a:p>
              <a:p>
                <a:pPr indent="0"/>
                <a:endParaRPr lang="zh-CN" altLang="en-US" b="0" dirty="0">
                  <a:latin typeface="宋体" panose="02010600030101010101" pitchFamily="2" charset="-122"/>
                  <a:ea typeface="宋体" panose="02010600030101010101" pitchFamily="2" charset="-122"/>
                </a:endParaRPr>
              </a:p>
            </p:txBody>
          </p:sp>
        </mc:Choice>
        <mc:Fallback>
          <p:sp>
            <p:nvSpPr>
              <p:cNvPr id="100" name="文本框 99"/>
              <p:cNvSpPr txBox="1">
                <a:spLocks noRot="1" noChangeAspect="1" noMove="1" noResize="1" noEditPoints="1" noAdjustHandles="1" noChangeArrowheads="1" noChangeShapeType="1" noTextEdit="1"/>
              </p:cNvSpPr>
              <p:nvPr/>
            </p:nvSpPr>
            <p:spPr>
              <a:xfrm>
                <a:off x="1478915" y="1844675"/>
                <a:ext cx="9610725" cy="2309495"/>
              </a:xfrm>
              <a:prstGeom prst="rect">
                <a:avLst/>
              </a:prstGeom>
              <a:blipFill rotWithShape="1">
                <a:blip r:embed="rId2"/>
                <a:stretch>
                  <a:fillRect t="-715"/>
                </a:stretch>
              </a:blipFill>
              <a:ln w="9525">
                <a:noFill/>
              </a:ln>
            </p:spPr>
            <p:txBody>
              <a:bodyPr/>
              <a:lstStyle/>
              <a:p>
                <a:r>
                  <a:rPr lang="zh-CN" altLang="en-US">
                    <a:noFill/>
                  </a:rPr>
                  <a:t> </a:t>
                </a:r>
              </a:p>
            </p:txBody>
          </p:sp>
        </mc:Fallback>
      </mc:AlternateContent>
      <p:graphicFrame>
        <p:nvGraphicFramePr>
          <p:cNvPr id="10" name="对象 9">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3" imgW="114300" imgH="215900" progId="Equation.KSEE3">
                  <p:embed/>
                </p:oleObj>
              </mc:Choice>
              <mc:Fallback>
                <p:oleObj name="" r:id="rId3" imgW="114300" imgH="215900" progId="Equation.KSEE3">
                  <p:embed/>
                  <p:pic>
                    <p:nvPicPr>
                      <p:cNvPr id="0" name="图片 1024"/>
                      <p:cNvPicPr/>
                      <p:nvPr/>
                    </p:nvPicPr>
                    <p:blipFill>
                      <a:blip r:embed="rId4"/>
                      <a:stretch>
                        <a:fillRect/>
                      </a:stretch>
                    </p:blipFill>
                    <p:spPr>
                      <a:xfrm>
                        <a:off x="6038850" y="3321050"/>
                        <a:ext cx="114300" cy="215900"/>
                      </a:xfrm>
                      <a:prstGeom prst="rect">
                        <a:avLst/>
                      </a:prstGeom>
                    </p:spPr>
                  </p:pic>
                </p:oleObj>
              </mc:Fallback>
            </mc:AlternateContent>
          </a:graphicData>
        </a:graphic>
      </p:graphicFrame>
      <p:pic>
        <p:nvPicPr>
          <p:cNvPr id="3" name="图片 2"/>
          <p:cNvPicPr>
            <a:picLocks noChangeAspect="1"/>
          </p:cNvPicPr>
          <p:nvPr>
            <p:custDataLst>
              <p:tags r:id="rId5"/>
            </p:custDataLst>
          </p:nvPr>
        </p:nvPicPr>
        <p:blipFill>
          <a:blip r:embed="rId6"/>
          <a:stretch>
            <a:fillRect/>
          </a:stretch>
        </p:blipFill>
        <p:spPr>
          <a:xfrm>
            <a:off x="3674110" y="3536950"/>
            <a:ext cx="2680970" cy="695960"/>
          </a:xfrm>
          <a:prstGeom prst="rect">
            <a:avLst/>
          </a:prstGeom>
        </p:spPr>
      </p:pic>
      <p:sp>
        <p:nvSpPr>
          <p:cNvPr id="5" name="文本框 4"/>
          <p:cNvSpPr txBox="1"/>
          <p:nvPr/>
        </p:nvSpPr>
        <p:spPr>
          <a:xfrm>
            <a:off x="1478915" y="4347845"/>
            <a:ext cx="8496300" cy="368300"/>
          </a:xfrm>
          <a:prstGeom prst="rect">
            <a:avLst/>
          </a:prstGeom>
          <a:noFill/>
        </p:spPr>
        <p:txBody>
          <a:bodyPr wrap="square" rtlCol="0" anchor="t">
            <a:spAutoFit/>
          </a:bodyPr>
          <a:p>
            <a:r>
              <a:rPr lang="zh-CN" altLang="en-US" dirty="0">
                <a:latin typeface="宋体" panose="02010600030101010101" pitchFamily="2" charset="-122"/>
                <a:ea typeface="宋体" panose="02010600030101010101" pitchFamily="2" charset="-122"/>
              </a:rPr>
              <a:t>最后通过回归层进行预测，同时还加入了图结构正则化项</a:t>
            </a:r>
            <a:endParaRPr lang="zh-CN" altLang="en-US" dirty="0">
              <a:latin typeface="宋体" panose="02010600030101010101" pitchFamily="2" charset="-122"/>
              <a:ea typeface="宋体" panose="02010600030101010101" pitchFamily="2" charset="-122"/>
            </a:endParaRPr>
          </a:p>
        </p:txBody>
      </p:sp>
      <p:pic>
        <p:nvPicPr>
          <p:cNvPr id="6" name="图片 5"/>
          <p:cNvPicPr>
            <a:picLocks noChangeAspect="1"/>
          </p:cNvPicPr>
          <p:nvPr>
            <p:custDataLst>
              <p:tags r:id="rId7"/>
            </p:custDataLst>
          </p:nvPr>
        </p:nvPicPr>
        <p:blipFill>
          <a:blip r:embed="rId8"/>
          <a:stretch>
            <a:fillRect/>
          </a:stretch>
        </p:blipFill>
        <p:spPr>
          <a:xfrm>
            <a:off x="3712210" y="5527040"/>
            <a:ext cx="2642870" cy="605790"/>
          </a:xfrm>
          <a:prstGeom prst="rect">
            <a:avLst/>
          </a:prstGeom>
        </p:spPr>
      </p:pic>
      <p:pic>
        <p:nvPicPr>
          <p:cNvPr id="2" name="图片 1"/>
          <p:cNvPicPr>
            <a:picLocks noChangeAspect="1"/>
          </p:cNvPicPr>
          <p:nvPr>
            <p:custDataLst>
              <p:tags r:id="rId9"/>
            </p:custDataLst>
          </p:nvPr>
        </p:nvPicPr>
        <p:blipFill>
          <a:blip r:embed="rId10"/>
          <a:stretch>
            <a:fillRect/>
          </a:stretch>
        </p:blipFill>
        <p:spPr>
          <a:xfrm>
            <a:off x="3797300" y="4742180"/>
            <a:ext cx="4813300" cy="679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en-GB" sz="2600" b="1" dirty="0">
                <a:solidFill>
                  <a:sysClr val="windowText" lastClr="000000"/>
                </a:solidFill>
                <a:latin typeface="Arial" panose="020B0604020202020204"/>
                <a:ea typeface="微软雅黑" panose="020B0503020204020204" pitchFamily="34" charset="-122"/>
                <a:sym typeface="+mn-ea"/>
              </a:rPr>
              <a:t>Forecasting</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07</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0" name="文本框 99"/>
          <p:cNvSpPr txBox="1"/>
          <p:nvPr/>
        </p:nvSpPr>
        <p:spPr>
          <a:xfrm>
            <a:off x="1137285" y="1825625"/>
            <a:ext cx="9593580" cy="1476375"/>
          </a:xfrm>
          <a:prstGeom prst="rect">
            <a:avLst/>
          </a:prstGeom>
          <a:noFill/>
          <a:ln w="9525">
            <a:noFill/>
          </a:ln>
        </p:spPr>
        <p:txBody>
          <a:bodyPr wrap="square">
            <a:spAutoFit/>
          </a:bodyPr>
          <a:p>
            <a:pPr indent="0"/>
            <a:r>
              <a:rPr lang="zh-CN" altLang="en-US" b="0" dirty="0">
                <a:solidFill>
                  <a:srgbClr val="1A6299"/>
                </a:solidFill>
                <a:effectLst/>
                <a:latin typeface="-apple-system"/>
              </a:rPr>
              <a:t>Graph WaveNet</a:t>
            </a:r>
            <a:r>
              <a:rPr lang="zh-CN" altLang="en-US" b="0" dirty="0">
                <a:latin typeface="宋体" panose="02010600030101010101" pitchFamily="2" charset="-122"/>
                <a:ea typeface="宋体" panose="02010600030101010101" pitchFamily="2" charset="-122"/>
              </a:rPr>
              <a:t>是</a:t>
            </a:r>
            <a:r>
              <a:rPr lang="en-US" altLang="zh-CN" b="0" dirty="0">
                <a:latin typeface="宋体" panose="02010600030101010101" pitchFamily="2" charset="-122"/>
                <a:ea typeface="宋体" panose="02010600030101010101" pitchFamily="2" charset="-122"/>
              </a:rPr>
              <a:t>(IJCAI2019)</a:t>
            </a:r>
            <a:r>
              <a:rPr lang="zh-CN" altLang="en-US" b="0" dirty="0">
                <a:solidFill>
                  <a:srgbClr val="1A6299"/>
                </a:solidFill>
                <a:effectLst/>
                <a:latin typeface="-apple-system"/>
              </a:rPr>
              <a:t>Graph WaveNet for Deep Spatial-Temporal Graph Modeling</a:t>
            </a:r>
            <a:r>
              <a:rPr lang="zh-CN" altLang="en-US" b="0" dirty="0">
                <a:latin typeface="宋体" panose="02010600030101010101" pitchFamily="2" charset="-122"/>
                <a:ea typeface="宋体" panose="02010600030101010101" pitchFamily="2" charset="-122"/>
              </a:rPr>
              <a:t>提出</a:t>
            </a:r>
            <a:endParaRPr lang="zh-CN" altLang="en-US" b="0" dirty="0">
              <a:latin typeface="宋体" panose="02010600030101010101" pitchFamily="2" charset="-122"/>
              <a:ea typeface="宋体" panose="02010600030101010101" pitchFamily="2" charset="-122"/>
            </a:endParaRPr>
          </a:p>
          <a:p>
            <a:pPr indent="0"/>
            <a:endParaRPr lang="zh-CN" altLang="en-US" b="0" dirty="0">
              <a:latin typeface="宋体" panose="02010600030101010101" pitchFamily="2" charset="-122"/>
              <a:ea typeface="宋体" panose="02010600030101010101" pitchFamily="2" charset="-122"/>
            </a:endParaRPr>
          </a:p>
          <a:p>
            <a:pPr indent="0"/>
            <a:r>
              <a:rPr lang="zh-CN" altLang="en-US" b="0" dirty="0">
                <a:latin typeface="宋体" panose="02010600030101010101" pitchFamily="2" charset="-122"/>
                <a:ea typeface="宋体" panose="02010600030101010101" pitchFamily="2" charset="-122"/>
              </a:rPr>
              <a:t>结合了图卷积网络和扩张因果卷积来高效有效地捕捉空间-时间依赖关系。</a:t>
            </a:r>
            <a:endParaRPr lang="zh-CN" altLang="en-US" b="0" dirty="0">
              <a:latin typeface="宋体" panose="02010600030101010101" pitchFamily="2" charset="-122"/>
              <a:ea typeface="宋体" panose="02010600030101010101" pitchFamily="2" charset="-122"/>
            </a:endParaRPr>
          </a:p>
          <a:p>
            <a:pPr indent="0"/>
            <a:endParaRPr lang="zh-CN" altLang="en-US" b="0" dirty="0">
              <a:latin typeface="宋体" panose="02010600030101010101" pitchFamily="2" charset="-122"/>
              <a:ea typeface="宋体" panose="02010600030101010101" pitchFamily="2" charset="-122"/>
            </a:endParaRPr>
          </a:p>
        </p:txBody>
      </p:sp>
      <p:graphicFrame>
        <p:nvGraphicFramePr>
          <p:cNvPr id="10" name="对象 9">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sp>
        <p:nvSpPr>
          <p:cNvPr id="2" name="文本框 1"/>
          <p:cNvSpPr txBox="1"/>
          <p:nvPr/>
        </p:nvSpPr>
        <p:spPr>
          <a:xfrm>
            <a:off x="1137285" y="2972435"/>
            <a:ext cx="9815830" cy="2861310"/>
          </a:xfrm>
          <a:prstGeom prst="rect">
            <a:avLst/>
          </a:prstGeom>
          <a:noFill/>
        </p:spPr>
        <p:txBody>
          <a:bodyPr wrap="square" rtlCol="0" anchor="t">
            <a:spAutoFit/>
          </a:bodyPr>
          <a:p>
            <a:r>
              <a:rPr lang="zh-CN" altLang="en-US" dirty="0">
                <a:latin typeface="宋体" panose="02010600030101010101" pitchFamily="2" charset="-122"/>
                <a:ea typeface="宋体" panose="02010600030101010101" pitchFamily="2" charset="-122"/>
              </a:rPr>
              <a:t>提出了一种自适应的依赖矩阵，用于捕捉时间序列之间的动态依赖关系，而不是依赖于固定的图结构。</a:t>
            </a:r>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使用了一种基于Transformer的时间序列预训练模型，用于从非常长期的历史时间序列中学习时序模式，并生成段级别的表示，这些表示为下游图神经网络提供了上下文信息。</a:t>
            </a:r>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设计了一种基于预训练模型表示的图结构学习器，用于在缺少预定义图时学习变量之间的依赖关系。</a:t>
            </a:r>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a:p>
            <a:r>
              <a:rPr lang="zh-CN" altLang="en-US" dirty="0">
                <a:solidFill>
                  <a:schemeClr val="accent1"/>
                </a:solidFill>
                <a:latin typeface="宋体" panose="02010600030101010101" pitchFamily="2" charset="-122"/>
                <a:ea typeface="宋体" panose="02010600030101010101" pitchFamily="2" charset="-122"/>
              </a:rPr>
              <a:t>都比较契合文中所提出的模型特点，可以代表文中所提出的增强的</a:t>
            </a:r>
            <a:r>
              <a:rPr lang="en-US" altLang="zh-CN" dirty="0">
                <a:solidFill>
                  <a:schemeClr val="accent1"/>
                </a:solidFill>
                <a:latin typeface="宋体" panose="02010600030101010101" pitchFamily="2" charset="-122"/>
                <a:ea typeface="宋体" panose="02010600030101010101" pitchFamily="2" charset="-122"/>
              </a:rPr>
              <a:t>STGNN</a:t>
            </a:r>
            <a:r>
              <a:rPr lang="zh-CN" altLang="en-US" dirty="0">
                <a:solidFill>
                  <a:schemeClr val="accent1"/>
                </a:solidFill>
                <a:latin typeface="宋体" panose="02010600030101010101" pitchFamily="2" charset="-122"/>
                <a:ea typeface="宋体" panose="02010600030101010101" pitchFamily="2" charset="-122"/>
              </a:rPr>
              <a:t>。</a:t>
            </a:r>
            <a:endParaRPr lang="zh-CN" altLang="en-US" dirty="0">
              <a:solidFill>
                <a:schemeClr val="accent1"/>
              </a:solidFill>
              <a:latin typeface="宋体" panose="02010600030101010101" pitchFamily="2" charset="-122"/>
              <a:ea typeface="宋体" panose="02010600030101010101" pitchFamily="2" charset="-122"/>
            </a:endParaRPr>
          </a:p>
        </p:txBody>
      </p:sp>
      <p:sp>
        <p:nvSpPr>
          <p:cNvPr id="21" name="文本框 20"/>
          <p:cNvSpPr txBox="1"/>
          <p:nvPr>
            <p:custDataLst>
              <p:tags r:id="rId4"/>
            </p:custDataLst>
          </p:nvPr>
        </p:nvSpPr>
        <p:spPr>
          <a:xfrm>
            <a:off x="1215390" y="1426845"/>
            <a:ext cx="4330065" cy="398780"/>
          </a:xfrm>
          <a:prstGeom prst="rect">
            <a:avLst/>
          </a:prstGeom>
          <a:noFill/>
        </p:spPr>
        <p:txBody>
          <a:bodyPr wrap="square" rtlCol="0">
            <a:spAutoFit/>
          </a:bodyPr>
          <a:p>
            <a:pPr marL="57150" lvl="2" indent="-342900" defTabSz="0">
              <a:spcBef>
                <a:spcPct val="20000"/>
              </a:spcBef>
              <a:buClr>
                <a:schemeClr val="accent6">
                  <a:lumMod val="75000"/>
                </a:schemeClr>
              </a:buClr>
              <a:buSzPct val="110000"/>
              <a:buFont typeface="Wingdings" panose="05000000000000000000" pitchFamily="2" charset="2"/>
              <a:buChar char="n"/>
            </a:pPr>
            <a:r>
              <a:rPr lang="zh-CN" altLang="en-US" sz="2000" dirty="0">
                <a:solidFill>
                  <a:srgbClr val="1A6299"/>
                </a:solidFill>
                <a:effectLst/>
                <a:latin typeface="-apple-system"/>
                <a:sym typeface="+mn-ea"/>
              </a:rPr>
              <a:t>Graph WaveNet</a:t>
            </a:r>
            <a:endParaRPr lang="en-US" sz="20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rPr>
              <a:t>Experiments</a:t>
            </a:r>
            <a:endParaRPr lang="en-GB"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08</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文本框 20"/>
          <p:cNvSpPr txBox="1"/>
          <p:nvPr/>
        </p:nvSpPr>
        <p:spPr>
          <a:xfrm>
            <a:off x="1215083" y="1426933"/>
            <a:ext cx="2627867" cy="398780"/>
          </a:xfrm>
          <a:prstGeom prst="rect">
            <a:avLst/>
          </a:prstGeom>
          <a:noFill/>
        </p:spPr>
        <p:txBody>
          <a:bodyPr wrap="square" rtlCol="0">
            <a:spAutoFit/>
          </a:bodyPr>
          <a:lstStyle/>
          <a:p>
            <a:pPr marL="57150" lvl="2" indent="-342900" defTabSz="0">
              <a:spcBef>
                <a:spcPct val="20000"/>
              </a:spcBef>
              <a:buClr>
                <a:schemeClr val="accent6">
                  <a:lumMod val="75000"/>
                </a:schemeClr>
              </a:buClr>
              <a:buSzPct val="110000"/>
              <a:buFont typeface="Wingdings" panose="05000000000000000000" pitchFamily="2" charset="2"/>
              <a:buChar char="n"/>
            </a:pPr>
            <a:r>
              <a:rPr lang="zh-CN" altLang="en-US" sz="2000" b="0" i="0" dirty="0">
                <a:effectLst/>
                <a:latin typeface="宋体" panose="02010600030101010101" pitchFamily="2" charset="-122"/>
                <a:ea typeface="宋体" panose="02010600030101010101" pitchFamily="2" charset="-122"/>
              </a:rPr>
              <a:t>数据集</a:t>
            </a:r>
            <a:endParaRPr lang="zh-CN" altLang="en-US" sz="2000" b="0" i="0" dirty="0">
              <a:effectLst/>
              <a:latin typeface="宋体" panose="02010600030101010101" pitchFamily="2" charset="-122"/>
              <a:ea typeface="宋体" panose="02010600030101010101" pitchFamily="2" charset="-122"/>
            </a:endParaRPr>
          </a:p>
        </p:txBody>
      </p:sp>
      <p:sp>
        <p:nvSpPr>
          <p:cNvPr id="62" name="文本框 61"/>
          <p:cNvSpPr txBox="1"/>
          <p:nvPr/>
        </p:nvSpPr>
        <p:spPr>
          <a:xfrm>
            <a:off x="1102688" y="2086533"/>
            <a:ext cx="9850353" cy="1198880"/>
          </a:xfrm>
          <a:prstGeom prst="rect">
            <a:avLst/>
          </a:prstGeom>
          <a:noFill/>
        </p:spPr>
        <p:txBody>
          <a:bodyPr wrap="square">
            <a:spAutoFit/>
          </a:bodyPr>
          <a:lstStyle/>
          <a:p>
            <a:r>
              <a:rPr lang="zh-CN" altLang="en-US" b="0" i="0" dirty="0">
                <a:effectLst/>
                <a:latin typeface="-apple-system"/>
              </a:rPr>
              <a:t>在三个常用的多变量时间序列数据集</a:t>
            </a:r>
            <a:r>
              <a:rPr lang="en-US" altLang="zh-CN" b="0" i="0" dirty="0">
                <a:effectLst/>
                <a:latin typeface="-apple-system"/>
              </a:rPr>
              <a:t>(交通流量数据集)</a:t>
            </a:r>
            <a:r>
              <a:rPr lang="zh-CN" altLang="en-US" b="0" i="0" dirty="0">
                <a:effectLst/>
                <a:latin typeface="-apple-system"/>
              </a:rPr>
              <a:t>上进行了实验：</a:t>
            </a:r>
            <a:endParaRPr lang="zh-CN" altLang="en-US" b="0" i="0" dirty="0">
              <a:effectLst/>
              <a:latin typeface="-apple-system"/>
            </a:endParaRPr>
          </a:p>
          <a:p>
            <a:endParaRPr lang="zh-CN" altLang="en-US" b="0" i="0" dirty="0">
              <a:effectLst/>
              <a:latin typeface="-apple-system"/>
            </a:endParaRPr>
          </a:p>
          <a:p>
            <a:r>
              <a:rPr lang="zh-CN" altLang="en-US" b="0" i="0" dirty="0">
                <a:effectLst/>
                <a:latin typeface="-apple-system"/>
              </a:rPr>
              <a:t>使用三个在多变量时间序列预测中常用的指标来评估所有基线的性能，包括平均绝对误差(MAE)、均方根误差(RMSE)和平均绝对百分比误差(MAPE)。</a:t>
            </a:r>
            <a:endParaRPr lang="zh-CN" altLang="en-US" b="0" i="0" dirty="0">
              <a:effectLst/>
              <a:latin typeface="-apple-system"/>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rPr>
              <a:t>Experiments</a:t>
            </a:r>
            <a:endParaRPr lang="en-GB"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08</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文本框 20"/>
          <p:cNvSpPr txBox="1"/>
          <p:nvPr/>
        </p:nvSpPr>
        <p:spPr>
          <a:xfrm>
            <a:off x="1215083" y="1426933"/>
            <a:ext cx="2627867" cy="398780"/>
          </a:xfrm>
          <a:prstGeom prst="rect">
            <a:avLst/>
          </a:prstGeom>
          <a:noFill/>
        </p:spPr>
        <p:txBody>
          <a:bodyPr wrap="square" rtlCol="0">
            <a:spAutoFit/>
          </a:bodyPr>
          <a:lstStyle/>
          <a:p>
            <a:pPr marL="57150" lvl="2" indent="-342900" defTabSz="0">
              <a:spcBef>
                <a:spcPct val="20000"/>
              </a:spcBef>
              <a:buClr>
                <a:schemeClr val="accent6">
                  <a:lumMod val="75000"/>
                </a:schemeClr>
              </a:buClr>
              <a:buSzPct val="110000"/>
              <a:buFont typeface="Wingdings" panose="05000000000000000000" pitchFamily="2" charset="2"/>
              <a:buChar char="n"/>
            </a:pPr>
            <a:r>
              <a:rPr lang="zh-CN" altLang="en-US" sz="2000" b="0" i="0" dirty="0">
                <a:effectLst/>
                <a:latin typeface="宋体" panose="02010600030101010101" pitchFamily="2" charset="-122"/>
                <a:ea typeface="宋体" panose="02010600030101010101" pitchFamily="2" charset="-122"/>
              </a:rPr>
              <a:t>结果</a:t>
            </a:r>
            <a:endParaRPr lang="zh-CN" altLang="en-US" sz="2000" b="0" i="0" dirty="0">
              <a:effectLst/>
              <a:latin typeface="宋体" panose="02010600030101010101" pitchFamily="2" charset="-122"/>
              <a:ea typeface="宋体" panose="02010600030101010101" pitchFamily="2" charset="-122"/>
            </a:endParaRPr>
          </a:p>
        </p:txBody>
      </p:sp>
      <p:sp>
        <p:nvSpPr>
          <p:cNvPr id="62" name="文本框 61"/>
          <p:cNvSpPr txBox="1"/>
          <p:nvPr/>
        </p:nvSpPr>
        <p:spPr>
          <a:xfrm>
            <a:off x="7460615" y="2766695"/>
            <a:ext cx="3573145" cy="2030095"/>
          </a:xfrm>
          <a:prstGeom prst="rect">
            <a:avLst/>
          </a:prstGeom>
          <a:noFill/>
        </p:spPr>
        <p:txBody>
          <a:bodyPr wrap="square">
            <a:spAutoFit/>
          </a:bodyPr>
          <a:lstStyle/>
          <a:p>
            <a:r>
              <a:rPr b="0" i="0" dirty="0">
                <a:effectLst/>
                <a:latin typeface="-apple-system"/>
              </a:rPr>
              <a:t>STEP框架在所有数据集的几乎所有时段都持续地获得了最佳性能</a:t>
            </a:r>
            <a:endParaRPr b="0" i="0" dirty="0">
              <a:effectLst/>
              <a:latin typeface="-apple-system"/>
            </a:endParaRPr>
          </a:p>
          <a:p>
            <a:endParaRPr b="0" i="0" dirty="0">
              <a:effectLst/>
              <a:latin typeface="-apple-system"/>
            </a:endParaRPr>
          </a:p>
          <a:p>
            <a:r>
              <a:rPr b="0" i="0" dirty="0">
                <a:effectLst/>
                <a:latin typeface="-apple-system"/>
              </a:rPr>
              <a:t>STEP通过充分利用TSFormer从非常长期的历史时间序列中提取的表示来为Graph WaveNet提供稳定的性能增益。</a:t>
            </a:r>
            <a:endParaRPr b="0" i="0" dirty="0">
              <a:effectLst/>
              <a:latin typeface="-apple-system"/>
            </a:endParaRPr>
          </a:p>
        </p:txBody>
      </p:sp>
      <p:pic>
        <p:nvPicPr>
          <p:cNvPr id="2" name="图片 1"/>
          <p:cNvPicPr>
            <a:picLocks noChangeAspect="1"/>
          </p:cNvPicPr>
          <p:nvPr>
            <p:custDataLst>
              <p:tags r:id="rId2"/>
            </p:custDataLst>
          </p:nvPr>
        </p:nvPicPr>
        <p:blipFill>
          <a:blip r:embed="rId3"/>
          <a:stretch>
            <a:fillRect/>
          </a:stretch>
        </p:blipFill>
        <p:spPr>
          <a:xfrm>
            <a:off x="2401570" y="1363345"/>
            <a:ext cx="4348480" cy="4718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8" y="-100014"/>
            <a:ext cx="821058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600" b="1">
                <a:solidFill>
                  <a:sysClr val="windowText" lastClr="000000"/>
                </a:solidFill>
                <a:latin typeface="Arial" panose="020B0604020202020204"/>
                <a:ea typeface="微软雅黑" panose="020B0503020204020204" pitchFamily="34" charset="-122"/>
              </a:rPr>
              <a:t>Conclusion</a:t>
            </a:r>
            <a:endParaRPr 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6561" y="17637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09</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1" y="1223893"/>
            <a:ext cx="11162686"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文本框 6"/>
          <p:cNvSpPr txBox="1"/>
          <p:nvPr/>
        </p:nvSpPr>
        <p:spPr>
          <a:xfrm>
            <a:off x="932180" y="1843405"/>
            <a:ext cx="10327640" cy="2576195"/>
          </a:xfrm>
          <a:prstGeom prst="rect">
            <a:avLst/>
          </a:prstGeom>
          <a:noFill/>
        </p:spPr>
        <p:txBody>
          <a:bodyPr wrap="none" rtlCol="0">
            <a:noAutofit/>
          </a:bodyPr>
          <a:lstStyle/>
          <a:p>
            <a:pPr algn="l"/>
            <a:endParaRPr lang="zh-CN" altLang="en-US" b="0" i="0" dirty="0">
              <a:effectLst/>
              <a:latin typeface="-apple-system"/>
            </a:endParaRPr>
          </a:p>
          <a:p>
            <a:pPr algn="l"/>
            <a:endParaRPr lang="zh-CN" altLang="en-US" b="0" i="0" dirty="0">
              <a:effectLst/>
              <a:latin typeface="-apple-system"/>
            </a:endParaRPr>
          </a:p>
          <a:p>
            <a:pPr algn="l"/>
            <a:r>
              <a:rPr lang="zh-CN" altLang="en-US" b="0" i="0" dirty="0">
                <a:effectLst/>
                <a:latin typeface="-apple-system"/>
              </a:rPr>
              <a:t>目前调研了一些顶会的</a:t>
            </a:r>
            <a:r>
              <a:rPr lang="en-US" altLang="zh-CN" b="0" i="0" dirty="0">
                <a:effectLst/>
                <a:latin typeface="-apple-system"/>
              </a:rPr>
              <a:t>MTS</a:t>
            </a:r>
            <a:r>
              <a:rPr lang="zh-CN" altLang="en-US" b="0" i="0" dirty="0">
                <a:effectLst/>
                <a:latin typeface="-apple-system"/>
              </a:rPr>
              <a:t>的预测文章，包含有改进的</a:t>
            </a:r>
            <a:r>
              <a:rPr lang="en-US" altLang="zh-CN" b="0" i="0" dirty="0">
                <a:effectLst/>
                <a:latin typeface="-apple-system"/>
              </a:rPr>
              <a:t>transformer</a:t>
            </a:r>
            <a:r>
              <a:rPr lang="zh-CN" altLang="en-US" b="0" i="0" dirty="0">
                <a:effectLst/>
                <a:latin typeface="-apple-system"/>
              </a:rPr>
              <a:t>模型的，基于</a:t>
            </a:r>
            <a:r>
              <a:rPr lang="en-US" altLang="zh-CN" b="0" i="0" dirty="0">
                <a:effectLst/>
                <a:latin typeface="-apple-system"/>
              </a:rPr>
              <a:t>GNN</a:t>
            </a:r>
            <a:r>
              <a:rPr lang="zh-CN" altLang="en-US" b="0" i="0" dirty="0">
                <a:effectLst/>
                <a:latin typeface="-apple-system"/>
              </a:rPr>
              <a:t>或者强化学习方法</a:t>
            </a:r>
            <a:endParaRPr lang="zh-CN" altLang="en-US" b="0" i="0" dirty="0">
              <a:effectLst/>
              <a:latin typeface="-apple-system"/>
            </a:endParaRPr>
          </a:p>
          <a:p>
            <a:pPr algn="l"/>
            <a:r>
              <a:rPr lang="zh-CN" altLang="en-US" b="0" i="0" dirty="0">
                <a:effectLst/>
                <a:latin typeface="-apple-system"/>
              </a:rPr>
              <a:t>的，打算继续看看</a:t>
            </a:r>
            <a:r>
              <a:rPr lang="en-US" altLang="zh-CN" b="0" i="0" dirty="0">
                <a:effectLst/>
                <a:latin typeface="-apple-system"/>
              </a:rPr>
              <a:t>MTS</a:t>
            </a:r>
            <a:r>
              <a:rPr lang="zh-CN" altLang="en-US" b="0" i="0" dirty="0">
                <a:effectLst/>
                <a:latin typeface="-apple-system"/>
              </a:rPr>
              <a:t>分类和</a:t>
            </a:r>
            <a:r>
              <a:rPr lang="en-US" altLang="zh-CN" b="0" i="0" dirty="0">
                <a:effectLst/>
                <a:latin typeface="-apple-system"/>
              </a:rPr>
              <a:t>MTS</a:t>
            </a:r>
            <a:r>
              <a:rPr lang="zh-CN" altLang="en-US" b="0" i="0" dirty="0">
                <a:effectLst/>
                <a:latin typeface="-apple-system"/>
              </a:rPr>
              <a:t>异常检测的文章，寻找创新点，因为之前对强化学习接触较少，打算在</a:t>
            </a:r>
            <a:endParaRPr lang="zh-CN" altLang="en-US" b="0" i="0" dirty="0">
              <a:effectLst/>
              <a:latin typeface="-apple-system"/>
            </a:endParaRPr>
          </a:p>
          <a:p>
            <a:pPr algn="l"/>
            <a:r>
              <a:rPr lang="en-US" altLang="zh-CN" b="0" i="0" dirty="0">
                <a:effectLst/>
                <a:latin typeface="-apple-system"/>
              </a:rPr>
              <a:t>transformer</a:t>
            </a:r>
            <a:r>
              <a:rPr lang="zh-CN" altLang="en-US" b="0" i="0" dirty="0">
                <a:effectLst/>
                <a:latin typeface="-apple-system"/>
              </a:rPr>
              <a:t>改进和</a:t>
            </a:r>
            <a:r>
              <a:rPr lang="en-US" altLang="zh-CN" b="0" i="0" dirty="0">
                <a:effectLst/>
                <a:latin typeface="-apple-system"/>
              </a:rPr>
              <a:t>gnn</a:t>
            </a:r>
            <a:r>
              <a:rPr lang="zh-CN" altLang="en-US" b="0" i="0" dirty="0">
                <a:effectLst/>
                <a:latin typeface="-apple-system"/>
              </a:rPr>
              <a:t>的方向上寻找创新点。</a:t>
            </a:r>
            <a:endParaRPr lang="zh-CN" altLang="en-US" b="0" i="0" dirty="0">
              <a:effectLst/>
              <a:latin typeface="-apple-system"/>
            </a:endParaRPr>
          </a:p>
          <a:p>
            <a:pPr algn="l"/>
            <a:endParaRPr lang="zh-CN" altLang="en-US" b="0" i="0" dirty="0">
              <a:effectLst/>
              <a:latin typeface="-apple-system"/>
            </a:endParaRPr>
          </a:p>
          <a:p>
            <a:pPr algn="l"/>
            <a:endParaRPr lang="zh-CN" altLang="en-US" b="0" i="0" dirty="0">
              <a:effectLst/>
              <a:latin typeface="-apple-system"/>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zh-CN" altLang="en-US" sz="3600" b="1" dirty="0">
                <a:solidFill>
                  <a:schemeClr val="bg1"/>
                </a:solidFill>
              </a:rPr>
              <a:t>谢谢您的聆听</a:t>
            </a:r>
            <a:r>
              <a:rPr lang="zh-CN" sz="3600" b="1" dirty="0">
                <a:solidFill>
                  <a:schemeClr val="bg1"/>
                </a:solidFill>
              </a:rPr>
              <a:t>！</a:t>
            </a:r>
            <a:endParaRPr lang="zh-CN" sz="3600" b="1" dirty="0">
              <a:solidFill>
                <a:schemeClr val="bg1"/>
              </a:solidFill>
            </a:endParaRPr>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1"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2"/>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矩形 5"/>
          <p:cNvSpPr/>
          <p:nvPr/>
        </p:nvSpPr>
        <p:spPr>
          <a:xfrm>
            <a:off x="-1" y="0"/>
            <a:ext cx="3216275" cy="6858000"/>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277896" y="2560076"/>
            <a:ext cx="2320188" cy="1015663"/>
          </a:xfrm>
          <a:prstGeom prst="rect">
            <a:avLst/>
          </a:prstGeom>
          <a:noFill/>
        </p:spPr>
        <p:txBody>
          <a:bodyPr wrap="square" rtlCol="0">
            <a:spAutoFit/>
          </a:bodyPr>
          <a:lstStyle/>
          <a:p>
            <a:pPr algn="r"/>
            <a:r>
              <a:rPr lang="zh-CN" altLang="en-US" sz="6000" b="1" dirty="0">
                <a:solidFill>
                  <a:schemeClr val="bg1"/>
                </a:solidFill>
                <a:effectLst/>
                <a:latin typeface="微软雅黑" panose="020B0503020204020204" pitchFamily="34" charset="-122"/>
                <a:ea typeface="微软雅黑" panose="020B0503020204020204" pitchFamily="34" charset="-122"/>
              </a:rPr>
              <a:t>目录 </a:t>
            </a:r>
            <a:endParaRPr lang="zh-CN" altLang="en-US" sz="6000" b="1" dirty="0">
              <a:solidFill>
                <a:schemeClr val="bg1"/>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4033520" y="1953768"/>
            <a:ext cx="3591560" cy="828384"/>
            <a:chOff x="3909356" y="1685526"/>
            <a:chExt cx="3370054" cy="828000"/>
          </a:xfrm>
        </p:grpSpPr>
        <p:sp>
          <p:nvSpPr>
            <p:cNvPr id="19" name="文本框 18"/>
            <p:cNvSpPr txBox="1"/>
            <p:nvPr/>
          </p:nvSpPr>
          <p:spPr>
            <a:xfrm>
              <a:off x="4884552" y="1768466"/>
              <a:ext cx="2394858" cy="521728"/>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sym typeface="+mn-ea"/>
                </a:rPr>
                <a:t>背景介绍</a:t>
              </a:r>
              <a:endParaRPr lang="zh-CN" altLang="en-US" sz="2800" b="1" dirty="0">
                <a:latin typeface="微软雅黑" panose="020B0503020204020204" pitchFamily="34" charset="-122"/>
                <a:ea typeface="微软雅黑" panose="020B0503020204020204" pitchFamily="34" charset="-122"/>
                <a:sym typeface="+mn-ea"/>
              </a:endParaRPr>
            </a:p>
          </p:txBody>
        </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6427"/>
              </a:xfrm>
              <a:prstGeom prst="rect">
                <a:avLst/>
              </a:prstGeom>
              <a:noFill/>
              <a:ln>
                <a:noFill/>
              </a:ln>
            </p:spPr>
            <p:txBody>
              <a:bodyPr wrap="square" rtlCol="0">
                <a:spAutoFit/>
              </a:bodyPr>
              <a:lstStyle/>
              <a:p>
                <a:pPr algn="ctr"/>
                <a:r>
                  <a:rPr lang="en-US" altLang="zh-CN" sz="4000" b="1" dirty="0">
                    <a:solidFill>
                      <a:schemeClr val="accent1"/>
                    </a:solidFill>
                    <a:latin typeface="微软雅黑" panose="020B0503020204020204" pitchFamily="34" charset="-122"/>
                    <a:ea typeface="微软雅黑" panose="020B0503020204020204" pitchFamily="34" charset="-122"/>
                  </a:rPr>
                  <a:t>01</a:t>
                </a:r>
                <a:endParaRPr lang="en-US" altLang="zh-CN" sz="4000" b="1" dirty="0">
                  <a:solidFill>
                    <a:schemeClr val="accent1"/>
                  </a:solidFill>
                  <a:latin typeface="微软雅黑" panose="020B0503020204020204" pitchFamily="34" charset="-122"/>
                  <a:ea typeface="微软雅黑" panose="020B0503020204020204" pitchFamily="34" charset="-122"/>
                </a:endParaRP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3" name="组合 72"/>
          <p:cNvGrpSpPr/>
          <p:nvPr/>
        </p:nvGrpSpPr>
        <p:grpSpPr>
          <a:xfrm>
            <a:off x="3997640" y="3522935"/>
            <a:ext cx="3470452" cy="828000"/>
            <a:chOff x="3873413" y="3203903"/>
            <a:chExt cx="3470452" cy="828000"/>
          </a:xfrm>
        </p:grpSpPr>
        <p:sp>
          <p:nvSpPr>
            <p:cNvPr id="55" name="文本框 54"/>
            <p:cNvSpPr txBox="1"/>
            <p:nvPr/>
          </p:nvSpPr>
          <p:spPr>
            <a:xfrm>
              <a:off x="4949007" y="3282685"/>
              <a:ext cx="2394858"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sym typeface="+mn-ea"/>
                </a:rPr>
                <a:t>研究方法</a:t>
              </a:r>
              <a:endParaRPr lang="zh-CN" altLang="en-US" sz="2800" b="1" dirty="0">
                <a:latin typeface="微软雅黑" panose="020B0503020204020204" pitchFamily="34" charset="-122"/>
                <a:ea typeface="微软雅黑" panose="020B0503020204020204" pitchFamily="34" charset="-122"/>
                <a:sym typeface="+mn-ea"/>
              </a:endParaRPr>
            </a:p>
          </p:txBody>
        </p:sp>
        <p:grpSp>
          <p:nvGrpSpPr>
            <p:cNvPr id="68" name="组合 67"/>
            <p:cNvGrpSpPr/>
            <p:nvPr/>
          </p:nvGrpSpPr>
          <p:grpSpPr>
            <a:xfrm>
              <a:off x="3873413" y="3203903"/>
              <a:ext cx="899886" cy="828000"/>
              <a:chOff x="3873413" y="3203903"/>
              <a:chExt cx="899886" cy="828000"/>
            </a:xfrm>
          </p:grpSpPr>
          <p:sp>
            <p:nvSpPr>
              <p:cNvPr id="57" name="文本框 56"/>
              <p:cNvSpPr txBox="1"/>
              <p:nvPr/>
            </p:nvSpPr>
            <p:spPr>
              <a:xfrm>
                <a:off x="3873413" y="3233183"/>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03</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58" name="矩形 57"/>
              <p:cNvSpPr/>
              <p:nvPr/>
            </p:nvSpPr>
            <p:spPr>
              <a:xfrm>
                <a:off x="3909356"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3" name="组合 42"/>
          <p:cNvGrpSpPr/>
          <p:nvPr/>
        </p:nvGrpSpPr>
        <p:grpSpPr>
          <a:xfrm>
            <a:off x="8032062" y="3512901"/>
            <a:ext cx="3375077" cy="1105848"/>
            <a:chOff x="8098970" y="3203903"/>
            <a:chExt cx="3375077" cy="1105848"/>
          </a:xfrm>
        </p:grpSpPr>
        <p:sp>
          <p:nvSpPr>
            <p:cNvPr id="44" name="文本框 43"/>
            <p:cNvSpPr txBox="1"/>
            <p:nvPr/>
          </p:nvSpPr>
          <p:spPr>
            <a:xfrm>
              <a:off x="9079189" y="3356616"/>
              <a:ext cx="2394858" cy="953135"/>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sym typeface="+mn-ea"/>
                </a:rPr>
                <a:t>实验</a:t>
              </a:r>
              <a:endParaRPr lang="zh-CN" altLang="en-US" sz="2800" b="1" dirty="0">
                <a:latin typeface="微软雅黑" panose="020B0503020204020204" pitchFamily="34" charset="-122"/>
              </a:endParaRPr>
            </a:p>
            <a:p>
              <a:endParaRPr lang="zh-CN" altLang="en-US" sz="2800" b="1" dirty="0">
                <a:latin typeface="微软雅黑" panose="020B0503020204020204" pitchFamily="34" charset="-122"/>
              </a:endParaRPr>
            </a:p>
          </p:txBody>
        </p:sp>
        <p:grpSp>
          <p:nvGrpSpPr>
            <p:cNvPr id="45" name="组合 44"/>
            <p:cNvGrpSpPr/>
            <p:nvPr/>
          </p:nvGrpSpPr>
          <p:grpSpPr>
            <a:xfrm>
              <a:off x="8098970" y="3203903"/>
              <a:ext cx="899886" cy="828000"/>
              <a:chOff x="8098970" y="3203903"/>
              <a:chExt cx="899886" cy="828000"/>
            </a:xfrm>
          </p:grpSpPr>
          <p:sp>
            <p:nvSpPr>
              <p:cNvPr id="46" name="文本框 45"/>
              <p:cNvSpPr txBox="1"/>
              <p:nvPr/>
            </p:nvSpPr>
            <p:spPr>
              <a:xfrm>
                <a:off x="8098970" y="3233183"/>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04</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47" name="矩形 46"/>
              <p:cNvSpPr/>
              <p:nvPr/>
            </p:nvSpPr>
            <p:spPr>
              <a:xfrm>
                <a:off x="8134913"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9" name="组合 48"/>
          <p:cNvGrpSpPr/>
          <p:nvPr/>
        </p:nvGrpSpPr>
        <p:grpSpPr>
          <a:xfrm>
            <a:off x="8032062" y="1952937"/>
            <a:ext cx="3730625" cy="828000"/>
            <a:chOff x="8098970" y="1685526"/>
            <a:chExt cx="3730625" cy="828000"/>
          </a:xfrm>
        </p:grpSpPr>
        <p:sp>
          <p:nvSpPr>
            <p:cNvPr id="50" name="文本框 49"/>
            <p:cNvSpPr txBox="1"/>
            <p:nvPr/>
          </p:nvSpPr>
          <p:spPr>
            <a:xfrm>
              <a:off x="9044485" y="1769304"/>
              <a:ext cx="2785110"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sym typeface="+mn-ea"/>
                </a:rPr>
                <a:t>相关工作</a:t>
              </a:r>
              <a:endParaRPr lang="zh-CN" altLang="en-US" sz="2800" b="1" dirty="0">
                <a:latin typeface="微软雅黑" panose="020B0503020204020204" pitchFamily="34" charset="-122"/>
                <a:ea typeface="微软雅黑" panose="020B0503020204020204" pitchFamily="34" charset="-122"/>
              </a:endParaRPr>
            </a:p>
          </p:txBody>
        </p:sp>
        <p:grpSp>
          <p:nvGrpSpPr>
            <p:cNvPr id="51" name="组合 50"/>
            <p:cNvGrpSpPr/>
            <p:nvPr/>
          </p:nvGrpSpPr>
          <p:grpSpPr>
            <a:xfrm>
              <a:off x="8098970" y="1685526"/>
              <a:ext cx="899886" cy="828000"/>
              <a:chOff x="8098970" y="1685526"/>
              <a:chExt cx="899886" cy="828000"/>
            </a:xfrm>
          </p:grpSpPr>
          <p:sp>
            <p:nvSpPr>
              <p:cNvPr id="52" name="文本框 51"/>
              <p:cNvSpPr txBox="1"/>
              <p:nvPr/>
            </p:nvSpPr>
            <p:spPr>
              <a:xfrm>
                <a:off x="8098970" y="1714806"/>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02</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53" name="矩形 52"/>
              <p:cNvSpPr/>
              <p:nvPr/>
            </p:nvSpPr>
            <p:spPr>
              <a:xfrm>
                <a:off x="8134913"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Introduction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1461770" y="1500505"/>
            <a:ext cx="3964940" cy="4348480"/>
          </a:xfrm>
          <a:prstGeom prst="rect">
            <a:avLst/>
          </a:prstGeom>
          <a:solidFill>
            <a:srgbClr val="1A6299"/>
          </a:solidFill>
        </p:spPr>
        <p:txBody>
          <a:bodyPr wrap="square" rtlCol="0">
            <a:noAutofit/>
          </a:bodyPr>
          <a:lstStyle/>
          <a:p>
            <a:pPr>
              <a:lnSpc>
                <a:spcPts val="2600"/>
              </a:lnSpc>
            </a:pPr>
            <a:r>
              <a:rPr lang="zh-CN" altLang="en-US" sz="2000" dirty="0">
                <a:solidFill>
                  <a:schemeClr val="bg1"/>
                </a:solidFill>
                <a:latin typeface="宋体" panose="02010600030101010101" pitchFamily="2" charset="-122"/>
                <a:ea typeface="宋体" panose="02010600030101010101" pitchFamily="2" charset="-122"/>
              </a:rPr>
              <a:t>背景：</a:t>
            </a:r>
            <a:endParaRPr lang="en-US" sz="2000" dirty="0">
              <a:solidFill>
                <a:schemeClr val="bg1"/>
              </a:solidFill>
              <a:latin typeface="宋体" panose="02010600030101010101" pitchFamily="2" charset="-122"/>
              <a:ea typeface="宋体" panose="02010600030101010101" pitchFamily="2" charset="-122"/>
            </a:endParaRPr>
          </a:p>
          <a:p>
            <a:pPr>
              <a:lnSpc>
                <a:spcPts val="2600"/>
              </a:lnSpc>
            </a:pPr>
            <a:r>
              <a:rPr lang="en-US" sz="2000" dirty="0">
                <a:solidFill>
                  <a:schemeClr val="bg1"/>
                </a:solidFill>
                <a:latin typeface="宋体" panose="02010600030101010101" pitchFamily="2" charset="-122"/>
                <a:ea typeface="宋体" panose="02010600030101010101" pitchFamily="2" charset="-122"/>
              </a:rPr>
              <a:t>    </a:t>
            </a:r>
            <a:r>
              <a:rPr sz="2000" dirty="0">
                <a:solidFill>
                  <a:schemeClr val="bg1"/>
                </a:solidFill>
                <a:latin typeface="宋体" panose="02010600030101010101" pitchFamily="2" charset="-122"/>
                <a:ea typeface="宋体" panose="02010600030101010101" pitchFamily="2" charset="-122"/>
              </a:rPr>
              <a:t>多变量时间序列预测是一种根据历史数据来预测未来趋势的方法，它在很多领域都有重要的应用</a:t>
            </a:r>
            <a:r>
              <a:rPr lang="zh-CN" sz="2000" dirty="0">
                <a:solidFill>
                  <a:schemeClr val="bg1"/>
                </a:solidFill>
                <a:latin typeface="宋体" panose="02010600030101010101" pitchFamily="2" charset="-122"/>
                <a:ea typeface="宋体" panose="02010600030101010101" pitchFamily="2" charset="-122"/>
              </a:rPr>
              <a:t>。</a:t>
            </a:r>
            <a:endParaRPr lang="zh-CN" sz="2000" dirty="0">
              <a:solidFill>
                <a:schemeClr val="bg1"/>
              </a:solidFill>
              <a:latin typeface="宋体" panose="02010600030101010101" pitchFamily="2" charset="-122"/>
              <a:ea typeface="宋体" panose="02010600030101010101" pitchFamily="2" charset="-122"/>
            </a:endParaRPr>
          </a:p>
          <a:p>
            <a:pPr>
              <a:lnSpc>
                <a:spcPts val="2600"/>
              </a:lnSpc>
            </a:pPr>
            <a:r>
              <a:rPr lang="zh-CN" sz="2000" dirty="0">
                <a:solidFill>
                  <a:schemeClr val="bg1"/>
                </a:solidFill>
                <a:latin typeface="宋体" panose="02010600030101010101" pitchFamily="2" charset="-122"/>
                <a:ea typeface="宋体" panose="02010600030101010101" pitchFamily="2" charset="-122"/>
              </a:rPr>
              <a:t> </a:t>
            </a:r>
            <a:r>
              <a:rPr lang="en-US" altLang="zh-CN" sz="2000" dirty="0">
                <a:solidFill>
                  <a:schemeClr val="bg1"/>
                </a:solidFill>
                <a:latin typeface="宋体" panose="02010600030101010101" pitchFamily="2" charset="-122"/>
                <a:ea typeface="宋体" panose="02010600030101010101" pitchFamily="2" charset="-122"/>
              </a:rPr>
              <a:t>   </a:t>
            </a:r>
            <a:endParaRPr lang="en-US" altLang="zh-CN" sz="2000" dirty="0">
              <a:solidFill>
                <a:schemeClr val="bg1"/>
              </a:solidFill>
              <a:latin typeface="宋体" panose="02010600030101010101" pitchFamily="2" charset="-122"/>
              <a:ea typeface="宋体" panose="02010600030101010101" pitchFamily="2" charset="-122"/>
            </a:endParaRPr>
          </a:p>
          <a:p>
            <a:pPr>
              <a:lnSpc>
                <a:spcPts val="2600"/>
              </a:lnSpc>
            </a:pPr>
            <a:r>
              <a:rPr lang="en-US" altLang="zh-CN" sz="2000" dirty="0">
                <a:solidFill>
                  <a:schemeClr val="bg1"/>
                </a:solidFill>
                <a:latin typeface="宋体" panose="02010600030101010101" pitchFamily="2" charset="-122"/>
                <a:ea typeface="宋体" panose="02010600030101010101" pitchFamily="2" charset="-122"/>
              </a:rPr>
              <a:t>    </a:t>
            </a:r>
            <a:endParaRPr lang="en-US" altLang="zh-CN" sz="2000" dirty="0">
              <a:solidFill>
                <a:schemeClr val="bg1"/>
              </a:solidFill>
              <a:latin typeface="宋体" panose="02010600030101010101" pitchFamily="2" charset="-122"/>
              <a:ea typeface="宋体" panose="02010600030101010101" pitchFamily="2" charset="-122"/>
            </a:endParaRPr>
          </a:p>
          <a:p>
            <a:pPr>
              <a:lnSpc>
                <a:spcPts val="2600"/>
              </a:lnSpc>
            </a:pPr>
            <a:r>
              <a:rPr lang="en-US" altLang="zh-CN" sz="2000" dirty="0">
                <a:solidFill>
                  <a:schemeClr val="bg1"/>
                </a:solidFill>
                <a:latin typeface="宋体" panose="02010600030101010101" pitchFamily="2" charset="-122"/>
                <a:ea typeface="宋体" panose="02010600030101010101" pitchFamily="2" charset="-122"/>
              </a:rPr>
              <a:t>    </a:t>
            </a:r>
            <a:r>
              <a:rPr lang="zh-CN" sz="2000" dirty="0">
                <a:solidFill>
                  <a:schemeClr val="bg1"/>
                </a:solidFill>
                <a:latin typeface="宋体" panose="02010600030101010101" pitchFamily="2" charset="-122"/>
                <a:ea typeface="宋体" panose="02010600030101010101" pitchFamily="2" charset="-122"/>
              </a:rPr>
              <a:t>多变量时间序列预测是一个具有挑战性和价值性的研究课题，一直受到学术界和工业界的关注。</a:t>
            </a:r>
            <a:endParaRPr lang="zh-CN" sz="2000" dirty="0">
              <a:solidFill>
                <a:schemeClr val="bg1"/>
              </a:solidFill>
              <a:latin typeface="宋体" panose="02010600030101010101" pitchFamily="2" charset="-122"/>
              <a:ea typeface="宋体" panose="02010600030101010101" pitchFamily="2" charset="-122"/>
            </a:endParaRPr>
          </a:p>
          <a:p>
            <a:pPr>
              <a:lnSpc>
                <a:spcPts val="2600"/>
              </a:lnSpc>
            </a:pPr>
            <a:endParaRPr lang="zh-CN" sz="2000" dirty="0">
              <a:solidFill>
                <a:schemeClr val="bg1"/>
              </a:solidFill>
              <a:latin typeface="宋体" panose="02010600030101010101" pitchFamily="2" charset="-122"/>
              <a:ea typeface="宋体" panose="02010600030101010101" pitchFamily="2" charset="-122"/>
            </a:endParaRPr>
          </a:p>
          <a:p>
            <a:pPr>
              <a:lnSpc>
                <a:spcPts val="2600"/>
              </a:lnSpc>
            </a:pPr>
            <a:endParaRPr sz="2000" dirty="0">
              <a:solidFill>
                <a:schemeClr val="bg1"/>
              </a:solidFill>
              <a:latin typeface="宋体" panose="02010600030101010101" pitchFamily="2" charset="-122"/>
              <a:ea typeface="宋体" panose="02010600030101010101" pitchFamily="2" charset="-122"/>
            </a:endParaRPr>
          </a:p>
        </p:txBody>
      </p:sp>
      <p:sp>
        <p:nvSpPr>
          <p:cNvPr id="24" name="文本框 23"/>
          <p:cNvSpPr txBox="1"/>
          <p:nvPr/>
        </p:nvSpPr>
        <p:spPr>
          <a:xfrm>
            <a:off x="6123940" y="1500505"/>
            <a:ext cx="4876800" cy="706755"/>
          </a:xfrm>
          <a:prstGeom prst="rect">
            <a:avLst/>
          </a:prstGeom>
          <a:noFill/>
        </p:spPr>
        <p:txBody>
          <a:bodyPr wrap="squar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dirty="0">
                <a:latin typeface="宋体" panose="02010600030101010101" pitchFamily="2" charset="-122"/>
                <a:ea typeface="宋体" panose="02010600030101010101" pitchFamily="2" charset="-122"/>
              </a:rPr>
              <a:t>多元时间序列</a:t>
            </a:r>
            <a:r>
              <a:rPr lang="en-US" altLang="zh-CN" sz="2000" dirty="0">
                <a:latin typeface="宋体" panose="02010600030101010101" pitchFamily="2" charset="-122"/>
                <a:ea typeface="宋体" panose="02010600030101010101" pitchFamily="2" charset="-122"/>
              </a:rPr>
              <a:t>(</a:t>
            </a:r>
            <a:r>
              <a:rPr lang="zh-CN" altLang="en-US" sz="2000" dirty="0">
                <a:latin typeface="-apple-system"/>
                <a:sym typeface="+mn-ea"/>
              </a:rPr>
              <a:t>multivariate time-series</a:t>
            </a:r>
            <a:r>
              <a:rPr lang="en-US" altLang="zh-CN" sz="2000" dirty="0">
                <a:latin typeface="宋体" panose="02010600030101010101" pitchFamily="2" charset="-122"/>
                <a:ea typeface="宋体" panose="02010600030101010101" pitchFamily="2" charset="-122"/>
              </a:rPr>
              <a:t>)</a:t>
            </a:r>
            <a:endParaRPr lang="en-US" altLang="zh-CN" sz="2000" b="0" i="0" dirty="0">
              <a:effectLst/>
              <a:latin typeface="宋体" panose="02010600030101010101" pitchFamily="2" charset="-122"/>
              <a:ea typeface="宋体" panose="02010600030101010101" pitchFamily="2" charset="-122"/>
            </a:endParaRPr>
          </a:p>
        </p:txBody>
      </p:sp>
      <p:sp>
        <p:nvSpPr>
          <p:cNvPr id="9" name="文本框 8"/>
          <p:cNvSpPr txBox="1"/>
          <p:nvPr/>
        </p:nvSpPr>
        <p:spPr>
          <a:xfrm>
            <a:off x="6151794" y="2268675"/>
            <a:ext cx="4848640" cy="1091565"/>
          </a:xfrm>
          <a:prstGeom prst="rect">
            <a:avLst/>
          </a:prstGeom>
          <a:noFill/>
        </p:spPr>
        <p:txBody>
          <a:bodyPr wrap="square" rtlCol="0">
            <a:spAutoFit/>
          </a:bodyPr>
          <a:lstStyle/>
          <a:p>
            <a:pPr>
              <a:lnSpc>
                <a:spcPts val="2600"/>
              </a:lnSpc>
            </a:pPr>
            <a:r>
              <a:rPr lang="en-US" sz="2000" dirty="0">
                <a:latin typeface="宋体" panose="02010600030101010101" pitchFamily="2" charset="-122"/>
                <a:ea typeface="宋体" panose="02010600030101010101" pitchFamily="2" charset="-122"/>
              </a:rPr>
              <a:t>    </a:t>
            </a:r>
            <a:r>
              <a:rPr sz="2000" dirty="0">
                <a:latin typeface="宋体" panose="02010600030101010101" pitchFamily="2" charset="-122"/>
                <a:ea typeface="宋体" panose="02010600030101010101" pitchFamily="2" charset="-122"/>
              </a:rPr>
              <a:t>多</a:t>
            </a:r>
            <a:r>
              <a:rPr lang="zh-CN" sz="2000" dirty="0">
                <a:latin typeface="宋体" panose="02010600030101010101" pitchFamily="2" charset="-122"/>
                <a:ea typeface="宋体" panose="02010600030101010101" pitchFamily="2" charset="-122"/>
              </a:rPr>
              <a:t>元</a:t>
            </a:r>
            <a:r>
              <a:rPr sz="2000" dirty="0">
                <a:latin typeface="宋体" panose="02010600030101010101" pitchFamily="2" charset="-122"/>
                <a:ea typeface="宋体" panose="02010600030101010101" pitchFamily="2" charset="-122"/>
              </a:rPr>
              <a:t>时间序列是指由多个相互关联的变量随时间变化而产生的数据，例如交通流量、能源消耗等。</a:t>
            </a:r>
            <a:endParaRPr sz="2000" dirty="0">
              <a:latin typeface="宋体" panose="02010600030101010101" pitchFamily="2" charset="-122"/>
              <a:ea typeface="宋体" panose="02010600030101010101" pitchFamily="2" charset="-122"/>
            </a:endParaRPr>
          </a:p>
        </p:txBody>
      </p:sp>
      <p:pic>
        <p:nvPicPr>
          <p:cNvPr id="2" name="图片 1"/>
          <p:cNvPicPr>
            <a:picLocks noChangeAspect="1"/>
          </p:cNvPicPr>
          <p:nvPr>
            <p:custDataLst>
              <p:tags r:id="rId2"/>
            </p:custDataLst>
          </p:nvPr>
        </p:nvPicPr>
        <p:blipFill>
          <a:blip r:embed="rId3"/>
          <a:stretch>
            <a:fillRect/>
          </a:stretch>
        </p:blipFill>
        <p:spPr>
          <a:xfrm>
            <a:off x="6123940" y="3360420"/>
            <a:ext cx="4959985" cy="2276475"/>
          </a:xfrm>
          <a:prstGeom prst="rect">
            <a:avLst/>
          </a:prstGeom>
        </p:spPr>
      </p:pic>
      <p:sp>
        <p:nvSpPr>
          <p:cNvPr id="5" name="圆角矩形 12"/>
          <p:cNvSpPr>
            <a:spLocks noChangeArrowheads="1"/>
          </p:cNvSpPr>
          <p:nvPr>
            <p:custDataLst>
              <p:tags r:id="rId4"/>
            </p:custDataLst>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Introduction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1537335" y="1500505"/>
            <a:ext cx="3889375" cy="4348480"/>
          </a:xfrm>
          <a:prstGeom prst="rect">
            <a:avLst/>
          </a:prstGeom>
          <a:solidFill>
            <a:srgbClr val="1A6299"/>
          </a:solidFill>
        </p:spPr>
        <p:txBody>
          <a:bodyPr wrap="square" rtlCol="0">
            <a:noAutofit/>
          </a:bodyPr>
          <a:lstStyle/>
          <a:p>
            <a:pPr>
              <a:lnSpc>
                <a:spcPts val="2600"/>
              </a:lnSpc>
            </a:pPr>
            <a:r>
              <a:rPr sz="2000" dirty="0">
                <a:latin typeface="宋体" panose="02010600030101010101" pitchFamily="2" charset="-122"/>
                <a:ea typeface="宋体" panose="02010600030101010101" pitchFamily="2" charset="-122"/>
              </a:rPr>
              <a:t></a:t>
            </a:r>
            <a:r>
              <a:rPr lang="en-US" sz="2000" dirty="0">
                <a:solidFill>
                  <a:schemeClr val="bg1"/>
                </a:solidFill>
                <a:latin typeface="宋体" panose="02010600030101010101" pitchFamily="2" charset="-122"/>
                <a:ea typeface="宋体" panose="02010600030101010101" pitchFamily="2" charset="-122"/>
              </a:rPr>
              <a:t> </a:t>
            </a:r>
            <a:r>
              <a:rPr sz="2000" dirty="0">
                <a:solidFill>
                  <a:schemeClr val="bg1"/>
                </a:solidFill>
                <a:latin typeface="宋体" panose="02010600030101010101" pitchFamily="2" charset="-122"/>
                <a:ea typeface="宋体" panose="02010600030101010101" pitchFamily="2" charset="-122"/>
                <a:sym typeface="+mn-ea"/>
              </a:rPr>
              <a:t>预测这些数据的未来趋势需要考虑两个方面的模式：空间模式和时间模式。</a:t>
            </a:r>
            <a:endParaRPr sz="2000" dirty="0">
              <a:solidFill>
                <a:schemeClr val="bg1"/>
              </a:solidFill>
              <a:latin typeface="宋体" panose="02010600030101010101" pitchFamily="2" charset="-122"/>
              <a:ea typeface="宋体" panose="02010600030101010101" pitchFamily="2" charset="-122"/>
              <a:sym typeface="+mn-ea"/>
            </a:endParaRPr>
          </a:p>
          <a:p>
            <a:pPr>
              <a:lnSpc>
                <a:spcPts val="2600"/>
              </a:lnSpc>
            </a:pPr>
            <a:endParaRPr sz="2000" dirty="0">
              <a:solidFill>
                <a:schemeClr val="bg1"/>
              </a:solidFill>
              <a:latin typeface="宋体" panose="02010600030101010101" pitchFamily="2" charset="-122"/>
              <a:ea typeface="宋体" panose="02010600030101010101" pitchFamily="2" charset="-122"/>
              <a:sym typeface="+mn-ea"/>
            </a:endParaRPr>
          </a:p>
          <a:p>
            <a:pPr>
              <a:lnSpc>
                <a:spcPts val="2600"/>
              </a:lnSpc>
            </a:pPr>
            <a:r>
              <a:rPr sz="2000" dirty="0">
                <a:solidFill>
                  <a:schemeClr val="bg1"/>
                </a:solidFill>
                <a:latin typeface="宋体" panose="02010600030101010101" pitchFamily="2" charset="-122"/>
                <a:ea typeface="宋体" panose="02010600030101010101" pitchFamily="2" charset="-122"/>
                <a:sym typeface="+mn-ea"/>
              </a:rPr>
              <a:t>空间模式是指不同变量之间的依赖关系，例如相邻道路上的交通流量可能会相互影响。</a:t>
            </a:r>
            <a:endParaRPr sz="2000" dirty="0">
              <a:solidFill>
                <a:schemeClr val="bg1"/>
              </a:solidFill>
              <a:latin typeface="宋体" panose="02010600030101010101" pitchFamily="2" charset="-122"/>
              <a:ea typeface="宋体" panose="02010600030101010101" pitchFamily="2" charset="-122"/>
              <a:sym typeface="+mn-ea"/>
            </a:endParaRPr>
          </a:p>
          <a:p>
            <a:pPr>
              <a:lnSpc>
                <a:spcPts val="2600"/>
              </a:lnSpc>
            </a:pPr>
            <a:endParaRPr sz="2000" dirty="0">
              <a:solidFill>
                <a:schemeClr val="bg1"/>
              </a:solidFill>
              <a:latin typeface="宋体" panose="02010600030101010101" pitchFamily="2" charset="-122"/>
              <a:ea typeface="宋体" panose="02010600030101010101" pitchFamily="2" charset="-122"/>
              <a:sym typeface="+mn-ea"/>
            </a:endParaRPr>
          </a:p>
          <a:p>
            <a:pPr>
              <a:lnSpc>
                <a:spcPts val="2600"/>
              </a:lnSpc>
            </a:pPr>
            <a:r>
              <a:rPr sz="2000" dirty="0">
                <a:solidFill>
                  <a:schemeClr val="bg1"/>
                </a:solidFill>
                <a:latin typeface="宋体" panose="02010600030101010101" pitchFamily="2" charset="-122"/>
                <a:ea typeface="宋体" panose="02010600030101010101" pitchFamily="2" charset="-122"/>
                <a:sym typeface="+mn-ea"/>
              </a:rPr>
              <a:t>时间模式是指每个变量自身随时间变化的规律，例如交通流量可能会有日周期和周周期的特征。</a:t>
            </a:r>
            <a:endParaRPr sz="2000" dirty="0">
              <a:solidFill>
                <a:schemeClr val="bg1"/>
              </a:solidFill>
              <a:latin typeface="宋体" panose="02010600030101010101" pitchFamily="2" charset="-122"/>
              <a:ea typeface="宋体" panose="02010600030101010101" pitchFamily="2" charset="-122"/>
            </a:endParaRPr>
          </a:p>
          <a:p>
            <a:pPr>
              <a:lnSpc>
                <a:spcPts val="2600"/>
              </a:lnSpc>
            </a:pPr>
            <a:endParaRPr sz="2000" dirty="0">
              <a:solidFill>
                <a:schemeClr val="bg1"/>
              </a:solidFill>
              <a:latin typeface="宋体" panose="02010600030101010101" pitchFamily="2" charset="-122"/>
              <a:ea typeface="宋体" panose="02010600030101010101" pitchFamily="2" charset="-122"/>
            </a:endParaRPr>
          </a:p>
          <a:p>
            <a:pPr>
              <a:lnSpc>
                <a:spcPts val="2600"/>
              </a:lnSpc>
            </a:pPr>
            <a:r>
              <a:rPr lang="en-US" sz="2000" dirty="0">
                <a:solidFill>
                  <a:schemeClr val="bg1"/>
                </a:solidFill>
                <a:latin typeface="宋体" panose="02010600030101010101" pitchFamily="2" charset="-122"/>
                <a:ea typeface="宋体" panose="02010600030101010101" pitchFamily="2" charset="-122"/>
              </a:rPr>
              <a:t>    </a:t>
            </a:r>
            <a:endParaRPr lang="zh-CN" altLang="en-US" sz="2000" dirty="0">
              <a:solidFill>
                <a:schemeClr val="bg1"/>
              </a:solidFill>
              <a:latin typeface="宋体" panose="02010600030101010101" pitchFamily="2" charset="-122"/>
              <a:ea typeface="宋体" panose="02010600030101010101" pitchFamily="2" charset="-122"/>
            </a:endParaRPr>
          </a:p>
        </p:txBody>
      </p:sp>
      <p:sp>
        <p:nvSpPr>
          <p:cNvPr id="9" name="文本框 8"/>
          <p:cNvSpPr txBox="1"/>
          <p:nvPr/>
        </p:nvSpPr>
        <p:spPr>
          <a:xfrm>
            <a:off x="5811434" y="1441270"/>
            <a:ext cx="4848640" cy="1424940"/>
          </a:xfrm>
          <a:prstGeom prst="rect">
            <a:avLst/>
          </a:prstGeom>
          <a:noFill/>
        </p:spPr>
        <p:txBody>
          <a:bodyPr wrap="square" rtlCol="0">
            <a:spAutoFit/>
          </a:bodyPr>
          <a:lstStyle/>
          <a:p>
            <a:pPr>
              <a:lnSpc>
                <a:spcPts val="2600"/>
              </a:lnSpc>
            </a:pPr>
            <a:r>
              <a:rPr sz="2000" dirty="0">
                <a:latin typeface="宋体" panose="02010600030101010101" pitchFamily="2" charset="-122"/>
                <a:ea typeface="宋体" panose="02010600030101010101" pitchFamily="2" charset="-122"/>
              </a:rPr>
              <a:t>多元时间序列具有多个周期性。不同的时间序列变量之间</a:t>
            </a:r>
            <a:r>
              <a:rPr lang="zh-CN" sz="2000" dirty="0">
                <a:latin typeface="宋体" panose="02010600030101010101" pitchFamily="2" charset="-122"/>
                <a:ea typeface="宋体" panose="02010600030101010101" pitchFamily="2" charset="-122"/>
              </a:rPr>
              <a:t>存在</a:t>
            </a:r>
            <a:r>
              <a:rPr sz="2000" dirty="0">
                <a:latin typeface="宋体" panose="02010600030101010101" pitchFamily="2" charset="-122"/>
                <a:ea typeface="宋体" panose="02010600030101010101" pitchFamily="2" charset="-122"/>
              </a:rPr>
              <a:t>内在依赖性，这种依赖性是非欧几里得的，</a:t>
            </a:r>
            <a:r>
              <a:rPr lang="zh-CN" sz="2000" dirty="0">
                <a:latin typeface="宋体" panose="02010600030101010101" pitchFamily="2" charset="-122"/>
                <a:ea typeface="宋体" panose="02010600030101010101" pitchFamily="2" charset="-122"/>
              </a:rPr>
              <a:t>根据这两个特性，</a:t>
            </a:r>
            <a:endParaRPr sz="2000" dirty="0">
              <a:latin typeface="宋体" panose="02010600030101010101" pitchFamily="2" charset="-122"/>
              <a:ea typeface="宋体" panose="02010600030101010101" pitchFamily="2" charset="-122"/>
            </a:endParaRPr>
          </a:p>
          <a:p>
            <a:pPr>
              <a:lnSpc>
                <a:spcPts val="2600"/>
              </a:lnSpc>
            </a:pPr>
            <a:r>
              <a:rPr sz="2000" dirty="0">
                <a:latin typeface="宋体" panose="02010600030101010101" pitchFamily="2" charset="-122"/>
                <a:ea typeface="宋体" panose="02010600030101010101" pitchFamily="2" charset="-122"/>
              </a:rPr>
              <a:t>可以合理地由图结构来建模。</a:t>
            </a:r>
            <a:endParaRPr sz="2000" dirty="0">
              <a:latin typeface="宋体" panose="02010600030101010101" pitchFamily="2" charset="-122"/>
              <a:ea typeface="宋体" panose="02010600030101010101" pitchFamily="2" charset="-122"/>
            </a:endParaRPr>
          </a:p>
        </p:txBody>
      </p:sp>
      <p:sp>
        <p:nvSpPr>
          <p:cNvPr id="5" name="圆角矩形 12"/>
          <p:cNvSpPr>
            <a:spLocks noChangeArrowheads="1"/>
          </p:cNvSpPr>
          <p:nvPr>
            <p:custDataLst>
              <p:tags r:id="rId2"/>
            </p:custDataLst>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2" name="图片 1"/>
          <p:cNvPicPr>
            <a:picLocks noChangeAspect="1"/>
          </p:cNvPicPr>
          <p:nvPr>
            <p:custDataLst>
              <p:tags r:id="rId3"/>
            </p:custDataLst>
          </p:nvPr>
        </p:nvPicPr>
        <p:blipFill>
          <a:blip r:embed="rId4"/>
          <a:stretch>
            <a:fillRect/>
          </a:stretch>
        </p:blipFill>
        <p:spPr>
          <a:xfrm>
            <a:off x="5854700" y="3175635"/>
            <a:ext cx="5031105" cy="2199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Related work</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文本框 5"/>
          <p:cNvSpPr txBox="1"/>
          <p:nvPr/>
        </p:nvSpPr>
        <p:spPr>
          <a:xfrm>
            <a:off x="928370" y="1924685"/>
            <a:ext cx="10363200" cy="1014730"/>
          </a:xfrm>
          <a:prstGeom prst="rect">
            <a:avLst/>
          </a:prstGeom>
          <a:noFill/>
        </p:spPr>
        <p:txBody>
          <a:bodyPr wrap="square" rtlCol="0" anchor="t">
            <a:spAutoFit/>
          </a:bodyPr>
          <a:p>
            <a:pPr marL="228600" indent="-228600">
              <a:buClrTx/>
              <a:buSzTx/>
              <a:buFontTx/>
              <a:buNone/>
            </a:pPr>
            <a:r>
              <a:rPr lang="en-US" b="1" dirty="0">
                <a:latin typeface="宋体" panose="02010600030101010101" pitchFamily="2" charset="-122"/>
                <a:ea typeface="宋体" panose="02010600030101010101" pitchFamily="2" charset="-122"/>
                <a:sym typeface="+mn-ea"/>
              </a:rPr>
              <a:t> </a:t>
            </a:r>
            <a:r>
              <a:rPr lang="zh-CN" altLang="en-US" sz="2000" dirty="0">
                <a:latin typeface="-apple-system"/>
                <a:sym typeface="+mn-ea"/>
              </a:rPr>
              <a:t> </a:t>
            </a:r>
            <a:r>
              <a:rPr lang="zh-CN" altLang="en-US" sz="2000" b="1" dirty="0">
                <a:solidFill>
                  <a:srgbClr val="1A6299"/>
                </a:solidFill>
                <a:latin typeface="-apple-system"/>
                <a:sym typeface="+mn-ea"/>
              </a:rPr>
              <a:t>STGNNs</a:t>
            </a:r>
            <a:r>
              <a:rPr lang="en-US" sz="2000" b="1" dirty="0">
                <a:solidFill>
                  <a:srgbClr val="1A6299"/>
                </a:solidFill>
                <a:latin typeface="宋体" panose="02010600030101010101" pitchFamily="2" charset="-122"/>
                <a:ea typeface="宋体" panose="02010600030101010101" pitchFamily="2" charset="-122"/>
                <a:sym typeface="+mn-ea"/>
              </a:rPr>
              <a:t>:</a:t>
            </a:r>
            <a:r>
              <a:rPr sz="2000" dirty="0">
                <a:latin typeface="宋体" panose="02010600030101010101" pitchFamily="2" charset="-122"/>
                <a:ea typeface="宋体" panose="02010600030101010101" pitchFamily="2" charset="-122"/>
                <a:sym typeface="+mn-ea"/>
              </a:rPr>
              <a:t>是将图神经网络（</a:t>
            </a:r>
            <a:r>
              <a:rPr lang="zh-CN" altLang="en-US" sz="2000" dirty="0">
                <a:latin typeface="-apple-system"/>
                <a:sym typeface="+mn-ea"/>
              </a:rPr>
              <a:t>GNNs</a:t>
            </a:r>
            <a:r>
              <a:rPr sz="2000" dirty="0">
                <a:latin typeface="宋体" panose="02010600030101010101" pitchFamily="2" charset="-122"/>
                <a:ea typeface="宋体" panose="02010600030101010101" pitchFamily="2" charset="-122"/>
                <a:sym typeface="+mn-ea"/>
              </a:rPr>
              <a:t>）和顺序模型结合起来的方法。</a:t>
            </a:r>
            <a:r>
              <a:rPr lang="zh-CN" altLang="en-US" sz="2000" dirty="0">
                <a:latin typeface="-apple-system"/>
                <a:sym typeface="+mn-ea"/>
              </a:rPr>
              <a:t>GNNs</a:t>
            </a:r>
            <a:r>
              <a:rPr sz="2000" dirty="0">
                <a:latin typeface="宋体" panose="02010600030101010101" pitchFamily="2" charset="-122"/>
                <a:ea typeface="宋体" panose="02010600030101010101" pitchFamily="2" charset="-122"/>
                <a:sym typeface="+mn-ea"/>
              </a:rPr>
              <a:t>用于处理时间序列之间的依赖关系，顺序模型用于学习时间模式。</a:t>
            </a:r>
            <a:r>
              <a:rPr lang="zh-CN" altLang="en-US" sz="2000" dirty="0">
                <a:latin typeface="-apple-system"/>
                <a:sym typeface="+mn-ea"/>
              </a:rPr>
              <a:t>STGNNs</a:t>
            </a:r>
            <a:r>
              <a:rPr sz="2000" dirty="0">
                <a:latin typeface="宋体" panose="02010600030101010101" pitchFamily="2" charset="-122"/>
                <a:ea typeface="宋体" panose="02010600030101010101" pitchFamily="2" charset="-122"/>
                <a:sym typeface="+mn-ea"/>
              </a:rPr>
              <a:t>能够同时建模空间和时间的模式，从而提高预测的准确性。</a:t>
            </a:r>
            <a:endParaRPr dirty="0">
              <a:sym typeface="+mn-ea"/>
            </a:endParaRPr>
          </a:p>
        </p:txBody>
      </p:sp>
      <p:sp>
        <p:nvSpPr>
          <p:cNvPr id="7" name="文本框 6"/>
          <p:cNvSpPr txBox="1"/>
          <p:nvPr/>
        </p:nvSpPr>
        <p:spPr>
          <a:xfrm>
            <a:off x="851535" y="3093085"/>
            <a:ext cx="10440670" cy="1322070"/>
          </a:xfrm>
          <a:prstGeom prst="rect">
            <a:avLst/>
          </a:prstGeom>
          <a:noFill/>
          <a:ln w="9525">
            <a:noFill/>
          </a:ln>
        </p:spPr>
        <p:txBody>
          <a:bodyPr wrap="square">
            <a:spAutoFit/>
          </a:bodyPr>
          <a:p>
            <a:pPr marL="228600" indent="-228600"/>
            <a:r>
              <a:rPr sz="2000" b="1" dirty="0">
                <a:solidFill>
                  <a:schemeClr val="accent5"/>
                </a:solidFill>
                <a:latin typeface="宋体" panose="02010600030101010101" pitchFamily="2" charset="-122"/>
                <a:ea typeface="宋体" panose="02010600030101010101" pitchFamily="2" charset="-122"/>
              </a:rPr>
              <a:t> </a:t>
            </a:r>
            <a:r>
              <a:rPr lang="en-US" sz="2000" b="1" dirty="0">
                <a:solidFill>
                  <a:schemeClr val="accent5"/>
                </a:solidFill>
                <a:latin typeface="宋体" panose="02010600030101010101" pitchFamily="2" charset="-122"/>
                <a:ea typeface="宋体" panose="02010600030101010101" pitchFamily="2" charset="-122"/>
              </a:rPr>
              <a:t> </a:t>
            </a:r>
            <a:r>
              <a:rPr sz="2000" dirty="0">
                <a:latin typeface="宋体" panose="02010600030101010101" pitchFamily="2" charset="-122"/>
                <a:ea typeface="宋体" panose="02010600030101010101" pitchFamily="2" charset="-122"/>
              </a:rPr>
              <a:t>越来越多的研究正在进一步探索图结构和</a:t>
            </a:r>
            <a:r>
              <a:rPr lang="zh-CN" altLang="en-US" sz="2000" dirty="0">
                <a:latin typeface="-apple-system"/>
              </a:rPr>
              <a:t>STGNNs</a:t>
            </a:r>
            <a:r>
              <a:rPr sz="2000" dirty="0">
                <a:latin typeface="宋体" panose="02010600030101010101" pitchFamily="2" charset="-122"/>
                <a:ea typeface="宋体" panose="02010600030101010101" pitchFamily="2" charset="-122"/>
              </a:rPr>
              <a:t>的联合学习，以模拟节点之间的依赖关系</a:t>
            </a:r>
            <a:r>
              <a:rPr lang="en-US" sz="2000" dirty="0">
                <a:latin typeface="宋体" panose="02010600030101010101" pitchFamily="2" charset="-122"/>
                <a:ea typeface="宋体" panose="02010600030101010101" pitchFamily="2" charset="-122"/>
              </a:rPr>
              <a:t>,</a:t>
            </a:r>
            <a:r>
              <a:rPr lang="zh-CN" altLang="en-US" sz="2000" dirty="0">
                <a:solidFill>
                  <a:schemeClr val="tx1"/>
                </a:solidFill>
                <a:latin typeface="-apple-system"/>
              </a:rPr>
              <a:t>STGNN</a:t>
            </a:r>
            <a:r>
              <a:rPr sz="2000" dirty="0">
                <a:solidFill>
                  <a:schemeClr val="tx1"/>
                </a:solidFill>
                <a:latin typeface="宋体" panose="02010600030101010101" pitchFamily="2" charset="-122"/>
                <a:ea typeface="宋体" panose="02010600030101010101" pitchFamily="2" charset="-122"/>
              </a:rPr>
              <a:t>在许多实际应用中对多元时间序列预测做出了显著的进展</a:t>
            </a:r>
            <a:r>
              <a:rPr>
                <a:solidFill>
                  <a:schemeClr val="tx1"/>
                </a:solidFill>
              </a:rPr>
              <a:t>。</a:t>
            </a:r>
            <a:r>
              <a:rPr lang="zh-CN" altLang="en-US" sz="2000" dirty="0">
                <a:solidFill>
                  <a:srgbClr val="1A6299"/>
                </a:solidFill>
                <a:latin typeface="-apple-system"/>
              </a:rPr>
              <a:t>GTS</a:t>
            </a:r>
            <a:r>
              <a:rPr sz="2000" dirty="0">
                <a:solidFill>
                  <a:srgbClr val="1A6299"/>
                </a:solidFill>
                <a:latin typeface="宋体" panose="02010600030101010101" pitchFamily="2" charset="-122"/>
                <a:ea typeface="宋体" panose="02010600030101010101" pitchFamily="2" charset="-122"/>
              </a:rPr>
              <a:t>引入了一个邻域图作为一种改善图质量的正则化</a:t>
            </a:r>
            <a:r>
              <a:rPr lang="en-US" sz="2000" dirty="0">
                <a:solidFill>
                  <a:srgbClr val="1A6299"/>
                </a:solidFill>
                <a:latin typeface="宋体" panose="02010600030101010101" pitchFamily="2" charset="-122"/>
                <a:ea typeface="宋体" panose="02010600030101010101" pitchFamily="2" charset="-122"/>
              </a:rPr>
              <a:t>,</a:t>
            </a:r>
            <a:r>
              <a:rPr lang="zh-CN" altLang="en-US" sz="2000" dirty="0">
                <a:solidFill>
                  <a:srgbClr val="1A6299"/>
                </a:solidFill>
                <a:latin typeface="宋体" panose="02010600030101010101" pitchFamily="2" charset="-122"/>
                <a:ea typeface="宋体" panose="02010600030101010101" pitchFamily="2" charset="-122"/>
              </a:rPr>
              <a:t>本文</a:t>
            </a:r>
            <a:r>
              <a:rPr lang="en-US" sz="2000" dirty="0">
                <a:solidFill>
                  <a:srgbClr val="1A6299"/>
                </a:solidFill>
                <a:latin typeface="宋体" panose="02010600030101010101" pitchFamily="2" charset="-122"/>
                <a:ea typeface="宋体" panose="02010600030101010101" pitchFamily="2" charset="-122"/>
              </a:rPr>
              <a:t>遵循GTS的框架，</a:t>
            </a:r>
            <a:r>
              <a:rPr lang="zh-CN" altLang="en-US" sz="2000" dirty="0">
                <a:solidFill>
                  <a:srgbClr val="1A6299"/>
                </a:solidFill>
                <a:latin typeface="宋体" panose="02010600030101010101" pitchFamily="2" charset="-122"/>
                <a:ea typeface="宋体" panose="02010600030101010101" pitchFamily="2" charset="-122"/>
              </a:rPr>
              <a:t>并</a:t>
            </a:r>
            <a:r>
              <a:rPr lang="en-US" sz="2000" dirty="0">
                <a:solidFill>
                  <a:srgbClr val="1A6299"/>
                </a:solidFill>
                <a:latin typeface="宋体" panose="02010600030101010101" pitchFamily="2" charset="-122"/>
                <a:ea typeface="宋体" panose="02010600030101010101" pitchFamily="2" charset="-122"/>
              </a:rPr>
              <a:t>通过预训练模型加强了它</a:t>
            </a:r>
            <a:r>
              <a:rPr lang="zh-CN" altLang="en-US" sz="2000" dirty="0">
                <a:solidFill>
                  <a:srgbClr val="1A6299"/>
                </a:solidFill>
                <a:latin typeface="宋体" panose="02010600030101010101" pitchFamily="2" charset="-122"/>
                <a:ea typeface="宋体" panose="02010600030101010101" pitchFamily="2" charset="-122"/>
              </a:rPr>
              <a:t>。</a:t>
            </a:r>
            <a:endParaRPr lang="en-US" sz="2000" dirty="0">
              <a:solidFill>
                <a:schemeClr val="tx1"/>
              </a:solidFill>
              <a:latin typeface="宋体" panose="02010600030101010101" pitchFamily="2" charset="-122"/>
              <a:ea typeface="宋体" panose="02010600030101010101" pitchFamily="2" charset="-122"/>
            </a:endParaRPr>
          </a:p>
          <a:p>
            <a:endParaRPr sz="2000" b="0" dirty="0">
              <a:solidFill>
                <a:srgbClr val="1A6299"/>
              </a:solidFill>
              <a:latin typeface="宋体" panose="02010600030101010101" pitchFamily="2" charset="-122"/>
              <a:ea typeface="宋体" panose="02010600030101010101" pitchFamily="2" charset="-122"/>
            </a:endParaRPr>
          </a:p>
        </p:txBody>
      </p:sp>
      <p:sp>
        <p:nvSpPr>
          <p:cNvPr id="21" name="文本框 20"/>
          <p:cNvSpPr txBox="1"/>
          <p:nvPr>
            <p:custDataLst>
              <p:tags r:id="rId2"/>
            </p:custDataLst>
          </p:nvPr>
        </p:nvSpPr>
        <p:spPr>
          <a:xfrm>
            <a:off x="1215390" y="1426845"/>
            <a:ext cx="4733290" cy="398780"/>
          </a:xfrm>
          <a:prstGeom prst="rect">
            <a:avLst/>
          </a:prstGeom>
          <a:noFill/>
        </p:spPr>
        <p:txBody>
          <a:bodyPr wrap="square" rtlCol="0">
            <a:spAutoFit/>
          </a:bodyPr>
          <a:p>
            <a:pPr marL="57150" lvl="2" indent="-342900" defTabSz="0">
              <a:spcBef>
                <a:spcPct val="20000"/>
              </a:spcBef>
              <a:buClr>
                <a:schemeClr val="accent6">
                  <a:lumMod val="75000"/>
                </a:schemeClr>
              </a:buClr>
              <a:buSzPct val="110000"/>
              <a:buFont typeface="Wingdings" panose="05000000000000000000" pitchFamily="2" charset="2"/>
              <a:buChar char="n"/>
            </a:pPr>
            <a:r>
              <a:rPr lang="en-US" altLang="zh-CN" sz="2000" dirty="0">
                <a:latin typeface="宋体" panose="02010600030101010101" pitchFamily="2" charset="-122"/>
                <a:ea typeface="宋体" panose="02010600030101010101" pitchFamily="2" charset="-122"/>
              </a:rPr>
              <a:t>空间-时间图神经网络(</a:t>
            </a:r>
            <a:r>
              <a:rPr lang="zh-CN" altLang="en-US" sz="2000" dirty="0">
                <a:latin typeface="-apple-system"/>
              </a:rPr>
              <a:t>STGNN</a:t>
            </a:r>
            <a:r>
              <a:rPr lang="en-US" altLang="zh-CN" sz="2000" dirty="0">
                <a:latin typeface="-apple-system"/>
              </a:rPr>
              <a:t>)</a:t>
            </a:r>
            <a:endParaRPr lang="en-US" altLang="zh-CN" sz="2000" b="0" i="0" dirty="0">
              <a:effectLst/>
              <a:latin typeface="-apple-system"/>
              <a:ea typeface="宋体" panose="02010600030101010101" pitchFamily="2" charset="-122"/>
            </a:endParaRPr>
          </a:p>
        </p:txBody>
      </p:sp>
      <p:sp>
        <p:nvSpPr>
          <p:cNvPr id="2" name="文本框 1"/>
          <p:cNvSpPr txBox="1"/>
          <p:nvPr/>
        </p:nvSpPr>
        <p:spPr>
          <a:xfrm>
            <a:off x="1215390" y="4690745"/>
            <a:ext cx="9434195" cy="1014730"/>
          </a:xfrm>
          <a:prstGeom prst="rect">
            <a:avLst/>
          </a:prstGeom>
          <a:noFill/>
        </p:spPr>
        <p:txBody>
          <a:bodyPr wrap="square" rtlCol="0" anchor="t">
            <a:spAutoFit/>
          </a:bodyPr>
          <a:p>
            <a:r>
              <a:rPr sz="2000" dirty="0">
                <a:solidFill>
                  <a:srgbClr val="1A6299"/>
                </a:solidFill>
                <a:latin typeface="宋体" panose="02010600030101010101" pitchFamily="2" charset="-122"/>
                <a:ea typeface="宋体" panose="02010600030101010101" pitchFamily="2" charset="-122"/>
              </a:rPr>
              <a:t>预训练模型</a:t>
            </a:r>
            <a:r>
              <a:rPr sz="2000" dirty="0">
                <a:latin typeface="宋体" panose="02010600030101010101" pitchFamily="2" charset="-122"/>
                <a:ea typeface="宋体" panose="02010600030101010101" pitchFamily="2" charset="-122"/>
              </a:rPr>
              <a:t>用于从大量未标记的数据中学习好的表示，然后将这些表示用于其他下游任务。本文中，提出了一个基于Transformer模块的时间序列预训练模型（称为TSFormer），并提高了下游预测任务的性能。</a:t>
            </a:r>
            <a:endParaRPr sz="2000" dirty="0">
              <a:latin typeface="宋体" panose="02010600030101010101" pitchFamily="2" charset="-122"/>
              <a:ea typeface="宋体" panose="02010600030101010101" pitchFamily="2" charset="-122"/>
            </a:endParaRPr>
          </a:p>
        </p:txBody>
      </p:sp>
      <p:sp>
        <p:nvSpPr>
          <p:cNvPr id="3" name="文本框 2"/>
          <p:cNvSpPr txBox="1"/>
          <p:nvPr>
            <p:custDataLst>
              <p:tags r:id="rId3"/>
            </p:custDataLst>
          </p:nvPr>
        </p:nvSpPr>
        <p:spPr>
          <a:xfrm>
            <a:off x="1215390" y="4291965"/>
            <a:ext cx="4733290" cy="398780"/>
          </a:xfrm>
          <a:prstGeom prst="rect">
            <a:avLst/>
          </a:prstGeom>
          <a:noFill/>
        </p:spPr>
        <p:txBody>
          <a:bodyPr wrap="square" rtlCol="0">
            <a:spAutoFit/>
          </a:bodyPr>
          <a:p>
            <a:pPr marL="57150" lvl="2" indent="-342900" defTabSz="0">
              <a:spcBef>
                <a:spcPct val="20000"/>
              </a:spcBef>
              <a:buClr>
                <a:schemeClr val="accent6">
                  <a:lumMod val="75000"/>
                </a:schemeClr>
              </a:buClr>
              <a:buSzPct val="110000"/>
              <a:buFont typeface="Wingdings" panose="05000000000000000000" pitchFamily="2" charset="2"/>
              <a:buChar char="n"/>
            </a:pPr>
            <a:r>
              <a:rPr lang="zh-CN" sz="2000" dirty="0">
                <a:latin typeface="宋体" panose="02010600030101010101" pitchFamily="2" charset="-122"/>
                <a:ea typeface="宋体" panose="02010600030101010101" pitchFamily="2" charset="-122"/>
              </a:rPr>
              <a:t>预训练模型</a:t>
            </a:r>
            <a:endParaRPr lang="zh-CN" sz="2000" b="0" i="0" dirty="0">
              <a:effectLst/>
              <a:latin typeface="-apple-system"/>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sz="2600" b="1" dirty="0">
                <a:solidFill>
                  <a:sysClr val="windowText" lastClr="000000"/>
                </a:solidFill>
                <a:latin typeface="Arial" panose="020B0604020202020204"/>
                <a:ea typeface="微软雅黑" panose="020B0503020204020204" pitchFamily="34" charset="-122"/>
              </a:rPr>
              <a:t>Challenge</a:t>
            </a:r>
            <a:endParaRPr 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 name="文本框 8"/>
          <p:cNvSpPr txBox="1"/>
          <p:nvPr/>
        </p:nvSpPr>
        <p:spPr>
          <a:xfrm>
            <a:off x="1074420" y="1464310"/>
            <a:ext cx="3236595" cy="368300"/>
          </a:xfrm>
          <a:prstGeom prst="rect">
            <a:avLst/>
          </a:prstGeom>
          <a:solidFill>
            <a:srgbClr val="1A6299"/>
          </a:solidFill>
        </p:spPr>
        <p:txBody>
          <a:bodyPr wrap="square" rtlCol="0">
            <a:spAutoFit/>
          </a:bodyPr>
          <a:lstStyle/>
          <a:p>
            <a:r>
              <a:rPr lang="en-US" altLang="zh-CN" b="0" i="0" dirty="0">
                <a:solidFill>
                  <a:schemeClr val="bg1"/>
                </a:solidFill>
                <a:latin typeface="-apple-system"/>
              </a:rPr>
              <a:t>STGNN</a:t>
            </a:r>
            <a:r>
              <a:rPr lang="zh-CN" altLang="en-US" b="0" i="0" dirty="0">
                <a:solidFill>
                  <a:schemeClr val="bg1"/>
                </a:solidFill>
                <a:latin typeface="-apple-system"/>
              </a:rPr>
              <a:t>当前面临的两个</a:t>
            </a:r>
            <a:r>
              <a:rPr lang="zh-CN" altLang="en-US" i="0" dirty="0">
                <a:solidFill>
                  <a:schemeClr val="bg1"/>
                </a:solidFill>
                <a:latin typeface="-apple-system"/>
              </a:rPr>
              <a:t>挑战</a:t>
            </a:r>
            <a:endParaRPr kumimoji="1" lang="zh-CN" altLang="en-US" dirty="0">
              <a:solidFill>
                <a:schemeClr val="accent1">
                  <a:lumMod val="75000"/>
                </a:schemeClr>
              </a:solidFill>
            </a:endParaRPr>
          </a:p>
        </p:txBody>
      </p:sp>
      <p:sp>
        <p:nvSpPr>
          <p:cNvPr id="8" name="文本框 7"/>
          <p:cNvSpPr txBox="1"/>
          <p:nvPr/>
        </p:nvSpPr>
        <p:spPr>
          <a:xfrm>
            <a:off x="965200" y="1894840"/>
            <a:ext cx="4041775" cy="1476375"/>
          </a:xfrm>
          <a:prstGeom prst="rect">
            <a:avLst/>
          </a:prstGeom>
          <a:noFill/>
        </p:spPr>
        <p:txBody>
          <a:bodyPr wrap="square" rtlCol="0">
            <a:spAutoFit/>
          </a:bodyPr>
          <a:lstStyle/>
          <a:p>
            <a:r>
              <a:rPr lang="zh-CN" altLang="en-US" b="1" i="0" dirty="0">
                <a:effectLst/>
                <a:latin typeface="-apple-system"/>
              </a:rPr>
              <a:t>对输入数据的窗口大小敏感</a:t>
            </a:r>
            <a:r>
              <a:rPr lang="en-US" altLang="zh-CN" b="1" i="0" dirty="0">
                <a:effectLst/>
                <a:latin typeface="-apple-system"/>
              </a:rPr>
              <a:t>:</a:t>
            </a:r>
            <a:r>
              <a:rPr lang="zh-CN" altLang="en-US" b="0" i="0" dirty="0">
                <a:effectLst/>
                <a:latin typeface="-apple-system"/>
              </a:rPr>
              <a:t>STGNN只能使用一个小窗口内的历史数据来做预测。这样就忽略了窗口之外的上下文信息，导致模型难以区分不同情境下的短期时间序列。</a:t>
            </a:r>
            <a:endParaRPr lang="zh-CN" altLang="en-US" b="0" i="0" dirty="0">
              <a:effectLst/>
              <a:latin typeface="-apple-system"/>
            </a:endParaRPr>
          </a:p>
        </p:txBody>
      </p:sp>
      <p:sp>
        <p:nvSpPr>
          <p:cNvPr id="2" name="文本框 1"/>
          <p:cNvSpPr txBox="1"/>
          <p:nvPr>
            <p:custDataLst>
              <p:tags r:id="rId2"/>
            </p:custDataLst>
          </p:nvPr>
        </p:nvSpPr>
        <p:spPr>
          <a:xfrm>
            <a:off x="929005" y="3483610"/>
            <a:ext cx="5410200" cy="2030095"/>
          </a:xfrm>
          <a:prstGeom prst="rect">
            <a:avLst/>
          </a:prstGeom>
          <a:noFill/>
        </p:spPr>
        <p:txBody>
          <a:bodyPr wrap="square" rtlCol="0">
            <a:spAutoFit/>
          </a:bodyPr>
          <a:p>
            <a:r>
              <a:rPr lang="zh-CN" altLang="en-US" b="1" i="0" dirty="0">
                <a:effectLst/>
                <a:latin typeface="-apple-system"/>
              </a:rPr>
              <a:t>短期信息不可靠地反映了时间序列之间的依赖关系：</a:t>
            </a:r>
            <a:r>
              <a:rPr lang="zh-CN" altLang="en-US" i="0" dirty="0">
                <a:effectLst/>
                <a:latin typeface="-apple-system"/>
              </a:rPr>
              <a:t>STGNN通常需要一个预定义的依赖图来表示不同时间序列之间的关系，这个图通常是由先验知识人工构造的，存在偏差。长期历史数据有利于抵抗噪声，从而获得更稳健和准确的依赖关系。然而，STGNN很难直接扩展到非常长期的历史数据上。此外，随着输入序列长度的增加，模型的优化也会变得困难。</a:t>
            </a:r>
            <a:endParaRPr lang="zh-CN" altLang="en-US" i="0" dirty="0">
              <a:effectLst/>
              <a:latin typeface="-apple-system"/>
            </a:endParaRPr>
          </a:p>
        </p:txBody>
      </p:sp>
      <p:pic>
        <p:nvPicPr>
          <p:cNvPr id="3" name="图片 2"/>
          <p:cNvPicPr>
            <a:picLocks noChangeAspect="1"/>
          </p:cNvPicPr>
          <p:nvPr>
            <p:custDataLst>
              <p:tags r:id="rId3"/>
            </p:custDataLst>
          </p:nvPr>
        </p:nvPicPr>
        <p:blipFill>
          <a:blip r:embed="rId4"/>
          <a:stretch>
            <a:fillRect/>
          </a:stretch>
        </p:blipFill>
        <p:spPr>
          <a:xfrm>
            <a:off x="6376035" y="2257425"/>
            <a:ext cx="4797425" cy="3218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Paper work</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13" name="组合 12"/>
          <p:cNvGrpSpPr/>
          <p:nvPr/>
        </p:nvGrpSpPr>
        <p:grpSpPr>
          <a:xfrm>
            <a:off x="965200" y="4116070"/>
            <a:ext cx="10138411" cy="1941830"/>
            <a:chOff x="5698470" y="3868418"/>
            <a:chExt cx="5329008" cy="1661668"/>
          </a:xfrm>
        </p:grpSpPr>
        <p:sp>
          <p:nvSpPr>
            <p:cNvPr id="30" name="圆角矩形 23"/>
            <p:cNvSpPr/>
            <p:nvPr/>
          </p:nvSpPr>
          <p:spPr>
            <a:xfrm>
              <a:off x="5698470" y="3868418"/>
              <a:ext cx="5244897" cy="1487242"/>
            </a:xfrm>
            <a:prstGeom prst="roundRect">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600" b="1" dirty="0">
                <a:solidFill>
                  <a:schemeClr val="tx1"/>
                </a:solidFill>
              </a:endParaRPr>
            </a:p>
          </p:txBody>
        </p:sp>
        <p:sp>
          <p:nvSpPr>
            <p:cNvPr id="38" name="文本框 37"/>
            <p:cNvSpPr txBox="1"/>
            <p:nvPr/>
          </p:nvSpPr>
          <p:spPr>
            <a:xfrm>
              <a:off x="5785251" y="3977095"/>
              <a:ext cx="5242227" cy="1552991"/>
            </a:xfrm>
            <a:prstGeom prst="rect">
              <a:avLst/>
            </a:prstGeom>
            <a:noFill/>
          </p:spPr>
          <p:txBody>
            <a:bodyPr wrap="square">
              <a:spAutoFit/>
            </a:bodyPr>
            <a:lstStyle/>
            <a:p>
              <a:r>
                <a:rPr lang="zh-CN" sz="2000" b="1">
                  <a:solidFill>
                    <a:srgbClr val="000000"/>
                  </a:solidFill>
                  <a:ea typeface="宋体" panose="02010600030101010101" pitchFamily="2" charset="-122"/>
                  <a:sym typeface="+mn-ea"/>
                </a:rPr>
                <a:t>贡献：</a:t>
              </a:r>
              <a:endParaRPr lang="en-US" sz="2000">
                <a:solidFill>
                  <a:srgbClr val="000000"/>
                </a:solidFill>
                <a:latin typeface="Courier New" panose="02070309020205020404" charset="0"/>
                <a:ea typeface="宋体" panose="02010600030101010101" pitchFamily="2" charset="-122"/>
                <a:sym typeface="+mn-ea"/>
              </a:endParaRPr>
            </a:p>
            <a:p>
              <a:r>
                <a:rPr lang="zh-CN" altLang="en-US" sz="1800" dirty="0">
                  <a:effectLst/>
                  <a:latin typeface="-apple-system"/>
                  <a:sym typeface="+mn-ea"/>
                </a:rPr>
                <a:t>STEP</a:t>
              </a:r>
              <a:r>
                <a:rPr lang="zh-CN" altLang="en-US" sz="2000" dirty="0">
                  <a:latin typeface="宋体" panose="02010600030101010101" pitchFamily="2" charset="-122"/>
                  <a:ea typeface="宋体" panose="02010600030101010101" pitchFamily="2" charset="-122"/>
                  <a:sym typeface="+mn-ea"/>
                </a:rPr>
                <a:t>是一个通用的框架，可以扩展到几乎任意的</a:t>
              </a:r>
              <a:r>
                <a:rPr lang="zh-CN" altLang="en-US" sz="1800" dirty="0">
                  <a:effectLst/>
                  <a:latin typeface="-apple-system"/>
                  <a:sym typeface="+mn-ea"/>
                </a:rPr>
                <a:t>STGNN</a:t>
              </a:r>
              <a:endParaRPr lang="zh-CN" altLang="en-US" sz="1800" dirty="0">
                <a:effectLst/>
                <a:latin typeface="-apple-system"/>
                <a:sym typeface="+mn-ea"/>
              </a:endParaRPr>
            </a:p>
            <a:p>
              <a:r>
                <a:rPr lang="zh-CN" altLang="en-US" sz="1800" dirty="0">
                  <a:effectLst/>
                  <a:latin typeface="-apple-system"/>
                  <a:sym typeface="+mn-ea"/>
                </a:rPr>
                <a:t>设计了一个基于Transformer块的时间序列的高效无监督预训练模型，并通过遮蔽自编码策略训练。</a:t>
              </a:r>
              <a:endParaRPr lang="zh-CN" altLang="en-US" sz="1800" dirty="0">
                <a:effectLst/>
                <a:latin typeface="-apple-system"/>
                <a:sym typeface="+mn-ea"/>
              </a:endParaRPr>
            </a:p>
            <a:p>
              <a:r>
                <a:rPr lang="zh-CN" altLang="en-US" sz="1800" dirty="0">
                  <a:effectLst/>
                  <a:latin typeface="-apple-system"/>
                  <a:sym typeface="+mn-ea"/>
                </a:rPr>
                <a:t>设计了一个用于学习依赖关系图的图结构学习器。</a:t>
              </a:r>
              <a:endParaRPr lang="zh-CN" altLang="en-US" sz="1800" dirty="0">
                <a:effectLst/>
                <a:latin typeface="-apple-system"/>
                <a:sym typeface="+mn-ea"/>
              </a:endParaRPr>
            </a:p>
            <a:p>
              <a:endParaRPr lang="zh-CN" altLang="en-US" sz="1800" dirty="0">
                <a:effectLst/>
                <a:latin typeface="-apple-system"/>
                <a:sym typeface="+mn-ea"/>
              </a:endParaRPr>
            </a:p>
          </p:txBody>
        </p:sp>
      </p:grpSp>
      <p:sp>
        <p:nvSpPr>
          <p:cNvPr id="100" name="文本框 99"/>
          <p:cNvSpPr txBox="1"/>
          <p:nvPr/>
        </p:nvSpPr>
        <p:spPr>
          <a:xfrm>
            <a:off x="758825" y="1223645"/>
            <a:ext cx="10674985" cy="2799715"/>
          </a:xfrm>
          <a:prstGeom prst="rect">
            <a:avLst/>
          </a:prstGeom>
          <a:noFill/>
          <a:ln w="9525">
            <a:noFill/>
          </a:ln>
        </p:spPr>
        <p:txBody>
          <a:bodyPr wrap="square">
            <a:noAutofit/>
          </a:bodyPr>
          <a:p>
            <a:pPr marL="228600" indent="-228600"/>
            <a:r>
              <a:rPr lang="en-US" altLang="zh-CN" sz="2000" b="0" dirty="0">
                <a:latin typeface="宋体" panose="02010600030101010101" pitchFamily="2" charset="-122"/>
                <a:ea typeface="宋体" panose="02010600030101010101" pitchFamily="2" charset="-122"/>
              </a:rPr>
              <a:t>  </a:t>
            </a:r>
            <a:endParaRPr lang="zh-CN" altLang="en-US" sz="2000" b="0" dirty="0">
              <a:latin typeface="宋体" panose="02010600030101010101" pitchFamily="2" charset="-122"/>
              <a:ea typeface="宋体" panose="02010600030101010101" pitchFamily="2" charset="-122"/>
            </a:endParaRPr>
          </a:p>
          <a:p>
            <a:pPr marL="228600" indent="0"/>
            <a:r>
              <a:rPr lang="zh-CN" altLang="en-US" sz="2000" b="0" dirty="0">
                <a:solidFill>
                  <a:srgbClr val="1A6299"/>
                </a:solidFill>
                <a:latin typeface="宋体" panose="02010600030101010101" pitchFamily="2" charset="-122"/>
                <a:ea typeface="宋体" panose="02010600030101010101" pitchFamily="2" charset="-122"/>
              </a:rPr>
              <a:t>为了解决上述两提出了一种基于</a:t>
            </a:r>
            <a:r>
              <a:rPr lang="zh-CN" altLang="en-US" sz="1800" b="0" dirty="0">
                <a:effectLst/>
                <a:latin typeface="-apple-system"/>
              </a:rPr>
              <a:t>STGNN</a:t>
            </a:r>
            <a:r>
              <a:rPr lang="zh-CN" altLang="en-US" sz="2000" b="0" dirty="0">
                <a:solidFill>
                  <a:srgbClr val="1A6299"/>
                </a:solidFill>
                <a:latin typeface="宋体" panose="02010600030101010101" pitchFamily="2" charset="-122"/>
                <a:ea typeface="宋体" panose="02010600030101010101" pitchFamily="2" charset="-122"/>
              </a:rPr>
              <a:t>的新框架（</a:t>
            </a:r>
            <a:r>
              <a:rPr lang="zh-CN" altLang="en-US" sz="1800" b="0" dirty="0">
                <a:effectLst/>
                <a:latin typeface="-apple-system"/>
              </a:rPr>
              <a:t>STEP</a:t>
            </a:r>
            <a:r>
              <a:rPr lang="zh-CN" altLang="en-US" sz="2000" b="0" dirty="0">
                <a:solidFill>
                  <a:srgbClr val="1A6299"/>
                </a:solidFill>
                <a:latin typeface="宋体" panose="02010600030101010101" pitchFamily="2" charset="-122"/>
                <a:ea typeface="宋体" panose="02010600030101010101" pitchFamily="2" charset="-122"/>
              </a:rPr>
              <a:t>）</a:t>
            </a:r>
            <a:endParaRPr lang="zh-CN" altLang="en-US" sz="2000" b="0" dirty="0">
              <a:latin typeface="宋体" panose="02010600030101010101" pitchFamily="2" charset="-122"/>
              <a:ea typeface="宋体" panose="02010600030101010101" pitchFamily="2" charset="-122"/>
            </a:endParaRPr>
          </a:p>
          <a:p>
            <a:pPr marL="228600" indent="-228600"/>
            <a:endParaRPr b="0" dirty="0"/>
          </a:p>
          <a:p>
            <a:pPr marL="228600" indent="0"/>
            <a:r>
              <a:rPr lang="zh-CN" altLang="en-US" sz="2000" b="1" dirty="0">
                <a:solidFill>
                  <a:srgbClr val="1A6299"/>
                </a:solidFill>
                <a:latin typeface="宋体" panose="02010600030101010101" pitchFamily="2" charset="-122"/>
                <a:ea typeface="宋体" panose="02010600030101010101" pitchFamily="2" charset="-122"/>
              </a:rPr>
              <a:t>解决第一个挑战</a:t>
            </a:r>
            <a:r>
              <a:rPr lang="zh-CN" altLang="en-US" sz="1800" b="0" dirty="0">
                <a:effectLst/>
                <a:latin typeface="-apple-system"/>
              </a:rPr>
              <a:t>：STGNN</a:t>
            </a:r>
            <a:r>
              <a:rPr lang="zh-CN" altLang="en-US" sz="2000" b="0" dirty="0">
                <a:latin typeface="宋体" panose="02010600030101010101" pitchFamily="2" charset="-122"/>
                <a:ea typeface="宋体" panose="02010600030101010101" pitchFamily="2" charset="-122"/>
              </a:rPr>
              <a:t>通过一个可扩展的时间序列预训练模型（</a:t>
            </a:r>
            <a:r>
              <a:rPr lang="zh-CN" altLang="en-US" sz="1800" b="0" dirty="0">
                <a:effectLst/>
                <a:latin typeface="-apple-system"/>
              </a:rPr>
              <a:t>STEP</a:t>
            </a:r>
            <a:r>
              <a:rPr lang="zh-CN" altLang="en-US" sz="2000" b="0" dirty="0">
                <a:latin typeface="宋体" panose="02010600030101010101" pitchFamily="2" charset="-122"/>
                <a:ea typeface="宋体" panose="02010600030101010101" pitchFamily="2" charset="-122"/>
              </a:rPr>
              <a:t>）得到增强。预训练模型可以从非常长期的历史时间序列中有效地学习时间模式，并生成包含丰富上下文信息的片段级表示</a:t>
            </a:r>
            <a:endParaRPr lang="zh-CN" altLang="en-US" sz="2000" b="0" dirty="0">
              <a:latin typeface="宋体" panose="02010600030101010101" pitchFamily="2" charset="-122"/>
              <a:ea typeface="宋体" panose="02010600030101010101" pitchFamily="2" charset="-122"/>
            </a:endParaRPr>
          </a:p>
          <a:p>
            <a:pPr marL="228600" indent="0"/>
            <a:endParaRPr lang="zh-CN" altLang="en-US" sz="2000" b="0" dirty="0">
              <a:latin typeface="宋体" panose="02010600030101010101" pitchFamily="2" charset="-122"/>
              <a:ea typeface="宋体" panose="02010600030101010101" pitchFamily="2" charset="-122"/>
            </a:endParaRPr>
          </a:p>
          <a:p>
            <a:pPr marL="228600" indent="0"/>
            <a:r>
              <a:rPr lang="zh-CN" altLang="en-US" sz="2000" b="1" dirty="0">
                <a:solidFill>
                  <a:srgbClr val="1A6299"/>
                </a:solidFill>
                <a:latin typeface="宋体" panose="02010600030101010101" pitchFamily="2" charset="-122"/>
                <a:ea typeface="宋体" panose="02010600030101010101" pitchFamily="2" charset="-122"/>
                <a:sym typeface="+mn-ea"/>
              </a:rPr>
              <a:t>解决第二个挑战</a:t>
            </a:r>
            <a:r>
              <a:rPr lang="zh-CN" altLang="en-US" sz="2000" dirty="0">
                <a:latin typeface="宋体" panose="02010600030101010101" pitchFamily="2" charset="-122"/>
                <a:ea typeface="宋体" panose="02010600030101010101" pitchFamily="2" charset="-122"/>
                <a:sym typeface="+mn-ea"/>
              </a:rPr>
              <a:t>：</a:t>
            </a:r>
            <a:r>
              <a:rPr lang="zh-CN" altLang="en-US" sz="2000" b="0" dirty="0">
                <a:latin typeface="宋体" panose="02010600030101010101" pitchFamily="2" charset="-122"/>
                <a:ea typeface="宋体" panose="02010600030101010101" pitchFamily="2" charset="-122"/>
              </a:rPr>
              <a:t>基于预训练模型设计了一个图结构学习器，用于学习时间序列之间的依赖图。</a:t>
            </a:r>
            <a:endParaRPr lang="zh-CN" altLang="en-US" sz="2000" b="0" dirty="0">
              <a:latin typeface="宋体" panose="02010600030101010101" pitchFamily="2" charset="-122"/>
              <a:ea typeface="宋体" panose="02010600030101010101" pitchFamily="2" charset="-122"/>
            </a:endParaRPr>
          </a:p>
          <a:p>
            <a:endParaRPr lang="zh-CN" altLang="en-US" sz="2000" b="0" dirty="0">
              <a:latin typeface="宋体" panose="02010600030101010101" pitchFamily="2" charset="-122"/>
              <a:ea typeface="宋体" panose="02010600030101010101" pitchFamily="2" charset="-122"/>
              <a:hlinkClick r:id="rId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851535" y="1899920"/>
            <a:ext cx="6651625" cy="3827780"/>
          </a:xfrm>
          <a:prstGeom prst="rect">
            <a:avLst/>
          </a:prstGeom>
        </p:spPr>
      </p:pic>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en-GB" sz="2600" b="1" dirty="0">
                <a:solidFill>
                  <a:sysClr val="windowText" lastClr="000000"/>
                </a:solidFill>
                <a:latin typeface="Arial" panose="020B0604020202020204"/>
                <a:ea typeface="微软雅黑" panose="020B0503020204020204" pitchFamily="34" charset="-122"/>
              </a:rPr>
              <a:t>Framework</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0" name="文本框 99"/>
          <p:cNvSpPr txBox="1"/>
          <p:nvPr/>
        </p:nvSpPr>
        <p:spPr>
          <a:xfrm>
            <a:off x="7399020" y="1490345"/>
            <a:ext cx="3461385" cy="4523105"/>
          </a:xfrm>
          <a:prstGeom prst="rect">
            <a:avLst/>
          </a:prstGeom>
          <a:solidFill>
            <a:srgbClr val="1A6299"/>
          </a:solidFill>
          <a:ln w="9525">
            <a:noFill/>
          </a:ln>
        </p:spPr>
        <p:txBody>
          <a:bodyPr wrap="square">
            <a:spAutoFit/>
          </a:bodyPr>
          <a:p>
            <a:pPr indent="0"/>
            <a:r>
              <a:rPr lang="en-US" altLang="zh-CN" b="0" dirty="0">
                <a:solidFill>
                  <a:schemeClr val="bg1"/>
                </a:solidFill>
                <a:latin typeface="-apple-system"/>
              </a:rPr>
              <a:t>STEP</a:t>
            </a:r>
            <a:r>
              <a:rPr b="0" dirty="0">
                <a:solidFill>
                  <a:schemeClr val="bg1"/>
                </a:solidFill>
              </a:rPr>
              <a:t>分为两个阶段：</a:t>
            </a:r>
            <a:endParaRPr b="0" dirty="0">
              <a:solidFill>
                <a:schemeClr val="bg1"/>
              </a:solidFill>
            </a:endParaRPr>
          </a:p>
          <a:p>
            <a:pPr indent="0"/>
            <a:endParaRPr b="0" dirty="0">
              <a:solidFill>
                <a:schemeClr val="bg1"/>
              </a:solidFill>
            </a:endParaRPr>
          </a:p>
          <a:p>
            <a:pPr indent="0"/>
            <a:r>
              <a:rPr b="1" dirty="0">
                <a:solidFill>
                  <a:schemeClr val="bg1"/>
                </a:solidFill>
              </a:rPr>
              <a:t>预训练阶段</a:t>
            </a:r>
            <a:r>
              <a:rPr lang="zh-CN" b="1" dirty="0">
                <a:solidFill>
                  <a:schemeClr val="bg1"/>
                </a:solidFill>
              </a:rPr>
              <a:t>：</a:t>
            </a:r>
            <a:endParaRPr lang="zh-CN" b="1" dirty="0">
              <a:solidFill>
                <a:schemeClr val="bg1"/>
              </a:solidFill>
            </a:endParaRPr>
          </a:p>
          <a:p>
            <a:pPr indent="0"/>
            <a:r>
              <a:rPr b="0" dirty="0">
                <a:solidFill>
                  <a:schemeClr val="bg1"/>
                </a:solidFill>
              </a:rPr>
              <a:t>设计了一个基于</a:t>
            </a:r>
            <a:r>
              <a:rPr lang="en-US" altLang="zh-CN" b="0" dirty="0">
                <a:solidFill>
                  <a:schemeClr val="bg1"/>
                </a:solidFill>
                <a:latin typeface="-apple-system"/>
              </a:rPr>
              <a:t>TransForme</a:t>
            </a:r>
            <a:r>
              <a:rPr b="0" dirty="0">
                <a:solidFill>
                  <a:schemeClr val="bg1"/>
                </a:solidFill>
              </a:rPr>
              <a:t>r块的时间序列掩蔽自编码模型(</a:t>
            </a:r>
            <a:r>
              <a:rPr lang="en-US" altLang="zh-CN" b="0" dirty="0">
                <a:solidFill>
                  <a:schemeClr val="bg1"/>
                </a:solidFill>
                <a:latin typeface="-apple-system"/>
              </a:rPr>
              <a:t>TSFormer</a:t>
            </a:r>
            <a:r>
              <a:rPr b="0" dirty="0">
                <a:solidFill>
                  <a:schemeClr val="bg1"/>
                </a:solidFill>
              </a:rPr>
              <a:t>)，以高效地学习时间模式。</a:t>
            </a:r>
            <a:r>
              <a:rPr lang="en-US" altLang="zh-CN" b="0" dirty="0">
                <a:solidFill>
                  <a:schemeClr val="bg1"/>
                </a:solidFill>
                <a:latin typeface="-apple-system"/>
              </a:rPr>
              <a:t>TSForme</a:t>
            </a:r>
            <a:r>
              <a:rPr b="0" dirty="0">
                <a:solidFill>
                  <a:schemeClr val="bg1"/>
                </a:solidFill>
              </a:rPr>
              <a:t>r能够从非常长的序列中学习，并提供包含丰富上下文信息的片段级表示。</a:t>
            </a:r>
            <a:endParaRPr b="0" dirty="0">
              <a:solidFill>
                <a:schemeClr val="bg1"/>
              </a:solidFill>
            </a:endParaRPr>
          </a:p>
          <a:p>
            <a:pPr indent="0"/>
            <a:endParaRPr b="0" dirty="0">
              <a:solidFill>
                <a:schemeClr val="bg1"/>
              </a:solidFill>
            </a:endParaRPr>
          </a:p>
          <a:p>
            <a:pPr indent="0"/>
            <a:r>
              <a:rPr b="1" dirty="0">
                <a:solidFill>
                  <a:schemeClr val="bg1"/>
                </a:solidFill>
              </a:rPr>
              <a:t>预测阶段</a:t>
            </a:r>
            <a:r>
              <a:rPr lang="zh-CN" b="1" dirty="0">
                <a:solidFill>
                  <a:schemeClr val="bg1"/>
                </a:solidFill>
              </a:rPr>
              <a:t>：</a:t>
            </a:r>
            <a:endParaRPr lang="zh-CN" b="1" dirty="0">
              <a:solidFill>
                <a:schemeClr val="bg1"/>
              </a:solidFill>
            </a:endParaRPr>
          </a:p>
          <a:p>
            <a:pPr indent="0"/>
            <a:r>
              <a:rPr b="0" dirty="0">
                <a:solidFill>
                  <a:schemeClr val="bg1"/>
                </a:solidFill>
              </a:rPr>
              <a:t>使用预训练的编码器提供上下文信息来增强下游的STGNN。此外，基于预训练模型的表示，进一步设计了一个离散且稀疏的图学习器，以处理预定义图缺失的情况。</a:t>
            </a:r>
            <a:endParaRPr b="0" dirty="0">
              <a:solidFill>
                <a:schemeClr val="bg1"/>
              </a:solidFill>
            </a:endParaRPr>
          </a:p>
        </p:txBody>
      </p:sp>
      <p:graphicFrame>
        <p:nvGraphicFramePr>
          <p:cNvPr id="10" name="对象 9">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4" imgW="114300" imgH="215900" progId="Equation.KSEE3">
                  <p:embed/>
                </p:oleObj>
              </mc:Choice>
              <mc:Fallback>
                <p:oleObj name="" r:id="rId4" imgW="114300" imgH="215900" progId="Equation.KSEE3">
                  <p:embed/>
                  <p:pic>
                    <p:nvPicPr>
                      <p:cNvPr id="0" name="图片 1024"/>
                      <p:cNvPicPr/>
                      <p:nvPr/>
                    </p:nvPicPr>
                    <p:blipFill>
                      <a:blip r:embed="rId5"/>
                      <a:stretch>
                        <a:fillRect/>
                      </a:stretch>
                    </p:blipFill>
                    <p:spPr>
                      <a:xfrm>
                        <a:off x="6038850" y="3321050"/>
                        <a:ext cx="114300" cy="21590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en-GB" sz="2600" b="1" dirty="0">
                <a:solidFill>
                  <a:sysClr val="windowText" lastClr="000000"/>
                </a:solidFill>
                <a:latin typeface="Arial" panose="020B0604020202020204"/>
                <a:ea typeface="微软雅黑" panose="020B0503020204020204" pitchFamily="34" charset="-122"/>
              </a:rPr>
              <a:t> Pre-training</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06</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文本框 20"/>
          <p:cNvSpPr txBox="1"/>
          <p:nvPr/>
        </p:nvSpPr>
        <p:spPr>
          <a:xfrm>
            <a:off x="1215083" y="1313268"/>
            <a:ext cx="2627867" cy="398780"/>
          </a:xfrm>
          <a:prstGeom prst="rect">
            <a:avLst/>
          </a:prstGeom>
          <a:noFill/>
        </p:spPr>
        <p:txBody>
          <a:bodyPr wrap="square" rtlCol="0">
            <a:spAutoFit/>
          </a:bodyPr>
          <a:lstStyle/>
          <a:p>
            <a:pPr marL="57150" lvl="2" indent="-342900" defTabSz="0">
              <a:spcBef>
                <a:spcPct val="20000"/>
              </a:spcBef>
              <a:buClr>
                <a:schemeClr val="accent6">
                  <a:lumMod val="75000"/>
                </a:schemeClr>
              </a:buClr>
              <a:buSzPct val="110000"/>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设计思路</a:t>
            </a:r>
            <a:endParaRPr lang="en-US" altLang="zh-CN" sz="2000" b="0" i="0" dirty="0">
              <a:effectLst/>
              <a:latin typeface="宋体" panose="02010600030101010101" pitchFamily="2" charset="-122"/>
              <a:ea typeface="宋体" panose="02010600030101010101" pitchFamily="2" charset="-122"/>
            </a:endParaRPr>
          </a:p>
        </p:txBody>
      </p:sp>
      <p:sp>
        <p:nvSpPr>
          <p:cNvPr id="4" name="文本框 3"/>
          <p:cNvSpPr txBox="1"/>
          <p:nvPr/>
        </p:nvSpPr>
        <p:spPr>
          <a:xfrm>
            <a:off x="1095375" y="1711960"/>
            <a:ext cx="9900920" cy="1076325"/>
          </a:xfrm>
          <a:prstGeom prst="rect">
            <a:avLst/>
          </a:prstGeom>
          <a:noFill/>
        </p:spPr>
        <p:txBody>
          <a:bodyPr wrap="square" rtlCol="0">
            <a:spAutoFit/>
          </a:bodyPr>
          <a:lstStyle/>
          <a:p>
            <a:pPr marL="0" lvl="2" indent="0" defTabSz="0">
              <a:spcBef>
                <a:spcPct val="20000"/>
              </a:spcBef>
              <a:buClr>
                <a:schemeClr val="accent6">
                  <a:lumMod val="75000"/>
                </a:schemeClr>
              </a:buClr>
              <a:buSzPct val="110000"/>
              <a:buNone/>
            </a:pPr>
            <a:r>
              <a:rPr lang="zh-CN" sz="2000">
                <a:solidFill>
                  <a:srgbClr val="1A6299"/>
                </a:solidFill>
                <a:ea typeface="宋体" panose="02010600030101010101" pitchFamily="2" charset="-122"/>
              </a:rPr>
              <a:t>目的</a:t>
            </a:r>
            <a:r>
              <a:rPr sz="2000">
                <a:solidFill>
                  <a:srgbClr val="1A6299"/>
                </a:solidFill>
                <a:ea typeface="宋体" panose="02010600030101010101" pitchFamily="2" charset="-122"/>
              </a:rPr>
              <a:t>是为时间序列设计一个高效的无监督预训练模型</a:t>
            </a:r>
            <a:r>
              <a:rPr lang="zh-CN" sz="2000">
                <a:solidFill>
                  <a:srgbClr val="1A6299"/>
                </a:solidFill>
                <a:ea typeface="宋体" panose="02010600030101010101" pitchFamily="2" charset="-122"/>
              </a:rPr>
              <a:t>，</a:t>
            </a:r>
            <a:r>
              <a:rPr sz="2000">
                <a:solidFill>
                  <a:srgbClr val="1A6299"/>
                </a:solidFill>
                <a:ea typeface="宋体" panose="02010600030101010101" pitchFamily="2" charset="-122"/>
              </a:rPr>
              <a:t>用于从时间序列数据中学习有用的特征和表示。</a:t>
            </a:r>
            <a:endParaRPr sz="2000">
              <a:solidFill>
                <a:srgbClr val="1A6299"/>
              </a:solidFill>
              <a:ea typeface="宋体" panose="02010600030101010101" pitchFamily="2" charset="-122"/>
            </a:endParaRPr>
          </a:p>
          <a:p>
            <a:pPr marL="0" lvl="2" indent="0" defTabSz="0">
              <a:spcBef>
                <a:spcPct val="20000"/>
              </a:spcBef>
              <a:buClr>
                <a:schemeClr val="accent6">
                  <a:lumMod val="75000"/>
                </a:schemeClr>
              </a:buClr>
              <a:buSzPct val="110000"/>
              <a:buNone/>
            </a:pPr>
            <a:r>
              <a:rPr lang="zh-CN" sz="2000">
                <a:ea typeface="宋体" panose="02010600030101010101" pitchFamily="2" charset="-122"/>
              </a:rPr>
              <a:t>思路来源于预测</a:t>
            </a:r>
            <a:r>
              <a:rPr sz="2000">
                <a:ea typeface="宋体" panose="02010600030101010101" pitchFamily="2" charset="-122"/>
              </a:rPr>
              <a:t>时间序列和自然语言之间的区别</a:t>
            </a:r>
            <a:r>
              <a:rPr lang="zh-CN" sz="2000">
                <a:ea typeface="宋体" panose="02010600030101010101" pitchFamily="2" charset="-122"/>
              </a:rPr>
              <a:t>：</a:t>
            </a:r>
            <a:endParaRPr lang="zh-CN" sz="2000">
              <a:ea typeface="宋体" panose="02010600030101010101" pitchFamily="2" charset="-122"/>
            </a:endParaRPr>
          </a:p>
        </p:txBody>
      </p:sp>
      <p:sp>
        <p:nvSpPr>
          <p:cNvPr id="11" name="文本框 10"/>
          <p:cNvSpPr txBox="1"/>
          <p:nvPr/>
        </p:nvSpPr>
        <p:spPr>
          <a:xfrm>
            <a:off x="1095375" y="2860675"/>
            <a:ext cx="9532620" cy="2861310"/>
          </a:xfrm>
          <a:prstGeom prst="rect">
            <a:avLst/>
          </a:prstGeom>
          <a:noFill/>
        </p:spPr>
        <p:txBody>
          <a:bodyPr wrap="square" rtlCol="0" anchor="t">
            <a:spAutoFit/>
          </a:bodyPr>
          <a:p>
            <a:r>
              <a:rPr lang="zh-CN" sz="2000" b="1">
                <a:solidFill>
                  <a:srgbClr val="1A6299"/>
                </a:solidFill>
                <a:ea typeface="宋体" panose="02010600030101010101" pitchFamily="2" charset="-122"/>
              </a:rPr>
              <a:t>时间序列的信息密度较低：</a:t>
            </a:r>
            <a:r>
              <a:rPr lang="zh-CN" sz="2000">
                <a:ea typeface="宋体" panose="02010600030101010101" pitchFamily="2" charset="-122"/>
              </a:rPr>
              <a:t>时间序列中的孤立数据点给出的语义信息较少，只有观察到至少片段级别的数据时，才会产生上升或者下降的语义。在时间序列中，被遮盖的值可以通过插值来</a:t>
            </a:r>
            <a:r>
              <a:rPr lang="zh-CN" sz="2000">
                <a:solidFill>
                  <a:srgbClr val="1A6299"/>
                </a:solidFill>
                <a:ea typeface="宋体" panose="02010600030101010101" pitchFamily="2" charset="-122"/>
              </a:rPr>
              <a:t>轻易的</a:t>
            </a:r>
            <a:r>
              <a:rPr lang="zh-CN" sz="2000">
                <a:ea typeface="宋体" panose="02010600030101010101" pitchFamily="2" charset="-122"/>
              </a:rPr>
              <a:t>预测，这使得预训练模型只关注低层次的信息。为了解决这个问题，</a:t>
            </a:r>
            <a:r>
              <a:rPr lang="zh-CN" sz="2000">
                <a:solidFill>
                  <a:srgbClr val="1A6299"/>
                </a:solidFill>
                <a:ea typeface="宋体" panose="02010600030101010101" pitchFamily="2" charset="-122"/>
              </a:rPr>
              <a:t>遮盖模型输入的很大一部分，以鼓励学习高层次的语义，</a:t>
            </a:r>
            <a:endParaRPr lang="zh-CN" sz="2000">
              <a:solidFill>
                <a:srgbClr val="1A6299"/>
              </a:solidFill>
              <a:ea typeface="宋体" panose="02010600030101010101" pitchFamily="2" charset="-122"/>
            </a:endParaRPr>
          </a:p>
          <a:p>
            <a:endParaRPr lang="zh-CN" sz="2000" b="1">
              <a:solidFill>
                <a:srgbClr val="1A6299"/>
              </a:solidFill>
              <a:ea typeface="宋体" panose="02010600030101010101" pitchFamily="2" charset="-122"/>
            </a:endParaRPr>
          </a:p>
          <a:p>
            <a:r>
              <a:rPr lang="zh-CN" sz="2000" b="1">
                <a:solidFill>
                  <a:srgbClr val="1A6299"/>
                </a:solidFill>
                <a:ea typeface="宋体" panose="02010600030101010101" pitchFamily="2" charset="-122"/>
              </a:rPr>
              <a:t>时间序列需要更长的序列来学习时序模式：</a:t>
            </a:r>
            <a:r>
              <a:rPr lang="zh-CN" sz="2000">
                <a:ea typeface="宋体" panose="02010600030101010101" pitchFamily="2" charset="-122"/>
              </a:rPr>
              <a:t>时间序列比自然语言具有相对更直接的语义，需要更长的序列来学习，降低采样频率会丢失信息，同时更长的时间序列会增加模型复杂度，</a:t>
            </a:r>
            <a:r>
              <a:rPr lang="zh-CN" sz="2000">
                <a:solidFill>
                  <a:srgbClr val="1A6299"/>
                </a:solidFill>
                <a:ea typeface="宋体" panose="02010600030101010101" pitchFamily="2" charset="-122"/>
              </a:rPr>
              <a:t>可以通过堆叠更少的Transformer块和在预测阶段固定模型参数来缓解这一问题。</a:t>
            </a:r>
            <a:endParaRPr lang="zh-CN" sz="2000">
              <a:solidFill>
                <a:srgbClr val="1A6299"/>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COMMONDATA" val="eyJoZGlkIjoiYjk5M2E3NzllNjY4YzIxMTY0NDE5Y2E0YzYwMTQ2NjQ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6004</Words>
  <Application>WPS 演示</Application>
  <PresentationFormat>宽屏</PresentationFormat>
  <Paragraphs>426</Paragraphs>
  <Slides>19</Slides>
  <Notes>10</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3</vt:i4>
      </vt:variant>
      <vt:variant>
        <vt:lpstr>幻灯片标题</vt:lpstr>
      </vt:variant>
      <vt:variant>
        <vt:i4>19</vt:i4>
      </vt:variant>
    </vt:vector>
  </HeadingPairs>
  <TitlesOfParts>
    <vt:vector size="41" baseType="lpstr">
      <vt:lpstr>Arial</vt:lpstr>
      <vt:lpstr>宋体</vt:lpstr>
      <vt:lpstr>Wingdings</vt:lpstr>
      <vt:lpstr>微软雅黑</vt:lpstr>
      <vt:lpstr>Arial</vt:lpstr>
      <vt:lpstr>Calibri</vt:lpstr>
      <vt:lpstr>Times New Roman</vt:lpstr>
      <vt:lpstr>-apple-system</vt:lpstr>
      <vt:lpstr>Segoe Print</vt:lpstr>
      <vt:lpstr>Söhne</vt:lpstr>
      <vt:lpstr>Courier New</vt:lpstr>
      <vt:lpstr>Cambria Math</vt:lpstr>
      <vt:lpstr>等线</vt:lpstr>
      <vt:lpstr>等线 Light</vt:lpstr>
      <vt:lpstr>Arial Unicode MS</vt:lpstr>
      <vt:lpstr>Calibri Light</vt:lpstr>
      <vt:lpstr>BatangChe</vt:lpstr>
      <vt:lpstr>Office 主题​​</vt:lpstr>
      <vt:lpstr>2_Office 主题​​</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 晶晶</dc:creator>
  <cp:lastModifiedBy>licht und schatten</cp:lastModifiedBy>
  <cp:revision>1379</cp:revision>
  <dcterms:created xsi:type="dcterms:W3CDTF">2021-12-22T05:58:00Z</dcterms:created>
  <dcterms:modified xsi:type="dcterms:W3CDTF">2023-08-30T03:44:12Z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0285951E052E445EAAC128FBC55664B1_12</vt:lpwstr>
  </property>
</Properties>
</file>