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6" r:id="rId4"/>
  </p:sldMasterIdLst>
  <p:notesMasterIdLst>
    <p:notesMasterId r:id="rId7"/>
  </p:notesMasterIdLst>
  <p:sldIdLst>
    <p:sldId id="3228" r:id="rId5"/>
    <p:sldId id="548" r:id="rId6"/>
    <p:sldId id="335" r:id="rId8"/>
    <p:sldId id="3277" r:id="rId9"/>
    <p:sldId id="272" r:id="rId10"/>
    <p:sldId id="3255" r:id="rId11"/>
    <p:sldId id="3256" r:id="rId12"/>
    <p:sldId id="3274" r:id="rId13"/>
    <p:sldId id="3271" r:id="rId14"/>
    <p:sldId id="3278" r:id="rId15"/>
    <p:sldId id="3231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374" y="38"/>
      </p:cViewPr>
      <p:guideLst>
        <p:guide orient="horz" pos="2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gs" Target="tags/tag30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1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6.png"/><Relationship Id="rId6" Type="http://schemas.openxmlformats.org/officeDocument/2006/relationships/tags" Target="../tags/tag29.xml"/><Relationship Id="rId5" Type="http://schemas.openxmlformats.org/officeDocument/2006/relationships/image" Target="../media/image25.png"/><Relationship Id="rId4" Type="http://schemas.openxmlformats.org/officeDocument/2006/relationships/tags" Target="../tags/tag28.xml"/><Relationship Id="rId3" Type="http://schemas.openxmlformats.org/officeDocument/2006/relationships/image" Target="../media/image24.png"/><Relationship Id="rId2" Type="http://schemas.openxmlformats.org/officeDocument/2006/relationships/tags" Target="../tags/tag2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6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tags" Target="../tags/tag3.xml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2.xml"/><Relationship Id="rId7" Type="http://schemas.openxmlformats.org/officeDocument/2006/relationships/image" Target="../media/image14.png"/><Relationship Id="rId6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tags" Target="../tags/tag10.xml"/><Relationship Id="rId3" Type="http://schemas.openxmlformats.org/officeDocument/2006/relationships/image" Target="../media/image12.png"/><Relationship Id="rId2" Type="http://schemas.openxmlformats.org/officeDocument/2006/relationships/tags" Target="../tags/tag9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6.png"/><Relationship Id="rId2" Type="http://schemas.openxmlformats.org/officeDocument/2006/relationships/tags" Target="../tags/tag14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tags" Target="../tags/tag20.xml"/><Relationship Id="rId3" Type="http://schemas.openxmlformats.org/officeDocument/2006/relationships/image" Target="../media/image19.png"/><Relationship Id="rId2" Type="http://schemas.openxmlformats.org/officeDocument/2006/relationships/tags" Target="../tags/tag19.xml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3.png"/><Relationship Id="rId6" Type="http://schemas.openxmlformats.org/officeDocument/2006/relationships/tags" Target="../tags/tag26.xml"/><Relationship Id="rId5" Type="http://schemas.openxmlformats.org/officeDocument/2006/relationships/image" Target="../media/image22.png"/><Relationship Id="rId4" Type="http://schemas.openxmlformats.org/officeDocument/2006/relationships/tags" Target="../tags/tag25.xml"/><Relationship Id="rId3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3434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07012" y="2805987"/>
            <a:ext cx="72555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Sum-Rate Maximization of Uplink Rate </a:t>
            </a:r>
            <a:endParaRPr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>
              <a:defRPr/>
            </a:pPr>
            <a:r>
              <a:rPr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Splitting</a:t>
            </a:r>
            <a:r>
              <a:rPr 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Multiple Access (RSMA)</a:t>
            </a:r>
            <a:endParaRPr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>
              <a:defRPr/>
            </a:pPr>
            <a:r>
              <a:rPr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Communication</a:t>
            </a:r>
            <a:endParaRPr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977429" y="5239093"/>
            <a:ext cx="3028952" cy="799311"/>
            <a:chOff x="4977763" y="4912139"/>
            <a:chExt cx="3028952" cy="799311"/>
          </a:xfrm>
        </p:grpSpPr>
        <p:sp>
          <p:nvSpPr>
            <p:cNvPr id="16" name="文本占位符 56"/>
            <p:cNvSpPr txBox="1"/>
            <p:nvPr/>
          </p:nvSpPr>
          <p:spPr>
            <a:xfrm>
              <a:off x="5530014" y="4912139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汇报人：吴伟宏</a:t>
              </a:r>
              <a:endPara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977763" y="5415179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2023 / 8 / 30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占位符 56"/>
          <p:cNvSpPr txBox="1"/>
          <p:nvPr>
            <p:custDataLst>
              <p:tags r:id="rId5"/>
            </p:custDataLst>
          </p:nvPr>
        </p:nvSpPr>
        <p:spPr>
          <a:xfrm>
            <a:off x="8070850" y="3836670"/>
            <a:ext cx="3591560" cy="35306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A78C3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IEEE TRANSACTIONS ON MOBILE COMPUTING</a:t>
            </a:r>
            <a:r>
              <a:rPr lang="en-US" altLang="zh-CN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 2022</a:t>
            </a:r>
            <a:endParaRPr lang="en-US" altLang="zh-CN" dirty="0">
              <a:solidFill>
                <a:sysClr val="window" lastClr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2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本文工作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611" y="1156759"/>
            <a:ext cx="87037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不同影响因子下的最大和</a:t>
            </a:r>
            <a:r>
              <a:rPr lang="zh-CN" altLang="en-US" dirty="0"/>
              <a:t>速率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3835" y="1773555"/>
            <a:ext cx="4086225" cy="3588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62425" y="1866900"/>
            <a:ext cx="3867150" cy="3406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24825" y="1964690"/>
            <a:ext cx="4067175" cy="331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51865" y="-85409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背景及问题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540" y="1012190"/>
            <a:ext cx="523494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背景</a:t>
            </a:r>
            <a:r>
              <a:rPr lang="zh-CN" altLang="en-US"/>
              <a:t>：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a.</a:t>
            </a:r>
            <a:r>
              <a:rPr lang="zh-CN" altLang="en-US"/>
              <a:t>高频谱效率和海量</a:t>
            </a:r>
            <a:r>
              <a:rPr lang="zh-CN" altLang="en-US"/>
              <a:t>用户连接需求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b.RSMA</a:t>
            </a:r>
            <a:r>
              <a:rPr lang="zh-CN" altLang="en-US"/>
              <a:t>性能优于其他多址方式，可以</a:t>
            </a:r>
            <a:r>
              <a:rPr lang="zh-CN" altLang="en-US"/>
              <a:t>有效提升下行链路</a:t>
            </a:r>
            <a:r>
              <a:rPr lang="zh-CN" altLang="en-US"/>
              <a:t>性能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c.</a:t>
            </a:r>
            <a:r>
              <a:rPr lang="zh-CN" altLang="en-US"/>
              <a:t>实现上行通信的最优速率</a:t>
            </a:r>
            <a:r>
              <a:rPr lang="en-US" altLang="zh-CN"/>
              <a:t>(</a:t>
            </a:r>
            <a:r>
              <a:rPr lang="zh-CN" altLang="en-US"/>
              <a:t>分时的</a:t>
            </a:r>
            <a:r>
              <a:rPr lang="en-US" altLang="zh-CN"/>
              <a:t>NOMA</a:t>
            </a:r>
            <a:r>
              <a:rPr lang="zh-CN" altLang="en-US"/>
              <a:t>、联合编解码</a:t>
            </a:r>
            <a:r>
              <a:rPr lang="en-US" altLang="zh-CN"/>
              <a:t>)</a:t>
            </a:r>
            <a:r>
              <a:rPr lang="zh-CN" altLang="en-US"/>
              <a:t>复杂度</a:t>
            </a:r>
            <a:r>
              <a:rPr lang="zh-CN" altLang="en-US"/>
              <a:t>较高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d.</a:t>
            </a:r>
            <a:r>
              <a:rPr lang="zh-CN" altLang="en-US"/>
              <a:t>对</a:t>
            </a:r>
            <a:r>
              <a:rPr lang="en-US" altLang="zh-CN"/>
              <a:t>RSMA</a:t>
            </a:r>
            <a:r>
              <a:rPr lang="zh-CN" altLang="en-US"/>
              <a:t>上行链路的研究</a:t>
            </a:r>
            <a:r>
              <a:rPr lang="zh-CN" altLang="en-US"/>
              <a:t>较少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3540" y="3787140"/>
            <a:ext cx="6770370" cy="2296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解决方法</a:t>
            </a:r>
            <a:r>
              <a:rPr lang="zh-CN" altLang="en-US"/>
              <a:t>：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a.</a:t>
            </a:r>
            <a:r>
              <a:rPr lang="zh-CN" altLang="en-US"/>
              <a:t>利用</a:t>
            </a:r>
            <a:r>
              <a:rPr lang="en-US" altLang="zh-CN"/>
              <a:t>RSMA</a:t>
            </a:r>
            <a:r>
              <a:rPr lang="zh-CN" altLang="en-US"/>
              <a:t>求解上行链路最大速率问题（速率、功率、解码顺序）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b.</a:t>
            </a:r>
            <a:r>
              <a:rPr lang="zh-CN" altLang="en-US"/>
              <a:t>将求解最优解的非凸问题进行转化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c.</a:t>
            </a:r>
            <a:r>
              <a:rPr lang="zh-CN" altLang="en-US"/>
              <a:t>将数据分析结</a:t>
            </a:r>
            <a:r>
              <a:rPr lang="zh-CN" altLang="en-US"/>
              <a:t>果与</a:t>
            </a:r>
            <a:r>
              <a:rPr lang="en-US" altLang="zh-CN"/>
              <a:t>NOMA</a:t>
            </a:r>
            <a:r>
              <a:rPr lang="zh-CN" altLang="en-US"/>
              <a:t>、</a:t>
            </a:r>
            <a:r>
              <a:rPr lang="en-US" altLang="zh-CN"/>
              <a:t>TDMA</a:t>
            </a:r>
            <a:r>
              <a:rPr lang="zh-CN" altLang="en-US"/>
              <a:t>、</a:t>
            </a:r>
            <a:r>
              <a:rPr lang="en-US" altLang="zh-CN"/>
              <a:t>FDMA</a:t>
            </a:r>
            <a:r>
              <a:rPr lang="zh-CN" altLang="en-US"/>
              <a:t>进行对比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35610" y="5499100"/>
            <a:ext cx="5182870" cy="97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创新点</a:t>
            </a:r>
            <a:r>
              <a:rPr lang="zh-CN" altLang="en-US"/>
              <a:t>：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1.</a:t>
            </a:r>
            <a:r>
              <a:rPr lang="zh-CN" altLang="en-US"/>
              <a:t>考虑了</a:t>
            </a:r>
            <a:r>
              <a:rPr lang="zh-CN" altLang="en-US">
                <a:sym typeface="+mn-ea"/>
              </a:rPr>
              <a:t>功率分配</a:t>
            </a:r>
            <a:endParaRPr lang="zh-CN" altLang="en-US"/>
          </a:p>
          <a:p>
            <a:pPr indent="0" fontAlgn="auto">
              <a:lnSpc>
                <a:spcPts val="2000"/>
              </a:lnSpc>
            </a:pPr>
            <a:r>
              <a:rPr lang="en-US" altLang="zh-CN"/>
              <a:t>2.</a:t>
            </a:r>
            <a:r>
              <a:rPr lang="zh-CN" altLang="en-US"/>
              <a:t>考虑了信息解码顺序问题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04150" y="949325"/>
            <a:ext cx="3714750" cy="1895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03515" y="2844800"/>
            <a:ext cx="3622675" cy="20053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39990" y="4821555"/>
            <a:ext cx="4552950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5" name="组合 4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6" name="椭圆 4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相关工作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68300" y="879475"/>
          <a:ext cx="10916920" cy="529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8460"/>
                <a:gridCol w="5458460"/>
              </a:tblGrid>
              <a:tr h="627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研究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Rate-splitting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unifying SDMA, OMA, NOMA, and multicasting in MISO broadcast channel: A simple two-user rate analysis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rate splitting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MISO</a:t>
                      </a:r>
                      <a:r>
                        <a:rPr lang="zh-CN" altLang="en-US"/>
                        <a:t>双用户下行链路速率分析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Asymptotically optimal multiple-access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communication via distributed rate splitting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基于分布式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的下行链路的渐进最优多址</a:t>
                      </a: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A rate splitting</a:t>
                      </a:r>
                      <a:r>
                        <a:rPr lang="en-US"/>
                        <a:t> </a:t>
                      </a:r>
                      <a:r>
                        <a:t>strategy for massive MIMO with imperfect CSIT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在具备不完全信道状态信息的大规模</a:t>
                      </a:r>
                      <a:r>
                        <a:rPr lang="en-US" altLang="zh-CN"/>
                        <a:t>MIMO</a:t>
                      </a:r>
                      <a:r>
                        <a:rPr lang="zh-CN" altLang="en-US"/>
                        <a:t>的下行链路的</a:t>
                      </a: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Rate-splitting multiple access</a:t>
                      </a:r>
                      <a:r>
                        <a:rPr lang="en-US"/>
                        <a:t> </a:t>
                      </a:r>
                      <a:r>
                        <a:t>for downlink</a:t>
                      </a:r>
                      <a:r>
                        <a:rPr lang="en-US"/>
                        <a:t> </a:t>
                      </a:r>
                      <a:r>
                        <a:t>communication systems: Bridging, generalizing,and outperforming SDMA and 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下行链路中，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SDMA</a:t>
                      </a:r>
                      <a:r>
                        <a:rPr lang="zh-CN" altLang="en-US"/>
                        <a:t>及</a:t>
                      </a:r>
                      <a:r>
                        <a:rPr lang="en-US" altLang="zh-CN"/>
                        <a:t>NOMA</a:t>
                      </a:r>
                      <a:r>
                        <a:rPr lang="zh-CN" altLang="en-US"/>
                        <a:t>的性能</a:t>
                      </a:r>
                      <a:r>
                        <a:rPr lang="zh-CN" altLang="en-US"/>
                        <a:t>对比</a:t>
                      </a:r>
                      <a:endParaRPr lang="zh-CN" altLang="en-US"/>
                    </a:p>
                  </a:txBody>
                  <a:tcPr/>
                </a:tc>
              </a:tr>
              <a:tr h="627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Rate-splitting for multi-user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multi-antenna wireless information and power transfer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的多用户多天线的无线星系与功率</a:t>
                      </a:r>
                      <a:r>
                        <a:rPr lang="zh-CN" altLang="en-US"/>
                        <a:t>传输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Energy efficiency of ratesplitting multiple access, and performance benefits over SDMA</a:t>
                      </a:r>
                      <a:endParaRPr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>
                          <a:sym typeface="+mn-ea"/>
                        </a:rPr>
                        <a:t>and NOMA</a:t>
                      </a:r>
                      <a:endParaRPr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下行链路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SDMA</a:t>
                      </a:r>
                      <a:r>
                        <a:rPr lang="zh-CN" altLang="en-US"/>
                        <a:t>及</a:t>
                      </a:r>
                      <a:r>
                        <a:rPr lang="en-US" altLang="zh-CN"/>
                        <a:t>NOMA</a:t>
                      </a:r>
                      <a:r>
                        <a:rPr lang="zh-CN" altLang="en-US"/>
                        <a:t>在能耗效率及性能上的</a:t>
                      </a:r>
                      <a:r>
                        <a:rPr lang="zh-CN" altLang="en-US"/>
                        <a:t>对比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5" name="组合 44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6" name="椭圆 45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相关工作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68300" y="879475"/>
          <a:ext cx="109169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8460"/>
                <a:gridCol w="5458460"/>
              </a:tblGrid>
              <a:tr h="627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文章</a:t>
                      </a:r>
                      <a:r>
                        <a:rPr lang="en-US" altLang="zh-CN"/>
                        <a:t>10-22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研究</a:t>
                      </a:r>
                      <a:r>
                        <a:rPr lang="en-US" altLang="zh-CN"/>
                        <a:t>23-26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A rate-splitting approach to the</a:t>
                      </a:r>
                      <a:r>
                        <a:rPr lang="en-US"/>
                        <a:t> </a:t>
                      </a:r>
                      <a:r>
                        <a:t>Gaussian multiple-access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证明了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的上行链路的用户消息分割为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个子消息是</a:t>
                      </a:r>
                      <a:r>
                        <a:rPr lang="zh-CN" altLang="en-US"/>
                        <a:t>最合适的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 rate-splitting non-orthogonal multiple access scheme for uplink transmission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的非正交多址的</a:t>
                      </a:r>
                      <a:r>
                        <a:rPr lang="zh-CN" altLang="en-US"/>
                        <a:t>上行链路性能分析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Ensuring maxcmin fairness of UL SIMO-NOMA: A rate splitting</a:t>
                      </a:r>
                      <a:r>
                        <a:rPr lang="en-US"/>
                        <a:t> </a:t>
                      </a:r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的</a:t>
                      </a:r>
                      <a:r>
                        <a:rPr lang="en-US" altLang="zh-CN"/>
                        <a:t>SIMO</a:t>
                      </a:r>
                      <a:r>
                        <a:rPr lang="zh-CN" altLang="en-US"/>
                        <a:t>的非正交多址的实现最优公平性的</a:t>
                      </a: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t>Rate</a:t>
                      </a:r>
                      <a:r>
                        <a:rPr lang="en-US"/>
                        <a:t> </a:t>
                      </a:r>
                      <a:r>
                        <a:t>splitting for uplink NOMA with enhanced fairness and outage</a:t>
                      </a:r>
                      <a:r>
                        <a:rPr lang="en-US"/>
                        <a:t> </a:t>
                      </a:r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RSMA</a:t>
                      </a:r>
                      <a:r>
                        <a:rPr lang="zh-CN" altLang="en-US"/>
                        <a:t>的上行链路的非正交多址的公平性以及中断性能</a:t>
                      </a:r>
                      <a:r>
                        <a:rPr lang="zh-CN" altLang="en-US"/>
                        <a:t>分析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本文工作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360" y="1045210"/>
            <a:ext cx="59436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800"/>
              </a:lnSpc>
            </a:pPr>
            <a:r>
              <a:rPr lang="en-US" altLang="zh-CN" sz="2400"/>
              <a:t> 3.1.</a:t>
            </a:r>
            <a:r>
              <a:rPr lang="zh-CN" altLang="en-US" sz="2400"/>
              <a:t>基本框架与建模</a:t>
            </a:r>
            <a:endParaRPr lang="zh-CN" altLang="en-US" sz="2400"/>
          </a:p>
          <a:p>
            <a:pPr fontAlgn="auto">
              <a:lnSpc>
                <a:spcPts val="1800"/>
              </a:lnSpc>
            </a:pPr>
            <a:endParaRPr lang="zh-CN" altLang="en-US" sz="2400"/>
          </a:p>
          <a:p>
            <a:pPr fontAlgn="auto">
              <a:lnSpc>
                <a:spcPts val="1800"/>
              </a:lnSpc>
            </a:pPr>
            <a:r>
              <a:rPr lang="zh-CN" altLang="en-US"/>
              <a:t>    环境：基站、用户</a:t>
            </a:r>
            <a:r>
              <a:rPr lang="en-US" altLang="zh-CN"/>
              <a:t>(</a:t>
            </a:r>
            <a:r>
              <a:rPr lang="zh-CN" altLang="en-US"/>
              <a:t>信息分为</a:t>
            </a:r>
            <a:r>
              <a:rPr lang="en-US" altLang="zh-CN"/>
              <a:t>2</a:t>
            </a:r>
            <a:r>
              <a:rPr lang="zh-CN" altLang="en-US"/>
              <a:t>个子信息，不同功率）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899795" y="2303145"/>
            <a:ext cx="6455410" cy="999490"/>
            <a:chOff x="1463" y="4418"/>
            <a:chExt cx="10166" cy="1574"/>
          </a:xfrm>
        </p:grpSpPr>
        <p:grpSp>
          <p:nvGrpSpPr>
            <p:cNvPr id="11" name="组合 10"/>
            <p:cNvGrpSpPr/>
            <p:nvPr/>
          </p:nvGrpSpPr>
          <p:grpSpPr>
            <a:xfrm>
              <a:off x="1463" y="4418"/>
              <a:ext cx="10166" cy="1446"/>
              <a:chOff x="657" y="3867"/>
              <a:chExt cx="10166" cy="116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57" y="3930"/>
                <a:ext cx="3441" cy="11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040" y="4191"/>
                <a:ext cx="3338" cy="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         </a:t>
                </a:r>
                <a:r>
                  <a:rPr lang="zh-CN" altLang="en-US"/>
                  <a:t>用户</a:t>
                </a:r>
                <a:r>
                  <a:rPr lang="en-US" altLang="zh-CN"/>
                  <a:t>k</a:t>
                </a:r>
                <a:endParaRPr lang="en-US" altLang="zh-CN"/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 flipV="1">
                <a:off x="4378" y="4442"/>
                <a:ext cx="1874" cy="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226" y="3867"/>
                <a:ext cx="2124" cy="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信息</a:t>
                </a:r>
                <a:r>
                  <a:rPr lang="en-US" altLang="zh-CN"/>
                  <a:t>k1/P</a:t>
                </a:r>
                <a:r>
                  <a:rPr lang="en-US" altLang="zh-CN" baseline="-25000"/>
                  <a:t>k1</a:t>
                </a:r>
                <a:endParaRPr lang="en-US" altLang="zh-CN" baseline="-2500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374" y="3867"/>
                <a:ext cx="3706" cy="1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564" y="4145"/>
                <a:ext cx="3259" cy="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基站</a:t>
                </a:r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32" y="5412"/>
              <a:ext cx="306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信息</a:t>
              </a:r>
              <a:r>
                <a:rPr lang="en-US" altLang="zh-CN"/>
                <a:t>k2/P</a:t>
              </a:r>
              <a:r>
                <a:rPr lang="en-US" altLang="zh-CN" baseline="-25000"/>
                <a:t>k2</a:t>
              </a:r>
              <a:endParaRPr lang="en-US" altLang="zh-CN" baseline="-25000"/>
            </a:p>
          </p:txBody>
        </p:sp>
      </p:grpSp>
      <p:pic>
        <p:nvPicPr>
          <p:cNvPr id="27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41680" y="3745865"/>
            <a:ext cx="6678930" cy="2496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20610" y="1163955"/>
            <a:ext cx="4505960" cy="3761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26120" y="5001260"/>
            <a:ext cx="269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多用户上行链路</a:t>
            </a:r>
            <a:r>
              <a:rPr lang="en-US" altLang="zh-CN"/>
              <a:t>RSMA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1605" y="65319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本文工作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360" y="853440"/>
            <a:ext cx="395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上行链路信号</a:t>
            </a:r>
            <a:r>
              <a:rPr lang="zh-CN" altLang="en-US"/>
              <a:t>模型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90980" y="1504315"/>
            <a:ext cx="9068435" cy="4321810"/>
            <a:chOff x="403" y="2168"/>
            <a:chExt cx="14281" cy="6806"/>
          </a:xfrm>
        </p:grpSpPr>
        <p:sp>
          <p:nvSpPr>
            <p:cNvPr id="17" name="椭圆 16"/>
            <p:cNvSpPr/>
            <p:nvPr/>
          </p:nvSpPr>
          <p:spPr>
            <a:xfrm>
              <a:off x="411" y="5490"/>
              <a:ext cx="8074" cy="348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3" y="2168"/>
              <a:ext cx="7753" cy="32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1078" y="3894"/>
              <a:ext cx="6240" cy="79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/>
            <a:stretch>
              <a:fillRect/>
            </a:stretch>
          </p:blipFill>
          <p:spPr>
            <a:xfrm>
              <a:off x="1078" y="6370"/>
              <a:ext cx="6765" cy="132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2228" y="7684"/>
              <a:ext cx="4440" cy="96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print"/>
            <a:srcRect r="207" b="27009"/>
            <a:stretch>
              <a:fillRect/>
            </a:stretch>
          </p:blipFill>
          <p:spPr>
            <a:xfrm>
              <a:off x="1303" y="2767"/>
              <a:ext cx="5778" cy="854"/>
            </a:xfrm>
            <a:prstGeom prst="rect">
              <a:avLst/>
            </a:prstGeom>
          </p:spPr>
        </p:pic>
        <p:sp>
          <p:nvSpPr>
            <p:cNvPr id="15" name="右箭头 14"/>
            <p:cNvSpPr/>
            <p:nvPr/>
          </p:nvSpPr>
          <p:spPr>
            <a:xfrm>
              <a:off x="8454" y="3497"/>
              <a:ext cx="2747" cy="39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429" y="3329"/>
              <a:ext cx="2961" cy="8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2400"/>
                <a:t>信号模型</a:t>
              </a:r>
              <a:endParaRPr lang="zh-CN" altLang="en-US" sz="2400"/>
            </a:p>
          </p:txBody>
        </p:sp>
        <p:sp>
          <p:nvSpPr>
            <p:cNvPr id="18" name="右箭头 17"/>
            <p:cNvSpPr/>
            <p:nvPr>
              <p:custDataLst>
                <p:tags r:id="rId10"/>
              </p:custDataLst>
            </p:nvPr>
          </p:nvSpPr>
          <p:spPr>
            <a:xfrm>
              <a:off x="8654" y="6832"/>
              <a:ext cx="2747" cy="39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570" y="6832"/>
              <a:ext cx="311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速率模型</a:t>
              </a: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本文工作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950595"/>
            <a:ext cx="465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zh-CN" altLang="en-US"/>
              <a:t>描述：</a:t>
            </a:r>
            <a:endParaRPr lang="zh-CN" altLang="en-US"/>
          </a:p>
          <a:p>
            <a:r>
              <a:rPr lang="zh-CN" altLang="en-US"/>
              <a:t>最大化</a:t>
            </a:r>
            <a:r>
              <a:rPr lang="en-US" altLang="zh-CN"/>
              <a:t>sum-</a:t>
            </a:r>
            <a:r>
              <a:rPr lang="en-US" altLang="zh-CN"/>
              <a:t>rate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660400" y="1785620"/>
            <a:ext cx="8924925" cy="3002280"/>
            <a:chOff x="1040" y="2812"/>
            <a:chExt cx="14055" cy="6226"/>
          </a:xfrm>
        </p:grpSpPr>
        <p:sp>
          <p:nvSpPr>
            <p:cNvPr id="3" name="矩形 2"/>
            <p:cNvSpPr/>
            <p:nvPr/>
          </p:nvSpPr>
          <p:spPr>
            <a:xfrm>
              <a:off x="1040" y="2812"/>
              <a:ext cx="14055" cy="62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/>
            <a:srcRect r="11344" b="-2300"/>
            <a:stretch>
              <a:fillRect/>
            </a:stretch>
          </p:blipFill>
          <p:spPr>
            <a:xfrm>
              <a:off x="1463" y="3021"/>
              <a:ext cx="6971" cy="5115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927" y="4397"/>
              <a:ext cx="4632" cy="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C1</a:t>
              </a:r>
              <a:r>
                <a:rPr lang="zh-CN" altLang="en-US"/>
                <a:t>：速率分配系数</a:t>
              </a:r>
              <a:r>
                <a:rPr lang="zh-CN" altLang="en-US"/>
                <a:t>限制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27" y="5289"/>
              <a:ext cx="4166" cy="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C2</a:t>
              </a:r>
              <a:r>
                <a:rPr lang="zh-CN" altLang="en-US"/>
                <a:t>：功率</a:t>
              </a:r>
              <a:r>
                <a:rPr lang="zh-CN" altLang="en-US"/>
                <a:t>限制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8927" y="6298"/>
              <a:ext cx="4166" cy="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C3</a:t>
              </a:r>
              <a:r>
                <a:rPr lang="zh-CN" altLang="en-US"/>
                <a:t>：子</a:t>
              </a:r>
              <a:r>
                <a:rPr lang="zh-CN" altLang="en-US"/>
                <a:t>消息功率</a:t>
              </a:r>
              <a:r>
                <a:rPr lang="zh-CN" altLang="en-US"/>
                <a:t>限制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27" y="7159"/>
              <a:ext cx="5266" cy="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C4</a:t>
              </a:r>
              <a:r>
                <a:rPr lang="zh-CN" altLang="en-US"/>
                <a:t>：总功率</a:t>
              </a:r>
              <a:r>
                <a:rPr lang="zh-CN" altLang="en-US"/>
                <a:t>限制</a:t>
              </a: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3115" y="4977765"/>
            <a:ext cx="3448050" cy="1056640"/>
            <a:chOff x="604" y="7839"/>
            <a:chExt cx="5430" cy="1664"/>
          </a:xfrm>
        </p:grpSpPr>
        <p:sp>
          <p:nvSpPr>
            <p:cNvPr id="12" name="椭圆 11"/>
            <p:cNvSpPr/>
            <p:nvPr/>
          </p:nvSpPr>
          <p:spPr>
            <a:xfrm>
              <a:off x="604" y="7839"/>
              <a:ext cx="5430" cy="16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670" y="8092"/>
              <a:ext cx="3450" cy="118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5668645" y="4977765"/>
            <a:ext cx="3448050" cy="1056640"/>
            <a:chOff x="7464" y="7852"/>
            <a:chExt cx="5430" cy="1664"/>
          </a:xfrm>
        </p:grpSpPr>
        <p:sp>
          <p:nvSpPr>
            <p:cNvPr id="13" name="椭圆 12"/>
            <p:cNvSpPr/>
            <p:nvPr>
              <p:custDataLst>
                <p:tags r:id="rId7"/>
              </p:custDataLst>
            </p:nvPr>
          </p:nvSpPr>
          <p:spPr>
            <a:xfrm>
              <a:off x="7464" y="7852"/>
              <a:ext cx="5430" cy="166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rcRect t="6961" r="1630"/>
            <a:stretch>
              <a:fillRect/>
            </a:stretch>
          </p:blipFill>
          <p:spPr>
            <a:xfrm>
              <a:off x="8730" y="8210"/>
              <a:ext cx="2715" cy="9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本文工作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405" y="950595"/>
            <a:ext cx="465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</a:t>
            </a:r>
            <a:r>
              <a:rPr lang="zh-CN" altLang="en-US"/>
              <a:t>求解：</a:t>
            </a:r>
            <a:endParaRPr lang="zh-CN" altLang="en-US"/>
          </a:p>
          <a:p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697230" y="1192530"/>
            <a:ext cx="10584180" cy="3942080"/>
            <a:chOff x="1098" y="1878"/>
            <a:chExt cx="17582" cy="7382"/>
          </a:xfrm>
        </p:grpSpPr>
        <p:sp>
          <p:nvSpPr>
            <p:cNvPr id="18" name="圆角矩形 17"/>
            <p:cNvSpPr/>
            <p:nvPr/>
          </p:nvSpPr>
          <p:spPr>
            <a:xfrm>
              <a:off x="7752" y="3237"/>
              <a:ext cx="10928" cy="14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98" y="4717"/>
              <a:ext cx="3831" cy="15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最大化和</a:t>
              </a:r>
              <a:r>
                <a:rPr lang="zh-CN" altLang="en-US">
                  <a:solidFill>
                    <a:schemeClr val="tx1"/>
                  </a:solidFill>
                </a:rPr>
                <a:t>速率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5248" y="2229"/>
              <a:ext cx="2901" cy="655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55" y="1878"/>
              <a:ext cx="3556" cy="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最大和速率求解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1903" y="2352"/>
              <a:ext cx="14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13536" y="1878"/>
              <a:ext cx="3860" cy="10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使用过去文献的</a:t>
              </a:r>
              <a:r>
                <a:rPr lang="zh-CN" altLang="en-US">
                  <a:solidFill>
                    <a:schemeClr val="tx1"/>
                  </a:solidFill>
                </a:rPr>
                <a:t>引理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134" y="3266"/>
              <a:ext cx="4829" cy="127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3122" y="3266"/>
              <a:ext cx="5304" cy="1243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8134" y="5298"/>
              <a:ext cx="3768" cy="9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最优解码顺序求解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/>
            <p:nvPr>
              <p:custDataLst>
                <p:tags r:id="rId6"/>
              </p:custDataLst>
            </p:nvPr>
          </p:nvCxnSpPr>
          <p:spPr>
            <a:xfrm>
              <a:off x="12011" y="5772"/>
              <a:ext cx="14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3540" y="5307"/>
              <a:ext cx="4441" cy="9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穷举法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255" y="8330"/>
              <a:ext cx="10001" cy="930"/>
              <a:chOff x="8240" y="8605"/>
              <a:chExt cx="10001" cy="93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240" y="8716"/>
                <a:ext cx="4014" cy="6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最优功率</a:t>
                </a:r>
                <a:r>
                  <a:rPr lang="zh-CN" altLang="en-US">
                    <a:solidFill>
                      <a:schemeClr val="tx1"/>
                    </a:solidFill>
                  </a:rPr>
                  <a:t>分配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12360" y="9059"/>
                <a:ext cx="14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5" name="圆角矩形 24"/>
              <p:cNvSpPr/>
              <p:nvPr>
                <p:custDataLst>
                  <p:tags r:id="rId8"/>
                </p:custDataLst>
              </p:nvPr>
            </p:nvSpPr>
            <p:spPr>
              <a:xfrm>
                <a:off x="13801" y="8605"/>
                <a:ext cx="4441" cy="93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 DC</a:t>
                </a:r>
                <a:r>
                  <a:rPr lang="zh-CN" altLang="en-US">
                    <a:solidFill>
                      <a:schemeClr val="tx1"/>
                    </a:solidFill>
                  </a:rPr>
                  <a:t>差分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473075" y="5321300"/>
            <a:ext cx="244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复杂度分析与</a:t>
            </a:r>
            <a:r>
              <a:rPr lang="zh-CN" altLang="en-US"/>
              <a:t>优化：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327150" y="5773420"/>
            <a:ext cx="6608445" cy="572770"/>
            <a:chOff x="1187" y="9111"/>
            <a:chExt cx="10407" cy="902"/>
          </a:xfrm>
        </p:grpSpPr>
        <p:sp>
          <p:nvSpPr>
            <p:cNvPr id="29" name="圆角矩形 28"/>
            <p:cNvSpPr/>
            <p:nvPr/>
          </p:nvSpPr>
          <p:spPr>
            <a:xfrm>
              <a:off x="1187" y="9311"/>
              <a:ext cx="4380" cy="7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穷举法复杂度</a:t>
              </a:r>
              <a:r>
                <a:rPr lang="zh-CN" altLang="en-US">
                  <a:solidFill>
                    <a:schemeClr val="tx1"/>
                  </a:solidFill>
                </a:rPr>
                <a:t>过大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812" y="9555"/>
              <a:ext cx="1755" cy="213"/>
            </a:xfrm>
            <a:prstGeom prst="right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63" y="9111"/>
              <a:ext cx="1343" cy="2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400"/>
                <a:t>优化</a:t>
              </a:r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902" y="9403"/>
              <a:ext cx="3693" cy="550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将用户分</a:t>
              </a:r>
              <a:r>
                <a:rPr lang="zh-CN" altLang="en-US">
                  <a:solidFill>
                    <a:schemeClr val="tx1"/>
                  </a:solidFill>
                </a:rPr>
                <a:t>组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2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本文工作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7266" y="1032934"/>
            <a:ext cx="87037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不同影响因子下的最大和</a:t>
            </a:r>
            <a:r>
              <a:rPr lang="zh-CN" altLang="en-US" dirty="0"/>
              <a:t>速率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1310" y="1673860"/>
            <a:ext cx="4091940" cy="413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32300" y="1673860"/>
            <a:ext cx="4015105" cy="4081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66455" y="1741805"/>
            <a:ext cx="3489960" cy="3931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PP_MARK_KEY" val="3968ca0e-ed57-415f-bc79-b2de0435586a"/>
  <p:tag name="COMMONDATA" val="eyJoZGlkIjoiY2U5OWMyMjk0NzI1MTQ1Mjk5ODUwNmZiMjM0OWI5MT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6849d04d-d7ea-48b6-8b39-6afcbcdda470}"/>
  <p:tag name="TABLE_ENDDRAG_ORIGIN_RECT" val="859*394"/>
  <p:tag name="TABLE_ENDDRAG_RECT" val="21*104*859*394"/>
</p:tagLst>
</file>

<file path=ppt/tags/tag6.xml><?xml version="1.0" encoding="utf-8"?>
<p:tagLst xmlns:p="http://schemas.openxmlformats.org/presentationml/2006/main">
  <p:tag name="KSO_WM_UNIT_TABLE_BEAUTIFY" val="smartTable{29dd984c-fb58-414b-8519-a6478f714ded}"/>
  <p:tag name="TABLE_ENDDRAG_ORIGIN_RECT" val="859*394"/>
  <p:tag name="TABLE_ENDDRAG_RECT" val="21*104*859*394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WPS 演示</Application>
  <PresentationFormat>自定义</PresentationFormat>
  <Paragraphs>262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等线</vt:lpstr>
      <vt:lpstr>微软雅黑</vt:lpstr>
      <vt:lpstr>Arial</vt:lpstr>
      <vt:lpstr>Arial Unicode MS</vt:lpstr>
      <vt:lpstr>等线 Light</vt:lpstr>
      <vt:lpstr>Calibri Light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黑不拉几先生</cp:lastModifiedBy>
  <cp:revision>95</cp:revision>
  <dcterms:created xsi:type="dcterms:W3CDTF">2019-03-09T08:01:00Z</dcterms:created>
  <dcterms:modified xsi:type="dcterms:W3CDTF">2023-08-30T04:32:23Z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F5F59C879B2F4636B17ADD37831E00E6_12</vt:lpwstr>
  </property>
</Properties>
</file>