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28" r:id="rId2"/>
    <p:sldId id="3255" r:id="rId3"/>
    <p:sldId id="3326" r:id="rId4"/>
    <p:sldId id="3327" r:id="rId5"/>
    <p:sldId id="3349" r:id="rId6"/>
    <p:sldId id="3350" r:id="rId7"/>
    <p:sldId id="3329" r:id="rId8"/>
    <p:sldId id="3330" r:id="rId9"/>
    <p:sldId id="3351" r:id="rId10"/>
    <p:sldId id="3323" r:id="rId11"/>
    <p:sldId id="3345" r:id="rId12"/>
    <p:sldId id="3353" r:id="rId13"/>
    <p:sldId id="3352" r:id="rId14"/>
    <p:sldId id="3348" r:id="rId15"/>
    <p:sldId id="3231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9" userDrawn="1">
          <p15:clr>
            <a:srgbClr val="A4A3A4"/>
          </p15:clr>
        </p15:guide>
        <p15:guide id="2" pos="38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299"/>
    <a:srgbClr val="D5D4F4"/>
    <a:srgbClr val="0000FF"/>
    <a:srgbClr val="C5D3ED"/>
    <a:srgbClr val="C0BFEF"/>
    <a:srgbClr val="8684E0"/>
    <a:srgbClr val="585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0" autoAdjust="0"/>
    <p:restoredTop sz="77278" autoAdjust="0"/>
  </p:normalViewPr>
  <p:slideViewPr>
    <p:cSldViewPr snapToGrid="0" showGuides="1">
      <p:cViewPr varScale="1">
        <p:scale>
          <a:sx n="76" d="100"/>
          <a:sy n="76" d="100"/>
        </p:scale>
        <p:origin x="778" y="58"/>
      </p:cViewPr>
      <p:guideLst>
        <p:guide orient="horz" pos="2219"/>
        <p:guide pos="3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8B3B6-8A1D-4E8B-BAE6-9A18D5E163A4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9285D-A613-4B05-AB9C-97E972355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A8359-47D7-4F8C-9963-BF118581D0FE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EECF4-4BA1-44BE-9845-09E73C2C98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i="0" dirty="0">
              <a:solidFill>
                <a:srgbClr val="2E2E2E"/>
              </a:solidFill>
              <a:effectLst/>
              <a:latin typeface="ElsevierGulliver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EECF4-4BA1-44BE-9845-09E73C2C980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803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880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8084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642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提出了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在基于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的车载网络中数据驱动任务卸载的异步深度强化学习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924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EECF4-4BA1-44BE-9845-09E73C2C9808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991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899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326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03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357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8615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所提出的</a:t>
            </a:r>
            <a:r>
              <a:rPr lang="en-US" altLang="zh-CN" dirty="0"/>
              <a:t>MA-QL</a:t>
            </a:r>
            <a:r>
              <a:rPr lang="zh-CN" altLang="en-US" dirty="0"/>
              <a:t>算法在算法</a:t>
            </a:r>
            <a:r>
              <a:rPr lang="en-US" altLang="zh-CN" dirty="0"/>
              <a:t>1</a:t>
            </a:r>
            <a:r>
              <a:rPr lang="zh-CN" altLang="en-US" dirty="0"/>
              <a:t>中给出。在所提出的</a:t>
            </a:r>
            <a:r>
              <a:rPr lang="en-US" altLang="zh-CN" dirty="0"/>
              <a:t>MA-QL</a:t>
            </a:r>
            <a:r>
              <a:rPr lang="zh-CN" altLang="en-US" dirty="0"/>
              <a:t>算法中，它将返回每个无人机的轨迹和使用的发射功率值列表作为输出。对于每次迭代，算法分别更新动态参数和</a:t>
            </a:r>
            <a:r>
              <a:rPr lang="en-US" altLang="zh-CN" dirty="0"/>
              <a:t>Q</a:t>
            </a:r>
            <a:r>
              <a:rPr lang="zh-CN" altLang="en-US" dirty="0"/>
              <a:t>表。可以看出，在每次迭代中，总迭代奖励被计算为每个</a:t>
            </a:r>
            <a:r>
              <a:rPr lang="en-US" altLang="zh-CN" dirty="0" err="1"/>
              <a:t>Φi</a:t>
            </a:r>
            <a:r>
              <a:rPr lang="en-US" altLang="zh-CN" dirty="0"/>
              <a:t> t</a:t>
            </a:r>
            <a:r>
              <a:rPr lang="zh-CN" altLang="en-US" dirty="0"/>
              <a:t>的总和，直到两台无人机都达到最终状态。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11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442C-FCD2-43A6-8EF0-E847FDF90A8E}" type="datetime1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0BAE-6D4D-4FBC-9289-00EC79ADBD81}" type="datetime1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0F50-CCAE-46FA-977D-D341E443A857}" type="datetime1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4190-4EC0-4FED-AAC6-DF066069335C}" type="datetime1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47BB-B1F4-43CD-8D83-C16ECF620B38}" type="datetime1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2C69-C84B-4BA5-9ABB-AEDA01D3915A}" type="datetime1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7F44-C328-4646-AEAE-FF134FB80EB0}" type="datetime1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E4CF-2896-408A-AD4D-4BFDFF34365C}" type="datetime1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1B06-EB6F-44B2-B162-3E0A3266BA16}" type="datetime1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8E07-74D0-4744-87FD-8736F1DB03B1}" type="datetime1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D423-E00C-487A-9966-FC60FB27827D}" type="datetime1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01D45-E86C-4308-BDBB-844C1B16FBFC}" type="datetime1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41889-A46D-48B6-B0A0-FDDAA2E921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17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31.xml"/><Relationship Id="rId7" Type="http://schemas.openxmlformats.org/officeDocument/2006/relationships/image" Target="../media/image18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34.xml"/><Relationship Id="rId7" Type="http://schemas.openxmlformats.org/officeDocument/2006/relationships/image" Target="../media/image20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22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6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9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notesSlide" Target="../notesSlides/notesSlide7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22.xml"/><Relationship Id="rId7" Type="http://schemas.openxmlformats.org/officeDocument/2006/relationships/image" Target="../media/image12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5.xml"/><Relationship Id="rId7" Type="http://schemas.openxmlformats.org/officeDocument/2006/relationships/image" Target="../media/image2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9" y="1341261"/>
            <a:ext cx="1219133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65860" y="3712210"/>
            <a:ext cx="10928985" cy="1200286"/>
          </a:xfrm>
          <a:prstGeom prst="rect">
            <a:avLst/>
          </a:prstGeom>
        </p:spPr>
        <p:txBody>
          <a:bodyPr wrap="square" lIns="91397" tIns="45699" rIns="91397" bIns="45699">
            <a:spAutoFit/>
          </a:bodyPr>
          <a:lstStyle/>
          <a:p>
            <a:pPr indent="457200" algn="r" defTabSz="913765">
              <a:defRPr/>
            </a:pPr>
            <a:r>
              <a:rPr lang="en-US" altLang="zh-C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Authors: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NimbusRomNo9L-Medi"/>
              </a:rPr>
              <a:t>Wenchao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NimbusRomNo9L-Medi"/>
              </a:rPr>
              <a:t>Xia;Yongxu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NimbusRomNo9L-Medi"/>
              </a:rPr>
              <a:t>Zhu;Lorenzo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 De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NimbusRomNo9L-Medi"/>
              </a:rPr>
              <a:t>Simone;Tasos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NimbusRomNo9L-Medi"/>
              </a:rPr>
              <a:t>Dagiuklas;Kai-Kit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 Wong</a:t>
            </a:r>
            <a:br>
              <a:rPr lang="en-US" altLang="zh-CN" dirty="0"/>
            </a:br>
            <a:br>
              <a:rPr lang="en-US" altLang="zh-CN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b="0" i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defTabSz="913765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Publisher: </a:t>
            </a:r>
            <a:r>
              <a:rPr lang="en-US" altLang="zh-CN" u="sng" dirty="0"/>
              <a:t>IEEE Journal on Selected Areas in Communications(2022) </a:t>
            </a:r>
            <a:endParaRPr lang="en-US" altLang="zh-CN" b="1" dirty="0">
              <a:solidFill>
                <a:srgbClr val="1C62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600553" y="948409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81" y="808751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17364" y="1684020"/>
            <a:ext cx="7874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defRPr/>
            </a:pPr>
            <a:r>
              <a:rPr lang="en-US" altLang="zh-CN" sz="2800" b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Multiagent Collaborative Learning for UAV Enabled Wireless Networks</a:t>
            </a:r>
          </a:p>
        </p:txBody>
      </p:sp>
      <p:sp>
        <p:nvSpPr>
          <p:cNvPr id="16" name="文本占位符 56"/>
          <p:cNvSpPr txBox="1"/>
          <p:nvPr/>
        </p:nvSpPr>
        <p:spPr>
          <a:xfrm>
            <a:off x="5436235" y="5184140"/>
            <a:ext cx="1758315" cy="537845"/>
          </a:xfrm>
          <a:custGeom>
            <a:avLst/>
            <a:gdLst>
              <a:gd name="connsiteX0" fmla="*/ 0 w 1747925"/>
              <a:gd name="connsiteY0" fmla="*/ 176559 h 353120"/>
              <a:gd name="connsiteX1" fmla="*/ 0 w 1747925"/>
              <a:gd name="connsiteY1" fmla="*/ 176560 h 353120"/>
              <a:gd name="connsiteX2" fmla="*/ 0 w 1747925"/>
              <a:gd name="connsiteY2" fmla="*/ 176560 h 353120"/>
              <a:gd name="connsiteX3" fmla="*/ 176560 w 1747925"/>
              <a:gd name="connsiteY3" fmla="*/ 0 h 353120"/>
              <a:gd name="connsiteX4" fmla="*/ 1571365 w 1747925"/>
              <a:gd name="connsiteY4" fmla="*/ 0 h 353120"/>
              <a:gd name="connsiteX5" fmla="*/ 1747925 w 1747925"/>
              <a:gd name="connsiteY5" fmla="*/ 176560 h 353120"/>
              <a:gd name="connsiteX6" fmla="*/ 1747924 w 1747925"/>
              <a:gd name="connsiteY6" fmla="*/ 176560 h 353120"/>
              <a:gd name="connsiteX7" fmla="*/ 1571364 w 1747925"/>
              <a:gd name="connsiteY7" fmla="*/ 353120 h 353120"/>
              <a:gd name="connsiteX8" fmla="*/ 176560 w 1747925"/>
              <a:gd name="connsiteY8" fmla="*/ 353119 h 353120"/>
              <a:gd name="connsiteX9" fmla="*/ 13875 w 1747925"/>
              <a:gd name="connsiteY9" fmla="*/ 245284 h 353120"/>
              <a:gd name="connsiteX10" fmla="*/ 0 w 1747925"/>
              <a:gd name="connsiteY10" fmla="*/ 176560 h 353120"/>
              <a:gd name="connsiteX11" fmla="*/ 13875 w 1747925"/>
              <a:gd name="connsiteY11" fmla="*/ 107835 h 353120"/>
              <a:gd name="connsiteX12" fmla="*/ 176560 w 1747925"/>
              <a:gd name="connsiteY12" fmla="*/ 0 h 35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7925" h="353120">
                <a:moveTo>
                  <a:pt x="0" y="176559"/>
                </a:moveTo>
                <a:lnTo>
                  <a:pt x="0" y="176560"/>
                </a:lnTo>
                <a:lnTo>
                  <a:pt x="0" y="176560"/>
                </a:lnTo>
                <a:close/>
                <a:moveTo>
                  <a:pt x="176560" y="0"/>
                </a:moveTo>
                <a:lnTo>
                  <a:pt x="1571365" y="0"/>
                </a:lnTo>
                <a:cubicBezTo>
                  <a:pt x="1668876" y="0"/>
                  <a:pt x="1747925" y="79049"/>
                  <a:pt x="1747925" y="176560"/>
                </a:cubicBezTo>
                <a:lnTo>
                  <a:pt x="1747924" y="176560"/>
                </a:lnTo>
                <a:cubicBezTo>
                  <a:pt x="1747924" y="274071"/>
                  <a:pt x="1668875" y="353120"/>
                  <a:pt x="1571364" y="353120"/>
                </a:cubicBezTo>
                <a:lnTo>
                  <a:pt x="176560" y="353119"/>
                </a:lnTo>
                <a:cubicBezTo>
                  <a:pt x="103427" y="353119"/>
                  <a:pt x="40679" y="308654"/>
                  <a:pt x="13875" y="245284"/>
                </a:cubicBezTo>
                <a:lnTo>
                  <a:pt x="0" y="176560"/>
                </a:lnTo>
                <a:lnTo>
                  <a:pt x="13875" y="107835"/>
                </a:lnTo>
                <a:cubicBezTo>
                  <a:pt x="40679" y="44465"/>
                  <a:pt x="103427" y="0"/>
                  <a:pt x="176560" y="0"/>
                </a:cubicBezTo>
                <a:close/>
              </a:path>
            </a:pathLst>
          </a:custGeom>
          <a:solidFill>
            <a:srgbClr val="1C6299"/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rPr>
              <a:t>汇报人：</a:t>
            </a:r>
            <a:r>
              <a:rPr lang="zh-CN" altLang="en-US" sz="1600" dirty="0">
                <a:latin typeface="Arial" panose="020B0604020202020204"/>
                <a:ea typeface="微软雅黑" panose="020B0503020204020204" pitchFamily="34" charset="-122"/>
              </a:rPr>
              <a:t>唐杰</a:t>
            </a:r>
            <a:endParaRPr lang="zh-CN" altLang="en-US" sz="16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81" y="808751"/>
            <a:ext cx="3140616" cy="29035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1"/>
            </p:custDataLst>
          </p:nvPr>
        </p:nvSpPr>
        <p:spPr>
          <a:xfrm>
            <a:off x="1056005" y="95250"/>
            <a:ext cx="1546225" cy="53276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实验环境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B594C0-A192-2C35-3C7E-7CEC707FE67C}"/>
              </a:ext>
            </a:extLst>
          </p:cNvPr>
          <p:cNvSpPr txBox="1"/>
          <p:nvPr/>
        </p:nvSpPr>
        <p:spPr>
          <a:xfrm>
            <a:off x="513975" y="1027383"/>
            <a:ext cx="97655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该论文评估所提出的算法的性能与数值结果。考虑在</a:t>
            </a:r>
            <a:r>
              <a:rPr lang="en-US" altLang="zh-CN" b="0" i="0" dirty="0">
                <a:effectLst/>
                <a:latin typeface="-apple-system"/>
              </a:rPr>
              <a:t>1</a:t>
            </a:r>
            <a:r>
              <a:rPr lang="zh-CN" altLang="en-US" b="0" i="0" dirty="0">
                <a:effectLst/>
                <a:latin typeface="-apple-system"/>
              </a:rPr>
              <a:t>平方公里的区域，并且</a:t>
            </a:r>
            <a:r>
              <a:rPr lang="en-US" altLang="zh-CN" b="0" i="0" dirty="0">
                <a:effectLst/>
                <a:latin typeface="-apple-system"/>
              </a:rPr>
              <a:t>UAV</a:t>
            </a:r>
            <a:r>
              <a:rPr lang="zh-CN" altLang="en-US" b="0" i="0" dirty="0">
                <a:effectLst/>
                <a:latin typeface="-apple-system"/>
              </a:rPr>
              <a:t>的水平位置被限制在该区域中。假设噪声功率为</a:t>
            </a:r>
            <a:r>
              <a:rPr lang="en-US" altLang="zh-CN" b="0" i="0" dirty="0">
                <a:effectLst/>
                <a:latin typeface="-apple-system"/>
              </a:rPr>
              <a:t>σ2 = −174 + 10 log10</a:t>
            </a:r>
            <a:r>
              <a:rPr lang="zh-CN" altLang="en-US" b="0" i="0" dirty="0">
                <a:effectLst/>
                <a:latin typeface="-apple-system"/>
              </a:rPr>
              <a:t>（</a:t>
            </a:r>
            <a:r>
              <a:rPr lang="en-US" altLang="zh-CN" b="0" i="0" dirty="0">
                <a:effectLst/>
                <a:latin typeface="-apple-system"/>
              </a:rPr>
              <a:t>BW</a:t>
            </a:r>
            <a:r>
              <a:rPr lang="zh-CN" altLang="en-US" b="0" i="0" dirty="0">
                <a:effectLst/>
                <a:latin typeface="-apple-system"/>
              </a:rPr>
              <a:t>）</a:t>
            </a:r>
            <a:r>
              <a:rPr lang="en-US" altLang="zh-CN" b="0" i="0" dirty="0">
                <a:effectLst/>
                <a:latin typeface="-apple-system"/>
              </a:rPr>
              <a:t>+</a:t>
            </a:r>
            <a:r>
              <a:rPr lang="en-US" altLang="zh-CN" b="0" i="0" dirty="0" err="1">
                <a:effectLst/>
                <a:latin typeface="-apple-system"/>
              </a:rPr>
              <a:t>Nf</a:t>
            </a:r>
            <a:r>
              <a:rPr lang="en-US" altLang="zh-CN" b="0" i="0" dirty="0">
                <a:effectLst/>
                <a:latin typeface="-apple-system"/>
              </a:rPr>
              <a:t> dBm</a:t>
            </a:r>
            <a:r>
              <a:rPr lang="zh-CN" altLang="en-US" b="0" i="0" dirty="0">
                <a:effectLst/>
                <a:latin typeface="-apple-system"/>
              </a:rPr>
              <a:t>，其中</a:t>
            </a:r>
            <a:r>
              <a:rPr lang="en-US" altLang="zh-CN" b="0" i="0" dirty="0">
                <a:effectLst/>
                <a:latin typeface="-apple-system"/>
              </a:rPr>
              <a:t>BW</a:t>
            </a:r>
            <a:r>
              <a:rPr lang="zh-CN" altLang="en-US" b="0" i="0" dirty="0">
                <a:effectLst/>
                <a:latin typeface="-apple-system"/>
              </a:rPr>
              <a:t>为带宽，</a:t>
            </a:r>
            <a:r>
              <a:rPr lang="en-US" altLang="zh-CN" b="0" i="0" dirty="0" err="1">
                <a:effectLst/>
                <a:latin typeface="-apple-system"/>
              </a:rPr>
              <a:t>Nf</a:t>
            </a:r>
            <a:r>
              <a:rPr lang="zh-CN" altLang="en-US" b="0" i="0" dirty="0">
                <a:effectLst/>
                <a:latin typeface="-apple-system"/>
              </a:rPr>
              <a:t>为噪声系数。更多参数如下：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F99EB4E-6EF3-A3FE-D865-EFEB558E5A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4707" y="1923958"/>
            <a:ext cx="5789885" cy="465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22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1" name="图片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1"/>
            </p:custDataLst>
          </p:nvPr>
        </p:nvSpPr>
        <p:spPr>
          <a:xfrm>
            <a:off x="1056005" y="95250"/>
            <a:ext cx="1546225" cy="53276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实验结果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876F196-FDB1-575A-CE56-F8C88E340F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925" y="1219203"/>
            <a:ext cx="4754245" cy="48349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6DC4464-2803-8016-2BCA-1F8B95B0C8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7092" y="1344711"/>
            <a:ext cx="4913297" cy="458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59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1" name="图片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1"/>
            </p:custDataLst>
          </p:nvPr>
        </p:nvSpPr>
        <p:spPr>
          <a:xfrm>
            <a:off x="1056005" y="95250"/>
            <a:ext cx="1546225" cy="53276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实验结果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81AC5A-9085-F197-C17C-CC0FCBEE35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788" y="2216915"/>
            <a:ext cx="5166827" cy="43688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708715-B04B-0CB5-27CF-E940274EC5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2126" y="2041182"/>
            <a:ext cx="5130894" cy="460464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EC2F234-2B5D-D401-6F3B-60519E7A819A}"/>
              </a:ext>
            </a:extLst>
          </p:cNvPr>
          <p:cNvSpPr txBox="1"/>
          <p:nvPr/>
        </p:nvSpPr>
        <p:spPr>
          <a:xfrm>
            <a:off x="561788" y="1171312"/>
            <a:ext cx="678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性能比较</a:t>
            </a:r>
            <a:r>
              <a:rPr lang="en-US" altLang="zh-CN" b="1" dirty="0">
                <a:solidFill>
                  <a:srgbClr val="FF0000"/>
                </a:solidFill>
              </a:rPr>
              <a:t>Baseline</a:t>
            </a:r>
            <a:r>
              <a:rPr lang="zh-CN" altLang="en-US" dirty="0"/>
              <a:t>：</a:t>
            </a:r>
            <a:r>
              <a:rPr lang="en-US" altLang="zh-CN" dirty="0"/>
              <a:t>Random</a:t>
            </a:r>
            <a:r>
              <a:rPr lang="zh-CN" altLang="en-US" dirty="0"/>
              <a:t>动作选择</a:t>
            </a:r>
            <a:r>
              <a:rPr lang="en-US" altLang="zh-CN" b="0" i="0" baseline="30000" dirty="0">
                <a:effectLst/>
                <a:latin typeface="-apple-system"/>
              </a:rPr>
              <a:t>[48]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字形轨迹方法</a:t>
            </a:r>
            <a:r>
              <a:rPr lang="en-US" altLang="zh-CN" b="0" i="0" baseline="30000" dirty="0">
                <a:effectLst/>
                <a:latin typeface="-apple-system"/>
              </a:rPr>
              <a:t>[49]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013157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1" name="图片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1"/>
            </p:custDataLst>
          </p:nvPr>
        </p:nvSpPr>
        <p:spPr>
          <a:xfrm>
            <a:off x="1056005" y="95250"/>
            <a:ext cx="1546225" cy="53276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实验结果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EA84DD-6F7C-1524-1C22-286C6747D2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3502" y="1168288"/>
            <a:ext cx="5921203" cy="472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595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1"/>
            </p:custDataLst>
          </p:nvPr>
        </p:nvSpPr>
        <p:spPr>
          <a:xfrm>
            <a:off x="1056005" y="95250"/>
            <a:ext cx="1546225" cy="53276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总结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51865" y="1883408"/>
            <a:ext cx="10061302" cy="114068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just">
              <a:buFont typeface="Wingdings" panose="05000000000000000000" charset="0"/>
              <a:buChar char="Ø"/>
            </a:pPr>
            <a:r>
              <a:rPr lang="zh-CN" altLang="en-US" sz="2000" b="0" i="0" dirty="0">
                <a:effectLst/>
                <a:latin typeface="-apple-system"/>
              </a:rPr>
              <a:t>采用两个无人机协同提供上行和下行传输服务的问题，更贴近现实问题</a:t>
            </a:r>
            <a:endParaRPr lang="en-US" altLang="zh-CN" sz="2000" b="0" i="0" dirty="0">
              <a:solidFill>
                <a:srgbClr val="2E2E2E"/>
              </a:solidFill>
              <a:effectLst/>
              <a:latin typeface="ElsevierGulliver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endParaRPr lang="en-US" altLang="zh-CN" sz="2000" dirty="0">
              <a:solidFill>
                <a:srgbClr val="2E2E2E"/>
              </a:solidFill>
              <a:latin typeface="ElsevierGulliver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2E2E2E"/>
                </a:solidFill>
                <a:latin typeface="ElsevierGulliver"/>
              </a:rPr>
              <a:t>将目标区域划分为子区域进行传输服务</a:t>
            </a:r>
            <a:endParaRPr lang="en-US" altLang="zh-CN" sz="2000" dirty="0">
              <a:solidFill>
                <a:srgbClr val="2E2E2E"/>
              </a:solidFill>
              <a:latin typeface="ElsevierGulliver"/>
            </a:endParaRPr>
          </a:p>
          <a:p>
            <a:pPr algn="just"/>
            <a:endParaRPr lang="en-US" altLang="zh-CN" sz="2000" dirty="0">
              <a:solidFill>
                <a:srgbClr val="2E2E2E"/>
              </a:solidFill>
              <a:latin typeface="ElsevierGulliver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EEC532-FEE2-10F0-C4F8-49F324A24A6E}"/>
              </a:ext>
            </a:extLst>
          </p:cNvPr>
          <p:cNvSpPr txBox="1"/>
          <p:nvPr/>
        </p:nvSpPr>
        <p:spPr>
          <a:xfrm>
            <a:off x="951865" y="1075765"/>
            <a:ext cx="3596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借鉴意义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F56DE9-0702-728B-C784-A3AC113A524D}"/>
              </a:ext>
            </a:extLst>
          </p:cNvPr>
          <p:cNvSpPr txBox="1"/>
          <p:nvPr/>
        </p:nvSpPr>
        <p:spPr>
          <a:xfrm>
            <a:off x="951865" y="3474548"/>
            <a:ext cx="3596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缺陷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C8B237-E54E-DA51-2C80-674229B05C7B}"/>
              </a:ext>
            </a:extLst>
          </p:cNvPr>
          <p:cNvSpPr txBox="1"/>
          <p:nvPr/>
        </p:nvSpPr>
        <p:spPr>
          <a:xfrm>
            <a:off x="951865" y="4226703"/>
            <a:ext cx="10061302" cy="187088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just">
              <a:buFont typeface="Wingdings" panose="05000000000000000000" charset="0"/>
              <a:buChar char="Ø"/>
            </a:pPr>
            <a:r>
              <a:rPr lang="zh-CN" altLang="en-US" sz="2000" b="0" i="0" dirty="0">
                <a:effectLst/>
                <a:latin typeface="-apple-system"/>
              </a:rPr>
              <a:t>固定了</a:t>
            </a:r>
            <a:r>
              <a:rPr lang="en-US" altLang="zh-CN" sz="2000" b="0" i="0" dirty="0">
                <a:effectLst/>
                <a:latin typeface="-apple-system"/>
              </a:rPr>
              <a:t>UAV</a:t>
            </a:r>
            <a:r>
              <a:rPr lang="zh-CN" altLang="en-US" sz="2000" b="0" i="0" dirty="0">
                <a:effectLst/>
                <a:latin typeface="-apple-system"/>
              </a:rPr>
              <a:t>的高度，移动空间变成了</a:t>
            </a:r>
            <a:r>
              <a:rPr lang="en-US" altLang="zh-CN" sz="2000" dirty="0">
                <a:latin typeface="-apple-system"/>
              </a:rPr>
              <a:t>2D</a:t>
            </a:r>
            <a:r>
              <a:rPr lang="zh-CN" altLang="en-US" sz="2000" dirty="0">
                <a:latin typeface="-apple-system"/>
              </a:rPr>
              <a:t>空间，可考虑在</a:t>
            </a:r>
            <a:r>
              <a:rPr lang="en-US" altLang="zh-CN" sz="2000" dirty="0">
                <a:solidFill>
                  <a:srgbClr val="FF0000"/>
                </a:solidFill>
                <a:latin typeface="-apple-system"/>
              </a:rPr>
              <a:t>3D</a:t>
            </a:r>
            <a:r>
              <a:rPr lang="zh-CN" altLang="en-US" sz="2000" dirty="0">
                <a:latin typeface="-apple-system"/>
              </a:rPr>
              <a:t>的空间下进行操作</a:t>
            </a:r>
            <a:endParaRPr lang="en-US" altLang="zh-CN" sz="2000" b="0" i="0" dirty="0">
              <a:effectLst/>
              <a:latin typeface="-apple-system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endParaRPr lang="en-US" altLang="zh-CN" sz="2000" dirty="0">
              <a:solidFill>
                <a:srgbClr val="2E2E2E"/>
              </a:solidFill>
              <a:latin typeface="ElsevierGulliver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rgbClr val="2E2E2E"/>
                </a:solidFill>
                <a:latin typeface="ElsevierGulliver"/>
              </a:rPr>
              <a:t>Baseline</a:t>
            </a:r>
            <a:r>
              <a:rPr lang="zh-CN" altLang="en-US" sz="2000" dirty="0">
                <a:solidFill>
                  <a:srgbClr val="2E2E2E"/>
                </a:solidFill>
                <a:latin typeface="ElsevierGulliver"/>
              </a:rPr>
              <a:t>选择比较普通</a:t>
            </a:r>
            <a:endParaRPr lang="en-US" altLang="zh-CN" sz="2000" dirty="0">
              <a:solidFill>
                <a:srgbClr val="2E2E2E"/>
              </a:solidFill>
              <a:latin typeface="ElsevierGulliver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endParaRPr lang="en-US" altLang="zh-CN" sz="2000" dirty="0">
              <a:solidFill>
                <a:srgbClr val="2E2E2E"/>
              </a:solidFill>
              <a:latin typeface="ElsevierGulliver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2E2E2E"/>
                </a:solidFill>
                <a:latin typeface="ElsevierGulliver"/>
              </a:rPr>
              <a:t>算法基于</a:t>
            </a:r>
            <a:r>
              <a:rPr lang="en-US" altLang="zh-CN" sz="2000" dirty="0">
                <a:solidFill>
                  <a:srgbClr val="2E2E2E"/>
                </a:solidFill>
                <a:latin typeface="ElsevierGulliver"/>
              </a:rPr>
              <a:t>Q-Learning</a:t>
            </a:r>
            <a:r>
              <a:rPr lang="zh-CN" altLang="en-US" sz="2000" dirty="0">
                <a:solidFill>
                  <a:srgbClr val="2E2E2E"/>
                </a:solidFill>
                <a:latin typeface="ElsevierGulliver"/>
              </a:rPr>
              <a:t>进行改造，</a:t>
            </a:r>
            <a:r>
              <a:rPr lang="en-US" altLang="zh-CN" sz="2000" dirty="0">
                <a:solidFill>
                  <a:srgbClr val="2E2E2E"/>
                </a:solidFill>
                <a:latin typeface="ElsevierGulliver"/>
              </a:rPr>
              <a:t>Q-Learning</a:t>
            </a:r>
            <a:r>
              <a:rPr lang="zh-CN" altLang="en-US" sz="2000" dirty="0">
                <a:solidFill>
                  <a:srgbClr val="2E2E2E"/>
                </a:solidFill>
                <a:latin typeface="ElsevierGulliver"/>
              </a:rPr>
              <a:t>的缺陷依旧存在，纬度爆炸，有消耗大量的时间和空间。</a:t>
            </a:r>
            <a:endParaRPr lang="en-US" altLang="zh-CN" sz="2000" dirty="0">
              <a:solidFill>
                <a:srgbClr val="2E2E2E"/>
              </a:solidFill>
              <a:latin typeface="ElsevierGulliver"/>
            </a:endParaRPr>
          </a:p>
        </p:txBody>
      </p:sp>
    </p:spTree>
    <p:extLst>
      <p:ext uri="{BB962C8B-B14F-4D97-AF65-F5344CB8AC3E}">
        <p14:creationId xmlns:p14="http://schemas.microsoft.com/office/powerpoint/2010/main" val="2675961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1" y="212782"/>
            <a:ext cx="1966449" cy="575997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669" y="1341261"/>
            <a:ext cx="1219133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600553" y="948409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81" y="808751"/>
            <a:ext cx="3140616" cy="2903588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224684" y="1798879"/>
            <a:ext cx="73215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>
              <a:defRPr/>
            </a:pPr>
            <a:r>
              <a:rPr lang="en-US" altLang="zh-CN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Listening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1"/>
            </p:custDataLst>
          </p:nvPr>
        </p:nvSpPr>
        <p:spPr>
          <a:xfrm>
            <a:off x="1056005" y="70485"/>
            <a:ext cx="853440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背景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2E60CC-B585-20A2-E096-DDBDF16E52C6}"/>
              </a:ext>
            </a:extLst>
          </p:cNvPr>
          <p:cNvSpPr txBox="1"/>
          <p:nvPr/>
        </p:nvSpPr>
        <p:spPr>
          <a:xfrm>
            <a:off x="851338" y="1519444"/>
            <a:ext cx="102947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边缘网络中的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移动设备和数据流量</a:t>
            </a:r>
            <a:r>
              <a:rPr lang="zh-CN" altLang="en-US" b="0" i="0" dirty="0">
                <a:effectLst/>
                <a:latin typeface="-apple-system"/>
              </a:rPr>
              <a:t>将在未来几年内呈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指数级增长</a:t>
            </a:r>
            <a:r>
              <a:rPr lang="zh-CN" altLang="en-US" b="0" i="0" dirty="0">
                <a:effectLst/>
                <a:latin typeface="-apple-system"/>
              </a:rPr>
              <a:t>，为了满足这些需求并为边缘网络提供全息覆盖，有必要开发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动态的、可扩展</a:t>
            </a:r>
            <a:r>
              <a:rPr lang="zh-CN" altLang="en-US" b="0" i="0" dirty="0">
                <a:effectLst/>
                <a:latin typeface="-apple-system"/>
              </a:rPr>
              <a:t>的和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自组织的网络</a:t>
            </a:r>
            <a:r>
              <a:rPr lang="zh-CN" altLang="en-US" b="0" i="0" dirty="0">
                <a:effectLst/>
                <a:latin typeface="-apple-system"/>
              </a:rPr>
              <a:t>。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E4A87B-5D54-321F-4071-180AD3DAED0F}"/>
              </a:ext>
            </a:extLst>
          </p:cNvPr>
          <p:cNvSpPr txBox="1"/>
          <p:nvPr/>
        </p:nvSpPr>
        <p:spPr>
          <a:xfrm>
            <a:off x="851338" y="3541517"/>
            <a:ext cx="100796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在过去的十年中，与自主无人机（也称为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无人机（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UAV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effectLst/>
                <a:latin typeface="-apple-system"/>
              </a:rPr>
              <a:t>）相关的技术得到了快速发展。由于体积小，机动性高，通信开销低，无人机已经成为一个可行的平台，可以在机载人类飞行员的存在太危险或不必要的地区运行，从军事侦察和监视任务</a:t>
            </a:r>
            <a:r>
              <a:rPr lang="en-US" altLang="zh-CN" b="0" i="0" dirty="0">
                <a:effectLst/>
                <a:latin typeface="-apple-system"/>
              </a:rPr>
              <a:t>[2]</a:t>
            </a:r>
            <a:r>
              <a:rPr lang="zh-CN" altLang="en-US" b="0" i="0" dirty="0">
                <a:effectLst/>
                <a:latin typeface="-apple-system"/>
              </a:rPr>
              <a:t>到民用，如精确农业</a:t>
            </a:r>
            <a:r>
              <a:rPr lang="en-US" altLang="zh-CN" b="0" i="0" dirty="0">
                <a:effectLst/>
                <a:latin typeface="-apple-system"/>
              </a:rPr>
              <a:t>[3]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b="0" i="0" dirty="0">
                <a:effectLst/>
                <a:latin typeface="-apple-system"/>
              </a:rPr>
              <a:t>[4]</a:t>
            </a:r>
            <a:r>
              <a:rPr lang="zh-CN" altLang="en-US" b="0" i="0" dirty="0">
                <a:effectLst/>
                <a:latin typeface="-apple-system"/>
              </a:rPr>
              <a:t>和后勤</a:t>
            </a:r>
            <a:r>
              <a:rPr lang="en-US" altLang="zh-CN" b="0" i="0" dirty="0">
                <a:effectLst/>
                <a:latin typeface="-apple-system"/>
              </a:rPr>
              <a:t>[5]</a:t>
            </a:r>
            <a:r>
              <a:rPr lang="zh-CN" altLang="en-US" b="0" i="0" dirty="0">
                <a:effectLst/>
                <a:latin typeface="-apple-system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1"/>
            </p:custDataLst>
          </p:nvPr>
        </p:nvSpPr>
        <p:spPr>
          <a:xfrm>
            <a:off x="1056005" y="70485"/>
            <a:ext cx="853440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背景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1D315B5B-1DA4-0F11-B147-B689406AFC83}"/>
              </a:ext>
            </a:extLst>
          </p:cNvPr>
          <p:cNvSpPr/>
          <p:nvPr/>
        </p:nvSpPr>
        <p:spPr>
          <a:xfrm>
            <a:off x="5696836" y="3905990"/>
            <a:ext cx="399164" cy="923608"/>
          </a:xfrm>
          <a:prstGeom prst="downArrow">
            <a:avLst/>
          </a:prstGeom>
          <a:solidFill>
            <a:srgbClr val="1C6299"/>
          </a:solidFill>
          <a:ln>
            <a:solidFill>
              <a:srgbClr val="1C62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85BD84-D5DA-F0B0-CA5E-6A35958109BD}"/>
              </a:ext>
            </a:extLst>
          </p:cNvPr>
          <p:cNvSpPr txBox="1"/>
          <p:nvPr/>
        </p:nvSpPr>
        <p:spPr>
          <a:xfrm>
            <a:off x="6181468" y="4067266"/>
            <a:ext cx="856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But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3770BE-0F09-6551-BCCF-763682C7155C}"/>
              </a:ext>
            </a:extLst>
          </p:cNvPr>
          <p:cNvSpPr txBox="1"/>
          <p:nvPr/>
        </p:nvSpPr>
        <p:spPr>
          <a:xfrm>
            <a:off x="3818062" y="3424657"/>
            <a:ext cx="457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虽然上述已经研究了UAV的能量相关问题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8DD928-812A-8A6D-05F3-E5B105D4A806}"/>
              </a:ext>
            </a:extLst>
          </p:cNvPr>
          <p:cNvSpPr txBox="1"/>
          <p:nvPr/>
        </p:nvSpPr>
        <p:spPr>
          <a:xfrm>
            <a:off x="696258" y="1032920"/>
            <a:ext cx="1076063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Z. Yang et al., “Energy efficient UAV communication with energy harvesting,” IEEE Trans. Veh. Technol., vol. 69, no. 2, pp. 1913–1927,Feb. 2020.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S. Fu et al., “Energy-efficient UAV enabled data collection via wireless charging: A reinforcement learning approach,” IEEE Internet Things </a:t>
            </a:r>
            <a:r>
              <a:rPr lang="en-US" altLang="zh-CN" dirty="0" err="1"/>
              <a:t>J.,vol</a:t>
            </a:r>
            <a:r>
              <a:rPr lang="en-US" altLang="zh-CN" dirty="0"/>
              <a:t>. 8, no. 12, pp. 10209–10219, Jun. 2021.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H. Qi, Z. Hu, H. Huang, X. Wen, and Z. Lu, “Energy efficient 3-D UAV control for persistent communication service and fairness: A deep rein-</a:t>
            </a:r>
            <a:r>
              <a:rPr lang="en-US" altLang="zh-CN" dirty="0" err="1"/>
              <a:t>forcement</a:t>
            </a:r>
            <a:r>
              <a:rPr lang="en-US" altLang="zh-CN" dirty="0"/>
              <a:t> learning approach,” IEEE Access, vol. 8, pp. 53172–53184,2020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3551AC-13F2-DB24-2D3E-9BCA996D10FE}"/>
              </a:ext>
            </a:extLst>
          </p:cNvPr>
          <p:cNvSpPr txBox="1"/>
          <p:nvPr/>
        </p:nvSpPr>
        <p:spPr>
          <a:xfrm>
            <a:off x="851338" y="5281038"/>
            <a:ext cx="105099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仅应用了</a:t>
            </a:r>
            <a:r>
              <a:rPr lang="zh-CN" altLang="en-US" dirty="0">
                <a:solidFill>
                  <a:srgbClr val="FF0000"/>
                </a:solidFill>
              </a:rPr>
              <a:t>单个UAV</a:t>
            </a:r>
            <a:r>
              <a:rPr lang="zh-CN" altLang="en-US" dirty="0"/>
              <a:t>，并且</a:t>
            </a:r>
            <a:r>
              <a:rPr lang="zh-CN" altLang="en-US" dirty="0">
                <a:solidFill>
                  <a:srgbClr val="FF0000"/>
                </a:solidFill>
              </a:rPr>
              <a:t>仅针对上行链路</a:t>
            </a:r>
            <a:r>
              <a:rPr lang="zh-CN" altLang="en-US" dirty="0"/>
              <a:t>场景研究了能量效率。现有文献解决了UAV辅助无线网络的下行链路[18]、[33]或上行链路[34]、[35]传输，</a:t>
            </a:r>
            <a:r>
              <a:rPr lang="zh-CN" altLang="en-US" dirty="0">
                <a:solidFill>
                  <a:srgbClr val="FF0000"/>
                </a:solidFill>
              </a:rPr>
              <a:t>但不是两者</a:t>
            </a:r>
            <a:r>
              <a:rPr lang="zh-CN" altLang="en-US" dirty="0"/>
              <a:t>，并且也没有</a:t>
            </a:r>
            <a:r>
              <a:rPr lang="zh-CN" altLang="en-US" dirty="0">
                <a:solidFill>
                  <a:srgbClr val="FF0000"/>
                </a:solidFill>
              </a:rPr>
              <a:t>现实的能耗模型</a:t>
            </a:r>
            <a:r>
              <a:rPr lang="zh-CN" altLang="en-US" dirty="0"/>
              <a:t>。此外，[22]、[31]中</a:t>
            </a:r>
            <a:r>
              <a:rPr lang="zh-CN" altLang="en-US" dirty="0">
                <a:solidFill>
                  <a:srgbClr val="FF0000"/>
                </a:solidFill>
              </a:rPr>
              <a:t>未考虑加速能耗</a:t>
            </a:r>
            <a:r>
              <a:rPr lang="zh-CN" altLang="en-US" dirty="0"/>
              <a:t>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5056B8-271D-6764-A2D3-667DA07292BF}"/>
              </a:ext>
            </a:extLst>
          </p:cNvPr>
          <p:cNvSpPr txBox="1"/>
          <p:nvPr/>
        </p:nvSpPr>
        <p:spPr>
          <a:xfrm>
            <a:off x="851338" y="4313392"/>
            <a:ext cx="1691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1145639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b="1" i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1"/>
            </p:custDataLst>
          </p:nvPr>
        </p:nvSpPr>
        <p:spPr>
          <a:xfrm>
            <a:off x="1056005" y="70485"/>
            <a:ext cx="853440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方法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BE0CE185-BEA4-E116-5A4D-516AB36D4BBE}"/>
              </a:ext>
            </a:extLst>
          </p:cNvPr>
          <p:cNvSpPr/>
          <p:nvPr/>
        </p:nvSpPr>
        <p:spPr>
          <a:xfrm>
            <a:off x="5490425" y="4169193"/>
            <a:ext cx="285985" cy="866317"/>
          </a:xfrm>
          <a:prstGeom prst="downArrow">
            <a:avLst/>
          </a:prstGeom>
          <a:solidFill>
            <a:srgbClr val="1C6299"/>
          </a:solidFill>
          <a:ln>
            <a:solidFill>
              <a:srgbClr val="1C62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755306-7967-FEC0-7BAE-1DAF50EAB898}"/>
              </a:ext>
            </a:extLst>
          </p:cNvPr>
          <p:cNvSpPr txBox="1"/>
          <p:nvPr/>
        </p:nvSpPr>
        <p:spPr>
          <a:xfrm>
            <a:off x="5776410" y="4417686"/>
            <a:ext cx="170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具体实现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F94CCA-8AF0-6BB4-472B-3E7AAB4EDDFB}"/>
              </a:ext>
            </a:extLst>
          </p:cNvPr>
          <p:cNvSpPr txBox="1"/>
          <p:nvPr/>
        </p:nvSpPr>
        <p:spPr>
          <a:xfrm>
            <a:off x="509761" y="1819998"/>
            <a:ext cx="1090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该文章考虑一个边缘网络，其中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两个无人机相互合作</a:t>
            </a:r>
            <a:r>
              <a:rPr lang="zh-CN" altLang="en-US" b="0" i="0" dirty="0">
                <a:effectLst/>
                <a:latin typeface="-apple-system"/>
              </a:rPr>
              <a:t>，分别负责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下行链路和上行链路</a:t>
            </a:r>
            <a:r>
              <a:rPr lang="zh-CN" altLang="en-US" b="0" i="0" dirty="0">
                <a:effectLst/>
                <a:latin typeface="-apple-system"/>
              </a:rPr>
              <a:t>传输。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09360B-7A60-3B8E-96AB-4642671D31A9}"/>
              </a:ext>
            </a:extLst>
          </p:cNvPr>
          <p:cNvSpPr txBox="1"/>
          <p:nvPr/>
        </p:nvSpPr>
        <p:spPr>
          <a:xfrm>
            <a:off x="509761" y="3320735"/>
            <a:ext cx="10901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b="0" i="0" dirty="0">
                <a:effectLst/>
                <a:latin typeface="-apple-system"/>
              </a:rPr>
              <a:t>引入排队论将上下行业务建模为两个队列，得到无人机的平均悬停时间。然后，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制定一个能源效率最大化的问题</a:t>
            </a:r>
            <a:r>
              <a:rPr lang="zh-CN" altLang="en-US" b="0" i="0" dirty="0">
                <a:effectLst/>
                <a:latin typeface="-apple-system"/>
              </a:rPr>
              <a:t>，考虑通信相关的能源和推进能源消耗。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AB2B2A-008D-80F6-D897-A12C65EE3232}"/>
              </a:ext>
            </a:extLst>
          </p:cNvPr>
          <p:cNvSpPr txBox="1"/>
          <p:nvPr/>
        </p:nvSpPr>
        <p:spPr>
          <a:xfrm>
            <a:off x="509761" y="5149254"/>
            <a:ext cx="10597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b="0" i="0" dirty="0">
                <a:effectLst/>
                <a:latin typeface="-apple-system"/>
              </a:rPr>
              <a:t>开发了一种新的</a:t>
            </a:r>
            <a:r>
              <a:rPr lang="en-US" altLang="zh-CN" b="0" i="0" dirty="0">
                <a:effectLst/>
                <a:latin typeface="-apple-system"/>
              </a:rPr>
              <a:t>MA-QL</a:t>
            </a:r>
            <a:r>
              <a:rPr lang="zh-CN" altLang="en-US" b="0" i="0" dirty="0">
                <a:effectLst/>
                <a:latin typeface="-apple-system"/>
              </a:rPr>
              <a:t>算法，以最大限度地提高整个网络的能源效率，使用动态学习率和自适应贪婪计划。在该算法中，两个无人机合作采取行动，通过共享他们的状态信息。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80B231-B8F2-8F11-605F-48E34BE1D425}"/>
              </a:ext>
            </a:extLst>
          </p:cNvPr>
          <p:cNvSpPr txBox="1"/>
          <p:nvPr/>
        </p:nvSpPr>
        <p:spPr>
          <a:xfrm>
            <a:off x="509760" y="1081741"/>
            <a:ext cx="2741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Paper</a:t>
            </a:r>
            <a:r>
              <a:rPr lang="zh-CN" altLang="en-US" sz="2800" b="1" dirty="0">
                <a:solidFill>
                  <a:srgbClr val="FF0000"/>
                </a:solidFill>
              </a:rPr>
              <a:t>工作内容</a:t>
            </a:r>
          </a:p>
        </p:txBody>
      </p:sp>
    </p:spTree>
    <p:extLst>
      <p:ext uri="{BB962C8B-B14F-4D97-AF65-F5344CB8AC3E}">
        <p14:creationId xmlns:p14="http://schemas.microsoft.com/office/powerpoint/2010/main" val="4163817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b="1" i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1"/>
            </p:custDataLst>
          </p:nvPr>
        </p:nvSpPr>
        <p:spPr>
          <a:xfrm>
            <a:off x="1056005" y="70485"/>
            <a:ext cx="853440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F94CCA-8AF0-6BB4-472B-3E7AAB4EDDFB}"/>
              </a:ext>
            </a:extLst>
          </p:cNvPr>
          <p:cNvSpPr txBox="1"/>
          <p:nvPr/>
        </p:nvSpPr>
        <p:spPr>
          <a:xfrm>
            <a:off x="509761" y="1819998"/>
            <a:ext cx="10901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该文章考虑一个边缘网络，其中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两个无人机相互合作</a:t>
            </a:r>
            <a:r>
              <a:rPr lang="zh-CN" altLang="en-US" b="0" i="0" dirty="0">
                <a:effectLst/>
                <a:latin typeface="-apple-system"/>
              </a:rPr>
              <a:t>，分别负责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下行链路和上行链路</a:t>
            </a:r>
            <a:r>
              <a:rPr lang="zh-CN" altLang="en-US" b="0" i="0" dirty="0">
                <a:effectLst/>
                <a:latin typeface="-apple-system"/>
              </a:rPr>
              <a:t>传输。两种主要的干扰被</a:t>
            </a:r>
            <a:r>
              <a:rPr lang="zh-CN" altLang="en-US" dirty="0">
                <a:latin typeface="-apple-system"/>
              </a:rPr>
              <a:t>考虑</a:t>
            </a:r>
            <a:r>
              <a:rPr lang="zh-CN" altLang="en-US" b="0" i="0" dirty="0">
                <a:effectLst/>
                <a:latin typeface="-apple-system"/>
              </a:rPr>
              <a:t>，一个来自工作在传输模式的用户终端</a:t>
            </a:r>
            <a:r>
              <a:rPr lang="en-US" altLang="zh-CN" b="0" i="0" dirty="0">
                <a:effectLst/>
                <a:latin typeface="-apple-system"/>
              </a:rPr>
              <a:t>(UT)</a:t>
            </a:r>
            <a:r>
              <a:rPr lang="zh-CN" altLang="en-US" b="0" i="0" dirty="0">
                <a:effectLst/>
                <a:latin typeface="-apple-system"/>
              </a:rPr>
              <a:t>到接收模式的</a:t>
            </a:r>
            <a:r>
              <a:rPr lang="en-US" altLang="zh-CN" b="0" i="0" dirty="0">
                <a:effectLst/>
                <a:latin typeface="-apple-system"/>
              </a:rPr>
              <a:t>UT</a:t>
            </a:r>
            <a:r>
              <a:rPr lang="zh-CN" altLang="en-US" b="0" i="0" dirty="0">
                <a:effectLst/>
                <a:latin typeface="-apple-system"/>
              </a:rPr>
              <a:t>，另一个来自发射器</a:t>
            </a:r>
            <a:r>
              <a:rPr lang="en-US" altLang="zh-CN" b="0" i="0" dirty="0">
                <a:effectLst/>
                <a:latin typeface="-apple-system"/>
              </a:rPr>
              <a:t>UAV</a:t>
            </a:r>
            <a:r>
              <a:rPr lang="zh-CN" altLang="en-US" b="0" i="0" dirty="0">
                <a:effectLst/>
                <a:latin typeface="-apple-system"/>
              </a:rPr>
              <a:t>到接收</a:t>
            </a:r>
            <a:r>
              <a:rPr lang="en-US" altLang="zh-CN" b="0" i="0" dirty="0">
                <a:effectLst/>
                <a:latin typeface="-apple-system"/>
              </a:rPr>
              <a:t>UT</a:t>
            </a:r>
            <a:r>
              <a:rPr lang="zh-CN" altLang="en-US" b="0" i="0" dirty="0">
                <a:effectLst/>
                <a:latin typeface="-apple-system"/>
              </a:rPr>
              <a:t>。推导上行链路和下行链路传输的条件平均可达速率及其下限。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80B231-B8F2-8F11-605F-48E34BE1D425}"/>
              </a:ext>
            </a:extLst>
          </p:cNvPr>
          <p:cNvSpPr txBox="1"/>
          <p:nvPr/>
        </p:nvSpPr>
        <p:spPr>
          <a:xfrm>
            <a:off x="509760" y="1081741"/>
            <a:ext cx="2741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Paper</a:t>
            </a:r>
            <a:r>
              <a:rPr lang="zh-CN" altLang="en-US" sz="2800" b="1" dirty="0">
                <a:solidFill>
                  <a:srgbClr val="FF0000"/>
                </a:solidFill>
              </a:rPr>
              <a:t>工作内容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20FB587-7D37-13A0-6C2B-591B00CEC1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5984" y="2958365"/>
            <a:ext cx="6209116" cy="322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66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b="1" i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1"/>
            </p:custDataLst>
          </p:nvPr>
        </p:nvSpPr>
        <p:spPr>
          <a:xfrm>
            <a:off x="1056005" y="70485"/>
            <a:ext cx="853440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方法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09360B-7A60-3B8E-96AB-4642671D31A9}"/>
              </a:ext>
            </a:extLst>
          </p:cNvPr>
          <p:cNvSpPr txBox="1"/>
          <p:nvPr/>
        </p:nvSpPr>
        <p:spPr>
          <a:xfrm>
            <a:off x="509760" y="1792886"/>
            <a:ext cx="10901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b="0" i="0" dirty="0">
                <a:effectLst/>
                <a:latin typeface="-apple-system"/>
              </a:rPr>
              <a:t>引入排队论将上下行业务建模为两个队列，得到了无人机的平均悬停时间。然后，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制定一个能源效率最大化的问题</a:t>
            </a:r>
            <a:r>
              <a:rPr lang="zh-CN" altLang="en-US" b="0" i="0" dirty="0">
                <a:effectLst/>
                <a:latin typeface="-apple-system"/>
              </a:rPr>
              <a:t>，考虑通信相关的能源和推进能源消耗。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80B231-B8F2-8F11-605F-48E34BE1D425}"/>
              </a:ext>
            </a:extLst>
          </p:cNvPr>
          <p:cNvSpPr txBox="1"/>
          <p:nvPr/>
        </p:nvSpPr>
        <p:spPr>
          <a:xfrm>
            <a:off x="509760" y="1081741"/>
            <a:ext cx="2741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Paper</a:t>
            </a:r>
            <a:r>
              <a:rPr lang="zh-CN" altLang="en-US" sz="2800" b="1" dirty="0">
                <a:solidFill>
                  <a:srgbClr val="FF0000"/>
                </a:solidFill>
              </a:rPr>
              <a:t>工作内容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E8EAC4-34F9-D7FA-8D5E-E2C31AD56F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0791"/>
          <a:stretch/>
        </p:blipFill>
        <p:spPr>
          <a:xfrm>
            <a:off x="3872753" y="2642167"/>
            <a:ext cx="4446493" cy="16812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9135CD-CCC4-732B-0B0A-2462FB2CB79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4300"/>
          <a:stretch/>
        </p:blipFill>
        <p:spPr>
          <a:xfrm>
            <a:off x="3312723" y="5199105"/>
            <a:ext cx="5566553" cy="84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56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b="1" i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1"/>
            </p:custDataLst>
          </p:nvPr>
        </p:nvSpPr>
        <p:spPr>
          <a:xfrm>
            <a:off x="1056005" y="70485"/>
            <a:ext cx="853440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b="1" spc="300" dirty="0">
                <a:latin typeface="Arial" panose="020B0604020202020204"/>
                <a:ea typeface="微软雅黑" panose="020B0503020204020204" pitchFamily="34" charset="-122"/>
                <a:cs typeface="+mn-cs"/>
              </a:rPr>
              <a:t>方法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7B4D21-2919-8EC6-E5B4-AFF08C1F2E3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4023"/>
          <a:stretch/>
        </p:blipFill>
        <p:spPr>
          <a:xfrm>
            <a:off x="3230809" y="3295349"/>
            <a:ext cx="5584482" cy="8431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98E099-E8D4-F3DC-76E5-8EFBAD221F0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-1" r="45335"/>
          <a:stretch/>
        </p:blipFill>
        <p:spPr>
          <a:xfrm>
            <a:off x="4760589" y="5831537"/>
            <a:ext cx="2453650" cy="5399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D17888-0A27-4A0E-95D3-E6476801721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3400" b="2"/>
          <a:stretch/>
        </p:blipFill>
        <p:spPr>
          <a:xfrm>
            <a:off x="7519039" y="5046449"/>
            <a:ext cx="3322274" cy="5399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45B3F8-1A40-29AC-095A-EAFEF6AD61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0900" y="4781244"/>
            <a:ext cx="4503256" cy="69001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2FDCA57-E4A4-5F3A-B297-5ED9F8E0F95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510491" y="4079085"/>
            <a:ext cx="669685" cy="96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2CFE8A0-8961-74C5-C1D2-9A7FA6DF47B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5987414" y="4079085"/>
            <a:ext cx="1226825" cy="175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CA568D9-30D4-5A5A-E89A-35CCBE0FD9DE}"/>
              </a:ext>
            </a:extLst>
          </p:cNvPr>
          <p:cNvCxnSpPr/>
          <p:nvPr/>
        </p:nvCxnSpPr>
        <p:spPr>
          <a:xfrm flipH="1">
            <a:off x="3230809" y="4138455"/>
            <a:ext cx="1957408" cy="57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2E144B5-3452-9BE0-E4CA-45E431E8B733}"/>
              </a:ext>
            </a:extLst>
          </p:cNvPr>
          <p:cNvSpPr txBox="1"/>
          <p:nvPr/>
        </p:nvSpPr>
        <p:spPr>
          <a:xfrm>
            <a:off x="7878931" y="1957310"/>
            <a:ext cx="3691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平均下行链路和上行链路可</a:t>
            </a:r>
            <a:r>
              <a:rPr lang="zh-CN" altLang="en-US" dirty="0">
                <a:latin typeface="-apple-system"/>
              </a:rPr>
              <a:t>达</a:t>
            </a:r>
            <a:r>
              <a:rPr lang="zh-CN" altLang="en-US" b="0" i="0" dirty="0">
                <a:effectLst/>
                <a:latin typeface="-apple-system"/>
              </a:rPr>
              <a:t>率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E3618E9-3C83-01A6-CFB7-E9BDE8FE8187}"/>
              </a:ext>
            </a:extLst>
          </p:cNvPr>
          <p:cNvCxnSpPr>
            <a:cxnSpLocks/>
          </p:cNvCxnSpPr>
          <p:nvPr/>
        </p:nvCxnSpPr>
        <p:spPr>
          <a:xfrm flipV="1">
            <a:off x="7422776" y="2326642"/>
            <a:ext cx="1888565" cy="105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7CB3D0C8-8877-D099-0929-52D80FAB7D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6533" y="1791126"/>
            <a:ext cx="1138934" cy="388273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1A4551C-909B-5571-3331-9DC52AD199DB}"/>
              </a:ext>
            </a:extLst>
          </p:cNvPr>
          <p:cNvCxnSpPr/>
          <p:nvPr/>
        </p:nvCxnSpPr>
        <p:spPr>
          <a:xfrm flipH="1" flipV="1">
            <a:off x="6263341" y="2254672"/>
            <a:ext cx="812800" cy="112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01AF54D-6F71-B31A-17B8-E0435EF25558}"/>
              </a:ext>
            </a:extLst>
          </p:cNvPr>
          <p:cNvCxnSpPr>
            <a:cxnSpLocks/>
          </p:cNvCxnSpPr>
          <p:nvPr/>
        </p:nvCxnSpPr>
        <p:spPr>
          <a:xfrm flipH="1" flipV="1">
            <a:off x="4003787" y="2352725"/>
            <a:ext cx="2661680" cy="103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144B372-12FB-F0A6-FE9D-62EFA151BBC7}"/>
              </a:ext>
            </a:extLst>
          </p:cNvPr>
          <p:cNvSpPr txBox="1"/>
          <p:nvPr/>
        </p:nvSpPr>
        <p:spPr>
          <a:xfrm>
            <a:off x="1560301" y="1919510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目标区域划分后</a:t>
            </a:r>
            <a:r>
              <a:rPr lang="en-US" altLang="zh-CN" dirty="0"/>
              <a:t>UAV</a:t>
            </a:r>
            <a:r>
              <a:rPr lang="zh-CN" altLang="en-US" dirty="0"/>
              <a:t>负责的子区域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9B66E48E-2955-A791-A700-523605D686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1286" y="2283228"/>
            <a:ext cx="112601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84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b="1" i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1"/>
            </p:custDataLst>
          </p:nvPr>
        </p:nvSpPr>
        <p:spPr>
          <a:xfrm>
            <a:off x="1056005" y="70485"/>
            <a:ext cx="853440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b="1" spc="300" dirty="0">
                <a:latin typeface="Arial" panose="020B0604020202020204"/>
                <a:ea typeface="微软雅黑" panose="020B0503020204020204" pitchFamily="34" charset="-122"/>
                <a:cs typeface="+mn-cs"/>
              </a:rPr>
              <a:t>方法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87B0E3-EDFD-E7E8-4807-7D18F24A424E}"/>
              </a:ext>
            </a:extLst>
          </p:cNvPr>
          <p:cNvSpPr txBox="1"/>
          <p:nvPr/>
        </p:nvSpPr>
        <p:spPr>
          <a:xfrm>
            <a:off x="638869" y="983734"/>
            <a:ext cx="1008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Agent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E0140A-8F50-F208-CFCF-6612AF3999FC}"/>
              </a:ext>
            </a:extLst>
          </p:cNvPr>
          <p:cNvSpPr txBox="1"/>
          <p:nvPr/>
        </p:nvSpPr>
        <p:spPr>
          <a:xfrm>
            <a:off x="2828365" y="983734"/>
            <a:ext cx="6098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UAV A </a:t>
            </a:r>
            <a:r>
              <a:rPr lang="zh-CN" altLang="en-US" dirty="0"/>
              <a:t>上行</a:t>
            </a:r>
            <a:r>
              <a:rPr lang="en-US" altLang="zh-CN" dirty="0"/>
              <a:t>                                                         UAV B  </a:t>
            </a:r>
            <a:r>
              <a:rPr lang="zh-CN" altLang="en-US" dirty="0"/>
              <a:t>下行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768AF9-40F3-7814-6DE3-8E9A8DB9F13D}"/>
              </a:ext>
            </a:extLst>
          </p:cNvPr>
          <p:cNvSpPr txBox="1"/>
          <p:nvPr/>
        </p:nvSpPr>
        <p:spPr>
          <a:xfrm>
            <a:off x="638869" y="2049836"/>
            <a:ext cx="1008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State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BC8D2F-890C-BFED-2B35-2C9F61F880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4024" y="2055681"/>
            <a:ext cx="1478255" cy="35764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D873FEB-4682-7B79-1A45-F85408C39FD3}"/>
              </a:ext>
            </a:extLst>
          </p:cNvPr>
          <p:cNvSpPr txBox="1"/>
          <p:nvPr/>
        </p:nvSpPr>
        <p:spPr>
          <a:xfrm>
            <a:off x="4972423" y="2034447"/>
            <a:ext cx="5605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表示子空间区域，</a:t>
            </a:r>
            <a:r>
              <a:rPr lang="en-US" altLang="zh-CN" sz="2000" dirty="0" err="1"/>
              <a:t>r</a:t>
            </a:r>
            <a:r>
              <a:rPr lang="en-US" altLang="zh-CN" sz="2000" baseline="-25000" dirty="0" err="1"/>
              <a:t>i</a:t>
            </a:r>
            <a:r>
              <a:rPr lang="zh-CN" altLang="en-US" dirty="0"/>
              <a:t>表示</a:t>
            </a:r>
            <a:r>
              <a:rPr lang="zh-CN" altLang="en-US" b="0" i="0" dirty="0">
                <a:effectLst/>
                <a:latin typeface="-apple-system"/>
              </a:rPr>
              <a:t>信号干扰噪声比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68EC94-5D55-45ED-E423-6B6232C7A55D}"/>
              </a:ext>
            </a:extLst>
          </p:cNvPr>
          <p:cNvSpPr txBox="1"/>
          <p:nvPr/>
        </p:nvSpPr>
        <p:spPr>
          <a:xfrm>
            <a:off x="638869" y="3412108"/>
            <a:ext cx="1008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Action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AFF0FD-F2A9-A85A-5E69-840C00701515}"/>
              </a:ext>
            </a:extLst>
          </p:cNvPr>
          <p:cNvSpPr txBox="1"/>
          <p:nvPr/>
        </p:nvSpPr>
        <p:spPr>
          <a:xfrm>
            <a:off x="638869" y="5221377"/>
            <a:ext cx="1008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Reward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35BD3A4-380D-52B6-6BAF-86071B9602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4743" y="3004630"/>
            <a:ext cx="1741633" cy="144004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8C42BA0-F614-BD00-9AA1-5E82B685D68B}"/>
              </a:ext>
            </a:extLst>
          </p:cNvPr>
          <p:cNvSpPr txBox="1"/>
          <p:nvPr/>
        </p:nvSpPr>
        <p:spPr>
          <a:xfrm>
            <a:off x="4972423" y="3478306"/>
            <a:ext cx="129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固定高度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B209611-9658-436D-43A9-AD62F6E7D8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0720" y="5086477"/>
            <a:ext cx="3216898" cy="70228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F863449-835B-D38B-C699-30CD6D85A28D}"/>
              </a:ext>
            </a:extLst>
          </p:cNvPr>
          <p:cNvSpPr txBox="1"/>
          <p:nvPr/>
        </p:nvSpPr>
        <p:spPr>
          <a:xfrm>
            <a:off x="6992470" y="5321995"/>
            <a:ext cx="2066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G</a:t>
            </a:r>
            <a:r>
              <a:rPr lang="en-US" altLang="zh-CN" sz="2000" baseline="30000" dirty="0" err="1"/>
              <a:t>t</a:t>
            </a:r>
            <a:r>
              <a:rPr lang="en-US" altLang="zh-CN" sz="2000" baseline="-25000" dirty="0" err="1"/>
              <a:t>i</a:t>
            </a:r>
            <a:r>
              <a:rPr lang="zh-CN" altLang="en-US" dirty="0"/>
              <a:t>已服务的用户数</a:t>
            </a:r>
          </a:p>
        </p:txBody>
      </p:sp>
    </p:spTree>
    <p:extLst>
      <p:ext uri="{BB962C8B-B14F-4D97-AF65-F5344CB8AC3E}">
        <p14:creationId xmlns:p14="http://schemas.microsoft.com/office/powerpoint/2010/main" val="1154546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0E54E67-210B-CCC5-5163-3A526A80B9D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4157"/>
          <a:stretch/>
        </p:blipFill>
        <p:spPr>
          <a:xfrm>
            <a:off x="71718" y="2533226"/>
            <a:ext cx="6998447" cy="3531899"/>
          </a:xfrm>
          <a:prstGeom prst="rect">
            <a:avLst/>
          </a:prstGeom>
        </p:spPr>
      </p:pic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b="1" i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1"/>
            </p:custDataLst>
          </p:nvPr>
        </p:nvSpPr>
        <p:spPr>
          <a:xfrm>
            <a:off x="1056005" y="70485"/>
            <a:ext cx="853440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方法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AB2B2A-008D-80F6-D897-A12C65EE3232}"/>
              </a:ext>
            </a:extLst>
          </p:cNvPr>
          <p:cNvSpPr txBox="1"/>
          <p:nvPr/>
        </p:nvSpPr>
        <p:spPr>
          <a:xfrm>
            <a:off x="509760" y="1531724"/>
            <a:ext cx="10597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b="0" i="0" dirty="0">
                <a:effectLst/>
                <a:latin typeface="-apple-system"/>
              </a:rPr>
              <a:t>开发了一种新的</a:t>
            </a:r>
            <a:r>
              <a:rPr lang="en-US" altLang="zh-CN" b="0" i="0" dirty="0">
                <a:effectLst/>
                <a:latin typeface="-apple-system"/>
              </a:rPr>
              <a:t>MA-QL</a:t>
            </a:r>
            <a:r>
              <a:rPr lang="zh-CN" altLang="en-US" b="0" i="0" dirty="0">
                <a:effectLst/>
                <a:latin typeface="-apple-system"/>
              </a:rPr>
              <a:t>算法，以最大限度地提高整个网络的能源效率，使用动态学习率和自适应贪婪计划。在该算法中，两个无人机合作采取行动，通过共享他们的状态信息。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80B231-B8F2-8F11-605F-48E34BE1D425}"/>
              </a:ext>
            </a:extLst>
          </p:cNvPr>
          <p:cNvSpPr txBox="1"/>
          <p:nvPr/>
        </p:nvSpPr>
        <p:spPr>
          <a:xfrm>
            <a:off x="509760" y="1081741"/>
            <a:ext cx="2741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Paper</a:t>
            </a:r>
            <a:r>
              <a:rPr lang="zh-CN" altLang="en-US" sz="2800" b="1" dirty="0">
                <a:solidFill>
                  <a:srgbClr val="FF0000"/>
                </a:solidFill>
              </a:rPr>
              <a:t>工作内容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524747-BFA0-C5EC-A65A-903EE94FDD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7506" y="2178055"/>
            <a:ext cx="4811305" cy="416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17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czOWRlZGNhOWFjYzVmYjcyYzJjMDU5YjA5MmNjMzgifQ=="/>
  <p:tag name="KSO_WPP_MARK_KEY" val="fd36f17d-5434-465f-afe9-55547e8cda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1110</Words>
  <Application>Microsoft Office PowerPoint</Application>
  <PresentationFormat>宽屏</PresentationFormat>
  <Paragraphs>114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-apple-system</vt:lpstr>
      <vt:lpstr>ElsevierGulliver</vt:lpstr>
      <vt:lpstr>NimbusRomNo9L-Medi</vt:lpstr>
      <vt:lpstr>等线</vt:lpstr>
      <vt:lpstr>等线 Light</vt:lpstr>
      <vt:lpstr>微软雅黑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奕婷</dc:creator>
  <cp:lastModifiedBy>糖糖</cp:lastModifiedBy>
  <cp:revision>251</cp:revision>
  <dcterms:created xsi:type="dcterms:W3CDTF">2023-06-20T13:38:00Z</dcterms:created>
  <dcterms:modified xsi:type="dcterms:W3CDTF">2023-10-11T04:41:28Z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BE7BE5CFC68B4E0FAC42A34D12069B47_13</vt:lpwstr>
  </property>
  <property fmtid="{D5CDD505-2E9C-101B-9397-08002B2CF9AE}" pid="3" name="KSOProductBuildVer">
    <vt:lpwstr>2052-11.1.0.14309</vt:lpwstr>
  </property>
</Properties>
</file>