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3228" r:id="rId3"/>
    <p:sldId id="3345" r:id="rId5"/>
    <p:sldId id="3330" r:id="rId6"/>
    <p:sldId id="3337" r:id="rId7"/>
    <p:sldId id="3335" r:id="rId8"/>
    <p:sldId id="3344" r:id="rId9"/>
    <p:sldId id="3348" r:id="rId10"/>
    <p:sldId id="3353" r:id="rId11"/>
    <p:sldId id="3326" r:id="rId12"/>
    <p:sldId id="3354" r:id="rId13"/>
    <p:sldId id="3355" r:id="rId14"/>
    <p:sldId id="3356" r:id="rId15"/>
    <p:sldId id="3357" r:id="rId16"/>
    <p:sldId id="3358" r:id="rId17"/>
    <p:sldId id="3328" r:id="rId18"/>
    <p:sldId id="3359" r:id="rId19"/>
    <p:sldId id="3361" r:id="rId20"/>
    <p:sldId id="3339" r:id="rId21"/>
    <p:sldId id="3363" r:id="rId22"/>
    <p:sldId id="3341" r:id="rId23"/>
    <p:sldId id="3371" r:id="rId24"/>
    <p:sldId id="3364" r:id="rId25"/>
    <p:sldId id="3365" r:id="rId26"/>
    <p:sldId id="3312" r:id="rId27"/>
    <p:sldId id="3367" r:id="rId28"/>
    <p:sldId id="3368" r:id="rId29"/>
    <p:sldId id="3369" r:id="rId30"/>
    <p:sldId id="3370" r:id="rId31"/>
    <p:sldId id="3311" r:id="rId32"/>
    <p:sldId id="3231"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C0F8D52-EA7D-48C2-BA04-5A7D7869EF44}">
          <p14:sldIdLst>
            <p14:sldId id="3228"/>
            <p14:sldId id="3345"/>
            <p14:sldId id="3330"/>
            <p14:sldId id="3337"/>
            <p14:sldId id="3335"/>
            <p14:sldId id="3344"/>
            <p14:sldId id="3348"/>
            <p14:sldId id="3353"/>
            <p14:sldId id="3326"/>
            <p14:sldId id="3354"/>
            <p14:sldId id="3355"/>
            <p14:sldId id="3356"/>
            <p14:sldId id="3357"/>
            <p14:sldId id="3358"/>
            <p14:sldId id="3328"/>
            <p14:sldId id="3359"/>
            <p14:sldId id="3361"/>
            <p14:sldId id="3339"/>
            <p14:sldId id="3363"/>
            <p14:sldId id="3341"/>
            <p14:sldId id="3371"/>
            <p14:sldId id="3364"/>
            <p14:sldId id="3365"/>
            <p14:sldId id="3312"/>
            <p14:sldId id="3367"/>
            <p14:sldId id="3368"/>
            <p14:sldId id="3369"/>
            <p14:sldId id="3370"/>
            <p14:sldId id="3311"/>
            <p14:sldId id="3231"/>
          </p14:sldIdLst>
        </p14:section>
      </p14:sectionLst>
    </p:ext>
    <p:ext uri="{EFAFB233-063F-42B5-8137-9DF3F51BA10A}">
      <p15:sldGuideLst xmlns:p15="http://schemas.microsoft.com/office/powerpoint/2012/main">
        <p15:guide id="1" orient="horz" pos="221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00" autoAdjust="0"/>
  </p:normalViewPr>
  <p:slideViewPr>
    <p:cSldViewPr snapToGrid="0" showGuides="1">
      <p:cViewPr varScale="1">
        <p:scale>
          <a:sx n="71" d="100"/>
          <a:sy n="71" d="100"/>
        </p:scale>
        <p:origin x="994" y="67"/>
      </p:cViewPr>
      <p:guideLst>
        <p:guide orient="horz" pos="2219"/>
        <p:guide pos="384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108.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宋体" panose="02010600030101010101" pitchFamily="2" charset="-122"/>
                <a:ea typeface="宋体" panose="02010600030101010101" pitchFamily="2" charset="-122"/>
              </a:rPr>
              <a:t>分布外：训练集和测试集不是来自同一个分布</a:t>
            </a:r>
            <a:endParaRPr lang="en-US" altLang="zh-CN"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宋体" panose="02010600030101010101" pitchFamily="2" charset="-122"/>
                <a:ea typeface="宋体" panose="02010600030101010101" pitchFamily="2" charset="-122"/>
              </a:rPr>
              <a:t>特征表示被赋予了更加细粒度的信息，既考虑了域的差异，又考虑了类别的差异。</a:t>
            </a:r>
            <a:r>
              <a:rPr lang="zh-CN" altLang="en-US" b="0" i="0" dirty="0">
                <a:solidFill>
                  <a:srgbClr val="121212"/>
                </a:solidFill>
                <a:effectLst/>
                <a:latin typeface="-apple-system"/>
              </a:rPr>
              <a:t> 在第一次迭代中，没有初始域标签，我们简单地假设所有样本属于域</a:t>
            </a:r>
            <a:r>
              <a:rPr lang="en-US" altLang="zh-CN" b="0" i="0" dirty="0">
                <a:solidFill>
                  <a:srgbClr val="121212"/>
                </a:solidFill>
                <a:effectLst/>
                <a:latin typeface="-apple-system"/>
              </a:rPr>
              <a:t>0</a:t>
            </a:r>
            <a:r>
              <a:rPr lang="zh-CN" altLang="en-US" b="0" i="0" dirty="0">
                <a:solidFill>
                  <a:srgbClr val="121212"/>
                </a:solidFill>
                <a:effectLst/>
                <a:latin typeface="-apple-system"/>
              </a:rPr>
              <a:t>，注意为了计算效率，我们仅在这一步更新特征提取部分</a:t>
            </a:r>
            <a:br>
              <a:rPr lang="zh-CN" altLang="en-US" dirty="0"/>
            </a:b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宋体" panose="02010600030101010101" pitchFamily="2" charset="-122"/>
                <a:ea typeface="宋体" panose="02010600030101010101" pitchFamily="2" charset="-122"/>
              </a:rPr>
              <a:t>细粒度的特征更新：为了获得细粒度的表示。提出了一个新的概念：伪域</a:t>
            </a:r>
            <a:r>
              <a:rPr lang="en-US" altLang="zh-CN" b="0" i="0" dirty="0">
                <a:solidFill>
                  <a:srgbClr val="374151"/>
                </a:solidFill>
                <a:effectLst/>
                <a:latin typeface="宋体" panose="02010600030101010101" pitchFamily="2" charset="-122"/>
                <a:ea typeface="宋体" panose="02010600030101010101" pitchFamily="2" charset="-122"/>
              </a:rPr>
              <a:t>-</a:t>
            </a:r>
            <a:r>
              <a:rPr lang="zh-CN" altLang="en-US" b="0" i="0" dirty="0">
                <a:solidFill>
                  <a:srgbClr val="374151"/>
                </a:solidFill>
                <a:effectLst/>
                <a:latin typeface="宋体" panose="02010600030101010101" pitchFamily="2" charset="-122"/>
                <a:ea typeface="宋体" panose="02010600030101010101" pitchFamily="2" charset="-122"/>
              </a:rPr>
              <a:t>类标签，以充分利用域和类中包含的知识，作为特征提取器的监督信息。</a:t>
            </a:r>
            <a:endParaRPr lang="zh-CN" altLang="en-US" b="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通过使用距离函数D的最近质心分类器：</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374151"/>
                </a:solidFill>
                <a:effectLst/>
                <a:latin typeface="宋体" panose="02010600030101010101" pitchFamily="2" charset="-122"/>
                <a:ea typeface="宋体" panose="02010600030101010101" pitchFamily="2" charset="-122"/>
              </a:rPr>
              <a:t>细粒度的特征更新：为了获得细粒度的表示。提出了一个新的概念：伪域</a:t>
            </a:r>
            <a:r>
              <a:rPr lang="en-US" altLang="zh-CN" b="0" i="0">
                <a:solidFill>
                  <a:srgbClr val="374151"/>
                </a:solidFill>
                <a:effectLst/>
                <a:latin typeface="宋体" panose="02010600030101010101" pitchFamily="2" charset="-122"/>
                <a:ea typeface="宋体" panose="02010600030101010101" pitchFamily="2" charset="-122"/>
              </a:rPr>
              <a:t>-</a:t>
            </a:r>
            <a:r>
              <a:rPr lang="zh-CN" altLang="en-US" b="0" i="0">
                <a:solidFill>
                  <a:srgbClr val="374151"/>
                </a:solidFill>
                <a:effectLst/>
                <a:latin typeface="宋体" panose="02010600030101010101" pitchFamily="2" charset="-122"/>
                <a:ea typeface="宋体" panose="02010600030101010101" pitchFamily="2" charset="-122"/>
              </a:rPr>
              <a:t>类标签，以充分利用域和类中包含的知识，作为特征提取器的监督信息。</a:t>
            </a:r>
            <a:endParaRPr lang="zh-CN" altLang="en-US" b="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r>
              <a:rPr lang="zh-CN" altLang="en-US" b="0" i="0" dirty="0">
                <a:solidFill>
                  <a:srgbClr val="4D4D4D"/>
                </a:solidFill>
                <a:effectLst/>
                <a:latin typeface="-apple-system"/>
              </a:rPr>
              <a:t>在反向传播过程中，是让梯度用了负的系数，再往上一层传播</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dirty="0">
                <a:solidFill>
                  <a:srgbClr val="000000"/>
                </a:solidFill>
                <a:effectLst/>
                <a:latin typeface="宋体" panose="02010600030101010101" pitchFamily="2" charset="-122"/>
                <a:ea typeface="宋体" panose="02010600030101010101" pitchFamily="2" charset="-122"/>
              </a:rPr>
              <a:t>减小潜在分布之间的差异</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solidFill>
                  <a:srgbClr val="000000"/>
                </a:solidFill>
                <a:effectLst/>
                <a:latin typeface="宋体" panose="02010600030101010101" pitchFamily="2" charset="-122"/>
                <a:ea typeface="宋体" panose="02010600030101010101" pitchFamily="2" charset="-122"/>
              </a:rPr>
              <a:t>将训练数据按比例</a:t>
            </a:r>
            <a:r>
              <a:rPr lang="en-US" altLang="zh-CN" sz="1400" b="0" dirty="0">
                <a:solidFill>
                  <a:srgbClr val="000000"/>
                </a:solidFill>
                <a:effectLst/>
                <a:latin typeface="NimbusRomNo9L-Regu"/>
              </a:rPr>
              <a:t>8:2</a:t>
            </a:r>
            <a:r>
              <a:rPr lang="zh-CN" altLang="en-US" sz="1200" b="0" dirty="0">
                <a:solidFill>
                  <a:srgbClr val="000000"/>
                </a:solidFill>
                <a:effectLst/>
                <a:latin typeface="宋体" panose="02010600030101010101" pitchFamily="2" charset="-122"/>
                <a:ea typeface="宋体" panose="02010600030101010101" pitchFamily="2" charset="-122"/>
              </a:rPr>
              <a:t>进行划分为训练和验证集。请注意，实验中的 “目标”是不可见的，仅用于测试。</a:t>
            </a:r>
            <a:endParaRPr lang="en-US" altLang="zh-CN" sz="1200" b="0" dirty="0">
              <a:solidFill>
                <a:srgbClr val="000000"/>
              </a:solidFill>
              <a:effectLst/>
              <a:latin typeface="宋体" panose="02010600030101010101" pitchFamily="2" charset="-122"/>
              <a:ea typeface="宋体" panose="02010600030101010101" pitchFamily="2" charset="-122"/>
            </a:endParaRPr>
          </a:p>
          <a:p>
            <a:br>
              <a:rPr lang="zh-CN" altLang="en-US" dirty="0"/>
            </a:br>
            <a:r>
              <a:rPr lang="en-US" altLang="zh-CN" b="0" i="0" dirty="0" err="1">
                <a:solidFill>
                  <a:srgbClr val="374151"/>
                </a:solidFill>
                <a:effectLst/>
                <a:latin typeface="Söhne"/>
              </a:rPr>
              <a:t>DomainBed</a:t>
            </a:r>
            <a:r>
              <a:rPr lang="zh-CN" altLang="en-US" b="0" i="0" dirty="0">
                <a:solidFill>
                  <a:srgbClr val="374151"/>
                </a:solidFill>
                <a:effectLst/>
                <a:latin typeface="Söhne"/>
              </a:rPr>
              <a:t>是一个用于领域自适应和领域一般性研究的开源</a:t>
            </a:r>
            <a:r>
              <a:rPr lang="en-US" altLang="zh-CN" b="0" i="0" dirty="0">
                <a:solidFill>
                  <a:srgbClr val="374151"/>
                </a:solidFill>
                <a:effectLst/>
                <a:latin typeface="Söhne"/>
              </a:rPr>
              <a:t>Python</a:t>
            </a:r>
            <a:r>
              <a:rPr lang="zh-CN" altLang="en-US" b="0" i="0" dirty="0">
                <a:solidFill>
                  <a:srgbClr val="374151"/>
                </a:solidFill>
                <a:effectLst/>
                <a:latin typeface="Söhne"/>
              </a:rPr>
              <a:t>库。它提供了一组工具和算法，用于在不同领域之间进行模型迁移和领域适应的实验和评估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374151"/>
                </a:solidFill>
                <a:effectLst/>
                <a:latin typeface="Söhne"/>
              </a:rPr>
              <a:t>MatchboxNet</a:t>
            </a:r>
            <a:r>
              <a:rPr lang="en-US" altLang="zh-CN" b="0" i="0" dirty="0">
                <a:solidFill>
                  <a:srgbClr val="374151"/>
                </a:solidFill>
                <a:effectLst/>
                <a:latin typeface="Söhne"/>
              </a:rPr>
              <a:t> </a:t>
            </a:r>
            <a:r>
              <a:rPr lang="zh-CN" altLang="en-US" b="0" i="0" dirty="0">
                <a:solidFill>
                  <a:srgbClr val="374151"/>
                </a:solidFill>
                <a:effectLst/>
                <a:latin typeface="Söhne"/>
              </a:rPr>
              <a:t>是一种用于语音命令识别的 </a:t>
            </a:r>
            <a:r>
              <a:rPr lang="en-US" altLang="zh-CN" b="0" i="0" dirty="0">
                <a:solidFill>
                  <a:srgbClr val="374151"/>
                </a:solidFill>
                <a:effectLst/>
                <a:latin typeface="Söhne"/>
              </a:rPr>
              <a:t>1D </a:t>
            </a:r>
            <a:r>
              <a:rPr lang="zh-CN" altLang="en-US" b="0" i="0" dirty="0">
                <a:solidFill>
                  <a:srgbClr val="374151"/>
                </a:solidFill>
                <a:effectLst/>
                <a:latin typeface="Söhne"/>
              </a:rPr>
              <a:t>时间通道可分离卷积神经网络架构。</a:t>
            </a:r>
            <a:endParaRPr lang="zh-CN" altLang="en-US" b="0" i="0" dirty="0">
              <a:solidFill>
                <a:srgbClr val="374151"/>
              </a:solidFill>
              <a:effectLst/>
              <a:latin typeface="Söhne"/>
            </a:endParaRPr>
          </a:p>
          <a:p>
            <a:r>
              <a:rPr lang="en-US" altLang="zh-CN" dirty="0">
                <a:effectLst/>
                <a:latin typeface="宋体" panose="02010600030101010101" pitchFamily="2" charset="-122"/>
                <a:ea typeface="宋体" panose="02010600030101010101" pitchFamily="2" charset="-122"/>
                <a:sym typeface="+mn-ea"/>
              </a:rPr>
              <a:t>ERM </a:t>
            </a:r>
            <a:r>
              <a:rPr lang="zh-CN" altLang="en-US" dirty="0">
                <a:effectLst/>
                <a:latin typeface="宋体" panose="02010600030101010101" pitchFamily="2" charset="-122"/>
                <a:ea typeface="宋体" panose="02010600030101010101" pitchFamily="2" charset="-122"/>
                <a:sym typeface="+mn-ea"/>
              </a:rPr>
              <a:t>：是一种机器学习方法，旨在从训练数据中找到一个模型，以最小化经验风险（即在训练数据上的损失或误差</a:t>
            </a:r>
            <a:r>
              <a:rPr lang="zh-CN" altLang="en-US" dirty="0">
                <a:effectLst/>
                <a:latin typeface="Söhne"/>
                <a:sym typeface="+mn-ea"/>
              </a:rPr>
              <a:t>）</a:t>
            </a:r>
            <a:endParaRPr lang="zh-CN" altLang="en-US" dirty="0"/>
          </a:p>
          <a:p>
            <a:r>
              <a:rPr lang="en-US" altLang="zh-CN" dirty="0" err="1">
                <a:solidFill>
                  <a:srgbClr val="000000"/>
                </a:solidFill>
                <a:effectLst/>
                <a:latin typeface="宋体" panose="02010600030101010101" pitchFamily="2" charset="-122"/>
                <a:ea typeface="宋体" panose="02010600030101010101" pitchFamily="2" charset="-122"/>
                <a:sym typeface="+mn-ea"/>
              </a:rPr>
              <a:t>ANDMask</a:t>
            </a:r>
            <a:r>
              <a:rPr lang="en-US" altLang="zh-CN" dirty="0">
                <a:solidFill>
                  <a:srgbClr val="000000"/>
                </a:solidFill>
                <a:effectLst/>
                <a:latin typeface="宋体" panose="02010600030101010101" pitchFamily="2" charset="-122"/>
                <a:ea typeface="宋体" panose="02010600030101010101" pitchFamily="2" charset="-122"/>
                <a:sym typeface="+mn-ea"/>
              </a:rPr>
              <a:t> </a:t>
            </a:r>
            <a:r>
              <a:rPr lang="zh-CN" altLang="en-US" dirty="0">
                <a:solidFill>
                  <a:srgbClr val="000000"/>
                </a:solidFill>
                <a:latin typeface="宋体" panose="02010600030101010101" pitchFamily="2" charset="-122"/>
                <a:ea typeface="宋体" panose="02010600030101010101" pitchFamily="2" charset="-122"/>
                <a:sym typeface="+mn-ea"/>
              </a:rPr>
              <a:t>：</a:t>
            </a:r>
            <a:r>
              <a:rPr lang="zh-CN" altLang="en-US" dirty="0">
                <a:solidFill>
                  <a:srgbClr val="000000"/>
                </a:solidFill>
                <a:effectLst/>
                <a:latin typeface="宋体" panose="02010600030101010101" pitchFamily="2" charset="-122"/>
                <a:ea typeface="宋体" panose="02010600030101010101" pitchFamily="2" charset="-122"/>
                <a:sym typeface="+mn-ea"/>
              </a:rPr>
              <a:t>是一种基于梯度的优化方法。</a:t>
            </a:r>
            <a:endParaRPr lang="zh-CN" altLang="en-US" dirty="0"/>
          </a:p>
          <a:p>
            <a:r>
              <a:rPr lang="zh-CN" altLang="en-US" dirty="0">
                <a:latin typeface="宋体" panose="02010600030101010101" pitchFamily="2" charset="-122"/>
                <a:ea typeface="宋体" panose="02010600030101010101" pitchFamily="2" charset="-122"/>
                <a:sym typeface="+mn-ea"/>
              </a:rPr>
              <a:t>GroupDRO：</a:t>
            </a:r>
            <a:r>
              <a:rPr lang="zh-CN" altLang="en-US" dirty="0">
                <a:solidFill>
                  <a:srgbClr val="000000"/>
                </a:solidFill>
                <a:effectLst/>
                <a:latin typeface="宋体" panose="02010600030101010101" pitchFamily="2" charset="-122"/>
                <a:ea typeface="宋体" panose="02010600030101010101" pitchFamily="2" charset="-122"/>
                <a:sym typeface="+mn-ea"/>
              </a:rPr>
              <a:t>它在原始分布的一定范围内寻找性能最差的全局分布，以实现更好的泛化性的方法。</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接下来，我将从 背景、挑战、模型细节、评估、结论这五个方面展开对本片论文的阐述</a:t>
            </a:r>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solidFill>
                  <a:srgbClr val="000000"/>
                </a:solidFill>
                <a:effectLst/>
                <a:latin typeface="宋体" panose="02010600030101010101" pitchFamily="2" charset="-122"/>
                <a:ea typeface="宋体" panose="02010600030101010101" pitchFamily="2" charset="-122"/>
              </a:rPr>
              <a:t>我们进一步在一个更大的数据集</a:t>
            </a:r>
            <a:r>
              <a:rPr lang="en-US" altLang="zh-CN" sz="1200" b="0" dirty="0">
                <a:solidFill>
                  <a:srgbClr val="000000"/>
                </a:solidFill>
                <a:effectLst/>
                <a:latin typeface="NimbusRomNo9L-Regu"/>
              </a:rPr>
              <a:t>Wearable Stress and Affect Detection (WESAD) (Schmidt et al., 2018)</a:t>
            </a:r>
            <a:r>
              <a:rPr lang="zh-CN" altLang="en-US" sz="1200" b="0" dirty="0">
                <a:solidFill>
                  <a:srgbClr val="000000"/>
                </a:solidFill>
                <a:effectLst/>
                <a:latin typeface="宋体" panose="02010600030101010101" pitchFamily="2" charset="-122"/>
                <a:ea typeface="宋体" panose="02010600030101010101" pitchFamily="2" charset="-122"/>
              </a:rPr>
              <a:t>上评估</a:t>
            </a:r>
            <a:r>
              <a:rPr lang="en-US" altLang="zh-CN" sz="1200" b="0" dirty="0">
                <a:solidFill>
                  <a:srgbClr val="000000"/>
                </a:solidFill>
                <a:effectLst/>
                <a:latin typeface="NimbusRomNo9L-Regu"/>
              </a:rPr>
              <a:t>DIVERSIFY</a:t>
            </a:r>
            <a:r>
              <a:rPr lang="zh-CN" altLang="en-US" sz="1200" b="0" dirty="0">
                <a:solidFill>
                  <a:srgbClr val="000000"/>
                </a:solidFill>
                <a:effectLst/>
                <a:latin typeface="宋体" panose="02010600030101010101" pitchFamily="2" charset="-122"/>
                <a:ea typeface="宋体" panose="02010600030101010101" pitchFamily="2" charset="-122"/>
              </a:rPr>
              <a:t>。 </a:t>
            </a:r>
            <a:r>
              <a:rPr lang="en-US" altLang="zh-CN" sz="1200" b="0" dirty="0">
                <a:solidFill>
                  <a:srgbClr val="000000"/>
                </a:solidFill>
                <a:effectLst/>
                <a:latin typeface="NimbusRomNo9L-Regu"/>
              </a:rPr>
              <a:t>WESAD</a:t>
            </a:r>
            <a:r>
              <a:rPr lang="zh-CN" altLang="en-US" sz="1200" b="0" dirty="0">
                <a:solidFill>
                  <a:srgbClr val="000000"/>
                </a:solidFill>
                <a:effectLst/>
                <a:latin typeface="宋体" panose="02010600030101010101" pitchFamily="2" charset="-122"/>
                <a:ea typeface="宋体" panose="02010600030101010101" pitchFamily="2" charset="-122"/>
              </a:rPr>
              <a:t>是一个公开数据集，包含</a:t>
            </a:r>
            <a:r>
              <a:rPr lang="en-US" altLang="zh-CN" sz="1200" b="0" dirty="0">
                <a:solidFill>
                  <a:srgbClr val="000000"/>
                </a:solidFill>
                <a:effectLst/>
                <a:latin typeface="NimbusRomNo9L-Regu"/>
              </a:rPr>
              <a:t>15</a:t>
            </a:r>
            <a:r>
              <a:rPr lang="zh-CN" altLang="en-US" sz="1200" b="0" dirty="0">
                <a:solidFill>
                  <a:srgbClr val="000000"/>
                </a:solidFill>
                <a:effectLst/>
                <a:latin typeface="宋体" panose="02010600030101010101" pitchFamily="2" charset="-122"/>
                <a:ea typeface="宋体" panose="02010600030101010101" pitchFamily="2" charset="-122"/>
              </a:rPr>
              <a:t>个主体的生理和运动数据，共有</a:t>
            </a:r>
            <a:r>
              <a:rPr lang="en-US" altLang="zh-CN" sz="1200" b="0" dirty="0">
                <a:solidFill>
                  <a:srgbClr val="000000"/>
                </a:solidFill>
                <a:effectLst/>
                <a:latin typeface="CMR10"/>
              </a:rPr>
              <a:t>63</a:t>
            </a:r>
            <a:r>
              <a:rPr lang="en-US" altLang="zh-CN" sz="1200" b="0" dirty="0">
                <a:solidFill>
                  <a:srgbClr val="000000"/>
                </a:solidFill>
                <a:effectLst/>
                <a:latin typeface="CMMI10"/>
              </a:rPr>
              <a:t>, </a:t>
            </a:r>
            <a:r>
              <a:rPr lang="en-US" altLang="zh-CN" sz="1200" b="0" dirty="0">
                <a:solidFill>
                  <a:srgbClr val="000000"/>
                </a:solidFill>
                <a:effectLst/>
                <a:latin typeface="CMR10"/>
              </a:rPr>
              <a:t>000</a:t>
            </a:r>
            <a:r>
              <a:rPr lang="en-US" altLang="zh-CN" sz="1200" b="0" dirty="0">
                <a:solidFill>
                  <a:srgbClr val="000000"/>
                </a:solidFill>
                <a:effectLst/>
                <a:latin typeface="CMMI10"/>
              </a:rPr>
              <a:t>, </a:t>
            </a:r>
            <a:r>
              <a:rPr lang="en-US" altLang="zh-CN" sz="1200" b="0" dirty="0">
                <a:solidFill>
                  <a:srgbClr val="000000"/>
                </a:solidFill>
                <a:effectLst/>
                <a:latin typeface="CMR10"/>
              </a:rPr>
              <a:t>000</a:t>
            </a:r>
            <a:r>
              <a:rPr lang="zh-CN" altLang="en-US" sz="1200" b="0" dirty="0">
                <a:solidFill>
                  <a:srgbClr val="000000"/>
                </a:solidFill>
                <a:effectLst/>
                <a:latin typeface="宋体" panose="02010600030101010101" pitchFamily="2" charset="-122"/>
                <a:ea typeface="宋体" panose="02010600030101010101" pitchFamily="2" charset="-122"/>
              </a:rPr>
              <a:t>个实例。我们利用胸部佩戴设备的传感器模态，包括心电图、皮肤电活动、肌电图、呼吸、体温和三轴加速度。我们将</a:t>
            </a:r>
            <a:r>
              <a:rPr lang="en-US" altLang="zh-CN" sz="1200" b="0" dirty="0">
                <a:solidFill>
                  <a:srgbClr val="000000"/>
                </a:solidFill>
                <a:effectLst/>
                <a:latin typeface="NimbusRomNo9L-Regu"/>
              </a:rPr>
              <a:t>15</a:t>
            </a:r>
            <a:r>
              <a:rPr lang="zh-CN" altLang="en-US" sz="1200" b="0" dirty="0">
                <a:solidFill>
                  <a:srgbClr val="000000"/>
                </a:solidFill>
                <a:effectLst/>
                <a:latin typeface="宋体" panose="02010600030101010101" pitchFamily="2" charset="-122"/>
                <a:ea typeface="宋体" panose="02010600030101010101" pitchFamily="2" charset="-122"/>
              </a:rPr>
              <a:t>个主体分成四个领域。 结果图</a:t>
            </a:r>
            <a:r>
              <a:rPr lang="en-US" altLang="zh-CN" sz="1200" b="0" dirty="0">
                <a:solidFill>
                  <a:srgbClr val="000000"/>
                </a:solidFill>
                <a:effectLst/>
                <a:latin typeface="NimbusRomNo9L-Regu"/>
              </a:rPr>
              <a:t>4</a:t>
            </a:r>
            <a:r>
              <a:rPr lang="zh-CN" altLang="en-US" sz="1200" b="0" dirty="0">
                <a:solidFill>
                  <a:srgbClr val="000000"/>
                </a:solidFill>
                <a:effectLst/>
                <a:latin typeface="宋体" panose="02010600030101010101" pitchFamily="2" charset="-122"/>
                <a:ea typeface="宋体" panose="02010600030101010101" pitchFamily="2" charset="-122"/>
              </a:rPr>
              <a:t>表明</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i="0" dirty="0">
                <a:effectLst/>
              </a:rPr>
              <a:t>跨人泛化旨在学习适用于不同人的泛化模型</a:t>
            </a:r>
            <a:endParaRPr lang="zh-CN" altLang="en-US" i="0" dirty="0">
              <a:effectLst/>
            </a:endParaRPr>
          </a:p>
          <a:p>
            <a:r>
              <a:rPr lang="zh-CN" altLang="en-US" b="0" i="0" dirty="0">
                <a:effectLst/>
                <a:latin typeface="-apple-system"/>
              </a:rPr>
              <a:t>日常和运动数据集（</a:t>
            </a:r>
            <a:r>
              <a:rPr lang="en-US" altLang="zh-CN" b="0" i="0" dirty="0">
                <a:effectLst/>
                <a:latin typeface="-apple-system"/>
              </a:rPr>
              <a:t>DSADS</a:t>
            </a:r>
            <a:r>
              <a:rPr lang="zh-CN" altLang="en-US" b="0" i="0" dirty="0">
                <a:effectLst/>
                <a:latin typeface="-apple-system"/>
              </a:rPr>
              <a:t>）</a:t>
            </a:r>
            <a:r>
              <a:rPr lang="zh-CN" altLang="en-US" sz="1800" b="0" dirty="0">
                <a:solidFill>
                  <a:srgbClr val="000000"/>
                </a:solidFill>
                <a:effectLst/>
                <a:latin typeface="宋体" panose="02010600030101010101" pitchFamily="2" charset="-122"/>
                <a:ea typeface="宋体" panose="02010600030101010101" pitchFamily="2" charset="-122"/>
              </a:rPr>
              <a:t>由</a:t>
            </a:r>
            <a:r>
              <a:rPr lang="en-US" altLang="zh-CN" sz="1800" b="0" dirty="0">
                <a:solidFill>
                  <a:srgbClr val="000000"/>
                </a:solidFill>
                <a:effectLst/>
                <a:latin typeface="NimbusRomNo9L-Regu"/>
              </a:rPr>
              <a:t>8</a:t>
            </a:r>
            <a:r>
              <a:rPr lang="zh-CN" altLang="en-US" sz="1800" b="0" dirty="0">
                <a:solidFill>
                  <a:srgbClr val="000000"/>
                </a:solidFill>
                <a:effectLst/>
                <a:latin typeface="宋体" panose="02010600030101010101" pitchFamily="2" charset="-122"/>
                <a:ea typeface="宋体" panose="02010600030101010101" pitchFamily="2" charset="-122"/>
              </a:rPr>
              <a:t>名穿戴身体传感器的受试者进行的</a:t>
            </a:r>
            <a:r>
              <a:rPr lang="en-US" altLang="zh-CN" sz="1800" b="0" dirty="0">
                <a:solidFill>
                  <a:srgbClr val="000000"/>
                </a:solidFill>
                <a:effectLst/>
                <a:latin typeface="NimbusRomNo9L-Regu"/>
              </a:rPr>
              <a:t>19</a:t>
            </a:r>
            <a:r>
              <a:rPr lang="zh-CN" altLang="en-US" sz="1800" b="0" dirty="0">
                <a:solidFill>
                  <a:srgbClr val="000000"/>
                </a:solidFill>
                <a:effectLst/>
                <a:latin typeface="宋体" panose="02010600030101010101" pitchFamily="2" charset="-122"/>
                <a:ea typeface="宋体" panose="02010600030101010101" pitchFamily="2" charset="-122"/>
              </a:rPr>
              <a:t>种活动组成，传感器分布在</a:t>
            </a:r>
            <a:r>
              <a:rPr lang="en-US" altLang="zh-CN" sz="1800" b="0" dirty="0">
                <a:solidFill>
                  <a:srgbClr val="000000"/>
                </a:solidFill>
                <a:effectLst/>
                <a:latin typeface="NimbusRomNo9L-Regu"/>
              </a:rPr>
              <a:t>5</a:t>
            </a:r>
            <a:r>
              <a:rPr lang="zh-CN" altLang="en-US" sz="1800" b="0" dirty="0">
                <a:solidFill>
                  <a:srgbClr val="000000"/>
                </a:solidFill>
                <a:effectLst/>
                <a:latin typeface="宋体" panose="02010600030101010101" pitchFamily="2" charset="-122"/>
                <a:ea typeface="宋体" panose="02010600030101010101" pitchFamily="2" charset="-122"/>
              </a:rPr>
              <a:t>个身体部位上</a:t>
            </a:r>
            <a:endParaRPr lang="en-US" altLang="zh-CN" sz="1800" b="0" dirty="0">
              <a:solidFill>
                <a:srgbClr val="000000"/>
              </a:solidFill>
              <a:effectLst/>
              <a:latin typeface="宋体" panose="02010600030101010101" pitchFamily="2" charset="-122"/>
              <a:ea typeface="宋体" panose="02010600030101010101" pitchFamily="2" charset="-122"/>
            </a:endParaRPr>
          </a:p>
          <a:p>
            <a:r>
              <a:rPr lang="en-US" altLang="zh-CN" sz="1200" b="0" dirty="0">
                <a:solidFill>
                  <a:srgbClr val="000000"/>
                </a:solidFill>
                <a:effectLst/>
                <a:latin typeface="NimbusRomNo9L-Regu"/>
              </a:rPr>
              <a:t>GILE</a:t>
            </a:r>
            <a:r>
              <a:rPr lang="en-US" altLang="zh-CN" sz="1800" b="0" dirty="0">
                <a:solidFill>
                  <a:srgbClr val="000000"/>
                </a:solidFill>
                <a:effectLst/>
                <a:latin typeface="宋体" panose="02010600030101010101" pitchFamily="2" charset="-122"/>
                <a:ea typeface="宋体" panose="02010600030101010101" pitchFamily="2" charset="-122"/>
              </a:rPr>
              <a:t> </a:t>
            </a:r>
            <a:r>
              <a:rPr lang="zh-CN" altLang="en-US" sz="1800" b="0" dirty="0">
                <a:solidFill>
                  <a:srgbClr val="000000"/>
                </a:solidFill>
                <a:effectLst/>
                <a:latin typeface="宋体" panose="02010600030101010101" pitchFamily="2" charset="-122"/>
                <a:ea typeface="宋体" panose="02010600030101010101" pitchFamily="2" charset="-122"/>
              </a:rPr>
              <a:t>是一种针对跨人活动识别的</a:t>
            </a:r>
            <a:r>
              <a:rPr lang="zh-CN" altLang="en-US" sz="2800" b="0" i="0" dirty="0">
                <a:solidFill>
                  <a:srgbClr val="343541"/>
                </a:solidFill>
                <a:effectLst/>
                <a:latin typeface="Söhne"/>
              </a:rPr>
              <a:t>解耦人类活动的特征</a:t>
            </a:r>
            <a:r>
              <a:rPr lang="zh-CN" altLang="en-US" sz="1800" b="0" dirty="0">
                <a:solidFill>
                  <a:srgbClr val="000000"/>
                </a:solidFill>
                <a:effectLst/>
                <a:latin typeface="宋体" panose="02010600030101010101" pitchFamily="2" charset="-122"/>
                <a:ea typeface="宋体" panose="02010600030101010101" pitchFamily="2" charset="-122"/>
              </a:rPr>
              <a:t>方法</a:t>
            </a:r>
            <a:r>
              <a:rPr lang="en-US" altLang="zh-CN" sz="1800" b="0" dirty="0">
                <a:solidFill>
                  <a:srgbClr val="000000"/>
                </a:solidFill>
                <a:effectLst/>
                <a:latin typeface="宋体" panose="02010600030101010101" pitchFamily="2" charset="-122"/>
                <a:ea typeface="宋体" panose="02010600030101010101" pitchFamily="2" charset="-122"/>
              </a:rPr>
              <a:t>,</a:t>
            </a:r>
            <a:r>
              <a:rPr lang="zh-CN" altLang="en-US" sz="2800" b="0" i="0" dirty="0">
                <a:solidFill>
                  <a:srgbClr val="374151"/>
                </a:solidFill>
                <a:effectLst/>
                <a:latin typeface="Söhne"/>
              </a:rPr>
              <a:t>在人类活动识别任务</a:t>
            </a:r>
            <a:r>
              <a:rPr lang="en-US" altLang="zh-CN" sz="1800" b="0" dirty="0">
                <a:solidFill>
                  <a:srgbClr val="000000"/>
                </a:solidFill>
                <a:effectLst/>
                <a:latin typeface="宋体" panose="02010600030101010101" pitchFamily="2" charset="-122"/>
                <a:ea typeface="宋体" panose="02010600030101010101" pitchFamily="2" charset="-122"/>
              </a:rPr>
              <a:t>,</a:t>
            </a:r>
            <a:r>
              <a:rPr lang="zh-CN" altLang="en-US" b="0" i="0" dirty="0">
                <a:solidFill>
                  <a:srgbClr val="374151"/>
                </a:solidFill>
                <a:effectLst/>
                <a:latin typeface="Söhne"/>
              </a:rPr>
              <a:t>特征可以表示某人的运动、姿势、速度、方向等。然而，这些特征通常是相互关联的</a:t>
            </a:r>
            <a:r>
              <a:rPr lang="en-US" altLang="zh-CN" b="0" i="0" dirty="0">
                <a:solidFill>
                  <a:srgbClr val="374151"/>
                </a:solidFill>
                <a:effectLst/>
                <a:latin typeface="Söhne"/>
              </a:rPr>
              <a:t>,</a:t>
            </a:r>
            <a:r>
              <a:rPr lang="zh-CN" altLang="en-US" b="0" i="0" dirty="0">
                <a:solidFill>
                  <a:srgbClr val="374151"/>
                </a:solidFill>
                <a:effectLst/>
                <a:latin typeface="Söhne"/>
              </a:rPr>
              <a:t>解耦成更具有独立性的部分</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从单个人的数据中学习适用于不同个体的泛化模型</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solidFill>
                  <a:srgbClr val="000000"/>
                </a:solidFill>
                <a:effectLst/>
                <a:latin typeface="宋体" panose="02010600030101010101" pitchFamily="2" charset="-122"/>
                <a:ea typeface="宋体" panose="02010600030101010101" pitchFamily="2" charset="-122"/>
              </a:rPr>
              <a:t>因此，我们应该使用细粒度的领域</a:t>
            </a:r>
            <a:r>
              <a:rPr lang="en-US" altLang="zh-CN" sz="1400" b="0" dirty="0">
                <a:solidFill>
                  <a:srgbClr val="000000"/>
                </a:solidFill>
                <a:effectLst/>
                <a:latin typeface="NimbusRomNo9L-Regu"/>
              </a:rPr>
              <a:t>-</a:t>
            </a:r>
            <a:r>
              <a:rPr lang="zh-CN" altLang="en-US" sz="1200" b="0" dirty="0">
                <a:solidFill>
                  <a:srgbClr val="000000"/>
                </a:solidFill>
                <a:effectLst/>
                <a:latin typeface="宋体" panose="02010600030101010101" pitchFamily="2" charset="-122"/>
                <a:ea typeface="宋体" panose="02010600030101010101" pitchFamily="2" charset="-122"/>
              </a:rPr>
              <a:t>类标签来获得同时包含领域和类信息的表示。</a:t>
            </a:r>
            <a:endParaRPr lang="en-US" altLang="zh-CN" sz="1200" b="0" dirty="0">
              <a:solidFill>
                <a:srgbClr val="000000"/>
              </a:solidFill>
              <a:effectLst/>
              <a:latin typeface="宋体" panose="02010600030101010101" pitchFamily="2" charset="-122"/>
              <a:ea typeface="宋体" panose="02010600030101010101" pitchFamily="2" charset="-122"/>
            </a:endParaRPr>
          </a:p>
          <a:p>
            <a:r>
              <a:rPr lang="en-US" altLang="zh-CN" sz="1800" b="0" dirty="0">
                <a:solidFill>
                  <a:srgbClr val="000000"/>
                </a:solidFill>
                <a:effectLst/>
                <a:latin typeface="NimbusRomNo9L-Regu"/>
              </a:rPr>
              <a:t>PAMAP </a:t>
            </a:r>
            <a:r>
              <a:rPr lang="zh-CN" altLang="en-US" sz="1800" b="0" dirty="0">
                <a:solidFill>
                  <a:srgbClr val="000000"/>
                </a:solidFill>
                <a:effectLst/>
                <a:latin typeface="宋体" panose="02010600030101010101" pitchFamily="2" charset="-122"/>
                <a:ea typeface="宋体" panose="02010600030101010101" pitchFamily="2" charset="-122"/>
              </a:rPr>
              <a:t>包含了由</a:t>
            </a:r>
            <a:r>
              <a:rPr lang="en-US" altLang="zh-CN" sz="1800" b="0" dirty="0">
                <a:solidFill>
                  <a:srgbClr val="000000"/>
                </a:solidFill>
                <a:effectLst/>
                <a:latin typeface="NimbusRomNo9L-Regu"/>
              </a:rPr>
              <a:t>9</a:t>
            </a:r>
            <a:r>
              <a:rPr lang="zh-CN" altLang="en-US" sz="1800" b="0" dirty="0">
                <a:solidFill>
                  <a:srgbClr val="000000"/>
                </a:solidFill>
                <a:effectLst/>
                <a:latin typeface="宋体" panose="02010600030101010101" pitchFamily="2" charset="-122"/>
                <a:ea typeface="宋体" panose="02010600030101010101" pitchFamily="2" charset="-122"/>
              </a:rPr>
              <a:t>名受试者进行的</a:t>
            </a:r>
            <a:r>
              <a:rPr lang="en-US" altLang="zh-CN" sz="1800" b="0" dirty="0">
                <a:solidFill>
                  <a:srgbClr val="000000"/>
                </a:solidFill>
                <a:effectLst/>
                <a:latin typeface="NimbusRomNo9L-Regu"/>
              </a:rPr>
              <a:t>18</a:t>
            </a:r>
            <a:r>
              <a:rPr lang="zh-CN" altLang="en-US" sz="1800" b="0" dirty="0">
                <a:solidFill>
                  <a:srgbClr val="000000"/>
                </a:solidFill>
                <a:effectLst/>
                <a:latin typeface="宋体" panose="02010600030101010101" pitchFamily="2" charset="-122"/>
                <a:ea typeface="宋体" panose="02010600030101010101" pitchFamily="2" charset="-122"/>
              </a:rPr>
              <a:t>种活动数据，这些受试者佩戴了</a:t>
            </a:r>
            <a:r>
              <a:rPr lang="en-US" altLang="zh-CN" sz="1800" b="0" dirty="0">
                <a:solidFill>
                  <a:srgbClr val="000000"/>
                </a:solidFill>
                <a:effectLst/>
                <a:latin typeface="NimbusRomNo9L-Regu"/>
              </a:rPr>
              <a:t>3</a:t>
            </a:r>
            <a:r>
              <a:rPr lang="zh-CN" altLang="en-US" sz="1800" b="0" dirty="0">
                <a:solidFill>
                  <a:srgbClr val="000000"/>
                </a:solidFill>
                <a:effectLst/>
                <a:latin typeface="宋体" panose="02010600030101010101" pitchFamily="2" charset="-122"/>
                <a:ea typeface="宋体" panose="02010600030101010101" pitchFamily="2" charset="-122"/>
              </a:rPr>
              <a:t>个传感器。</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如果您有一个猫和狗图像分类任务，最初的数据集主要包含室内猫和户外狗的图像，那么引入一个新领域，比如水生动物，这个新领域的图像分布可能与之前的数据完全不同。</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宋体" panose="02010600030101010101" pitchFamily="2" charset="-122"/>
                <a:ea typeface="宋体" panose="02010600030101010101" pitchFamily="2" charset="-122"/>
              </a:rPr>
              <a:t>潜在分布之间的差异越大，挖掘的潜在分布的内部信息越多，就越能泛化到未见过的数据集上</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dirty="0">
                <a:solidFill>
                  <a:srgbClr val="000000"/>
                </a:solidFill>
                <a:effectLst/>
                <a:latin typeface="宋体" panose="02010600030101010101" pitchFamily="2" charset="-122"/>
                <a:ea typeface="宋体" panose="02010600030101010101" pitchFamily="2" charset="-122"/>
              </a:rPr>
              <a:t>在实际实现中，潜在分布只是表示为领域标签 ，参数化潜在分布</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r>
              <a:rPr lang="zh-CN" altLang="en-US" b="0" i="0" dirty="0">
                <a:solidFill>
                  <a:srgbClr val="374151"/>
                </a:solidFill>
                <a:effectLst/>
                <a:latin typeface="Söhne"/>
              </a:rPr>
              <a:t>隐马尔可夫模型（</a:t>
            </a:r>
            <a:r>
              <a:rPr lang="en-US" altLang="zh-CN" b="0" i="0" dirty="0">
                <a:solidFill>
                  <a:srgbClr val="374151"/>
                </a:solidFill>
                <a:effectLst/>
                <a:latin typeface="Söhne"/>
              </a:rPr>
              <a:t>Hidden Markov Model</a:t>
            </a:r>
            <a:r>
              <a:rPr lang="zh-CN" altLang="en-US" b="0" i="0" dirty="0">
                <a:solidFill>
                  <a:srgbClr val="374151"/>
                </a:solidFill>
                <a:effectLst/>
                <a:latin typeface="Söhne"/>
              </a:rPr>
              <a:t>，</a:t>
            </a:r>
            <a:r>
              <a:rPr lang="en-US" altLang="zh-CN" b="0" i="0" dirty="0">
                <a:solidFill>
                  <a:srgbClr val="374151"/>
                </a:solidFill>
                <a:effectLst/>
                <a:latin typeface="Söhne"/>
              </a:rPr>
              <a:t>HMM</a:t>
            </a:r>
            <a:r>
              <a:rPr lang="zh-CN" altLang="en-US" b="0" i="0" dirty="0">
                <a:solidFill>
                  <a:srgbClr val="374151"/>
                </a:solidFill>
                <a:effectLst/>
                <a:latin typeface="Söhne"/>
              </a:rPr>
              <a:t>）是一种统计模型，用于建模时间序列数据</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r>
              <a:rPr lang="zh-CN" altLang="en-US" b="0" i="0" dirty="0">
                <a:solidFill>
                  <a:srgbClr val="374151"/>
                </a:solidFill>
                <a:effectLst/>
                <a:latin typeface="Söhne"/>
              </a:rPr>
              <a:t>分布外泛化考察了模型在面对来自不同、未见过的数据分布时的行为。</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稀疏潜在适配器是一种用于自然语言处理任务的模型增强技术 ，它通过在适配器结构中引入稀疏性来提高模型的效率，同时仍然能够保持良好的性能。</a:t>
            </a:r>
            <a:endParaRPr lang="en-US" altLang="zh-CN"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dirty="0">
                <a:solidFill>
                  <a:srgbClr val="000000"/>
                </a:solidFill>
                <a:effectLst/>
                <a:latin typeface="宋体" panose="02010600030101010101" pitchFamily="2" charset="-122"/>
                <a:ea typeface="宋体" panose="02010600030101010101" pitchFamily="2" charset="-122"/>
              </a:rPr>
              <a:t>尽管已经存在一些工作，但时间序列的</a:t>
            </a:r>
            <a:r>
              <a:rPr lang="zh-CN" altLang="en-US" dirty="0">
                <a:solidFill>
                  <a:srgbClr val="000000"/>
                </a:solidFill>
                <a:latin typeface="宋体" panose="02010600030101010101" pitchFamily="2" charset="-122"/>
                <a:ea typeface="宋体" panose="02010600030101010101" pitchFamily="2" charset="-122"/>
              </a:rPr>
              <a:t>分布外</a:t>
            </a:r>
            <a:r>
              <a:rPr lang="zh-CN" altLang="en-US" b="0" dirty="0">
                <a:solidFill>
                  <a:srgbClr val="000000"/>
                </a:solidFill>
                <a:effectLst/>
                <a:latin typeface="宋体" panose="02010600030101010101" pitchFamily="2" charset="-122"/>
                <a:ea typeface="宋体" panose="02010600030101010101" pitchFamily="2" charset="-122"/>
              </a:rPr>
              <a:t>问题仍然较少被研究且更具挑战性。</a:t>
            </a:r>
            <a:endParaRPr lang="zh-CN" altLang="en-US" dirty="0">
              <a:latin typeface="宋体" panose="02010600030101010101" pitchFamily="2" charset="-122"/>
              <a:ea typeface="宋体" panose="02010600030101010101" pitchFamily="2" charset="-122"/>
            </a:endParaRPr>
          </a:p>
          <a:p>
            <a:r>
              <a:rPr lang="en-US" altLang="zh-CN" sz="1800" b="0" dirty="0">
                <a:solidFill>
                  <a:srgbClr val="000000"/>
                </a:solidFill>
                <a:effectLst/>
                <a:latin typeface="NimbusRomNo9L-Medi"/>
              </a:rPr>
              <a:t>Distributionally robust optimization</a:t>
            </a:r>
            <a:endParaRPr lang="en-US" altLang="zh-CN" sz="1800" b="0" dirty="0">
              <a:solidFill>
                <a:srgbClr val="000000"/>
              </a:solidFill>
              <a:effectLst/>
              <a:latin typeface="NimbusRomNo9L-Medi"/>
            </a:endParaRPr>
          </a:p>
          <a:p>
            <a:r>
              <a:rPr lang="zh-CN" altLang="en-US" dirty="0"/>
              <a:t>图像特征主要有图像的颜色特征、纹理特征、形状特征和空间关系特征。</a:t>
            </a:r>
            <a:endParaRPr lang="zh-CN" altLang="en-US" dirty="0"/>
          </a:p>
          <a:p>
            <a:r>
              <a:rPr lang="zh-CN" altLang="en-US" dirty="0"/>
              <a:t>多领域学习利用多个不同领域的数据以改善模型的性能和泛化能力</a:t>
            </a:r>
            <a:endParaRPr lang="zh-CN" altLang="en-US" dirty="0"/>
          </a:p>
          <a:p>
            <a:r>
              <a:rPr lang="zh-CN" altLang="en-US" b="1" dirty="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域</a:t>
            </a:r>
            <a:r>
              <a:rPr lang="en-US" altLang="zh-CN" b="1" dirty="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/OOD</a:t>
            </a:r>
            <a:r>
              <a:rPr lang="zh-CN" altLang="en-US" b="1" dirty="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泛化</a:t>
            </a:r>
            <a:r>
              <a:rPr lang="en-US" altLang="zh-CN" b="1" dirty="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在未见过的分布上的一个泛化性能</a:t>
            </a:r>
            <a:endParaRPr lang="zh-CN" altLang="en-US" b="1" dirty="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p>
            <a:r>
              <a:rPr lang="zh-CN" altLang="en-US" b="1" dirty="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单域泛化</a:t>
            </a:r>
            <a:r>
              <a:rPr lang="en-US" altLang="zh-CN" b="1" dirty="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该领域之外的未见过的数据上</a:t>
            </a:r>
            <a:endParaRPr lang="zh-CN" altLang="en-US" b="1" dirty="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 typeface="Wingdings" panose="05000000000000000000" charset="0"/>
              <a:buNone/>
              <a:defRPr/>
            </a:pPr>
            <a:r>
              <a:rPr lang="en-US" altLang="zh-CN" b="0" i="0" dirty="0">
                <a:solidFill>
                  <a:srgbClr val="FF0000"/>
                </a:solidFill>
                <a:effectLst/>
                <a:latin typeface="-apple-system"/>
              </a:rPr>
              <a:t>DIVERSIFY </a:t>
            </a:r>
            <a:r>
              <a:rPr lang="zh-CN" altLang="en-US" b="0" i="0" dirty="0">
                <a:solidFill>
                  <a:srgbClr val="FF0000"/>
                </a:solidFill>
                <a:effectLst/>
                <a:latin typeface="-apple-system"/>
              </a:rPr>
              <a:t>的核心是表征潜在分布，然后最小化两两之间的分布差异。 整个算法通过迭代完成，首先从给定的数据集中获得“最坏情况”的分布，然后弥合每对潜在分布之间的分布差距。</a:t>
            </a:r>
            <a:endParaRPr lang="zh-CN" altLang="en-US" dirty="0">
              <a:solidFill>
                <a:srgbClr val="FF0000"/>
              </a:solidFill>
            </a:endParaRPr>
          </a:p>
          <a:p>
            <a:pPr marL="0" indent="0" algn="just">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 typeface="Wingdings" panose="05000000000000000000" charset="0"/>
              <a:buNone/>
              <a:defRPr/>
            </a:pPr>
            <a:r>
              <a:rPr lang="zh-CN" altLang="en-US" b="0" i="0" dirty="0">
                <a:solidFill>
                  <a:srgbClr val="374151"/>
                </a:solidFill>
                <a:effectLst/>
                <a:latin typeface="Söhne"/>
              </a:rPr>
              <a:t>模型学会了生成或提取的特征在不同的数据域之间是相似的或一致的</a:t>
            </a:r>
            <a:endParaRPr lang="zh-CN" altLang="en-US" dirty="0"/>
          </a:p>
          <a:p>
            <a:pPr marL="0" indent="0" algn="just">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宋体" panose="02010600030101010101" pitchFamily="2" charset="-122"/>
                <a:ea typeface="宋体" panose="02010600030101010101" pitchFamily="2" charset="-122"/>
              </a:rPr>
              <a:t>细粒度的特征更新：为了获得细粒度的表示。提出了一个新的概念：伪域</a:t>
            </a:r>
            <a:r>
              <a:rPr lang="en-US" altLang="zh-CN" b="0" i="0" dirty="0">
                <a:solidFill>
                  <a:srgbClr val="374151"/>
                </a:solidFill>
                <a:effectLst/>
                <a:latin typeface="宋体" panose="02010600030101010101" pitchFamily="2" charset="-122"/>
                <a:ea typeface="宋体" panose="02010600030101010101" pitchFamily="2" charset="-122"/>
              </a:rPr>
              <a:t>-</a:t>
            </a:r>
            <a:r>
              <a:rPr lang="zh-CN" altLang="en-US" b="0" i="0" dirty="0">
                <a:solidFill>
                  <a:srgbClr val="374151"/>
                </a:solidFill>
                <a:effectLst/>
                <a:latin typeface="宋体" panose="02010600030101010101" pitchFamily="2" charset="-122"/>
                <a:ea typeface="宋体" panose="02010600030101010101" pitchFamily="2" charset="-122"/>
              </a:rPr>
              <a:t>类标签，以充分利用域和类中包含的知识，作为特征提取器的监督信息。</a:t>
            </a:r>
            <a:endParaRPr lang="zh-CN" altLang="en-US" b="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B442C-FCD2-43A6-8EF0-E847FDF90A8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BDE0BAE-6D4D-4FBC-9289-00EC79ADBD81}"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BE0F50-CCAE-46FA-977D-D341E443A85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6B4190-4EC0-4FED-AAC6-DF066069335C}"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8C47BB-B1F4-43CD-8D83-C16ECF620B3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9262C69-C84B-4BA5-9ABB-AEDA01D3915A}"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567F44-C328-4646-AEAE-FF134FB80EB0}"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0AE4CF-2896-408A-AD4D-4BFDFF3436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C1B06-EB6F-44B2-B162-3E0A3266BA1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708E07-74D0-4744-87FD-8736F1DB03B1}"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865D423-E00C-487A-9966-FC60FB27827D}"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250"/>
    </mc:Choice>
    <mc:Fallback>
      <p:transition spd="slow"/>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png"/><Relationship Id="rId7" Type="http://schemas.openxmlformats.org/officeDocument/2006/relationships/tags" Target="../tags/tag5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0" Type="http://schemas.openxmlformats.org/officeDocument/2006/relationships/notesSlide" Target="../notesSlides/notesSlide1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74.xml"/><Relationship Id="rId7" Type="http://schemas.openxmlformats.org/officeDocument/2006/relationships/image" Target="../media/image21.png"/><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0" Type="http://schemas.openxmlformats.org/officeDocument/2006/relationships/notesSlide" Target="../notesSlides/notesSlide18.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notesSlide" Target="../notesSlides/notesSlide2.xml"/><Relationship Id="rId2" Type="http://schemas.openxmlformats.org/officeDocument/2006/relationships/tags" Target="../tags/tag1.xml"/><Relationship Id="rId19" Type="http://schemas.openxmlformats.org/officeDocument/2006/relationships/slideLayout" Target="../slideLayouts/slideLayout12.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7.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1.xml"/><Relationship Id="rId7" Type="http://schemas.openxmlformats.org/officeDocument/2006/relationships/image" Target="../media/image8.png"/><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notesSlide" Target="../notesSlides/notesSlide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image" Target="../media/image3.png"/><Relationship Id="rId1" Type="http://schemas.openxmlformats.org/officeDocument/2006/relationships/tags" Target="../tags/tag2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1165860" y="3712210"/>
            <a:ext cx="10928985" cy="923287"/>
          </a:xfrm>
          <a:prstGeom prst="rect">
            <a:avLst/>
          </a:prstGeom>
        </p:spPr>
        <p:txBody>
          <a:bodyPr wrap="square" lIns="91397" tIns="45699" rIns="91397" bIns="45699">
            <a:spAutoFit/>
          </a:bodyPr>
          <a:lstStyle/>
          <a:p>
            <a:pPr indent="457200" algn="r" defTabSz="913765">
              <a:defRPr/>
            </a:pPr>
            <a:r>
              <a:rPr lang="en-US" altLang="zh-CN" b="0" dirty="0">
                <a:solidFill>
                  <a:schemeClr val="tx1"/>
                </a:solidFill>
                <a:effectLst/>
                <a:latin typeface="Times New Roman" panose="02020603050405020304" pitchFamily="18" charset="0"/>
                <a:cs typeface="Times New Roman" panose="02020603050405020304" pitchFamily="18" charset="0"/>
              </a:rPr>
              <a:t>Authors: </a:t>
            </a:r>
            <a:r>
              <a:rPr lang="en-US" altLang="zh-CN" sz="1800" b="0" dirty="0">
                <a:solidFill>
                  <a:srgbClr val="000000"/>
                </a:solidFill>
                <a:effectLst/>
                <a:latin typeface="Times New Roman" panose="02020603050405020304" pitchFamily="18" charset="0"/>
                <a:cs typeface="Times New Roman" panose="02020603050405020304" pitchFamily="18" charset="0"/>
              </a:rPr>
              <a:t>Wang </a:t>
            </a:r>
            <a:r>
              <a:rPr lang="en-US" altLang="zh-CN" sz="1800" b="0" dirty="0" err="1">
                <a:solidFill>
                  <a:srgbClr val="000000"/>
                </a:solidFill>
                <a:effectLst/>
                <a:latin typeface="Times New Roman" panose="02020603050405020304" pitchFamily="18" charset="0"/>
                <a:cs typeface="Times New Roman" panose="02020603050405020304" pitchFamily="18" charset="0"/>
              </a:rPr>
              <a:t>Lu,Jindong</a:t>
            </a:r>
            <a:r>
              <a:rPr lang="en-US" altLang="zh-CN" sz="1800" b="0" dirty="0">
                <a:solidFill>
                  <a:srgbClr val="000000"/>
                </a:solidFill>
                <a:effectLst/>
                <a:latin typeface="Times New Roman" panose="02020603050405020304" pitchFamily="18" charset="0"/>
                <a:cs typeface="Times New Roman" panose="02020603050405020304" pitchFamily="18" charset="0"/>
              </a:rPr>
              <a:t> Wang, </a:t>
            </a:r>
            <a:r>
              <a:rPr lang="en-US" altLang="zh-CN" sz="1800" b="0" dirty="0" err="1">
                <a:solidFill>
                  <a:srgbClr val="000000"/>
                </a:solidFill>
                <a:effectLst/>
                <a:latin typeface="Times New Roman" panose="02020603050405020304" pitchFamily="18" charset="0"/>
                <a:cs typeface="Times New Roman" panose="02020603050405020304" pitchFamily="18" charset="0"/>
              </a:rPr>
              <a:t>Xinwei</a:t>
            </a:r>
            <a:r>
              <a:rPr lang="en-US" altLang="zh-CN" sz="1800" b="0" dirty="0">
                <a:solidFill>
                  <a:srgbClr val="000000"/>
                </a:solidFill>
                <a:effectLst/>
                <a:latin typeface="Times New Roman" panose="02020603050405020304" pitchFamily="18" charset="0"/>
                <a:cs typeface="Times New Roman" panose="02020603050405020304" pitchFamily="18" charset="0"/>
              </a:rPr>
              <a:t> Sun, </a:t>
            </a:r>
            <a:r>
              <a:rPr lang="en-US" altLang="zh-CN" sz="1800" b="0" dirty="0" err="1">
                <a:solidFill>
                  <a:srgbClr val="000000"/>
                </a:solidFill>
                <a:effectLst/>
                <a:latin typeface="Times New Roman" panose="02020603050405020304" pitchFamily="18" charset="0"/>
                <a:cs typeface="Times New Roman" panose="02020603050405020304" pitchFamily="18" charset="0"/>
              </a:rPr>
              <a:t>Yiqiang</a:t>
            </a:r>
            <a:r>
              <a:rPr lang="en-US" altLang="zh-CN" sz="1800" b="0" dirty="0">
                <a:solidFill>
                  <a:srgbClr val="000000"/>
                </a:solidFill>
                <a:effectLst/>
                <a:latin typeface="Times New Roman" panose="02020603050405020304" pitchFamily="18" charset="0"/>
                <a:cs typeface="Times New Roman" panose="02020603050405020304" pitchFamily="18" charset="0"/>
              </a:rPr>
              <a:t> Chen, Xing Xie</a:t>
            </a:r>
            <a:br>
              <a:rPr lang="en-US" altLang="zh-CN" b="0" i="1" dirty="0">
                <a:solidFill>
                  <a:schemeClr val="tx1"/>
                </a:solidFill>
                <a:effectLst/>
                <a:latin typeface="Times New Roman" panose="02020603050405020304" pitchFamily="18" charset="0"/>
                <a:cs typeface="Times New Roman" panose="02020603050405020304" pitchFamily="18" charset="0"/>
              </a:rPr>
            </a:br>
            <a:endParaRPr lang="en-US" altLang="zh-CN" b="0" i="1" dirty="0">
              <a:solidFill>
                <a:schemeClr val="tx1"/>
              </a:solidFill>
              <a:effectLst/>
              <a:latin typeface="Times New Roman" panose="02020603050405020304" pitchFamily="18" charset="0"/>
              <a:cs typeface="Times New Roman" panose="02020603050405020304" pitchFamily="18" charset="0"/>
            </a:endParaRPr>
          </a:p>
          <a:p>
            <a:pPr algn="r" defTabSz="913765">
              <a:defRPr/>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Publisher: </a:t>
            </a:r>
            <a:r>
              <a:rPr lang="en-US" altLang="zh-CN" sz="1800" b="0" dirty="0">
                <a:solidFill>
                  <a:srgbClr val="000000"/>
                </a:solidFill>
                <a:effectLst/>
                <a:latin typeface="Times New Roman" panose="02020603050405020304" pitchFamily="18" charset="0"/>
                <a:cs typeface="Times New Roman" panose="02020603050405020304" pitchFamily="18" charset="0"/>
              </a:rPr>
              <a:t>ICLR(International Conference on Learning Representations) 2023</a:t>
            </a:r>
            <a:endParaRPr lang="en-US" altLang="zh-CN" b="1" dirty="0">
              <a:solidFill>
                <a:srgbClr val="1C62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317364" y="1684020"/>
            <a:ext cx="8051157" cy="1384995"/>
          </a:xfrm>
          <a:prstGeom prst="rect">
            <a:avLst/>
          </a:prstGeom>
          <a:noFill/>
        </p:spPr>
        <p:txBody>
          <a:bodyPr wrap="square" rtlCol="0">
            <a:spAutoFit/>
          </a:bodyPr>
          <a:lstStyle/>
          <a:p>
            <a:pPr defTabSz="913765">
              <a:defRPr/>
            </a:pPr>
            <a:r>
              <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OUT-OF-DISTRIBUTION REPRESENTATION LEARNING FOR TIME SERIES CLASSIFICATION</a:t>
            </a:r>
            <a:endPar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占位符 56"/>
          <p:cNvSpPr txBox="1"/>
          <p:nvPr/>
        </p:nvSpPr>
        <p:spPr>
          <a:xfrm>
            <a:off x="5436235" y="5184140"/>
            <a:ext cx="1758315" cy="537845"/>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1600" dirty="0">
                <a:solidFill>
                  <a:schemeClr val="bg1"/>
                </a:solidFill>
                <a:latin typeface="Arial" panose="020B0604020202020204"/>
                <a:ea typeface="微软雅黑" panose="020B0503020204020204" pitchFamily="34" charset="-122"/>
              </a:rPr>
              <a:t>汇报人：</a:t>
            </a:r>
            <a:r>
              <a:rPr lang="zh-CN" altLang="en-US" sz="1600" dirty="0">
                <a:latin typeface="Arial" panose="020B0604020202020204"/>
                <a:ea typeface="微软雅黑" panose="020B0503020204020204" pitchFamily="34" charset="-122"/>
              </a:rPr>
              <a:t>张文亮</a:t>
            </a:r>
            <a:endParaRPr lang="zh-CN" altLang="en-US" sz="1600" dirty="0">
              <a:solidFill>
                <a:schemeClr val="bg1"/>
              </a:solidFill>
              <a:latin typeface="Arial" panose="020B0604020202020204"/>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8" name="文本框 7"/>
          <p:cNvSpPr txBox="1"/>
          <p:nvPr/>
        </p:nvSpPr>
        <p:spPr>
          <a:xfrm>
            <a:off x="743761" y="1907436"/>
            <a:ext cx="10182422" cy="369332"/>
          </a:xfrm>
          <a:prstGeom prst="rect">
            <a:avLst/>
          </a:prstGeom>
          <a:noFill/>
        </p:spPr>
        <p:txBody>
          <a:bodyPr wrap="square">
            <a:spAutoFit/>
          </a:bodyPr>
          <a:lstStyle/>
          <a:p>
            <a:r>
              <a:rPr lang="zh-CN" altLang="en-US" b="1" i="0" dirty="0">
                <a:solidFill>
                  <a:srgbClr val="121212"/>
                </a:solidFill>
                <a:effectLst/>
                <a:latin typeface="宋体" panose="02010600030101010101" pitchFamily="2" charset="-122"/>
                <a:ea typeface="宋体" panose="02010600030101010101" pitchFamily="2" charset="-122"/>
              </a:rPr>
              <a:t>伪域类标签</a:t>
            </a:r>
            <a:endParaRPr lang="zh-CN" altLang="en-US" dirty="0">
              <a:latin typeface="宋体" panose="02010600030101010101" pitchFamily="2" charset="-122"/>
              <a:ea typeface="宋体" panose="02010600030101010101" pitchFamily="2" charset="-122"/>
            </a:endParaRPr>
          </a:p>
        </p:txBody>
      </p:sp>
      <p:sp>
        <p:nvSpPr>
          <p:cNvPr id="14" name="文本框 13"/>
          <p:cNvSpPr txBox="1"/>
          <p:nvPr/>
        </p:nvSpPr>
        <p:spPr>
          <a:xfrm>
            <a:off x="743761" y="1213482"/>
            <a:ext cx="6096000" cy="369332"/>
          </a:xfrm>
          <a:prstGeom prst="rect">
            <a:avLst/>
          </a:prstGeom>
          <a:noFill/>
        </p:spPr>
        <p:txBody>
          <a:bodyPr wrap="square">
            <a:spAutoFit/>
          </a:bodyPr>
          <a:lstStyle/>
          <a:p>
            <a:pPr algn="l"/>
            <a:r>
              <a:rPr lang="zh-CN" altLang="en-US" b="1" i="0" dirty="0">
                <a:solidFill>
                  <a:srgbClr val="121212"/>
                </a:solidFill>
                <a:effectLst/>
                <a:latin typeface="宋体" panose="02010600030101010101" pitchFamily="2" charset="-122"/>
                <a:ea typeface="宋体" panose="02010600030101010101" pitchFamily="2" charset="-122"/>
              </a:rPr>
              <a:t>细粒度特征更新</a:t>
            </a:r>
            <a:endParaRPr lang="zh-CN" altLang="en-US" b="1" i="0" dirty="0">
              <a:solidFill>
                <a:srgbClr val="121212"/>
              </a:solidFill>
              <a:effectLst/>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5"/>
          <a:stretch>
            <a:fillRect/>
          </a:stretch>
        </p:blipFill>
        <p:spPr>
          <a:xfrm>
            <a:off x="2684162" y="1883336"/>
            <a:ext cx="1882303" cy="457240"/>
          </a:xfrm>
          <a:prstGeom prst="rect">
            <a:avLst/>
          </a:prstGeom>
        </p:spPr>
      </p:pic>
      <p:sp>
        <p:nvSpPr>
          <p:cNvPr id="6" name="文本框 5"/>
          <p:cNvSpPr txBox="1"/>
          <p:nvPr/>
        </p:nvSpPr>
        <p:spPr>
          <a:xfrm>
            <a:off x="743761" y="2777052"/>
            <a:ext cx="7645409"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其中</a:t>
            </a:r>
            <a:r>
              <a:rPr lang="en-US" altLang="zh-CN" b="0" i="0" dirty="0">
                <a:solidFill>
                  <a:srgbClr val="121212"/>
                </a:solidFill>
                <a:effectLst/>
                <a:latin typeface="宋体" panose="02010600030101010101" pitchFamily="2" charset="-122"/>
                <a:ea typeface="宋体" panose="02010600030101010101" pitchFamily="2" charset="-122"/>
              </a:rPr>
              <a:t>d′</a:t>
            </a:r>
            <a:r>
              <a:rPr lang="zh-CN" altLang="en-US" b="0" i="0" dirty="0">
                <a:solidFill>
                  <a:srgbClr val="121212"/>
                </a:solidFill>
                <a:effectLst/>
                <a:latin typeface="宋体" panose="02010600030101010101" pitchFamily="2" charset="-122"/>
                <a:ea typeface="宋体" panose="02010600030101010101" pitchFamily="2" charset="-122"/>
              </a:rPr>
              <a:t>是伪域标签，</a:t>
            </a:r>
            <a:r>
              <a:rPr lang="en-US" altLang="zh-CN" b="0" i="0" dirty="0">
                <a:solidFill>
                  <a:srgbClr val="121212"/>
                </a:solidFill>
                <a:effectLst/>
                <a:latin typeface="宋体" panose="02010600030101010101" pitchFamily="2" charset="-122"/>
                <a:ea typeface="宋体" panose="02010600030101010101" pitchFamily="2" charset="-122"/>
              </a:rPr>
              <a:t>C</a:t>
            </a:r>
            <a:r>
              <a:rPr lang="zh-CN" altLang="en-US" b="0" i="0" dirty="0">
                <a:solidFill>
                  <a:srgbClr val="121212"/>
                </a:solidFill>
                <a:effectLst/>
                <a:latin typeface="宋体" panose="02010600030101010101" pitchFamily="2" charset="-122"/>
                <a:ea typeface="宋体" panose="02010600030101010101" pitchFamily="2" charset="-122"/>
              </a:rPr>
              <a:t>是类别数量，</a:t>
            </a:r>
            <a:r>
              <a:rPr lang="en-US" altLang="zh-CN" b="0" i="0" dirty="0">
                <a:solidFill>
                  <a:srgbClr val="121212"/>
                </a:solidFill>
                <a:effectLst/>
                <a:latin typeface="宋体" panose="02010600030101010101" pitchFamily="2" charset="-122"/>
                <a:ea typeface="宋体" panose="02010600030101010101" pitchFamily="2" charset="-122"/>
              </a:rPr>
              <a:t>y</a:t>
            </a:r>
            <a:r>
              <a:rPr lang="zh-CN" altLang="en-US" b="0" i="0" dirty="0">
                <a:solidFill>
                  <a:srgbClr val="121212"/>
                </a:solidFill>
                <a:effectLst/>
                <a:latin typeface="宋体" panose="02010600030101010101" pitchFamily="2" charset="-122"/>
                <a:ea typeface="宋体" panose="02010600030101010101" pitchFamily="2" charset="-122"/>
              </a:rPr>
              <a:t>是当前样本所属类别</a:t>
            </a:r>
            <a:endParaRPr lang="zh-CN" altLang="en-US" dirty="0">
              <a:latin typeface="宋体" panose="02010600030101010101" pitchFamily="2" charset="-122"/>
              <a:ea typeface="宋体" panose="02010600030101010101" pitchFamily="2" charset="-122"/>
            </a:endParaRPr>
          </a:p>
        </p:txBody>
      </p:sp>
      <p:sp>
        <p:nvSpPr>
          <p:cNvPr id="9" name="文本框 8"/>
          <p:cNvSpPr txBox="1"/>
          <p:nvPr/>
        </p:nvSpPr>
        <p:spPr>
          <a:xfrm>
            <a:off x="808140" y="3786567"/>
            <a:ext cx="9753908"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利用新定义的伪域类标签，</a:t>
            </a:r>
            <a:r>
              <a:rPr lang="zh-CN" altLang="en-US" b="0" dirty="0">
                <a:solidFill>
                  <a:srgbClr val="121212"/>
                </a:solidFill>
                <a:effectLst/>
                <a:latin typeface="宋体" panose="02010600030101010101" pitchFamily="2" charset="-122"/>
                <a:ea typeface="宋体" panose="02010600030101010101" pitchFamily="2" charset="-122"/>
              </a:rPr>
              <a:t>更新特征提取器</a:t>
            </a:r>
            <a:endParaRPr lang="zh-CN" altLang="en-US" dirty="0">
              <a:latin typeface="宋体" panose="02010600030101010101" pitchFamily="2" charset="-122"/>
              <a:ea typeface="宋体" panose="02010600030101010101" pitchFamily="2" charset="-122"/>
            </a:endParaRPr>
          </a:p>
        </p:txBody>
      </p:sp>
      <p:pic>
        <p:nvPicPr>
          <p:cNvPr id="12" name="图片 11"/>
          <p:cNvPicPr>
            <a:picLocks noChangeAspect="1"/>
          </p:cNvPicPr>
          <p:nvPr/>
        </p:nvPicPr>
        <p:blipFill>
          <a:blip r:embed="rId6"/>
          <a:stretch>
            <a:fillRect/>
          </a:stretch>
        </p:blipFill>
        <p:spPr>
          <a:xfrm>
            <a:off x="808140" y="4552344"/>
            <a:ext cx="4397121" cy="6477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5" name="文本框 4"/>
          <p:cNvSpPr txBox="1"/>
          <p:nvPr/>
        </p:nvSpPr>
        <p:spPr>
          <a:xfrm>
            <a:off x="660399" y="994410"/>
            <a:ext cx="4045415" cy="421005"/>
          </a:xfrm>
          <a:prstGeom prst="rect">
            <a:avLst/>
          </a:prstGeom>
          <a:noFill/>
        </p:spPr>
        <p:txBody>
          <a:bodyPr wrap="square" rtlCol="0">
            <a:noAutofit/>
          </a:bodyPr>
          <a:lstStyle/>
          <a:p>
            <a:pPr marL="342900" indent="-342900">
              <a:buFont typeface="Wingdings" panose="05000000000000000000" charset="0"/>
              <a:buChar char="Ø"/>
            </a:pP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custDataLst>
              <p:tags r:id="rId5"/>
            </p:custDataLst>
          </p:nvPr>
        </p:nvSpPr>
        <p:spPr>
          <a:xfrm>
            <a:off x="777240" y="4592955"/>
            <a:ext cx="5046980" cy="1718945"/>
          </a:xfrm>
          <a:prstGeom prst="rect">
            <a:avLst/>
          </a:prstGeom>
          <a:noFill/>
        </p:spPr>
        <p:txBody>
          <a:bodyPr wrap="square" rtlCol="0">
            <a:noAutofit/>
          </a:bodyPr>
          <a:lstStyle/>
          <a:p>
            <a:pPr algn="just"/>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6"/>
          <a:stretch>
            <a:fillRect/>
          </a:stretch>
        </p:blipFill>
        <p:spPr>
          <a:xfrm>
            <a:off x="1662476" y="1531075"/>
            <a:ext cx="8315213" cy="5031812"/>
          </a:xfrm>
          <a:prstGeom prst="rect">
            <a:avLst/>
          </a:prstGeom>
        </p:spPr>
      </p:pic>
      <p:sp>
        <p:nvSpPr>
          <p:cNvPr id="6" name="文本框 5"/>
          <p:cNvSpPr txBox="1"/>
          <p:nvPr/>
        </p:nvSpPr>
        <p:spPr>
          <a:xfrm>
            <a:off x="947578" y="884370"/>
            <a:ext cx="9196033" cy="646331"/>
          </a:xfrm>
          <a:prstGeom prst="rect">
            <a:avLst/>
          </a:prstGeom>
          <a:noFill/>
        </p:spPr>
        <p:txBody>
          <a:bodyPr wrap="square">
            <a:spAutoFit/>
          </a:bodyPr>
          <a:lstStyle/>
          <a:p>
            <a:pPr algn="l"/>
            <a:r>
              <a:rPr lang="en-US" altLang="zh-CN" b="1" dirty="0">
                <a:solidFill>
                  <a:srgbClr val="121212"/>
                </a:solidFill>
                <a:effectLst/>
                <a:latin typeface="宋体" panose="02010600030101010101" pitchFamily="2" charset="-122"/>
                <a:ea typeface="宋体" panose="02010600030101010101" pitchFamily="2" charset="-122"/>
              </a:rPr>
              <a:t>Step3</a:t>
            </a:r>
            <a:r>
              <a:rPr lang="en-US" altLang="zh-CN" b="0" dirty="0">
                <a:solidFill>
                  <a:srgbClr val="121212"/>
                </a:solidFill>
                <a:effectLst/>
                <a:latin typeface="宋体" panose="02010600030101010101" pitchFamily="2" charset="-122"/>
                <a:ea typeface="宋体" panose="02010600030101010101" pitchFamily="2" charset="-122"/>
              </a:rPr>
              <a:t> </a:t>
            </a:r>
            <a:r>
              <a:rPr lang="zh-CN" altLang="en-US" b="1" dirty="0">
                <a:solidFill>
                  <a:srgbClr val="121212"/>
                </a:solidFill>
                <a:effectLst/>
                <a:latin typeface="宋体" panose="02010600030101010101" pitchFamily="2" charset="-122"/>
                <a:ea typeface="宋体" panose="02010600030101010101" pitchFamily="2" charset="-122"/>
              </a:rPr>
              <a:t>潜在分布表示</a:t>
            </a:r>
            <a:r>
              <a:rPr lang="en-US" altLang="zh-CN" b="0" dirty="0">
                <a:solidFill>
                  <a:srgbClr val="121212"/>
                </a:solidFill>
                <a:effectLst/>
                <a:latin typeface="宋体" panose="02010600030101010101" pitchFamily="2" charset="-122"/>
                <a:ea typeface="宋体" panose="02010600030101010101" pitchFamily="2" charset="-122"/>
              </a:rPr>
              <a:t>: </a:t>
            </a:r>
            <a:r>
              <a:rPr lang="zh-CN" altLang="en-US" b="0" dirty="0">
                <a:solidFill>
                  <a:srgbClr val="121212"/>
                </a:solidFill>
                <a:effectLst/>
                <a:latin typeface="宋体" panose="02010600030101010101" pitchFamily="2" charset="-122"/>
                <a:ea typeface="宋体" panose="02010600030101010101" pitchFamily="2" charset="-122"/>
              </a:rPr>
              <a:t>识别每个实例的域标签以获得潜在分布信息。最大化潜在分布的差异性以扩大多样性。</a:t>
            </a:r>
            <a:endParaRPr lang="zh-CN" altLang="en-US" b="0" dirty="0">
              <a:solidFill>
                <a:srgbClr val="121212"/>
              </a:solidFill>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14" name="文本框 13"/>
          <p:cNvSpPr txBox="1"/>
          <p:nvPr/>
        </p:nvSpPr>
        <p:spPr>
          <a:xfrm>
            <a:off x="849544" y="1305038"/>
            <a:ext cx="6096000" cy="369332"/>
          </a:xfrm>
          <a:prstGeom prst="rect">
            <a:avLst/>
          </a:prstGeom>
          <a:noFill/>
        </p:spPr>
        <p:txBody>
          <a:bodyPr wrap="square">
            <a:spAutoFit/>
          </a:bodyPr>
          <a:lstStyle/>
          <a:p>
            <a:r>
              <a:rPr lang="zh-CN" altLang="en-US" b="1" i="0" dirty="0">
                <a:solidFill>
                  <a:srgbClr val="121212"/>
                </a:solidFill>
                <a:effectLst/>
                <a:latin typeface="宋体" panose="02010600030101010101" pitchFamily="2" charset="-122"/>
                <a:ea typeface="宋体" panose="02010600030101010101" pitchFamily="2" charset="-122"/>
              </a:rPr>
              <a:t>潜在分布表示</a:t>
            </a:r>
            <a:endParaRPr lang="zh-CN" altLang="en-US" b="1" i="0" dirty="0">
              <a:solidFill>
                <a:srgbClr val="121212"/>
              </a:solidFill>
              <a:effectLst/>
              <a:latin typeface="宋体" panose="02010600030101010101" pitchFamily="2" charset="-122"/>
              <a:ea typeface="宋体" panose="02010600030101010101" pitchFamily="2" charset="-122"/>
            </a:endParaRPr>
          </a:p>
        </p:txBody>
      </p:sp>
      <p:sp>
        <p:nvSpPr>
          <p:cNvPr id="3" name="文本框 2"/>
          <p:cNvSpPr txBox="1"/>
          <p:nvPr/>
        </p:nvSpPr>
        <p:spPr>
          <a:xfrm>
            <a:off x="851338" y="2159850"/>
            <a:ext cx="6094206"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获取各域初始中心</a:t>
            </a:r>
            <a:endParaRPr lang="zh-CN" altLang="en-US"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5"/>
          <a:stretch>
            <a:fillRect/>
          </a:stretch>
        </p:blipFill>
        <p:spPr>
          <a:xfrm>
            <a:off x="3528986" y="1937666"/>
            <a:ext cx="5608806" cy="1059272"/>
          </a:xfrm>
          <a:prstGeom prst="rect">
            <a:avLst/>
          </a:prstGeom>
        </p:spPr>
      </p:pic>
      <p:sp>
        <p:nvSpPr>
          <p:cNvPr id="9" name="文本框 8"/>
          <p:cNvSpPr txBox="1"/>
          <p:nvPr/>
        </p:nvSpPr>
        <p:spPr>
          <a:xfrm>
            <a:off x="734310" y="4069167"/>
            <a:ext cx="6094206"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获取每个样本所属域类别</a:t>
            </a:r>
            <a:endParaRPr lang="zh-CN" altLang="en-US" dirty="0">
              <a:latin typeface="宋体" panose="02010600030101010101" pitchFamily="2" charset="-122"/>
              <a:ea typeface="宋体" panose="02010600030101010101" pitchFamily="2" charset="-122"/>
            </a:endParaRPr>
          </a:p>
        </p:txBody>
      </p:sp>
      <p:pic>
        <p:nvPicPr>
          <p:cNvPr id="12" name="图片 11"/>
          <p:cNvPicPr>
            <a:picLocks noChangeAspect="1"/>
          </p:cNvPicPr>
          <p:nvPr/>
        </p:nvPicPr>
        <p:blipFill>
          <a:blip r:embed="rId6"/>
          <a:stretch>
            <a:fillRect/>
          </a:stretch>
        </p:blipFill>
        <p:spPr>
          <a:xfrm>
            <a:off x="4530976" y="3967203"/>
            <a:ext cx="3886537" cy="6934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4" name="文本框 3"/>
          <p:cNvSpPr txBox="1"/>
          <p:nvPr/>
        </p:nvSpPr>
        <p:spPr>
          <a:xfrm>
            <a:off x="851338" y="1369061"/>
            <a:ext cx="7196866"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再迭代一次，获取最终伪域标签</a:t>
            </a:r>
            <a:endParaRPr lang="zh-CN" altLang="en-US" dirty="0">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5"/>
          <a:stretch>
            <a:fillRect/>
          </a:stretch>
        </p:blipFill>
        <p:spPr>
          <a:xfrm>
            <a:off x="828429" y="2249925"/>
            <a:ext cx="3917019" cy="944962"/>
          </a:xfrm>
          <a:prstGeom prst="rect">
            <a:avLst/>
          </a:prstGeom>
        </p:spPr>
      </p:pic>
      <p:pic>
        <p:nvPicPr>
          <p:cNvPr id="11" name="图片 10"/>
          <p:cNvPicPr>
            <a:picLocks noChangeAspect="1"/>
          </p:cNvPicPr>
          <p:nvPr/>
        </p:nvPicPr>
        <p:blipFill>
          <a:blip r:embed="rId6"/>
          <a:stretch>
            <a:fillRect/>
          </a:stretch>
        </p:blipFill>
        <p:spPr>
          <a:xfrm>
            <a:off x="6349129" y="2347048"/>
            <a:ext cx="3657917" cy="541067"/>
          </a:xfrm>
          <a:prstGeom prst="rect">
            <a:avLst/>
          </a:prstGeom>
        </p:spPr>
      </p:pic>
      <p:pic>
        <p:nvPicPr>
          <p:cNvPr id="16" name="图片 15"/>
          <p:cNvPicPr>
            <a:picLocks noChangeAspect="1"/>
          </p:cNvPicPr>
          <p:nvPr>
            <p:custDataLst>
              <p:tags r:id="rId7"/>
            </p:custDataLst>
          </p:nvPr>
        </p:nvPicPr>
        <p:blipFill>
          <a:blip r:embed="rId8"/>
          <a:stretch>
            <a:fillRect/>
          </a:stretch>
        </p:blipFill>
        <p:spPr>
          <a:xfrm>
            <a:off x="953397" y="4683978"/>
            <a:ext cx="8184589" cy="617273"/>
          </a:xfrm>
          <a:prstGeom prst="rect">
            <a:avLst/>
          </a:prstGeom>
        </p:spPr>
      </p:pic>
      <p:sp>
        <p:nvSpPr>
          <p:cNvPr id="3" name="文本框 2"/>
          <p:cNvSpPr txBox="1"/>
          <p:nvPr/>
        </p:nvSpPr>
        <p:spPr>
          <a:xfrm>
            <a:off x="851535" y="3792855"/>
            <a:ext cx="8883650" cy="368300"/>
          </a:xfrm>
          <a:prstGeom prst="rect">
            <a:avLst/>
          </a:prstGeom>
          <a:noFill/>
        </p:spPr>
        <p:txBody>
          <a:bodyPr wrap="square" rtlCol="0" anchor="t">
            <a:spAutoFit/>
          </a:bodyPr>
          <a:p>
            <a:r>
              <a:rPr lang="zh-CN" altLang="en-US" dirty="0">
                <a:solidFill>
                  <a:srgbClr val="121212"/>
                </a:solidFill>
                <a:effectLst/>
                <a:latin typeface="宋体" panose="02010600030101010101" pitchFamily="2" charset="-122"/>
                <a:ea typeface="宋体" panose="02010600030101010101" pitchFamily="2" charset="-122"/>
                <a:sym typeface="+mn-ea"/>
              </a:rPr>
              <a:t>获取伪域标签之后，采用类似深度对抗神经网络的方式，进行类不变域特征学习。</a:t>
            </a:r>
            <a:endParaRPr lang="zh-CN" altLang="en-US" dirty="0">
              <a:solidFill>
                <a:srgbClr val="121212"/>
              </a:solidFill>
              <a:effectLst/>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5" name="文本框 4"/>
          <p:cNvSpPr txBox="1"/>
          <p:nvPr/>
        </p:nvSpPr>
        <p:spPr>
          <a:xfrm>
            <a:off x="660399" y="994410"/>
            <a:ext cx="4045415" cy="421005"/>
          </a:xfrm>
          <a:prstGeom prst="rect">
            <a:avLst/>
          </a:prstGeom>
          <a:noFill/>
        </p:spPr>
        <p:txBody>
          <a:bodyPr wrap="square" rtlCol="0">
            <a:noAutofit/>
          </a:bodyPr>
          <a:lstStyle/>
          <a:p>
            <a:pPr marL="342900" indent="-342900">
              <a:buFont typeface="Wingdings" panose="05000000000000000000" charset="0"/>
              <a:buChar char="Ø"/>
            </a:pP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custDataLst>
              <p:tags r:id="rId5"/>
            </p:custDataLst>
          </p:nvPr>
        </p:nvSpPr>
        <p:spPr>
          <a:xfrm>
            <a:off x="777240" y="4592955"/>
            <a:ext cx="5046980" cy="1718945"/>
          </a:xfrm>
          <a:prstGeom prst="rect">
            <a:avLst/>
          </a:prstGeom>
          <a:noFill/>
        </p:spPr>
        <p:txBody>
          <a:bodyPr wrap="square" rtlCol="0">
            <a:noAutofit/>
          </a:bodyPr>
          <a:lstStyle/>
          <a:p>
            <a:pPr algn="just"/>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6"/>
          <a:stretch>
            <a:fillRect/>
          </a:stretch>
        </p:blipFill>
        <p:spPr>
          <a:xfrm>
            <a:off x="2065066" y="1433920"/>
            <a:ext cx="8315213" cy="5031812"/>
          </a:xfrm>
          <a:prstGeom prst="rect">
            <a:avLst/>
          </a:prstGeom>
        </p:spPr>
      </p:pic>
      <p:sp>
        <p:nvSpPr>
          <p:cNvPr id="6" name="文本框 5"/>
          <p:cNvSpPr txBox="1"/>
          <p:nvPr/>
        </p:nvSpPr>
        <p:spPr>
          <a:xfrm>
            <a:off x="947578" y="884370"/>
            <a:ext cx="10858500" cy="368300"/>
          </a:xfrm>
          <a:prstGeom prst="rect">
            <a:avLst/>
          </a:prstGeom>
          <a:noFill/>
        </p:spPr>
        <p:txBody>
          <a:bodyPr wrap="square">
            <a:spAutoFit/>
          </a:bodyPr>
          <a:lstStyle/>
          <a:p>
            <a:r>
              <a:rPr lang="en-US" altLang="zh-CN" b="0" dirty="0">
                <a:solidFill>
                  <a:srgbClr val="121212"/>
                </a:solidFill>
                <a:effectLst/>
                <a:latin typeface="宋体" panose="02010600030101010101" pitchFamily="2" charset="-122"/>
                <a:ea typeface="宋体" panose="02010600030101010101" pitchFamily="2" charset="-122"/>
              </a:rPr>
              <a:t>Step4 </a:t>
            </a:r>
            <a:r>
              <a:rPr lang="zh-CN" altLang="en-US" b="1" i="0" dirty="0">
                <a:solidFill>
                  <a:srgbClr val="121212"/>
                </a:solidFill>
                <a:effectLst/>
                <a:latin typeface="宋体" panose="02010600030101010101" pitchFamily="2" charset="-122"/>
                <a:ea typeface="宋体" panose="02010600030101010101" pitchFamily="2" charset="-122"/>
              </a:rPr>
              <a:t>域不变表征学习</a:t>
            </a:r>
            <a:r>
              <a:rPr lang="en-US" altLang="zh-CN" b="0" dirty="0">
                <a:solidFill>
                  <a:srgbClr val="121212"/>
                </a:solidFill>
                <a:effectLst/>
                <a:latin typeface="宋体" panose="02010600030101010101" pitchFamily="2" charset="-122"/>
                <a:ea typeface="宋体" panose="02010600030101010101" pitchFamily="2" charset="-122"/>
              </a:rPr>
              <a:t>:</a:t>
            </a:r>
            <a:r>
              <a:rPr lang="zh-CN" altLang="en-US" b="0" dirty="0">
                <a:solidFill>
                  <a:srgbClr val="121212"/>
                </a:solidFill>
                <a:effectLst/>
                <a:latin typeface="宋体" panose="02010600030101010101" pitchFamily="2" charset="-122"/>
                <a:ea typeface="宋体" panose="02010600030101010101" pitchFamily="2" charset="-122"/>
              </a:rPr>
              <a:t>这一步利用上一步中的伪域标签来学习域不变表示，来获取泛化模型。</a:t>
            </a:r>
            <a:endParaRPr lang="zh-CN" altLang="en-US" b="0" dirty="0">
              <a:solidFill>
                <a:srgbClr val="121212"/>
              </a:solidFill>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383540" y="1386840"/>
            <a:ext cx="10570845" cy="1014730"/>
          </a:xfrm>
          <a:prstGeom prst="rect">
            <a:avLst/>
          </a:prstGeom>
          <a:noFill/>
        </p:spPr>
        <p:txBody>
          <a:bodyPr wrap="square">
            <a:spAutoFit/>
          </a:bodyPr>
          <a:lstStyle/>
          <a:p>
            <a:pPr indent="0" fontAlgn="auto">
              <a:lnSpc>
                <a:spcPct val="150000"/>
              </a:lnSpc>
            </a:pPr>
            <a:r>
              <a:rPr lang="zh-CN" altLang="en-US" sz="2000" b="1" i="0" dirty="0">
                <a:solidFill>
                  <a:srgbClr val="374151"/>
                </a:solidFill>
                <a:effectLst/>
                <a:latin typeface="宋体" panose="02010600030101010101" pitchFamily="2" charset="-122"/>
                <a:ea typeface="宋体" panose="02010600030101010101" pitchFamily="2" charset="-122"/>
              </a:rPr>
              <a:t>利用对抗性训练，其中涉及特征网络、域鉴别器和分类网络。域鉴别器努力区分数据的域标签，而特征网络努力生成特征来使域鉴别器</a:t>
            </a:r>
            <a:r>
              <a:rPr lang="zh-CN" altLang="en-US" sz="2000" b="1" i="0" dirty="0">
                <a:solidFill>
                  <a:srgbClr val="374151"/>
                </a:solidFill>
                <a:effectLst/>
                <a:latin typeface="宋体" panose="02010600030101010101" pitchFamily="2" charset="-122"/>
                <a:ea typeface="宋体" panose="02010600030101010101" pitchFamily="2" charset="-122"/>
              </a:rPr>
              <a:t>混淆。</a:t>
            </a:r>
            <a:endParaRPr lang="zh-CN" altLang="en-US" sz="2000" b="1" i="0" dirty="0">
              <a:solidFill>
                <a:srgbClr val="374151"/>
              </a:solidFill>
              <a:effectLst/>
              <a:latin typeface="宋体" panose="02010600030101010101" pitchFamily="2" charset="-122"/>
              <a:ea typeface="宋体" panose="02010600030101010101" pitchFamily="2" charset="-122"/>
            </a:endParaRPr>
          </a:p>
        </p:txBody>
      </p:sp>
      <p:sp>
        <p:nvSpPr>
          <p:cNvPr id="11" name="文本框 10"/>
          <p:cNvSpPr txBox="1"/>
          <p:nvPr/>
        </p:nvSpPr>
        <p:spPr>
          <a:xfrm>
            <a:off x="383540" y="2773045"/>
            <a:ext cx="10539095" cy="2168525"/>
          </a:xfrm>
          <a:prstGeom prst="rect">
            <a:avLst/>
          </a:prstGeom>
          <a:noFill/>
        </p:spPr>
        <p:txBody>
          <a:bodyPr wrap="square">
            <a:spAutoFit/>
          </a:bodyPr>
          <a:lstStyle/>
          <a:p>
            <a:pPr indent="0" fontAlgn="auto">
              <a:lnSpc>
                <a:spcPct val="150000"/>
              </a:lnSpc>
            </a:pPr>
            <a:r>
              <a:rPr lang="zh-CN" altLang="en-US" i="0" dirty="0">
                <a:solidFill>
                  <a:srgbClr val="374151"/>
                </a:solidFill>
                <a:effectLst/>
                <a:latin typeface="宋体" panose="02010600030101010101" pitchFamily="2" charset="-122"/>
                <a:ea typeface="宋体" panose="02010600030101010101" pitchFamily="2" charset="-122"/>
              </a:rPr>
              <a:t>混淆的实现是通过梯度反转层（</a:t>
            </a:r>
            <a:r>
              <a:rPr lang="en-US" altLang="zh-CN" i="0" dirty="0">
                <a:solidFill>
                  <a:srgbClr val="374151"/>
                </a:solidFill>
                <a:effectLst/>
                <a:latin typeface="宋体" panose="02010600030101010101" pitchFamily="2" charset="-122"/>
                <a:ea typeface="宋体" panose="02010600030101010101" pitchFamily="2" charset="-122"/>
              </a:rPr>
              <a:t>GRL</a:t>
            </a:r>
            <a:r>
              <a:rPr lang="zh-CN" altLang="en-US" i="0" dirty="0">
                <a:solidFill>
                  <a:srgbClr val="374151"/>
                </a:solidFill>
                <a:effectLst/>
                <a:latin typeface="宋体" panose="02010600030101010101" pitchFamily="2" charset="-122"/>
                <a:ea typeface="宋体" panose="02010600030101010101" pitchFamily="2" charset="-122"/>
              </a:rPr>
              <a:t>）来实现的。梯度反转层的作用是反转梯度的方向，使得特征网络在更新时，优化方向与域鉴别器相反。领域判别器试图尽最大努力来区分数据的领域标签，而特征网络试图尽最大努力生成特征，以混淆领域判别器</a:t>
            </a:r>
            <a:r>
              <a:rPr lang="en-US" altLang="zh-CN" i="0" dirty="0">
                <a:solidFill>
                  <a:srgbClr val="374151"/>
                </a:solidFill>
                <a:effectLst/>
                <a:latin typeface="宋体" panose="02010600030101010101" pitchFamily="2" charset="-122"/>
                <a:ea typeface="宋体" panose="02010600030101010101" pitchFamily="2" charset="-122"/>
              </a:rPr>
              <a:t>,</a:t>
            </a:r>
            <a:r>
              <a:rPr lang="zh-CN" altLang="en-US" i="0" dirty="0">
                <a:solidFill>
                  <a:srgbClr val="374151"/>
                </a:solidFill>
                <a:effectLst/>
                <a:latin typeface="宋体" panose="02010600030101010101" pitchFamily="2" charset="-122"/>
                <a:ea typeface="宋体" panose="02010600030101010101" pitchFamily="2" charset="-122"/>
              </a:rPr>
              <a:t>即特征网络生成的特征在不同域上具有相似的分布，从而使域鉴别器难以准确地区分不同域的特征，模型学习到的特征表示在不同的域之间保持一致性，从而提高了模型在未见过的数据分布上的性能。</a:t>
            </a:r>
            <a:endParaRPr lang="zh-CN" altLang="en-US" dirty="0">
              <a:latin typeface="宋体" panose="02010600030101010101" pitchFamily="2" charset="-122"/>
              <a:ea typeface="宋体" panose="02010600030101010101" pitchFamily="2" charset="-122"/>
            </a:endParaRPr>
          </a:p>
        </p:txBody>
      </p:sp>
      <p:sp>
        <p:nvSpPr>
          <p:cNvPr id="2" name="圆角矩形 1"/>
          <p:cNvSpPr/>
          <p:nvPr/>
        </p:nvSpPr>
        <p:spPr>
          <a:xfrm>
            <a:off x="284480" y="2555875"/>
            <a:ext cx="10957560" cy="260286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8" name="文本框 7"/>
          <p:cNvSpPr txBox="1"/>
          <p:nvPr/>
        </p:nvSpPr>
        <p:spPr>
          <a:xfrm>
            <a:off x="624142" y="2025356"/>
            <a:ext cx="10182422"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获得潜在分布后，学习域不变表示以进行泛化。 利用梯度反转层进行实现。</a:t>
            </a:r>
            <a:endParaRPr lang="zh-CN" altLang="en-US"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5"/>
          <a:stretch>
            <a:fillRect/>
          </a:stretch>
        </p:blipFill>
        <p:spPr>
          <a:xfrm>
            <a:off x="660399" y="2764744"/>
            <a:ext cx="8352244" cy="754445"/>
          </a:xfrm>
          <a:prstGeom prst="rect">
            <a:avLst/>
          </a:prstGeom>
        </p:spPr>
      </p:pic>
      <p:sp>
        <p:nvSpPr>
          <p:cNvPr id="3" name="文本框 2"/>
          <p:cNvSpPr txBox="1"/>
          <p:nvPr/>
        </p:nvSpPr>
        <p:spPr>
          <a:xfrm>
            <a:off x="617338" y="1209182"/>
            <a:ext cx="6094206" cy="369332"/>
          </a:xfrm>
          <a:prstGeom prst="rect">
            <a:avLst/>
          </a:prstGeom>
          <a:noFill/>
        </p:spPr>
        <p:txBody>
          <a:bodyPr wrap="square">
            <a:spAutoFit/>
          </a:bodyPr>
          <a:lstStyle/>
          <a:p>
            <a:pPr algn="l"/>
            <a:r>
              <a:rPr lang="zh-CN" altLang="en-US" b="1" i="0" dirty="0">
                <a:solidFill>
                  <a:srgbClr val="121212"/>
                </a:solidFill>
                <a:effectLst/>
                <a:latin typeface="宋体" panose="02010600030101010101" pitchFamily="2" charset="-122"/>
                <a:ea typeface="宋体" panose="02010600030101010101" pitchFamily="2" charset="-122"/>
              </a:rPr>
              <a:t>域不变表示学习</a:t>
            </a:r>
            <a:endParaRPr lang="zh-CN" altLang="en-US" b="1" i="0" dirty="0">
              <a:solidFill>
                <a:srgbClr val="121212"/>
              </a:solidFill>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4" name="文本框 3"/>
          <p:cNvSpPr txBox="1"/>
          <p:nvPr/>
        </p:nvSpPr>
        <p:spPr>
          <a:xfrm>
            <a:off x="3245522" y="1114246"/>
            <a:ext cx="9926618" cy="646331"/>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重复上述</a:t>
            </a:r>
            <a:r>
              <a:rPr lang="en-US" altLang="zh-CN" b="0" i="0" dirty="0">
                <a:solidFill>
                  <a:srgbClr val="121212"/>
                </a:solidFill>
                <a:effectLst/>
                <a:latin typeface="宋体" panose="02010600030101010101" pitchFamily="2" charset="-122"/>
                <a:ea typeface="宋体" panose="02010600030101010101" pitchFamily="2" charset="-122"/>
              </a:rPr>
              <a:t>2-4</a:t>
            </a:r>
            <a:r>
              <a:rPr lang="zh-CN" altLang="en-US" b="0" i="0" dirty="0">
                <a:solidFill>
                  <a:srgbClr val="121212"/>
                </a:solidFill>
                <a:effectLst/>
                <a:latin typeface="宋体" panose="02010600030101010101" pitchFamily="2" charset="-122"/>
                <a:ea typeface="宋体" panose="02010600030101010101" pitchFamily="2" charset="-122"/>
              </a:rPr>
              <a:t>步，直至收敛或达到最大迭代次数</a:t>
            </a:r>
            <a:r>
              <a:rPr lang="zh-CN" altLang="en-US" b="0" i="0" dirty="0">
                <a:solidFill>
                  <a:srgbClr val="121212"/>
                </a:solidFill>
                <a:effectLst/>
                <a:latin typeface="-apple-system"/>
              </a:rPr>
              <a:t>。 </a:t>
            </a:r>
            <a:endParaRPr lang="en-US" altLang="zh-CN" b="0" i="0" dirty="0">
              <a:solidFill>
                <a:srgbClr val="121212"/>
              </a:solidFill>
              <a:effectLst/>
              <a:latin typeface="-apple-system"/>
            </a:endParaRPr>
          </a:p>
          <a:p>
            <a:endParaRPr lang="zh-CN" altLang="en-US" dirty="0"/>
          </a:p>
        </p:txBody>
      </p:sp>
      <p:pic>
        <p:nvPicPr>
          <p:cNvPr id="2" name="图片 1"/>
          <p:cNvPicPr>
            <a:picLocks noChangeAspect="1"/>
          </p:cNvPicPr>
          <p:nvPr/>
        </p:nvPicPr>
        <p:blipFill>
          <a:blip r:embed="rId5"/>
          <a:stretch>
            <a:fillRect/>
          </a:stretch>
        </p:blipFill>
        <p:spPr>
          <a:xfrm>
            <a:off x="2161885" y="1760873"/>
            <a:ext cx="7466209" cy="45180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2" name="文本框 1"/>
          <p:cNvSpPr txBox="1"/>
          <p:nvPr/>
        </p:nvSpPr>
        <p:spPr>
          <a:xfrm>
            <a:off x="771858" y="893257"/>
            <a:ext cx="10023659" cy="646331"/>
          </a:xfrm>
          <a:prstGeom prst="rect">
            <a:avLst/>
          </a:prstGeom>
          <a:noFill/>
        </p:spPr>
        <p:txBody>
          <a:bodyPr wrap="square">
            <a:spAutoFit/>
          </a:bodyPr>
          <a:lstStyle/>
          <a:p>
            <a:r>
              <a:rPr lang="zh-CN" altLang="en-US" sz="1800" b="0" dirty="0">
                <a:solidFill>
                  <a:srgbClr val="000000"/>
                </a:solidFill>
                <a:effectLst/>
                <a:latin typeface="宋体" panose="02010600030101010101" pitchFamily="2" charset="-122"/>
                <a:ea typeface="宋体" panose="02010600030101010101" pitchFamily="2" charset="-122"/>
              </a:rPr>
              <a:t>对四个不同的时间序列分类任务进行评估：手势识别、语音命令识别、穿戴式压力与情感检测以及基于传感器的活动识别。 </a:t>
            </a:r>
            <a:endParaRPr lang="zh-CN" altLang="en-US" dirty="0"/>
          </a:p>
        </p:txBody>
      </p:sp>
      <p:sp>
        <p:nvSpPr>
          <p:cNvPr id="15" name="文本框 14"/>
          <p:cNvSpPr txBox="1"/>
          <p:nvPr>
            <p:custDataLst>
              <p:tags r:id="rId5"/>
            </p:custDataLst>
          </p:nvPr>
        </p:nvSpPr>
        <p:spPr>
          <a:xfrm>
            <a:off x="771963" y="2307418"/>
            <a:ext cx="8875058" cy="368300"/>
          </a:xfrm>
          <a:prstGeom prst="rect">
            <a:avLst/>
          </a:prstGeom>
          <a:noFill/>
        </p:spPr>
        <p:txBody>
          <a:bodyPr wrap="square">
            <a:spAutoFit/>
          </a:bodyPr>
          <a:p>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比第二好的方法提高</a:t>
            </a:r>
            <a:r>
              <a:rPr lang="en-US" altLang="zh-CN"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4.</a:t>
            </a:r>
            <a:r>
              <a:rPr lang="en-US" altLang="zh-CN"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3%</a:t>
            </a:r>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。与有更强特征提取器的</a:t>
            </a:r>
            <a:r>
              <a:rPr lang="en-US" altLang="zh-CN" sz="1800" b="0" dirty="0" err="1">
                <a:solidFill>
                  <a:srgbClr val="000000"/>
                </a:solidFill>
                <a:effectLst/>
                <a:latin typeface="宋体" panose="02010600030101010101" pitchFamily="2" charset="-122"/>
                <a:ea typeface="宋体" panose="02010600030101010101" pitchFamily="2" charset="-122"/>
                <a:cs typeface="宋体" panose="02010600030101010101" pitchFamily="2" charset="-122"/>
              </a:rPr>
              <a:t>AdaRNN</a:t>
            </a:r>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相比，方法仍然有提升</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17" name="图片 16"/>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915473" y="2751730"/>
            <a:ext cx="6286500" cy="3667125"/>
          </a:xfrm>
          <a:prstGeom prst="rect">
            <a:avLst/>
          </a:prstGeom>
        </p:spPr>
      </p:pic>
      <p:sp>
        <p:nvSpPr>
          <p:cNvPr id="19" name="文本框 18"/>
          <p:cNvSpPr txBox="1"/>
          <p:nvPr>
            <p:custDataLst>
              <p:tags r:id="rId8"/>
            </p:custDataLst>
          </p:nvPr>
        </p:nvSpPr>
        <p:spPr>
          <a:xfrm>
            <a:off x="771963" y="1700876"/>
            <a:ext cx="6094206" cy="369332"/>
          </a:xfrm>
          <a:prstGeom prst="rect">
            <a:avLst/>
          </a:prstGeom>
          <a:noFill/>
        </p:spPr>
        <p:txBody>
          <a:bodyPr wrap="square">
            <a:spAutoFit/>
          </a:bodyPr>
          <a:p>
            <a:pPr algn="l"/>
            <a:r>
              <a:rPr lang="zh-CN" altLang="en-US" b="1" i="0" dirty="0">
                <a:solidFill>
                  <a:srgbClr val="121212"/>
                </a:solidFill>
                <a:effectLst/>
                <a:latin typeface="宋体" panose="02010600030101010101" pitchFamily="2" charset="-122"/>
                <a:ea typeface="宋体" panose="02010600030101010101" pitchFamily="2" charset="-122"/>
              </a:rPr>
              <a:t>肌电信号数据集（</a:t>
            </a:r>
            <a:r>
              <a:rPr lang="en-US" altLang="zh-CN" b="1" i="0" dirty="0">
                <a:solidFill>
                  <a:srgbClr val="121212"/>
                </a:solidFill>
                <a:effectLst/>
                <a:latin typeface="宋体" panose="02010600030101010101" pitchFamily="2" charset="-122"/>
                <a:ea typeface="宋体" panose="02010600030101010101" pitchFamily="2" charset="-122"/>
              </a:rPr>
              <a:t>EMG</a:t>
            </a:r>
            <a:r>
              <a:rPr lang="zh-CN" altLang="en-US" b="1" i="0" dirty="0">
                <a:solidFill>
                  <a:srgbClr val="121212"/>
                </a:solidFill>
                <a:effectLst/>
                <a:latin typeface="宋体" panose="02010600030101010101" pitchFamily="2" charset="-122"/>
                <a:ea typeface="宋体" panose="02010600030101010101" pitchFamily="2" charset="-122"/>
              </a:rPr>
              <a:t>）</a:t>
            </a:r>
            <a:r>
              <a:rPr lang="en-US" altLang="zh-CN" b="1" i="0" dirty="0">
                <a:solidFill>
                  <a:srgbClr val="121212"/>
                </a:solidFill>
                <a:effectLst/>
                <a:latin typeface="宋体" panose="02010600030101010101" pitchFamily="2" charset="-122"/>
                <a:ea typeface="宋体" panose="02010600030101010101" pitchFamily="2" charset="-122"/>
              </a:rPr>
              <a:t>—</a:t>
            </a:r>
            <a:r>
              <a:rPr lang="zh-CN" altLang="en-US" b="1" i="0" dirty="0">
                <a:solidFill>
                  <a:srgbClr val="121212"/>
                </a:solidFill>
                <a:effectLst/>
                <a:latin typeface="宋体" panose="02010600030101010101" pitchFamily="2" charset="-122"/>
                <a:ea typeface="宋体" panose="02010600030101010101" pitchFamily="2" charset="-122"/>
              </a:rPr>
              <a:t>手势识别</a:t>
            </a:r>
            <a:endParaRPr lang="zh-CN" altLang="en-US" b="1" i="0" dirty="0">
              <a:solidFill>
                <a:srgbClr val="121212"/>
              </a:solidFill>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实验</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19" name="文本框 18"/>
          <p:cNvSpPr txBox="1"/>
          <p:nvPr/>
        </p:nvSpPr>
        <p:spPr>
          <a:xfrm>
            <a:off x="938604" y="1032292"/>
            <a:ext cx="6094206" cy="369332"/>
          </a:xfrm>
          <a:prstGeom prst="rect">
            <a:avLst/>
          </a:prstGeom>
          <a:noFill/>
        </p:spPr>
        <p:txBody>
          <a:bodyPr wrap="square">
            <a:spAutoFit/>
          </a:bodyPr>
          <a:lstStyle/>
          <a:p>
            <a:r>
              <a:rPr lang="zh-CN" altLang="en-US" b="1" i="0" dirty="0">
                <a:solidFill>
                  <a:srgbClr val="121212"/>
                </a:solidFill>
                <a:effectLst/>
                <a:latin typeface="宋体" panose="02010600030101010101" pitchFamily="2" charset="-122"/>
                <a:ea typeface="宋体" panose="02010600030101010101" pitchFamily="2" charset="-122"/>
              </a:rPr>
              <a:t>语音识别数据集</a:t>
            </a:r>
            <a:endParaRPr lang="zh-CN" altLang="en-US" b="1" i="0" dirty="0">
              <a:solidFill>
                <a:srgbClr val="121212"/>
              </a:solidFill>
              <a:effectLst/>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5"/>
          <a:stretch>
            <a:fillRect/>
          </a:stretch>
        </p:blipFill>
        <p:spPr>
          <a:xfrm>
            <a:off x="3062605" y="2372995"/>
            <a:ext cx="5083175" cy="3796665"/>
          </a:xfrm>
          <a:prstGeom prst="rect">
            <a:avLst/>
          </a:prstGeom>
        </p:spPr>
      </p:pic>
      <p:sp>
        <p:nvSpPr>
          <p:cNvPr id="8" name="文本框 7"/>
          <p:cNvSpPr txBox="1"/>
          <p:nvPr/>
        </p:nvSpPr>
        <p:spPr>
          <a:xfrm>
            <a:off x="938604" y="1521606"/>
            <a:ext cx="10580296" cy="369332"/>
          </a:xfrm>
          <a:prstGeom prst="rect">
            <a:avLst/>
          </a:prstGeom>
          <a:noFill/>
        </p:spPr>
        <p:txBody>
          <a:bodyPr wrap="square">
            <a:spAutoFit/>
          </a:bodyPr>
          <a:lstStyle/>
          <a:p>
            <a:r>
              <a:rPr lang="en-US" altLang="zh-CN" dirty="0"/>
              <a:t>DIVERSIFY</a:t>
            </a:r>
            <a:r>
              <a:rPr lang="zh-CN" altLang="en-US" dirty="0"/>
              <a:t>在使用基本CNN主干网时改进了1%以上，在使用MatchBoxNet3-1-64主干网时提高了0.6%以上</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7" name="文本框 6"/>
          <p:cNvSpPr txBox="1"/>
          <p:nvPr>
            <p:custDataLst>
              <p:tags r:id="rId2"/>
            </p:custDataLst>
          </p:nvPr>
        </p:nvSpPr>
        <p:spPr>
          <a:xfrm>
            <a:off x="4967091" y="624116"/>
            <a:ext cx="1504710" cy="706755"/>
          </a:xfrm>
          <a:prstGeom prst="rect">
            <a:avLst/>
          </a:prstGeom>
          <a:noFill/>
        </p:spPr>
        <p:txBody>
          <a:bodyPr wrap="square" rtlCol="0">
            <a:spAutoFit/>
          </a:bodyPr>
          <a:lstStyle/>
          <a:p>
            <a:pPr algn="dist"/>
            <a:r>
              <a:rPr lang="zh-CN" altLang="en-US" sz="4000" b="1" dirty="0">
                <a:solidFill>
                  <a:schemeClr val="tx1"/>
                </a:solidFill>
                <a:effectLst>
                  <a:outerShdw blurRad="38100" dist="38100" dir="2700000" algn="tl">
                    <a:srgbClr val="000000">
                      <a:alpha val="43137"/>
                    </a:srgbClr>
                  </a:outerShdw>
                </a:effectLst>
                <a:latin typeface="+mj-ea"/>
                <a:ea typeface="+mj-ea"/>
              </a:rPr>
              <a:t>目录</a:t>
            </a:r>
            <a:r>
              <a:rPr lang="en-US" altLang="zh-CN" sz="4000" b="1" dirty="0">
                <a:solidFill>
                  <a:schemeClr val="tx1"/>
                </a:solidFill>
                <a:effectLst>
                  <a:outerShdw blurRad="38100" dist="38100" dir="2700000" algn="tl">
                    <a:srgbClr val="000000">
                      <a:alpha val="43137"/>
                    </a:srgbClr>
                  </a:outerShdw>
                </a:effectLst>
                <a:latin typeface="+mj-ea"/>
                <a:ea typeface="+mj-ea"/>
              </a:rPr>
              <a:t> </a:t>
            </a:r>
            <a:endParaRPr lang="en-US" altLang="zh-CN" sz="4000" b="1" dirty="0">
              <a:solidFill>
                <a:schemeClr val="tx1"/>
              </a:solidFill>
              <a:effectLst>
                <a:outerShdw blurRad="38100" dist="38100" dir="2700000" algn="tl">
                  <a:srgbClr val="000000">
                    <a:alpha val="43137"/>
                  </a:srgbClr>
                </a:outerShdw>
              </a:effectLst>
              <a:latin typeface="+mj-ea"/>
              <a:ea typeface="+mj-ea"/>
            </a:endParaRPr>
          </a:p>
        </p:txBody>
      </p:sp>
      <p:sp>
        <p:nvSpPr>
          <p:cNvPr id="9" name="矩形 8"/>
          <p:cNvSpPr/>
          <p:nvPr>
            <p:custDataLst>
              <p:tags r:id="rId3"/>
            </p:custDataLst>
          </p:nvPr>
        </p:nvSpPr>
        <p:spPr>
          <a:xfrm>
            <a:off x="4372230" y="1330758"/>
            <a:ext cx="2694432" cy="460375"/>
          </a:xfrm>
          <a:prstGeom prst="rect">
            <a:avLst/>
          </a:prstGeom>
        </p:spPr>
        <p:txBody>
          <a:bodyPr wrap="square">
            <a:spAutoFit/>
          </a:bodyPr>
          <a:lstStyle/>
          <a:p>
            <a:pPr algn="ctr"/>
            <a:r>
              <a:rPr lang="en-US" altLang="zh-CN" sz="2400" b="1" i="1" dirty="0">
                <a:solidFill>
                  <a:schemeClr val="tx1"/>
                </a:solidFill>
                <a:effectLst>
                  <a:innerShdw blurRad="25400" dist="25400" dir="13500000">
                    <a:prstClr val="black">
                      <a:alpha val="50000"/>
                    </a:prstClr>
                  </a:innerShdw>
                </a:effectLst>
                <a:latin typeface="+mj-ea"/>
                <a:ea typeface="+mj-ea"/>
              </a:rPr>
              <a:t>·CONTENTS·</a:t>
            </a:r>
            <a:endParaRPr lang="en-US" altLang="zh-CN" sz="2400" b="1" i="1" dirty="0">
              <a:solidFill>
                <a:schemeClr val="tx1"/>
              </a:solidFill>
              <a:effectLst>
                <a:innerShdw blurRad="25400" dist="25400" dir="13500000">
                  <a:prstClr val="black">
                    <a:alpha val="50000"/>
                  </a:prstClr>
                </a:innerShdw>
              </a:effectLst>
              <a:latin typeface="+mj-ea"/>
              <a:ea typeface="+mj-ea"/>
            </a:endParaRPr>
          </a:p>
        </p:txBody>
      </p:sp>
      <p:grpSp>
        <p:nvGrpSpPr>
          <p:cNvPr id="20" name="Group 5" descr="7b0a2020202022776f7264617274223a20227b5c2269645c223a343532343831352c5c227469645c223a31333437377d220a7d0a"/>
          <p:cNvGrpSpPr/>
          <p:nvPr/>
        </p:nvGrpSpPr>
        <p:grpSpPr>
          <a:xfrm>
            <a:off x="1336675" y="2273300"/>
            <a:ext cx="6176003" cy="3218815"/>
            <a:chOff x="2140077" y="3159529"/>
            <a:chExt cx="5324624" cy="2938797"/>
          </a:xfrm>
        </p:grpSpPr>
        <p:sp>
          <p:nvSpPr>
            <p:cNvPr id="11" name="Rectangle 6"/>
            <p:cNvSpPr/>
            <p:nvPr>
              <p:custDataLst>
                <p:tags r:id="rId4"/>
              </p:custDataLst>
            </p:nvPr>
          </p:nvSpPr>
          <p:spPr bwMode="auto">
            <a:xfrm>
              <a:off x="2140077" y="3159529"/>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lstStyle/>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1</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28" name="Rectangle 13"/>
            <p:cNvSpPr/>
            <p:nvPr>
              <p:custDataLst>
                <p:tags r:id="rId5"/>
              </p:custDataLst>
            </p:nvPr>
          </p:nvSpPr>
          <p:spPr bwMode="auto">
            <a:xfrm>
              <a:off x="2140077" y="4241185"/>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lstStyle/>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3</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19" name="Rectangle 14"/>
            <p:cNvSpPr/>
            <p:nvPr>
              <p:custDataLst>
                <p:tags r:id="rId6"/>
              </p:custDataLst>
            </p:nvPr>
          </p:nvSpPr>
          <p:spPr bwMode="auto">
            <a:xfrm>
              <a:off x="2140077" y="5322842"/>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lstStyle/>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5</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24" name="Rectangle 15"/>
            <p:cNvSpPr/>
            <p:nvPr>
              <p:custDataLst>
                <p:tags r:id="rId7"/>
              </p:custDataLst>
            </p:nvPr>
          </p:nvSpPr>
          <p:spPr bwMode="auto">
            <a:xfrm>
              <a:off x="6780625" y="3159529"/>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lstStyle/>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2</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32" name="Rectangle 16"/>
            <p:cNvSpPr/>
            <p:nvPr>
              <p:custDataLst>
                <p:tags r:id="rId8"/>
              </p:custDataLst>
            </p:nvPr>
          </p:nvSpPr>
          <p:spPr bwMode="auto">
            <a:xfrm>
              <a:off x="6780625" y="4241185"/>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lstStyle/>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4</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grpSp>
      <p:grpSp>
        <p:nvGrpSpPr>
          <p:cNvPr id="45" name="组合 44"/>
          <p:cNvGrpSpPr/>
          <p:nvPr/>
        </p:nvGrpSpPr>
        <p:grpSpPr>
          <a:xfrm>
            <a:off x="10107930" y="6148705"/>
            <a:ext cx="1752600" cy="238760"/>
            <a:chOff x="273050" y="153988"/>
            <a:chExt cx="2566991" cy="514350"/>
          </a:xfrm>
          <a:solidFill>
            <a:schemeClr val="bg1"/>
          </a:solidFill>
          <a:effectLst>
            <a:outerShdw blurRad="50800" dist="38100" dir="2700000" algn="tl" rotWithShape="0">
              <a:prstClr val="black">
                <a:alpha val="40000"/>
              </a:prstClr>
            </a:outerShdw>
          </a:effectLst>
        </p:grpSpPr>
        <p:sp>
          <p:nvSpPr>
            <p:cNvPr id="46" name="矩形 45"/>
            <p:cNvSpPr/>
            <p:nvPr>
              <p:custDataLst>
                <p:tags r:id="rId9"/>
              </p:custDataLst>
            </p:nvPr>
          </p:nvSpPr>
          <p:spPr>
            <a:xfrm>
              <a:off x="273050"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10"/>
              </p:custDataLst>
            </p:nvPr>
          </p:nvSpPr>
          <p:spPr>
            <a:xfrm>
              <a:off x="719138"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custDataLst>
                <p:tags r:id="rId11"/>
              </p:custDataLst>
            </p:nvPr>
          </p:nvSpPr>
          <p:spPr>
            <a:xfrm>
              <a:off x="1165226"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custDataLst>
                <p:tags r:id="rId12"/>
              </p:custDataLst>
            </p:nvPr>
          </p:nvSpPr>
          <p:spPr>
            <a:xfrm>
              <a:off x="1611314"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custDataLst>
                <p:tags r:id="rId13"/>
              </p:custDataLst>
            </p:nvPr>
          </p:nvSpPr>
          <p:spPr>
            <a:xfrm>
              <a:off x="2057402"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custDataLst>
                <p:tags r:id="rId14"/>
              </p:custDataLst>
            </p:nvPr>
          </p:nvSpPr>
          <p:spPr>
            <a:xfrm>
              <a:off x="2503491"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338070" y="2385060"/>
            <a:ext cx="2485390" cy="677545"/>
          </a:xfrm>
          <a:prstGeom prst="rect">
            <a:avLst/>
          </a:prstGeom>
          <a:noFill/>
        </p:spPr>
        <p:txBody>
          <a:bodyPr wrap="square" rtlCol="0">
            <a:noAutofit/>
          </a:bodyPr>
          <a:lstStyle/>
          <a:p>
            <a:r>
              <a:rPr lang="zh-CN" altLang="en-US" sz="2800" dirty="0">
                <a:latin typeface="微软雅黑" panose="020B0503020204020204" pitchFamily="34" charset="-122"/>
                <a:ea typeface="微软雅黑" panose="020B0503020204020204" pitchFamily="34" charset="-122"/>
              </a:rPr>
              <a:t>背</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景</a:t>
            </a:r>
            <a:endParaRPr lang="zh-CN" altLang="en-US" sz="2800" dirty="0">
              <a:latin typeface="微软雅黑" panose="020B0503020204020204" pitchFamily="34" charset="-122"/>
              <a:ea typeface="微软雅黑" panose="020B0503020204020204" pitchFamily="34" charset="-122"/>
            </a:endParaRPr>
          </a:p>
        </p:txBody>
      </p:sp>
      <p:sp>
        <p:nvSpPr>
          <p:cNvPr id="10" name="文本框 9"/>
          <p:cNvSpPr txBox="1"/>
          <p:nvPr>
            <p:custDataLst>
              <p:tags r:id="rId15"/>
            </p:custDataLst>
          </p:nvPr>
        </p:nvSpPr>
        <p:spPr>
          <a:xfrm>
            <a:off x="7852410" y="2385060"/>
            <a:ext cx="2485390" cy="677545"/>
          </a:xfrm>
          <a:prstGeom prst="rect">
            <a:avLst/>
          </a:prstGeom>
          <a:noFill/>
        </p:spPr>
        <p:txBody>
          <a:bodyPr wrap="square" rtlCol="0">
            <a:noAutofit/>
          </a:bodyPr>
          <a:lstStyle/>
          <a:p>
            <a:r>
              <a:rPr lang="zh-CN" altLang="en-US" sz="2800" dirty="0">
                <a:latin typeface="微软雅黑" panose="020B0503020204020204" pitchFamily="34" charset="-122"/>
                <a:ea typeface="微软雅黑" panose="020B0503020204020204" pitchFamily="34" charset="-122"/>
              </a:rPr>
              <a:t>相</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关</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工</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作</a:t>
            </a:r>
            <a:endParaRPr lang="zh-CN" altLang="en-US" sz="2800" dirty="0">
              <a:latin typeface="微软雅黑" panose="020B0503020204020204" pitchFamily="34" charset="-122"/>
              <a:ea typeface="微软雅黑" panose="020B0503020204020204" pitchFamily="34" charset="-122"/>
            </a:endParaRPr>
          </a:p>
        </p:txBody>
      </p:sp>
      <p:sp>
        <p:nvSpPr>
          <p:cNvPr id="21" name="文本框 20"/>
          <p:cNvSpPr txBox="1"/>
          <p:nvPr>
            <p:custDataLst>
              <p:tags r:id="rId16"/>
            </p:custDataLst>
          </p:nvPr>
        </p:nvSpPr>
        <p:spPr>
          <a:xfrm>
            <a:off x="2338070" y="3583305"/>
            <a:ext cx="2485390" cy="677545"/>
          </a:xfrm>
          <a:prstGeom prst="rect">
            <a:avLst/>
          </a:prstGeom>
          <a:noFill/>
        </p:spPr>
        <p:txBody>
          <a:bodyPr wrap="square" rtlCol="0">
            <a:noAutofit/>
          </a:bodyPr>
          <a:lstStyle/>
          <a:p>
            <a:r>
              <a:rPr lang="zh-CN" altLang="en-US" sz="2800">
                <a:latin typeface="微软雅黑" panose="020B0503020204020204" pitchFamily="34" charset="-122"/>
                <a:ea typeface="微软雅黑" panose="020B0503020204020204" pitchFamily="34" charset="-122"/>
              </a:rPr>
              <a:t>方</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法</a:t>
            </a:r>
            <a:endParaRPr lang="zh-CN" altLang="en-US" sz="2800">
              <a:latin typeface="微软雅黑" panose="020B0503020204020204" pitchFamily="34" charset="-122"/>
              <a:ea typeface="微软雅黑" panose="020B0503020204020204" pitchFamily="34" charset="-122"/>
            </a:endParaRPr>
          </a:p>
        </p:txBody>
      </p:sp>
      <p:sp>
        <p:nvSpPr>
          <p:cNvPr id="22" name="文本框 21"/>
          <p:cNvSpPr txBox="1"/>
          <p:nvPr>
            <p:custDataLst>
              <p:tags r:id="rId17"/>
            </p:custDataLst>
          </p:nvPr>
        </p:nvSpPr>
        <p:spPr>
          <a:xfrm>
            <a:off x="7852410" y="3583305"/>
            <a:ext cx="2485390" cy="677545"/>
          </a:xfrm>
          <a:prstGeom prst="rect">
            <a:avLst/>
          </a:prstGeom>
          <a:noFill/>
        </p:spPr>
        <p:txBody>
          <a:bodyPr wrap="square" rtlCol="0">
            <a:noAutofit/>
          </a:bodyPr>
          <a:lstStyle/>
          <a:p>
            <a:r>
              <a:rPr lang="zh-CN" altLang="en-US" sz="2800" dirty="0">
                <a:latin typeface="微软雅黑" panose="020B0503020204020204" pitchFamily="34" charset="-122"/>
                <a:ea typeface="微软雅黑" panose="020B0503020204020204" pitchFamily="34" charset="-122"/>
              </a:rPr>
              <a:t>实</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验</a:t>
            </a:r>
            <a:endParaRPr lang="zh-CN" altLang="en-US" sz="2800" dirty="0">
              <a:latin typeface="微软雅黑" panose="020B0503020204020204" pitchFamily="34" charset="-122"/>
              <a:ea typeface="微软雅黑" panose="020B0503020204020204" pitchFamily="34" charset="-122"/>
            </a:endParaRPr>
          </a:p>
        </p:txBody>
      </p:sp>
      <p:sp>
        <p:nvSpPr>
          <p:cNvPr id="23" name="文本框 22"/>
          <p:cNvSpPr txBox="1"/>
          <p:nvPr>
            <p:custDataLst>
              <p:tags r:id="rId18"/>
            </p:custDataLst>
          </p:nvPr>
        </p:nvSpPr>
        <p:spPr>
          <a:xfrm>
            <a:off x="2338070" y="4781550"/>
            <a:ext cx="2485390" cy="677545"/>
          </a:xfrm>
          <a:prstGeom prst="rect">
            <a:avLst/>
          </a:prstGeom>
          <a:noFill/>
        </p:spPr>
        <p:txBody>
          <a:bodyPr wrap="square" rtlCol="0">
            <a:noAutofit/>
          </a:bodyPr>
          <a:lstStyle/>
          <a:p>
            <a:r>
              <a:rPr lang="zh-CN" altLang="en-US" sz="2800" dirty="0">
                <a:latin typeface="微软雅黑" panose="020B0503020204020204" pitchFamily="34" charset="-122"/>
                <a:ea typeface="微软雅黑" panose="020B0503020204020204" pitchFamily="34" charset="-122"/>
              </a:rPr>
              <a:t>总结</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5" name="文本框 4"/>
          <p:cNvSpPr txBox="1"/>
          <p:nvPr/>
        </p:nvSpPr>
        <p:spPr>
          <a:xfrm>
            <a:off x="579249" y="997060"/>
            <a:ext cx="4045415" cy="421005"/>
          </a:xfrm>
          <a:prstGeom prst="rect">
            <a:avLst/>
          </a:prstGeom>
          <a:noFill/>
        </p:spPr>
        <p:txBody>
          <a:bodyPr wrap="square" rtlCol="0">
            <a:noAutofit/>
          </a:bodyPr>
          <a:lstStyle/>
          <a:p>
            <a:r>
              <a:rPr lang="zh-CN" altLang="en-US" sz="2000" b="1" i="0" dirty="0">
                <a:solidFill>
                  <a:srgbClr val="121212"/>
                </a:solidFill>
                <a:effectLst/>
                <a:latin typeface="宋体" panose="02010600030101010101" pitchFamily="2" charset="-122"/>
                <a:ea typeface="宋体" panose="02010600030101010101" pitchFamily="2" charset="-122"/>
              </a:rPr>
              <a:t>压力情绪检测数据集</a:t>
            </a:r>
            <a:r>
              <a:rPr lang="en-US" altLang="zh-CN" sz="2000" b="1" dirty="0">
                <a:solidFill>
                  <a:srgbClr val="000000"/>
                </a:solidFill>
                <a:effectLst/>
                <a:latin typeface="宋体" panose="02010600030101010101" pitchFamily="2" charset="-122"/>
                <a:ea typeface="宋体" panose="02010600030101010101" pitchFamily="2" charset="-122"/>
              </a:rPr>
              <a:t>(WESAD) </a:t>
            </a:r>
            <a:endParaRPr lang="zh-CN" altLang="en-US" sz="2000" b="1" i="0" dirty="0">
              <a:solidFill>
                <a:srgbClr val="121212"/>
              </a:solidFill>
              <a:effectLst/>
              <a:latin typeface="宋体" panose="02010600030101010101" pitchFamily="2" charset="-122"/>
              <a:ea typeface="宋体" panose="02010600030101010101" pitchFamily="2" charset="-122"/>
            </a:endParaRPr>
          </a:p>
          <a:p>
            <a:pPr marL="342900" indent="-342900">
              <a:buFont typeface="Wingdings" panose="05000000000000000000" charset="0"/>
              <a:buChar char="Ø"/>
            </a:pP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617338" y="1602731"/>
            <a:ext cx="10901562" cy="369332"/>
          </a:xfrm>
          <a:prstGeom prst="rect">
            <a:avLst/>
          </a:prstGeom>
          <a:noFill/>
        </p:spPr>
        <p:txBody>
          <a:bodyPr wrap="square">
            <a:spAutoFit/>
          </a:bodyPr>
          <a:lstStyle/>
          <a:p>
            <a:r>
              <a:rPr lang="zh-CN" altLang="en-US" b="0" i="0" dirty="0">
                <a:effectLst/>
                <a:latin typeface="宋体" panose="02010600030101010101" pitchFamily="2" charset="-122"/>
                <a:ea typeface="宋体" panose="02010600030101010101" pitchFamily="2" charset="-122"/>
              </a:rPr>
              <a:t>与其他最先进的方法相比，</a:t>
            </a:r>
            <a:r>
              <a:rPr lang="en-US" altLang="zh-CN" b="1" i="0" dirty="0">
                <a:effectLst/>
                <a:latin typeface="宋体" panose="02010600030101010101" pitchFamily="2" charset="-122"/>
                <a:ea typeface="宋体" panose="02010600030101010101" pitchFamily="2" charset="-122"/>
              </a:rPr>
              <a:t>DIVERSIFY</a:t>
            </a:r>
            <a:r>
              <a:rPr lang="zh-CN" altLang="en-US" b="0" i="0" dirty="0">
                <a:effectLst/>
                <a:latin typeface="宋体" panose="02010600030101010101" pitchFamily="2" charset="-122"/>
                <a:ea typeface="宋体" panose="02010600030101010101" pitchFamily="2" charset="-122"/>
              </a:rPr>
              <a:t>方法实现了最佳性能，在数据集上提高了</a:t>
            </a:r>
            <a:r>
              <a:rPr lang="en-US" altLang="zh-CN" b="1" i="0" dirty="0">
                <a:effectLst/>
                <a:latin typeface="宋体" panose="02010600030101010101" pitchFamily="2" charset="-122"/>
                <a:ea typeface="宋体" panose="02010600030101010101" pitchFamily="2" charset="-122"/>
              </a:rPr>
              <a:t>8%</a:t>
            </a:r>
            <a:r>
              <a:rPr lang="zh-CN" altLang="en-US" b="0" i="0" dirty="0">
                <a:effectLst/>
                <a:latin typeface="宋体" panose="02010600030101010101" pitchFamily="2" charset="-122"/>
                <a:ea typeface="宋体" panose="02010600030101010101" pitchFamily="2" charset="-122"/>
              </a:rPr>
              <a:t>以上</a:t>
            </a:r>
            <a:endParaRPr lang="zh-CN" altLang="en-US"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5"/>
          <a:stretch>
            <a:fillRect/>
          </a:stretch>
        </p:blipFill>
        <p:spPr>
          <a:xfrm>
            <a:off x="3115338" y="2344214"/>
            <a:ext cx="5393959" cy="4041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实验</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4" name="文本框 3"/>
          <p:cNvSpPr txBox="1"/>
          <p:nvPr/>
        </p:nvSpPr>
        <p:spPr>
          <a:xfrm>
            <a:off x="507861" y="1110848"/>
            <a:ext cx="6121100" cy="369332"/>
          </a:xfrm>
          <a:prstGeom prst="rect">
            <a:avLst/>
          </a:prstGeom>
          <a:noFill/>
        </p:spPr>
        <p:txBody>
          <a:bodyPr wrap="square">
            <a:spAutoFit/>
          </a:bodyPr>
          <a:lstStyle/>
          <a:p>
            <a:pPr algn="l"/>
            <a:r>
              <a:rPr lang="zh-CN" altLang="en-US" b="1" i="0" dirty="0">
                <a:solidFill>
                  <a:srgbClr val="121212"/>
                </a:solidFill>
                <a:effectLst/>
                <a:latin typeface="宋体" panose="02010600030101010101" pitchFamily="2" charset="-122"/>
                <a:ea typeface="宋体" panose="02010600030101010101" pitchFamily="2" charset="-122"/>
              </a:rPr>
              <a:t>行为识别数据集</a:t>
            </a:r>
            <a:r>
              <a:rPr lang="en-US" altLang="zh-CN" b="1" i="0" dirty="0">
                <a:solidFill>
                  <a:srgbClr val="121212"/>
                </a:solidFill>
                <a:effectLst/>
                <a:latin typeface="宋体" panose="02010600030101010101" pitchFamily="2" charset="-122"/>
                <a:ea typeface="宋体" panose="02010600030101010101" pitchFamily="2" charset="-122"/>
              </a:rPr>
              <a:t>(</a:t>
            </a:r>
            <a:r>
              <a:rPr lang="zh-CN" altLang="en-US" b="1" i="0" dirty="0">
                <a:solidFill>
                  <a:srgbClr val="121212"/>
                </a:solidFill>
                <a:effectLst/>
                <a:latin typeface="宋体" panose="02010600030101010101" pitchFamily="2" charset="-122"/>
                <a:ea typeface="宋体" panose="02010600030101010101" pitchFamily="2" charset="-122"/>
              </a:rPr>
              <a:t>跨人数据集</a:t>
            </a:r>
            <a:r>
              <a:rPr lang="en-US" altLang="zh-CN" b="1" i="0" dirty="0">
                <a:solidFill>
                  <a:srgbClr val="121212"/>
                </a:solidFill>
                <a:effectLst/>
                <a:latin typeface="宋体" panose="02010600030101010101" pitchFamily="2" charset="-122"/>
                <a:ea typeface="宋体" panose="02010600030101010101" pitchFamily="2" charset="-122"/>
              </a:rPr>
              <a:t>)</a:t>
            </a:r>
            <a:endParaRPr lang="en-US" altLang="zh-CN" b="1" i="0" dirty="0">
              <a:solidFill>
                <a:srgbClr val="121212"/>
              </a:solidFill>
              <a:effectLst/>
              <a:latin typeface="宋体" panose="02010600030101010101" pitchFamily="2" charset="-122"/>
              <a:ea typeface="宋体" panose="02010600030101010101" pitchFamily="2" charset="-122"/>
            </a:endParaRPr>
          </a:p>
        </p:txBody>
      </p:sp>
      <p:sp>
        <p:nvSpPr>
          <p:cNvPr id="6" name="文本框 5"/>
          <p:cNvSpPr txBox="1"/>
          <p:nvPr/>
        </p:nvSpPr>
        <p:spPr>
          <a:xfrm>
            <a:off x="507861" y="1639309"/>
            <a:ext cx="9722224"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从下表中可以看出，在公平的对比下，</a:t>
            </a:r>
            <a:r>
              <a:rPr lang="en-US" altLang="zh-CN" b="1" i="0" dirty="0">
                <a:solidFill>
                  <a:srgbClr val="121212"/>
                </a:solidFill>
                <a:effectLst/>
                <a:latin typeface="宋体" panose="02010600030101010101" pitchFamily="2" charset="-122"/>
                <a:ea typeface="宋体" panose="02010600030101010101" pitchFamily="2" charset="-122"/>
              </a:rPr>
              <a:t>DIVERSIFY</a:t>
            </a:r>
            <a:r>
              <a:rPr lang="zh-CN" altLang="en-US" b="0" i="0" dirty="0">
                <a:solidFill>
                  <a:srgbClr val="121212"/>
                </a:solidFill>
                <a:effectLst/>
                <a:latin typeface="宋体" panose="02010600030101010101" pitchFamily="2" charset="-122"/>
                <a:ea typeface="宋体" panose="02010600030101010101" pitchFamily="2" charset="-122"/>
              </a:rPr>
              <a:t>方法提高</a:t>
            </a:r>
            <a:r>
              <a:rPr lang="en-US" altLang="zh-CN" b="1" i="0" dirty="0">
                <a:solidFill>
                  <a:srgbClr val="121212"/>
                </a:solidFill>
                <a:effectLst/>
                <a:latin typeface="宋体" panose="02010600030101010101" pitchFamily="2" charset="-122"/>
                <a:ea typeface="宋体" panose="02010600030101010101" pitchFamily="2" charset="-122"/>
              </a:rPr>
              <a:t>2.4% </a:t>
            </a:r>
            <a:endParaRPr lang="zh-CN" altLang="en-US"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5"/>
          <a:stretch>
            <a:fillRect/>
          </a:stretch>
        </p:blipFill>
        <p:spPr>
          <a:xfrm>
            <a:off x="507861" y="2412743"/>
            <a:ext cx="10256397" cy="2880899"/>
          </a:xfrm>
          <a:prstGeom prst="rect">
            <a:avLst/>
          </a:prstGeom>
        </p:spPr>
      </p:pic>
      <p:sp>
        <p:nvSpPr>
          <p:cNvPr id="7" name="文本框 6"/>
          <p:cNvSpPr txBox="1"/>
          <p:nvPr/>
        </p:nvSpPr>
        <p:spPr>
          <a:xfrm>
            <a:off x="521308" y="5307291"/>
            <a:ext cx="6094206" cy="337185"/>
          </a:xfrm>
          <a:prstGeom prst="rect">
            <a:avLst/>
          </a:prstGeom>
          <a:noFill/>
        </p:spPr>
        <p:txBody>
          <a:bodyPr wrap="square">
            <a:spAutoFit/>
          </a:bodyPr>
          <a:lstStyle/>
          <a:p>
            <a:r>
              <a:rPr lang="zh-CN" altLang="en-US" sz="1600" b="0" i="0" dirty="0">
                <a:effectLst/>
                <a:latin typeface="宋体" panose="02010600030101010101" pitchFamily="2" charset="-122"/>
                <a:ea typeface="宋体" panose="02010600030101010101" pitchFamily="2" charset="-122"/>
                <a:cs typeface="宋体" panose="02010600030101010101" pitchFamily="2" charset="-122"/>
              </a:rPr>
              <a:t>注：</a:t>
            </a:r>
            <a:r>
              <a:rPr lang="en-US" altLang="zh-CN" sz="1600" b="0" i="0" dirty="0">
                <a:effectLst/>
                <a:latin typeface="宋体" panose="02010600030101010101" pitchFamily="2" charset="-122"/>
                <a:ea typeface="宋体" panose="02010600030101010101" pitchFamily="2" charset="-122"/>
                <a:cs typeface="宋体" panose="02010600030101010101" pitchFamily="2" charset="-122"/>
              </a:rPr>
              <a:t>Target</a:t>
            </a:r>
            <a:r>
              <a:rPr lang="en-US" altLang="zh-CN" sz="1600" dirty="0">
                <a:latin typeface="宋体" panose="02010600030101010101" pitchFamily="2" charset="-122"/>
                <a:ea typeface="宋体" panose="02010600030101010101" pitchFamily="2" charset="-122"/>
                <a:cs typeface="宋体" panose="02010600030101010101" pitchFamily="2" charset="-122"/>
              </a:rPr>
              <a:t> </a:t>
            </a:r>
            <a:r>
              <a:rPr lang="en-US" altLang="zh-CN" sz="1600" b="0" i="0" dirty="0">
                <a:effectLst/>
                <a:latin typeface="宋体" panose="02010600030101010101" pitchFamily="2" charset="-122"/>
                <a:ea typeface="宋体" panose="02010600030101010101" pitchFamily="2" charset="-122"/>
                <a:cs typeface="宋体" panose="02010600030101010101" pitchFamily="2" charset="-122"/>
              </a:rPr>
              <a:t>0~</a:t>
            </a:r>
            <a:r>
              <a:rPr lang="en-US" altLang="zh-CN" sz="1600" dirty="0">
                <a:latin typeface="宋体" panose="02010600030101010101" pitchFamily="2" charset="-122"/>
                <a:ea typeface="宋体" panose="02010600030101010101" pitchFamily="2" charset="-122"/>
                <a:cs typeface="宋体" panose="02010600030101010101" pitchFamily="2" charset="-122"/>
              </a:rPr>
              <a:t>3</a:t>
            </a:r>
            <a:r>
              <a:rPr lang="zh-CN" altLang="en-US" sz="1600" b="0" i="0" dirty="0">
                <a:effectLst/>
                <a:latin typeface="宋体" panose="02010600030101010101" pitchFamily="2" charset="-122"/>
                <a:ea typeface="宋体" panose="02010600030101010101" pitchFamily="2" charset="-122"/>
                <a:cs typeface="宋体" panose="02010600030101010101" pitchFamily="2" charset="-122"/>
              </a:rPr>
              <a:t>表示未见过的测试集</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实验</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4" name="文本框 3"/>
          <p:cNvSpPr txBox="1"/>
          <p:nvPr/>
        </p:nvSpPr>
        <p:spPr>
          <a:xfrm>
            <a:off x="507861" y="1067175"/>
            <a:ext cx="6121100" cy="369332"/>
          </a:xfrm>
          <a:prstGeom prst="rect">
            <a:avLst/>
          </a:prstGeom>
          <a:noFill/>
        </p:spPr>
        <p:txBody>
          <a:bodyPr wrap="square">
            <a:spAutoFit/>
          </a:bodyPr>
          <a:lstStyle/>
          <a:p>
            <a:pPr algn="l"/>
            <a:r>
              <a:rPr lang="zh-CN" altLang="en-US" b="1" i="0" dirty="0">
                <a:solidFill>
                  <a:srgbClr val="121212"/>
                </a:solidFill>
                <a:effectLst/>
                <a:latin typeface="-apple-system"/>
              </a:rPr>
              <a:t>行为识别数据集</a:t>
            </a:r>
            <a:r>
              <a:rPr lang="en-US" altLang="zh-CN" b="1" i="0" dirty="0">
                <a:solidFill>
                  <a:srgbClr val="121212"/>
                </a:solidFill>
                <a:effectLst/>
                <a:latin typeface="-apple-system"/>
              </a:rPr>
              <a:t>(</a:t>
            </a:r>
            <a:r>
              <a:rPr lang="zh-CN" altLang="en-US" b="1" i="0" dirty="0">
                <a:solidFill>
                  <a:srgbClr val="121212"/>
                </a:solidFill>
                <a:effectLst/>
                <a:latin typeface="-apple-system"/>
              </a:rPr>
              <a:t>跨位置、跨数据集、单源</a:t>
            </a:r>
            <a:r>
              <a:rPr lang="en-US" altLang="zh-CN" b="1" i="0" dirty="0">
                <a:solidFill>
                  <a:srgbClr val="121212"/>
                </a:solidFill>
                <a:effectLst/>
                <a:latin typeface="-apple-system"/>
              </a:rPr>
              <a:t>)</a:t>
            </a:r>
            <a:endParaRPr lang="en-US" altLang="zh-CN" b="1" i="0" dirty="0">
              <a:solidFill>
                <a:srgbClr val="121212"/>
              </a:solidFill>
              <a:effectLst/>
              <a:latin typeface="-apple-system"/>
            </a:endParaRPr>
          </a:p>
        </p:txBody>
      </p:sp>
      <p:sp>
        <p:nvSpPr>
          <p:cNvPr id="6" name="文本框 5"/>
          <p:cNvSpPr txBox="1"/>
          <p:nvPr/>
        </p:nvSpPr>
        <p:spPr>
          <a:xfrm>
            <a:off x="507861" y="1639309"/>
            <a:ext cx="9722224"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从下表中可以看出，在公平的对比下，方法分别提高</a:t>
            </a:r>
            <a:r>
              <a:rPr lang="en-US" altLang="zh-CN" b="1" i="0" dirty="0">
                <a:solidFill>
                  <a:srgbClr val="121212"/>
                </a:solidFill>
                <a:effectLst/>
                <a:latin typeface="宋体" panose="02010600030101010101" pitchFamily="2" charset="-122"/>
                <a:ea typeface="宋体" panose="02010600030101010101" pitchFamily="2" charset="-122"/>
              </a:rPr>
              <a:t>1.4%</a:t>
            </a:r>
            <a:r>
              <a:rPr lang="en-US" altLang="zh-CN" b="0" i="0" dirty="0">
                <a:solidFill>
                  <a:srgbClr val="121212"/>
                </a:solidFill>
                <a:effectLst/>
                <a:latin typeface="宋体" panose="02010600030101010101" pitchFamily="2" charset="-122"/>
                <a:ea typeface="宋体" panose="02010600030101010101" pitchFamily="2" charset="-122"/>
              </a:rPr>
              <a:t>, </a:t>
            </a:r>
            <a:r>
              <a:rPr lang="en-US" altLang="zh-CN" b="1" i="0" dirty="0">
                <a:solidFill>
                  <a:srgbClr val="121212"/>
                </a:solidFill>
                <a:effectLst/>
                <a:latin typeface="宋体" panose="02010600030101010101" pitchFamily="2" charset="-122"/>
                <a:ea typeface="宋体" panose="02010600030101010101" pitchFamily="2" charset="-122"/>
              </a:rPr>
              <a:t>9.9%</a:t>
            </a:r>
            <a:r>
              <a:rPr lang="en-US" altLang="zh-CN" dirty="0">
                <a:solidFill>
                  <a:srgbClr val="121212"/>
                </a:solidFill>
                <a:latin typeface="宋体" panose="02010600030101010101" pitchFamily="2" charset="-122"/>
                <a:ea typeface="宋体" panose="02010600030101010101" pitchFamily="2" charset="-122"/>
              </a:rPr>
              <a:t> </a:t>
            </a:r>
            <a:r>
              <a:rPr lang="zh-CN" altLang="en-US" b="0" i="0" dirty="0">
                <a:solidFill>
                  <a:srgbClr val="121212"/>
                </a:solidFill>
                <a:effectLst/>
                <a:latin typeface="宋体" panose="02010600030101010101" pitchFamily="2" charset="-122"/>
                <a:ea typeface="宋体" panose="02010600030101010101" pitchFamily="2" charset="-122"/>
              </a:rPr>
              <a:t>和</a:t>
            </a:r>
            <a:r>
              <a:rPr lang="zh-CN" altLang="en-US" b="1" i="0" dirty="0">
                <a:solidFill>
                  <a:srgbClr val="121212"/>
                </a:solidFill>
                <a:effectLst/>
                <a:latin typeface="宋体" panose="02010600030101010101" pitchFamily="2" charset="-122"/>
                <a:ea typeface="宋体" panose="02010600030101010101" pitchFamily="2" charset="-122"/>
              </a:rPr>
              <a:t> </a:t>
            </a:r>
            <a:r>
              <a:rPr lang="en-US" altLang="zh-CN" b="1" i="0" dirty="0">
                <a:solidFill>
                  <a:srgbClr val="121212"/>
                </a:solidFill>
                <a:effectLst/>
                <a:latin typeface="宋体" panose="02010600030101010101" pitchFamily="2" charset="-122"/>
                <a:ea typeface="宋体" panose="02010600030101010101" pitchFamily="2" charset="-122"/>
              </a:rPr>
              <a:t>5.8%</a:t>
            </a:r>
            <a:endParaRPr lang="zh-CN" altLang="en-US" dirty="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5"/>
          <a:stretch>
            <a:fillRect/>
          </a:stretch>
        </p:blipFill>
        <p:spPr>
          <a:xfrm>
            <a:off x="507861" y="2008641"/>
            <a:ext cx="10598362" cy="2475201"/>
          </a:xfrm>
          <a:prstGeom prst="rect">
            <a:avLst/>
          </a:prstGeom>
        </p:spPr>
      </p:pic>
      <p:sp>
        <p:nvSpPr>
          <p:cNvPr id="3" name="文本框 2"/>
          <p:cNvSpPr txBox="1"/>
          <p:nvPr/>
        </p:nvSpPr>
        <p:spPr>
          <a:xfrm>
            <a:off x="507861" y="4668508"/>
            <a:ext cx="6094206" cy="337185"/>
          </a:xfrm>
          <a:prstGeom prst="rect">
            <a:avLst/>
          </a:prstGeom>
          <a:noFill/>
        </p:spPr>
        <p:txBody>
          <a:bodyPr wrap="square">
            <a:spAutoFit/>
          </a:bodyPr>
          <a:lstStyle/>
          <a:p>
            <a:r>
              <a:rPr lang="zh-CN" altLang="en-US" sz="1600" b="0" i="0" dirty="0">
                <a:effectLst/>
                <a:latin typeface="宋体" panose="02010600030101010101" pitchFamily="2" charset="-122"/>
                <a:ea typeface="宋体" panose="02010600030101010101" pitchFamily="2" charset="-122"/>
                <a:cs typeface="宋体" panose="02010600030101010101" pitchFamily="2" charset="-122"/>
              </a:rPr>
              <a:t>注： </a:t>
            </a:r>
            <a:r>
              <a:rPr lang="en-US" altLang="zh-CN" sz="1600" b="0" i="0" dirty="0">
                <a:effectLst/>
                <a:latin typeface="宋体" panose="02010600030101010101" pitchFamily="2" charset="-122"/>
                <a:ea typeface="宋体" panose="02010600030101010101" pitchFamily="2" charset="-122"/>
                <a:cs typeface="宋体" panose="02010600030101010101" pitchFamily="2" charset="-122"/>
              </a:rPr>
              <a:t>Target</a:t>
            </a:r>
            <a:r>
              <a:rPr lang="en-US" altLang="zh-CN" sz="1600" dirty="0">
                <a:latin typeface="宋体" panose="02010600030101010101" pitchFamily="2" charset="-122"/>
                <a:ea typeface="宋体" panose="02010600030101010101" pitchFamily="2" charset="-122"/>
                <a:cs typeface="宋体" panose="02010600030101010101" pitchFamily="2" charset="-122"/>
              </a:rPr>
              <a:t> </a:t>
            </a:r>
            <a:r>
              <a:rPr lang="en-US" altLang="zh-CN" sz="1600" b="0" i="0" dirty="0">
                <a:effectLst/>
                <a:latin typeface="宋体" panose="02010600030101010101" pitchFamily="2" charset="-122"/>
                <a:ea typeface="宋体" panose="02010600030101010101" pitchFamily="2" charset="-122"/>
                <a:cs typeface="宋体" panose="02010600030101010101" pitchFamily="2" charset="-122"/>
              </a:rPr>
              <a:t>0~4</a:t>
            </a:r>
            <a:r>
              <a:rPr lang="zh-CN" altLang="en-US" sz="1600" b="0" i="0" dirty="0">
                <a:effectLst/>
                <a:latin typeface="宋体" panose="02010600030101010101" pitchFamily="2" charset="-122"/>
                <a:ea typeface="宋体" panose="02010600030101010101" pitchFamily="2" charset="-122"/>
                <a:cs typeface="宋体" panose="02010600030101010101" pitchFamily="2" charset="-122"/>
              </a:rPr>
              <a:t>表示未见过的测试集</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399" y="73228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实验</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660399" y="1201126"/>
            <a:ext cx="10858499" cy="1538883"/>
          </a:xfrm>
          <a:prstGeom prst="rect">
            <a:avLst/>
          </a:prstGeom>
          <a:noFill/>
        </p:spPr>
        <p:txBody>
          <a:bodyPr wrap="square">
            <a:spAutoFit/>
          </a:bodyPr>
          <a:lstStyle/>
          <a:p>
            <a:r>
              <a:rPr lang="zh-CN" altLang="en-US" sz="1800" b="0" dirty="0">
                <a:solidFill>
                  <a:srgbClr val="000000"/>
                </a:solidFill>
                <a:effectLst/>
                <a:latin typeface="宋体" panose="02010600030101010101" pitchFamily="2" charset="-122"/>
                <a:ea typeface="宋体" panose="02010600030101010101" pitchFamily="2" charset="-122"/>
              </a:rPr>
              <a:t>为什么在第</a:t>
            </a:r>
            <a:r>
              <a:rPr lang="en-US" altLang="zh-CN" sz="1800" b="0" dirty="0">
                <a:solidFill>
                  <a:srgbClr val="000000"/>
                </a:solidFill>
                <a:effectLst/>
                <a:latin typeface="宋体" panose="02010600030101010101" pitchFamily="2" charset="-122"/>
                <a:ea typeface="宋体" panose="02010600030101010101" pitchFamily="2" charset="-122"/>
              </a:rPr>
              <a:t>2</a:t>
            </a:r>
            <a:r>
              <a:rPr lang="zh-CN" altLang="en-US" sz="1800" b="0" dirty="0">
                <a:solidFill>
                  <a:srgbClr val="000000"/>
                </a:solidFill>
                <a:effectLst/>
                <a:latin typeface="宋体" panose="02010600030101010101" pitchFamily="2" charset="-122"/>
                <a:ea typeface="宋体" panose="02010600030101010101" pitchFamily="2" charset="-122"/>
              </a:rPr>
              <a:t>步中使用细粒度的</a:t>
            </a:r>
            <a:r>
              <a:rPr lang="zh-CN" altLang="en-US" b="1" dirty="0">
                <a:solidFill>
                  <a:srgbClr val="000000"/>
                </a:solidFill>
                <a:latin typeface="宋体" panose="02010600030101010101" pitchFamily="2" charset="-122"/>
                <a:ea typeface="宋体" panose="02010600030101010101" pitchFamily="2" charset="-122"/>
              </a:rPr>
              <a:t>伪</a:t>
            </a:r>
            <a:r>
              <a:rPr lang="zh-CN" altLang="en-US" sz="1800" b="1" dirty="0">
                <a:solidFill>
                  <a:srgbClr val="000000"/>
                </a:solidFill>
                <a:effectLst/>
                <a:latin typeface="宋体" panose="02010600030101010101" pitchFamily="2" charset="-122"/>
                <a:ea typeface="宋体" panose="02010600030101010101" pitchFamily="2" charset="-122"/>
              </a:rPr>
              <a:t>域类标签</a:t>
            </a:r>
            <a:r>
              <a:rPr lang="zh-CN" altLang="en-US" sz="1800" b="0" dirty="0">
                <a:solidFill>
                  <a:srgbClr val="000000"/>
                </a:solidFill>
                <a:effectLst/>
                <a:latin typeface="宋体" panose="02010600030101010101" pitchFamily="2" charset="-122"/>
                <a:ea typeface="宋体" panose="02010600030101010101" pitchFamily="2" charset="-122"/>
              </a:rPr>
              <a:t>？ </a:t>
            </a:r>
            <a:endParaRPr lang="en-US" altLang="zh-CN" sz="1800" b="0" dirty="0">
              <a:solidFill>
                <a:srgbClr val="000000"/>
              </a:solidFill>
              <a:effectLst/>
              <a:latin typeface="宋体" panose="02010600030101010101" pitchFamily="2" charset="-122"/>
              <a:ea typeface="宋体" panose="02010600030101010101" pitchFamily="2" charset="-122"/>
            </a:endParaRPr>
          </a:p>
          <a:p>
            <a:r>
              <a:rPr lang="zh-CN" altLang="en-US" sz="1800" b="0" dirty="0">
                <a:solidFill>
                  <a:srgbClr val="000000"/>
                </a:solidFill>
                <a:effectLst/>
                <a:latin typeface="宋体" panose="02010600030101010101" pitchFamily="2" charset="-122"/>
                <a:ea typeface="宋体" panose="02010600030101010101" pitchFamily="2" charset="-122"/>
              </a:rPr>
              <a:t>如果我们使用</a:t>
            </a:r>
            <a:r>
              <a:rPr lang="zh-CN" altLang="en-US" sz="1800" b="1" dirty="0">
                <a:solidFill>
                  <a:srgbClr val="000000"/>
                </a:solidFill>
                <a:effectLst/>
                <a:latin typeface="宋体" panose="02010600030101010101" pitchFamily="2" charset="-122"/>
                <a:ea typeface="宋体" panose="02010600030101010101" pitchFamily="2" charset="-122"/>
              </a:rPr>
              <a:t>伪领域标签</a:t>
            </a:r>
            <a:r>
              <a:rPr lang="zh-CN" altLang="en-US" sz="1800" b="0" dirty="0">
                <a:solidFill>
                  <a:srgbClr val="000000"/>
                </a:solidFill>
                <a:effectLst/>
                <a:latin typeface="宋体" panose="02010600030101010101" pitchFamily="2" charset="-122"/>
                <a:ea typeface="宋体" panose="02010600030101010101" pitchFamily="2" charset="-122"/>
              </a:rPr>
              <a:t>来更新特征网络，可能会导致特征表示严重偏向域相关，从而导致分类性能糟糕，</a:t>
            </a:r>
            <a:r>
              <a:rPr lang="zh-CN" altLang="en-US" dirty="0">
                <a:solidFill>
                  <a:srgbClr val="000000"/>
                </a:solidFill>
                <a:latin typeface="宋体" panose="02010600030101010101" pitchFamily="2" charset="-122"/>
                <a:ea typeface="宋体" panose="02010600030101010101" pitchFamily="2" charset="-122"/>
              </a:rPr>
              <a:t>如图</a:t>
            </a:r>
            <a:r>
              <a:rPr lang="en-US" altLang="zh-CN" sz="2000" b="0" dirty="0">
                <a:solidFill>
                  <a:srgbClr val="000000"/>
                </a:solidFill>
                <a:effectLst/>
                <a:latin typeface="宋体" panose="02010600030101010101" pitchFamily="2" charset="-122"/>
                <a:ea typeface="宋体" panose="02010600030101010101" pitchFamily="2" charset="-122"/>
              </a:rPr>
              <a:t>(b)</a:t>
            </a:r>
            <a:r>
              <a:rPr lang="zh-CN" altLang="en-US" sz="1800" b="0" dirty="0">
                <a:solidFill>
                  <a:srgbClr val="000000"/>
                </a:solidFill>
                <a:effectLst/>
                <a:latin typeface="宋体" panose="02010600030101010101" pitchFamily="2" charset="-122"/>
                <a:ea typeface="宋体" panose="02010600030101010101" pitchFamily="2" charset="-122"/>
              </a:rPr>
              <a:t>中所示。</a:t>
            </a:r>
            <a:endParaRPr lang="en-US" altLang="zh-CN" sz="1800" b="0" dirty="0">
              <a:solidFill>
                <a:srgbClr val="000000"/>
              </a:solidFill>
              <a:effectLst/>
              <a:latin typeface="宋体" panose="02010600030101010101" pitchFamily="2" charset="-122"/>
              <a:ea typeface="宋体" panose="02010600030101010101" pitchFamily="2" charset="-122"/>
            </a:endParaRPr>
          </a:p>
          <a:p>
            <a:r>
              <a:rPr lang="zh-CN" altLang="en-US" sz="1800" b="0" dirty="0">
                <a:solidFill>
                  <a:srgbClr val="000000"/>
                </a:solidFill>
                <a:effectLst/>
                <a:latin typeface="宋体" panose="02010600030101010101" pitchFamily="2" charset="-122"/>
                <a:ea typeface="宋体" panose="02010600030101010101" pitchFamily="2" charset="-122"/>
              </a:rPr>
              <a:t>如果我们仅使用</a:t>
            </a:r>
            <a:r>
              <a:rPr lang="zh-CN" altLang="en-US" sz="1800" b="1" dirty="0">
                <a:solidFill>
                  <a:srgbClr val="000000"/>
                </a:solidFill>
                <a:effectLst/>
                <a:latin typeface="宋体" panose="02010600030101010101" pitchFamily="2" charset="-122"/>
                <a:ea typeface="宋体" panose="02010600030101010101" pitchFamily="2" charset="-122"/>
              </a:rPr>
              <a:t>类标签</a:t>
            </a:r>
            <a:r>
              <a:rPr lang="zh-CN" altLang="en-US" sz="1800" b="0" dirty="0">
                <a:solidFill>
                  <a:srgbClr val="000000"/>
                </a:solidFill>
                <a:effectLst/>
                <a:latin typeface="宋体" panose="02010600030101010101" pitchFamily="2" charset="-122"/>
                <a:ea typeface="宋体" panose="02010600030101010101" pitchFamily="2" charset="-122"/>
              </a:rPr>
              <a:t>来更新特征网络，可能会使特征表示偏向于类相关，</a:t>
            </a:r>
            <a:r>
              <a:rPr lang="en-US" altLang="zh-CN" sz="2000" b="1" dirty="0">
                <a:solidFill>
                  <a:srgbClr val="000000"/>
                </a:solidFill>
                <a:effectLst/>
                <a:latin typeface="宋体" panose="02010600030101010101" pitchFamily="2" charset="-122"/>
                <a:ea typeface="宋体" panose="02010600030101010101" pitchFamily="2" charset="-122"/>
              </a:rPr>
              <a:t>D</a:t>
            </a:r>
            <a:r>
              <a:rPr lang="en-US" altLang="zh-CN" sz="1600" b="1" dirty="0">
                <a:solidFill>
                  <a:srgbClr val="000000"/>
                </a:solidFill>
                <a:effectLst/>
                <a:latin typeface="宋体" panose="02010600030101010101" pitchFamily="2" charset="-122"/>
                <a:ea typeface="宋体" panose="02010600030101010101" pitchFamily="2" charset="-122"/>
              </a:rPr>
              <a:t>IVERSIFY</a:t>
            </a:r>
            <a:r>
              <a:rPr lang="zh-CN" altLang="en-US" sz="1800" b="0" dirty="0">
                <a:solidFill>
                  <a:srgbClr val="000000"/>
                </a:solidFill>
                <a:effectLst/>
                <a:latin typeface="宋体" panose="02010600030101010101" pitchFamily="2" charset="-122"/>
                <a:ea typeface="宋体" panose="02010600030101010101" pitchFamily="2" charset="-122"/>
              </a:rPr>
              <a:t>无法获得真正的潜在子领域，如图</a:t>
            </a:r>
            <a:r>
              <a:rPr lang="en-US" altLang="zh-CN" sz="1800" b="0" dirty="0">
                <a:solidFill>
                  <a:srgbClr val="000000"/>
                </a:solidFill>
                <a:effectLst/>
                <a:latin typeface="宋体" panose="02010600030101010101" pitchFamily="2" charset="-122"/>
                <a:ea typeface="宋体" panose="02010600030101010101" pitchFamily="2" charset="-122"/>
              </a:rPr>
              <a:t> (c)</a:t>
            </a:r>
            <a:r>
              <a:rPr lang="zh-CN" altLang="en-US" sz="1600" b="0" dirty="0">
                <a:solidFill>
                  <a:srgbClr val="000000"/>
                </a:solidFill>
                <a:effectLst/>
                <a:latin typeface="宋体" panose="02010600030101010101" pitchFamily="2" charset="-122"/>
                <a:ea typeface="宋体" panose="02010600030101010101" pitchFamily="2" charset="-122"/>
              </a:rPr>
              <a:t>所示。</a:t>
            </a:r>
            <a:endParaRPr lang="en-US" altLang="zh-CN" sz="1600" b="0" dirty="0">
              <a:solidFill>
                <a:srgbClr val="000000"/>
              </a:solidFill>
              <a:effectLst/>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5"/>
          <a:stretch>
            <a:fillRect/>
          </a:stretch>
        </p:blipFill>
        <p:spPr>
          <a:xfrm>
            <a:off x="2818821" y="3351122"/>
            <a:ext cx="5303202" cy="2422305"/>
          </a:xfrm>
          <a:prstGeom prst="rect">
            <a:avLst/>
          </a:prstGeom>
        </p:spPr>
      </p:pic>
      <p:sp>
        <p:nvSpPr>
          <p:cNvPr id="10" name="文本框 9"/>
          <p:cNvSpPr txBox="1"/>
          <p:nvPr/>
        </p:nvSpPr>
        <p:spPr>
          <a:xfrm>
            <a:off x="673102" y="789542"/>
            <a:ext cx="4045415" cy="421005"/>
          </a:xfrm>
          <a:prstGeom prst="rect">
            <a:avLst/>
          </a:prstGeom>
          <a:noFill/>
        </p:spPr>
        <p:txBody>
          <a:bodyPr wrap="square" rtlCol="0">
            <a:noAutofit/>
          </a:bodyPr>
          <a:lstStyle/>
          <a:p>
            <a:pPr marL="342900" indent="-342900">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消融实验</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399" y="73228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实验</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660399" y="1201126"/>
            <a:ext cx="10858499" cy="1261884"/>
          </a:xfrm>
          <a:prstGeom prst="rect">
            <a:avLst/>
          </a:prstGeom>
          <a:noFill/>
        </p:spPr>
        <p:txBody>
          <a:bodyPr wrap="square">
            <a:spAutoFit/>
          </a:bodyPr>
          <a:lstStyle/>
          <a:p>
            <a:r>
              <a:rPr lang="zh-CN" altLang="en-US" sz="1800" b="0" dirty="0">
                <a:solidFill>
                  <a:srgbClr val="000000"/>
                </a:solidFill>
                <a:effectLst/>
                <a:latin typeface="宋体" panose="02010600030101010101" pitchFamily="2" charset="-122"/>
                <a:ea typeface="宋体" panose="02010600030101010101" pitchFamily="2" charset="-122"/>
              </a:rPr>
              <a:t>潜在领域越多越好吗？ </a:t>
            </a:r>
            <a:endParaRPr lang="en-US" altLang="zh-CN" sz="1800" b="0" dirty="0">
              <a:solidFill>
                <a:srgbClr val="000000"/>
              </a:solidFill>
              <a:effectLst/>
              <a:latin typeface="宋体" panose="02010600030101010101" pitchFamily="2" charset="-122"/>
              <a:ea typeface="宋体" panose="02010600030101010101" pitchFamily="2" charset="-122"/>
            </a:endParaRPr>
          </a:p>
          <a:p>
            <a:r>
              <a:rPr lang="zh-CN" altLang="en-US" sz="1800" b="0" dirty="0">
                <a:solidFill>
                  <a:srgbClr val="000000"/>
                </a:solidFill>
                <a:effectLst/>
                <a:latin typeface="宋体" panose="02010600030101010101" pitchFamily="2" charset="-122"/>
                <a:ea typeface="宋体" panose="02010600030101010101" pitchFamily="2" charset="-122"/>
              </a:rPr>
              <a:t>更多的潜在域可能不会带来更好的结果（图</a:t>
            </a:r>
            <a:r>
              <a:rPr lang="en-US" altLang="zh-CN" sz="2000" b="0" dirty="0">
                <a:solidFill>
                  <a:srgbClr val="000000"/>
                </a:solidFill>
                <a:effectLst/>
                <a:latin typeface="宋体" panose="02010600030101010101" pitchFamily="2" charset="-122"/>
                <a:ea typeface="宋体" panose="02010600030101010101" pitchFamily="2" charset="-122"/>
              </a:rPr>
              <a:t>(d)</a:t>
            </a:r>
            <a:r>
              <a:rPr lang="zh-CN" altLang="en-US" sz="1800" b="0" dirty="0">
                <a:solidFill>
                  <a:srgbClr val="000000"/>
                </a:solidFill>
                <a:effectLst/>
                <a:latin typeface="宋体" panose="02010600030101010101" pitchFamily="2" charset="-122"/>
                <a:ea typeface="宋体" panose="02010600030101010101" pitchFamily="2" charset="-122"/>
              </a:rPr>
              <a:t>），因为一个数据集可能只有少数潜在领域，并引入更多领域可能与其内在数据属性相矛盾。此外，更多的潜在领域也会使得获得伪领域标签和学习领域不变</a:t>
            </a:r>
            <a:r>
              <a:rPr lang="zh-CN" altLang="en-US" dirty="0">
                <a:solidFill>
                  <a:srgbClr val="000000"/>
                </a:solidFill>
                <a:latin typeface="宋体" panose="02010600030101010101" pitchFamily="2" charset="-122"/>
                <a:ea typeface="宋体" panose="02010600030101010101" pitchFamily="2" charset="-122"/>
              </a:rPr>
              <a:t>表示</a:t>
            </a:r>
            <a:r>
              <a:rPr lang="zh-CN" altLang="en-US" sz="1800" b="0" dirty="0">
                <a:solidFill>
                  <a:srgbClr val="000000"/>
                </a:solidFill>
                <a:effectLst/>
                <a:latin typeface="宋体" panose="02010600030101010101" pitchFamily="2" charset="-122"/>
                <a:ea typeface="宋体" panose="02010600030101010101" pitchFamily="2" charset="-122"/>
              </a:rPr>
              <a:t>更加困难。</a:t>
            </a:r>
            <a:endParaRPr lang="zh-CN" altLang="en-US" dirty="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5"/>
          <a:stretch>
            <a:fillRect/>
          </a:stretch>
        </p:blipFill>
        <p:spPr>
          <a:xfrm>
            <a:off x="3931630" y="2874594"/>
            <a:ext cx="3964483" cy="3388993"/>
          </a:xfrm>
          <a:prstGeom prst="rect">
            <a:avLst/>
          </a:prstGeom>
        </p:spPr>
      </p:pic>
      <p:sp>
        <p:nvSpPr>
          <p:cNvPr id="10" name="文本框 9"/>
          <p:cNvSpPr txBox="1"/>
          <p:nvPr/>
        </p:nvSpPr>
        <p:spPr>
          <a:xfrm>
            <a:off x="673102" y="789542"/>
            <a:ext cx="4045415" cy="421005"/>
          </a:xfrm>
          <a:prstGeom prst="rect">
            <a:avLst/>
          </a:prstGeom>
          <a:noFill/>
        </p:spPr>
        <p:txBody>
          <a:bodyPr wrap="square" rtlCol="0">
            <a:noAutofit/>
          </a:bodyPr>
          <a:lstStyle/>
          <a:p>
            <a:pPr marL="342900" indent="-342900">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消融实验</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399" y="73228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实验</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660399" y="1201126"/>
            <a:ext cx="10858499" cy="646331"/>
          </a:xfrm>
          <a:prstGeom prst="rect">
            <a:avLst/>
          </a:prstGeom>
          <a:noFill/>
        </p:spPr>
        <p:txBody>
          <a:bodyPr wrap="square">
            <a:spAutoFit/>
          </a:bodyPr>
          <a:lstStyle/>
          <a:p>
            <a:r>
              <a:rPr lang="zh-CN" altLang="en-US" sz="1800" b="0" dirty="0">
                <a:solidFill>
                  <a:srgbClr val="000000"/>
                </a:solidFill>
                <a:effectLst/>
                <a:latin typeface="宋体" panose="02010600030101010101" pitchFamily="2" charset="-122"/>
                <a:ea typeface="宋体" panose="02010600030101010101" pitchFamily="2" charset="-122"/>
              </a:rPr>
              <a:t>如图 </a:t>
            </a:r>
            <a:r>
              <a:rPr lang="en-US" altLang="zh-CN" sz="1800" b="0" dirty="0">
                <a:solidFill>
                  <a:srgbClr val="000000"/>
                </a:solidFill>
                <a:effectLst/>
                <a:latin typeface="宋体" panose="02010600030101010101" pitchFamily="2" charset="-122"/>
                <a:ea typeface="宋体" panose="02010600030101010101" pitchFamily="2" charset="-122"/>
              </a:rPr>
              <a:t>(c)</a:t>
            </a:r>
            <a:r>
              <a:rPr lang="zh-CN" altLang="en-US" sz="1800" b="0" dirty="0">
                <a:solidFill>
                  <a:srgbClr val="000000"/>
                </a:solidFill>
                <a:effectLst/>
                <a:latin typeface="宋体" panose="02010600030101010101" pitchFamily="2" charset="-122"/>
                <a:ea typeface="宋体" panose="02010600030101010101" pitchFamily="2" charset="-122"/>
              </a:rPr>
              <a:t>和</a:t>
            </a:r>
            <a:r>
              <a:rPr lang="en-US" altLang="zh-CN" sz="1800" b="0" dirty="0">
                <a:solidFill>
                  <a:srgbClr val="000000"/>
                </a:solidFill>
                <a:effectLst/>
                <a:latin typeface="宋体" panose="02010600030101010101" pitchFamily="2" charset="-122"/>
                <a:ea typeface="宋体" panose="02010600030101010101" pitchFamily="2" charset="-122"/>
              </a:rPr>
              <a:t>(d)</a:t>
            </a:r>
            <a:r>
              <a:rPr lang="zh-CN" altLang="en-US" sz="1800" b="0" dirty="0">
                <a:solidFill>
                  <a:srgbClr val="000000"/>
                </a:solidFill>
                <a:effectLst/>
                <a:latin typeface="宋体" panose="02010600030101010101" pitchFamily="2" charset="-122"/>
                <a:ea typeface="宋体" panose="02010600030101010101" pitchFamily="2" charset="-122"/>
              </a:rPr>
              <a:t>所示，与初始域划分相比，该方法生成的潜在子域之间的</a:t>
            </a:r>
            <a:r>
              <a:rPr lang="en-US" altLang="zh-CN" sz="1800" b="0" dirty="0">
                <a:solidFill>
                  <a:srgbClr val="000000"/>
                </a:solidFill>
                <a:effectLst/>
                <a:latin typeface="宋体" panose="02010600030101010101" pitchFamily="2" charset="-122"/>
                <a:ea typeface="宋体" panose="02010600030101010101" pitchFamily="2" charset="-122"/>
              </a:rPr>
              <a:t>H-</a:t>
            </a:r>
            <a:r>
              <a:rPr lang="zh-CN" altLang="en-US" sz="1800" b="0" dirty="0">
                <a:solidFill>
                  <a:srgbClr val="000000"/>
                </a:solidFill>
                <a:effectLst/>
                <a:latin typeface="宋体" panose="02010600030101010101" pitchFamily="2" charset="-122"/>
                <a:ea typeface="宋体" panose="02010600030101010101" pitchFamily="2" charset="-122"/>
              </a:rPr>
              <a:t>散度更大。</a:t>
            </a:r>
            <a:r>
              <a:rPr lang="en-US" altLang="zh-CN" b="0" i="0" dirty="0">
                <a:effectLst/>
                <a:latin typeface="宋体" panose="02010600030101010101" pitchFamily="2" charset="-122"/>
                <a:ea typeface="宋体" panose="02010600030101010101" pitchFamily="2" charset="-122"/>
              </a:rPr>
              <a:t>H-</a:t>
            </a:r>
            <a:r>
              <a:rPr lang="zh-CN" altLang="en-US" b="0" i="0" dirty="0">
                <a:effectLst/>
                <a:latin typeface="宋体" panose="02010600030101010101" pitchFamily="2" charset="-122"/>
                <a:ea typeface="宋体" panose="02010600030101010101" pitchFamily="2" charset="-122"/>
              </a:rPr>
              <a:t>散度用于衡量分布之间的差异</a:t>
            </a:r>
            <a:r>
              <a:rPr lang="zh-CN" altLang="en-US" sz="1800" b="0" dirty="0">
                <a:solidFill>
                  <a:srgbClr val="000000"/>
                </a:solidFill>
                <a:effectLst/>
                <a:latin typeface="宋体" panose="02010600030101010101" pitchFamily="2" charset="-122"/>
                <a:ea typeface="宋体" panose="02010600030101010101" pitchFamily="2" charset="-122"/>
              </a:rPr>
              <a:t>，域之间的较大</a:t>
            </a:r>
            <a:r>
              <a:rPr lang="en-US" altLang="zh-CN" sz="1800" b="0" dirty="0">
                <a:solidFill>
                  <a:srgbClr val="000000"/>
                </a:solidFill>
                <a:effectLst/>
                <a:latin typeface="宋体" panose="02010600030101010101" pitchFamily="2" charset="-122"/>
                <a:ea typeface="宋体" panose="02010600030101010101" pitchFamily="2" charset="-122"/>
              </a:rPr>
              <a:t>H-</a:t>
            </a:r>
            <a:r>
              <a:rPr lang="zh-CN" altLang="en-US" sz="1800" b="0" dirty="0">
                <a:solidFill>
                  <a:srgbClr val="000000"/>
                </a:solidFill>
                <a:effectLst/>
                <a:latin typeface="宋体" panose="02010600030101010101" pitchFamily="2" charset="-122"/>
                <a:ea typeface="宋体" panose="02010600030101010101" pitchFamily="2" charset="-122"/>
              </a:rPr>
              <a:t>散度意味着具有</a:t>
            </a:r>
            <a:r>
              <a:rPr lang="zh-CN" altLang="en-US" dirty="0">
                <a:solidFill>
                  <a:srgbClr val="000000"/>
                </a:solidFill>
                <a:latin typeface="宋体" panose="02010600030101010101" pitchFamily="2" charset="-122"/>
                <a:ea typeface="宋体" panose="02010600030101010101" pitchFamily="2" charset="-122"/>
              </a:rPr>
              <a:t>较</a:t>
            </a:r>
            <a:r>
              <a:rPr lang="zh-CN" altLang="en-US" sz="1800" b="0" dirty="0">
                <a:solidFill>
                  <a:srgbClr val="000000"/>
                </a:solidFill>
                <a:effectLst/>
                <a:latin typeface="宋体" panose="02010600030101010101" pitchFamily="2" charset="-122"/>
                <a:ea typeface="宋体" panose="02010600030101010101" pitchFamily="2" charset="-122"/>
              </a:rPr>
              <a:t>好的泛化能力。</a:t>
            </a:r>
            <a:endParaRPr lang="zh-CN" altLang="en-US" dirty="0">
              <a:latin typeface="宋体" panose="02010600030101010101" pitchFamily="2" charset="-122"/>
              <a:ea typeface="宋体" panose="02010600030101010101" pitchFamily="2" charset="-122"/>
            </a:endParaRPr>
          </a:p>
        </p:txBody>
      </p:sp>
      <p:sp>
        <p:nvSpPr>
          <p:cNvPr id="10" name="文本框 9"/>
          <p:cNvSpPr txBox="1"/>
          <p:nvPr/>
        </p:nvSpPr>
        <p:spPr>
          <a:xfrm>
            <a:off x="673102" y="789542"/>
            <a:ext cx="4045415" cy="421005"/>
          </a:xfrm>
          <a:prstGeom prst="rect">
            <a:avLst/>
          </a:prstGeom>
          <a:noFill/>
        </p:spPr>
        <p:txBody>
          <a:bodyPr wrap="square" rtlCol="0">
            <a:noAutofit/>
          </a:bodyPr>
          <a:lstStyle/>
          <a:p>
            <a:pPr algn="l"/>
            <a:r>
              <a:rPr lang="zh-CN" altLang="en-US" sz="2000" b="1" i="0" dirty="0">
                <a:solidFill>
                  <a:srgbClr val="121212"/>
                </a:solidFill>
                <a:effectLst/>
                <a:latin typeface="宋体" panose="02010600030101010101" pitchFamily="2" charset="-122"/>
                <a:ea typeface="宋体" panose="02010600030101010101" pitchFamily="2" charset="-122"/>
              </a:rPr>
              <a:t>定性分析</a:t>
            </a:r>
            <a:endParaRPr lang="zh-CN" altLang="en-US" sz="2000" b="1" i="0" dirty="0">
              <a:solidFill>
                <a:srgbClr val="121212"/>
              </a:solidFill>
              <a:effectLst/>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5"/>
          <a:stretch>
            <a:fillRect/>
          </a:stretch>
        </p:blipFill>
        <p:spPr>
          <a:xfrm>
            <a:off x="2871655" y="2385385"/>
            <a:ext cx="5314914" cy="3547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399" y="73228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实验</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660399" y="1201126"/>
            <a:ext cx="10858499" cy="646331"/>
          </a:xfrm>
          <a:prstGeom prst="rect">
            <a:avLst/>
          </a:prstGeom>
          <a:noFill/>
        </p:spPr>
        <p:txBody>
          <a:bodyPr wrap="square">
            <a:spAutoFit/>
          </a:bodyPr>
          <a:lstStyle/>
          <a:p>
            <a:r>
              <a:rPr lang="zh-CN" altLang="en-US" sz="1800" b="0" dirty="0">
                <a:solidFill>
                  <a:srgbClr val="000000"/>
                </a:solidFill>
                <a:effectLst/>
                <a:latin typeface="宋体" panose="02010600030101010101" pitchFamily="2" charset="-122"/>
                <a:ea typeface="宋体" panose="02010600030101010101" pitchFamily="2" charset="-122"/>
              </a:rPr>
              <a:t>在图</a:t>
            </a:r>
            <a:r>
              <a:rPr lang="en-US" altLang="zh-CN" sz="1800" b="0" dirty="0">
                <a:solidFill>
                  <a:srgbClr val="000000"/>
                </a:solidFill>
                <a:effectLst/>
                <a:latin typeface="宋体" panose="02010600030101010101" pitchFamily="2" charset="-122"/>
                <a:ea typeface="宋体" panose="02010600030101010101" pitchFamily="2" charset="-122"/>
              </a:rPr>
              <a:t>(a) </a:t>
            </a:r>
            <a:r>
              <a:rPr lang="zh-CN" altLang="en-US" sz="1800" b="0" dirty="0">
                <a:solidFill>
                  <a:srgbClr val="000000"/>
                </a:solidFill>
                <a:effectLst/>
                <a:latin typeface="宋体" panose="02010600030101010101" pitchFamily="2" charset="-122"/>
                <a:ea typeface="宋体" panose="02010600030101010101" pitchFamily="2" charset="-122"/>
              </a:rPr>
              <a:t>中，不同初始域标签的数据点混合在一起，而 </a:t>
            </a:r>
            <a:r>
              <a:rPr lang="en-US" altLang="zh-CN" sz="1800" b="0" dirty="0">
                <a:solidFill>
                  <a:srgbClr val="000000"/>
                </a:solidFill>
                <a:effectLst/>
                <a:latin typeface="宋体" panose="02010600030101010101" pitchFamily="2" charset="-122"/>
                <a:ea typeface="宋体" panose="02010600030101010101" pitchFamily="2" charset="-122"/>
              </a:rPr>
              <a:t>DIVERSIFY</a:t>
            </a:r>
            <a:r>
              <a:rPr lang="zh-CN" altLang="en-US" sz="1800" b="0" dirty="0">
                <a:solidFill>
                  <a:srgbClr val="000000"/>
                </a:solidFill>
                <a:effectLst/>
                <a:latin typeface="宋体" panose="02010600030101010101" pitchFamily="2" charset="-122"/>
                <a:ea typeface="宋体" panose="02010600030101010101" pitchFamily="2" charset="-122"/>
              </a:rPr>
              <a:t>能够很好地表征不同的潜在分布并将它 们分离开来，如图 </a:t>
            </a:r>
            <a:r>
              <a:rPr lang="en-US" altLang="zh-CN" sz="1800" b="0" dirty="0">
                <a:solidFill>
                  <a:srgbClr val="000000"/>
                </a:solidFill>
                <a:effectLst/>
                <a:latin typeface="宋体" panose="02010600030101010101" pitchFamily="2" charset="-122"/>
                <a:ea typeface="宋体" panose="02010600030101010101" pitchFamily="2" charset="-122"/>
              </a:rPr>
              <a:t>(b) </a:t>
            </a:r>
            <a:r>
              <a:rPr lang="zh-CN" altLang="en-US" sz="1800" b="0" dirty="0">
                <a:solidFill>
                  <a:srgbClr val="000000"/>
                </a:solidFill>
                <a:effectLst/>
                <a:latin typeface="宋体" panose="02010600030101010101" pitchFamily="2" charset="-122"/>
                <a:ea typeface="宋体" panose="02010600030101010101" pitchFamily="2" charset="-122"/>
              </a:rPr>
              <a:t>所示</a:t>
            </a:r>
            <a:r>
              <a:rPr lang="zh-CN" altLang="en-US" sz="1800" b="0" dirty="0">
                <a:solidFill>
                  <a:srgbClr val="000000"/>
                </a:solidFill>
                <a:effectLst/>
                <a:latin typeface="宋体" panose="02010600030101010101" pitchFamily="2" charset="-122"/>
                <a:ea typeface="宋体" panose="02010600030101010101" pitchFamily="2" charset="-122"/>
              </a:rPr>
              <a:t>。</a:t>
            </a:r>
            <a:endParaRPr lang="zh-CN" altLang="en-US" dirty="0"/>
          </a:p>
        </p:txBody>
      </p:sp>
      <p:sp>
        <p:nvSpPr>
          <p:cNvPr id="10" name="文本框 9"/>
          <p:cNvSpPr txBox="1"/>
          <p:nvPr/>
        </p:nvSpPr>
        <p:spPr>
          <a:xfrm>
            <a:off x="673102" y="789542"/>
            <a:ext cx="4045415" cy="421005"/>
          </a:xfrm>
          <a:prstGeom prst="rect">
            <a:avLst/>
          </a:prstGeom>
          <a:noFill/>
        </p:spPr>
        <p:txBody>
          <a:bodyPr wrap="square" rtlCol="0">
            <a:noAutofit/>
          </a:bodyPr>
          <a:lstStyle/>
          <a:p>
            <a:pPr algn="l"/>
            <a:r>
              <a:rPr lang="zh-CN" altLang="en-US" sz="2000" b="1" i="0" dirty="0">
                <a:solidFill>
                  <a:srgbClr val="121212"/>
                </a:solidFill>
                <a:effectLst/>
                <a:latin typeface="宋体" panose="02010600030101010101" pitchFamily="2" charset="-122"/>
                <a:ea typeface="宋体" panose="02010600030101010101" pitchFamily="2" charset="-122"/>
              </a:rPr>
              <a:t>可视化</a:t>
            </a:r>
            <a:endParaRPr lang="zh-CN" altLang="en-US" sz="2000" b="1" i="0" dirty="0">
              <a:solidFill>
                <a:srgbClr val="121212"/>
              </a:solidFill>
              <a:effectLst/>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5"/>
          <a:stretch>
            <a:fillRect/>
          </a:stretch>
        </p:blipFill>
        <p:spPr>
          <a:xfrm>
            <a:off x="1516226" y="2341517"/>
            <a:ext cx="8133383" cy="35915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399" y="73228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实验</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660399" y="1201126"/>
            <a:ext cx="10858499" cy="369332"/>
          </a:xfrm>
          <a:prstGeom prst="rect">
            <a:avLst/>
          </a:prstGeom>
          <a:noFill/>
        </p:spPr>
        <p:txBody>
          <a:bodyPr wrap="square">
            <a:spAutoFit/>
          </a:bodyPr>
          <a:lstStyle/>
          <a:p>
            <a:r>
              <a:rPr lang="zh-CN" altLang="en-US" sz="1800" b="0" dirty="0">
                <a:solidFill>
                  <a:srgbClr val="000000"/>
                </a:solidFill>
                <a:effectLst/>
                <a:latin typeface="宋体" panose="02010600030101010101" pitchFamily="2" charset="-122"/>
                <a:ea typeface="宋体" panose="02010600030101010101" pitchFamily="2" charset="-122"/>
              </a:rPr>
              <a:t>图</a:t>
            </a:r>
            <a:r>
              <a:rPr lang="en-US" altLang="zh-CN" sz="1800" b="0" dirty="0">
                <a:solidFill>
                  <a:srgbClr val="000000"/>
                </a:solidFill>
                <a:effectLst/>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c</a:t>
            </a:r>
            <a:r>
              <a:rPr lang="en-US" altLang="zh-CN" sz="1800" b="0" dirty="0">
                <a:solidFill>
                  <a:srgbClr val="000000"/>
                </a:solidFill>
                <a:effectLst/>
                <a:latin typeface="宋体" panose="02010600030101010101" pitchFamily="2" charset="-122"/>
                <a:ea typeface="宋体" panose="02010600030101010101" pitchFamily="2" charset="-122"/>
              </a:rPr>
              <a:t>)</a:t>
            </a:r>
            <a:r>
              <a:rPr lang="zh-CN" altLang="en-US" sz="1800" b="0" dirty="0">
                <a:solidFill>
                  <a:srgbClr val="000000"/>
                </a:solidFill>
                <a:effectLst/>
                <a:latin typeface="宋体" panose="02010600030101010101" pitchFamily="2" charset="-122"/>
                <a:ea typeface="宋体" panose="02010600030101010101" pitchFamily="2" charset="-122"/>
              </a:rPr>
              <a:t>和</a:t>
            </a:r>
            <a:r>
              <a:rPr lang="zh-CN" altLang="en-US" dirty="0">
                <a:solidFill>
                  <a:srgbClr val="000000"/>
                </a:solidFill>
                <a:latin typeface="宋体" panose="02010600030101010101" pitchFamily="2" charset="-122"/>
                <a:ea typeface="宋体" panose="02010600030101010101" pitchFamily="2" charset="-122"/>
              </a:rPr>
              <a:t>图</a:t>
            </a:r>
            <a:r>
              <a:rPr lang="en-US" altLang="zh-CN" sz="1800" b="0" dirty="0">
                <a:solidFill>
                  <a:srgbClr val="000000"/>
                </a:solidFill>
                <a:effectLst/>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d</a:t>
            </a:r>
            <a:r>
              <a:rPr lang="en-US" altLang="zh-CN" sz="1800" b="0" dirty="0">
                <a:solidFill>
                  <a:srgbClr val="000000"/>
                </a:solidFill>
                <a:effectLst/>
                <a:latin typeface="宋体" panose="02010600030101010101" pitchFamily="2" charset="-122"/>
                <a:ea typeface="宋体" panose="02010600030101010101" pitchFamily="2" charset="-122"/>
              </a:rPr>
              <a:t>)</a:t>
            </a:r>
            <a:r>
              <a:rPr lang="zh-CN" altLang="en-US" sz="1800" b="0" dirty="0">
                <a:solidFill>
                  <a:srgbClr val="000000"/>
                </a:solidFill>
                <a:effectLst/>
                <a:latin typeface="宋体" panose="02010600030101010101" pitchFamily="2" charset="-122"/>
                <a:ea typeface="宋体" panose="02010600030101010101" pitchFamily="2" charset="-122"/>
              </a:rPr>
              <a:t>表明，与最新的方法 </a:t>
            </a:r>
            <a:r>
              <a:rPr lang="en-US" altLang="zh-CN" sz="1800" b="0" dirty="0" err="1">
                <a:solidFill>
                  <a:srgbClr val="000000"/>
                </a:solidFill>
                <a:effectLst/>
                <a:latin typeface="宋体" panose="02010600030101010101" pitchFamily="2" charset="-122"/>
                <a:ea typeface="宋体" panose="02010600030101010101" pitchFamily="2" charset="-122"/>
              </a:rPr>
              <a:t>ANDMask</a:t>
            </a:r>
            <a:r>
              <a:rPr lang="en-US" altLang="zh-CN" sz="1800" b="0" dirty="0">
                <a:solidFill>
                  <a:srgbClr val="000000"/>
                </a:solidFill>
                <a:effectLst/>
                <a:latin typeface="宋体" panose="02010600030101010101" pitchFamily="2" charset="-122"/>
                <a:ea typeface="宋体" panose="02010600030101010101" pitchFamily="2" charset="-122"/>
              </a:rPr>
              <a:t> </a:t>
            </a:r>
            <a:r>
              <a:rPr lang="zh-CN" altLang="en-US" sz="1800" b="0" dirty="0">
                <a:solidFill>
                  <a:srgbClr val="000000"/>
                </a:solidFill>
                <a:effectLst/>
                <a:latin typeface="宋体" panose="02010600030101010101" pitchFamily="2" charset="-122"/>
                <a:ea typeface="宋体" panose="02010600030101010101" pitchFamily="2" charset="-122"/>
              </a:rPr>
              <a:t>相比， </a:t>
            </a:r>
            <a:r>
              <a:rPr lang="en-US" altLang="zh-CN" sz="1800" b="0" dirty="0">
                <a:solidFill>
                  <a:srgbClr val="000000"/>
                </a:solidFill>
                <a:effectLst/>
                <a:latin typeface="宋体" panose="02010600030101010101" pitchFamily="2" charset="-122"/>
                <a:ea typeface="宋体" panose="02010600030101010101" pitchFamily="2" charset="-122"/>
              </a:rPr>
              <a:t>DIVERSIFY</a:t>
            </a:r>
            <a:r>
              <a:rPr lang="zh-CN" altLang="en-US" sz="1800" b="0" dirty="0">
                <a:solidFill>
                  <a:srgbClr val="000000"/>
                </a:solidFill>
                <a:effectLst/>
                <a:latin typeface="宋体" panose="02010600030101010101" pitchFamily="2" charset="-122"/>
                <a:ea typeface="宋体" panose="02010600030101010101" pitchFamily="2" charset="-122"/>
              </a:rPr>
              <a:t>能够学习到更好的域不变表示，用于分类。</a:t>
            </a:r>
            <a:endParaRPr lang="zh-CN" altLang="en-US" dirty="0">
              <a:latin typeface="宋体" panose="02010600030101010101" pitchFamily="2" charset="-122"/>
              <a:ea typeface="宋体" panose="02010600030101010101" pitchFamily="2" charset="-122"/>
            </a:endParaRPr>
          </a:p>
        </p:txBody>
      </p:sp>
      <p:sp>
        <p:nvSpPr>
          <p:cNvPr id="10" name="文本框 9"/>
          <p:cNvSpPr txBox="1"/>
          <p:nvPr/>
        </p:nvSpPr>
        <p:spPr>
          <a:xfrm>
            <a:off x="673102" y="789542"/>
            <a:ext cx="4045415" cy="421005"/>
          </a:xfrm>
          <a:prstGeom prst="rect">
            <a:avLst/>
          </a:prstGeom>
          <a:noFill/>
        </p:spPr>
        <p:txBody>
          <a:bodyPr wrap="square" rtlCol="0">
            <a:noAutofit/>
          </a:bodyPr>
          <a:lstStyle/>
          <a:p>
            <a:r>
              <a:rPr lang="zh-CN" altLang="en-US" sz="2000" b="1" dirty="0">
                <a:latin typeface="宋体" panose="02010600030101010101" pitchFamily="2" charset="-122"/>
                <a:ea typeface="宋体" panose="02010600030101010101" pitchFamily="2" charset="-122"/>
                <a:cs typeface="微软雅黑" panose="020B0503020204020204" pitchFamily="34" charset="-122"/>
                <a:sym typeface="+mn-ea"/>
              </a:rPr>
              <a:t>可视化</a:t>
            </a:r>
            <a:endParaRPr lang="zh-CN" altLang="en-US" sz="2000" b="1" dirty="0">
              <a:latin typeface="宋体" panose="02010600030101010101" pitchFamily="2" charset="-122"/>
              <a:ea typeface="宋体" panose="02010600030101010101" pitchFamily="2" charset="-122"/>
              <a:cs typeface="微软雅黑" panose="020B0503020204020204" pitchFamily="34" charset="-122"/>
              <a:sym typeface="+mn-ea"/>
            </a:endParaRPr>
          </a:p>
        </p:txBody>
      </p:sp>
      <p:pic>
        <p:nvPicPr>
          <p:cNvPr id="4" name="图片 3"/>
          <p:cNvPicPr>
            <a:picLocks noChangeAspect="1"/>
          </p:cNvPicPr>
          <p:nvPr/>
        </p:nvPicPr>
        <p:blipFill>
          <a:blip r:embed="rId5"/>
          <a:stretch>
            <a:fillRect/>
          </a:stretch>
        </p:blipFill>
        <p:spPr>
          <a:xfrm>
            <a:off x="2090128" y="2191839"/>
            <a:ext cx="7634785" cy="341000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399" y="73228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实验</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660399" y="1201126"/>
            <a:ext cx="10858499" cy="923330"/>
          </a:xfrm>
          <a:prstGeom prst="rect">
            <a:avLst/>
          </a:prstGeom>
          <a:noFill/>
        </p:spPr>
        <p:txBody>
          <a:bodyPr wrap="square">
            <a:spAutoFit/>
          </a:bodyPr>
          <a:lstStyle/>
          <a:p>
            <a:r>
              <a:rPr lang="zh-CN" altLang="en-US" sz="1800" b="0" dirty="0">
                <a:solidFill>
                  <a:srgbClr val="000000"/>
                </a:solidFill>
                <a:effectLst/>
                <a:latin typeface="宋体" panose="02010600030101010101" pitchFamily="2" charset="-122"/>
                <a:ea typeface="宋体" panose="02010600030101010101" pitchFamily="2" charset="-122"/>
              </a:rPr>
              <a:t>下图展示了使用小型、中型和大型骨架的结果（使用不同层数的实现）。结果表明，较大的模型往往能够实现更好的</a:t>
            </a:r>
            <a:r>
              <a:rPr lang="en-US" altLang="zh-CN" sz="1800" b="0" dirty="0">
                <a:solidFill>
                  <a:srgbClr val="000000"/>
                </a:solidFill>
                <a:effectLst/>
                <a:latin typeface="宋体" panose="02010600030101010101" pitchFamily="2" charset="-122"/>
                <a:ea typeface="宋体" panose="02010600030101010101" pitchFamily="2" charset="-122"/>
              </a:rPr>
              <a:t>OOD</a:t>
            </a:r>
            <a:r>
              <a:rPr lang="zh-CN" altLang="en-US" sz="1800" b="0" dirty="0">
                <a:solidFill>
                  <a:srgbClr val="000000"/>
                </a:solidFill>
                <a:effectLst/>
                <a:latin typeface="宋体" panose="02010600030101010101" pitchFamily="2" charset="-122"/>
                <a:ea typeface="宋体" panose="02010600030101010101" pitchFamily="2" charset="-122"/>
              </a:rPr>
              <a:t>泛化性能。</a:t>
            </a:r>
            <a:r>
              <a:rPr lang="en-US" altLang="zh-CN" sz="1800" b="0" dirty="0">
                <a:solidFill>
                  <a:srgbClr val="000000"/>
                </a:solidFill>
                <a:effectLst/>
                <a:latin typeface="宋体" panose="02010600030101010101" pitchFamily="2" charset="-122"/>
                <a:ea typeface="宋体" panose="02010600030101010101" pitchFamily="2" charset="-122"/>
              </a:rPr>
              <a:t> </a:t>
            </a:r>
            <a:r>
              <a:rPr lang="en-US" altLang="zh-CN" sz="1800" b="1" dirty="0">
                <a:solidFill>
                  <a:srgbClr val="000000"/>
                </a:solidFill>
                <a:effectLst/>
                <a:latin typeface="宋体" panose="02010600030101010101" pitchFamily="2" charset="-122"/>
                <a:ea typeface="宋体" panose="02010600030101010101" pitchFamily="2" charset="-122"/>
              </a:rPr>
              <a:t>DIVERSIFY</a:t>
            </a:r>
            <a:r>
              <a:rPr lang="zh-CN" altLang="en-US" sz="1800" b="0" dirty="0">
                <a:solidFill>
                  <a:srgbClr val="000000"/>
                </a:solidFill>
                <a:effectLst/>
                <a:latin typeface="宋体" panose="02010600030101010101" pitchFamily="2" charset="-122"/>
                <a:ea typeface="宋体" panose="02010600030101010101" pitchFamily="2" charset="-122"/>
              </a:rPr>
              <a:t>方法在所有不同的骨架中表现优于其他方法，说明 </a:t>
            </a:r>
            <a:r>
              <a:rPr lang="en-US" altLang="zh-CN" sz="1800" b="1" dirty="0">
                <a:solidFill>
                  <a:srgbClr val="000000"/>
                </a:solidFill>
                <a:effectLst/>
                <a:latin typeface="宋体" panose="02010600030101010101" pitchFamily="2" charset="-122"/>
                <a:ea typeface="宋体" panose="02010600030101010101" pitchFamily="2" charset="-122"/>
              </a:rPr>
              <a:t>DIVERSIFY</a:t>
            </a:r>
            <a:r>
              <a:rPr lang="zh-CN" altLang="en-US" sz="1800" b="0" dirty="0">
                <a:solidFill>
                  <a:srgbClr val="000000"/>
                </a:solidFill>
                <a:effectLst/>
                <a:latin typeface="宋体" panose="02010600030101010101" pitchFamily="2" charset="-122"/>
                <a:ea typeface="宋体" panose="02010600030101010101" pitchFamily="2" charset="-122"/>
              </a:rPr>
              <a:t>在不同的架构中始终呈现出强大的</a:t>
            </a:r>
            <a:r>
              <a:rPr lang="en-US" altLang="zh-CN" sz="1800" b="0" dirty="0">
                <a:solidFill>
                  <a:srgbClr val="000000"/>
                </a:solidFill>
                <a:effectLst/>
                <a:latin typeface="宋体" panose="02010600030101010101" pitchFamily="2" charset="-122"/>
                <a:ea typeface="宋体" panose="02010600030101010101" pitchFamily="2" charset="-122"/>
              </a:rPr>
              <a:t>OOD</a:t>
            </a:r>
            <a:r>
              <a:rPr lang="zh-CN" altLang="en-US" sz="1800" b="0" dirty="0">
                <a:solidFill>
                  <a:srgbClr val="000000"/>
                </a:solidFill>
                <a:effectLst/>
                <a:latin typeface="宋体" panose="02010600030101010101" pitchFamily="2" charset="-122"/>
                <a:ea typeface="宋体" panose="02010600030101010101" pitchFamily="2" charset="-122"/>
              </a:rPr>
              <a:t>性能。 </a:t>
            </a:r>
            <a:endParaRPr lang="zh-CN" altLang="en-US" dirty="0">
              <a:latin typeface="宋体" panose="02010600030101010101" pitchFamily="2" charset="-122"/>
              <a:ea typeface="宋体" panose="02010600030101010101" pitchFamily="2" charset="-122"/>
            </a:endParaRPr>
          </a:p>
        </p:txBody>
      </p:sp>
      <p:sp>
        <p:nvSpPr>
          <p:cNvPr id="10" name="文本框 9"/>
          <p:cNvSpPr txBox="1"/>
          <p:nvPr/>
        </p:nvSpPr>
        <p:spPr>
          <a:xfrm>
            <a:off x="673102" y="789542"/>
            <a:ext cx="4045415" cy="421005"/>
          </a:xfrm>
          <a:prstGeom prst="rect">
            <a:avLst/>
          </a:prstGeom>
          <a:noFill/>
        </p:spPr>
        <p:txBody>
          <a:bodyPr wrap="square" rtlCol="0">
            <a:noAutofit/>
          </a:bodyPr>
          <a:lstStyle/>
          <a:p>
            <a:pPr marL="342900" indent="-342900">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消融实验</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图片 4"/>
          <p:cNvPicPr>
            <a:picLocks noChangeAspect="1"/>
          </p:cNvPicPr>
          <p:nvPr/>
        </p:nvPicPr>
        <p:blipFill>
          <a:blip r:embed="rId5"/>
          <a:stretch>
            <a:fillRect/>
          </a:stretch>
        </p:blipFill>
        <p:spPr>
          <a:xfrm>
            <a:off x="3432032" y="2435968"/>
            <a:ext cx="3872410" cy="36897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2088411"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总结</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5" name="文本框 4"/>
          <p:cNvSpPr txBox="1"/>
          <p:nvPr/>
        </p:nvSpPr>
        <p:spPr>
          <a:xfrm>
            <a:off x="617338" y="992359"/>
            <a:ext cx="8875744" cy="1200329"/>
          </a:xfrm>
          <a:prstGeom prst="rect">
            <a:avLst/>
          </a:prstGeom>
          <a:noFill/>
        </p:spPr>
        <p:txBody>
          <a:bodyPr wrap="square">
            <a:spAutoFit/>
          </a:bodyPr>
          <a:lstStyle/>
          <a:p>
            <a:r>
              <a:rPr lang="en-US" altLang="zh-CN" b="1" dirty="0">
                <a:solidFill>
                  <a:srgbClr val="000000"/>
                </a:solidFill>
                <a:effectLst/>
                <a:latin typeface="宋体" panose="02010600030101010101" pitchFamily="2" charset="-122"/>
                <a:ea typeface="宋体" panose="02010600030101010101" pitchFamily="2" charset="-122"/>
              </a:rPr>
              <a:t>DIVERSIFY</a:t>
            </a:r>
            <a:r>
              <a:rPr lang="zh-CN" altLang="en-US" b="0" dirty="0">
                <a:solidFill>
                  <a:srgbClr val="000000"/>
                </a:solidFill>
                <a:effectLst/>
                <a:latin typeface="宋体" panose="02010600030101010101" pitchFamily="2" charset="-122"/>
                <a:ea typeface="宋体" panose="02010600030101010101" pitchFamily="2" charset="-122"/>
              </a:rPr>
              <a:t>通过以下途径可以更加</a:t>
            </a:r>
            <a:r>
              <a:rPr lang="zh-CN" altLang="en-US" b="1" dirty="0">
                <a:solidFill>
                  <a:srgbClr val="000000"/>
                </a:solidFill>
                <a:effectLst/>
                <a:latin typeface="宋体" panose="02010600030101010101" pitchFamily="2" charset="-122"/>
                <a:ea typeface="宋体" panose="02010600030101010101" pitchFamily="2" charset="-122"/>
              </a:rPr>
              <a:t>完善</a:t>
            </a:r>
            <a:r>
              <a:rPr lang="zh-CN" altLang="en-US" b="0" dirty="0">
                <a:solidFill>
                  <a:srgbClr val="000000"/>
                </a:solidFill>
                <a:effectLst/>
                <a:latin typeface="宋体" panose="02010600030101010101" pitchFamily="2" charset="-122"/>
                <a:ea typeface="宋体" panose="02010600030101010101" pitchFamily="2" charset="-122"/>
              </a:rPr>
              <a:t> </a:t>
            </a:r>
            <a:endParaRPr lang="en-US" altLang="zh-CN" b="0" dirty="0">
              <a:solidFill>
                <a:srgbClr val="000000"/>
              </a:solidFill>
              <a:effectLst/>
              <a:latin typeface="宋体" panose="02010600030101010101" pitchFamily="2" charset="-122"/>
              <a:ea typeface="宋体" panose="02010600030101010101" pitchFamily="2" charset="-122"/>
            </a:endParaRPr>
          </a:p>
          <a:p>
            <a:pPr marL="342900" indent="-342900">
              <a:buAutoNum type="arabicParenR"/>
            </a:pPr>
            <a:r>
              <a:rPr lang="zh-CN" altLang="en-US" b="0" dirty="0">
                <a:solidFill>
                  <a:srgbClr val="000000"/>
                </a:solidFill>
                <a:effectLst/>
                <a:latin typeface="宋体" panose="02010600030101010101" pitchFamily="2" charset="-122"/>
                <a:ea typeface="宋体" panose="02010600030101010101" pitchFamily="2" charset="-122"/>
              </a:rPr>
              <a:t>自动估计潜在分布的数量 </a:t>
            </a:r>
            <a:r>
              <a:rPr lang="en-US" altLang="zh-CN" b="0" dirty="0">
                <a:solidFill>
                  <a:srgbClr val="000000"/>
                </a:solidFill>
                <a:effectLst/>
                <a:latin typeface="宋体" panose="02010600030101010101" pitchFamily="2" charset="-122"/>
                <a:ea typeface="宋体" panose="02010600030101010101" pitchFamily="2" charset="-122"/>
              </a:rPr>
              <a:t>K</a:t>
            </a:r>
            <a:r>
              <a:rPr lang="zh-CN" altLang="en-US" b="0" dirty="0">
                <a:solidFill>
                  <a:srgbClr val="000000"/>
                </a:solidFill>
                <a:effectLst/>
                <a:latin typeface="宋体" panose="02010600030101010101" pitchFamily="2" charset="-122"/>
                <a:ea typeface="宋体" panose="02010600030101010101" pitchFamily="2" charset="-122"/>
              </a:rPr>
              <a:t>：当前将其视为一个超参数。</a:t>
            </a:r>
            <a:endParaRPr lang="en-US" altLang="zh-CN" b="0" dirty="0">
              <a:solidFill>
                <a:srgbClr val="000000"/>
              </a:solidFill>
              <a:effectLst/>
              <a:latin typeface="宋体" panose="02010600030101010101" pitchFamily="2" charset="-122"/>
              <a:ea typeface="宋体" panose="02010600030101010101" pitchFamily="2" charset="-122"/>
            </a:endParaRPr>
          </a:p>
          <a:p>
            <a:pPr marL="342900" indent="-342900">
              <a:buAutoNum type="arabicParenR"/>
            </a:pPr>
            <a:r>
              <a:rPr lang="zh-CN" altLang="en-US" b="0" dirty="0">
                <a:solidFill>
                  <a:srgbClr val="000000"/>
                </a:solidFill>
                <a:effectLst/>
                <a:latin typeface="宋体" panose="02010600030101010101" pitchFamily="2" charset="-122"/>
                <a:ea typeface="宋体" panose="02010600030101010101" pitchFamily="2" charset="-122"/>
              </a:rPr>
              <a:t>寻求潜在分布背后的语义：通过增加更多的知识是否能获得更好的潜在分布 </a:t>
            </a:r>
            <a:endParaRPr lang="en-US" altLang="zh-CN" b="0" dirty="0">
              <a:solidFill>
                <a:srgbClr val="000000"/>
              </a:solidFill>
              <a:effectLst/>
              <a:latin typeface="宋体" panose="02010600030101010101" pitchFamily="2" charset="-122"/>
              <a:ea typeface="宋体" panose="02010600030101010101" pitchFamily="2" charset="-122"/>
            </a:endParaRPr>
          </a:p>
          <a:p>
            <a:pPr marL="342900" indent="-342900">
              <a:buAutoNum type="arabicParenR"/>
            </a:pPr>
            <a:r>
              <a:rPr lang="zh-CN" altLang="en-US" b="0" dirty="0">
                <a:solidFill>
                  <a:srgbClr val="000000"/>
                </a:solidFill>
                <a:effectLst/>
                <a:latin typeface="宋体" panose="02010600030101010101" pitchFamily="2" charset="-122"/>
                <a:ea typeface="宋体" panose="02010600030101010101" pitchFamily="2" charset="-122"/>
              </a:rPr>
              <a:t>将</a:t>
            </a:r>
            <a:r>
              <a:rPr lang="en-US" altLang="zh-CN" b="0" dirty="0">
                <a:solidFill>
                  <a:srgbClr val="000000"/>
                </a:solidFill>
                <a:effectLst/>
                <a:latin typeface="宋体" panose="02010600030101010101" pitchFamily="2" charset="-122"/>
                <a:ea typeface="宋体" panose="02010600030101010101" pitchFamily="2" charset="-122"/>
              </a:rPr>
              <a:t>DIVERSIFY</a:t>
            </a:r>
            <a:r>
              <a:rPr lang="zh-CN" altLang="en-US" b="0" dirty="0">
                <a:solidFill>
                  <a:srgbClr val="000000"/>
                </a:solidFill>
                <a:effectLst/>
                <a:latin typeface="宋体" panose="02010600030101010101" pitchFamily="2" charset="-122"/>
                <a:ea typeface="宋体" panose="02010600030101010101" pitchFamily="2" charset="-122"/>
              </a:rPr>
              <a:t>扩展到除分类之外的预测问题。 </a:t>
            </a:r>
            <a:endParaRPr lang="zh-CN" altLang="en-US" dirty="0">
              <a:latin typeface="宋体" panose="02010600030101010101" pitchFamily="2" charset="-122"/>
              <a:ea typeface="宋体" panose="02010600030101010101" pitchFamily="2" charset="-122"/>
            </a:endParaRPr>
          </a:p>
        </p:txBody>
      </p:sp>
      <p:sp>
        <p:nvSpPr>
          <p:cNvPr id="4" name="文本框 3"/>
          <p:cNvSpPr txBox="1"/>
          <p:nvPr/>
        </p:nvSpPr>
        <p:spPr>
          <a:xfrm>
            <a:off x="617338" y="2797440"/>
            <a:ext cx="10649576" cy="2338070"/>
          </a:xfrm>
          <a:prstGeom prst="rect">
            <a:avLst/>
          </a:prstGeom>
          <a:noFill/>
        </p:spPr>
        <p:txBody>
          <a:bodyPr wrap="square">
            <a:spAutoFit/>
          </a:bodyPr>
          <a:lstStyle/>
          <a:p>
            <a:r>
              <a:rPr lang="zh-CN" altLang="en-US" sz="2000" b="1" dirty="0">
                <a:solidFill>
                  <a:srgbClr val="000000"/>
                </a:solidFill>
                <a:latin typeface="宋体" panose="02010600030101010101" pitchFamily="2" charset="-122"/>
                <a:ea typeface="宋体" panose="02010600030101010101" pitchFamily="2" charset="-122"/>
              </a:rPr>
              <a:t>创新点：</a:t>
            </a:r>
            <a:endParaRPr lang="en-US" altLang="zh-CN" sz="2000" b="1" dirty="0">
              <a:solidFill>
                <a:srgbClr val="000000"/>
              </a:solidFill>
              <a:latin typeface="宋体" panose="02010600030101010101" pitchFamily="2" charset="-122"/>
              <a:ea typeface="宋体" panose="02010600030101010101" pitchFamily="2" charset="-122"/>
            </a:endParaRPr>
          </a:p>
          <a:p>
            <a:endParaRPr lang="en-US" altLang="zh-CN" sz="1800" b="0" dirty="0">
              <a:solidFill>
                <a:srgbClr val="000000"/>
              </a:solidFill>
              <a:effectLst/>
              <a:latin typeface="宋体" panose="02010600030101010101" pitchFamily="2" charset="-122"/>
              <a:ea typeface="宋体" panose="02010600030101010101" pitchFamily="2" charset="-122"/>
            </a:endParaRPr>
          </a:p>
          <a:p>
            <a:r>
              <a:rPr lang="zh-CN" altLang="en-US" b="0" dirty="0">
                <a:solidFill>
                  <a:srgbClr val="000000"/>
                </a:solidFill>
                <a:effectLst/>
                <a:latin typeface="宋体" panose="02010600030101010101" pitchFamily="2" charset="-122"/>
                <a:ea typeface="宋体" panose="02010600030101010101" pitchFamily="2" charset="-122"/>
              </a:rPr>
              <a:t>（</a:t>
            </a:r>
            <a:r>
              <a:rPr lang="en-US" altLang="zh-CN" b="0" dirty="0">
                <a:solidFill>
                  <a:srgbClr val="000000"/>
                </a:solidFill>
                <a:effectLst/>
                <a:latin typeface="宋体" panose="02010600030101010101" pitchFamily="2" charset="-122"/>
                <a:ea typeface="宋体" panose="02010600030101010101" pitchFamily="2" charset="-122"/>
              </a:rPr>
              <a:t>1</a:t>
            </a:r>
            <a:r>
              <a:rPr lang="zh-CN" altLang="en-US" b="0" dirty="0">
                <a:solidFill>
                  <a:srgbClr val="000000"/>
                </a:solidFill>
                <a:effectLst/>
                <a:latin typeface="宋体" panose="02010600030101010101" pitchFamily="2" charset="-122"/>
                <a:ea typeface="宋体" panose="02010600030101010101" pitchFamily="2" charset="-122"/>
              </a:rPr>
              <a:t>）提出从分布的角度建模时间序列，以处理其动态变化的分布；更精确地说，学习适用于时间序列的</a:t>
            </a:r>
            <a:r>
              <a:rPr lang="zh-CN" altLang="en-US" dirty="0">
                <a:solidFill>
                  <a:srgbClr val="000000"/>
                </a:solidFill>
                <a:latin typeface="宋体" panose="02010600030101010101" pitchFamily="2" charset="-122"/>
                <a:ea typeface="宋体" panose="02010600030101010101" pitchFamily="2" charset="-122"/>
              </a:rPr>
              <a:t>分布外</a:t>
            </a:r>
            <a:r>
              <a:rPr lang="zh-CN" altLang="en-US" b="0" dirty="0">
                <a:solidFill>
                  <a:srgbClr val="000000"/>
                </a:solidFill>
                <a:effectLst/>
                <a:latin typeface="宋体" panose="02010600030101010101" pitchFamily="2" charset="-122"/>
                <a:ea typeface="宋体" panose="02010600030101010101" pitchFamily="2" charset="-122"/>
              </a:rPr>
              <a:t>表示，以便泛化到未知分布</a:t>
            </a:r>
            <a:endParaRPr lang="en-US" altLang="zh-CN" b="0" dirty="0">
              <a:solidFill>
                <a:srgbClr val="000000"/>
              </a:solidFill>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b="0" dirty="0">
              <a:solidFill>
                <a:srgbClr val="000000"/>
              </a:solidFill>
              <a:effectLst/>
              <a:latin typeface="宋体" panose="02010600030101010101" pitchFamily="2" charset="-122"/>
              <a:ea typeface="宋体" panose="02010600030101010101" pitchFamily="2" charset="-122"/>
            </a:endParaRPr>
          </a:p>
          <a:p>
            <a:r>
              <a:rPr lang="zh-CN" altLang="en-US" b="0" dirty="0">
                <a:solidFill>
                  <a:srgbClr val="000000"/>
                </a:solidFill>
                <a:effectLst/>
                <a:latin typeface="宋体" panose="02010600030101010101" pitchFamily="2" charset="-122"/>
                <a:ea typeface="宋体" panose="02010600030101010101" pitchFamily="2" charset="-122"/>
              </a:rPr>
              <a:t>（</a:t>
            </a:r>
            <a:r>
              <a:rPr lang="en-US" altLang="zh-CN" b="0" dirty="0">
                <a:solidFill>
                  <a:srgbClr val="000000"/>
                </a:solidFill>
                <a:effectLst/>
                <a:latin typeface="宋体" panose="02010600030101010101" pitchFamily="2" charset="-122"/>
                <a:ea typeface="宋体" panose="02010600030101010101" pitchFamily="2" charset="-122"/>
              </a:rPr>
              <a:t>2</a:t>
            </a:r>
            <a:r>
              <a:rPr lang="zh-CN" altLang="en-US" b="0" dirty="0">
                <a:solidFill>
                  <a:srgbClr val="000000"/>
                </a:solidFill>
                <a:effectLst/>
                <a:latin typeface="宋体" panose="02010600030101010101" pitchFamily="2" charset="-122"/>
                <a:ea typeface="宋体" panose="02010600030101010101" pitchFamily="2" charset="-122"/>
              </a:rPr>
              <a:t>）</a:t>
            </a:r>
            <a:r>
              <a:rPr lang="en-US" altLang="zh-CN" b="0" dirty="0">
                <a:solidFill>
                  <a:srgbClr val="000000"/>
                </a:solidFill>
                <a:effectLst/>
                <a:latin typeface="宋体" panose="02010600030101010101" pitchFamily="2" charset="-122"/>
                <a:ea typeface="宋体" panose="02010600030101010101" pitchFamily="2" charset="-122"/>
              </a:rPr>
              <a:t>DIVERSIFY</a:t>
            </a:r>
            <a:r>
              <a:rPr lang="zh-CN" altLang="en-US" b="0" dirty="0">
                <a:solidFill>
                  <a:srgbClr val="000000"/>
                </a:solidFill>
                <a:effectLst/>
                <a:latin typeface="宋体" panose="02010600030101010101" pitchFamily="2" charset="-122"/>
                <a:ea typeface="宋体" panose="02010600030101010101" pitchFamily="2" charset="-122"/>
              </a:rPr>
              <a:t>使用了一种对抗策略， 最大化“最坏情况”的分布场景，同时最小化它们之间的分布差异。</a:t>
            </a:r>
            <a:endParaRPr lang="en-US" altLang="zh-CN" b="0" dirty="0">
              <a:solidFill>
                <a:srgbClr val="000000"/>
              </a:solidFill>
              <a:effectLst/>
              <a:latin typeface="宋体" panose="02010600030101010101" pitchFamily="2" charset="-122"/>
              <a:ea typeface="宋体" panose="02010600030101010101" pitchFamily="2" charset="-122"/>
            </a:endParaRPr>
          </a:p>
          <a:p>
            <a:endParaRPr lang="en-US" altLang="zh-CN" sz="1800" b="0" dirty="0">
              <a:solidFill>
                <a:srgbClr val="000000"/>
              </a:solidFill>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背景</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2" name="文本框 1"/>
          <p:cNvSpPr txBox="1"/>
          <p:nvPr/>
        </p:nvSpPr>
        <p:spPr>
          <a:xfrm>
            <a:off x="692785" y="5234644"/>
            <a:ext cx="10901563" cy="922020"/>
          </a:xfrm>
          <a:prstGeom prst="rect">
            <a:avLst/>
          </a:prstGeom>
          <a:noFill/>
        </p:spPr>
        <p:txBody>
          <a:bodyPr wrap="square">
            <a:spAutoFit/>
          </a:bodyPr>
          <a:lstStyle/>
          <a:p>
            <a:pPr indent="0" fontAlgn="auto">
              <a:lnSpc>
                <a:spcPct val="150000"/>
              </a:lnSpc>
            </a:pPr>
            <a:r>
              <a:rPr lang="zh-CN" altLang="en-US" sz="1800" b="0" dirty="0">
                <a:solidFill>
                  <a:srgbClr val="000000"/>
                </a:solidFill>
                <a:effectLst/>
                <a:latin typeface="宋体" panose="02010600030101010101" pitchFamily="2" charset="-122"/>
                <a:ea typeface="宋体" panose="02010600030101010101" pitchFamily="2" charset="-122"/>
              </a:rPr>
              <a:t>时间序列分类，将时间序列数据划分到不同的类别或标签中。时间序列的一个重要特性是非稳态性，</a:t>
            </a:r>
            <a:r>
              <a:rPr lang="zh-CN" altLang="en-US" sz="1800" b="0" dirty="0">
                <a:solidFill>
                  <a:srgbClr val="000000"/>
                </a:solidFill>
                <a:effectLst/>
                <a:latin typeface="宋体" panose="02010600030101010101" pitchFamily="2" charset="-122"/>
                <a:ea typeface="宋体" panose="02010600030101010101" pitchFamily="2" charset="-122"/>
              </a:rPr>
              <a:t>由于</a:t>
            </a:r>
            <a:r>
              <a:rPr lang="zh-CN" altLang="en-US" sz="1800" b="1" dirty="0">
                <a:solidFill>
                  <a:srgbClr val="000000"/>
                </a:solidFill>
                <a:effectLst/>
                <a:latin typeface="宋体" panose="02010600030101010101" pitchFamily="2" charset="-122"/>
                <a:ea typeface="宋体" panose="02010600030101010101" pitchFamily="2" charset="-122"/>
              </a:rPr>
              <a:t>非平稳性质</a:t>
            </a:r>
            <a:r>
              <a:rPr lang="zh-CN" altLang="en-US" sz="1800" b="0" dirty="0">
                <a:solidFill>
                  <a:srgbClr val="000000"/>
                </a:solidFill>
                <a:effectLst/>
                <a:latin typeface="宋体" panose="02010600030101010101" pitchFamily="2" charset="-122"/>
                <a:ea typeface="宋体" panose="02010600030101010101" pitchFamily="2" charset="-122"/>
              </a:rPr>
              <a:t>，即分布随时间变化，构建适用于未知分布的模型仍然具有挑战性</a:t>
            </a:r>
            <a:r>
              <a:rPr lang="zh-CN" altLang="en-US" b="0" i="0" dirty="0">
                <a:effectLst/>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7" name="文本框 6"/>
          <p:cNvSpPr txBox="1"/>
          <p:nvPr/>
        </p:nvSpPr>
        <p:spPr>
          <a:xfrm>
            <a:off x="544948" y="1116812"/>
            <a:ext cx="10296022" cy="922020"/>
          </a:xfrm>
          <a:prstGeom prst="rect">
            <a:avLst/>
          </a:prstGeom>
          <a:noFill/>
        </p:spPr>
        <p:txBody>
          <a:bodyPr wrap="square">
            <a:spAutoFit/>
          </a:bodyPr>
          <a:lstStyle/>
          <a:p>
            <a:pPr indent="0" fontAlgn="auto">
              <a:lnSpc>
                <a:spcPct val="150000"/>
              </a:lnSpc>
            </a:pPr>
            <a:r>
              <a:rPr lang="zh-CN" altLang="en-US" dirty="0">
                <a:latin typeface="宋体" panose="02010600030101010101" pitchFamily="2" charset="-122"/>
                <a:ea typeface="宋体" panose="02010600030101010101" pitchFamily="2" charset="-122"/>
              </a:rPr>
              <a:t>传统假设认为数据分布是给定的一个</a:t>
            </a:r>
            <a:r>
              <a:rPr lang="zh-CN" altLang="en-US" b="1" dirty="0">
                <a:latin typeface="宋体" panose="02010600030101010101" pitchFamily="2" charset="-122"/>
                <a:ea typeface="宋体" panose="02010600030101010101" pitchFamily="2" charset="-122"/>
              </a:rPr>
              <a:t>静态分布</a:t>
            </a:r>
            <a:r>
              <a:rPr lang="zh-CN" altLang="en-US" dirty="0">
                <a:latin typeface="宋体" panose="02010600030101010101" pitchFamily="2" charset="-122"/>
                <a:ea typeface="宋体" panose="02010600030101010101" pitchFamily="2" charset="-122"/>
              </a:rPr>
              <a:t>，但真实生活中的数据分布应该是</a:t>
            </a:r>
            <a:r>
              <a:rPr lang="zh-CN" altLang="en-US" b="1" dirty="0">
                <a:latin typeface="宋体" panose="02010600030101010101" pitchFamily="2" charset="-122"/>
                <a:ea typeface="宋体" panose="02010600030101010101" pitchFamily="2" charset="-122"/>
              </a:rPr>
              <a:t>动态变化</a:t>
            </a:r>
            <a:r>
              <a:rPr lang="zh-CN" altLang="en-US" dirty="0">
                <a:latin typeface="宋体" panose="02010600030101010101" pitchFamily="2" charset="-122"/>
                <a:ea typeface="宋体" panose="02010600030101010101" pitchFamily="2" charset="-122"/>
              </a:rPr>
              <a:t>的。 例如，人的面部、地区的卫星图、人的声音等，均会随着时间进行动态变化。 </a:t>
            </a:r>
            <a:endParaRPr lang="en-US" altLang="zh-CN" dirty="0">
              <a:latin typeface="宋体" panose="02010600030101010101" pitchFamily="2" charset="-122"/>
              <a:ea typeface="宋体" panose="02010600030101010101" pitchFamily="2" charset="-122"/>
            </a:endParaRPr>
          </a:p>
        </p:txBody>
      </p:sp>
      <p:sp>
        <p:nvSpPr>
          <p:cNvPr id="8"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659" y="2423751"/>
            <a:ext cx="1580131" cy="19717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2562" y="2423764"/>
            <a:ext cx="1914861" cy="2155903"/>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7"/>
          <a:stretch>
            <a:fillRect/>
          </a:stretch>
        </p:blipFill>
        <p:spPr>
          <a:xfrm>
            <a:off x="5608470" y="2638432"/>
            <a:ext cx="6055845" cy="1756741"/>
          </a:xfrm>
          <a:prstGeom prst="rect">
            <a:avLst/>
          </a:prstGeom>
        </p:spPr>
      </p:pic>
      <p:sp>
        <p:nvSpPr>
          <p:cNvPr id="3" name="圆角矩形 2"/>
          <p:cNvSpPr/>
          <p:nvPr/>
        </p:nvSpPr>
        <p:spPr>
          <a:xfrm>
            <a:off x="544830" y="5158740"/>
            <a:ext cx="10998200" cy="11214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圆角矩形 3"/>
          <p:cNvSpPr/>
          <p:nvPr>
            <p:custDataLst>
              <p:tags r:id="rId8"/>
            </p:custDataLst>
          </p:nvPr>
        </p:nvSpPr>
        <p:spPr>
          <a:xfrm>
            <a:off x="544830" y="1116965"/>
            <a:ext cx="10998200" cy="92202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8" name="矩形 27"/>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32" name="文本框 31"/>
          <p:cNvSpPr txBox="1"/>
          <p:nvPr/>
        </p:nvSpPr>
        <p:spPr>
          <a:xfrm>
            <a:off x="4224684" y="1798879"/>
            <a:ext cx="7321550" cy="92202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Listening</a:t>
            </a:r>
            <a:endParaRPr lang="en-US" altLang="zh-CN" sz="5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相关工作</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11" name="文本框 10"/>
          <p:cNvSpPr txBox="1"/>
          <p:nvPr/>
        </p:nvSpPr>
        <p:spPr>
          <a:xfrm>
            <a:off x="851535" y="1131570"/>
            <a:ext cx="3556635" cy="4177665"/>
          </a:xfrm>
          <a:prstGeom prst="rect">
            <a:avLst/>
          </a:prstGeom>
          <a:noFill/>
        </p:spPr>
        <p:txBody>
          <a:bodyPr wrap="square">
            <a:noAutofit/>
          </a:bodyPr>
          <a:lstStyle/>
          <a:p>
            <a:pPr indent="0" fontAlgn="auto">
              <a:lnSpc>
                <a:spcPct val="150000"/>
              </a:lnSpc>
            </a:pPr>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在</a:t>
            </a:r>
            <a:r>
              <a:rPr lang="zh-CN" altLang="en-US" dirty="0">
                <a:solidFill>
                  <a:srgbClr val="000000"/>
                </a:solidFill>
                <a:latin typeface="宋体" panose="02010600030101010101" pitchFamily="2" charset="-122"/>
                <a:ea typeface="宋体" panose="02010600030101010101" pitchFamily="2" charset="-122"/>
                <a:cs typeface="宋体" panose="02010600030101010101" pitchFamily="2" charset="-122"/>
              </a:rPr>
              <a:t>图所示</a:t>
            </a:r>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，我们假设训练领域包含两个子领域（圆点和加号点）。通过现有的</a:t>
            </a:r>
            <a:r>
              <a:rPr lang="en-US" altLang="zh-CN"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OOD</a:t>
            </a:r>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方法直接将其视为一个分布可能会生成黑</a:t>
            </a:r>
            <a:r>
              <a:rPr lang="zh-CN" altLang="en-US" dirty="0">
                <a:solidFill>
                  <a:srgbClr val="000000"/>
                </a:solidFill>
                <a:latin typeface="宋体" panose="02010600030101010101" pitchFamily="2" charset="-122"/>
                <a:ea typeface="宋体" panose="02010600030101010101" pitchFamily="2" charset="-122"/>
                <a:cs typeface="宋体" panose="02010600030101010101" pitchFamily="2" charset="-122"/>
              </a:rPr>
              <a:t>边</a:t>
            </a:r>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。当在</a:t>
            </a:r>
            <a:r>
              <a:rPr lang="en-US" altLang="zh-CN" sz="20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OOD</a:t>
            </a:r>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领域（星号点）上使用学习的模型进行预测时，红色星点被错误分类为绿色类别。因此，应该对时间序列中的潜在分布进行描述，以</a:t>
            </a:r>
            <a:r>
              <a:rPr lang="zh-CN" altLang="en-US" dirty="0">
                <a:solidFill>
                  <a:srgbClr val="000000"/>
                </a:solidFill>
                <a:latin typeface="宋体" panose="02010600030101010101" pitchFamily="2" charset="-122"/>
                <a:ea typeface="宋体" panose="02010600030101010101" pitchFamily="2" charset="-122"/>
                <a:cs typeface="宋体" panose="02010600030101010101" pitchFamily="2" charset="-122"/>
              </a:rPr>
              <a:t>提高模型的泛化能力</a:t>
            </a:r>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13" name="图片 12"/>
          <p:cNvPicPr>
            <a:picLocks noChangeAspect="1"/>
          </p:cNvPicPr>
          <p:nvPr/>
        </p:nvPicPr>
        <p:blipFill>
          <a:blip r:embed="rId5"/>
          <a:srcRect t="19048" r="-208"/>
          <a:stretch>
            <a:fillRect/>
          </a:stretch>
        </p:blipFill>
        <p:spPr>
          <a:xfrm>
            <a:off x="5746115" y="1379855"/>
            <a:ext cx="5193665" cy="3855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相关工作</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560760" y="911604"/>
            <a:ext cx="9698552" cy="622935"/>
          </a:xfrm>
          <a:prstGeom prst="rect">
            <a:avLst/>
          </a:prstGeom>
          <a:noFill/>
        </p:spPr>
        <p:txBody>
          <a:bodyPr wrap="square" rtlCol="0">
            <a:noAutofit/>
          </a:bodyPr>
          <a:lstStyle/>
          <a:p>
            <a:pPr algn="ctr"/>
            <a:endParaRPr lang="en-US" altLang="zh-CN" sz="20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754519" y="4812768"/>
            <a:ext cx="3240602" cy="953135"/>
          </a:xfrm>
          <a:prstGeom prst="rect">
            <a:avLst/>
          </a:prstGeom>
          <a:noFill/>
        </p:spPr>
        <p:txBody>
          <a:bodyPr wrap="square">
            <a:spAutoFit/>
          </a:bodyPr>
          <a:lstStyle/>
          <a:p>
            <a:r>
              <a:rPr lang="zh-CN" altLang="en-US" sz="20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20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a:t>
            </a:r>
            <a:r>
              <a:rPr lang="zh-CN" altLang="en-US" sz="20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zh-CN" altLang="en-US" b="0" dirty="0">
                <a:solidFill>
                  <a:srgbClr val="000000"/>
                </a:solidFill>
                <a:effectLst/>
                <a:latin typeface="宋体" panose="02010600030101010101" pitchFamily="2" charset="-122"/>
                <a:ea typeface="宋体" panose="02010600030101010101" pitchFamily="2" charset="-122"/>
              </a:rPr>
              <a:t>图像分类中的</a:t>
            </a:r>
            <a:r>
              <a:rPr lang="zh-CN" altLang="en-US" dirty="0">
                <a:solidFill>
                  <a:srgbClr val="000000"/>
                </a:solidFill>
                <a:latin typeface="NimbusRomNo9L-Regu"/>
                <a:ea typeface="宋体" panose="02010600030101010101" pitchFamily="2" charset="-122"/>
              </a:rPr>
              <a:t>分布外</a:t>
            </a:r>
            <a:r>
              <a:rPr lang="zh-CN" altLang="en-US" b="0" dirty="0">
                <a:solidFill>
                  <a:srgbClr val="000000"/>
                </a:solidFill>
                <a:effectLst/>
                <a:latin typeface="宋体" panose="02010600030101010101" pitchFamily="2" charset="-122"/>
                <a:ea typeface="宋体" panose="02010600030101010101" pitchFamily="2" charset="-122"/>
              </a:rPr>
              <a:t>泛化通常涉及多个域，其域标签是</a:t>
            </a:r>
            <a:r>
              <a:rPr lang="zh-CN" altLang="en-US" dirty="0">
                <a:solidFill>
                  <a:srgbClr val="000000"/>
                </a:solidFill>
                <a:latin typeface="宋体" panose="02010600030101010101" pitchFamily="2" charset="-122"/>
                <a:ea typeface="宋体" panose="02010600030101010101" pitchFamily="2" charset="-122"/>
              </a:rPr>
              <a:t>静态</a:t>
            </a:r>
            <a:r>
              <a:rPr lang="zh-CN" altLang="en-US" b="0" dirty="0">
                <a:solidFill>
                  <a:srgbClr val="000000"/>
                </a:solidFill>
                <a:effectLst/>
                <a:latin typeface="宋体" panose="02010600030101010101" pitchFamily="2" charset="-122"/>
                <a:ea typeface="宋体" panose="02010600030101010101" pitchFamily="2" charset="-122"/>
              </a:rPr>
              <a:t>和已知的</a:t>
            </a:r>
            <a:endParaRPr lang="zh-CN" altLang="en-US" dirty="0"/>
          </a:p>
        </p:txBody>
      </p:sp>
      <p:pic>
        <p:nvPicPr>
          <p:cNvPr id="8" name="图片 7"/>
          <p:cNvPicPr>
            <a:picLocks noChangeAspect="1"/>
          </p:cNvPicPr>
          <p:nvPr/>
        </p:nvPicPr>
        <p:blipFill>
          <a:blip r:embed="rId5"/>
          <a:stretch>
            <a:fillRect/>
          </a:stretch>
        </p:blipFill>
        <p:spPr>
          <a:xfrm>
            <a:off x="784225" y="1158875"/>
            <a:ext cx="2789555" cy="3126740"/>
          </a:xfrm>
          <a:prstGeom prst="rect">
            <a:avLst/>
          </a:prstGeom>
        </p:spPr>
      </p:pic>
      <p:sp>
        <p:nvSpPr>
          <p:cNvPr id="10" name="文本框 9"/>
          <p:cNvSpPr txBox="1"/>
          <p:nvPr/>
        </p:nvSpPr>
        <p:spPr>
          <a:xfrm>
            <a:off x="4492951" y="4812768"/>
            <a:ext cx="2972856" cy="953135"/>
          </a:xfrm>
          <a:prstGeom prst="rect">
            <a:avLst/>
          </a:prstGeom>
          <a:noFill/>
        </p:spPr>
        <p:txBody>
          <a:bodyPr wrap="square">
            <a:spAutoFit/>
          </a:bodyPr>
          <a:lstStyle/>
          <a:p>
            <a:r>
              <a:rPr lang="en-US" altLang="zh-CN" dirty="0">
                <a:solidFill>
                  <a:srgbClr val="000000"/>
                </a:solidFill>
                <a:latin typeface="宋体" panose="02010600030101010101" pitchFamily="2" charset="-122"/>
                <a:ea typeface="宋体" panose="02010600030101010101" pitchFamily="2" charset="-122"/>
              </a:rPr>
              <a:t>(</a:t>
            </a:r>
            <a:r>
              <a:rPr lang="en-US" altLang="zh-CN" sz="2000" b="0" dirty="0">
                <a:solidFill>
                  <a:srgbClr val="000000"/>
                </a:solidFill>
                <a:effectLst/>
                <a:latin typeface="宋体" panose="02010600030101010101" pitchFamily="2" charset="-122"/>
                <a:ea typeface="宋体" panose="02010600030101010101" pitchFamily="2" charset="-122"/>
              </a:rPr>
              <a:t>b</a:t>
            </a:r>
            <a:r>
              <a:rPr lang="en-US" altLang="zh-CN" dirty="0">
                <a:solidFill>
                  <a:srgbClr val="000000"/>
                </a:solidFill>
                <a:latin typeface="宋体" panose="02010600030101010101" pitchFamily="2" charset="-122"/>
                <a:ea typeface="宋体" panose="02010600030101010101" pitchFamily="2" charset="-122"/>
              </a:rPr>
              <a:t>)</a:t>
            </a:r>
            <a:r>
              <a:rPr lang="zh-CN" altLang="en-US" sz="1800" b="0" dirty="0">
                <a:solidFill>
                  <a:srgbClr val="000000"/>
                </a:solidFill>
                <a:effectLst/>
                <a:latin typeface="宋体" panose="02010600030101010101" pitchFamily="2" charset="-122"/>
                <a:ea typeface="宋体" panose="02010600030101010101" pitchFamily="2" charset="-122"/>
              </a:rPr>
              <a:t>显示，</a:t>
            </a:r>
            <a:r>
              <a:rPr lang="zh-CN" altLang="en-US" b="0" dirty="0">
                <a:solidFill>
                  <a:srgbClr val="000000"/>
                </a:solidFill>
                <a:effectLst/>
                <a:latin typeface="宋体" panose="02010600030101010101" pitchFamily="2" charset="-122"/>
                <a:ea typeface="宋体" panose="02010600030101010101" pitchFamily="2" charset="-122"/>
              </a:rPr>
              <a:t>在</a:t>
            </a:r>
            <a:r>
              <a:rPr lang="zh-CN" altLang="en-US" dirty="0">
                <a:solidFill>
                  <a:srgbClr val="000000"/>
                </a:solidFill>
                <a:latin typeface="宋体" panose="02010600030101010101" pitchFamily="2" charset="-122"/>
                <a:ea typeface="宋体" panose="02010600030101010101" pitchFamily="2" charset="-122"/>
              </a:rPr>
              <a:t>肌电信号</a:t>
            </a:r>
            <a:r>
              <a:rPr lang="zh-CN" altLang="en-US" b="0" dirty="0">
                <a:solidFill>
                  <a:srgbClr val="000000"/>
                </a:solidFill>
                <a:effectLst/>
                <a:latin typeface="宋体" panose="02010600030101010101" pitchFamily="2" charset="-122"/>
                <a:ea typeface="宋体" panose="02010600030101010101" pitchFamily="2" charset="-122"/>
              </a:rPr>
              <a:t>时间序列数据中，分布随时间动态变化，其域信息是未知的</a:t>
            </a:r>
            <a:r>
              <a:rPr lang="zh-CN" altLang="en-US" sz="1800" b="0" dirty="0">
                <a:solidFill>
                  <a:srgbClr val="000000"/>
                </a:solidFill>
                <a:effectLst/>
                <a:latin typeface="宋体" panose="02010600030101010101" pitchFamily="2" charset="-122"/>
                <a:ea typeface="宋体" panose="02010600030101010101" pitchFamily="2" charset="-122"/>
              </a:rPr>
              <a:t>。</a:t>
            </a:r>
            <a:endParaRPr lang="zh-CN" altLang="en-US" dirty="0"/>
          </a:p>
        </p:txBody>
      </p:sp>
      <p:pic>
        <p:nvPicPr>
          <p:cNvPr id="12" name="图片 11"/>
          <p:cNvPicPr>
            <a:picLocks noChangeAspect="1"/>
          </p:cNvPicPr>
          <p:nvPr/>
        </p:nvPicPr>
        <p:blipFill>
          <a:blip r:embed="rId6"/>
          <a:stretch>
            <a:fillRect/>
          </a:stretch>
        </p:blipFill>
        <p:spPr>
          <a:xfrm>
            <a:off x="4628515" y="1530985"/>
            <a:ext cx="2453005" cy="2791460"/>
          </a:xfrm>
          <a:prstGeom prst="rect">
            <a:avLst/>
          </a:prstGeom>
        </p:spPr>
      </p:pic>
      <p:sp>
        <p:nvSpPr>
          <p:cNvPr id="4" name="文本框 3"/>
          <p:cNvSpPr txBox="1"/>
          <p:nvPr/>
        </p:nvSpPr>
        <p:spPr>
          <a:xfrm>
            <a:off x="8555782" y="2574941"/>
            <a:ext cx="2761262" cy="2168525"/>
          </a:xfrm>
          <a:prstGeom prst="rect">
            <a:avLst/>
          </a:prstGeom>
          <a:noFill/>
        </p:spPr>
        <p:txBody>
          <a:bodyPr wrap="square">
            <a:spAutoFit/>
          </a:bodyPr>
          <a:lstStyle/>
          <a:p>
            <a:pPr indent="0" fontAlgn="auto">
              <a:lnSpc>
                <a:spcPct val="150000"/>
              </a:lnSpc>
            </a:pPr>
            <a:r>
              <a:rPr lang="zh-CN" altLang="en-US" sz="1800" b="0" dirty="0">
                <a:solidFill>
                  <a:srgbClr val="000000"/>
                </a:solidFill>
                <a:effectLst/>
                <a:latin typeface="宋体" panose="02010600030101010101" pitchFamily="2" charset="-122"/>
                <a:ea typeface="宋体" panose="02010600030101010101" pitchFamily="2" charset="-122"/>
              </a:rPr>
              <a:t>与图像分类相比，时间序列数据的分布会随时间不断变化，其包含的各种分布信息应当被利用以用于更好的泛化</a:t>
            </a:r>
            <a:endParaRPr lang="zh-CN" altLang="en-US" dirty="0">
              <a:latin typeface="宋体" panose="02010600030101010101" pitchFamily="2" charset="-122"/>
              <a:ea typeface="宋体" panose="02010600030101010101" pitchFamily="2" charset="-122"/>
            </a:endParaRPr>
          </a:p>
        </p:txBody>
      </p:sp>
      <p:sp>
        <p:nvSpPr>
          <p:cNvPr id="3" name="圆角矩形 2"/>
          <p:cNvSpPr/>
          <p:nvPr/>
        </p:nvSpPr>
        <p:spPr>
          <a:xfrm>
            <a:off x="8425815" y="2368550"/>
            <a:ext cx="2942590" cy="255143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5"/>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相关工作</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598295" y="1121098"/>
            <a:ext cx="10383454" cy="645160"/>
          </a:xfrm>
          <a:prstGeom prst="rect">
            <a:avLst/>
          </a:prstGeom>
          <a:noFill/>
        </p:spPr>
        <p:txBody>
          <a:bodyPr wrap="square">
            <a:spAutoFit/>
          </a:bodyPr>
          <a:lstStyle/>
          <a:p>
            <a:r>
              <a:rPr lang="zh-CN" altLang="en-US"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时间序列分类</a:t>
            </a:r>
            <a:r>
              <a:rPr lang="zh-CN" altLang="en-US"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是一个具有挑战性的问题。研究主要集中在通过特殊设计的方法，基于</a:t>
            </a:r>
            <a:r>
              <a:rPr lang="en-US" altLang="zh-CN"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RNN</a:t>
            </a:r>
            <a:r>
              <a:rPr lang="zh-CN" altLang="en-US"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的网络或</a:t>
            </a:r>
            <a:r>
              <a:rPr lang="en-US" altLang="zh-CN"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Transformer</a:t>
            </a:r>
            <a:r>
              <a:rPr lang="zh-CN" altLang="en-US"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架构来建模时序关系。</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598295" y="2446480"/>
            <a:ext cx="10383453" cy="1198880"/>
          </a:xfrm>
          <a:prstGeom prst="rect">
            <a:avLst/>
          </a:prstGeom>
          <a:noFill/>
        </p:spPr>
        <p:txBody>
          <a:bodyPr wrap="square">
            <a:spAutoFit/>
          </a:bodyPr>
          <a:lstStyle/>
          <a:p>
            <a:r>
              <a:rPr lang="zh-CN" altLang="en-US"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域</a:t>
            </a:r>
            <a:r>
              <a:rPr lang="en-US"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/OOD</a:t>
            </a:r>
            <a:r>
              <a:rPr lang="zh-CN" altLang="en-US"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泛化</a:t>
            </a:r>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通常假设在训练过程中有领域标签可用。通过对图像的样式特征进行聚类来研究无域标签的</a:t>
            </a:r>
            <a:r>
              <a:rPr lang="zh-CN" altLang="en-US" b="0" i="0"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领域泛化（</a:t>
            </a:r>
            <a:r>
              <a:rPr lang="en-US" altLang="zh-CN" b="0" i="0"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Domain Generalization, DG</a:t>
            </a:r>
            <a:r>
              <a:rPr lang="zh-CN" altLang="en-US" b="0" i="0"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，但该方法不适用于时间序列。</a:t>
            </a:r>
            <a:endParaRPr lang="en-US" altLang="zh-CN"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endParaRPr lang="en-US" altLang="zh-CN"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zh-CN" altLang="en-US"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单领域泛化</a:t>
            </a:r>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涉及一个训练领域，然而，他们将单个领域视为一个分布，并未探索潜在分布。</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p:cNvSpPr txBox="1"/>
          <p:nvPr/>
        </p:nvSpPr>
        <p:spPr>
          <a:xfrm>
            <a:off x="598295" y="3942115"/>
            <a:ext cx="10075545" cy="675640"/>
          </a:xfrm>
          <a:prstGeom prst="rect">
            <a:avLst/>
          </a:prstGeom>
          <a:noFill/>
        </p:spPr>
        <p:txBody>
          <a:bodyPr wrap="square">
            <a:spAutoFit/>
          </a:bodyPr>
          <a:lstStyle/>
          <a:p>
            <a:r>
              <a:rPr lang="zh-CN" altLang="en-US"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多领域学习</a:t>
            </a:r>
            <a:r>
              <a:rPr lang="en-US" altLang="zh-CN"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它既训练多个领域，也在训练分布上进行测试。 </a:t>
            </a:r>
            <a:r>
              <a:rPr lang="en-US" altLang="zh-CN"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Lucas </a:t>
            </a:r>
            <a:r>
              <a:rPr lang="en-US" altLang="zh-CN" sz="1800" b="0" dirty="0" err="1">
                <a:solidFill>
                  <a:srgbClr val="000000"/>
                </a:solidFill>
                <a:effectLst/>
                <a:latin typeface="宋体" panose="02010600030101010101" pitchFamily="2" charset="-122"/>
                <a:ea typeface="宋体" panose="02010600030101010101" pitchFamily="2" charset="-122"/>
                <a:cs typeface="宋体" panose="02010600030101010101" pitchFamily="2" charset="-122"/>
              </a:rPr>
              <a:t>Deecke</a:t>
            </a:r>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提出了稀疏潜在适配器来学习未知的领域标签，但他们的工作没有考虑最小</a:t>
            </a:r>
            <a:r>
              <a:rPr lang="en-US" altLang="zh-CN" sz="20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1800" b="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最大最坏情况分布</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598295" y="4915621"/>
            <a:ext cx="10682035" cy="646331"/>
          </a:xfrm>
          <a:prstGeom prst="rect">
            <a:avLst/>
          </a:prstGeom>
          <a:noFill/>
        </p:spPr>
        <p:txBody>
          <a:bodyPr wrap="square">
            <a:spAutoFit/>
          </a:bodyPr>
          <a:lstStyle/>
          <a:p>
            <a:r>
              <a:rPr lang="zh-CN" altLang="en-US" sz="1800" b="0" dirty="0">
                <a:solidFill>
                  <a:srgbClr val="000000"/>
                </a:solidFill>
                <a:effectLst/>
                <a:latin typeface="黑体" panose="02010609060101010101" pitchFamily="49" charset="-122"/>
                <a:ea typeface="黑体" panose="02010609060101010101" pitchFamily="49" charset="-122"/>
              </a:rPr>
              <a:t>分布鲁棒优化 </a:t>
            </a:r>
            <a:r>
              <a:rPr lang="zh-CN" altLang="en-US" sz="1800" b="0" dirty="0">
                <a:solidFill>
                  <a:srgbClr val="000000"/>
                </a:solidFill>
                <a:effectLst/>
                <a:latin typeface="宋体" panose="02010600030101010101" pitchFamily="2" charset="-122"/>
                <a:ea typeface="宋体" panose="02010600030101010101" pitchFamily="2" charset="-122"/>
              </a:rPr>
              <a:t>其范例也是在原始分布的一系列范围内寻找性能最差的分布。 然而，我们研究内部分布变化，而不是寻找与原始分布接近的全局分布。</a:t>
            </a:r>
            <a:endParaRPr lang="zh-CN" altLang="en-US" dirty="0"/>
          </a:p>
        </p:txBody>
      </p:sp>
      <p:sp>
        <p:nvSpPr>
          <p:cNvPr id="2" name="圆角矩形 1"/>
          <p:cNvSpPr/>
          <p:nvPr/>
        </p:nvSpPr>
        <p:spPr>
          <a:xfrm>
            <a:off x="554990" y="1102995"/>
            <a:ext cx="10144760" cy="699770"/>
          </a:xfrm>
          <a:prstGeom prst="roundRect">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3" name="圆角矩形 2"/>
          <p:cNvSpPr/>
          <p:nvPr/>
        </p:nvSpPr>
        <p:spPr>
          <a:xfrm>
            <a:off x="462280" y="2277745"/>
            <a:ext cx="10701020" cy="3522980"/>
          </a:xfrm>
          <a:prstGeom prst="roundRect">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8" name="文本框 7"/>
          <p:cNvSpPr txBox="1"/>
          <p:nvPr/>
        </p:nvSpPr>
        <p:spPr>
          <a:xfrm>
            <a:off x="826573" y="2140502"/>
            <a:ext cx="10233222" cy="2999740"/>
          </a:xfrm>
          <a:prstGeom prst="rect">
            <a:avLst/>
          </a:prstGeom>
          <a:noFill/>
        </p:spPr>
        <p:txBody>
          <a:bodyPr wrap="square">
            <a:spAutoFit/>
          </a:bodyPr>
          <a:lstStyle/>
          <a:p>
            <a:pPr marL="285750" indent="-285750" fontAlgn="auto">
              <a:lnSpc>
                <a:spcPct val="150000"/>
              </a:lnSpc>
              <a:buFont typeface="Arial" panose="020B0604020202020204" pitchFamily="34" charset="0"/>
              <a:buChar char="•"/>
            </a:pPr>
            <a:r>
              <a:rPr lang="zh-CN" altLang="en-US" i="0" dirty="0">
                <a:solidFill>
                  <a:srgbClr val="121212"/>
                </a:solidFill>
                <a:effectLst/>
                <a:latin typeface="宋体" panose="02010600030101010101" pitchFamily="2" charset="-122"/>
                <a:ea typeface="宋体" panose="02010600030101010101" pitchFamily="2" charset="-122"/>
              </a:rPr>
              <a:t>提出了 </a:t>
            </a:r>
            <a:r>
              <a:rPr lang="en-US" altLang="zh-CN" b="1" i="0" dirty="0">
                <a:solidFill>
                  <a:srgbClr val="121212"/>
                </a:solidFill>
                <a:effectLst/>
                <a:latin typeface="宋体" panose="02010600030101010101" pitchFamily="2" charset="-122"/>
                <a:ea typeface="宋体" panose="02010600030101010101" pitchFamily="2" charset="-122"/>
              </a:rPr>
              <a:t>DIVERSIFY</a:t>
            </a:r>
            <a:r>
              <a:rPr lang="zh-CN" altLang="en-US" i="0" dirty="0">
                <a:solidFill>
                  <a:srgbClr val="121212"/>
                </a:solidFill>
                <a:effectLst/>
                <a:latin typeface="宋体" panose="02010600030101010101" pitchFamily="2" charset="-122"/>
                <a:ea typeface="宋体" panose="02010600030101010101" pitchFamily="2" charset="-122"/>
              </a:rPr>
              <a:t>， 一种针对动态分布进行表示学习的</a:t>
            </a:r>
            <a:r>
              <a:rPr lang="zh-CN" altLang="en-US" dirty="0">
                <a:solidFill>
                  <a:srgbClr val="121212"/>
                </a:solidFill>
                <a:latin typeface="宋体" panose="02010600030101010101" pitchFamily="2" charset="-122"/>
                <a:ea typeface="宋体" panose="02010600030101010101" pitchFamily="2" charset="-122"/>
              </a:rPr>
              <a:t>分布外</a:t>
            </a:r>
            <a:r>
              <a:rPr lang="zh-CN" altLang="en-US" i="0" dirty="0">
                <a:solidFill>
                  <a:srgbClr val="121212"/>
                </a:solidFill>
                <a:effectLst/>
                <a:latin typeface="宋体" panose="02010600030101010101" pitchFamily="2" charset="-122"/>
                <a:ea typeface="宋体" panose="02010600030101010101" pitchFamily="2" charset="-122"/>
              </a:rPr>
              <a:t>泛化方法。 </a:t>
            </a:r>
            <a:endParaRPr lang="en-US" altLang="zh-CN" i="0" dirty="0">
              <a:solidFill>
                <a:srgbClr val="121212"/>
              </a:solidFill>
              <a:effectLst/>
              <a:latin typeface="宋体" panose="02010600030101010101" pitchFamily="2" charset="-122"/>
              <a:ea typeface="宋体" panose="02010600030101010101" pitchFamily="2" charset="-122"/>
            </a:endParaRPr>
          </a:p>
          <a:p>
            <a:pPr marL="285750" indent="-285750" fontAlgn="auto">
              <a:lnSpc>
                <a:spcPct val="150000"/>
              </a:lnSpc>
              <a:buFont typeface="Arial" panose="020B0604020202020204" pitchFamily="34" charset="0"/>
              <a:buChar char="•"/>
            </a:pPr>
            <a:endParaRPr lang="en-US" altLang="zh-CN" i="0" dirty="0">
              <a:solidFill>
                <a:srgbClr val="121212"/>
              </a:solidFill>
              <a:effectLst/>
              <a:latin typeface="宋体" panose="02010600030101010101" pitchFamily="2" charset="-122"/>
              <a:ea typeface="宋体" panose="02010600030101010101" pitchFamily="2" charset="-122"/>
            </a:endParaRPr>
          </a:p>
          <a:p>
            <a:pPr marL="285750" indent="-285750" fontAlgn="auto">
              <a:lnSpc>
                <a:spcPct val="150000"/>
              </a:lnSpc>
              <a:buFont typeface="Arial" panose="020B0604020202020204" pitchFamily="34" charset="0"/>
              <a:buChar char="•"/>
            </a:pPr>
            <a:r>
              <a:rPr lang="en-US" altLang="zh-CN" b="1" i="0" dirty="0">
                <a:solidFill>
                  <a:srgbClr val="121212"/>
                </a:solidFill>
                <a:effectLst/>
                <a:latin typeface="宋体" panose="02010600030101010101" pitchFamily="2" charset="-122"/>
                <a:ea typeface="宋体" panose="02010600030101010101" pitchFamily="2" charset="-122"/>
              </a:rPr>
              <a:t>DIVERSIFY</a:t>
            </a:r>
            <a:r>
              <a:rPr lang="zh-CN" altLang="en-US" i="0" dirty="0">
                <a:solidFill>
                  <a:srgbClr val="121212"/>
                </a:solidFill>
                <a:effectLst/>
                <a:latin typeface="宋体" panose="02010600030101010101" pitchFamily="2" charset="-122"/>
                <a:ea typeface="宋体" panose="02010600030101010101" pitchFamily="2" charset="-122"/>
              </a:rPr>
              <a:t>通过表征数据内部的潜在分布来进行时间序列分类。</a:t>
            </a:r>
            <a:endParaRPr lang="en-US" altLang="zh-CN" i="0" dirty="0">
              <a:solidFill>
                <a:srgbClr val="121212"/>
              </a:solidFill>
              <a:effectLst/>
              <a:latin typeface="宋体" panose="02010600030101010101" pitchFamily="2" charset="-122"/>
              <a:ea typeface="宋体" panose="02010600030101010101" pitchFamily="2" charset="-122"/>
            </a:endParaRPr>
          </a:p>
          <a:p>
            <a:pPr marL="285750" indent="-285750" fontAlgn="auto">
              <a:lnSpc>
                <a:spcPct val="150000"/>
              </a:lnSpc>
              <a:buFont typeface="Arial" panose="020B0604020202020204" pitchFamily="34" charset="0"/>
              <a:buChar char="•"/>
            </a:pPr>
            <a:endParaRPr lang="en-US" altLang="zh-CN" i="0" dirty="0">
              <a:solidFill>
                <a:srgbClr val="121212"/>
              </a:solidFill>
              <a:effectLst/>
              <a:latin typeface="宋体" panose="02010600030101010101" pitchFamily="2" charset="-122"/>
              <a:ea typeface="宋体" panose="02010600030101010101" pitchFamily="2" charset="-122"/>
            </a:endParaRPr>
          </a:p>
          <a:p>
            <a:pPr marL="285750" indent="-285750" fontAlgn="auto">
              <a:lnSpc>
                <a:spcPct val="150000"/>
              </a:lnSpc>
              <a:buFont typeface="Arial" panose="020B0604020202020204" pitchFamily="34" charset="0"/>
              <a:buChar char="•"/>
            </a:pPr>
            <a:r>
              <a:rPr lang="en-US" altLang="zh-CN" b="1" i="0" dirty="0">
                <a:solidFill>
                  <a:srgbClr val="121212"/>
                </a:solidFill>
                <a:effectLst/>
                <a:latin typeface="宋体" panose="02010600030101010101" pitchFamily="2" charset="-122"/>
                <a:ea typeface="宋体" panose="02010600030101010101" pitchFamily="2" charset="-122"/>
              </a:rPr>
              <a:t>DIVERSIFY</a:t>
            </a:r>
            <a:r>
              <a:rPr lang="en-US" altLang="zh-CN" i="0" dirty="0">
                <a:solidFill>
                  <a:srgbClr val="121212"/>
                </a:solidFill>
                <a:effectLst/>
                <a:latin typeface="宋体" panose="02010600030101010101" pitchFamily="2" charset="-122"/>
                <a:ea typeface="宋体" panose="02010600030101010101" pitchFamily="2" charset="-122"/>
              </a:rPr>
              <a:t> </a:t>
            </a:r>
            <a:r>
              <a:rPr lang="zh-CN" altLang="en-US" i="0" dirty="0">
                <a:solidFill>
                  <a:srgbClr val="121212"/>
                </a:solidFill>
                <a:effectLst/>
                <a:latin typeface="宋体" panose="02010600030101010101" pitchFamily="2" charset="-122"/>
                <a:ea typeface="宋体" panose="02010600030101010101" pitchFamily="2" charset="-122"/>
              </a:rPr>
              <a:t>由一个最小</a:t>
            </a:r>
            <a:r>
              <a:rPr lang="en-US" altLang="zh-CN" i="0" dirty="0">
                <a:solidFill>
                  <a:srgbClr val="121212"/>
                </a:solidFill>
                <a:effectLst/>
                <a:latin typeface="宋体" panose="02010600030101010101" pitchFamily="2" charset="-122"/>
                <a:ea typeface="宋体" panose="02010600030101010101" pitchFamily="2" charset="-122"/>
              </a:rPr>
              <a:t>-</a:t>
            </a:r>
            <a:r>
              <a:rPr lang="zh-CN" altLang="en-US" i="0" dirty="0">
                <a:solidFill>
                  <a:srgbClr val="121212"/>
                </a:solidFill>
                <a:effectLst/>
                <a:latin typeface="宋体" panose="02010600030101010101" pitchFamily="2" charset="-122"/>
                <a:ea typeface="宋体" panose="02010600030101010101" pitchFamily="2" charset="-122"/>
              </a:rPr>
              <a:t>最大对抗策略构成： 一方面，它通过最大化潜在分布差异性将时间序列数据分割成几个潜在的子域以</a:t>
            </a:r>
            <a:r>
              <a:rPr lang="zh-CN" altLang="en-US" dirty="0">
                <a:solidFill>
                  <a:srgbClr val="121212"/>
                </a:solidFill>
                <a:latin typeface="宋体" panose="02010600030101010101" pitchFamily="2" charset="-122"/>
                <a:ea typeface="宋体" panose="02010600030101010101" pitchFamily="2" charset="-122"/>
              </a:rPr>
              <a:t>保留</a:t>
            </a:r>
            <a:r>
              <a:rPr lang="zh-CN" altLang="en-US" i="0" dirty="0">
                <a:solidFill>
                  <a:srgbClr val="121212"/>
                </a:solidFill>
                <a:effectLst/>
                <a:latin typeface="宋体" panose="02010600030101010101" pitchFamily="2" charset="-122"/>
                <a:ea typeface="宋体" panose="02010600030101010101" pitchFamily="2" charset="-122"/>
              </a:rPr>
              <a:t>多样性，</a:t>
            </a:r>
            <a:r>
              <a:rPr lang="zh-CN" altLang="en-US" dirty="0">
                <a:solidFill>
                  <a:srgbClr val="121212"/>
                </a:solidFill>
                <a:latin typeface="宋体" panose="02010600030101010101" pitchFamily="2" charset="-122"/>
                <a:ea typeface="宋体" panose="02010600030101010101" pitchFamily="2" charset="-122"/>
              </a:rPr>
              <a:t>即</a:t>
            </a:r>
            <a:r>
              <a:rPr lang="zh-CN" altLang="en-US" i="0" dirty="0">
                <a:solidFill>
                  <a:srgbClr val="121212"/>
                </a:solidFill>
                <a:effectLst/>
                <a:latin typeface="宋体" panose="02010600030101010101" pitchFamily="2" charset="-122"/>
                <a:ea typeface="宋体" panose="02010600030101010101" pitchFamily="2" charset="-122"/>
              </a:rPr>
              <a:t>“最坏情况” 分布场景； 另一方面，它通过减少获得的潜在域之间的分布差异来学习域不变表示。</a:t>
            </a:r>
            <a:endParaRPr lang="zh-CN" altLang="en-US" dirty="0">
              <a:latin typeface="宋体" panose="02010600030101010101" pitchFamily="2" charset="-122"/>
              <a:ea typeface="宋体" panose="02010600030101010101" pitchFamily="2" charset="-122"/>
            </a:endParaRPr>
          </a:p>
        </p:txBody>
      </p:sp>
      <p:sp>
        <p:nvSpPr>
          <p:cNvPr id="4" name="圆角矩形 3"/>
          <p:cNvSpPr/>
          <p:nvPr/>
        </p:nvSpPr>
        <p:spPr>
          <a:xfrm>
            <a:off x="694690" y="1763395"/>
            <a:ext cx="10824210" cy="367157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4" name="文本框 3"/>
          <p:cNvSpPr txBox="1"/>
          <p:nvPr/>
        </p:nvSpPr>
        <p:spPr>
          <a:xfrm>
            <a:off x="1056005" y="966513"/>
            <a:ext cx="9601835" cy="923330"/>
          </a:xfrm>
          <a:prstGeom prst="rect">
            <a:avLst/>
          </a:prstGeom>
          <a:noFill/>
        </p:spPr>
        <p:txBody>
          <a:bodyPr wrap="square">
            <a:spAutoFit/>
          </a:bodyPr>
          <a:lstStyle/>
          <a:p>
            <a:pPr algn="l"/>
            <a:r>
              <a:rPr lang="en-US" altLang="zh-CN" b="1" dirty="0">
                <a:solidFill>
                  <a:srgbClr val="121212"/>
                </a:solidFill>
                <a:effectLst/>
                <a:latin typeface="宋体" panose="02010600030101010101" pitchFamily="2" charset="-122"/>
                <a:ea typeface="宋体" panose="02010600030101010101" pitchFamily="2" charset="-122"/>
              </a:rPr>
              <a:t>Step1</a:t>
            </a:r>
            <a:r>
              <a:rPr lang="zh-CN" altLang="en-US" dirty="0">
                <a:solidFill>
                  <a:srgbClr val="121212"/>
                </a:solidFill>
                <a:latin typeface="宋体" panose="02010600030101010101" pitchFamily="2" charset="-122"/>
                <a:ea typeface="宋体" panose="02010600030101010101" pitchFamily="2" charset="-122"/>
              </a:rPr>
              <a:t> </a:t>
            </a:r>
            <a:r>
              <a:rPr lang="zh-CN" altLang="en-US" b="1" dirty="0">
                <a:solidFill>
                  <a:srgbClr val="121212"/>
                </a:solidFill>
                <a:effectLst/>
                <a:latin typeface="宋体" panose="02010600030101010101" pitchFamily="2" charset="-122"/>
                <a:ea typeface="宋体" panose="02010600030101010101" pitchFamily="2" charset="-122"/>
              </a:rPr>
              <a:t>预处理</a:t>
            </a:r>
            <a:r>
              <a:rPr lang="zh-CN" altLang="en-US" b="0" dirty="0">
                <a:solidFill>
                  <a:srgbClr val="121212"/>
                </a:solidFill>
                <a:effectLst/>
                <a:latin typeface="宋体" panose="02010600030101010101" pitchFamily="2" charset="-122"/>
                <a:ea typeface="宋体" panose="02010600030101010101" pitchFamily="2" charset="-122"/>
              </a:rPr>
              <a:t>：采用滑动窗口将整个训练数据集分割成固定大小的窗口</a:t>
            </a:r>
            <a:r>
              <a:rPr lang="en-US" altLang="zh-CN" b="0" dirty="0">
                <a:solidFill>
                  <a:srgbClr val="121212"/>
                </a:solidFill>
                <a:effectLst/>
                <a:latin typeface="宋体" panose="02010600030101010101" pitchFamily="2" charset="-122"/>
                <a:ea typeface="宋体" panose="02010600030101010101" pitchFamily="2" charset="-122"/>
              </a:rPr>
              <a:t>,</a:t>
            </a:r>
            <a:r>
              <a:rPr lang="zh-CN" altLang="en-US" sz="1800" b="0" dirty="0">
                <a:solidFill>
                  <a:srgbClr val="000000"/>
                </a:solidFill>
                <a:effectLst/>
                <a:latin typeface="宋体" panose="02010600030101010101" pitchFamily="2" charset="-122"/>
                <a:ea typeface="宋体" panose="02010600030101010101" pitchFamily="2" charset="-122"/>
              </a:rPr>
              <a:t>每个窗口中的数据是最小的域单元</a:t>
            </a:r>
            <a:r>
              <a:rPr lang="zh-CN" altLang="en-US" b="0" dirty="0">
                <a:solidFill>
                  <a:srgbClr val="121212"/>
                </a:solidFill>
                <a:effectLst/>
                <a:latin typeface="宋体" panose="02010600030101010101" pitchFamily="2" charset="-122"/>
                <a:ea typeface="宋体" panose="02010600030101010101" pitchFamily="2" charset="-122"/>
              </a:rPr>
              <a:t>。 </a:t>
            </a:r>
            <a:endParaRPr lang="en-US" altLang="zh-CN" b="0" dirty="0">
              <a:solidFill>
                <a:srgbClr val="121212"/>
              </a:solidFill>
              <a:effectLst/>
              <a:latin typeface="宋体" panose="02010600030101010101" pitchFamily="2" charset="-122"/>
              <a:ea typeface="宋体" panose="02010600030101010101" pitchFamily="2" charset="-122"/>
            </a:endParaRPr>
          </a:p>
          <a:p>
            <a:endParaRPr lang="zh-CN" altLang="en-US" dirty="0"/>
          </a:p>
        </p:txBody>
      </p:sp>
      <p:pic>
        <p:nvPicPr>
          <p:cNvPr id="3" name="图片 2"/>
          <p:cNvPicPr>
            <a:picLocks noChangeAspect="1"/>
          </p:cNvPicPr>
          <p:nvPr/>
        </p:nvPicPr>
        <p:blipFill>
          <a:blip r:embed="rId5"/>
          <a:stretch>
            <a:fillRect/>
          </a:stretch>
        </p:blipFill>
        <p:spPr>
          <a:xfrm>
            <a:off x="1973570" y="1841978"/>
            <a:ext cx="7766704" cy="46998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5" name="文本框 4"/>
          <p:cNvSpPr txBox="1"/>
          <p:nvPr/>
        </p:nvSpPr>
        <p:spPr>
          <a:xfrm>
            <a:off x="660399" y="994410"/>
            <a:ext cx="4045415" cy="421005"/>
          </a:xfrm>
          <a:prstGeom prst="rect">
            <a:avLst/>
          </a:prstGeom>
          <a:noFill/>
        </p:spPr>
        <p:txBody>
          <a:bodyPr wrap="square" rtlCol="0">
            <a:noAutofit/>
          </a:bodyPr>
          <a:lstStyle/>
          <a:p>
            <a:pPr marL="342900" indent="-342900">
              <a:buFont typeface="Wingdings" panose="05000000000000000000" charset="0"/>
              <a:buChar char="Ø"/>
            </a:pP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custDataLst>
              <p:tags r:id="rId5"/>
            </p:custDataLst>
          </p:nvPr>
        </p:nvSpPr>
        <p:spPr>
          <a:xfrm>
            <a:off x="777240" y="4592955"/>
            <a:ext cx="5046980" cy="1718945"/>
          </a:xfrm>
          <a:prstGeom prst="rect">
            <a:avLst/>
          </a:prstGeom>
          <a:noFill/>
        </p:spPr>
        <p:txBody>
          <a:bodyPr wrap="square" rtlCol="0">
            <a:noAutofit/>
          </a:bodyPr>
          <a:lstStyle/>
          <a:p>
            <a:pPr algn="just"/>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6"/>
          <a:stretch>
            <a:fillRect/>
          </a:stretch>
        </p:blipFill>
        <p:spPr>
          <a:xfrm>
            <a:off x="1608501" y="1402805"/>
            <a:ext cx="8315213" cy="5031812"/>
          </a:xfrm>
          <a:prstGeom prst="rect">
            <a:avLst/>
          </a:prstGeom>
        </p:spPr>
      </p:pic>
      <p:sp>
        <p:nvSpPr>
          <p:cNvPr id="6" name="文本框 5"/>
          <p:cNvSpPr txBox="1"/>
          <p:nvPr/>
        </p:nvSpPr>
        <p:spPr>
          <a:xfrm>
            <a:off x="947578" y="884370"/>
            <a:ext cx="9196033" cy="369332"/>
          </a:xfrm>
          <a:prstGeom prst="rect">
            <a:avLst/>
          </a:prstGeom>
          <a:noFill/>
        </p:spPr>
        <p:txBody>
          <a:bodyPr wrap="square">
            <a:spAutoFit/>
          </a:bodyPr>
          <a:lstStyle/>
          <a:p>
            <a:pPr algn="l"/>
            <a:r>
              <a:rPr lang="en-US" altLang="zh-CN" b="1" dirty="0">
                <a:solidFill>
                  <a:srgbClr val="121212"/>
                </a:solidFill>
                <a:effectLst/>
                <a:latin typeface="宋体" panose="02010600030101010101" pitchFamily="2" charset="-122"/>
                <a:ea typeface="宋体" panose="02010600030101010101" pitchFamily="2" charset="-122"/>
              </a:rPr>
              <a:t>Step2</a:t>
            </a:r>
            <a:r>
              <a:rPr lang="en-US" altLang="zh-CN" b="0" dirty="0">
                <a:solidFill>
                  <a:srgbClr val="121212"/>
                </a:solidFill>
                <a:effectLst/>
                <a:latin typeface="宋体" panose="02010600030101010101" pitchFamily="2" charset="-122"/>
                <a:ea typeface="宋体" panose="02010600030101010101" pitchFamily="2" charset="-122"/>
              </a:rPr>
              <a:t> </a:t>
            </a:r>
            <a:r>
              <a:rPr lang="zh-CN" altLang="en-US" b="1" dirty="0">
                <a:solidFill>
                  <a:srgbClr val="121212"/>
                </a:solidFill>
                <a:effectLst/>
                <a:latin typeface="宋体" panose="02010600030101010101" pitchFamily="2" charset="-122"/>
                <a:ea typeface="宋体" panose="02010600030101010101" pitchFamily="2" charset="-122"/>
              </a:rPr>
              <a:t>细粒度特征更新</a:t>
            </a:r>
            <a:r>
              <a:rPr lang="zh-CN" altLang="en-US" b="0" dirty="0">
                <a:solidFill>
                  <a:srgbClr val="121212"/>
                </a:solidFill>
                <a:effectLst/>
                <a:latin typeface="宋体" panose="02010600030101010101" pitchFamily="2" charset="-122"/>
                <a:ea typeface="宋体" panose="02010600030101010101" pitchFamily="2" charset="-122"/>
              </a:rPr>
              <a:t>：这一步使用的伪域类标签作为监督来更新特征提取器。</a:t>
            </a:r>
            <a:endParaRPr lang="zh-CN" altLang="en-US" b="0" dirty="0">
              <a:solidFill>
                <a:srgbClr val="121212"/>
              </a:solidFill>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COMMONDATA" val="eyJoZGlkIjoiMGM1MzI4NmMyYmZjYzMxMjU2NTNkNWQ4NDc1MzJkMjYifQ=="/>
  <p:tag name="KSO_WPP_MARK_KEY" val="fd36f17d-5434-465f-afe9-55547e8cda33"/>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UNIT_PLACING_PICTURE_USER_VIEWPORT" val="{&quot;height&quot;:875.4409448818898,&quot;width&quot;:2988.7464566929134}"/>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4057</Words>
  <Application>WPS 演示</Application>
  <PresentationFormat>宽屏</PresentationFormat>
  <Paragraphs>379</Paragraphs>
  <Slides>30</Slides>
  <Notes>32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30</vt:i4>
      </vt:variant>
    </vt:vector>
  </HeadingPairs>
  <TitlesOfParts>
    <vt:vector size="50" baseType="lpstr">
      <vt:lpstr>Arial</vt:lpstr>
      <vt:lpstr>宋体</vt:lpstr>
      <vt:lpstr>Wingdings</vt:lpstr>
      <vt:lpstr>Calibri</vt:lpstr>
      <vt:lpstr>等线</vt:lpstr>
      <vt:lpstr>Times New Roman</vt:lpstr>
      <vt:lpstr>微软雅黑</vt:lpstr>
      <vt:lpstr>Arial</vt:lpstr>
      <vt:lpstr>Söhne</vt:lpstr>
      <vt:lpstr>Segoe Print</vt:lpstr>
      <vt:lpstr>Wingdings</vt:lpstr>
      <vt:lpstr>NimbusRomNo9L-Regu</vt:lpstr>
      <vt:lpstr>黑体</vt:lpstr>
      <vt:lpstr>NimbusRomNo9L-Medi</vt:lpstr>
      <vt:lpstr>-apple-system</vt:lpstr>
      <vt:lpstr>Arial Unicode MS</vt:lpstr>
      <vt:lpstr>等线 Light</vt:lpstr>
      <vt:lpstr>CMR10</vt:lpstr>
      <vt:lpstr>CMMI10</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暮雨倾晨</cp:lastModifiedBy>
  <cp:revision>326</cp:revision>
  <dcterms:created xsi:type="dcterms:W3CDTF">2023-06-20T13:38:00Z</dcterms:created>
  <dcterms:modified xsi:type="dcterms:W3CDTF">2023-10-11T04:25:28Z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BE7BE5CFC68B4E0FAC42A34D12069B47_13</vt:lpwstr>
  </property>
  <property fmtid="{D5CDD505-2E9C-101B-9397-08002B2CF9AE}" pid="3" name="KSOProductBuildVer">
    <vt:lpwstr>2052-12.1.0.15712</vt:lpwstr>
  </property>
</Properties>
</file>