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8"/>
  </p:notesMasterIdLst>
  <p:sldIdLst>
    <p:sldId id="3750" r:id="rId3"/>
    <p:sldId id="3608" r:id="rId4"/>
    <p:sldId id="3758" r:id="rId5"/>
    <p:sldId id="3752" r:id="rId6"/>
    <p:sldId id="3753" r:id="rId7"/>
    <p:sldId id="3754" r:id="rId8"/>
    <p:sldId id="3755" r:id="rId9"/>
    <p:sldId id="3756" r:id="rId10"/>
    <p:sldId id="3757" r:id="rId11"/>
    <p:sldId id="3751" r:id="rId12"/>
    <p:sldId id="3759" r:id="rId13"/>
    <p:sldId id="3627" r:id="rId14"/>
    <p:sldId id="3760" r:id="rId15"/>
    <p:sldId id="3609" r:id="rId16"/>
    <p:sldId id="3645"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4B9"/>
    <a:srgbClr val="FFFFFF"/>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761" autoAdjust="0"/>
    <p:restoredTop sz="86967" autoAdjust="0"/>
  </p:normalViewPr>
  <p:slideViewPr>
    <p:cSldViewPr snapToGrid="0">
      <p:cViewPr varScale="1">
        <p:scale>
          <a:sx n="127" d="100"/>
          <a:sy n="127" d="100"/>
        </p:scale>
        <p:origin x="93" y="2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t>2023/12/13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52219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solidFill>
                  <a:srgbClr val="374151"/>
                </a:solidFill>
                <a:latin typeface="Söhne"/>
              </a:rPr>
              <a:t>常见的监控数据包括指标、半结构日志和调用跟踪</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78922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latin typeface="Söhne"/>
              </a:rPr>
              <a:t>比如一个指标或一个服务</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7584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86580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solidFill>
                  <a:srgbClr val="374151"/>
                </a:solidFill>
                <a:latin typeface="Söhne"/>
              </a:rPr>
              <a:t>常见的监控数据包括指标、半结构日志和调用跟踪</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solidFill>
                  <a:srgbClr val="374151"/>
                </a:solidFill>
                <a:latin typeface="Söhne"/>
              </a:rPr>
              <a:t>常见的监控数据包括指标、半结构日志和调用跟踪</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4357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757960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solidFill>
                  <a:srgbClr val="374151"/>
                </a:solidFill>
                <a:latin typeface="Söhne"/>
              </a:rPr>
              <a:t>常见的监控数据包括指标、半结构日志和调用跟踪</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936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latin typeface="Söhne"/>
              </a:rPr>
              <a:t>比如一个指标或一个服务</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31932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latin typeface="Söhne"/>
              </a:rPr>
              <a:t>比如一个指标或一个服务</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12583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latin typeface="Söhne"/>
              </a:rPr>
              <a:t>比如一个指标或一个服务</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4993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latin typeface="Söhne"/>
              </a:rPr>
              <a:t>比如一个指标或一个服务</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0586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t>2023/12/13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2023/12/13</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0.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GB" altLang="zh-CN" sz="3200" b="1" dirty="0">
                <a:latin typeface="+mj-ea"/>
                <a:ea typeface="+mj-ea"/>
              </a:rPr>
              <a:t>    </a:t>
            </a:r>
            <a:r>
              <a:rPr lang="en-US" altLang="en-GB" sz="3200" b="1" dirty="0">
                <a:latin typeface="+mj-ea"/>
                <a:ea typeface="+mj-ea"/>
              </a:rPr>
              <a:t>		</a:t>
            </a:r>
            <a:r>
              <a:rPr lang="en-US" altLang="zh-CN" sz="2800" b="1" dirty="0"/>
              <a:t>Causal Inference-Based Root Cause Analysis for 				Online Service Systems with Intervention Recognition</a:t>
            </a:r>
            <a:endParaRPr lang="en-GB" altLang="zh-CN" sz="2800" b="1" dirty="0">
              <a:latin typeface="+mj-ea"/>
              <a:ea typeface="+mj-ea"/>
            </a:endParaRPr>
          </a:p>
          <a:p>
            <a:pPr algn="r"/>
            <a:endParaRPr lang="en-US" altLang="zh-CN" sz="1600" b="1" dirty="0">
              <a:latin typeface="微软雅黑" panose="020B0503020204020204" pitchFamily="34" charset="-122"/>
              <a:ea typeface="微软雅黑" panose="020B0503020204020204" pitchFamily="34" charset="-122"/>
            </a:endParaRPr>
          </a:p>
          <a:p>
            <a:pPr algn="r"/>
            <a:r>
              <a:rPr lang="en-US" altLang="zh-CN" sz="1600" b="1" dirty="0">
                <a:latin typeface="微软雅黑" panose="020B0503020204020204" pitchFamily="34" charset="-122"/>
                <a:ea typeface="微软雅黑" panose="020B0503020204020204" pitchFamily="34" charset="-122"/>
              </a:rPr>
              <a:t>-- 2022 KDD  </a:t>
            </a:r>
          </a:p>
          <a:p>
            <a:pPr algn="r"/>
            <a:endParaRPr lang="zh-CN" altLang="en-US" sz="1600" b="1" dirty="0">
              <a:latin typeface="微软雅黑" panose="020B0503020204020204" pitchFamily="34" charset="-122"/>
              <a:ea typeface="微软雅黑" panose="020B0503020204020204" pitchFamily="34" charset="-122"/>
            </a:endParaRPr>
          </a:p>
        </p:txBody>
      </p:sp>
      <p:pic>
        <p:nvPicPr>
          <p:cNvPr id="25" name="图片 24" descr="2015916225123342.jpg"/>
          <p:cNvPicPr>
            <a:picLocks noChangeAspect="1"/>
          </p:cNvPicPr>
          <p:nvPr/>
        </p:nvPicPr>
        <p:blipFill>
          <a:blip r:embed="rId4" cstate="print"/>
          <a:stretch>
            <a:fillRect/>
          </a:stretch>
        </p:blipFill>
        <p:spPr>
          <a:xfrm>
            <a:off x="255900" y="2061967"/>
            <a:ext cx="2466589" cy="2004366"/>
          </a:xfrm>
          <a:prstGeom prst="rect">
            <a:avLst/>
          </a:prstGeom>
        </p:spPr>
      </p:pic>
      <p:pic>
        <p:nvPicPr>
          <p:cNvPr id="26" name="图片 25"/>
          <p:cNvPicPr>
            <a:picLocks noChangeAspect="1"/>
          </p:cNvPicPr>
          <p:nvPr/>
        </p:nvPicPr>
        <p:blipFill>
          <a:blip r:link="rId5"/>
          <a:stretch>
            <a:fillRect/>
          </a:stretch>
        </p:blipFill>
        <p:spPr>
          <a:xfrm>
            <a:off x="1222195" y="701483"/>
            <a:ext cx="63500" cy="76200"/>
          </a:xfrm>
          <a:prstGeom prst="rect">
            <a:avLst/>
          </a:prstGeom>
        </p:spPr>
      </p:pic>
      <p:pic>
        <p:nvPicPr>
          <p:cNvPr id="4" name="图片 3">
            <a:extLst>
              <a:ext uri="{FF2B5EF4-FFF2-40B4-BE49-F238E27FC236}">
                <a16:creationId xmlns:a16="http://schemas.microsoft.com/office/drawing/2014/main" id="{AEE7F3CA-21E5-E384-43F1-56192640C345}"/>
              </a:ext>
            </a:extLst>
          </p:cNvPr>
          <p:cNvPicPr>
            <a:picLocks noChangeAspect="1"/>
          </p:cNvPicPr>
          <p:nvPr/>
        </p:nvPicPr>
        <p:blipFill>
          <a:blip r:embed="rId6"/>
          <a:stretch>
            <a:fillRect/>
          </a:stretch>
        </p:blipFill>
        <p:spPr>
          <a:xfrm>
            <a:off x="765071" y="4491608"/>
            <a:ext cx="7725103" cy="1381045"/>
          </a:xfrm>
          <a:prstGeom prst="rect">
            <a:avLst/>
          </a:prstGeom>
        </p:spPr>
      </p:pic>
      <p:sp>
        <p:nvSpPr>
          <p:cNvPr id="2" name="文本框 1">
            <a:extLst>
              <a:ext uri="{FF2B5EF4-FFF2-40B4-BE49-F238E27FC236}">
                <a16:creationId xmlns:a16="http://schemas.microsoft.com/office/drawing/2014/main" id="{224B9AE9-9FE9-F5BD-B4DA-7D16BFE71E24}"/>
              </a:ext>
            </a:extLst>
          </p:cNvPr>
          <p:cNvSpPr txBox="1"/>
          <p:nvPr/>
        </p:nvSpPr>
        <p:spPr>
          <a:xfrm>
            <a:off x="9600479" y="4633764"/>
            <a:ext cx="2146722" cy="922020"/>
          </a:xfrm>
          <a:prstGeom prst="rect">
            <a:avLst/>
          </a:prstGeom>
          <a:noFill/>
        </p:spPr>
        <p:txBody>
          <a:bodyPr wrap="square" rtlCol="0">
            <a:spAutoFit/>
          </a:bodyPr>
          <a:lstStyle/>
          <a:p>
            <a:r>
              <a:rPr lang="zh-CN" altLang="en-US" b="1" dirty="0">
                <a:solidFill>
                  <a:srgbClr val="453D3A"/>
                </a:solidFill>
              </a:rPr>
              <a:t>汇报人：孙天翔</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2023.12. 13</a:t>
            </a:r>
          </a:p>
        </p:txBody>
      </p:sp>
    </p:spTree>
    <p:extLst>
      <p:ext uri="{BB962C8B-B14F-4D97-AF65-F5344CB8AC3E}">
        <p14:creationId xmlns:p14="http://schemas.microsoft.com/office/powerpoint/2010/main" val="306700777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C614DA44-9DB0-9322-7BBF-2F05E094BFEA}"/>
              </a:ext>
            </a:extLst>
          </p:cNvPr>
          <p:cNvPicPr>
            <a:picLocks noChangeAspect="1"/>
          </p:cNvPicPr>
          <p:nvPr/>
        </p:nvPicPr>
        <p:blipFill>
          <a:blip r:embed="rId4"/>
          <a:stretch>
            <a:fillRect/>
          </a:stretch>
        </p:blipFill>
        <p:spPr>
          <a:xfrm>
            <a:off x="6731110" y="4789743"/>
            <a:ext cx="4713915" cy="1686630"/>
          </a:xfrm>
          <a:prstGeom prst="rect">
            <a:avLst/>
          </a:prstGeom>
        </p:spPr>
      </p:pic>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RHT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6043D46-1E6B-6B5C-349F-CE92E7CFC5ED}"/>
              </a:ext>
            </a:extLst>
          </p:cNvPr>
          <p:cNvSpPr txBox="1"/>
          <p:nvPr/>
        </p:nvSpPr>
        <p:spPr>
          <a:xfrm>
            <a:off x="964620" y="1329889"/>
            <a:ext cx="10958630" cy="1294650"/>
          </a:xfrm>
          <a:prstGeom prst="rect">
            <a:avLst/>
          </a:prstGeom>
          <a:noFill/>
        </p:spPr>
        <p:txBody>
          <a:bodyPr wrap="square">
            <a:spAutoFit/>
          </a:bodyPr>
          <a:lstStyle/>
          <a:p>
            <a:pPr>
              <a:lnSpc>
                <a:spcPct val="150000"/>
              </a:lnSpc>
            </a:pPr>
            <a:r>
              <a:rPr lang="zh-CN" altLang="en-US" b="0" i="0" dirty="0">
                <a:solidFill>
                  <a:srgbClr val="111111"/>
                </a:solidFill>
                <a:effectLst/>
                <a:latin typeface="-apple-system"/>
              </a:rPr>
              <a:t>用回归技术估计每个指标在没有故障时的正常分布（</a:t>
            </a:r>
            <a:r>
              <a:rPr lang="zh-CN" altLang="en-US" b="0" i="0" dirty="0">
                <a:solidFill>
                  <a:srgbClr val="2874B9"/>
                </a:solidFill>
                <a:effectLst/>
                <a:latin typeface="-apple-system"/>
              </a:rPr>
              <a:t>每个指标的值在不受干预时的概率分布</a:t>
            </a:r>
            <a:r>
              <a:rPr lang="zh-CN" altLang="en-US" b="0" i="0" dirty="0">
                <a:solidFill>
                  <a:srgbClr val="111111"/>
                </a:solidFill>
                <a:effectLst/>
                <a:latin typeface="-apple-system"/>
              </a:rPr>
              <a:t>）</a:t>
            </a:r>
            <a:r>
              <a:rPr lang="en-US" altLang="zh-CN" b="0" i="0" dirty="0">
                <a:solidFill>
                  <a:srgbClr val="111111"/>
                </a:solidFill>
                <a:effectLst/>
                <a:latin typeface="-apple-system"/>
              </a:rPr>
              <a:t>: </a:t>
            </a:r>
            <a:r>
              <a:rPr lang="zh-CN" altLang="en-US" b="0" i="0" dirty="0">
                <a:solidFill>
                  <a:srgbClr val="111111"/>
                </a:solidFill>
                <a:effectLst/>
                <a:latin typeface="-apple-system"/>
              </a:rPr>
              <a:t>用故障发生前的数据来训练回归模型，作为每个指标的结构方程的近似。预测出故障发生后，给定父节点的值指标概率分布</a:t>
            </a:r>
            <a:r>
              <a:rPr lang="zh-CN" altLang="en-US" dirty="0">
                <a:solidFill>
                  <a:srgbClr val="111111"/>
                </a:solidFill>
                <a:latin typeface="-apple-system"/>
              </a:rPr>
              <a:t>。</a:t>
            </a:r>
            <a:r>
              <a:rPr lang="zh-CN" altLang="en-US" dirty="0">
                <a:solidFill>
                  <a:srgbClr val="FF0000"/>
                </a:solidFill>
                <a:latin typeface="-apple-system"/>
              </a:rPr>
              <a:t>（</a:t>
            </a:r>
            <a:r>
              <a:rPr lang="zh-CN" altLang="en-US" b="0" i="0" dirty="0">
                <a:solidFill>
                  <a:srgbClr val="FF0000"/>
                </a:solidFill>
                <a:effectLst/>
                <a:latin typeface="-apple-system"/>
              </a:rPr>
              <a:t>它相当于</a:t>
            </a:r>
            <a:r>
              <a:rPr lang="en-US" altLang="zh-CN" b="0" i="0" dirty="0">
                <a:solidFill>
                  <a:srgbClr val="FF0000"/>
                </a:solidFill>
                <a:effectLst/>
                <a:latin typeface="-apple-system"/>
              </a:rPr>
              <a:t>L1 (</a:t>
            </a:r>
            <a:r>
              <a:rPr lang="zh-CN" altLang="en-US" b="0" i="0" dirty="0">
                <a:solidFill>
                  <a:srgbClr val="FF0000"/>
                </a:solidFill>
                <a:effectLst/>
                <a:latin typeface="-apple-system"/>
              </a:rPr>
              <a:t>𝑉𝑖 </a:t>
            </a:r>
            <a:r>
              <a:rPr lang="en-US" altLang="zh-CN" b="0" i="0" dirty="0">
                <a:solidFill>
                  <a:srgbClr val="FF0000"/>
                </a:solidFill>
                <a:effectLst/>
                <a:latin typeface="-apple-system"/>
              </a:rPr>
              <a:t>| pa(</a:t>
            </a:r>
            <a:r>
              <a:rPr lang="zh-CN" altLang="en-US" b="0" i="0" dirty="0">
                <a:solidFill>
                  <a:srgbClr val="FF0000"/>
                </a:solidFill>
                <a:effectLst/>
                <a:latin typeface="-apple-system"/>
              </a:rPr>
              <a:t>𝑉𝑖</a:t>
            </a:r>
            <a:r>
              <a:rPr lang="en-US" altLang="zh-CN" b="0" i="0" dirty="0">
                <a:solidFill>
                  <a:srgbClr val="FF0000"/>
                </a:solidFill>
                <a:effectLst/>
                <a:latin typeface="-apple-system"/>
              </a:rPr>
              <a:t>))</a:t>
            </a:r>
            <a:r>
              <a:rPr lang="zh-CN" altLang="en-US" b="0" i="0" dirty="0">
                <a:solidFill>
                  <a:srgbClr val="FF0000"/>
                </a:solidFill>
                <a:effectLst/>
                <a:latin typeface="-apple-system"/>
              </a:rPr>
              <a:t>，即观测分布</a:t>
            </a:r>
            <a:r>
              <a:rPr lang="zh-CN" altLang="en-US" dirty="0">
                <a:solidFill>
                  <a:srgbClr val="FF0000"/>
                </a:solidFill>
                <a:latin typeface="-apple-system"/>
              </a:rPr>
              <a:t>）</a:t>
            </a:r>
            <a:endParaRPr lang="zh-CN" altLang="en-US" dirty="0">
              <a:solidFill>
                <a:srgbClr val="FF0000"/>
              </a:solidFill>
              <a:latin typeface="Söhne"/>
            </a:endParaRPr>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 name="文本框 4">
            <a:extLst>
              <a:ext uri="{FF2B5EF4-FFF2-40B4-BE49-F238E27FC236}">
                <a16:creationId xmlns:a16="http://schemas.microsoft.com/office/drawing/2014/main" id="{6680109B-6A36-536B-14C0-4621340FBDF8}"/>
              </a:ext>
            </a:extLst>
          </p:cNvPr>
          <p:cNvSpPr txBox="1"/>
          <p:nvPr>
            <p:custDataLst>
              <p:tags r:id="rId1"/>
            </p:custDataLst>
          </p:nvPr>
        </p:nvSpPr>
        <p:spPr>
          <a:xfrm>
            <a:off x="707695" y="960557"/>
            <a:ext cx="9458029" cy="369332"/>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dirty="0">
                <a:solidFill>
                  <a:srgbClr val="1A6299"/>
                </a:solidFill>
                <a:latin typeface="Söhne"/>
              </a:rPr>
              <a:t>在因果图中采用回归假设验证法根因分析（</a:t>
            </a:r>
            <a:r>
              <a:rPr lang="en-US" altLang="zh-CN" dirty="0"/>
              <a:t> Regression-based Hypothesis Testing  </a:t>
            </a:r>
            <a:r>
              <a:rPr lang="zh-CN" altLang="en-US" dirty="0">
                <a:solidFill>
                  <a:srgbClr val="1A6299"/>
                </a:solidFill>
                <a:latin typeface="Söhne"/>
              </a:rPr>
              <a:t>）</a:t>
            </a:r>
            <a:endParaRPr lang="zh-CN" sz="1800" b="0" i="0" dirty="0">
              <a:solidFill>
                <a:srgbClr val="1A6299"/>
              </a:solidFill>
              <a:latin typeface="-apple-system"/>
            </a:endParaRPr>
          </a:p>
        </p:txBody>
      </p:sp>
      <p:sp>
        <p:nvSpPr>
          <p:cNvPr id="26" name="文本框 25">
            <a:extLst>
              <a:ext uri="{FF2B5EF4-FFF2-40B4-BE49-F238E27FC236}">
                <a16:creationId xmlns:a16="http://schemas.microsoft.com/office/drawing/2014/main" id="{B66ABF8C-0C74-3826-C598-D05CD1A46BBF}"/>
              </a:ext>
            </a:extLst>
          </p:cNvPr>
          <p:cNvSpPr txBox="1"/>
          <p:nvPr/>
        </p:nvSpPr>
        <p:spPr>
          <a:xfrm>
            <a:off x="894522" y="2952083"/>
            <a:ext cx="10958630" cy="879151"/>
          </a:xfrm>
          <a:prstGeom prst="rect">
            <a:avLst/>
          </a:prstGeom>
          <a:noFill/>
        </p:spPr>
        <p:txBody>
          <a:bodyPr wrap="square">
            <a:spAutoFit/>
          </a:bodyPr>
          <a:lstStyle/>
          <a:p>
            <a:pPr>
              <a:lnSpc>
                <a:spcPct val="150000"/>
              </a:lnSpc>
            </a:pPr>
            <a:r>
              <a:rPr lang="zh-CN" altLang="en-US" dirty="0">
                <a:solidFill>
                  <a:srgbClr val="111111"/>
                </a:solidFill>
                <a:latin typeface="-apple-system"/>
              </a:rPr>
              <a:t>观察</a:t>
            </a:r>
            <a:r>
              <a:rPr lang="zh-CN" altLang="en-US" b="0" i="0" dirty="0">
                <a:solidFill>
                  <a:srgbClr val="111111"/>
                </a:solidFill>
                <a:effectLst/>
                <a:latin typeface="-apple-system"/>
              </a:rPr>
              <a:t>故障真实发生后节点的数据分布（</a:t>
            </a:r>
            <a:r>
              <a:rPr lang="zh-CN" altLang="en-US" b="0" i="0" dirty="0">
                <a:solidFill>
                  <a:schemeClr val="accent1"/>
                </a:solidFill>
                <a:effectLst/>
                <a:latin typeface="-apple-system"/>
              </a:rPr>
              <a:t>每个指标的值在受到干预时的概率分布</a:t>
            </a:r>
            <a:r>
              <a:rPr lang="zh-CN" altLang="en-US" b="0" i="0" dirty="0">
                <a:solidFill>
                  <a:srgbClr val="111111"/>
                </a:solidFill>
                <a:effectLst/>
                <a:latin typeface="-apple-system"/>
              </a:rPr>
              <a:t>），</a:t>
            </a:r>
            <a:endParaRPr lang="en-US" altLang="zh-CN" b="0" i="0" dirty="0">
              <a:solidFill>
                <a:srgbClr val="111111"/>
              </a:solidFill>
              <a:effectLst/>
              <a:latin typeface="-apple-system"/>
            </a:endParaRPr>
          </a:p>
          <a:p>
            <a:pPr>
              <a:lnSpc>
                <a:spcPct val="150000"/>
              </a:lnSpc>
            </a:pPr>
            <a:r>
              <a:rPr lang="zh-CN" altLang="en-US" dirty="0">
                <a:solidFill>
                  <a:srgbClr val="111111"/>
                </a:solidFill>
                <a:latin typeface="-apple-system"/>
              </a:rPr>
              <a:t>将其</a:t>
            </a:r>
            <a:r>
              <a:rPr lang="zh-CN" altLang="en-US" b="0" i="0" dirty="0">
                <a:solidFill>
                  <a:srgbClr val="111111"/>
                </a:solidFill>
                <a:effectLst/>
                <a:latin typeface="-apple-system"/>
              </a:rPr>
              <a:t>与</a:t>
            </a:r>
            <a:r>
              <a:rPr lang="en-US" altLang="zh-CN" b="0" i="0" dirty="0">
                <a:solidFill>
                  <a:srgbClr val="111111"/>
                </a:solidFill>
                <a:effectLst/>
                <a:latin typeface="-apple-system"/>
              </a:rPr>
              <a:t>L1</a:t>
            </a:r>
            <a:r>
              <a:rPr lang="zh-CN" altLang="en-US" b="0" i="0" dirty="0">
                <a:solidFill>
                  <a:srgbClr val="111111"/>
                </a:solidFill>
                <a:effectLst/>
                <a:latin typeface="-apple-system"/>
              </a:rPr>
              <a:t>比较，检验𝑉𝑖是否服从</a:t>
            </a:r>
            <a:r>
              <a:rPr lang="en-US" altLang="zh-CN" b="0" i="0" dirty="0">
                <a:solidFill>
                  <a:srgbClr val="111111"/>
                </a:solidFill>
                <a:effectLst/>
                <a:latin typeface="-apple-system"/>
              </a:rPr>
              <a:t>L1 (</a:t>
            </a:r>
            <a:r>
              <a:rPr lang="zh-CN" altLang="en-US" b="0" i="0" dirty="0">
                <a:solidFill>
                  <a:srgbClr val="111111"/>
                </a:solidFill>
                <a:effectLst/>
                <a:latin typeface="-apple-system"/>
              </a:rPr>
              <a:t>𝑉𝑖 </a:t>
            </a:r>
            <a:r>
              <a:rPr lang="en-US" altLang="zh-CN" b="0" i="0" dirty="0">
                <a:solidFill>
                  <a:srgbClr val="111111"/>
                </a:solidFill>
                <a:effectLst/>
                <a:latin typeface="-apple-system"/>
              </a:rPr>
              <a:t>| pa(</a:t>
            </a:r>
            <a:r>
              <a:rPr lang="zh-CN" altLang="en-US" b="0" i="0" dirty="0">
                <a:solidFill>
                  <a:srgbClr val="111111"/>
                </a:solidFill>
                <a:effectLst/>
                <a:latin typeface="-apple-system"/>
              </a:rPr>
              <a:t>𝑉𝑖</a:t>
            </a:r>
            <a:r>
              <a:rPr lang="en-US" altLang="zh-CN" b="0" i="0" dirty="0">
                <a:solidFill>
                  <a:srgbClr val="111111"/>
                </a:solidFill>
                <a:effectLst/>
                <a:latin typeface="-apple-system"/>
              </a:rPr>
              <a:t>))</a:t>
            </a:r>
            <a:r>
              <a:rPr lang="zh-CN" altLang="en-US" b="0" i="0" dirty="0">
                <a:solidFill>
                  <a:srgbClr val="111111"/>
                </a:solidFill>
                <a:effectLst/>
                <a:latin typeface="-apple-system"/>
              </a:rPr>
              <a:t>，由</a:t>
            </a:r>
            <a:r>
              <a:rPr lang="zh-CN" altLang="en-US" b="0" i="0" dirty="0">
                <a:solidFill>
                  <a:srgbClr val="FF0000"/>
                </a:solidFill>
                <a:effectLst/>
                <a:latin typeface="-apple-system"/>
              </a:rPr>
              <a:t>干预识别准则</a:t>
            </a:r>
            <a:r>
              <a:rPr lang="zh-CN" altLang="en-US" b="0" i="0" dirty="0">
                <a:solidFill>
                  <a:srgbClr val="111111"/>
                </a:solidFill>
                <a:effectLst/>
                <a:latin typeface="-apple-system"/>
              </a:rPr>
              <a:t>判断其是否被干预。</a:t>
            </a:r>
            <a:endParaRPr lang="en-US" altLang="zh-CN" dirty="0">
              <a:solidFill>
                <a:srgbClr val="111111"/>
              </a:solidFill>
              <a:latin typeface="-apple-system"/>
            </a:endParaRPr>
          </a:p>
        </p:txBody>
      </p:sp>
      <p:sp>
        <p:nvSpPr>
          <p:cNvPr id="27" name="矩形: 圆角 26">
            <a:extLst>
              <a:ext uri="{FF2B5EF4-FFF2-40B4-BE49-F238E27FC236}">
                <a16:creationId xmlns:a16="http://schemas.microsoft.com/office/drawing/2014/main" id="{13D8519F-98F9-C319-3510-6E16901B107C}"/>
              </a:ext>
            </a:extLst>
          </p:cNvPr>
          <p:cNvSpPr/>
          <p:nvPr/>
        </p:nvSpPr>
        <p:spPr>
          <a:xfrm>
            <a:off x="660400" y="1360868"/>
            <a:ext cx="11192752" cy="1408109"/>
          </a:xfrm>
          <a:prstGeom prst="roundRect">
            <a:avLst/>
          </a:prstGeom>
          <a:noFill/>
          <a:ln>
            <a:solidFill>
              <a:srgbClr val="2874B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8DEE0B0A-5BAD-DCB6-3902-88A8F27158A3}"/>
              </a:ext>
            </a:extLst>
          </p:cNvPr>
          <p:cNvSpPr/>
          <p:nvPr/>
        </p:nvSpPr>
        <p:spPr>
          <a:xfrm>
            <a:off x="660400" y="2948184"/>
            <a:ext cx="11192752" cy="3774410"/>
          </a:xfrm>
          <a:prstGeom prst="roundRect">
            <a:avLst/>
          </a:prstGeom>
          <a:noFill/>
          <a:ln>
            <a:solidFill>
              <a:srgbClr val="2874B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a:extLst>
              <a:ext uri="{FF2B5EF4-FFF2-40B4-BE49-F238E27FC236}">
                <a16:creationId xmlns:a16="http://schemas.microsoft.com/office/drawing/2014/main" id="{1EB7EC1D-566A-56CA-4C2A-9C222F7EABFC}"/>
              </a:ext>
            </a:extLst>
          </p:cNvPr>
          <p:cNvPicPr>
            <a:picLocks noChangeAspect="1"/>
          </p:cNvPicPr>
          <p:nvPr/>
        </p:nvPicPr>
        <p:blipFill>
          <a:blip r:embed="rId6"/>
          <a:stretch>
            <a:fillRect/>
          </a:stretch>
        </p:blipFill>
        <p:spPr>
          <a:xfrm>
            <a:off x="2269451" y="3920803"/>
            <a:ext cx="2060916" cy="739706"/>
          </a:xfrm>
          <a:prstGeom prst="rect">
            <a:avLst/>
          </a:prstGeom>
        </p:spPr>
      </p:pic>
      <p:pic>
        <p:nvPicPr>
          <p:cNvPr id="36" name="图片 35">
            <a:extLst>
              <a:ext uri="{FF2B5EF4-FFF2-40B4-BE49-F238E27FC236}">
                <a16:creationId xmlns:a16="http://schemas.microsoft.com/office/drawing/2014/main" id="{52746D72-B382-E853-F9D2-DC47FA1B39E5}"/>
              </a:ext>
            </a:extLst>
          </p:cNvPr>
          <p:cNvPicPr>
            <a:picLocks noChangeAspect="1"/>
          </p:cNvPicPr>
          <p:nvPr/>
        </p:nvPicPr>
        <p:blipFill>
          <a:blip r:embed="rId7"/>
          <a:stretch>
            <a:fillRect/>
          </a:stretch>
        </p:blipFill>
        <p:spPr>
          <a:xfrm>
            <a:off x="4783199" y="3920803"/>
            <a:ext cx="2059341" cy="739706"/>
          </a:xfrm>
          <a:prstGeom prst="rect">
            <a:avLst/>
          </a:prstGeom>
        </p:spPr>
      </p:pic>
      <p:sp>
        <p:nvSpPr>
          <p:cNvPr id="7" name="文本框 6">
            <a:extLst>
              <a:ext uri="{FF2B5EF4-FFF2-40B4-BE49-F238E27FC236}">
                <a16:creationId xmlns:a16="http://schemas.microsoft.com/office/drawing/2014/main" id="{A95ACF35-1DB3-7D2F-D355-487EC26A6E6C}"/>
              </a:ext>
            </a:extLst>
          </p:cNvPr>
          <p:cNvSpPr txBox="1"/>
          <p:nvPr/>
        </p:nvSpPr>
        <p:spPr>
          <a:xfrm>
            <a:off x="880059" y="4934161"/>
            <a:ext cx="5851051" cy="1296445"/>
          </a:xfrm>
          <a:prstGeom prst="rect">
            <a:avLst/>
          </a:prstGeom>
          <a:noFill/>
        </p:spPr>
        <p:txBody>
          <a:bodyPr wrap="square">
            <a:spAutoFit/>
          </a:bodyPr>
          <a:lstStyle/>
          <a:p>
            <a:pPr>
              <a:lnSpc>
                <a:spcPct val="150000"/>
              </a:lnSpc>
            </a:pPr>
            <a:r>
              <a:rPr lang="zh-CN" altLang="en-US" b="0" i="0" dirty="0">
                <a:solidFill>
                  <a:srgbClr val="111111"/>
                </a:solidFill>
                <a:effectLst/>
                <a:latin typeface="-apple-system"/>
              </a:rPr>
              <a:t>将每个节点的预测值与实际</a:t>
            </a:r>
            <a:r>
              <a:rPr lang="zh-CN" altLang="en-US" dirty="0">
                <a:solidFill>
                  <a:srgbClr val="111111"/>
                </a:solidFill>
                <a:latin typeface="-apple-system"/>
              </a:rPr>
              <a:t>故障</a:t>
            </a:r>
            <a:r>
              <a:rPr lang="zh-CN" altLang="en-US" b="0" i="0" dirty="0">
                <a:solidFill>
                  <a:srgbClr val="111111"/>
                </a:solidFill>
                <a:effectLst/>
                <a:latin typeface="-apple-system"/>
              </a:rPr>
              <a:t>分布按照时序依次求标准化残差得到</a:t>
            </a:r>
            <a:r>
              <a:rPr lang="zh-CN" altLang="en-US" b="0" i="0" dirty="0">
                <a:solidFill>
                  <a:srgbClr val="FF0000"/>
                </a:solidFill>
                <a:effectLst/>
                <a:latin typeface="-apple-system"/>
              </a:rPr>
              <a:t>异常分数</a:t>
            </a:r>
            <a:r>
              <a:rPr lang="zh-CN" altLang="en-US" b="0" i="0" dirty="0">
                <a:solidFill>
                  <a:srgbClr val="111111"/>
                </a:solidFill>
                <a:effectLst/>
                <a:latin typeface="-apple-system"/>
              </a:rPr>
              <a:t>。取所有时间点的异常分数中的最大值，作为该指标的最终异常分数。</a:t>
            </a:r>
          </a:p>
        </p:txBody>
      </p:sp>
      <p:pic>
        <p:nvPicPr>
          <p:cNvPr id="8" name="图片 7">
            <a:extLst>
              <a:ext uri="{FF2B5EF4-FFF2-40B4-BE49-F238E27FC236}">
                <a16:creationId xmlns:a16="http://schemas.microsoft.com/office/drawing/2014/main" id="{67380CAC-9E77-169B-4BA2-5071A73AB02A}"/>
              </a:ext>
            </a:extLst>
          </p:cNvPr>
          <p:cNvPicPr>
            <a:picLocks noChangeAspect="1"/>
          </p:cNvPicPr>
          <p:nvPr/>
        </p:nvPicPr>
        <p:blipFill>
          <a:blip r:embed="rId8"/>
          <a:stretch>
            <a:fillRect/>
          </a:stretch>
        </p:blipFill>
        <p:spPr>
          <a:xfrm>
            <a:off x="9135245" y="3038567"/>
            <a:ext cx="1871899" cy="347405"/>
          </a:xfrm>
          <a:prstGeom prst="rect">
            <a:avLst/>
          </a:prstGeom>
        </p:spPr>
      </p:pic>
    </p:spTree>
    <p:extLst>
      <p:ext uri="{BB962C8B-B14F-4D97-AF65-F5344CB8AC3E}">
        <p14:creationId xmlns:p14="http://schemas.microsoft.com/office/powerpoint/2010/main" val="78346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图后代调整算法</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18" name="文本框 17">
            <a:extLst>
              <a:ext uri="{FF2B5EF4-FFF2-40B4-BE49-F238E27FC236}">
                <a16:creationId xmlns:a16="http://schemas.microsoft.com/office/drawing/2014/main" id="{FAB2E640-CABF-CC13-5FC2-B34B8414289D}"/>
              </a:ext>
            </a:extLst>
          </p:cNvPr>
          <p:cNvSpPr txBox="1"/>
          <p:nvPr/>
        </p:nvSpPr>
        <p:spPr>
          <a:xfrm>
            <a:off x="5020456" y="898619"/>
            <a:ext cx="6695020" cy="4394344"/>
          </a:xfrm>
          <a:prstGeom prst="rect">
            <a:avLst/>
          </a:prstGeom>
          <a:noFill/>
        </p:spPr>
        <p:txBody>
          <a:bodyPr wrap="square">
            <a:spAutoFit/>
          </a:bodyPr>
          <a:lstStyle/>
          <a:p>
            <a:pPr algn="l">
              <a:lnSpc>
                <a:spcPct val="150000"/>
              </a:lnSpc>
            </a:pPr>
            <a:r>
              <a:rPr lang="zh-CN" altLang="en-US" b="0" i="0" dirty="0">
                <a:solidFill>
                  <a:srgbClr val="111111"/>
                </a:solidFill>
                <a:effectLst/>
                <a:latin typeface="-apple-system"/>
              </a:rPr>
              <a:t>若对正常状态的分布</a:t>
            </a:r>
            <a:r>
              <a:rPr lang="en-US" altLang="zh-CN" b="0" i="0" dirty="0">
                <a:solidFill>
                  <a:srgbClr val="111111"/>
                </a:solidFill>
                <a:effectLst/>
                <a:latin typeface="-apple-system"/>
              </a:rPr>
              <a:t>L1</a:t>
            </a:r>
            <a:r>
              <a:rPr lang="zh-CN" altLang="en-US" b="0" i="0" dirty="0">
                <a:solidFill>
                  <a:srgbClr val="111111"/>
                </a:solidFill>
                <a:effectLst/>
                <a:latin typeface="-apple-system"/>
              </a:rPr>
              <a:t>的了解不足，回归</a:t>
            </a:r>
            <a:r>
              <a:rPr lang="zh-CN" altLang="en-US" dirty="0">
                <a:solidFill>
                  <a:srgbClr val="111111"/>
                </a:solidFill>
                <a:latin typeface="-apple-system"/>
              </a:rPr>
              <a:t>预测</a:t>
            </a:r>
            <a:r>
              <a:rPr lang="zh-CN" altLang="en-US" b="0" i="0" dirty="0">
                <a:solidFill>
                  <a:srgbClr val="111111"/>
                </a:solidFill>
                <a:effectLst/>
                <a:latin typeface="-apple-system"/>
              </a:rPr>
              <a:t>结果会有偏差。无法准确地计算每个指标的异常值。为了减少这种偏差对每个指标的异常分数进行了</a:t>
            </a:r>
            <a:r>
              <a:rPr lang="zh-CN" altLang="en-US" b="0" i="0" dirty="0">
                <a:solidFill>
                  <a:srgbClr val="FF0000"/>
                </a:solidFill>
                <a:effectLst/>
                <a:latin typeface="-apple-system"/>
              </a:rPr>
              <a:t>后代调整</a:t>
            </a:r>
            <a:r>
              <a:rPr lang="zh-CN" altLang="en-US" b="0" i="0" dirty="0">
                <a:solidFill>
                  <a:srgbClr val="111111"/>
                </a:solidFill>
                <a:effectLst/>
                <a:latin typeface="-apple-system"/>
              </a:rPr>
              <a:t>。</a:t>
            </a:r>
            <a:endParaRPr lang="en-US" altLang="zh-CN" b="0" i="0" dirty="0">
              <a:solidFill>
                <a:srgbClr val="111111"/>
              </a:solidFill>
              <a:effectLst/>
              <a:latin typeface="-apple-system"/>
            </a:endParaRPr>
          </a:p>
          <a:p>
            <a:pPr algn="l">
              <a:lnSpc>
                <a:spcPct val="150000"/>
              </a:lnSpc>
            </a:pPr>
            <a:r>
              <a:rPr lang="zh-CN" altLang="en-US" b="1" i="0" dirty="0">
                <a:solidFill>
                  <a:schemeClr val="accent1"/>
                </a:solidFill>
                <a:effectLst/>
                <a:latin typeface="-apple-system"/>
              </a:rPr>
              <a:t>在</a:t>
            </a:r>
            <a:r>
              <a:rPr lang="en-US" altLang="zh-CN" b="1" i="0" dirty="0">
                <a:solidFill>
                  <a:schemeClr val="accent1"/>
                </a:solidFill>
                <a:effectLst/>
                <a:latin typeface="-apple-system"/>
              </a:rPr>
              <a:t>CBN</a:t>
            </a:r>
            <a:r>
              <a:rPr lang="zh-CN" altLang="en-US" b="1" dirty="0">
                <a:solidFill>
                  <a:schemeClr val="accent1"/>
                </a:solidFill>
                <a:latin typeface="-apple-system"/>
              </a:rPr>
              <a:t>中，</a:t>
            </a:r>
            <a:r>
              <a:rPr lang="zh-CN" altLang="en-US" b="1" i="0" dirty="0">
                <a:solidFill>
                  <a:schemeClr val="accent1"/>
                </a:solidFill>
                <a:effectLst/>
                <a:latin typeface="-apple-system"/>
              </a:rPr>
              <a:t>当一个指标和父节点都异常时，更倾向于认为父节点是根因。</a:t>
            </a:r>
            <a:endParaRPr lang="en-US" altLang="zh-CN" b="1" i="0" dirty="0">
              <a:solidFill>
                <a:schemeClr val="accent1"/>
              </a:solidFill>
              <a:effectLst/>
              <a:latin typeface="-apple-system"/>
            </a:endParaRPr>
          </a:p>
          <a:p>
            <a:pPr marL="285750" indent="-285750" algn="l">
              <a:lnSpc>
                <a:spcPct val="150000"/>
              </a:lnSpc>
              <a:buFont typeface="Arial" panose="020B0604020202020204" pitchFamily="34" charset="0"/>
              <a:buChar char="•"/>
            </a:pPr>
            <a:r>
              <a:rPr lang="zh-CN" altLang="en-US" sz="1600" b="0" i="0" dirty="0">
                <a:solidFill>
                  <a:srgbClr val="374151"/>
                </a:solidFill>
                <a:effectLst/>
                <a:latin typeface="Söhne"/>
              </a:rPr>
              <a:t>对于每个指标𝑉𝑖初始化映射 𝑆</a:t>
            </a:r>
            <a:r>
              <a:rPr lang="en-US" altLang="zh-CN" sz="1600" b="0" i="0" dirty="0" err="1">
                <a:solidFill>
                  <a:srgbClr val="374151"/>
                </a:solidFill>
                <a:effectLst/>
                <a:latin typeface="Söhne"/>
              </a:rPr>
              <a:t>i</a:t>
            </a:r>
            <a:r>
              <a:rPr lang="zh-CN" altLang="en-US" sz="1600" b="0" i="0" dirty="0">
                <a:solidFill>
                  <a:srgbClr val="374151"/>
                </a:solidFill>
                <a:effectLst/>
                <a:latin typeface="Söhne"/>
              </a:rPr>
              <a:t>，记录可能受到的直接影响的异常分数</a:t>
            </a:r>
            <a:r>
              <a:rPr lang="zh-CN" altLang="en-US" b="0" i="0" dirty="0">
                <a:solidFill>
                  <a:srgbClr val="374151"/>
                </a:solidFill>
                <a:effectLst/>
                <a:latin typeface="Söhne"/>
              </a:rPr>
              <a:t>。</a:t>
            </a:r>
            <a:endParaRPr lang="en-US" altLang="zh-CN" b="0" i="0" dirty="0">
              <a:solidFill>
                <a:schemeClr val="accent1"/>
              </a:solidFill>
              <a:effectLst/>
              <a:latin typeface="-apple-system"/>
            </a:endParaRPr>
          </a:p>
          <a:p>
            <a:pPr marL="285750" indent="-285750" algn="l">
              <a:lnSpc>
                <a:spcPct val="150000"/>
              </a:lnSpc>
              <a:buFont typeface="Arial" panose="020B0604020202020204" pitchFamily="34" charset="0"/>
              <a:buChar char="•"/>
            </a:pPr>
            <a:r>
              <a:rPr lang="zh-CN" altLang="en-US" sz="1600" dirty="0">
                <a:solidFill>
                  <a:srgbClr val="111111"/>
                </a:solidFill>
                <a:latin typeface="-apple-system"/>
              </a:rPr>
              <a:t>将指标</a:t>
            </a:r>
            <a:r>
              <a:rPr lang="zh-CN" altLang="en-US" sz="1600" b="0" i="0" dirty="0">
                <a:solidFill>
                  <a:srgbClr val="111111"/>
                </a:solidFill>
                <a:effectLst/>
                <a:latin typeface="-apple-system"/>
              </a:rPr>
              <a:t>按照拓扑排序的顺序从没有子节点的指标开始依次处理。</a:t>
            </a:r>
          </a:p>
          <a:p>
            <a:pPr marL="285750" indent="-285750" algn="l">
              <a:lnSpc>
                <a:spcPct val="150000"/>
              </a:lnSpc>
              <a:buFont typeface="Arial" panose="020B0604020202020204" pitchFamily="34" charset="0"/>
              <a:buChar char="•"/>
            </a:pPr>
            <a:r>
              <a:rPr lang="zh-CN" altLang="en-US" sz="1600" b="0" i="0" dirty="0">
                <a:solidFill>
                  <a:srgbClr val="111111"/>
                </a:solidFill>
                <a:effectLst/>
                <a:latin typeface="-apple-system"/>
              </a:rPr>
              <a:t>对于每个指标收集其子节点的异常分数，如果子节点的异常分数</a:t>
            </a:r>
            <a:r>
              <a:rPr lang="zh-CN" altLang="en-US" sz="1600" dirty="0">
                <a:solidFill>
                  <a:srgbClr val="FF0000"/>
                </a:solidFill>
                <a:latin typeface="-apple-system"/>
              </a:rPr>
              <a:t>小于</a:t>
            </a:r>
            <a:r>
              <a:rPr lang="en-US" altLang="zh-CN" sz="1600" dirty="0">
                <a:solidFill>
                  <a:srgbClr val="FF0000"/>
                </a:solidFill>
                <a:latin typeface="-apple-system"/>
              </a:rPr>
              <a:t>3</a:t>
            </a:r>
            <a:r>
              <a:rPr lang="zh-CN" altLang="en-US" sz="1600" b="0" i="0" dirty="0">
                <a:solidFill>
                  <a:srgbClr val="111111"/>
                </a:solidFill>
                <a:effectLst/>
                <a:latin typeface="-apple-system"/>
              </a:rPr>
              <a:t>，表明它们可能是故障的传播者而非根因，将其并入到集合</a:t>
            </a:r>
            <a:r>
              <a:rPr lang="en-US" altLang="zh-CN" sz="1600" b="0" i="0" dirty="0">
                <a:solidFill>
                  <a:srgbClr val="111111"/>
                </a:solidFill>
                <a:effectLst/>
                <a:latin typeface="-apple-system"/>
              </a:rPr>
              <a:t>Si</a:t>
            </a:r>
            <a:r>
              <a:rPr lang="zh-CN" altLang="en-US" sz="1600" b="0" i="0" dirty="0">
                <a:solidFill>
                  <a:srgbClr val="111111"/>
                </a:solidFill>
                <a:effectLst/>
                <a:latin typeface="-apple-system"/>
              </a:rPr>
              <a:t>中。</a:t>
            </a:r>
            <a:endParaRPr lang="en-US" altLang="zh-CN" sz="1600" b="0" i="0" dirty="0">
              <a:solidFill>
                <a:srgbClr val="111111"/>
              </a:solidFill>
              <a:effectLst/>
              <a:latin typeface="-apple-system"/>
            </a:endParaRPr>
          </a:p>
          <a:p>
            <a:pPr marL="285750" indent="-285750" algn="l">
              <a:lnSpc>
                <a:spcPct val="150000"/>
              </a:lnSpc>
              <a:buFont typeface="Arial" panose="020B0604020202020204" pitchFamily="34" charset="0"/>
              <a:buChar char="•"/>
            </a:pPr>
            <a:r>
              <a:rPr lang="zh-CN" altLang="en-US" sz="1600" b="0" i="0" dirty="0">
                <a:solidFill>
                  <a:srgbClr val="111111"/>
                </a:solidFill>
                <a:effectLst/>
                <a:latin typeface="-apple-system"/>
              </a:rPr>
              <a:t>如果一个指标的异常分数</a:t>
            </a:r>
            <a:r>
              <a:rPr lang="zh-CN" altLang="en-US" sz="1600" b="0" i="0" dirty="0">
                <a:solidFill>
                  <a:srgbClr val="FF0000"/>
                </a:solidFill>
                <a:effectLst/>
                <a:latin typeface="-apple-system"/>
              </a:rPr>
              <a:t>大于或等于</a:t>
            </a:r>
            <a:r>
              <a:rPr lang="en-US" altLang="zh-CN" sz="1600" b="0" i="0" dirty="0">
                <a:solidFill>
                  <a:srgbClr val="FF0000"/>
                </a:solidFill>
                <a:effectLst/>
                <a:latin typeface="-apple-system"/>
              </a:rPr>
              <a:t>3</a:t>
            </a:r>
            <a:r>
              <a:rPr lang="zh-CN" altLang="en-US" sz="1600" dirty="0">
                <a:solidFill>
                  <a:srgbClr val="111111"/>
                </a:solidFill>
                <a:latin typeface="-apple-system"/>
              </a:rPr>
              <a:t>将其加上</a:t>
            </a:r>
            <a:r>
              <a:rPr lang="en-US" altLang="zh-CN" sz="1600" dirty="0">
                <a:solidFill>
                  <a:srgbClr val="111111"/>
                </a:solidFill>
                <a:latin typeface="-apple-system"/>
              </a:rPr>
              <a:t>Si</a:t>
            </a:r>
            <a:r>
              <a:rPr lang="zh-CN" altLang="en-US" sz="1600" dirty="0">
                <a:solidFill>
                  <a:srgbClr val="111111"/>
                </a:solidFill>
                <a:latin typeface="-apple-system"/>
              </a:rPr>
              <a:t>中的最大值，得到</a:t>
            </a:r>
            <a:r>
              <a:rPr lang="zh-CN" altLang="en-US" sz="1600" b="0" i="0" dirty="0">
                <a:solidFill>
                  <a:srgbClr val="111111"/>
                </a:solidFill>
                <a:effectLst/>
                <a:latin typeface="-apple-system"/>
              </a:rPr>
              <a:t>每个指标调整后的异常分数。</a:t>
            </a:r>
          </a:p>
        </p:txBody>
      </p:sp>
      <p:sp>
        <p:nvSpPr>
          <p:cNvPr id="3" name="矩形: 圆角 2">
            <a:extLst>
              <a:ext uri="{FF2B5EF4-FFF2-40B4-BE49-F238E27FC236}">
                <a16:creationId xmlns:a16="http://schemas.microsoft.com/office/drawing/2014/main" id="{FFCC9A43-723A-2FE3-1A0B-45A4DFD77C27}"/>
              </a:ext>
            </a:extLst>
          </p:cNvPr>
          <p:cNvSpPr/>
          <p:nvPr/>
        </p:nvSpPr>
        <p:spPr>
          <a:xfrm>
            <a:off x="4640386" y="829516"/>
            <a:ext cx="7096555" cy="4549560"/>
          </a:xfrm>
          <a:prstGeom prst="roundRect">
            <a:avLst/>
          </a:prstGeom>
          <a:noFill/>
          <a:ln>
            <a:solidFill>
              <a:srgbClr val="2874B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9A249EC6-3064-6699-75C1-18032699E314}"/>
              </a:ext>
            </a:extLst>
          </p:cNvPr>
          <p:cNvPicPr>
            <a:picLocks noChangeAspect="1"/>
          </p:cNvPicPr>
          <p:nvPr/>
        </p:nvPicPr>
        <p:blipFill>
          <a:blip r:embed="rId4"/>
          <a:stretch>
            <a:fillRect/>
          </a:stretch>
        </p:blipFill>
        <p:spPr>
          <a:xfrm>
            <a:off x="151915" y="1158272"/>
            <a:ext cx="4218371" cy="3770041"/>
          </a:xfrm>
          <a:prstGeom prst="rect">
            <a:avLst/>
          </a:prstGeom>
        </p:spPr>
      </p:pic>
      <p:sp>
        <p:nvSpPr>
          <p:cNvPr id="5" name="文本框 4">
            <a:extLst>
              <a:ext uri="{FF2B5EF4-FFF2-40B4-BE49-F238E27FC236}">
                <a16:creationId xmlns:a16="http://schemas.microsoft.com/office/drawing/2014/main" id="{F1F0E1E0-04C3-8374-7DBB-F1928FFF3892}"/>
              </a:ext>
            </a:extLst>
          </p:cNvPr>
          <p:cNvSpPr txBox="1"/>
          <p:nvPr/>
        </p:nvSpPr>
        <p:spPr>
          <a:xfrm>
            <a:off x="332603" y="5634759"/>
            <a:ext cx="11424922" cy="923330"/>
          </a:xfrm>
          <a:prstGeom prst="rect">
            <a:avLst/>
          </a:prstGeom>
          <a:noFill/>
        </p:spPr>
        <p:txBody>
          <a:bodyPr wrap="square">
            <a:spAutoFit/>
          </a:bodyPr>
          <a:lstStyle/>
          <a:p>
            <a:r>
              <a:rPr lang="zh-CN" altLang="en-US" b="0" i="0" dirty="0">
                <a:solidFill>
                  <a:srgbClr val="374151"/>
                </a:solidFill>
                <a:effectLst/>
                <a:latin typeface="Söhne"/>
              </a:rPr>
              <a:t>使用三西格玛法则（</a:t>
            </a:r>
            <a:r>
              <a:rPr lang="en-US" altLang="zh-CN" b="0" i="0" dirty="0">
                <a:solidFill>
                  <a:srgbClr val="374151"/>
                </a:solidFill>
                <a:effectLst/>
                <a:latin typeface="Söhne"/>
              </a:rPr>
              <a:t>three-sigma rule of thumb</a:t>
            </a:r>
            <a:r>
              <a:rPr lang="zh-CN" altLang="en-US" b="0" i="0" dirty="0">
                <a:solidFill>
                  <a:srgbClr val="374151"/>
                </a:solidFill>
                <a:effectLst/>
                <a:latin typeface="Söhne"/>
              </a:rPr>
              <a:t>）。指标的异常分数在三个标准差之内，则被排除在根因指标之外。在正态分布中，约</a:t>
            </a:r>
            <a:r>
              <a:rPr lang="en-US" altLang="zh-CN" b="0" i="0" dirty="0">
                <a:solidFill>
                  <a:srgbClr val="374151"/>
                </a:solidFill>
                <a:effectLst/>
                <a:latin typeface="Söhne"/>
              </a:rPr>
              <a:t>99.7%</a:t>
            </a:r>
            <a:r>
              <a:rPr lang="zh-CN" altLang="en-US" b="0" i="0" dirty="0">
                <a:solidFill>
                  <a:srgbClr val="374151"/>
                </a:solidFill>
                <a:effectLst/>
                <a:latin typeface="Söhne"/>
              </a:rPr>
              <a:t>的数据点位于平均值的三个标准差范围内。因此，三西格玛规则用于识别那些远离平均值的极端值，这些极端值更可能是异常或根因。</a:t>
            </a:r>
            <a:endParaRPr lang="zh-CN" altLang="en-US" dirty="0"/>
          </a:p>
        </p:txBody>
      </p:sp>
      <p:cxnSp>
        <p:nvCxnSpPr>
          <p:cNvPr id="7" name="直接连接符 6">
            <a:extLst>
              <a:ext uri="{FF2B5EF4-FFF2-40B4-BE49-F238E27FC236}">
                <a16:creationId xmlns:a16="http://schemas.microsoft.com/office/drawing/2014/main" id="{F605B535-C2AD-92B3-D2B6-1F57A23C5C82}"/>
              </a:ext>
            </a:extLst>
          </p:cNvPr>
          <p:cNvCxnSpPr>
            <a:cxnSpLocks/>
          </p:cNvCxnSpPr>
          <p:nvPr/>
        </p:nvCxnSpPr>
        <p:spPr>
          <a:xfrm>
            <a:off x="266163" y="5547061"/>
            <a:ext cx="11616744" cy="0"/>
          </a:xfrm>
          <a:prstGeom prst="line">
            <a:avLst/>
          </a:prstGeom>
          <a:noFill/>
          <a:ln w="22225" cap="flat" cmpd="sng" algn="ctr">
            <a:solidFill>
              <a:srgbClr val="1C6299"/>
            </a:solidFill>
            <a:prstDash val="solid"/>
            <a:miter lim="800000"/>
          </a:ln>
          <a:effectLst/>
        </p:spPr>
      </p:cxnSp>
    </p:spTree>
    <p:extLst>
      <p:ext uri="{BB962C8B-B14F-4D97-AF65-F5344CB8AC3E}">
        <p14:creationId xmlns:p14="http://schemas.microsoft.com/office/powerpoint/2010/main" val="82412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1" name="文本框 20"/>
          <p:cNvSpPr txBox="1"/>
          <p:nvPr/>
        </p:nvSpPr>
        <p:spPr>
          <a:xfrm>
            <a:off x="524224" y="1199863"/>
            <a:ext cx="4338955"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apple-system"/>
                <a:sym typeface="+mn-ea"/>
              </a:rPr>
              <a:t>生成数据集</a:t>
            </a:r>
            <a:endParaRPr sz="2000" dirty="0">
              <a:latin typeface="-apple-system"/>
              <a:sym typeface="+mn-ea"/>
            </a:endParaRPr>
          </a:p>
        </p:txBody>
      </p:sp>
      <p:sp>
        <p:nvSpPr>
          <p:cNvPr id="62" name="文本框 61"/>
          <p:cNvSpPr txBox="1"/>
          <p:nvPr/>
        </p:nvSpPr>
        <p:spPr>
          <a:xfrm>
            <a:off x="8523430" y="2166395"/>
            <a:ext cx="3239274" cy="1805242"/>
          </a:xfrm>
          <a:prstGeom prst="rect">
            <a:avLst/>
          </a:prstGeom>
          <a:noFill/>
        </p:spPr>
        <p:txBody>
          <a:bodyPr wrap="square">
            <a:noAutofit/>
          </a:bodyPr>
          <a:lstStyle/>
          <a:p>
            <a:r>
              <a:rPr lang="zh-CN" altLang="en-US" b="0" i="0" dirty="0">
                <a:effectLst/>
                <a:latin typeface="-apple-system"/>
              </a:rPr>
              <a:t>生成了三个不同规模的数据集，分别包含</a:t>
            </a:r>
            <a:r>
              <a:rPr lang="en-US" altLang="zh-CN" b="0" i="0" dirty="0">
                <a:effectLst/>
                <a:latin typeface="-apple-system"/>
              </a:rPr>
              <a:t>50</a:t>
            </a:r>
            <a:r>
              <a:rPr lang="zh-CN" altLang="en-US" b="0" i="0" dirty="0">
                <a:effectLst/>
                <a:latin typeface="-apple-system"/>
              </a:rPr>
              <a:t>、</a:t>
            </a:r>
            <a:r>
              <a:rPr lang="en-US" altLang="zh-CN" b="0" i="0" dirty="0">
                <a:effectLst/>
                <a:latin typeface="-apple-system"/>
              </a:rPr>
              <a:t>100</a:t>
            </a:r>
            <a:r>
              <a:rPr lang="zh-CN" altLang="en-US" b="0" i="0" dirty="0">
                <a:effectLst/>
                <a:latin typeface="-apple-system"/>
              </a:rPr>
              <a:t>和</a:t>
            </a:r>
            <a:r>
              <a:rPr lang="en-US" altLang="zh-CN" b="0" i="0" dirty="0">
                <a:effectLst/>
                <a:latin typeface="-apple-system"/>
              </a:rPr>
              <a:t>500</a:t>
            </a:r>
            <a:r>
              <a:rPr lang="zh-CN" altLang="en-US" b="0" i="0" dirty="0">
                <a:effectLst/>
                <a:latin typeface="-apple-system"/>
              </a:rPr>
              <a:t>个节点，以及</a:t>
            </a:r>
            <a:r>
              <a:rPr lang="en-US" altLang="zh-CN" b="0" i="0" dirty="0">
                <a:effectLst/>
                <a:latin typeface="-apple-system"/>
              </a:rPr>
              <a:t>100</a:t>
            </a:r>
            <a:r>
              <a:rPr lang="zh-CN" altLang="en-US" b="0" i="0" dirty="0">
                <a:effectLst/>
                <a:latin typeface="-apple-system"/>
              </a:rPr>
              <a:t>、</a:t>
            </a:r>
            <a:r>
              <a:rPr lang="en-US" altLang="zh-CN" b="0" i="0" dirty="0">
                <a:effectLst/>
                <a:latin typeface="-apple-system"/>
              </a:rPr>
              <a:t>500</a:t>
            </a:r>
            <a:r>
              <a:rPr lang="zh-CN" altLang="en-US" b="0" i="0" dirty="0">
                <a:effectLst/>
                <a:latin typeface="-apple-system"/>
              </a:rPr>
              <a:t>和</a:t>
            </a:r>
            <a:r>
              <a:rPr lang="en-US" altLang="zh-CN" b="0" i="0" dirty="0">
                <a:effectLst/>
                <a:latin typeface="-apple-system"/>
              </a:rPr>
              <a:t>5000</a:t>
            </a:r>
            <a:r>
              <a:rPr lang="zh-CN" altLang="en-US" b="0" i="0" dirty="0">
                <a:effectLst/>
                <a:latin typeface="-apple-system"/>
              </a:rPr>
              <a:t>条边。每个数据集对应</a:t>
            </a:r>
            <a:r>
              <a:rPr lang="en-US" altLang="zh-CN" b="0" i="0" dirty="0">
                <a:effectLst/>
                <a:latin typeface="-apple-system"/>
              </a:rPr>
              <a:t>10</a:t>
            </a:r>
            <a:r>
              <a:rPr lang="zh-CN" altLang="en-US" b="0" i="0" dirty="0">
                <a:effectLst/>
                <a:latin typeface="-apple-system"/>
              </a:rPr>
              <a:t>个因果贝叶斯图和</a:t>
            </a:r>
            <a:r>
              <a:rPr lang="en-US" altLang="zh-CN" b="0" i="0" dirty="0">
                <a:effectLst/>
                <a:latin typeface="-apple-system"/>
              </a:rPr>
              <a:t>100</a:t>
            </a:r>
            <a:r>
              <a:rPr lang="zh-CN" altLang="en-US" b="0" i="0" dirty="0">
                <a:effectLst/>
                <a:latin typeface="-apple-system"/>
              </a:rPr>
              <a:t>个故障案例。</a:t>
            </a:r>
            <a:endParaRPr lang="en-US" altLang="zh-CN" b="0" i="0" dirty="0">
              <a:effectLst/>
              <a:latin typeface="-apple-system"/>
            </a:endParaRPr>
          </a:p>
          <a:p>
            <a:endParaRPr lang="en-US" altLang="zh-CN" dirty="0">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p:txBody>
      </p:sp>
      <p:sp>
        <p:nvSpPr>
          <p:cNvPr id="3" name="标题占位符 1">
            <a:extLst>
              <a:ext uri="{FF2B5EF4-FFF2-40B4-BE49-F238E27FC236}">
                <a16:creationId xmlns:a16="http://schemas.microsoft.com/office/drawing/2014/main" id="{7E0C4AD5-8AC6-EA52-AFE0-F71FDE3DEE82}"/>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4" name="椭圆 3">
            <a:extLst>
              <a:ext uri="{FF2B5EF4-FFF2-40B4-BE49-F238E27FC236}">
                <a16:creationId xmlns:a16="http://schemas.microsoft.com/office/drawing/2014/main" id="{9B09E0D7-5EB9-219E-1F19-DCBFBF8D11A4}"/>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 name="直接连接符 4">
            <a:extLst>
              <a:ext uri="{FF2B5EF4-FFF2-40B4-BE49-F238E27FC236}">
                <a16:creationId xmlns:a16="http://schemas.microsoft.com/office/drawing/2014/main" id="{E1B17775-2192-1DDE-3479-357712EC7C3C}"/>
              </a:ext>
            </a:extLst>
          </p:cNvPr>
          <p:cNvCxnSpPr>
            <a:cxnSpLocks/>
            <a:stCxn id="4" idx="6"/>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pic>
        <p:nvPicPr>
          <p:cNvPr id="7" name="图片 6">
            <a:extLst>
              <a:ext uri="{FF2B5EF4-FFF2-40B4-BE49-F238E27FC236}">
                <a16:creationId xmlns:a16="http://schemas.microsoft.com/office/drawing/2014/main" id="{ECFA6188-D999-CD00-50E7-843DCF183517}"/>
              </a:ext>
            </a:extLst>
          </p:cNvPr>
          <p:cNvPicPr>
            <a:picLocks noChangeAspect="1"/>
          </p:cNvPicPr>
          <p:nvPr/>
        </p:nvPicPr>
        <p:blipFill>
          <a:blip r:embed="rId4"/>
          <a:stretch>
            <a:fillRect/>
          </a:stretch>
        </p:blipFill>
        <p:spPr>
          <a:xfrm>
            <a:off x="86975" y="1792323"/>
            <a:ext cx="8523429" cy="3405907"/>
          </a:xfrm>
          <a:prstGeom prst="rect">
            <a:avLst/>
          </a:prstGeom>
        </p:spPr>
      </p:pic>
      <p:sp>
        <p:nvSpPr>
          <p:cNvPr id="9" name="文本框 8">
            <a:extLst>
              <a:ext uri="{FF2B5EF4-FFF2-40B4-BE49-F238E27FC236}">
                <a16:creationId xmlns:a16="http://schemas.microsoft.com/office/drawing/2014/main" id="{400161B2-C9B2-7263-4705-CFDF050C7CD1}"/>
              </a:ext>
            </a:extLst>
          </p:cNvPr>
          <p:cNvSpPr txBox="1"/>
          <p:nvPr/>
        </p:nvSpPr>
        <p:spPr>
          <a:xfrm>
            <a:off x="429296" y="5583808"/>
            <a:ext cx="10997862" cy="646331"/>
          </a:xfrm>
          <a:prstGeom prst="rect">
            <a:avLst/>
          </a:prstGeom>
          <a:noFill/>
        </p:spPr>
        <p:txBody>
          <a:bodyPr wrap="square">
            <a:spAutoFit/>
          </a:bodyPr>
          <a:lstStyle/>
          <a:p>
            <a:r>
              <a:rPr lang="zh-CN" altLang="en-US" b="0" i="0" dirty="0">
                <a:effectLst/>
                <a:latin typeface="-apple-system"/>
              </a:rPr>
              <a:t>使用𝐴𝐶</a:t>
            </a:r>
            <a:r>
              <a:rPr lang="en-US" altLang="zh-CN" b="0" i="0" dirty="0">
                <a:effectLst/>
                <a:latin typeface="-apple-system"/>
              </a:rPr>
              <a:t>@</a:t>
            </a:r>
            <a:r>
              <a:rPr lang="zh-CN" altLang="en-US" b="0" i="0" dirty="0">
                <a:effectLst/>
                <a:latin typeface="-apple-system"/>
              </a:rPr>
              <a:t>𝑘作为评价指标，</a:t>
            </a:r>
            <a:r>
              <a:rPr lang="zh-CN" altLang="en-US" b="0" i="0" dirty="0">
                <a:solidFill>
                  <a:srgbClr val="2874B9"/>
                </a:solidFill>
                <a:effectLst/>
                <a:latin typeface="-apple-system"/>
              </a:rPr>
              <a:t>𝐴𝐶</a:t>
            </a:r>
            <a:r>
              <a:rPr lang="en-US" altLang="zh-CN" b="0" i="0" dirty="0">
                <a:solidFill>
                  <a:srgbClr val="2874B9"/>
                </a:solidFill>
                <a:effectLst/>
                <a:latin typeface="-apple-system"/>
              </a:rPr>
              <a:t>@</a:t>
            </a:r>
            <a:r>
              <a:rPr lang="zh-CN" altLang="en-US" b="0" i="0" dirty="0">
                <a:solidFill>
                  <a:srgbClr val="2874B9"/>
                </a:solidFill>
                <a:effectLst/>
                <a:latin typeface="-apple-system"/>
              </a:rPr>
              <a:t>𝑘表示在前𝑘个推荐结果中，有多少个是真正的故障根源指标的比例</a:t>
            </a:r>
            <a:r>
              <a:rPr lang="zh-CN" altLang="en-US" b="0" i="0" dirty="0">
                <a:solidFill>
                  <a:srgbClr val="111111"/>
                </a:solidFill>
                <a:effectLst/>
                <a:latin typeface="-apple-system"/>
              </a:rPr>
              <a:t>。</a:t>
            </a:r>
            <a:endParaRPr lang="zh-CN" altLang="en-US" b="0" i="0" dirty="0">
              <a:effectLst/>
              <a:latin typeface="-apple-system"/>
            </a:endParaRPr>
          </a:p>
          <a:p>
            <a:r>
              <a:rPr lang="zh-CN" altLang="en-US" b="0" i="0" dirty="0">
                <a:solidFill>
                  <a:srgbClr val="111111"/>
                </a:solidFill>
                <a:effectLst/>
                <a:latin typeface="-apple-system"/>
              </a:rPr>
              <a:t>其中</a:t>
            </a:r>
            <a:r>
              <a:rPr lang="en-US" altLang="zh-CN" b="0" i="0" dirty="0">
                <a:solidFill>
                  <a:srgbClr val="111111"/>
                </a:solidFill>
                <a:effectLst/>
                <a:latin typeface="-apple-system"/>
              </a:rPr>
              <a:t>F</a:t>
            </a:r>
            <a:r>
              <a:rPr lang="zh-CN" altLang="en-US" b="0" i="0" dirty="0">
                <a:solidFill>
                  <a:srgbClr val="111111"/>
                </a:solidFill>
                <a:effectLst/>
                <a:latin typeface="-apple-system"/>
              </a:rPr>
              <a:t>是故障的集合，𝑅𝑖</a:t>
            </a:r>
            <a:r>
              <a:rPr lang="en-US" altLang="zh-CN" b="0" i="0" dirty="0">
                <a:solidFill>
                  <a:srgbClr val="111111"/>
                </a:solidFill>
                <a:effectLst/>
                <a:latin typeface="-apple-system"/>
              </a:rPr>
              <a:t>(M)</a:t>
            </a:r>
            <a:r>
              <a:rPr lang="zh-CN" altLang="en-US" b="0" i="0" dirty="0">
                <a:solidFill>
                  <a:srgbClr val="111111"/>
                </a:solidFill>
                <a:effectLst/>
                <a:latin typeface="-apple-system"/>
              </a:rPr>
              <a:t>是对于每个故障</a:t>
            </a:r>
            <a:r>
              <a:rPr lang="en-US" altLang="zh-CN" b="0" i="0" dirty="0">
                <a:solidFill>
                  <a:srgbClr val="111111"/>
                </a:solidFill>
                <a:effectLst/>
                <a:latin typeface="-apple-system"/>
              </a:rPr>
              <a:t>M</a:t>
            </a:r>
            <a:r>
              <a:rPr lang="zh-CN" altLang="en-US" b="0" i="0" dirty="0">
                <a:solidFill>
                  <a:srgbClr val="111111"/>
                </a:solidFill>
                <a:effectLst/>
                <a:latin typeface="-apple-system"/>
              </a:rPr>
              <a:t>，方法推荐的第𝑖个结果。</a:t>
            </a:r>
            <a:endParaRPr lang="zh-CN" altLang="en-US" b="0" i="0" dirty="0">
              <a:effectLst/>
              <a:latin typeface="-apple-system"/>
            </a:endParaRPr>
          </a:p>
        </p:txBody>
      </p:sp>
      <p:pic>
        <p:nvPicPr>
          <p:cNvPr id="11" name="图片 10">
            <a:extLst>
              <a:ext uri="{FF2B5EF4-FFF2-40B4-BE49-F238E27FC236}">
                <a16:creationId xmlns:a16="http://schemas.microsoft.com/office/drawing/2014/main" id="{8D17FDCA-DAAC-E4EB-A880-5705D4D1892A}"/>
              </a:ext>
            </a:extLst>
          </p:cNvPr>
          <p:cNvPicPr>
            <a:picLocks noChangeAspect="1"/>
          </p:cNvPicPr>
          <p:nvPr/>
        </p:nvPicPr>
        <p:blipFill>
          <a:blip r:embed="rId5"/>
          <a:stretch>
            <a:fillRect/>
          </a:stretch>
        </p:blipFill>
        <p:spPr>
          <a:xfrm>
            <a:off x="8374096" y="4165317"/>
            <a:ext cx="3484977" cy="607260"/>
          </a:xfrm>
          <a:prstGeom prst="rect">
            <a:avLst/>
          </a:prstGeom>
        </p:spPr>
      </p:pic>
      <p:sp>
        <p:nvSpPr>
          <p:cNvPr id="12" name="矩形: 圆角 11">
            <a:extLst>
              <a:ext uri="{FF2B5EF4-FFF2-40B4-BE49-F238E27FC236}">
                <a16:creationId xmlns:a16="http://schemas.microsoft.com/office/drawing/2014/main" id="{1D842542-1A60-AA51-F33F-CD1B22861299}"/>
              </a:ext>
            </a:extLst>
          </p:cNvPr>
          <p:cNvSpPr/>
          <p:nvPr/>
        </p:nvSpPr>
        <p:spPr>
          <a:xfrm>
            <a:off x="363539" y="5526635"/>
            <a:ext cx="11399165" cy="733796"/>
          </a:xfrm>
          <a:prstGeom prst="roundRect">
            <a:avLst/>
          </a:prstGeom>
          <a:noFill/>
          <a:ln>
            <a:solidFill>
              <a:srgbClr val="2874B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90500F51-E9C6-4837-23DB-8D02C8A565E0}"/>
              </a:ext>
            </a:extLst>
          </p:cNvPr>
          <p:cNvGrpSpPr/>
          <p:nvPr/>
        </p:nvGrpSpPr>
        <p:grpSpPr>
          <a:xfrm>
            <a:off x="5419108" y="2282859"/>
            <a:ext cx="5286184" cy="2292282"/>
            <a:chOff x="3093397" y="2898632"/>
            <a:chExt cx="6483708" cy="2811572"/>
          </a:xfrm>
        </p:grpSpPr>
        <p:pic>
          <p:nvPicPr>
            <p:cNvPr id="14" name="图片 13">
              <a:extLst>
                <a:ext uri="{FF2B5EF4-FFF2-40B4-BE49-F238E27FC236}">
                  <a16:creationId xmlns:a16="http://schemas.microsoft.com/office/drawing/2014/main" id="{24158928-4373-25B6-A756-2F2E2BAFB586}"/>
                </a:ext>
              </a:extLst>
            </p:cNvPr>
            <p:cNvPicPr>
              <a:picLocks noChangeAspect="1"/>
            </p:cNvPicPr>
            <p:nvPr/>
          </p:nvPicPr>
          <p:blipFill>
            <a:blip r:embed="rId3"/>
            <a:stretch>
              <a:fillRect/>
            </a:stretch>
          </p:blipFill>
          <p:spPr>
            <a:xfrm>
              <a:off x="3093397" y="2898632"/>
              <a:ext cx="6483708" cy="2811572"/>
            </a:xfrm>
            <a:prstGeom prst="rect">
              <a:avLst/>
            </a:prstGeom>
          </p:spPr>
        </p:pic>
        <p:sp>
          <p:nvSpPr>
            <p:cNvPr id="15" name="矩形 14">
              <a:extLst>
                <a:ext uri="{FF2B5EF4-FFF2-40B4-BE49-F238E27FC236}">
                  <a16:creationId xmlns:a16="http://schemas.microsoft.com/office/drawing/2014/main" id="{B5983531-7816-DA30-FB3B-816C3B79B997}"/>
                </a:ext>
              </a:extLst>
            </p:cNvPr>
            <p:cNvSpPr/>
            <p:nvPr/>
          </p:nvSpPr>
          <p:spPr>
            <a:xfrm>
              <a:off x="5961648" y="4189208"/>
              <a:ext cx="248991" cy="443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DB8784AA-33FC-CB80-AB74-0BE073E0F3DD}"/>
                </a:ext>
              </a:extLst>
            </p:cNvPr>
            <p:cNvSpPr/>
            <p:nvPr/>
          </p:nvSpPr>
          <p:spPr>
            <a:xfrm>
              <a:off x="7547896" y="3441346"/>
              <a:ext cx="248991" cy="443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8D327F57-2BA7-E46B-CC1E-0FFD71DC163F}"/>
                </a:ext>
              </a:extLst>
            </p:cNvPr>
            <p:cNvSpPr/>
            <p:nvPr/>
          </p:nvSpPr>
          <p:spPr>
            <a:xfrm>
              <a:off x="9078890" y="4234284"/>
              <a:ext cx="248991" cy="443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38FF24E-70D4-85D9-980D-AFF50F8BEEB6}"/>
                </a:ext>
              </a:extLst>
            </p:cNvPr>
            <p:cNvSpPr/>
            <p:nvPr/>
          </p:nvSpPr>
          <p:spPr>
            <a:xfrm>
              <a:off x="7509746" y="4963174"/>
              <a:ext cx="248991" cy="443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1" name="文本框 20"/>
          <p:cNvSpPr txBox="1"/>
          <p:nvPr/>
        </p:nvSpPr>
        <p:spPr>
          <a:xfrm>
            <a:off x="524224" y="1199863"/>
            <a:ext cx="4338955"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apple-system"/>
                <a:sym typeface="+mn-ea"/>
              </a:rPr>
              <a:t>真实数据集</a:t>
            </a:r>
            <a:endParaRPr sz="2000" dirty="0">
              <a:latin typeface="-apple-system"/>
              <a:sym typeface="+mn-ea"/>
            </a:endParaRPr>
          </a:p>
        </p:txBody>
      </p:sp>
      <p:sp>
        <p:nvSpPr>
          <p:cNvPr id="62" name="文本框 61"/>
          <p:cNvSpPr txBox="1"/>
          <p:nvPr/>
        </p:nvSpPr>
        <p:spPr>
          <a:xfrm>
            <a:off x="5239139" y="924527"/>
            <a:ext cx="6383628" cy="1631438"/>
          </a:xfrm>
          <a:prstGeom prst="rect">
            <a:avLst/>
          </a:prstGeom>
          <a:noFill/>
        </p:spPr>
        <p:txBody>
          <a:bodyPr wrap="square">
            <a:noAutofit/>
          </a:bodyPr>
          <a:lstStyle/>
          <a:p>
            <a:pPr>
              <a:lnSpc>
                <a:spcPct val="150000"/>
              </a:lnSpc>
            </a:pPr>
            <a:r>
              <a:rPr lang="zh-CN" altLang="en-US" b="0" i="0" dirty="0">
                <a:solidFill>
                  <a:srgbClr val="111111"/>
                </a:solidFill>
                <a:effectLst/>
                <a:latin typeface="-apple-system"/>
              </a:rPr>
              <a:t>大型银行系统中的</a:t>
            </a:r>
            <a:r>
              <a:rPr lang="en-US" altLang="zh-CN" b="0" i="0" dirty="0">
                <a:solidFill>
                  <a:srgbClr val="111111"/>
                </a:solidFill>
                <a:effectLst/>
                <a:latin typeface="-apple-system"/>
              </a:rPr>
              <a:t>Oracle</a:t>
            </a:r>
            <a:r>
              <a:rPr lang="zh-CN" altLang="en-US" b="0" i="0" dirty="0">
                <a:solidFill>
                  <a:srgbClr val="111111"/>
                </a:solidFill>
                <a:effectLst/>
                <a:latin typeface="-apple-system"/>
              </a:rPr>
              <a:t>数据库的</a:t>
            </a:r>
            <a:r>
              <a:rPr lang="en-US" altLang="zh-CN" b="0" i="0" dirty="0">
                <a:solidFill>
                  <a:srgbClr val="111111"/>
                </a:solidFill>
                <a:effectLst/>
                <a:latin typeface="-apple-system"/>
              </a:rPr>
              <a:t>99</a:t>
            </a:r>
            <a:r>
              <a:rPr lang="zh-CN" altLang="en-US" b="0" i="0" dirty="0">
                <a:solidFill>
                  <a:srgbClr val="111111"/>
                </a:solidFill>
                <a:effectLst/>
                <a:latin typeface="-apple-system"/>
              </a:rPr>
              <a:t>个高</a:t>
            </a:r>
            <a:r>
              <a:rPr lang="en-US" altLang="zh-CN" b="0" i="0" dirty="0">
                <a:solidFill>
                  <a:srgbClr val="111111"/>
                </a:solidFill>
                <a:effectLst/>
                <a:latin typeface="-apple-system"/>
              </a:rPr>
              <a:t>AAS</a:t>
            </a:r>
            <a:r>
              <a:rPr lang="zh-CN" altLang="en-US" b="0" i="0" dirty="0">
                <a:solidFill>
                  <a:srgbClr val="111111"/>
                </a:solidFill>
                <a:effectLst/>
                <a:latin typeface="-apple-system"/>
              </a:rPr>
              <a:t>（平均活跃会话）故障案例。</a:t>
            </a:r>
            <a:r>
              <a:rPr lang="zh-CN" altLang="en-US" dirty="0">
                <a:solidFill>
                  <a:srgbClr val="111111"/>
                </a:solidFill>
                <a:latin typeface="-apple-system"/>
              </a:rPr>
              <a:t>从</a:t>
            </a:r>
            <a:r>
              <a:rPr lang="zh-CN" altLang="en-US" b="0" i="0" dirty="0">
                <a:solidFill>
                  <a:srgbClr val="111111"/>
                </a:solidFill>
                <a:effectLst/>
                <a:latin typeface="-apple-system"/>
              </a:rPr>
              <a:t>官方文档中提取了</a:t>
            </a:r>
            <a:r>
              <a:rPr lang="en-US" altLang="zh-CN" b="0" i="0" dirty="0">
                <a:solidFill>
                  <a:srgbClr val="111111"/>
                </a:solidFill>
                <a:effectLst/>
                <a:latin typeface="-apple-system"/>
              </a:rPr>
              <a:t>Oracle</a:t>
            </a:r>
            <a:r>
              <a:rPr lang="zh-CN" altLang="en-US" b="0" i="0" dirty="0">
                <a:solidFill>
                  <a:srgbClr val="111111"/>
                </a:solidFill>
                <a:effectLst/>
                <a:latin typeface="-apple-system"/>
              </a:rPr>
              <a:t>数据库实例的调用图，然后将</a:t>
            </a:r>
            <a:r>
              <a:rPr lang="en-US" altLang="zh-CN" b="0" i="0" dirty="0">
                <a:solidFill>
                  <a:srgbClr val="111111"/>
                </a:solidFill>
                <a:effectLst/>
                <a:latin typeface="-apple-system"/>
              </a:rPr>
              <a:t>197</a:t>
            </a:r>
            <a:r>
              <a:rPr lang="zh-CN" altLang="en-US" b="0" i="0" dirty="0">
                <a:solidFill>
                  <a:srgbClr val="111111"/>
                </a:solidFill>
                <a:effectLst/>
                <a:latin typeface="-apple-system"/>
              </a:rPr>
              <a:t>个监控指标映射到骨架中的元指标。构建的结构图，包含了</a:t>
            </a:r>
            <a:r>
              <a:rPr lang="en-US" altLang="zh-CN" b="0" i="0" dirty="0">
                <a:solidFill>
                  <a:srgbClr val="111111"/>
                </a:solidFill>
                <a:effectLst/>
                <a:latin typeface="-apple-system"/>
              </a:rPr>
              <a:t>2641</a:t>
            </a:r>
            <a:r>
              <a:rPr lang="zh-CN" altLang="en-US" b="0" i="0" dirty="0">
                <a:solidFill>
                  <a:srgbClr val="111111"/>
                </a:solidFill>
                <a:effectLst/>
                <a:latin typeface="-apple-system"/>
              </a:rPr>
              <a:t>条边。</a:t>
            </a: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p:txBody>
      </p:sp>
      <p:sp>
        <p:nvSpPr>
          <p:cNvPr id="3" name="标题占位符 1">
            <a:extLst>
              <a:ext uri="{FF2B5EF4-FFF2-40B4-BE49-F238E27FC236}">
                <a16:creationId xmlns:a16="http://schemas.microsoft.com/office/drawing/2014/main" id="{7E0C4AD5-8AC6-EA52-AFE0-F71FDE3DEE82}"/>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a:t>
            </a:r>
          </a:p>
        </p:txBody>
      </p:sp>
      <p:sp>
        <p:nvSpPr>
          <p:cNvPr id="4" name="椭圆 3">
            <a:extLst>
              <a:ext uri="{FF2B5EF4-FFF2-40B4-BE49-F238E27FC236}">
                <a16:creationId xmlns:a16="http://schemas.microsoft.com/office/drawing/2014/main" id="{9B09E0D7-5EB9-219E-1F19-DCBFBF8D11A4}"/>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 name="直接连接符 4">
            <a:extLst>
              <a:ext uri="{FF2B5EF4-FFF2-40B4-BE49-F238E27FC236}">
                <a16:creationId xmlns:a16="http://schemas.microsoft.com/office/drawing/2014/main" id="{E1B17775-2192-1DDE-3479-357712EC7C3C}"/>
              </a:ext>
            </a:extLst>
          </p:cNvPr>
          <p:cNvCxnSpPr>
            <a:cxnSpLocks/>
            <a:stCxn id="4" idx="6"/>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pic>
        <p:nvPicPr>
          <p:cNvPr id="6" name="图片 5">
            <a:extLst>
              <a:ext uri="{FF2B5EF4-FFF2-40B4-BE49-F238E27FC236}">
                <a16:creationId xmlns:a16="http://schemas.microsoft.com/office/drawing/2014/main" id="{3E5F7799-8FFD-2C2F-7C73-51B4E9D4EC3E}"/>
              </a:ext>
            </a:extLst>
          </p:cNvPr>
          <p:cNvPicPr>
            <a:picLocks noChangeAspect="1"/>
          </p:cNvPicPr>
          <p:nvPr/>
        </p:nvPicPr>
        <p:blipFill>
          <a:blip r:embed="rId5"/>
          <a:stretch>
            <a:fillRect/>
          </a:stretch>
        </p:blipFill>
        <p:spPr>
          <a:xfrm>
            <a:off x="504776" y="1664673"/>
            <a:ext cx="4538372" cy="3614195"/>
          </a:xfrm>
          <a:prstGeom prst="rect">
            <a:avLst/>
          </a:prstGeom>
        </p:spPr>
      </p:pic>
      <p:sp>
        <p:nvSpPr>
          <p:cNvPr id="26" name="文本框 25">
            <a:extLst>
              <a:ext uri="{FF2B5EF4-FFF2-40B4-BE49-F238E27FC236}">
                <a16:creationId xmlns:a16="http://schemas.microsoft.com/office/drawing/2014/main" id="{4FE6F027-CA84-DB20-01E6-5CE8D8B8A7DA}"/>
              </a:ext>
            </a:extLst>
          </p:cNvPr>
          <p:cNvSpPr txBox="1"/>
          <p:nvPr/>
        </p:nvSpPr>
        <p:spPr>
          <a:xfrm>
            <a:off x="5243697" y="4734008"/>
            <a:ext cx="6096000" cy="646331"/>
          </a:xfrm>
          <a:prstGeom prst="rect">
            <a:avLst/>
          </a:prstGeom>
          <a:noFill/>
        </p:spPr>
        <p:txBody>
          <a:bodyPr wrap="square">
            <a:spAutoFit/>
          </a:bodyPr>
          <a:lstStyle/>
          <a:p>
            <a:r>
              <a:rPr lang="en-US" altLang="zh-CN" b="0" i="0" dirty="0">
                <a:solidFill>
                  <a:srgbClr val="374151"/>
                </a:solidFill>
                <a:effectLst/>
                <a:latin typeface="Söhne"/>
              </a:rPr>
              <a:t>Oracle</a:t>
            </a:r>
            <a:r>
              <a:rPr lang="zh-CN" altLang="en-US" b="0" i="0" dirty="0">
                <a:solidFill>
                  <a:srgbClr val="374151"/>
                </a:solidFill>
                <a:effectLst/>
                <a:latin typeface="Söhne"/>
              </a:rPr>
              <a:t>数据库故障的一部分，其中“日志文件同步”（</a:t>
            </a:r>
            <a:r>
              <a:rPr lang="en-US" altLang="zh-CN" b="0" i="0" dirty="0">
                <a:solidFill>
                  <a:srgbClr val="374151"/>
                </a:solidFill>
                <a:effectLst/>
                <a:latin typeface="Söhne"/>
              </a:rPr>
              <a:t>LFS</a:t>
            </a:r>
            <a:r>
              <a:rPr lang="zh-CN" altLang="en-US" b="0" i="0" dirty="0">
                <a:solidFill>
                  <a:srgbClr val="374151"/>
                </a:solidFill>
                <a:effectLst/>
                <a:latin typeface="Söhne"/>
              </a:rPr>
              <a:t>）被数据库管理员标记为根本原因指标</a:t>
            </a:r>
            <a:endParaRPr lang="zh-CN" altLang="en-US" dirty="0"/>
          </a:p>
        </p:txBody>
      </p:sp>
      <p:sp>
        <p:nvSpPr>
          <p:cNvPr id="28" name="文本框 27">
            <a:extLst>
              <a:ext uri="{FF2B5EF4-FFF2-40B4-BE49-F238E27FC236}">
                <a16:creationId xmlns:a16="http://schemas.microsoft.com/office/drawing/2014/main" id="{827EA5B0-ED5F-A3BA-E137-80ED3B66D680}"/>
              </a:ext>
            </a:extLst>
          </p:cNvPr>
          <p:cNvSpPr txBox="1"/>
          <p:nvPr/>
        </p:nvSpPr>
        <p:spPr>
          <a:xfrm>
            <a:off x="5296661" y="5408469"/>
            <a:ext cx="5408896" cy="1169551"/>
          </a:xfrm>
          <a:prstGeom prst="rect">
            <a:avLst/>
          </a:prstGeom>
          <a:noFill/>
        </p:spPr>
        <p:txBody>
          <a:bodyPr wrap="square">
            <a:spAutoFit/>
          </a:bodyPr>
          <a:lstStyle/>
          <a:p>
            <a:pPr algn="l">
              <a:buFont typeface="Arial" panose="020B0604020202020204" pitchFamily="34" charset="0"/>
              <a:buChar char="•"/>
            </a:pPr>
            <a:r>
              <a:rPr lang="en-US" altLang="zh-CN" sz="1400" b="0" i="0" dirty="0">
                <a:solidFill>
                  <a:srgbClr val="111111"/>
                </a:solidFill>
                <a:effectLst/>
                <a:latin typeface="-apple-system"/>
              </a:rPr>
              <a:t>EPS</a:t>
            </a:r>
            <a:r>
              <a:rPr lang="zh-CN" altLang="en-US" sz="1400" b="0" i="0" dirty="0">
                <a:solidFill>
                  <a:srgbClr val="111111"/>
                </a:solidFill>
                <a:effectLst/>
                <a:latin typeface="-apple-system"/>
              </a:rPr>
              <a:t>：每秒执行的</a:t>
            </a:r>
            <a:r>
              <a:rPr lang="en-US" altLang="zh-CN" sz="1400" b="0" i="0" dirty="0">
                <a:solidFill>
                  <a:srgbClr val="111111"/>
                </a:solidFill>
                <a:effectLst/>
                <a:latin typeface="-apple-system"/>
              </a:rPr>
              <a:t>SQL</a:t>
            </a:r>
            <a:r>
              <a:rPr lang="zh-CN" altLang="en-US" sz="1400" b="0" i="0" dirty="0">
                <a:solidFill>
                  <a:srgbClr val="111111"/>
                </a:solidFill>
                <a:effectLst/>
                <a:latin typeface="-apple-system"/>
              </a:rPr>
              <a:t>语句的数量</a:t>
            </a:r>
          </a:p>
          <a:p>
            <a:pPr algn="l">
              <a:buFont typeface="Arial" panose="020B0604020202020204" pitchFamily="34" charset="0"/>
              <a:buChar char="•"/>
            </a:pPr>
            <a:r>
              <a:rPr lang="en-US" altLang="zh-CN" sz="1400" b="0" i="0" dirty="0">
                <a:solidFill>
                  <a:srgbClr val="111111"/>
                </a:solidFill>
                <a:effectLst/>
                <a:latin typeface="-apple-system"/>
              </a:rPr>
              <a:t>LFS</a:t>
            </a:r>
            <a:r>
              <a:rPr lang="zh-CN" altLang="en-US" sz="1400" b="0" i="0" dirty="0">
                <a:solidFill>
                  <a:srgbClr val="111111"/>
                </a:solidFill>
                <a:effectLst/>
                <a:latin typeface="-apple-system"/>
              </a:rPr>
              <a:t>：等待日志文件同步的会话数</a:t>
            </a:r>
          </a:p>
          <a:p>
            <a:pPr algn="l">
              <a:buFont typeface="Arial" panose="020B0604020202020204" pitchFamily="34" charset="0"/>
              <a:buChar char="•"/>
            </a:pPr>
            <a:r>
              <a:rPr lang="en-US" altLang="zh-CN" sz="1400" b="0" i="0" dirty="0">
                <a:solidFill>
                  <a:srgbClr val="111111"/>
                </a:solidFill>
                <a:effectLst/>
                <a:latin typeface="-apple-system"/>
              </a:rPr>
              <a:t>LFS avg time</a:t>
            </a:r>
            <a:r>
              <a:rPr lang="zh-CN" altLang="en-US" sz="1400" b="0" i="0" dirty="0">
                <a:solidFill>
                  <a:srgbClr val="111111"/>
                </a:solidFill>
                <a:effectLst/>
                <a:latin typeface="-apple-system"/>
              </a:rPr>
              <a:t>：等待日志文件同步的平均时间</a:t>
            </a:r>
          </a:p>
          <a:p>
            <a:pPr algn="l">
              <a:buFont typeface="Arial" panose="020B0604020202020204" pitchFamily="34" charset="0"/>
              <a:buChar char="•"/>
            </a:pPr>
            <a:r>
              <a:rPr lang="en-US" altLang="zh-CN" sz="1400" b="0" i="0" dirty="0">
                <a:solidFill>
                  <a:srgbClr val="111111"/>
                </a:solidFill>
                <a:effectLst/>
                <a:latin typeface="-apple-system"/>
              </a:rPr>
              <a:t>LFPW avg time</a:t>
            </a:r>
            <a:r>
              <a:rPr lang="zh-CN" altLang="en-US" sz="1400" b="0" i="0" dirty="0">
                <a:solidFill>
                  <a:srgbClr val="111111"/>
                </a:solidFill>
                <a:effectLst/>
                <a:latin typeface="-apple-system"/>
              </a:rPr>
              <a:t>：等待日志文件并行写入的平均时间</a:t>
            </a:r>
          </a:p>
          <a:p>
            <a:pPr algn="l">
              <a:buFont typeface="Arial" panose="020B0604020202020204" pitchFamily="34" charset="0"/>
              <a:buChar char="•"/>
            </a:pPr>
            <a:r>
              <a:rPr lang="en-US" altLang="zh-CN" sz="1400" b="0" i="0" dirty="0">
                <a:solidFill>
                  <a:srgbClr val="111111"/>
                </a:solidFill>
                <a:effectLst/>
                <a:latin typeface="-apple-system"/>
              </a:rPr>
              <a:t>AAS</a:t>
            </a:r>
            <a:r>
              <a:rPr lang="zh-CN" altLang="en-US" sz="1400" b="0" i="0" dirty="0">
                <a:solidFill>
                  <a:srgbClr val="111111"/>
                </a:solidFill>
                <a:effectLst/>
                <a:latin typeface="-apple-system"/>
              </a:rPr>
              <a:t>：平均活跃会话数，是数据库的主要性能指标</a:t>
            </a:r>
          </a:p>
        </p:txBody>
      </p:sp>
    </p:spTree>
    <p:extLst>
      <p:ext uri="{BB962C8B-B14F-4D97-AF65-F5344CB8AC3E}">
        <p14:creationId xmlns:p14="http://schemas.microsoft.com/office/powerpoint/2010/main" val="37229144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0" name="圆角矩形 12"/>
          <p:cNvSpPr>
            <a:spLocks noChangeArrowheads="1"/>
          </p:cNvSpPr>
          <p:nvPr/>
        </p:nvSpPr>
        <p:spPr bwMode="auto">
          <a:xfrm>
            <a:off x="660401" y="1223893"/>
            <a:ext cx="11162686"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椭圆 1">
            <a:extLst>
              <a:ext uri="{FF2B5EF4-FFF2-40B4-BE49-F238E27FC236}">
                <a16:creationId xmlns:a16="http://schemas.microsoft.com/office/drawing/2014/main" id="{784B0CD3-69D6-3F03-975B-5D4F7F284CB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68F266BB-EB14-18C1-FE72-966149C56F71}"/>
              </a:ext>
            </a:extLst>
          </p:cNvPr>
          <p:cNvCxnSpPr>
            <a:cxnSpLocks/>
            <a:stCxn id="2" idx="6"/>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4" name="标题占位符 1">
            <a:extLst>
              <a:ext uri="{FF2B5EF4-FFF2-40B4-BE49-F238E27FC236}">
                <a16:creationId xmlns:a16="http://schemas.microsoft.com/office/drawing/2014/main" id="{8F3AB81D-EAF8-8F60-7D86-5E468BC04048}"/>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总结</a:t>
            </a:r>
          </a:p>
        </p:txBody>
      </p:sp>
      <p:sp>
        <p:nvSpPr>
          <p:cNvPr id="6" name="文本框 5">
            <a:extLst>
              <a:ext uri="{FF2B5EF4-FFF2-40B4-BE49-F238E27FC236}">
                <a16:creationId xmlns:a16="http://schemas.microsoft.com/office/drawing/2014/main" id="{D6A963C2-5EBA-68F1-1B04-906EAE9B86EF}"/>
              </a:ext>
            </a:extLst>
          </p:cNvPr>
          <p:cNvSpPr txBox="1"/>
          <p:nvPr/>
        </p:nvSpPr>
        <p:spPr>
          <a:xfrm>
            <a:off x="1030309" y="1419465"/>
            <a:ext cx="10410423" cy="3512436"/>
          </a:xfrm>
          <a:prstGeom prst="rect">
            <a:avLst/>
          </a:prstGeom>
          <a:noFill/>
        </p:spPr>
        <p:txBody>
          <a:bodyPr wrap="square">
            <a:spAutoFit/>
          </a:bodyPr>
          <a:lstStyle/>
          <a:p>
            <a:pPr algn="l">
              <a:lnSpc>
                <a:spcPct val="150000"/>
              </a:lnSpc>
            </a:pPr>
            <a:r>
              <a:rPr lang="zh-CN" altLang="en-US" dirty="0">
                <a:solidFill>
                  <a:srgbClr val="FF0000"/>
                </a:solidFill>
                <a:latin typeface="-apple-system"/>
              </a:rPr>
              <a:t>文章的展望 </a:t>
            </a:r>
            <a:r>
              <a:rPr lang="en-US" altLang="zh-CN" dirty="0">
                <a:latin typeface="-apple-system"/>
              </a:rPr>
              <a:t>: </a:t>
            </a:r>
            <a:r>
              <a:rPr lang="zh-CN" altLang="en-US" dirty="0">
                <a:latin typeface="-apple-system"/>
              </a:rPr>
              <a:t>论文提出的结构图需要系统架构的知识和监控指标的映射关系。前者通常可以从文档中获取，后者需要运维人员对指标的含义有清楚的理解，需要大量的先验知识。</a:t>
            </a:r>
            <a:endParaRPr lang="en-US" altLang="zh-CN" dirty="0">
              <a:latin typeface="-apple-system"/>
            </a:endParaRPr>
          </a:p>
          <a:p>
            <a:pPr algn="l">
              <a:lnSpc>
                <a:spcPct val="150000"/>
              </a:lnSpc>
            </a:pPr>
            <a:r>
              <a:rPr lang="zh-CN" altLang="en-US" dirty="0">
                <a:latin typeface="-apple-system"/>
              </a:rPr>
              <a:t>文章未来工作会</a:t>
            </a:r>
            <a:r>
              <a:rPr lang="zh-CN" altLang="en-US" b="0" i="0" dirty="0">
                <a:effectLst/>
                <a:latin typeface="-apple-system"/>
              </a:rPr>
              <a:t>引入故障数据进行回归，希望多样化的数据能够帮助克服对统正常状态的有限理解。</a:t>
            </a:r>
          </a:p>
          <a:p>
            <a:pPr algn="l"/>
            <a:endParaRPr lang="en-US" altLang="zh-CN" dirty="0">
              <a:latin typeface="-apple-system"/>
              <a:sym typeface="+mn-ea"/>
            </a:endParaRPr>
          </a:p>
          <a:p>
            <a:pPr algn="l"/>
            <a:r>
              <a:rPr lang="zh-CN" altLang="en-US" dirty="0">
                <a:latin typeface="-apple-system"/>
                <a:sym typeface="+mn-ea"/>
              </a:rPr>
              <a:t>启发：</a:t>
            </a:r>
            <a:endParaRPr lang="en-US" altLang="zh-CN" dirty="0">
              <a:latin typeface="-apple-system"/>
              <a:sym typeface="+mn-ea"/>
            </a:endParaRPr>
          </a:p>
          <a:p>
            <a:pPr algn="l">
              <a:lnSpc>
                <a:spcPct val="150000"/>
              </a:lnSpc>
            </a:pPr>
            <a:r>
              <a:rPr lang="zh-CN" altLang="en-US" dirty="0">
                <a:latin typeface="-apple-system"/>
                <a:sym typeface="+mn-ea"/>
              </a:rPr>
              <a:t>很多工业</a:t>
            </a:r>
            <a:r>
              <a:rPr lang="zh-CN" altLang="en-US" dirty="0">
                <a:effectLst/>
                <a:latin typeface="-apple-system"/>
                <a:sym typeface="+mn-ea"/>
              </a:rPr>
              <a:t>部件结构与在线服务系统结构相似，但是构建因果图是个难题，在继续调研因果图构建的论文，想法是依据因果推断的反事实来推断指标间的因果假设结合深度学习方法来训练出一个</a:t>
            </a:r>
            <a:r>
              <a:rPr lang="en-US" altLang="zh-CN" dirty="0">
                <a:effectLst/>
                <a:latin typeface="-apple-system"/>
                <a:sym typeface="+mn-ea"/>
              </a:rPr>
              <a:t>CBN</a:t>
            </a:r>
            <a:r>
              <a:rPr lang="zh-CN" altLang="en-US" dirty="0">
                <a:effectLst/>
                <a:latin typeface="-apple-system"/>
                <a:sym typeface="+mn-ea"/>
              </a:rPr>
              <a:t>的图结构。</a:t>
            </a:r>
            <a:endParaRPr lang="en-US" altLang="zh-CN" dirty="0">
              <a:effectLst/>
              <a:latin typeface="-apple-system"/>
              <a:sym typeface="+mn-ea"/>
            </a:endParaRPr>
          </a:p>
          <a:p>
            <a:pPr algn="l">
              <a:lnSpc>
                <a:spcPct val="150000"/>
              </a:lnSpc>
            </a:pPr>
            <a:r>
              <a:rPr lang="zh-CN" altLang="en-US" dirty="0">
                <a:latin typeface="-apple-system"/>
                <a:sym typeface="+mn-ea"/>
              </a:rPr>
              <a:t>构建因果图后</a:t>
            </a:r>
            <a:r>
              <a:rPr lang="zh-CN" altLang="en-US" dirty="0">
                <a:effectLst/>
                <a:latin typeface="-apple-system"/>
                <a:sym typeface="+mn-ea"/>
              </a:rPr>
              <a:t>推断根因的方法继续调研。</a:t>
            </a:r>
            <a:endParaRPr lang="en-US" altLang="zh-CN" dirty="0">
              <a:effectLst/>
              <a:latin typeface="-apple-system"/>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谢谢您的聆听</a:t>
            </a:r>
            <a:r>
              <a:rPr lang="zh-CN" sz="3600" b="1" dirty="0">
                <a:solidFill>
                  <a:schemeClr val="bg1"/>
                </a:solidFill>
              </a:rPr>
              <a:t>！</a:t>
            </a: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2"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
            <a:extLst>
              <a:ext uri="{FF2B5EF4-FFF2-40B4-BE49-F238E27FC236}">
                <a16:creationId xmlns:a16="http://schemas.microsoft.com/office/drawing/2014/main" id="{BD5D576C-3FD2-8125-19BD-83A5B6E99C03}"/>
              </a:ext>
            </a:extLst>
          </p:cNvPr>
          <p:cNvSpPr/>
          <p:nvPr/>
        </p:nvSpPr>
        <p:spPr>
          <a:xfrm>
            <a:off x="515636" y="1189838"/>
            <a:ext cx="3653976" cy="4829211"/>
          </a:xfrm>
          <a:prstGeom prst="roundRect">
            <a:avLst/>
          </a:prstGeom>
          <a:solidFill>
            <a:srgbClr val="1A62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背景</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6043D46-1E6B-6B5C-349F-CE92E7CFC5ED}"/>
              </a:ext>
            </a:extLst>
          </p:cNvPr>
          <p:cNvSpPr txBox="1"/>
          <p:nvPr/>
        </p:nvSpPr>
        <p:spPr>
          <a:xfrm>
            <a:off x="669507" y="1709110"/>
            <a:ext cx="3346234" cy="2542940"/>
          </a:xfrm>
          <a:prstGeom prst="rect">
            <a:avLst/>
          </a:prstGeom>
          <a:noFill/>
        </p:spPr>
        <p:txBody>
          <a:bodyPr wrap="square">
            <a:spAutoFit/>
          </a:bodyPr>
          <a:lstStyle/>
          <a:p>
            <a:pPr>
              <a:lnSpc>
                <a:spcPct val="150000"/>
              </a:lnSpc>
            </a:pPr>
            <a:r>
              <a:rPr lang="zh-CN" altLang="en-US" dirty="0">
                <a:solidFill>
                  <a:schemeClr val="bg1"/>
                </a:solidFill>
                <a:latin typeface="Söhne"/>
              </a:rPr>
              <a:t>在线服务系统领域（</a:t>
            </a:r>
            <a:r>
              <a:rPr lang="en-US" altLang="zh-CN" dirty="0">
                <a:solidFill>
                  <a:schemeClr val="bg1"/>
                </a:solidFill>
                <a:latin typeface="Söhne"/>
              </a:rPr>
              <a:t>OSS</a:t>
            </a:r>
            <a:r>
              <a:rPr lang="zh-CN" altLang="en-US" dirty="0">
                <a:solidFill>
                  <a:schemeClr val="bg1"/>
                </a:solidFill>
                <a:latin typeface="Söhne"/>
              </a:rPr>
              <a:t>）</a:t>
            </a:r>
            <a:r>
              <a:rPr lang="en-US" altLang="zh-CN" dirty="0">
                <a:solidFill>
                  <a:schemeClr val="bg1"/>
                </a:solidFill>
                <a:latin typeface="Söhne"/>
              </a:rPr>
              <a:t>,</a:t>
            </a:r>
            <a:r>
              <a:rPr lang="zh-CN" altLang="en-US" dirty="0">
                <a:solidFill>
                  <a:schemeClr val="bg1"/>
                </a:solidFill>
                <a:latin typeface="Söhne"/>
              </a:rPr>
              <a:t>依靠大量的监控数据来检测和缓解故障。由于单个故障可能在系统中传播，因此底层故障的 </a:t>
            </a:r>
            <a:r>
              <a:rPr lang="en-US" altLang="zh-CN" dirty="0">
                <a:solidFill>
                  <a:schemeClr val="bg1"/>
                </a:solidFill>
                <a:latin typeface="Söhne"/>
              </a:rPr>
              <a:t>RCA</a:t>
            </a:r>
            <a:r>
              <a:rPr lang="zh-CN" altLang="en-US" dirty="0">
                <a:solidFill>
                  <a:schemeClr val="bg1"/>
                </a:solidFill>
                <a:latin typeface="Söhne"/>
              </a:rPr>
              <a:t>（识别一小组根本原因指标）可以节省大量查找故障的时间。</a:t>
            </a:r>
          </a:p>
        </p:txBody>
      </p:sp>
      <p:sp>
        <p:nvSpPr>
          <p:cNvPr id="11" name="文本框 10">
            <a:extLst>
              <a:ext uri="{FF2B5EF4-FFF2-40B4-BE49-F238E27FC236}">
                <a16:creationId xmlns:a16="http://schemas.microsoft.com/office/drawing/2014/main" id="{FD13A9BC-3CA7-63E8-B7B7-B204367FCF66}"/>
              </a:ext>
            </a:extLst>
          </p:cNvPr>
          <p:cNvSpPr txBox="1"/>
          <p:nvPr/>
        </p:nvSpPr>
        <p:spPr>
          <a:xfrm>
            <a:off x="4595232" y="1205329"/>
            <a:ext cx="6602238" cy="29578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374151"/>
                </a:solidFill>
                <a:latin typeface="Söhne"/>
              </a:rPr>
              <a:t>依靠</a:t>
            </a:r>
            <a:r>
              <a:rPr lang="zh-CN" altLang="en-US" b="1" dirty="0">
                <a:solidFill>
                  <a:srgbClr val="1A6299"/>
                </a:solidFill>
                <a:latin typeface="Söhne"/>
              </a:rPr>
              <a:t>监控数据</a:t>
            </a:r>
            <a:r>
              <a:rPr lang="zh-CN" altLang="en-US" dirty="0">
                <a:solidFill>
                  <a:srgbClr val="374151"/>
                </a:solidFill>
                <a:latin typeface="Söhne"/>
              </a:rPr>
              <a:t>来了解系统中发生的情况。通常采用以恒定频率（例如每分钟一次）采样的</a:t>
            </a:r>
            <a:r>
              <a:rPr lang="zh-CN" altLang="en-US" dirty="0">
                <a:solidFill>
                  <a:srgbClr val="2874B9"/>
                </a:solidFill>
                <a:latin typeface="Söhne"/>
              </a:rPr>
              <a:t>时间序列</a:t>
            </a:r>
            <a:r>
              <a:rPr lang="zh-CN" altLang="en-US" dirty="0">
                <a:solidFill>
                  <a:srgbClr val="374151"/>
                </a:solidFill>
                <a:latin typeface="Söhne"/>
              </a:rPr>
              <a:t>的形式。</a:t>
            </a:r>
            <a:endParaRPr lang="en-US" altLang="zh-CN" dirty="0">
              <a:solidFill>
                <a:srgbClr val="374151"/>
              </a:solidFill>
              <a:latin typeface="Söhne"/>
            </a:endParaRPr>
          </a:p>
          <a:p>
            <a:pPr marL="285750" indent="-285750">
              <a:lnSpc>
                <a:spcPct val="150000"/>
              </a:lnSpc>
              <a:buFont typeface="Arial" panose="020B0604020202020204" pitchFamily="34" charset="0"/>
              <a:buChar char="•"/>
            </a:pPr>
            <a:r>
              <a:rPr lang="zh-CN" altLang="en-US" dirty="0">
                <a:solidFill>
                  <a:srgbClr val="374151"/>
                </a:solidFill>
                <a:latin typeface="Söhne"/>
              </a:rPr>
              <a:t>衡量整个系统健康状况的指标，</a:t>
            </a:r>
            <a:r>
              <a:rPr lang="zh-CN" altLang="en-US" dirty="0">
                <a:solidFill>
                  <a:srgbClr val="1A6299"/>
                </a:solidFill>
                <a:latin typeface="Söhne"/>
              </a:rPr>
              <a:t>称为服务级别指标（</a:t>
            </a:r>
            <a:r>
              <a:rPr lang="en-US" altLang="zh-CN" dirty="0">
                <a:solidFill>
                  <a:srgbClr val="1A6299"/>
                </a:solidFill>
                <a:latin typeface="Söhne"/>
              </a:rPr>
              <a:t>SLI</a:t>
            </a:r>
            <a:r>
              <a:rPr lang="zh-CN" altLang="en-US" dirty="0">
                <a:solidFill>
                  <a:srgbClr val="1A6299"/>
                </a:solidFill>
                <a:latin typeface="Söhne"/>
              </a:rPr>
              <a:t>），</a:t>
            </a:r>
            <a:r>
              <a:rPr lang="zh-CN" altLang="en-US" dirty="0">
                <a:solidFill>
                  <a:srgbClr val="374151"/>
                </a:solidFill>
                <a:latin typeface="Söhne"/>
              </a:rPr>
              <a:t>例如在线服务的平均响应时间。一旦 </a:t>
            </a:r>
            <a:r>
              <a:rPr lang="en-US" altLang="zh-CN" dirty="0">
                <a:solidFill>
                  <a:srgbClr val="374151"/>
                </a:solidFill>
                <a:latin typeface="Söhne"/>
              </a:rPr>
              <a:t>SLI </a:t>
            </a:r>
            <a:r>
              <a:rPr lang="zh-CN" altLang="en-US" dirty="0">
                <a:solidFill>
                  <a:srgbClr val="374151"/>
                </a:solidFill>
                <a:latin typeface="Söhne"/>
              </a:rPr>
              <a:t>违反了预定义的服务水平目标（即发生故障）。</a:t>
            </a:r>
            <a:endParaRPr lang="en-US" altLang="zh-CN" dirty="0">
              <a:solidFill>
                <a:srgbClr val="374151"/>
              </a:solidFill>
              <a:latin typeface="Söhne"/>
            </a:endParaRPr>
          </a:p>
          <a:p>
            <a:pPr>
              <a:lnSpc>
                <a:spcPct val="150000"/>
              </a:lnSpc>
            </a:pPr>
            <a:endParaRPr lang="en-US" altLang="zh-CN" dirty="0">
              <a:solidFill>
                <a:srgbClr val="374151"/>
              </a:solidFill>
              <a:latin typeface="Söhne"/>
            </a:endParaRPr>
          </a:p>
          <a:p>
            <a:pPr>
              <a:lnSpc>
                <a:spcPct val="150000"/>
              </a:lnSpc>
            </a:pPr>
            <a:endParaRPr lang="en-US" altLang="zh-CN" dirty="0">
              <a:solidFill>
                <a:srgbClr val="374151"/>
              </a:solidFill>
              <a:latin typeface="Söhne"/>
            </a:endParaRPr>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7" name="矩形: 圆角 1">
            <a:extLst>
              <a:ext uri="{FF2B5EF4-FFF2-40B4-BE49-F238E27FC236}">
                <a16:creationId xmlns:a16="http://schemas.microsoft.com/office/drawing/2014/main" id="{69779FCD-88BB-5E39-50C0-41CC12DC3CCA}"/>
              </a:ext>
            </a:extLst>
          </p:cNvPr>
          <p:cNvSpPr/>
          <p:nvPr/>
        </p:nvSpPr>
        <p:spPr>
          <a:xfrm>
            <a:off x="4477555" y="3738431"/>
            <a:ext cx="6988935" cy="2280110"/>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03A25BA1-9039-75A9-2C64-755CB8B6CDF7}"/>
              </a:ext>
            </a:extLst>
          </p:cNvPr>
          <p:cNvSpPr txBox="1"/>
          <p:nvPr/>
        </p:nvSpPr>
        <p:spPr>
          <a:xfrm>
            <a:off x="4848351" y="3940727"/>
            <a:ext cx="6466796" cy="1711944"/>
          </a:xfrm>
          <a:prstGeom prst="rect">
            <a:avLst/>
          </a:prstGeom>
          <a:noFill/>
        </p:spPr>
        <p:txBody>
          <a:bodyPr wrap="square">
            <a:spAutoFit/>
          </a:bodyPr>
          <a:lstStyle/>
          <a:p>
            <a:pPr>
              <a:lnSpc>
                <a:spcPct val="150000"/>
              </a:lnSpc>
            </a:pPr>
            <a:r>
              <a:rPr lang="zh-CN" altLang="en-US" b="0" i="0" dirty="0">
                <a:solidFill>
                  <a:srgbClr val="191B1F"/>
                </a:solidFill>
                <a:effectLst/>
                <a:latin typeface="-apple-system"/>
              </a:rPr>
              <a:t>在复杂系统的大量监控变量（如</a:t>
            </a:r>
            <a:r>
              <a:rPr lang="en-US" altLang="zh-CN" b="0" i="0" dirty="0">
                <a:solidFill>
                  <a:srgbClr val="191B1F"/>
                </a:solidFill>
                <a:effectLst/>
                <a:latin typeface="-apple-system"/>
              </a:rPr>
              <a:t>CPU</a:t>
            </a:r>
            <a:r>
              <a:rPr lang="zh-CN" altLang="en-US" b="0" i="0" dirty="0">
                <a:solidFill>
                  <a:srgbClr val="191B1F"/>
                </a:solidFill>
                <a:effectLst/>
                <a:latin typeface="-apple-system"/>
              </a:rPr>
              <a:t>利用率、响应时间）中，找到“根因”（“根因”指具体的监控变量）。在这一问题定义下，近年来的论文中采用的方法主要是</a:t>
            </a:r>
            <a:r>
              <a:rPr lang="zh-CN" altLang="en-US" b="0" i="0" dirty="0">
                <a:solidFill>
                  <a:srgbClr val="2874B9"/>
                </a:solidFill>
                <a:effectLst/>
                <a:latin typeface="-apple-system"/>
              </a:rPr>
              <a:t>深度优先搜索和随机游走</a:t>
            </a:r>
            <a:r>
              <a:rPr lang="zh-CN" altLang="en-US" b="0" i="0" dirty="0">
                <a:solidFill>
                  <a:srgbClr val="191B1F"/>
                </a:solidFill>
                <a:effectLst/>
                <a:latin typeface="-apple-system"/>
              </a:rPr>
              <a:t>。但这两个方法可解释性低，且时间复杂度高，精度</a:t>
            </a:r>
            <a:r>
              <a:rPr lang="zh-CN" altLang="en-US" dirty="0">
                <a:solidFill>
                  <a:srgbClr val="191B1F"/>
                </a:solidFill>
                <a:latin typeface="-apple-system"/>
              </a:rPr>
              <a:t>低</a:t>
            </a:r>
            <a:r>
              <a:rPr lang="zh-CN" altLang="en-US" b="0" i="0" dirty="0">
                <a:solidFill>
                  <a:srgbClr val="191B1F"/>
                </a:solidFill>
                <a:effectLst/>
                <a:latin typeface="-apple-system"/>
              </a:rPr>
              <a:t>。</a:t>
            </a:r>
            <a:endParaRPr lang="en-US" altLang="zh-CN" dirty="0">
              <a:solidFill>
                <a:srgbClr val="374151"/>
              </a:solidFill>
              <a:latin typeface="Söhne"/>
            </a:endParaRPr>
          </a:p>
        </p:txBody>
      </p:sp>
    </p:spTree>
    <p:extLst>
      <p:ext uri="{BB962C8B-B14F-4D97-AF65-F5344CB8AC3E}">
        <p14:creationId xmlns:p14="http://schemas.microsoft.com/office/powerpoint/2010/main" val="274102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挑战</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6043D46-1E6B-6B5C-349F-CE92E7CFC5ED}"/>
              </a:ext>
            </a:extLst>
          </p:cNvPr>
          <p:cNvSpPr txBox="1"/>
          <p:nvPr/>
        </p:nvSpPr>
        <p:spPr>
          <a:xfrm>
            <a:off x="707697" y="1368446"/>
            <a:ext cx="10958630" cy="1711944"/>
          </a:xfrm>
          <a:prstGeom prst="rect">
            <a:avLst/>
          </a:prstGeom>
          <a:noFill/>
        </p:spPr>
        <p:txBody>
          <a:bodyPr wrap="square">
            <a:spAutoFit/>
          </a:bodyPr>
          <a:lstStyle/>
          <a:p>
            <a:pPr>
              <a:lnSpc>
                <a:spcPct val="150000"/>
              </a:lnSpc>
            </a:pPr>
            <a:r>
              <a:rPr lang="zh-CN" altLang="en-US" dirty="0">
                <a:solidFill>
                  <a:srgbClr val="374151"/>
                </a:solidFill>
                <a:latin typeface="Söhne"/>
              </a:rPr>
              <a:t>以前的工作：</a:t>
            </a:r>
            <a:r>
              <a:rPr lang="en-US" altLang="zh-CN" dirty="0">
                <a:solidFill>
                  <a:srgbClr val="374151"/>
                </a:solidFill>
                <a:latin typeface="Söhne"/>
              </a:rPr>
              <a:t>Sage</a:t>
            </a:r>
            <a:r>
              <a:rPr lang="zh-CN" altLang="en-US" dirty="0">
                <a:solidFill>
                  <a:srgbClr val="374151"/>
                </a:solidFill>
                <a:latin typeface="Söhne"/>
              </a:rPr>
              <a:t>通过反事实分析来进行</a:t>
            </a:r>
            <a:r>
              <a:rPr lang="en-US" altLang="zh-CN" dirty="0">
                <a:solidFill>
                  <a:srgbClr val="374151"/>
                </a:solidFill>
                <a:latin typeface="Söhne"/>
              </a:rPr>
              <a:t>RCA</a:t>
            </a:r>
            <a:r>
              <a:rPr lang="zh-CN" altLang="en-US" dirty="0">
                <a:solidFill>
                  <a:srgbClr val="374151"/>
                </a:solidFill>
                <a:latin typeface="Söhne"/>
              </a:rPr>
              <a:t>，但</a:t>
            </a:r>
            <a:r>
              <a:rPr lang="en-US" altLang="zh-CN" dirty="0">
                <a:solidFill>
                  <a:srgbClr val="374151"/>
                </a:solidFill>
                <a:latin typeface="Söhne"/>
              </a:rPr>
              <a:t>Sage</a:t>
            </a:r>
            <a:r>
              <a:rPr lang="zh-CN" altLang="en-US" dirty="0">
                <a:solidFill>
                  <a:srgbClr val="374151"/>
                </a:solidFill>
                <a:latin typeface="Söhne"/>
              </a:rPr>
              <a:t>不对系统进行干预。（</a:t>
            </a:r>
            <a:r>
              <a:rPr lang="en-US" altLang="zh-CN" dirty="0">
                <a:solidFill>
                  <a:srgbClr val="1A6299"/>
                </a:solidFill>
                <a:latin typeface="Söhne"/>
              </a:rPr>
              <a:t>2021-ASPLOS-Sage: Practical and Scalable ML-Driven Performance Debugging in Microservices</a:t>
            </a:r>
            <a:r>
              <a:rPr lang="en-US" altLang="zh-CN" dirty="0">
                <a:solidFill>
                  <a:srgbClr val="374151"/>
                </a:solidFill>
                <a:latin typeface="Söhne"/>
              </a:rPr>
              <a:t>.</a:t>
            </a:r>
            <a:r>
              <a:rPr lang="zh-CN" altLang="en-US" dirty="0">
                <a:solidFill>
                  <a:srgbClr val="374151"/>
                </a:solidFill>
                <a:latin typeface="Söhne"/>
              </a:rPr>
              <a:t>）</a:t>
            </a:r>
            <a:endParaRPr lang="en-US" altLang="zh-CN" dirty="0">
              <a:solidFill>
                <a:srgbClr val="374151"/>
              </a:solidFill>
              <a:latin typeface="Söhne"/>
            </a:endParaRPr>
          </a:p>
          <a:p>
            <a:pPr>
              <a:lnSpc>
                <a:spcPct val="150000"/>
              </a:lnSpc>
            </a:pPr>
            <a:r>
              <a:rPr lang="zh-CN" altLang="en-US" dirty="0">
                <a:solidFill>
                  <a:srgbClr val="2874B9"/>
                </a:solidFill>
                <a:latin typeface="Söhne"/>
              </a:rPr>
              <a:t>本文将 </a:t>
            </a:r>
            <a:r>
              <a:rPr lang="en-US" altLang="zh-CN" dirty="0">
                <a:solidFill>
                  <a:srgbClr val="2874B9"/>
                </a:solidFill>
                <a:latin typeface="Söhne"/>
              </a:rPr>
              <a:t>OSS </a:t>
            </a:r>
            <a:r>
              <a:rPr lang="zh-CN" altLang="en-US" dirty="0">
                <a:solidFill>
                  <a:srgbClr val="2874B9"/>
                </a:solidFill>
                <a:latin typeface="Söhne"/>
              </a:rPr>
              <a:t>中的故障映射为因果推理的干预识别（</a:t>
            </a:r>
            <a:r>
              <a:rPr lang="en-US" altLang="zh-CN" dirty="0">
                <a:solidFill>
                  <a:srgbClr val="2874B9"/>
                </a:solidFill>
                <a:latin typeface="Söhne"/>
              </a:rPr>
              <a:t>IR</a:t>
            </a:r>
            <a:r>
              <a:rPr lang="zh-CN" altLang="en-US" dirty="0">
                <a:solidFill>
                  <a:srgbClr val="2874B9"/>
                </a:solidFill>
                <a:latin typeface="Söhne"/>
              </a:rPr>
              <a:t>）问题 。</a:t>
            </a:r>
            <a:r>
              <a:rPr lang="en-US" altLang="zh-CN" dirty="0">
                <a:solidFill>
                  <a:srgbClr val="2874B9"/>
                </a:solidFill>
                <a:latin typeface="Söhne"/>
              </a:rPr>
              <a:t>(</a:t>
            </a:r>
            <a:r>
              <a:rPr lang="zh-CN" altLang="en-US" b="0" i="0" dirty="0">
                <a:solidFill>
                  <a:srgbClr val="191B1F"/>
                </a:solidFill>
                <a:effectLst/>
                <a:latin typeface="-apple-system"/>
              </a:rPr>
              <a:t>将无故障数据和故障数据映射为对干预前后两个分布的采样</a:t>
            </a:r>
            <a:r>
              <a:rPr lang="en-US" altLang="zh-CN" dirty="0">
                <a:solidFill>
                  <a:srgbClr val="2874B9"/>
                </a:solidFill>
                <a:latin typeface="Söhne"/>
              </a:rPr>
              <a:t>)</a:t>
            </a:r>
            <a:endParaRPr lang="zh-CN" altLang="en-US" dirty="0">
              <a:solidFill>
                <a:srgbClr val="2874B9"/>
              </a:solidFill>
              <a:latin typeface="Söhne"/>
            </a:endParaRPr>
          </a:p>
        </p:txBody>
      </p:sp>
      <p:sp>
        <p:nvSpPr>
          <p:cNvPr id="11" name="文本框 10">
            <a:extLst>
              <a:ext uri="{FF2B5EF4-FFF2-40B4-BE49-F238E27FC236}">
                <a16:creationId xmlns:a16="http://schemas.microsoft.com/office/drawing/2014/main" id="{FD13A9BC-3CA7-63E8-B7B7-B204367FCF66}"/>
              </a:ext>
            </a:extLst>
          </p:cNvPr>
          <p:cNvSpPr txBox="1"/>
          <p:nvPr/>
        </p:nvSpPr>
        <p:spPr>
          <a:xfrm>
            <a:off x="618535" y="5277419"/>
            <a:ext cx="10500225" cy="880947"/>
          </a:xfrm>
          <a:prstGeom prst="rect">
            <a:avLst/>
          </a:prstGeom>
          <a:noFill/>
        </p:spPr>
        <p:txBody>
          <a:bodyPr wrap="square">
            <a:spAutoFit/>
          </a:bodyPr>
          <a:lstStyle/>
          <a:p>
            <a:pPr>
              <a:lnSpc>
                <a:spcPct val="150000"/>
              </a:lnSpc>
            </a:pPr>
            <a:r>
              <a:rPr lang="zh-CN" altLang="en-US" dirty="0">
                <a:solidFill>
                  <a:srgbClr val="374151"/>
                </a:solidFill>
                <a:latin typeface="Söhne"/>
              </a:rPr>
              <a:t>现已有许多工作从观测数据中发现因果关系，然而现有的方法考虑的指标有限。</a:t>
            </a:r>
            <a:endParaRPr lang="en-US" altLang="zh-CN" dirty="0">
              <a:solidFill>
                <a:srgbClr val="374151"/>
              </a:solidFill>
              <a:latin typeface="Söhne"/>
            </a:endParaRPr>
          </a:p>
          <a:p>
            <a:pPr>
              <a:lnSpc>
                <a:spcPct val="150000"/>
              </a:lnSpc>
            </a:pPr>
            <a:r>
              <a:rPr lang="zh-CN" altLang="en-US" dirty="0">
                <a:solidFill>
                  <a:srgbClr val="2874B9"/>
                </a:solidFill>
                <a:latin typeface="Söhne"/>
              </a:rPr>
              <a:t>利用系统架构的领域知识并结合直观的假设构架指标之间的因果图，处理比以往更多种类的指标。</a:t>
            </a:r>
          </a:p>
        </p:txBody>
      </p:sp>
      <p:sp>
        <p:nvSpPr>
          <p:cNvPr id="12" name="矩形: 圆角 1">
            <a:extLst>
              <a:ext uri="{FF2B5EF4-FFF2-40B4-BE49-F238E27FC236}">
                <a16:creationId xmlns:a16="http://schemas.microsoft.com/office/drawing/2014/main" id="{E4BA72F3-8FC6-54DB-E723-6C56B1103E9B}"/>
              </a:ext>
            </a:extLst>
          </p:cNvPr>
          <p:cNvSpPr/>
          <p:nvPr/>
        </p:nvSpPr>
        <p:spPr>
          <a:xfrm>
            <a:off x="588800" y="5233040"/>
            <a:ext cx="10927025" cy="110897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
            <a:extLst>
              <a:ext uri="{FF2B5EF4-FFF2-40B4-BE49-F238E27FC236}">
                <a16:creationId xmlns:a16="http://schemas.microsoft.com/office/drawing/2014/main" id="{BD5D576C-3FD2-8125-19BD-83A5B6E99C03}"/>
              </a:ext>
            </a:extLst>
          </p:cNvPr>
          <p:cNvSpPr/>
          <p:nvPr/>
        </p:nvSpPr>
        <p:spPr>
          <a:xfrm>
            <a:off x="525673" y="1405108"/>
            <a:ext cx="11032654" cy="3204961"/>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 name="文本框 1">
            <a:extLst>
              <a:ext uri="{FF2B5EF4-FFF2-40B4-BE49-F238E27FC236}">
                <a16:creationId xmlns:a16="http://schemas.microsoft.com/office/drawing/2014/main" id="{2161DE48-BBA6-3275-6CDC-0718C192BDA4}"/>
              </a:ext>
            </a:extLst>
          </p:cNvPr>
          <p:cNvSpPr txBox="1"/>
          <p:nvPr>
            <p:custDataLst>
              <p:tags r:id="rId1"/>
            </p:custDataLst>
          </p:nvPr>
        </p:nvSpPr>
        <p:spPr>
          <a:xfrm>
            <a:off x="586828" y="4731779"/>
            <a:ext cx="5509172" cy="369332"/>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en-US" altLang="zh-CN" dirty="0">
                <a:solidFill>
                  <a:srgbClr val="1A6299"/>
                </a:solidFill>
                <a:latin typeface="Söhne"/>
              </a:rPr>
              <a:t>Challenge</a:t>
            </a:r>
            <a:r>
              <a:rPr lang="zh-CN" altLang="en-US" dirty="0">
                <a:solidFill>
                  <a:srgbClr val="374151"/>
                </a:solidFill>
                <a:latin typeface="Söhne"/>
              </a:rPr>
              <a:t>：获取用于 </a:t>
            </a:r>
            <a:r>
              <a:rPr lang="en-US" altLang="zh-CN" dirty="0">
                <a:solidFill>
                  <a:srgbClr val="374151"/>
                </a:solidFill>
                <a:latin typeface="Söhne"/>
              </a:rPr>
              <a:t>OSS </a:t>
            </a:r>
            <a:r>
              <a:rPr lang="zh-CN" altLang="en-US" dirty="0">
                <a:solidFill>
                  <a:srgbClr val="374151"/>
                </a:solidFill>
                <a:latin typeface="Söhne"/>
              </a:rPr>
              <a:t>中因果推理的因果图</a:t>
            </a:r>
            <a:endParaRPr lang="zh-CN" sz="1800" b="0" i="0" dirty="0">
              <a:solidFill>
                <a:srgbClr val="1A6299"/>
              </a:solidFill>
              <a:highlight>
                <a:srgbClr val="FFFF00"/>
              </a:highlight>
              <a:latin typeface="-apple-system"/>
            </a:endParaRPr>
          </a:p>
        </p:txBody>
      </p:sp>
      <p:sp>
        <p:nvSpPr>
          <p:cNvPr id="5" name="文本框 4">
            <a:extLst>
              <a:ext uri="{FF2B5EF4-FFF2-40B4-BE49-F238E27FC236}">
                <a16:creationId xmlns:a16="http://schemas.microsoft.com/office/drawing/2014/main" id="{6680109B-6A36-536B-14C0-4621340FBDF8}"/>
              </a:ext>
            </a:extLst>
          </p:cNvPr>
          <p:cNvSpPr txBox="1"/>
          <p:nvPr>
            <p:custDataLst>
              <p:tags r:id="rId2"/>
            </p:custDataLst>
          </p:nvPr>
        </p:nvSpPr>
        <p:spPr>
          <a:xfrm>
            <a:off x="707696" y="960557"/>
            <a:ext cx="4583430" cy="701731"/>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en-US" altLang="zh-CN" dirty="0">
                <a:solidFill>
                  <a:srgbClr val="1A6299"/>
                </a:solidFill>
                <a:latin typeface="Söhne"/>
              </a:rPr>
              <a:t>Challenge</a:t>
            </a:r>
            <a:r>
              <a:rPr lang="zh-CN" altLang="en-US" dirty="0">
                <a:solidFill>
                  <a:srgbClr val="374151"/>
                </a:solidFill>
                <a:latin typeface="Söhne"/>
              </a:rPr>
              <a:t>：缺乏解决方案。</a:t>
            </a:r>
          </a:p>
          <a:p>
            <a:pPr marL="0" lvl="2" defTabSz="0">
              <a:spcBef>
                <a:spcPct val="20000"/>
              </a:spcBef>
              <a:buClr>
                <a:schemeClr val="accent6">
                  <a:lumMod val="75000"/>
                </a:schemeClr>
              </a:buClr>
              <a:buSzPct val="110000"/>
            </a:pPr>
            <a:endParaRPr lang="zh-CN" sz="1800" b="0" i="0" dirty="0">
              <a:solidFill>
                <a:srgbClr val="1A6299"/>
              </a:solidFill>
              <a:latin typeface="-apple-system"/>
            </a:endParaRPr>
          </a:p>
        </p:txBody>
      </p:sp>
      <p:sp>
        <p:nvSpPr>
          <p:cNvPr id="7" name="矩形: 圆角 6">
            <a:extLst>
              <a:ext uri="{FF2B5EF4-FFF2-40B4-BE49-F238E27FC236}">
                <a16:creationId xmlns:a16="http://schemas.microsoft.com/office/drawing/2014/main" id="{A697BCA5-1F8A-9B57-2371-2E4C517C0B6D}"/>
              </a:ext>
            </a:extLst>
          </p:cNvPr>
          <p:cNvSpPr/>
          <p:nvPr/>
        </p:nvSpPr>
        <p:spPr>
          <a:xfrm>
            <a:off x="3467482" y="3420272"/>
            <a:ext cx="2032509" cy="42013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0" i="0" dirty="0">
                <a:solidFill>
                  <a:srgbClr val="2874B9"/>
                </a:solidFill>
                <a:effectLst/>
                <a:latin typeface="Söhne"/>
              </a:rPr>
              <a:t>OSS</a:t>
            </a:r>
            <a:r>
              <a:rPr lang="zh-CN" altLang="en-US" b="0" i="0" dirty="0">
                <a:solidFill>
                  <a:srgbClr val="2874B9"/>
                </a:solidFill>
                <a:effectLst/>
                <a:latin typeface="Söhne"/>
              </a:rPr>
              <a:t>中的故障</a:t>
            </a:r>
            <a:endParaRPr lang="zh-CN" altLang="en-US" dirty="0">
              <a:solidFill>
                <a:srgbClr val="2874B9"/>
              </a:solidFill>
            </a:endParaRPr>
          </a:p>
        </p:txBody>
      </p:sp>
      <p:sp>
        <p:nvSpPr>
          <p:cNvPr id="9" name="矩形: 圆角 8">
            <a:extLst>
              <a:ext uri="{FF2B5EF4-FFF2-40B4-BE49-F238E27FC236}">
                <a16:creationId xmlns:a16="http://schemas.microsoft.com/office/drawing/2014/main" id="{62A5A383-F5EE-C261-CAD8-7DA66EAD5971}"/>
              </a:ext>
            </a:extLst>
          </p:cNvPr>
          <p:cNvSpPr/>
          <p:nvPr/>
        </p:nvSpPr>
        <p:spPr>
          <a:xfrm>
            <a:off x="3481241" y="2772469"/>
            <a:ext cx="2032509" cy="42013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874B9"/>
                </a:solidFill>
                <a:latin typeface="Söhne"/>
              </a:rPr>
              <a:t>无故障数据</a:t>
            </a:r>
            <a:endParaRPr lang="zh-CN" altLang="en-US" dirty="0">
              <a:solidFill>
                <a:srgbClr val="2874B9"/>
              </a:solidFill>
            </a:endParaRPr>
          </a:p>
        </p:txBody>
      </p:sp>
      <p:sp>
        <p:nvSpPr>
          <p:cNvPr id="15" name="矩形: 圆角 14">
            <a:extLst>
              <a:ext uri="{FF2B5EF4-FFF2-40B4-BE49-F238E27FC236}">
                <a16:creationId xmlns:a16="http://schemas.microsoft.com/office/drawing/2014/main" id="{7B55F6A7-089C-D293-77D1-E8DB3B5F1DC6}"/>
              </a:ext>
            </a:extLst>
          </p:cNvPr>
          <p:cNvSpPr/>
          <p:nvPr/>
        </p:nvSpPr>
        <p:spPr>
          <a:xfrm>
            <a:off x="6204604" y="3395386"/>
            <a:ext cx="2032509" cy="42013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874B9"/>
                </a:solidFill>
                <a:latin typeface="Söhne"/>
              </a:rPr>
              <a:t>干预</a:t>
            </a:r>
            <a:endParaRPr lang="zh-CN" altLang="en-US" dirty="0">
              <a:solidFill>
                <a:srgbClr val="2874B9"/>
              </a:solidFill>
            </a:endParaRPr>
          </a:p>
        </p:txBody>
      </p:sp>
      <p:sp>
        <p:nvSpPr>
          <p:cNvPr id="18" name="矩形: 圆角 17">
            <a:extLst>
              <a:ext uri="{FF2B5EF4-FFF2-40B4-BE49-F238E27FC236}">
                <a16:creationId xmlns:a16="http://schemas.microsoft.com/office/drawing/2014/main" id="{94D354CF-4FD4-5AA9-9BF6-850CC8283746}"/>
              </a:ext>
            </a:extLst>
          </p:cNvPr>
          <p:cNvSpPr/>
          <p:nvPr/>
        </p:nvSpPr>
        <p:spPr>
          <a:xfrm>
            <a:off x="6204604" y="2780304"/>
            <a:ext cx="2032509" cy="42013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874B9"/>
                </a:solidFill>
                <a:latin typeface="Söhne"/>
              </a:rPr>
              <a:t>观测分布</a:t>
            </a:r>
            <a:endParaRPr lang="zh-CN" altLang="en-US" dirty="0">
              <a:solidFill>
                <a:srgbClr val="2874B9"/>
              </a:solidFill>
            </a:endParaRPr>
          </a:p>
        </p:txBody>
      </p:sp>
      <p:sp>
        <p:nvSpPr>
          <p:cNvPr id="19" name="矩形: 圆角 18">
            <a:extLst>
              <a:ext uri="{FF2B5EF4-FFF2-40B4-BE49-F238E27FC236}">
                <a16:creationId xmlns:a16="http://schemas.microsoft.com/office/drawing/2014/main" id="{CE5D234B-663F-CC6A-4468-9928D037002E}"/>
              </a:ext>
            </a:extLst>
          </p:cNvPr>
          <p:cNvSpPr/>
          <p:nvPr/>
        </p:nvSpPr>
        <p:spPr>
          <a:xfrm>
            <a:off x="3481241" y="4006000"/>
            <a:ext cx="2032509" cy="42013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874B9"/>
                </a:solidFill>
                <a:latin typeface="Söhne"/>
              </a:rPr>
              <a:t>故障数据</a:t>
            </a:r>
            <a:endParaRPr lang="zh-CN" altLang="en-US" dirty="0">
              <a:solidFill>
                <a:srgbClr val="2874B9"/>
              </a:solidFill>
            </a:endParaRPr>
          </a:p>
        </p:txBody>
      </p:sp>
      <p:sp>
        <p:nvSpPr>
          <p:cNvPr id="20" name="矩形: 圆角 19">
            <a:extLst>
              <a:ext uri="{FF2B5EF4-FFF2-40B4-BE49-F238E27FC236}">
                <a16:creationId xmlns:a16="http://schemas.microsoft.com/office/drawing/2014/main" id="{03E8810B-2C10-0CA3-1353-182904C8655D}"/>
              </a:ext>
            </a:extLst>
          </p:cNvPr>
          <p:cNvSpPr/>
          <p:nvPr/>
        </p:nvSpPr>
        <p:spPr>
          <a:xfrm>
            <a:off x="6204603" y="4006000"/>
            <a:ext cx="2032509" cy="420130"/>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874B9"/>
                </a:solidFill>
                <a:latin typeface="Söhne"/>
              </a:rPr>
              <a:t>干预分布</a:t>
            </a:r>
            <a:endParaRPr lang="zh-CN" altLang="en-US" dirty="0">
              <a:solidFill>
                <a:srgbClr val="2874B9"/>
              </a:solidFill>
            </a:endParaRPr>
          </a:p>
        </p:txBody>
      </p:sp>
      <p:sp>
        <p:nvSpPr>
          <p:cNvPr id="22" name="箭头: 右 21">
            <a:extLst>
              <a:ext uri="{FF2B5EF4-FFF2-40B4-BE49-F238E27FC236}">
                <a16:creationId xmlns:a16="http://schemas.microsoft.com/office/drawing/2014/main" id="{10BE6ABD-D9B7-F548-692F-06D15C68C57F}"/>
              </a:ext>
            </a:extLst>
          </p:cNvPr>
          <p:cNvSpPr/>
          <p:nvPr/>
        </p:nvSpPr>
        <p:spPr>
          <a:xfrm>
            <a:off x="5670666" y="3552927"/>
            <a:ext cx="363262" cy="154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3F56921A-6E53-C992-A6A8-D17DED81EBA9}"/>
              </a:ext>
            </a:extLst>
          </p:cNvPr>
          <p:cNvSpPr/>
          <p:nvPr/>
        </p:nvSpPr>
        <p:spPr>
          <a:xfrm>
            <a:off x="5670666" y="2905124"/>
            <a:ext cx="363262" cy="154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E9949864-7122-E77E-8838-2E656654FB37}"/>
              </a:ext>
            </a:extLst>
          </p:cNvPr>
          <p:cNvSpPr/>
          <p:nvPr/>
        </p:nvSpPr>
        <p:spPr>
          <a:xfrm>
            <a:off x="5670666" y="4138655"/>
            <a:ext cx="363262" cy="154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712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0555B0A5-5404-3B67-3D4A-F39F8CACE585}"/>
              </a:ext>
            </a:extLst>
          </p:cNvPr>
          <p:cNvGrpSpPr/>
          <p:nvPr/>
        </p:nvGrpSpPr>
        <p:grpSpPr>
          <a:xfrm>
            <a:off x="126976" y="1638326"/>
            <a:ext cx="6238635" cy="2280110"/>
            <a:chOff x="434256" y="1386217"/>
            <a:chExt cx="5416009" cy="1979455"/>
          </a:xfrm>
        </p:grpSpPr>
        <p:pic>
          <p:nvPicPr>
            <p:cNvPr id="7" name="图片 6">
              <a:extLst>
                <a:ext uri="{FF2B5EF4-FFF2-40B4-BE49-F238E27FC236}">
                  <a16:creationId xmlns:a16="http://schemas.microsoft.com/office/drawing/2014/main" id="{5A9303D5-9F64-BD7E-49F1-A783F1D7F175}"/>
                </a:ext>
              </a:extLst>
            </p:cNvPr>
            <p:cNvPicPr>
              <a:picLocks noChangeAspect="1"/>
            </p:cNvPicPr>
            <p:nvPr/>
          </p:nvPicPr>
          <p:blipFill>
            <a:blip r:embed="rId3"/>
            <a:stretch>
              <a:fillRect/>
            </a:stretch>
          </p:blipFill>
          <p:spPr>
            <a:xfrm>
              <a:off x="434256" y="1386217"/>
              <a:ext cx="5416009" cy="1979455"/>
            </a:xfrm>
            <a:prstGeom prst="rect">
              <a:avLst/>
            </a:prstGeom>
          </p:spPr>
        </p:pic>
        <p:sp>
          <p:nvSpPr>
            <p:cNvPr id="16" name="矩形 15">
              <a:extLst>
                <a:ext uri="{FF2B5EF4-FFF2-40B4-BE49-F238E27FC236}">
                  <a16:creationId xmlns:a16="http://schemas.microsoft.com/office/drawing/2014/main" id="{53F98F69-C301-BDCB-192F-996DD249337D}"/>
                </a:ext>
              </a:extLst>
            </p:cNvPr>
            <p:cNvSpPr/>
            <p:nvPr/>
          </p:nvSpPr>
          <p:spPr>
            <a:xfrm>
              <a:off x="4632102" y="2983606"/>
              <a:ext cx="1116169" cy="20176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5689AA36-125F-7A4A-9828-DD7FF635B195}"/>
              </a:ext>
            </a:extLst>
          </p:cNvPr>
          <p:cNvGrpSpPr/>
          <p:nvPr/>
        </p:nvGrpSpPr>
        <p:grpSpPr>
          <a:xfrm>
            <a:off x="6210560" y="1554934"/>
            <a:ext cx="5854464" cy="2280246"/>
            <a:chOff x="5888849" y="1760031"/>
            <a:chExt cx="6022277" cy="2345607"/>
          </a:xfrm>
        </p:grpSpPr>
        <p:pic>
          <p:nvPicPr>
            <p:cNvPr id="5" name="图片 4">
              <a:extLst>
                <a:ext uri="{FF2B5EF4-FFF2-40B4-BE49-F238E27FC236}">
                  <a16:creationId xmlns:a16="http://schemas.microsoft.com/office/drawing/2014/main" id="{F1619C6C-C77C-B8D1-EA08-722C2C528A0F}"/>
                </a:ext>
              </a:extLst>
            </p:cNvPr>
            <p:cNvPicPr>
              <a:picLocks noChangeAspect="1"/>
            </p:cNvPicPr>
            <p:nvPr/>
          </p:nvPicPr>
          <p:blipFill>
            <a:blip r:embed="rId4"/>
            <a:stretch>
              <a:fillRect/>
            </a:stretch>
          </p:blipFill>
          <p:spPr>
            <a:xfrm>
              <a:off x="5888849" y="1760031"/>
              <a:ext cx="6022277" cy="2345607"/>
            </a:xfrm>
            <a:prstGeom prst="rect">
              <a:avLst/>
            </a:prstGeom>
          </p:spPr>
        </p:pic>
        <p:sp>
          <p:nvSpPr>
            <p:cNvPr id="9" name="矩形 8">
              <a:extLst>
                <a:ext uri="{FF2B5EF4-FFF2-40B4-BE49-F238E27FC236}">
                  <a16:creationId xmlns:a16="http://schemas.microsoft.com/office/drawing/2014/main" id="{CA9A221C-2404-402A-DB5C-927BD877BDF7}"/>
                </a:ext>
              </a:extLst>
            </p:cNvPr>
            <p:cNvSpPr/>
            <p:nvPr/>
          </p:nvSpPr>
          <p:spPr>
            <a:xfrm>
              <a:off x="10925783" y="3683540"/>
              <a:ext cx="985343" cy="2529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705C47D-0A9A-CAEE-2D40-2B7DA55F6313}"/>
                </a:ext>
              </a:extLst>
            </p:cNvPr>
            <p:cNvSpPr/>
            <p:nvPr/>
          </p:nvSpPr>
          <p:spPr>
            <a:xfrm>
              <a:off x="10457234" y="3683540"/>
              <a:ext cx="463685" cy="252920"/>
            </a:xfrm>
            <a:prstGeom prst="rect">
              <a:avLst/>
            </a:prstGeom>
            <a:solidFill>
              <a:srgbClr val="2874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干预识别</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D13A9BC-3CA7-63E8-B7B7-B204367FCF66}"/>
              </a:ext>
            </a:extLst>
          </p:cNvPr>
          <p:cNvSpPr txBox="1"/>
          <p:nvPr/>
        </p:nvSpPr>
        <p:spPr>
          <a:xfrm>
            <a:off x="616354" y="4719189"/>
            <a:ext cx="10946592" cy="1710148"/>
          </a:xfrm>
          <a:prstGeom prst="rect">
            <a:avLst/>
          </a:prstGeom>
          <a:noFill/>
        </p:spPr>
        <p:txBody>
          <a:bodyPr wrap="square">
            <a:spAutoFit/>
          </a:bodyPr>
          <a:lstStyle/>
          <a:p>
            <a:pPr algn="l">
              <a:lnSpc>
                <a:spcPct val="150000"/>
              </a:lnSpc>
            </a:pPr>
            <a:r>
              <a:rPr lang="zh-CN" altLang="en-US" dirty="0">
                <a:solidFill>
                  <a:srgbClr val="111111"/>
                </a:solidFill>
                <a:latin typeface="-apple-system"/>
              </a:rPr>
              <a:t>干预识别：</a:t>
            </a:r>
            <a:r>
              <a:rPr lang="zh-CN" altLang="en-US" b="0" i="0" dirty="0">
                <a:solidFill>
                  <a:srgbClr val="191B1F"/>
                </a:solidFill>
                <a:effectLst/>
                <a:latin typeface="-apple-system"/>
              </a:rPr>
              <a:t>基于干预前分布 </a:t>
            </a:r>
            <a:r>
              <a:rPr lang="en-US" altLang="zh-CN" dirty="0">
                <a:solidFill>
                  <a:srgbClr val="111111"/>
                </a:solidFill>
                <a:latin typeface="-apple-system"/>
              </a:rPr>
              <a:t>P(V)</a:t>
            </a:r>
            <a:r>
              <a:rPr lang="en-US" altLang="zh-CN" b="0" i="0" dirty="0">
                <a:solidFill>
                  <a:srgbClr val="191B1F"/>
                </a:solidFill>
                <a:effectLst/>
                <a:latin typeface="-apple-system"/>
              </a:rPr>
              <a:t> </a:t>
            </a:r>
            <a:r>
              <a:rPr lang="zh-CN" altLang="en-US" b="0" i="0" dirty="0">
                <a:solidFill>
                  <a:srgbClr val="191B1F"/>
                </a:solidFill>
                <a:effectLst/>
                <a:latin typeface="-apple-system"/>
              </a:rPr>
              <a:t>识别干预后分布 </a:t>
            </a:r>
            <a:r>
              <a:rPr lang="en-US" altLang="zh-CN" dirty="0">
                <a:solidFill>
                  <a:srgbClr val="111111"/>
                </a:solidFill>
                <a:latin typeface="-apple-system"/>
              </a:rPr>
              <a:t>Pm(</a:t>
            </a:r>
            <a:r>
              <a:rPr lang="en-US" altLang="zh-CN" dirty="0" err="1">
                <a:solidFill>
                  <a:srgbClr val="111111"/>
                </a:solidFill>
                <a:latin typeface="-apple-system"/>
              </a:rPr>
              <a:t>V∣do</a:t>
            </a:r>
            <a:r>
              <a:rPr lang="en-US" altLang="zh-CN" dirty="0">
                <a:solidFill>
                  <a:srgbClr val="111111"/>
                </a:solidFill>
                <a:latin typeface="-apple-system"/>
              </a:rPr>
              <a:t>(m)) </a:t>
            </a:r>
            <a:r>
              <a:rPr lang="zh-CN" altLang="en-US" b="0" i="0" dirty="0">
                <a:solidFill>
                  <a:srgbClr val="191B1F"/>
                </a:solidFill>
                <a:effectLst/>
                <a:latin typeface="-apple-system"/>
              </a:rPr>
              <a:t>中被干预的变量 </a:t>
            </a:r>
            <a:r>
              <a:rPr lang="en-US" altLang="zh-CN" b="0" i="0" dirty="0">
                <a:solidFill>
                  <a:srgbClr val="191B1F"/>
                </a:solidFill>
                <a:effectLst/>
                <a:latin typeface="-apple-system"/>
              </a:rPr>
              <a:t>m</a:t>
            </a:r>
            <a:r>
              <a:rPr lang="zh-CN" altLang="en-US" b="0" i="0" dirty="0">
                <a:solidFill>
                  <a:srgbClr val="191B1F"/>
                </a:solidFill>
                <a:effectLst/>
                <a:latin typeface="-apple-system"/>
              </a:rPr>
              <a:t> 。</a:t>
            </a:r>
            <a:endParaRPr lang="en-US" altLang="zh-CN" b="0" i="0" dirty="0">
              <a:solidFill>
                <a:srgbClr val="111111"/>
              </a:solidFill>
              <a:effectLst/>
              <a:latin typeface="-apple-system"/>
            </a:endParaRPr>
          </a:p>
          <a:p>
            <a:pPr marL="285750" indent="-285750" algn="l">
              <a:lnSpc>
                <a:spcPct val="150000"/>
              </a:lnSpc>
              <a:buFont typeface="Wingdings" panose="05000000000000000000" pitchFamily="2" charset="2"/>
              <a:buChar char="l"/>
            </a:pPr>
            <a:r>
              <a:rPr lang="zh-CN" altLang="en-US" b="0" i="0" dirty="0">
                <a:solidFill>
                  <a:srgbClr val="111111"/>
                </a:solidFill>
                <a:effectLst/>
                <a:latin typeface="-apple-system"/>
              </a:rPr>
              <a:t>观测分布</a:t>
            </a:r>
            <a:r>
              <a:rPr lang="en-US" altLang="zh-CN" b="0" i="0" dirty="0">
                <a:solidFill>
                  <a:srgbClr val="111111"/>
                </a:solidFill>
                <a:effectLst/>
                <a:latin typeface="-apple-system"/>
              </a:rPr>
              <a:t>L1</a:t>
            </a:r>
            <a:r>
              <a:rPr lang="zh-CN" altLang="en-US" b="0" i="0" dirty="0">
                <a:solidFill>
                  <a:srgbClr val="111111"/>
                </a:solidFill>
                <a:effectLst/>
                <a:latin typeface="-apple-system"/>
              </a:rPr>
              <a:t>是指在没有干预的情况下，所有变量</a:t>
            </a:r>
            <a:r>
              <a:rPr lang="en-US" altLang="zh-CN" b="0" i="0" dirty="0">
                <a:solidFill>
                  <a:srgbClr val="111111"/>
                </a:solidFill>
                <a:effectLst/>
                <a:latin typeface="-apple-system"/>
              </a:rPr>
              <a:t>V</a:t>
            </a:r>
            <a:r>
              <a:rPr lang="zh-CN" altLang="en-US" b="0" i="0" dirty="0">
                <a:solidFill>
                  <a:srgbClr val="111111"/>
                </a:solidFill>
                <a:effectLst/>
                <a:latin typeface="-apple-system"/>
              </a:rPr>
              <a:t>的概率分布。</a:t>
            </a:r>
            <a:endParaRPr lang="en-US" altLang="zh-CN" b="0" i="0" dirty="0">
              <a:solidFill>
                <a:srgbClr val="111111"/>
              </a:solidFill>
              <a:effectLst/>
              <a:latin typeface="-apple-system"/>
            </a:endParaRPr>
          </a:p>
          <a:p>
            <a:pPr marL="285750" indent="-285750" algn="l">
              <a:lnSpc>
                <a:spcPct val="150000"/>
              </a:lnSpc>
              <a:buFont typeface="Wingdings" panose="05000000000000000000" pitchFamily="2" charset="2"/>
              <a:buChar char="l"/>
            </a:pPr>
            <a:r>
              <a:rPr lang="zh-CN" altLang="en-US" b="0" i="0" dirty="0">
                <a:solidFill>
                  <a:srgbClr val="111111"/>
                </a:solidFill>
                <a:effectLst/>
                <a:latin typeface="-apple-system"/>
              </a:rPr>
              <a:t>干预𝑑𝑜 </a:t>
            </a:r>
            <a:r>
              <a:rPr lang="en-US" altLang="zh-CN" b="0" i="0" dirty="0">
                <a:solidFill>
                  <a:srgbClr val="111111"/>
                </a:solidFill>
                <a:effectLst/>
                <a:latin typeface="-apple-system"/>
              </a:rPr>
              <a:t>(m)</a:t>
            </a:r>
            <a:r>
              <a:rPr lang="zh-CN" altLang="en-US" b="0" i="0" dirty="0">
                <a:solidFill>
                  <a:srgbClr val="111111"/>
                </a:solidFill>
                <a:effectLst/>
                <a:latin typeface="-apple-system"/>
              </a:rPr>
              <a:t>是指对变量集合</a:t>
            </a:r>
            <a:r>
              <a:rPr lang="en-US" altLang="zh-CN" b="0" i="0" dirty="0">
                <a:solidFill>
                  <a:srgbClr val="111111"/>
                </a:solidFill>
                <a:effectLst/>
                <a:latin typeface="-apple-system"/>
              </a:rPr>
              <a:t>M</a:t>
            </a:r>
            <a:r>
              <a:rPr lang="zh-CN" altLang="en-US" b="0" i="0" dirty="0">
                <a:solidFill>
                  <a:srgbClr val="111111"/>
                </a:solidFill>
                <a:effectLst/>
                <a:latin typeface="-apple-system"/>
              </a:rPr>
              <a:t>进行人为的设定，而不是让它们自然地受到其他变量的影响。</a:t>
            </a:r>
            <a:endParaRPr lang="en-US" altLang="zh-CN" b="0" i="0" dirty="0">
              <a:solidFill>
                <a:srgbClr val="111111"/>
              </a:solidFill>
              <a:effectLst/>
              <a:latin typeface="-apple-system"/>
            </a:endParaRPr>
          </a:p>
          <a:p>
            <a:pPr marL="285750" indent="-285750" algn="l">
              <a:lnSpc>
                <a:spcPct val="150000"/>
              </a:lnSpc>
              <a:buFont typeface="Wingdings" panose="05000000000000000000" pitchFamily="2" charset="2"/>
              <a:buChar char="l"/>
            </a:pPr>
            <a:r>
              <a:rPr lang="zh-CN" altLang="en-US" b="0" i="0" dirty="0">
                <a:solidFill>
                  <a:srgbClr val="111111"/>
                </a:solidFill>
                <a:effectLst/>
                <a:latin typeface="-apple-system"/>
              </a:rPr>
              <a:t>干预分布𝑃𝑚是指在干预𝑑𝑜 </a:t>
            </a:r>
            <a:r>
              <a:rPr lang="en-US" altLang="zh-CN" b="0" i="0" dirty="0">
                <a:solidFill>
                  <a:srgbClr val="111111"/>
                </a:solidFill>
                <a:effectLst/>
                <a:latin typeface="-apple-system"/>
              </a:rPr>
              <a:t>(m)</a:t>
            </a:r>
            <a:r>
              <a:rPr lang="zh-CN" altLang="en-US" b="0" i="0" dirty="0">
                <a:solidFill>
                  <a:srgbClr val="111111"/>
                </a:solidFill>
                <a:effectLst/>
                <a:latin typeface="-apple-system"/>
              </a:rPr>
              <a:t>发生后，所有变量</a:t>
            </a:r>
            <a:r>
              <a:rPr lang="en-US" altLang="zh-CN" b="0" i="0" dirty="0">
                <a:solidFill>
                  <a:srgbClr val="111111"/>
                </a:solidFill>
                <a:effectLst/>
                <a:latin typeface="-apple-system"/>
              </a:rPr>
              <a:t>V</a:t>
            </a:r>
            <a:r>
              <a:rPr lang="zh-CN" altLang="en-US" b="0" i="0" dirty="0">
                <a:solidFill>
                  <a:srgbClr val="111111"/>
                </a:solidFill>
                <a:effectLst/>
                <a:latin typeface="-apple-system"/>
              </a:rPr>
              <a:t>的概率分布。</a:t>
            </a:r>
            <a:endParaRPr lang="en-US" altLang="zh-CN" b="0" i="0" dirty="0">
              <a:solidFill>
                <a:srgbClr val="111111"/>
              </a:solidFill>
              <a:effectLst/>
              <a:latin typeface="-apple-system"/>
            </a:endParaRPr>
          </a:p>
        </p:txBody>
      </p:sp>
      <p:sp>
        <p:nvSpPr>
          <p:cNvPr id="12" name="矩形: 圆角 1">
            <a:extLst>
              <a:ext uri="{FF2B5EF4-FFF2-40B4-BE49-F238E27FC236}">
                <a16:creationId xmlns:a16="http://schemas.microsoft.com/office/drawing/2014/main" id="{E4BA72F3-8FC6-54DB-E723-6C56B1103E9B}"/>
              </a:ext>
            </a:extLst>
          </p:cNvPr>
          <p:cNvSpPr/>
          <p:nvPr/>
        </p:nvSpPr>
        <p:spPr>
          <a:xfrm>
            <a:off x="467360" y="4698802"/>
            <a:ext cx="11396162" cy="18689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cxnSp>
        <p:nvCxnSpPr>
          <p:cNvPr id="18" name="直接连接符 17">
            <a:extLst>
              <a:ext uri="{FF2B5EF4-FFF2-40B4-BE49-F238E27FC236}">
                <a16:creationId xmlns:a16="http://schemas.microsoft.com/office/drawing/2014/main" id="{A1815A1C-913B-AE1D-1351-17E033E3E445}"/>
              </a:ext>
            </a:extLst>
          </p:cNvPr>
          <p:cNvCxnSpPr>
            <a:cxnSpLocks/>
          </p:cNvCxnSpPr>
          <p:nvPr/>
        </p:nvCxnSpPr>
        <p:spPr>
          <a:xfrm>
            <a:off x="5759890" y="1283594"/>
            <a:ext cx="0" cy="256563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625C6960-0BB3-2C26-1D07-397103ADA4FB}"/>
              </a:ext>
            </a:extLst>
          </p:cNvPr>
          <p:cNvSpPr/>
          <p:nvPr/>
        </p:nvSpPr>
        <p:spPr>
          <a:xfrm>
            <a:off x="1755820" y="2485622"/>
            <a:ext cx="2172237" cy="4808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9CB9DDA-AEE0-A82C-3AD4-8F8312267E4A}"/>
              </a:ext>
            </a:extLst>
          </p:cNvPr>
          <p:cNvSpPr txBox="1"/>
          <p:nvPr/>
        </p:nvSpPr>
        <p:spPr>
          <a:xfrm>
            <a:off x="491038" y="855027"/>
            <a:ext cx="5643599" cy="369332"/>
          </a:xfrm>
          <a:prstGeom prst="rect">
            <a:avLst/>
          </a:prstGeom>
          <a:noFill/>
        </p:spPr>
        <p:txBody>
          <a:bodyPr wrap="square">
            <a:spAutoFit/>
          </a:bodyPr>
          <a:lstStyle/>
          <a:p>
            <a:r>
              <a:rPr lang="zh-CN" altLang="en-US" dirty="0">
                <a:solidFill>
                  <a:srgbClr val="FF0000"/>
                </a:solidFill>
                <a:latin typeface="Söhne"/>
              </a:rPr>
              <a:t>将 </a:t>
            </a:r>
            <a:r>
              <a:rPr lang="en-US" altLang="zh-CN" dirty="0">
                <a:solidFill>
                  <a:srgbClr val="FF0000"/>
                </a:solidFill>
                <a:latin typeface="Söhne"/>
              </a:rPr>
              <a:t>OSS </a:t>
            </a:r>
            <a:r>
              <a:rPr lang="zh-CN" altLang="en-US" dirty="0">
                <a:solidFill>
                  <a:srgbClr val="FF0000"/>
                </a:solidFill>
                <a:latin typeface="Söhne"/>
              </a:rPr>
              <a:t>中的故障映射为因果推理的干预识别（</a:t>
            </a:r>
            <a:r>
              <a:rPr lang="en-US" altLang="zh-CN" dirty="0">
                <a:solidFill>
                  <a:srgbClr val="FF0000"/>
                </a:solidFill>
                <a:latin typeface="Söhne"/>
              </a:rPr>
              <a:t>IR</a:t>
            </a:r>
            <a:r>
              <a:rPr lang="zh-CN" altLang="en-US" dirty="0">
                <a:solidFill>
                  <a:srgbClr val="FF0000"/>
                </a:solidFill>
                <a:latin typeface="Söhne"/>
              </a:rPr>
              <a:t>）问题 </a:t>
            </a:r>
            <a:endParaRPr lang="zh-CN" altLang="en-US" dirty="0">
              <a:solidFill>
                <a:srgbClr val="FF0000"/>
              </a:solidFill>
            </a:endParaRPr>
          </a:p>
        </p:txBody>
      </p:sp>
      <p:sp>
        <p:nvSpPr>
          <p:cNvPr id="23" name="箭头: 右 22">
            <a:extLst>
              <a:ext uri="{FF2B5EF4-FFF2-40B4-BE49-F238E27FC236}">
                <a16:creationId xmlns:a16="http://schemas.microsoft.com/office/drawing/2014/main" id="{FE932D99-DF0E-879E-5F0D-47C098ABAF7C}"/>
              </a:ext>
            </a:extLst>
          </p:cNvPr>
          <p:cNvSpPr/>
          <p:nvPr/>
        </p:nvSpPr>
        <p:spPr>
          <a:xfrm>
            <a:off x="5442789" y="2566411"/>
            <a:ext cx="745625" cy="3619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734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57027159-D81E-8F0B-3CC4-60BB32E8081A}"/>
              </a:ext>
            </a:extLst>
          </p:cNvPr>
          <p:cNvSpPr txBox="1"/>
          <p:nvPr/>
        </p:nvSpPr>
        <p:spPr>
          <a:xfrm>
            <a:off x="567851" y="3423437"/>
            <a:ext cx="11285301" cy="2127442"/>
          </a:xfrm>
          <a:prstGeom prst="rect">
            <a:avLst/>
          </a:prstGeom>
          <a:noFill/>
        </p:spPr>
        <p:txBody>
          <a:bodyPr wrap="square">
            <a:spAutoFit/>
          </a:bodyPr>
          <a:lstStyle/>
          <a:p>
            <a:pPr>
              <a:lnSpc>
                <a:spcPct val="150000"/>
              </a:lnSpc>
            </a:pPr>
            <a:r>
              <a:rPr lang="zh-CN" altLang="en-US" dirty="0">
                <a:latin typeface="Söhne"/>
              </a:rPr>
              <a:t>三个假设：</a:t>
            </a:r>
            <a:endParaRPr lang="en-US" altLang="zh-CN" dirty="0">
              <a:latin typeface="Söhne"/>
            </a:endParaRPr>
          </a:p>
          <a:p>
            <a:pPr>
              <a:lnSpc>
                <a:spcPct val="150000"/>
              </a:lnSpc>
            </a:pPr>
            <a:r>
              <a:rPr lang="zh-CN" altLang="en-US" dirty="0">
                <a:latin typeface="Söhne"/>
              </a:rPr>
              <a:t>（</a:t>
            </a:r>
            <a:r>
              <a:rPr lang="en-US" altLang="zh-CN" dirty="0">
                <a:latin typeface="Söhne"/>
              </a:rPr>
              <a:t>1</a:t>
            </a:r>
            <a:r>
              <a:rPr lang="zh-CN" altLang="en-US" dirty="0">
                <a:latin typeface="Söhne"/>
              </a:rPr>
              <a:t>）有向无环图：</a:t>
            </a:r>
            <a:r>
              <a:rPr lang="zh-CN" altLang="en-US" b="0" i="0" dirty="0">
                <a:effectLst/>
                <a:latin typeface="-apple-system"/>
              </a:rPr>
              <a:t>每个节点即为指标，图中的每条箭头就表示一个</a:t>
            </a:r>
            <a:r>
              <a:rPr lang="zh-CN" altLang="en-US" dirty="0">
                <a:latin typeface="-apple-system"/>
              </a:rPr>
              <a:t>节点</a:t>
            </a:r>
            <a:r>
              <a:rPr lang="zh-CN" altLang="en-US" b="0" i="0" dirty="0">
                <a:effectLst/>
                <a:latin typeface="-apple-system"/>
              </a:rPr>
              <a:t>影响另一个</a:t>
            </a:r>
            <a:r>
              <a:rPr lang="zh-CN" altLang="en-US" dirty="0">
                <a:latin typeface="-apple-system"/>
              </a:rPr>
              <a:t>节点</a:t>
            </a:r>
            <a:r>
              <a:rPr lang="zh-CN" altLang="en-US" b="0" i="0" dirty="0">
                <a:effectLst/>
                <a:latin typeface="-apple-system"/>
              </a:rPr>
              <a:t>。</a:t>
            </a:r>
            <a:endParaRPr lang="en-US" altLang="zh-CN" b="0" i="0" dirty="0">
              <a:effectLst/>
              <a:latin typeface="-apple-system"/>
            </a:endParaRPr>
          </a:p>
          <a:p>
            <a:pPr>
              <a:lnSpc>
                <a:spcPct val="150000"/>
              </a:lnSpc>
            </a:pPr>
            <a:r>
              <a:rPr lang="zh-CN" altLang="en-US" dirty="0">
                <a:latin typeface="-apple-system"/>
              </a:rPr>
              <a:t>（</a:t>
            </a:r>
            <a:r>
              <a:rPr lang="en-US" altLang="zh-CN" dirty="0">
                <a:latin typeface="-apple-system"/>
              </a:rPr>
              <a:t>2</a:t>
            </a:r>
            <a:r>
              <a:rPr lang="zh-CN" altLang="en-US" dirty="0">
                <a:latin typeface="-apple-system"/>
              </a:rPr>
              <a:t>）</a:t>
            </a:r>
            <a:r>
              <a:rPr lang="zh-CN" altLang="en-US" b="0" i="0" dirty="0">
                <a:effectLst/>
                <a:latin typeface="-apple-system"/>
              </a:rPr>
              <a:t>马尔可夫性：</a:t>
            </a:r>
            <a:r>
              <a:rPr lang="zh-CN" altLang="en-US" b="0" i="0" dirty="0">
                <a:solidFill>
                  <a:srgbClr val="111111"/>
                </a:solidFill>
                <a:effectLst/>
                <a:latin typeface="-apple-system"/>
              </a:rPr>
              <a:t>在模型中，每个外生父变量（</a:t>
            </a:r>
            <a:r>
              <a:rPr lang="zh-CN" altLang="en-US" b="0" i="0" dirty="0">
                <a:solidFill>
                  <a:srgbClr val="191B1F"/>
                </a:solidFill>
                <a:effectLst/>
                <a:latin typeface="-apple-system"/>
              </a:rPr>
              <a:t>因果图中没有任何父节点的变量</a:t>
            </a:r>
            <a:r>
              <a:rPr lang="zh-CN" altLang="en-US" b="0" i="0" dirty="0">
                <a:solidFill>
                  <a:srgbClr val="111111"/>
                </a:solidFill>
                <a:effectLst/>
                <a:latin typeface="-apple-system"/>
              </a:rPr>
              <a:t>）之间是相互独立的</a:t>
            </a:r>
            <a:r>
              <a:rPr lang="zh-CN" altLang="en-US" dirty="0">
                <a:solidFill>
                  <a:srgbClr val="111111"/>
                </a:solidFill>
                <a:latin typeface="-apple-system"/>
              </a:rPr>
              <a:t>。</a:t>
            </a:r>
            <a:r>
              <a:rPr lang="zh-CN" altLang="en-US" b="0" i="0" dirty="0">
                <a:solidFill>
                  <a:srgbClr val="111111"/>
                </a:solidFill>
                <a:effectLst/>
                <a:latin typeface="-apple-system"/>
              </a:rPr>
              <a:t>保证每个变量的只受到其父变量和外生变量的影响，而不受其他变量的干扰。</a:t>
            </a:r>
            <a:endParaRPr lang="en-US" altLang="zh-CN" b="0" i="0" dirty="0">
              <a:solidFill>
                <a:srgbClr val="111111"/>
              </a:solidFill>
              <a:effectLst/>
              <a:latin typeface="-apple-system"/>
            </a:endParaRPr>
          </a:p>
          <a:p>
            <a:pPr algn="l">
              <a:lnSpc>
                <a:spcPct val="150000"/>
              </a:lnSpc>
            </a:pPr>
            <a:r>
              <a:rPr lang="zh-CN" altLang="en-US" dirty="0">
                <a:latin typeface="-apple-system"/>
              </a:rPr>
              <a:t>（</a:t>
            </a:r>
            <a:r>
              <a:rPr lang="en-US" altLang="zh-CN" dirty="0">
                <a:latin typeface="-apple-system"/>
              </a:rPr>
              <a:t>3</a:t>
            </a:r>
            <a:r>
              <a:rPr lang="zh-CN" altLang="en-US" dirty="0">
                <a:latin typeface="-apple-system"/>
              </a:rPr>
              <a:t>）</a:t>
            </a:r>
            <a:r>
              <a:rPr lang="zh-CN" altLang="en-US" b="0" i="0" dirty="0">
                <a:effectLst/>
                <a:latin typeface="-apple-system"/>
              </a:rPr>
              <a:t>忠实性：在一个因果图中，如果对某个变量进行干预，那么它的概率分布就会发生变化，而不是保持原样。</a:t>
            </a:r>
            <a:endParaRPr lang="zh-CN" altLang="en-US" dirty="0">
              <a:latin typeface="Söhne"/>
            </a:endParaRPr>
          </a:p>
        </p:txBody>
      </p:sp>
      <p:sp>
        <p:nvSpPr>
          <p:cNvPr id="24" name="矩形: 圆角 23">
            <a:extLst>
              <a:ext uri="{FF2B5EF4-FFF2-40B4-BE49-F238E27FC236}">
                <a16:creationId xmlns:a16="http://schemas.microsoft.com/office/drawing/2014/main" id="{1A61ED91-D5A0-129B-2C9E-1B7044460876}"/>
              </a:ext>
            </a:extLst>
          </p:cNvPr>
          <p:cNvSpPr/>
          <p:nvPr/>
        </p:nvSpPr>
        <p:spPr>
          <a:xfrm>
            <a:off x="505838" y="964747"/>
            <a:ext cx="11464634" cy="2185254"/>
          </a:xfrm>
          <a:prstGeom prst="roundRect">
            <a:avLst/>
          </a:prstGeom>
          <a:solidFill>
            <a:srgbClr val="2874B9"/>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extLst>
              <a:ext uri="{FF2B5EF4-FFF2-40B4-BE49-F238E27FC236}">
                <a16:creationId xmlns:a16="http://schemas.microsoft.com/office/drawing/2014/main" id="{5E46200C-3C41-59F8-250E-05E1B60FF3C6}"/>
              </a:ext>
            </a:extLst>
          </p:cNvPr>
          <p:cNvSpPr/>
          <p:nvPr/>
        </p:nvSpPr>
        <p:spPr>
          <a:xfrm>
            <a:off x="505838" y="3342862"/>
            <a:ext cx="11464634" cy="26927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结构因果图</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A71832D-09D0-8D78-5737-BA4ADD9D04F2}"/>
              </a:ext>
            </a:extLst>
          </p:cNvPr>
          <p:cNvSpPr txBox="1"/>
          <p:nvPr/>
        </p:nvSpPr>
        <p:spPr>
          <a:xfrm>
            <a:off x="734142" y="1022559"/>
            <a:ext cx="10888625" cy="2127442"/>
          </a:xfrm>
          <a:prstGeom prst="rect">
            <a:avLst/>
          </a:prstGeom>
          <a:noFill/>
        </p:spPr>
        <p:txBody>
          <a:bodyPr wrap="square">
            <a:spAutoFit/>
          </a:bodyPr>
          <a:lstStyle/>
          <a:p>
            <a:pPr>
              <a:lnSpc>
                <a:spcPct val="150000"/>
              </a:lnSpc>
            </a:pPr>
            <a:r>
              <a:rPr lang="zh-CN" altLang="en-US" dirty="0">
                <a:solidFill>
                  <a:schemeClr val="bg1"/>
                </a:solidFill>
                <a:latin typeface="Söhne"/>
              </a:rPr>
              <a:t>结构因果图（</a:t>
            </a:r>
            <a:r>
              <a:rPr lang="es-ES" altLang="zh-CN" dirty="0">
                <a:solidFill>
                  <a:schemeClr val="bg1"/>
                </a:solidFill>
                <a:latin typeface="Söhne"/>
              </a:rPr>
              <a:t>Structural Causal Model (SCM)</a:t>
            </a:r>
            <a:r>
              <a:rPr lang="zh-CN" altLang="en-US" dirty="0">
                <a:solidFill>
                  <a:schemeClr val="bg1"/>
                </a:solidFill>
                <a:latin typeface="Söhne"/>
              </a:rPr>
              <a:t>）</a:t>
            </a:r>
            <a:r>
              <a:rPr lang="en-US" altLang="zh-CN" dirty="0">
                <a:solidFill>
                  <a:schemeClr val="bg1"/>
                </a:solidFill>
                <a:latin typeface="Söhne"/>
              </a:rPr>
              <a:t>:</a:t>
            </a:r>
          </a:p>
          <a:p>
            <a:pPr>
              <a:lnSpc>
                <a:spcPct val="150000"/>
              </a:lnSpc>
            </a:pPr>
            <a:endParaRPr lang="en-US" altLang="zh-CN" dirty="0">
              <a:solidFill>
                <a:schemeClr val="bg1"/>
              </a:solidFill>
              <a:latin typeface="Söhne"/>
            </a:endParaRPr>
          </a:p>
          <a:p>
            <a:pPr>
              <a:lnSpc>
                <a:spcPct val="150000"/>
              </a:lnSpc>
            </a:pPr>
            <a:r>
              <a:rPr lang="zh-CN" altLang="en-US" b="0" i="0" dirty="0">
                <a:solidFill>
                  <a:schemeClr val="bg1"/>
                </a:solidFill>
                <a:effectLst/>
                <a:latin typeface="-apple-system"/>
              </a:rPr>
              <a:t>观测变量的赋值</a:t>
            </a:r>
            <a:r>
              <a:rPr lang="en-US" altLang="zh-CN" b="0" i="0" dirty="0">
                <a:solidFill>
                  <a:schemeClr val="bg1"/>
                </a:solidFill>
                <a:effectLst/>
                <a:latin typeface="-apple-system"/>
              </a:rPr>
              <a:t>Pa(</a:t>
            </a:r>
            <a:r>
              <a:rPr lang="zh-CN" altLang="en-US" b="0" i="0" dirty="0">
                <a:solidFill>
                  <a:schemeClr val="bg1"/>
                </a:solidFill>
                <a:effectLst/>
                <a:latin typeface="-apple-system"/>
              </a:rPr>
              <a:t>𝑉𝑖</a:t>
            </a:r>
            <a:r>
              <a:rPr lang="en-US" altLang="zh-CN" b="0" i="0" dirty="0">
                <a:solidFill>
                  <a:schemeClr val="bg1"/>
                </a:solidFill>
                <a:effectLst/>
                <a:latin typeface="-apple-system"/>
              </a:rPr>
              <a:t>)</a:t>
            </a:r>
            <a:r>
              <a:rPr lang="zh-CN" altLang="en-US" b="0" i="0" dirty="0">
                <a:solidFill>
                  <a:schemeClr val="bg1"/>
                </a:solidFill>
                <a:effectLst/>
                <a:latin typeface="-apple-system"/>
              </a:rPr>
              <a:t>，称为𝑉𝑖的父节点（直接原因）</a:t>
            </a:r>
            <a:r>
              <a:rPr lang="zh-CN" altLang="en-US" dirty="0">
                <a:solidFill>
                  <a:schemeClr val="bg1"/>
                </a:solidFill>
                <a:latin typeface="-apple-system"/>
              </a:rPr>
              <a:t>，</a:t>
            </a:r>
            <a:r>
              <a:rPr lang="zh-CN" altLang="en-US" b="0" i="0" dirty="0">
                <a:solidFill>
                  <a:schemeClr val="bg1"/>
                </a:solidFill>
                <a:effectLst/>
                <a:latin typeface="-apple-system"/>
              </a:rPr>
              <a:t>未观测变量的赋值</a:t>
            </a:r>
            <a:r>
              <a:rPr lang="en-US" altLang="zh-CN" b="0" i="0" dirty="0">
                <a:solidFill>
                  <a:schemeClr val="bg1"/>
                </a:solidFill>
                <a:effectLst/>
                <a:latin typeface="-apple-system"/>
              </a:rPr>
              <a:t>U</a:t>
            </a:r>
            <a:r>
              <a:rPr lang="zh-CN" altLang="en-US" b="0" i="0" dirty="0">
                <a:solidFill>
                  <a:schemeClr val="bg1"/>
                </a:solidFill>
                <a:effectLst/>
                <a:latin typeface="-apple-system"/>
              </a:rPr>
              <a:t>𝑖 ，其中</a:t>
            </a:r>
            <a:r>
              <a:rPr lang="en-US" altLang="zh-CN" b="0" i="0" dirty="0">
                <a:solidFill>
                  <a:schemeClr val="bg1"/>
                </a:solidFill>
                <a:effectLst/>
                <a:latin typeface="-apple-system"/>
              </a:rPr>
              <a:t>U</a:t>
            </a:r>
            <a:r>
              <a:rPr lang="zh-CN" altLang="en-US" b="0" i="0" dirty="0">
                <a:solidFill>
                  <a:schemeClr val="bg1"/>
                </a:solidFill>
                <a:effectLst/>
                <a:latin typeface="-apple-system"/>
              </a:rPr>
              <a:t>𝑖 ∩ </a:t>
            </a:r>
            <a:r>
              <a:rPr lang="en-US" altLang="zh-CN" b="0" i="0" dirty="0">
                <a:solidFill>
                  <a:schemeClr val="bg1"/>
                </a:solidFill>
                <a:effectLst/>
                <a:latin typeface="-apple-system"/>
              </a:rPr>
              <a:t>V = ∅</a:t>
            </a:r>
            <a:r>
              <a:rPr lang="zh-CN" altLang="en-US" b="0" i="0" dirty="0">
                <a:solidFill>
                  <a:schemeClr val="bg1"/>
                </a:solidFill>
                <a:effectLst/>
                <a:latin typeface="-apple-system"/>
              </a:rPr>
              <a:t>，表示一些未知的或随机的因素。</a:t>
            </a:r>
            <a:r>
              <a:rPr lang="zh-CN" altLang="en-US" b="1" i="0" dirty="0">
                <a:solidFill>
                  <a:schemeClr val="bg1"/>
                </a:solidFill>
                <a:effectLst/>
                <a:latin typeface="-apple-system"/>
              </a:rPr>
              <a:t>每个节点都只受它的父节点和一些未知的或随机的因素的影响，而不受其他节点的影响。</a:t>
            </a:r>
            <a:endParaRPr lang="en-US" altLang="zh-CN" b="1" i="0" dirty="0">
              <a:solidFill>
                <a:schemeClr val="bg1"/>
              </a:solidFill>
              <a:effectLst/>
              <a:latin typeface="-apple-system"/>
            </a:endParaRPr>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8" name="图片 7">
            <a:extLst>
              <a:ext uri="{FF2B5EF4-FFF2-40B4-BE49-F238E27FC236}">
                <a16:creationId xmlns:a16="http://schemas.microsoft.com/office/drawing/2014/main" id="{99C3E063-64A4-0DF2-C4C6-CECF97212084}"/>
              </a:ext>
            </a:extLst>
          </p:cNvPr>
          <p:cNvPicPr>
            <a:picLocks noChangeAspect="1"/>
          </p:cNvPicPr>
          <p:nvPr/>
        </p:nvPicPr>
        <p:blipFill>
          <a:blip r:embed="rId4"/>
          <a:stretch>
            <a:fillRect/>
          </a:stretch>
        </p:blipFill>
        <p:spPr>
          <a:xfrm>
            <a:off x="3799921" y="5574790"/>
            <a:ext cx="3232200" cy="344004"/>
          </a:xfrm>
          <a:prstGeom prst="rect">
            <a:avLst/>
          </a:prstGeom>
        </p:spPr>
      </p:pic>
      <p:pic>
        <p:nvPicPr>
          <p:cNvPr id="18" name="图片 17">
            <a:extLst>
              <a:ext uri="{FF2B5EF4-FFF2-40B4-BE49-F238E27FC236}">
                <a16:creationId xmlns:a16="http://schemas.microsoft.com/office/drawing/2014/main" id="{2F6E4189-B213-E5A4-A8A5-06E5F3C4CFE4}"/>
              </a:ext>
            </a:extLst>
          </p:cNvPr>
          <p:cNvPicPr>
            <a:picLocks noChangeAspect="1"/>
          </p:cNvPicPr>
          <p:nvPr/>
        </p:nvPicPr>
        <p:blipFill>
          <a:blip r:embed="rId5"/>
          <a:stretch>
            <a:fillRect/>
          </a:stretch>
        </p:blipFill>
        <p:spPr>
          <a:xfrm>
            <a:off x="4481364" y="1487024"/>
            <a:ext cx="1958348" cy="442398"/>
          </a:xfrm>
          <a:prstGeom prst="rect">
            <a:avLst/>
          </a:prstGeom>
        </p:spPr>
      </p:pic>
      <p:sp>
        <p:nvSpPr>
          <p:cNvPr id="19" name="文本框 18">
            <a:extLst>
              <a:ext uri="{FF2B5EF4-FFF2-40B4-BE49-F238E27FC236}">
                <a16:creationId xmlns:a16="http://schemas.microsoft.com/office/drawing/2014/main" id="{D28ED982-2A04-1F90-7B76-24FCC2D33AA9}"/>
              </a:ext>
            </a:extLst>
          </p:cNvPr>
          <p:cNvSpPr txBox="1"/>
          <p:nvPr/>
        </p:nvSpPr>
        <p:spPr>
          <a:xfrm>
            <a:off x="622704" y="6131509"/>
            <a:ext cx="10946592" cy="465448"/>
          </a:xfrm>
          <a:prstGeom prst="rect">
            <a:avLst/>
          </a:prstGeom>
          <a:noFill/>
        </p:spPr>
        <p:txBody>
          <a:bodyPr wrap="square">
            <a:spAutoFit/>
          </a:bodyPr>
          <a:lstStyle/>
          <a:p>
            <a:pPr>
              <a:lnSpc>
                <a:spcPct val="150000"/>
              </a:lnSpc>
            </a:pPr>
            <a:r>
              <a:rPr lang="zh-CN" altLang="en-US" dirty="0">
                <a:solidFill>
                  <a:srgbClr val="191B1F"/>
                </a:solidFill>
                <a:latin typeface="-apple-system"/>
              </a:rPr>
              <a:t>结构因果图满足以上三条假设可以看做是</a:t>
            </a:r>
            <a:r>
              <a:rPr lang="zh-CN" altLang="en-US" dirty="0">
                <a:solidFill>
                  <a:srgbClr val="2874B9"/>
                </a:solidFill>
                <a:latin typeface="-apple-system"/>
              </a:rPr>
              <a:t>贝叶斯因果图（</a:t>
            </a:r>
            <a:r>
              <a:rPr lang="en-US" altLang="zh-CN" dirty="0">
                <a:solidFill>
                  <a:srgbClr val="2874B9"/>
                </a:solidFill>
                <a:latin typeface="-apple-system"/>
              </a:rPr>
              <a:t>CBN</a:t>
            </a:r>
            <a:r>
              <a:rPr lang="zh-CN" altLang="en-US" dirty="0">
                <a:solidFill>
                  <a:srgbClr val="2874B9"/>
                </a:solidFill>
                <a:latin typeface="-apple-system"/>
              </a:rPr>
              <a:t>）</a:t>
            </a:r>
            <a:r>
              <a:rPr lang="zh-CN" altLang="en-US" dirty="0">
                <a:solidFill>
                  <a:srgbClr val="191B1F"/>
                </a:solidFill>
                <a:latin typeface="-apple-system"/>
              </a:rPr>
              <a:t>。</a:t>
            </a:r>
            <a:endParaRPr lang="en-US" altLang="zh-CN" dirty="0">
              <a:solidFill>
                <a:srgbClr val="191B1F"/>
              </a:solidFill>
              <a:latin typeface="-apple-system"/>
            </a:endParaRPr>
          </a:p>
        </p:txBody>
      </p:sp>
    </p:spTree>
    <p:extLst>
      <p:ext uri="{BB962C8B-B14F-4D97-AF65-F5344CB8AC3E}">
        <p14:creationId xmlns:p14="http://schemas.microsoft.com/office/powerpoint/2010/main" val="331809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85875605-B4A6-BFC8-529A-B00A75F8BF92}"/>
              </a:ext>
            </a:extLst>
          </p:cNvPr>
          <p:cNvPicPr>
            <a:picLocks noChangeAspect="1"/>
          </p:cNvPicPr>
          <p:nvPr/>
        </p:nvPicPr>
        <p:blipFill>
          <a:blip r:embed="rId3"/>
          <a:stretch>
            <a:fillRect/>
          </a:stretch>
        </p:blipFill>
        <p:spPr>
          <a:xfrm>
            <a:off x="3724118" y="4227949"/>
            <a:ext cx="6399137" cy="735461"/>
          </a:xfrm>
          <a:prstGeom prst="rect">
            <a:avLst/>
          </a:prstGeom>
        </p:spPr>
      </p:pic>
      <p:sp>
        <p:nvSpPr>
          <p:cNvPr id="22" name="文本框 21">
            <a:extLst>
              <a:ext uri="{FF2B5EF4-FFF2-40B4-BE49-F238E27FC236}">
                <a16:creationId xmlns:a16="http://schemas.microsoft.com/office/drawing/2014/main" id="{57027159-D81E-8F0B-3CC4-60BB32E8081A}"/>
              </a:ext>
            </a:extLst>
          </p:cNvPr>
          <p:cNvSpPr txBox="1"/>
          <p:nvPr/>
        </p:nvSpPr>
        <p:spPr>
          <a:xfrm>
            <a:off x="453349" y="1016921"/>
            <a:ext cx="11285301" cy="369332"/>
          </a:xfrm>
          <a:prstGeom prst="rect">
            <a:avLst/>
          </a:prstGeom>
          <a:noFill/>
        </p:spPr>
        <p:txBody>
          <a:bodyPr wrap="square">
            <a:spAutoFit/>
          </a:bodyPr>
          <a:lstStyle/>
          <a:p>
            <a:pPr algn="l"/>
            <a:r>
              <a:rPr lang="zh-CN" altLang="en-US" b="0" i="0" dirty="0">
                <a:solidFill>
                  <a:srgbClr val="000000"/>
                </a:solidFill>
                <a:effectLst/>
              </a:rPr>
              <a:t>如何判断一个变量是否受到了干预？</a:t>
            </a:r>
            <a:endParaRPr lang="en-US" altLang="zh-CN" b="0" i="0" dirty="0">
              <a:solidFill>
                <a:srgbClr val="000000"/>
              </a:solidFill>
              <a:effectLst/>
            </a:endParaRPr>
          </a:p>
        </p:txBody>
      </p:sp>
      <p:sp>
        <p:nvSpPr>
          <p:cNvPr id="2" name="矩形: 圆角 1">
            <a:extLst>
              <a:ext uri="{FF2B5EF4-FFF2-40B4-BE49-F238E27FC236}">
                <a16:creationId xmlns:a16="http://schemas.microsoft.com/office/drawing/2014/main" id="{5E46200C-3C41-59F8-250E-05E1B60FF3C6}"/>
              </a:ext>
            </a:extLst>
          </p:cNvPr>
          <p:cNvSpPr/>
          <p:nvPr/>
        </p:nvSpPr>
        <p:spPr>
          <a:xfrm>
            <a:off x="388518" y="947821"/>
            <a:ext cx="11464634" cy="195601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定理</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 name="图片 6">
            <a:extLst>
              <a:ext uri="{FF2B5EF4-FFF2-40B4-BE49-F238E27FC236}">
                <a16:creationId xmlns:a16="http://schemas.microsoft.com/office/drawing/2014/main" id="{8F5B1577-C3C5-9829-773F-5C029D7C92D2}"/>
              </a:ext>
            </a:extLst>
          </p:cNvPr>
          <p:cNvPicPr>
            <a:picLocks noChangeAspect="1"/>
          </p:cNvPicPr>
          <p:nvPr/>
        </p:nvPicPr>
        <p:blipFill>
          <a:blip r:embed="rId5"/>
          <a:stretch>
            <a:fillRect/>
          </a:stretch>
        </p:blipFill>
        <p:spPr>
          <a:xfrm>
            <a:off x="2407075" y="1438007"/>
            <a:ext cx="5831112" cy="458212"/>
          </a:xfrm>
          <a:prstGeom prst="rect">
            <a:avLst/>
          </a:prstGeom>
        </p:spPr>
      </p:pic>
      <p:sp>
        <p:nvSpPr>
          <p:cNvPr id="12" name="文本框 11">
            <a:extLst>
              <a:ext uri="{FF2B5EF4-FFF2-40B4-BE49-F238E27FC236}">
                <a16:creationId xmlns:a16="http://schemas.microsoft.com/office/drawing/2014/main" id="{5C093FEF-0B14-AC95-61B9-CE48F18C5DE0}"/>
              </a:ext>
            </a:extLst>
          </p:cNvPr>
          <p:cNvSpPr txBox="1"/>
          <p:nvPr/>
        </p:nvSpPr>
        <p:spPr>
          <a:xfrm>
            <a:off x="453348" y="2022697"/>
            <a:ext cx="11030313" cy="881139"/>
          </a:xfrm>
          <a:prstGeom prst="rect">
            <a:avLst/>
          </a:prstGeom>
          <a:noFill/>
        </p:spPr>
        <p:txBody>
          <a:bodyPr wrap="square">
            <a:spAutoFit/>
          </a:bodyPr>
          <a:lstStyle/>
          <a:p>
            <a:pPr>
              <a:lnSpc>
                <a:spcPct val="150000"/>
              </a:lnSpc>
            </a:pPr>
            <a:r>
              <a:rPr lang="zh-CN" altLang="en-US" b="1" i="0" dirty="0">
                <a:solidFill>
                  <a:srgbClr val="FF0000"/>
                </a:solidFill>
                <a:effectLst/>
              </a:rPr>
              <a:t>干预识别准则</a:t>
            </a:r>
            <a:r>
              <a:rPr lang="zh-CN" altLang="en-US" b="0" i="0" dirty="0">
                <a:solidFill>
                  <a:srgbClr val="000000"/>
                </a:solidFill>
                <a:effectLst/>
              </a:rPr>
              <a:t>：</a:t>
            </a:r>
            <a:r>
              <a:rPr lang="zh-CN" altLang="en-US" b="0" i="0" dirty="0">
                <a:solidFill>
                  <a:srgbClr val="374151"/>
                </a:solidFill>
                <a:effectLst/>
                <a:latin typeface="Söhne"/>
              </a:rPr>
              <a:t>基于忠实性假设，在</a:t>
            </a:r>
            <a:r>
              <a:rPr lang="en-US" altLang="zh-CN" b="0" i="0" dirty="0">
                <a:solidFill>
                  <a:srgbClr val="374151"/>
                </a:solidFill>
                <a:effectLst/>
                <a:latin typeface="Söhne"/>
              </a:rPr>
              <a:t>CBN</a:t>
            </a:r>
            <a:r>
              <a:rPr lang="zh-CN" altLang="en-US" b="0" i="0" dirty="0">
                <a:solidFill>
                  <a:srgbClr val="374151"/>
                </a:solidFill>
                <a:effectLst/>
                <a:latin typeface="Söhne"/>
              </a:rPr>
              <a:t>中一个变量 </a:t>
            </a:r>
            <a:r>
              <a:rPr lang="zh-CN" altLang="en-US" b="0" i="0" dirty="0">
                <a:solidFill>
                  <a:srgbClr val="374151"/>
                </a:solidFill>
                <a:effectLst/>
                <a:latin typeface="KaTeX_Main"/>
              </a:rPr>
              <a:t>𝑉𝑖</a:t>
            </a:r>
            <a:r>
              <a:rPr lang="zh-CN" altLang="en-US" b="0" i="0" dirty="0">
                <a:solidFill>
                  <a:srgbClr val="374151"/>
                </a:solidFill>
                <a:effectLst/>
                <a:latin typeface="Söhne"/>
              </a:rPr>
              <a:t>被干预的充分必要条件是：发生干预时，其概率分布必然会发生变化</a:t>
            </a:r>
            <a:r>
              <a:rPr lang="zh-CN" altLang="en-US" dirty="0">
                <a:solidFill>
                  <a:srgbClr val="374151"/>
                </a:solidFill>
                <a:latin typeface="Söhne"/>
              </a:rPr>
              <a:t>（</a:t>
            </a:r>
            <a:r>
              <a:rPr lang="zh-CN" altLang="en-US" dirty="0">
                <a:solidFill>
                  <a:schemeClr val="accent1"/>
                </a:solidFill>
                <a:latin typeface="Söhne"/>
              </a:rPr>
              <a:t>发生</a:t>
            </a:r>
            <a:r>
              <a:rPr lang="zh-CN" altLang="en-US" b="0" i="0" dirty="0">
                <a:solidFill>
                  <a:srgbClr val="2874B9"/>
                </a:solidFill>
                <a:effectLst/>
                <a:latin typeface="-apple-system"/>
              </a:rPr>
              <a:t>故障时以因果图中父结点为条件的条件概率分布发生了变化）</a:t>
            </a:r>
            <a:endParaRPr lang="zh-CN" altLang="en-US" dirty="0">
              <a:solidFill>
                <a:srgbClr val="2874B9"/>
              </a:solidFill>
            </a:endParaRPr>
          </a:p>
        </p:txBody>
      </p:sp>
      <p:sp>
        <p:nvSpPr>
          <p:cNvPr id="26" name="文本框 25">
            <a:extLst>
              <a:ext uri="{FF2B5EF4-FFF2-40B4-BE49-F238E27FC236}">
                <a16:creationId xmlns:a16="http://schemas.microsoft.com/office/drawing/2014/main" id="{1E19474F-45F5-38FE-F198-57BE41AADED9}"/>
              </a:ext>
            </a:extLst>
          </p:cNvPr>
          <p:cNvSpPr txBox="1"/>
          <p:nvPr/>
        </p:nvSpPr>
        <p:spPr>
          <a:xfrm>
            <a:off x="491038" y="3097335"/>
            <a:ext cx="11362114" cy="1711944"/>
          </a:xfrm>
          <a:prstGeom prst="rect">
            <a:avLst/>
          </a:prstGeom>
          <a:noFill/>
        </p:spPr>
        <p:txBody>
          <a:bodyPr wrap="square">
            <a:spAutoFit/>
          </a:bodyPr>
          <a:lstStyle/>
          <a:p>
            <a:pPr algn="l">
              <a:lnSpc>
                <a:spcPct val="150000"/>
              </a:lnSpc>
            </a:pPr>
            <a:r>
              <a:rPr lang="zh-CN" altLang="en-US" b="0" i="0" dirty="0">
                <a:solidFill>
                  <a:srgbClr val="374151"/>
                </a:solidFill>
                <a:effectLst/>
                <a:latin typeface="Söhne"/>
              </a:rPr>
              <a:t>引理：在（</a:t>
            </a:r>
            <a:r>
              <a:rPr lang="en-US" altLang="zh-CN" b="0" i="0" dirty="0">
                <a:solidFill>
                  <a:srgbClr val="374151"/>
                </a:solidFill>
                <a:effectLst/>
                <a:latin typeface="Söhne"/>
              </a:rPr>
              <a:t>CBN</a:t>
            </a:r>
            <a:r>
              <a:rPr lang="zh-CN" altLang="en-US" b="0" i="0" dirty="0">
                <a:solidFill>
                  <a:srgbClr val="374151"/>
                </a:solidFill>
                <a:effectLst/>
                <a:latin typeface="Söhne"/>
              </a:rPr>
              <a:t>）</a:t>
            </a:r>
            <a:r>
              <a:rPr lang="en-US" altLang="zh-CN" b="0" i="0" dirty="0">
                <a:solidFill>
                  <a:srgbClr val="374151"/>
                </a:solidFill>
                <a:effectLst/>
                <a:latin typeface="Söhne"/>
              </a:rPr>
              <a:t>G</a:t>
            </a:r>
            <a:r>
              <a:rPr lang="zh-CN" altLang="en-US" b="0" i="0" dirty="0">
                <a:solidFill>
                  <a:srgbClr val="374151"/>
                </a:solidFill>
                <a:effectLst/>
                <a:latin typeface="Söhne"/>
              </a:rPr>
              <a:t>中。 </a:t>
            </a:r>
            <a:r>
              <a:rPr lang="zh-CN" altLang="en-US" b="0" i="0" dirty="0">
                <a:solidFill>
                  <a:srgbClr val="374151"/>
                </a:solidFill>
                <a:effectLst/>
                <a:latin typeface="KaTeX_Main"/>
              </a:rPr>
              <a:t>𝑉𝑖代表</a:t>
            </a:r>
            <a:r>
              <a:rPr lang="en-US" altLang="zh-CN" b="0" i="0" dirty="0">
                <a:solidFill>
                  <a:srgbClr val="374151"/>
                </a:solidFill>
                <a:effectLst/>
                <a:latin typeface="KaTeX_Main"/>
              </a:rPr>
              <a:t>G</a:t>
            </a:r>
            <a:r>
              <a:rPr lang="zh-CN" altLang="en-US" b="0" i="0" dirty="0">
                <a:solidFill>
                  <a:srgbClr val="374151"/>
                </a:solidFill>
                <a:effectLst/>
                <a:latin typeface="KaTeX_Main"/>
              </a:rPr>
              <a:t>中节点</a:t>
            </a:r>
            <a:r>
              <a:rPr lang="zh-CN" altLang="en-US" b="0" i="0" dirty="0">
                <a:solidFill>
                  <a:srgbClr val="374151"/>
                </a:solidFill>
                <a:effectLst/>
                <a:latin typeface="Söhne"/>
              </a:rPr>
              <a:t>， </a:t>
            </a:r>
            <a:r>
              <a:rPr lang="en-US" altLang="zh-CN" b="0" i="1" dirty="0">
                <a:solidFill>
                  <a:srgbClr val="374151"/>
                </a:solidFill>
                <a:effectLst/>
                <a:latin typeface="KaTeX_Math"/>
              </a:rPr>
              <a:t>Pa</a:t>
            </a:r>
            <a:r>
              <a:rPr lang="en-US" altLang="zh-CN" b="0" i="0" dirty="0">
                <a:solidFill>
                  <a:srgbClr val="374151"/>
                </a:solidFill>
                <a:effectLst/>
                <a:latin typeface="KaTeX_Main"/>
              </a:rPr>
              <a:t>(</a:t>
            </a:r>
            <a:r>
              <a:rPr lang="en-US" altLang="zh-CN" b="0" i="1" dirty="0">
                <a:solidFill>
                  <a:srgbClr val="374151"/>
                </a:solidFill>
                <a:effectLst/>
                <a:latin typeface="KaTeX_Math"/>
              </a:rPr>
              <a:t>Vi</a:t>
            </a:r>
            <a:r>
              <a:rPr lang="en-US" altLang="zh-CN" b="0" i="0" dirty="0">
                <a:solidFill>
                  <a:srgbClr val="374151"/>
                </a:solidFill>
                <a:effectLst/>
                <a:latin typeface="KaTeX_Main"/>
              </a:rPr>
              <a:t>)</a:t>
            </a:r>
            <a:r>
              <a:rPr lang="zh-CN" altLang="en-US" b="0" i="0" dirty="0">
                <a:solidFill>
                  <a:srgbClr val="374151"/>
                </a:solidFill>
                <a:effectLst/>
                <a:latin typeface="Söhne"/>
              </a:rPr>
              <a:t> 代表 </a:t>
            </a:r>
            <a:r>
              <a:rPr lang="zh-CN" altLang="en-US" b="0" i="0" dirty="0">
                <a:solidFill>
                  <a:srgbClr val="374151"/>
                </a:solidFill>
                <a:effectLst/>
                <a:latin typeface="KaTeX_Main"/>
              </a:rPr>
              <a:t>𝑉𝑖</a:t>
            </a:r>
            <a:r>
              <a:rPr lang="zh-CN" altLang="en-US" b="0" i="0" dirty="0">
                <a:solidFill>
                  <a:srgbClr val="374151"/>
                </a:solidFill>
                <a:effectLst/>
                <a:latin typeface="Söhne"/>
              </a:rPr>
              <a:t>在</a:t>
            </a:r>
            <a:r>
              <a:rPr lang="en-US" altLang="zh-CN" b="0" i="0" dirty="0">
                <a:solidFill>
                  <a:srgbClr val="374151"/>
                </a:solidFill>
                <a:effectLst/>
                <a:latin typeface="Söhne"/>
              </a:rPr>
              <a:t>G</a:t>
            </a:r>
            <a:r>
              <a:rPr lang="zh-CN" altLang="en-US" b="0" i="0" dirty="0">
                <a:solidFill>
                  <a:srgbClr val="374151"/>
                </a:solidFill>
                <a:effectLst/>
                <a:latin typeface="Söhne"/>
              </a:rPr>
              <a:t>中的父节点。</a:t>
            </a:r>
            <a:r>
              <a:rPr lang="en-US" altLang="zh-CN" b="0" i="0" dirty="0">
                <a:solidFill>
                  <a:srgbClr val="374151"/>
                </a:solidFill>
                <a:effectLst/>
                <a:latin typeface="Söhne"/>
              </a:rPr>
              <a:t>M</a:t>
            </a:r>
            <a:r>
              <a:rPr lang="zh-CN" altLang="en-US" b="0" i="0" dirty="0">
                <a:solidFill>
                  <a:srgbClr val="374151"/>
                </a:solidFill>
                <a:effectLst/>
                <a:latin typeface="Söhne"/>
              </a:rPr>
              <a:t>代表被干预集合（</a:t>
            </a:r>
            <a:r>
              <a:rPr lang="en-US" altLang="zh-CN" b="0" i="0" dirty="0">
                <a:solidFill>
                  <a:srgbClr val="2874B9"/>
                </a:solidFill>
                <a:effectLst/>
                <a:latin typeface="Söhne"/>
              </a:rPr>
              <a:t>Judea Pearl-2009</a:t>
            </a:r>
            <a:r>
              <a:rPr lang="en-US" altLang="zh-CN" dirty="0">
                <a:solidFill>
                  <a:srgbClr val="2874B9"/>
                </a:solidFill>
                <a:latin typeface="Söhne"/>
              </a:rPr>
              <a:t>-</a:t>
            </a:r>
            <a:r>
              <a:rPr lang="en-US" altLang="zh-CN" b="0" i="0" dirty="0">
                <a:solidFill>
                  <a:srgbClr val="2874B9"/>
                </a:solidFill>
                <a:effectLst/>
                <a:latin typeface="Söhne"/>
              </a:rPr>
              <a:t> Causality : models, reasoning, and inference</a:t>
            </a:r>
            <a:r>
              <a:rPr lang="en-US" altLang="zh-CN" b="0" i="0" dirty="0">
                <a:solidFill>
                  <a:srgbClr val="374151"/>
                </a:solidFill>
                <a:effectLst/>
                <a:latin typeface="Söhne"/>
              </a:rPr>
              <a:t> </a:t>
            </a:r>
            <a:r>
              <a:rPr lang="zh-CN" altLang="en-US" b="0" i="0" dirty="0">
                <a:solidFill>
                  <a:srgbClr val="374151"/>
                </a:solidFill>
                <a:effectLst/>
                <a:latin typeface="Söhne"/>
              </a:rPr>
              <a:t>）</a:t>
            </a:r>
          </a:p>
          <a:p>
            <a:pPr algn="l">
              <a:lnSpc>
                <a:spcPct val="150000"/>
              </a:lnSpc>
            </a:pPr>
            <a:r>
              <a:rPr lang="zh-CN" altLang="en-US" b="0" i="0" dirty="0">
                <a:solidFill>
                  <a:srgbClr val="2874B9"/>
                </a:solidFill>
                <a:effectLst/>
                <a:latin typeface="Söhne"/>
              </a:rPr>
              <a:t>如果对</a:t>
            </a:r>
            <a:r>
              <a:rPr lang="en-US" altLang="zh-CN" b="0" i="0" dirty="0">
                <a:solidFill>
                  <a:srgbClr val="2874B9"/>
                </a:solidFill>
                <a:effectLst/>
                <a:latin typeface="Söhne"/>
              </a:rPr>
              <a:t>Vi</a:t>
            </a:r>
            <a:r>
              <a:rPr lang="zh-CN" altLang="en-US" b="0" i="0" dirty="0">
                <a:solidFill>
                  <a:srgbClr val="2874B9"/>
                </a:solidFill>
                <a:effectLst/>
                <a:latin typeface="Söhne"/>
              </a:rPr>
              <a:t>进行了特定的干预（</a:t>
            </a:r>
            <a:r>
              <a:rPr lang="en-US" altLang="zh-CN" b="0" i="0" dirty="0">
                <a:solidFill>
                  <a:srgbClr val="2874B9"/>
                </a:solidFill>
                <a:effectLst/>
                <a:latin typeface="Söhne"/>
              </a:rPr>
              <a:t>do</a:t>
            </a:r>
            <a:r>
              <a:rPr lang="zh-CN" altLang="en-US" b="0" i="0" dirty="0">
                <a:solidFill>
                  <a:srgbClr val="2874B9"/>
                </a:solidFill>
                <a:effectLst/>
                <a:latin typeface="Söhne"/>
              </a:rPr>
              <a:t>（</a:t>
            </a:r>
            <a:r>
              <a:rPr lang="en-US" altLang="zh-CN" b="0" i="0" dirty="0">
                <a:solidFill>
                  <a:srgbClr val="2874B9"/>
                </a:solidFill>
                <a:effectLst/>
                <a:latin typeface="Söhne"/>
              </a:rPr>
              <a:t>vi</a:t>
            </a:r>
            <a:r>
              <a:rPr lang="zh-CN" altLang="en-US" dirty="0">
                <a:solidFill>
                  <a:srgbClr val="2874B9"/>
                </a:solidFill>
                <a:latin typeface="Söhne"/>
              </a:rPr>
              <a:t>）</a:t>
            </a:r>
            <a:r>
              <a:rPr lang="zh-CN" altLang="en-US" b="0" i="0" dirty="0">
                <a:solidFill>
                  <a:srgbClr val="2874B9"/>
                </a:solidFill>
                <a:effectLst/>
                <a:latin typeface="Söhne"/>
              </a:rPr>
              <a:t>），它的行为会根据干预变化；如果没有对它进行干预，它的行为则按照它的父节点决定的规律进行。</a:t>
            </a:r>
          </a:p>
        </p:txBody>
      </p:sp>
      <p:sp>
        <p:nvSpPr>
          <p:cNvPr id="35" name="矩形: 圆角 34">
            <a:extLst>
              <a:ext uri="{FF2B5EF4-FFF2-40B4-BE49-F238E27FC236}">
                <a16:creationId xmlns:a16="http://schemas.microsoft.com/office/drawing/2014/main" id="{8585FE4C-CEBE-5B46-3B19-AAFBBE70312A}"/>
              </a:ext>
            </a:extLst>
          </p:cNvPr>
          <p:cNvSpPr/>
          <p:nvPr/>
        </p:nvSpPr>
        <p:spPr>
          <a:xfrm>
            <a:off x="1419622" y="5140046"/>
            <a:ext cx="2025061" cy="1545005"/>
          </a:xfrm>
          <a:prstGeom prst="roundRect">
            <a:avLst/>
          </a:prstGeom>
          <a:solidFill>
            <a:srgbClr val="2874B9"/>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b="0" i="0" dirty="0">
                <a:solidFill>
                  <a:schemeClr val="bg1"/>
                </a:solidFill>
                <a:effectLst/>
                <a:latin typeface="-apple-system"/>
              </a:rPr>
              <a:t>根据系统的架构</a:t>
            </a:r>
            <a:r>
              <a:rPr lang="zh-CN" altLang="en-US" sz="1600" dirty="0">
                <a:solidFill>
                  <a:schemeClr val="bg1"/>
                </a:solidFill>
                <a:latin typeface="-apple-system"/>
              </a:rPr>
              <a:t>和</a:t>
            </a:r>
            <a:r>
              <a:rPr lang="zh-CN" altLang="en-US" sz="1600" b="0" i="0" dirty="0">
                <a:solidFill>
                  <a:schemeClr val="bg1"/>
                </a:solidFill>
                <a:effectLst/>
                <a:latin typeface="-apple-system"/>
              </a:rPr>
              <a:t>因果假设，构建因果图。</a:t>
            </a:r>
            <a:endParaRPr lang="zh-CN" altLang="en-US" sz="1600" dirty="0">
              <a:solidFill>
                <a:schemeClr val="bg1"/>
              </a:solidFill>
            </a:endParaRPr>
          </a:p>
        </p:txBody>
      </p:sp>
      <p:sp>
        <p:nvSpPr>
          <p:cNvPr id="36" name="矩形: 圆角 35">
            <a:extLst>
              <a:ext uri="{FF2B5EF4-FFF2-40B4-BE49-F238E27FC236}">
                <a16:creationId xmlns:a16="http://schemas.microsoft.com/office/drawing/2014/main" id="{7C23DB99-0903-5B49-1BCD-BDF2C384F4FB}"/>
              </a:ext>
            </a:extLst>
          </p:cNvPr>
          <p:cNvSpPr/>
          <p:nvPr/>
        </p:nvSpPr>
        <p:spPr>
          <a:xfrm>
            <a:off x="4912205" y="5160135"/>
            <a:ext cx="2091138" cy="1545005"/>
          </a:xfrm>
          <a:prstGeom prst="roundRect">
            <a:avLst/>
          </a:prstGeom>
          <a:solidFill>
            <a:srgbClr val="2874B9"/>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b="0" i="0" dirty="0">
                <a:solidFill>
                  <a:schemeClr val="bg1"/>
                </a:solidFill>
                <a:effectLst/>
                <a:latin typeface="-apple-system"/>
              </a:rPr>
              <a:t>在因果图中采用了回归的假设检验（</a:t>
            </a:r>
            <a:r>
              <a:rPr lang="en-US" altLang="zh-CN" sz="1600" b="0" i="0" dirty="0">
                <a:solidFill>
                  <a:schemeClr val="bg1"/>
                </a:solidFill>
                <a:effectLst/>
                <a:latin typeface="-apple-system"/>
              </a:rPr>
              <a:t>RHT</a:t>
            </a:r>
            <a:r>
              <a:rPr lang="zh-CN" altLang="en-US" sz="1600" b="0" i="0" dirty="0">
                <a:solidFill>
                  <a:schemeClr val="bg1"/>
                </a:solidFill>
                <a:effectLst/>
                <a:latin typeface="-apple-system"/>
              </a:rPr>
              <a:t>）方法</a:t>
            </a:r>
            <a:r>
              <a:rPr lang="zh-CN" altLang="en-US" sz="1600" dirty="0">
                <a:solidFill>
                  <a:schemeClr val="bg1"/>
                </a:solidFill>
                <a:latin typeface="-apple-system"/>
              </a:rPr>
              <a:t>求出异常分数</a:t>
            </a:r>
            <a:endParaRPr lang="zh-CN" altLang="en-US" sz="1600" b="0" i="0" dirty="0">
              <a:solidFill>
                <a:schemeClr val="bg1"/>
              </a:solidFill>
              <a:effectLst/>
              <a:latin typeface="-apple-system"/>
            </a:endParaRPr>
          </a:p>
        </p:txBody>
      </p:sp>
      <p:sp>
        <p:nvSpPr>
          <p:cNvPr id="37" name="矩形: 圆角 36">
            <a:extLst>
              <a:ext uri="{FF2B5EF4-FFF2-40B4-BE49-F238E27FC236}">
                <a16:creationId xmlns:a16="http://schemas.microsoft.com/office/drawing/2014/main" id="{FC3A2B3C-E26C-DEDF-3894-785D5DAC6508}"/>
              </a:ext>
            </a:extLst>
          </p:cNvPr>
          <p:cNvSpPr/>
          <p:nvPr/>
        </p:nvSpPr>
        <p:spPr>
          <a:xfrm>
            <a:off x="8532415" y="5140046"/>
            <a:ext cx="2091138" cy="1561107"/>
          </a:xfrm>
          <a:prstGeom prst="roundRect">
            <a:avLst/>
          </a:prstGeom>
          <a:solidFill>
            <a:srgbClr val="2874B9"/>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b="0" i="0" dirty="0">
                <a:solidFill>
                  <a:schemeClr val="bg1"/>
                </a:solidFill>
                <a:effectLst/>
                <a:latin typeface="-apple-system"/>
              </a:rPr>
              <a:t>最后，根据因果图中的后代关系，调整可疑指标的异常分数。</a:t>
            </a:r>
          </a:p>
        </p:txBody>
      </p:sp>
      <p:sp>
        <p:nvSpPr>
          <p:cNvPr id="38" name="箭头: 右 37">
            <a:extLst>
              <a:ext uri="{FF2B5EF4-FFF2-40B4-BE49-F238E27FC236}">
                <a16:creationId xmlns:a16="http://schemas.microsoft.com/office/drawing/2014/main" id="{5FB94656-0714-16E4-3BAB-6A656C442712}"/>
              </a:ext>
            </a:extLst>
          </p:cNvPr>
          <p:cNvSpPr/>
          <p:nvPr/>
        </p:nvSpPr>
        <p:spPr>
          <a:xfrm>
            <a:off x="3950809" y="5773831"/>
            <a:ext cx="363262" cy="154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箭头: 右 38">
            <a:extLst>
              <a:ext uri="{FF2B5EF4-FFF2-40B4-BE49-F238E27FC236}">
                <a16:creationId xmlns:a16="http://schemas.microsoft.com/office/drawing/2014/main" id="{059CC7B2-4726-E3FA-FA28-13EE94D744AB}"/>
              </a:ext>
            </a:extLst>
          </p:cNvPr>
          <p:cNvSpPr/>
          <p:nvPr/>
        </p:nvSpPr>
        <p:spPr>
          <a:xfrm>
            <a:off x="7582009" y="5797141"/>
            <a:ext cx="363262" cy="154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749100DF-D8B6-192F-59B0-E22454FEF5B8}"/>
              </a:ext>
            </a:extLst>
          </p:cNvPr>
          <p:cNvCxnSpPr/>
          <p:nvPr/>
        </p:nvCxnSpPr>
        <p:spPr>
          <a:xfrm>
            <a:off x="660400" y="5006148"/>
            <a:ext cx="10858500" cy="0"/>
          </a:xfrm>
          <a:prstGeom prst="line">
            <a:avLst/>
          </a:prstGeom>
          <a:noFill/>
          <a:ln w="22225" cap="flat" cmpd="sng" algn="ctr">
            <a:solidFill>
              <a:srgbClr val="1C6299"/>
            </a:solidFill>
            <a:prstDash val="solid"/>
            <a:miter lim="800000"/>
          </a:ln>
          <a:effectLst/>
        </p:spPr>
      </p:cxnSp>
      <p:sp>
        <p:nvSpPr>
          <p:cNvPr id="41" name="箭头: 上 40">
            <a:extLst>
              <a:ext uri="{FF2B5EF4-FFF2-40B4-BE49-F238E27FC236}">
                <a16:creationId xmlns:a16="http://schemas.microsoft.com/office/drawing/2014/main" id="{22E6501B-7328-725C-3374-4C2B519C5F6F}"/>
              </a:ext>
            </a:extLst>
          </p:cNvPr>
          <p:cNvSpPr/>
          <p:nvPr/>
        </p:nvSpPr>
        <p:spPr>
          <a:xfrm>
            <a:off x="5155049" y="2838492"/>
            <a:ext cx="542142" cy="32081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圆角 42">
            <a:extLst>
              <a:ext uri="{FF2B5EF4-FFF2-40B4-BE49-F238E27FC236}">
                <a16:creationId xmlns:a16="http://schemas.microsoft.com/office/drawing/2014/main" id="{CC2CE361-F453-8ED7-FB1C-BD19DBB1E17C}"/>
              </a:ext>
            </a:extLst>
          </p:cNvPr>
          <p:cNvSpPr/>
          <p:nvPr/>
        </p:nvSpPr>
        <p:spPr>
          <a:xfrm>
            <a:off x="5546038" y="2900466"/>
            <a:ext cx="1013601" cy="262211"/>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b="1" i="0" dirty="0">
                <a:solidFill>
                  <a:srgbClr val="FF0000"/>
                </a:solidFill>
                <a:effectLst/>
                <a:latin typeface="-apple-system"/>
              </a:rPr>
              <a:t>证明</a:t>
            </a:r>
            <a:endParaRPr lang="zh-CN" altLang="en-US" sz="1600" b="1" dirty="0">
              <a:solidFill>
                <a:srgbClr val="FF0000"/>
              </a:solidFill>
            </a:endParaRPr>
          </a:p>
        </p:txBody>
      </p:sp>
    </p:spTree>
    <p:extLst>
      <p:ext uri="{BB962C8B-B14F-4D97-AF65-F5344CB8AC3E}">
        <p14:creationId xmlns:p14="http://schemas.microsoft.com/office/powerpoint/2010/main" val="61544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19106EDE-E7D5-5FD2-4A3B-FAA5EADB9844}"/>
              </a:ext>
            </a:extLst>
          </p:cNvPr>
          <p:cNvPicPr>
            <a:picLocks noChangeAspect="1"/>
          </p:cNvPicPr>
          <p:nvPr/>
        </p:nvPicPr>
        <p:blipFill>
          <a:blip r:embed="rId4"/>
          <a:stretch>
            <a:fillRect/>
          </a:stretch>
        </p:blipFill>
        <p:spPr>
          <a:xfrm>
            <a:off x="6741122" y="2678113"/>
            <a:ext cx="3639157" cy="2756595"/>
          </a:xfrm>
          <a:prstGeom prst="rect">
            <a:avLst/>
          </a:prstGeom>
        </p:spPr>
      </p:pic>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构建因果图</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 name="图片 6">
            <a:extLst>
              <a:ext uri="{FF2B5EF4-FFF2-40B4-BE49-F238E27FC236}">
                <a16:creationId xmlns:a16="http://schemas.microsoft.com/office/drawing/2014/main" id="{A28C3524-0E6E-87E9-25B2-C00EA3A15A70}"/>
              </a:ext>
            </a:extLst>
          </p:cNvPr>
          <p:cNvPicPr>
            <a:picLocks noChangeAspect="1"/>
          </p:cNvPicPr>
          <p:nvPr/>
        </p:nvPicPr>
        <p:blipFill>
          <a:blip r:embed="rId6"/>
          <a:stretch>
            <a:fillRect/>
          </a:stretch>
        </p:blipFill>
        <p:spPr>
          <a:xfrm>
            <a:off x="618536" y="850961"/>
            <a:ext cx="4082253" cy="5940809"/>
          </a:xfrm>
          <a:prstGeom prst="rect">
            <a:avLst/>
          </a:prstGeom>
        </p:spPr>
      </p:pic>
      <p:sp>
        <p:nvSpPr>
          <p:cNvPr id="9" name="文本框 8">
            <a:extLst>
              <a:ext uri="{FF2B5EF4-FFF2-40B4-BE49-F238E27FC236}">
                <a16:creationId xmlns:a16="http://schemas.microsoft.com/office/drawing/2014/main" id="{1663FFCA-3D28-98FA-147A-BC0170E80EB8}"/>
              </a:ext>
            </a:extLst>
          </p:cNvPr>
          <p:cNvSpPr txBox="1"/>
          <p:nvPr>
            <p:custDataLst>
              <p:tags r:id="rId1"/>
            </p:custDataLst>
          </p:nvPr>
        </p:nvSpPr>
        <p:spPr>
          <a:xfrm>
            <a:off x="5643898" y="833248"/>
            <a:ext cx="4583430" cy="36830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1800" dirty="0">
                <a:solidFill>
                  <a:srgbClr val="1A6299"/>
                </a:solidFill>
                <a:latin typeface="-apple-system"/>
              </a:rPr>
              <a:t>元指标</a:t>
            </a:r>
            <a:endParaRPr lang="zh-CN" sz="1800" b="0" i="0" dirty="0">
              <a:solidFill>
                <a:srgbClr val="1A6299"/>
              </a:solidFill>
              <a:latin typeface="-apple-system"/>
            </a:endParaRPr>
          </a:p>
        </p:txBody>
      </p:sp>
      <p:sp>
        <p:nvSpPr>
          <p:cNvPr id="12" name="文本框 11">
            <a:extLst>
              <a:ext uri="{FF2B5EF4-FFF2-40B4-BE49-F238E27FC236}">
                <a16:creationId xmlns:a16="http://schemas.microsoft.com/office/drawing/2014/main" id="{77A27D71-1A10-611D-A577-602AEDD77F54}"/>
              </a:ext>
            </a:extLst>
          </p:cNvPr>
          <p:cNvSpPr txBox="1"/>
          <p:nvPr/>
        </p:nvSpPr>
        <p:spPr>
          <a:xfrm>
            <a:off x="5619476" y="1222079"/>
            <a:ext cx="6096000" cy="1477328"/>
          </a:xfrm>
          <a:prstGeom prst="rect">
            <a:avLst/>
          </a:prstGeom>
          <a:noFill/>
        </p:spPr>
        <p:txBody>
          <a:bodyPr wrap="square">
            <a:spAutoFit/>
          </a:bodyPr>
          <a:lstStyle/>
          <a:p>
            <a:r>
              <a:rPr lang="zh-CN" altLang="en-US" b="0" i="0" dirty="0">
                <a:solidFill>
                  <a:srgbClr val="111111"/>
                </a:solidFill>
                <a:effectLst/>
                <a:latin typeface="-apple-system"/>
              </a:rPr>
              <a:t>先将监控指标</a:t>
            </a:r>
            <a:r>
              <a:rPr lang="zh-CN" altLang="en-US" dirty="0">
                <a:solidFill>
                  <a:srgbClr val="111111"/>
                </a:solidFill>
                <a:latin typeface="-apple-system"/>
              </a:rPr>
              <a:t>抽象分类</a:t>
            </a:r>
            <a:r>
              <a:rPr lang="zh-CN" altLang="en-US" b="0" i="0" dirty="0">
                <a:solidFill>
                  <a:srgbClr val="111111"/>
                </a:solidFill>
                <a:effectLst/>
                <a:latin typeface="-apple-system"/>
              </a:rPr>
              <a:t>为四个</a:t>
            </a:r>
            <a:r>
              <a:rPr lang="zh-CN" altLang="en-US" b="0" i="0" dirty="0">
                <a:solidFill>
                  <a:srgbClr val="2874B9"/>
                </a:solidFill>
                <a:effectLst/>
                <a:latin typeface="-apple-system"/>
              </a:rPr>
              <a:t>元指标</a:t>
            </a:r>
            <a:r>
              <a:rPr lang="zh-CN" altLang="en-US" b="0" i="0" dirty="0">
                <a:solidFill>
                  <a:srgbClr val="111111"/>
                </a:solidFill>
                <a:effectLst/>
                <a:latin typeface="-apple-system"/>
              </a:rPr>
              <a:t>。</a:t>
            </a:r>
            <a:endParaRPr lang="en-US" altLang="zh-CN" b="0" i="0" dirty="0">
              <a:solidFill>
                <a:srgbClr val="111111"/>
              </a:solidFill>
              <a:effectLst/>
              <a:latin typeface="-apple-system"/>
            </a:endParaRPr>
          </a:p>
          <a:p>
            <a:r>
              <a:rPr lang="zh-CN" altLang="en-US" b="0" i="0" dirty="0">
                <a:solidFill>
                  <a:srgbClr val="111111"/>
                </a:solidFill>
                <a:effectLst/>
                <a:latin typeface="-apple-system"/>
              </a:rPr>
              <a:t>元指标是一些抽象的指标：</a:t>
            </a:r>
            <a:r>
              <a:rPr lang="zh-CN" altLang="en-US" b="0" i="0" dirty="0">
                <a:solidFill>
                  <a:srgbClr val="2874B9"/>
                </a:solidFill>
                <a:effectLst/>
                <a:latin typeface="-apple-system"/>
              </a:rPr>
              <a:t>流量、错误、延迟和饱和度</a:t>
            </a:r>
            <a:r>
              <a:rPr lang="zh-CN" altLang="en-US" b="0" i="0" dirty="0">
                <a:solidFill>
                  <a:srgbClr val="111111"/>
                </a:solidFill>
                <a:effectLst/>
                <a:latin typeface="-apple-system"/>
              </a:rPr>
              <a:t>。</a:t>
            </a:r>
            <a:endParaRPr lang="en-US" altLang="zh-CN" b="0" i="0" dirty="0">
              <a:solidFill>
                <a:srgbClr val="111111"/>
              </a:solidFill>
              <a:effectLst/>
              <a:latin typeface="-apple-system"/>
            </a:endParaRPr>
          </a:p>
          <a:p>
            <a:r>
              <a:rPr lang="zh-CN" altLang="en-US" b="0" i="0" dirty="0">
                <a:solidFill>
                  <a:srgbClr val="111111"/>
                </a:solidFill>
                <a:effectLst/>
                <a:latin typeface="-apple-system"/>
              </a:rPr>
              <a:t>流量、错误和延迟分别衡量一个服务的输入、输出和处理时间的分布，</a:t>
            </a:r>
            <a:endParaRPr lang="en-US" altLang="zh-CN" b="0" i="0" dirty="0">
              <a:solidFill>
                <a:srgbClr val="111111"/>
              </a:solidFill>
              <a:effectLst/>
              <a:latin typeface="-apple-system"/>
            </a:endParaRPr>
          </a:p>
          <a:p>
            <a:r>
              <a:rPr lang="zh-CN" altLang="en-US" b="0" i="0" dirty="0">
                <a:solidFill>
                  <a:srgbClr val="111111"/>
                </a:solidFill>
                <a:effectLst/>
                <a:latin typeface="-apple-system"/>
              </a:rPr>
              <a:t>饱和度衡量一个服务的资源消耗。</a:t>
            </a:r>
            <a:endParaRPr lang="zh-CN" altLang="en-US" dirty="0"/>
          </a:p>
        </p:txBody>
      </p:sp>
      <p:sp>
        <p:nvSpPr>
          <p:cNvPr id="18" name="文本框 17">
            <a:extLst>
              <a:ext uri="{FF2B5EF4-FFF2-40B4-BE49-F238E27FC236}">
                <a16:creationId xmlns:a16="http://schemas.microsoft.com/office/drawing/2014/main" id="{FAB2E640-CABF-CC13-5FC2-B34B8414289D}"/>
              </a:ext>
            </a:extLst>
          </p:cNvPr>
          <p:cNvSpPr txBox="1"/>
          <p:nvPr/>
        </p:nvSpPr>
        <p:spPr>
          <a:xfrm>
            <a:off x="5562404" y="5383320"/>
            <a:ext cx="6096000" cy="1200329"/>
          </a:xfrm>
          <a:prstGeom prst="rect">
            <a:avLst/>
          </a:prstGeom>
          <a:noFill/>
        </p:spPr>
        <p:txBody>
          <a:bodyPr wrap="square">
            <a:spAutoFit/>
          </a:bodyPr>
          <a:lstStyle/>
          <a:p>
            <a:r>
              <a:rPr lang="zh-CN" altLang="en-US" b="0" i="0" dirty="0">
                <a:solidFill>
                  <a:srgbClr val="374151"/>
                </a:solidFill>
                <a:effectLst/>
                <a:latin typeface="Söhne"/>
              </a:rPr>
              <a:t>一个网页服务（</a:t>
            </a:r>
            <a:r>
              <a:rPr lang="en-US" altLang="zh-CN" b="0" i="0" dirty="0">
                <a:solidFill>
                  <a:srgbClr val="374151"/>
                </a:solidFill>
                <a:effectLst/>
                <a:latin typeface="Söhne"/>
              </a:rPr>
              <a:t>WEB</a:t>
            </a:r>
            <a:r>
              <a:rPr lang="zh-CN" altLang="en-US" b="0" i="0" dirty="0">
                <a:solidFill>
                  <a:srgbClr val="374151"/>
                </a:solidFill>
                <a:effectLst/>
                <a:latin typeface="Söhne"/>
              </a:rPr>
              <a:t>）及其依赖的数据库（</a:t>
            </a:r>
            <a:r>
              <a:rPr lang="en-US" altLang="zh-CN" b="0" i="0" dirty="0">
                <a:solidFill>
                  <a:srgbClr val="374151"/>
                </a:solidFill>
                <a:effectLst/>
                <a:latin typeface="Söhne"/>
              </a:rPr>
              <a:t>DB</a:t>
            </a:r>
            <a:r>
              <a:rPr lang="zh-CN" altLang="en-US" b="0" i="0" dirty="0">
                <a:solidFill>
                  <a:srgbClr val="374151"/>
                </a:solidFill>
                <a:effectLst/>
                <a:latin typeface="Söhne"/>
              </a:rPr>
              <a:t>）。</a:t>
            </a:r>
            <a:r>
              <a:rPr lang="en-US" altLang="zh-CN" sz="1600" b="0" i="0" dirty="0">
                <a:solidFill>
                  <a:srgbClr val="111111"/>
                </a:solidFill>
                <a:effectLst/>
                <a:latin typeface="-apple-system"/>
              </a:rPr>
              <a:t> </a:t>
            </a:r>
            <a:r>
              <a:rPr lang="en-US" altLang="zh-CN" dirty="0">
                <a:solidFill>
                  <a:srgbClr val="374151"/>
                </a:solidFill>
                <a:latin typeface="Söhne"/>
              </a:rPr>
              <a:t>WEB</a:t>
            </a:r>
            <a:r>
              <a:rPr lang="zh-CN" altLang="en-US" dirty="0">
                <a:solidFill>
                  <a:srgbClr val="374151"/>
                </a:solidFill>
                <a:latin typeface="Söhne"/>
              </a:rPr>
              <a:t>的饱和度中衡量</a:t>
            </a:r>
            <a:r>
              <a:rPr lang="en-US" altLang="zh-CN" dirty="0">
                <a:solidFill>
                  <a:srgbClr val="374151"/>
                </a:solidFill>
                <a:latin typeface="Söhne"/>
              </a:rPr>
              <a:t>DB</a:t>
            </a:r>
            <a:r>
              <a:rPr lang="zh-CN" altLang="en-US" dirty="0">
                <a:solidFill>
                  <a:srgbClr val="374151"/>
                </a:solidFill>
                <a:latin typeface="Söhne"/>
              </a:rPr>
              <a:t>的部分，会被扩展为</a:t>
            </a:r>
            <a:r>
              <a:rPr lang="en-US" altLang="zh-CN" dirty="0">
                <a:solidFill>
                  <a:srgbClr val="374151"/>
                </a:solidFill>
                <a:latin typeface="Söhne"/>
              </a:rPr>
              <a:t>DB</a:t>
            </a:r>
            <a:r>
              <a:rPr lang="zh-CN" altLang="en-US" dirty="0">
                <a:solidFill>
                  <a:srgbClr val="374151"/>
                </a:solidFill>
                <a:latin typeface="Söhne"/>
              </a:rPr>
              <a:t>的元指标，继承了</a:t>
            </a:r>
            <a:r>
              <a:rPr lang="en-US" altLang="zh-CN" dirty="0">
                <a:solidFill>
                  <a:srgbClr val="374151"/>
                </a:solidFill>
                <a:latin typeface="Söhne"/>
              </a:rPr>
              <a:t>WEB</a:t>
            </a:r>
            <a:r>
              <a:rPr lang="zh-CN" altLang="en-US" dirty="0">
                <a:solidFill>
                  <a:srgbClr val="374151"/>
                </a:solidFill>
                <a:latin typeface="Söhne"/>
              </a:rPr>
              <a:t>的饱和度和其他元指标之间的关系。</a:t>
            </a:r>
            <a:r>
              <a:rPr lang="zh-CN" altLang="en-US" dirty="0">
                <a:solidFill>
                  <a:srgbClr val="2874B9"/>
                </a:solidFill>
                <a:latin typeface="Söhne"/>
              </a:rPr>
              <a:t>这种扩展会应用到图中的每个服务。</a:t>
            </a:r>
          </a:p>
        </p:txBody>
      </p:sp>
    </p:spTree>
    <p:extLst>
      <p:ext uri="{BB962C8B-B14F-4D97-AF65-F5344CB8AC3E}">
        <p14:creationId xmlns:p14="http://schemas.microsoft.com/office/powerpoint/2010/main" val="360849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构建因果图</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 name="图片 6">
            <a:extLst>
              <a:ext uri="{FF2B5EF4-FFF2-40B4-BE49-F238E27FC236}">
                <a16:creationId xmlns:a16="http://schemas.microsoft.com/office/drawing/2014/main" id="{A28C3524-0E6E-87E9-25B2-C00EA3A15A70}"/>
              </a:ext>
            </a:extLst>
          </p:cNvPr>
          <p:cNvPicPr>
            <a:picLocks noChangeAspect="1"/>
          </p:cNvPicPr>
          <p:nvPr/>
        </p:nvPicPr>
        <p:blipFill>
          <a:blip r:embed="rId5"/>
          <a:stretch>
            <a:fillRect/>
          </a:stretch>
        </p:blipFill>
        <p:spPr>
          <a:xfrm>
            <a:off x="618536" y="850961"/>
            <a:ext cx="4082253" cy="5940809"/>
          </a:xfrm>
          <a:prstGeom prst="rect">
            <a:avLst/>
          </a:prstGeom>
        </p:spPr>
      </p:pic>
      <p:sp>
        <p:nvSpPr>
          <p:cNvPr id="9" name="文本框 8">
            <a:extLst>
              <a:ext uri="{FF2B5EF4-FFF2-40B4-BE49-F238E27FC236}">
                <a16:creationId xmlns:a16="http://schemas.microsoft.com/office/drawing/2014/main" id="{1663FFCA-3D28-98FA-147A-BC0170E80EB8}"/>
              </a:ext>
            </a:extLst>
          </p:cNvPr>
          <p:cNvSpPr txBox="1"/>
          <p:nvPr>
            <p:custDataLst>
              <p:tags r:id="rId1"/>
            </p:custDataLst>
          </p:nvPr>
        </p:nvSpPr>
        <p:spPr>
          <a:xfrm>
            <a:off x="5643898" y="833248"/>
            <a:ext cx="4583430" cy="36830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1800" dirty="0">
                <a:solidFill>
                  <a:srgbClr val="1A6299"/>
                </a:solidFill>
                <a:latin typeface="-apple-system"/>
              </a:rPr>
              <a:t>使用因果假设构建边</a:t>
            </a:r>
            <a:endParaRPr lang="zh-CN" sz="1800" b="0" i="0" dirty="0">
              <a:solidFill>
                <a:srgbClr val="1A6299"/>
              </a:solidFill>
              <a:latin typeface="-apple-system"/>
            </a:endParaRPr>
          </a:p>
        </p:txBody>
      </p:sp>
      <p:sp>
        <p:nvSpPr>
          <p:cNvPr id="18" name="文本框 17">
            <a:extLst>
              <a:ext uri="{FF2B5EF4-FFF2-40B4-BE49-F238E27FC236}">
                <a16:creationId xmlns:a16="http://schemas.microsoft.com/office/drawing/2014/main" id="{FAB2E640-CABF-CC13-5FC2-B34B8414289D}"/>
              </a:ext>
            </a:extLst>
          </p:cNvPr>
          <p:cNvSpPr txBox="1"/>
          <p:nvPr/>
        </p:nvSpPr>
        <p:spPr>
          <a:xfrm>
            <a:off x="5619476" y="1314284"/>
            <a:ext cx="6096000" cy="4896853"/>
          </a:xfrm>
          <a:prstGeom prst="rect">
            <a:avLst/>
          </a:prstGeom>
          <a:noFill/>
        </p:spPr>
        <p:txBody>
          <a:bodyPr wrap="square">
            <a:spAutoFit/>
          </a:bodyPr>
          <a:lstStyle/>
          <a:p>
            <a:pPr algn="l">
              <a:lnSpc>
                <a:spcPct val="150000"/>
              </a:lnSpc>
            </a:pPr>
            <a:r>
              <a:rPr lang="zh-CN" altLang="en-US" b="0" i="0" dirty="0">
                <a:solidFill>
                  <a:srgbClr val="111111"/>
                </a:solidFill>
                <a:effectLst/>
                <a:latin typeface="-apple-system"/>
              </a:rPr>
              <a:t>给出了这些元指标之间的因果假设，比如流量是其他三个元指标的原因，而错误是其他三个元指标的结果。</a:t>
            </a:r>
          </a:p>
          <a:p>
            <a:pPr algn="l">
              <a:lnSpc>
                <a:spcPct val="150000"/>
              </a:lnSpc>
            </a:pPr>
            <a:r>
              <a:rPr lang="zh-CN" altLang="en-US" b="0" i="0" dirty="0">
                <a:solidFill>
                  <a:srgbClr val="111111"/>
                </a:solidFill>
                <a:effectLst/>
                <a:latin typeface="-apple-system"/>
              </a:rPr>
              <a:t>举例三个的因果假设，表示一个服务和它所依赖的服务之间的关系：</a:t>
            </a:r>
          </a:p>
          <a:p>
            <a:pPr marL="742950" lvl="1" indent="-285750" algn="l">
              <a:lnSpc>
                <a:spcPct val="150000"/>
              </a:lnSpc>
              <a:buFont typeface="Arial" panose="020B0604020202020204" pitchFamily="34" charset="0"/>
              <a:buChar char="•"/>
            </a:pPr>
            <a:r>
              <a:rPr lang="zh-CN" altLang="en-US" b="0" i="0" dirty="0">
                <a:solidFill>
                  <a:srgbClr val="111111"/>
                </a:solidFill>
                <a:effectLst/>
                <a:latin typeface="-apple-system"/>
              </a:rPr>
              <a:t>调用者的流量会影响被调用者的流量；</a:t>
            </a:r>
          </a:p>
          <a:p>
            <a:pPr marL="742950" lvl="1" indent="-285750" algn="l">
              <a:lnSpc>
                <a:spcPct val="150000"/>
              </a:lnSpc>
              <a:buFont typeface="Arial" panose="020B0604020202020204" pitchFamily="34" charset="0"/>
              <a:buChar char="•"/>
            </a:pPr>
            <a:r>
              <a:rPr lang="zh-CN" altLang="en-US" b="0" i="0" dirty="0">
                <a:solidFill>
                  <a:srgbClr val="111111"/>
                </a:solidFill>
                <a:effectLst/>
                <a:latin typeface="-apple-system"/>
              </a:rPr>
              <a:t>被调用者的延迟会增加调用者的延迟；</a:t>
            </a:r>
          </a:p>
          <a:p>
            <a:pPr marL="742950" lvl="1" indent="-285750" algn="l">
              <a:lnSpc>
                <a:spcPct val="150000"/>
              </a:lnSpc>
              <a:buFont typeface="Arial" panose="020B0604020202020204" pitchFamily="34" charset="0"/>
              <a:buChar char="•"/>
            </a:pPr>
            <a:r>
              <a:rPr lang="zh-CN" altLang="en-US" b="0" i="0" dirty="0">
                <a:solidFill>
                  <a:srgbClr val="111111"/>
                </a:solidFill>
                <a:effectLst/>
                <a:latin typeface="-apple-system"/>
              </a:rPr>
              <a:t>调用者的输出是根据被调用者的输出计算的。</a:t>
            </a:r>
            <a:endParaRPr lang="en-US" altLang="zh-CN" dirty="0">
              <a:solidFill>
                <a:srgbClr val="111111"/>
              </a:solidFill>
              <a:latin typeface="-apple-system"/>
            </a:endParaRPr>
          </a:p>
          <a:p>
            <a:pPr algn="l"/>
            <a:endParaRPr lang="en-US" altLang="zh-CN" b="0" i="0" dirty="0">
              <a:solidFill>
                <a:srgbClr val="111111"/>
              </a:solidFill>
              <a:effectLst/>
              <a:latin typeface="-apple-system"/>
            </a:endParaRPr>
          </a:p>
          <a:p>
            <a:pPr algn="l">
              <a:lnSpc>
                <a:spcPct val="150000"/>
              </a:lnSpc>
            </a:pPr>
            <a:r>
              <a:rPr lang="zh-CN" altLang="en-US" b="0" i="0" dirty="0">
                <a:solidFill>
                  <a:srgbClr val="111111"/>
                </a:solidFill>
                <a:effectLst/>
                <a:latin typeface="-apple-system"/>
              </a:rPr>
              <a:t>在组件内部，根据组件内部的因果假设添加边</a:t>
            </a:r>
            <a:r>
              <a:rPr lang="zh-CN" altLang="en-US" dirty="0">
                <a:solidFill>
                  <a:srgbClr val="111111"/>
                </a:solidFill>
                <a:latin typeface="-apple-system"/>
              </a:rPr>
              <a:t>。</a:t>
            </a:r>
            <a:endParaRPr lang="en-US" altLang="zh-CN" dirty="0">
              <a:solidFill>
                <a:srgbClr val="111111"/>
              </a:solidFill>
              <a:latin typeface="-apple-system"/>
            </a:endParaRPr>
          </a:p>
          <a:p>
            <a:pPr algn="l">
              <a:lnSpc>
                <a:spcPct val="150000"/>
              </a:lnSpc>
            </a:pPr>
            <a:r>
              <a:rPr lang="zh-CN" altLang="en-US" b="0" i="0" dirty="0">
                <a:solidFill>
                  <a:srgbClr val="111111"/>
                </a:solidFill>
                <a:effectLst/>
                <a:latin typeface="-apple-system"/>
              </a:rPr>
              <a:t>组件之间的调用关系和因果假设添加边。</a:t>
            </a:r>
          </a:p>
          <a:p>
            <a:pPr algn="l">
              <a:lnSpc>
                <a:spcPct val="150000"/>
              </a:lnSpc>
            </a:pPr>
            <a:r>
              <a:rPr lang="zh-CN" altLang="en-US" b="0" i="0" dirty="0">
                <a:solidFill>
                  <a:srgbClr val="111111"/>
                </a:solidFill>
                <a:effectLst/>
                <a:latin typeface="-apple-system"/>
              </a:rPr>
              <a:t>组件之间的传递关系和因果假设添加边。</a:t>
            </a:r>
          </a:p>
          <a:p>
            <a:pPr lvl="1" algn="l">
              <a:lnSpc>
                <a:spcPct val="150000"/>
              </a:lnSpc>
            </a:pPr>
            <a:endParaRPr lang="en-US" altLang="zh-CN" b="0" i="0" dirty="0">
              <a:solidFill>
                <a:srgbClr val="111111"/>
              </a:solidFill>
              <a:effectLst/>
              <a:latin typeface="-apple-system"/>
            </a:endParaRPr>
          </a:p>
        </p:txBody>
      </p:sp>
      <p:sp>
        <p:nvSpPr>
          <p:cNvPr id="5" name="矩形: 圆角 4">
            <a:extLst>
              <a:ext uri="{FF2B5EF4-FFF2-40B4-BE49-F238E27FC236}">
                <a16:creationId xmlns:a16="http://schemas.microsoft.com/office/drawing/2014/main" id="{93450EFD-90DE-D071-31C9-FA8637AB79B4}"/>
              </a:ext>
            </a:extLst>
          </p:cNvPr>
          <p:cNvSpPr/>
          <p:nvPr/>
        </p:nvSpPr>
        <p:spPr>
          <a:xfrm>
            <a:off x="5643898" y="4345671"/>
            <a:ext cx="5732440" cy="167908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216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28C3524-0E6E-87E9-25B2-C00EA3A15A70}"/>
              </a:ext>
            </a:extLst>
          </p:cNvPr>
          <p:cNvPicPr>
            <a:picLocks noChangeAspect="1"/>
          </p:cNvPicPr>
          <p:nvPr/>
        </p:nvPicPr>
        <p:blipFill>
          <a:blip r:embed="rId4"/>
          <a:stretch>
            <a:fillRect/>
          </a:stretch>
        </p:blipFill>
        <p:spPr>
          <a:xfrm>
            <a:off x="618536" y="850961"/>
            <a:ext cx="4082253" cy="5940809"/>
          </a:xfrm>
          <a:prstGeom prst="rect">
            <a:avLst/>
          </a:prstGeom>
        </p:spPr>
      </p:pic>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构建因果图</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223E5767-1933-1951-3DC4-BF3BFFA3088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9" name="文本框 8">
            <a:extLst>
              <a:ext uri="{FF2B5EF4-FFF2-40B4-BE49-F238E27FC236}">
                <a16:creationId xmlns:a16="http://schemas.microsoft.com/office/drawing/2014/main" id="{1663FFCA-3D28-98FA-147A-BC0170E80EB8}"/>
              </a:ext>
            </a:extLst>
          </p:cNvPr>
          <p:cNvSpPr txBox="1"/>
          <p:nvPr>
            <p:custDataLst>
              <p:tags r:id="rId1"/>
            </p:custDataLst>
          </p:nvPr>
        </p:nvSpPr>
        <p:spPr>
          <a:xfrm>
            <a:off x="5643898" y="833248"/>
            <a:ext cx="4583430" cy="36830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1800" dirty="0">
                <a:solidFill>
                  <a:srgbClr val="1A6299"/>
                </a:solidFill>
                <a:latin typeface="-apple-system"/>
              </a:rPr>
              <a:t>在元指标中插入监控指标</a:t>
            </a:r>
            <a:r>
              <a:rPr lang="zh-CN" altLang="en-US" dirty="0">
                <a:solidFill>
                  <a:srgbClr val="1A6299"/>
                </a:solidFill>
                <a:latin typeface="-apple-system"/>
              </a:rPr>
              <a:t>得到最终的</a:t>
            </a:r>
            <a:r>
              <a:rPr lang="en-US" altLang="zh-CN" dirty="0">
                <a:solidFill>
                  <a:srgbClr val="1A6299"/>
                </a:solidFill>
                <a:latin typeface="-apple-system"/>
              </a:rPr>
              <a:t>CBN</a:t>
            </a:r>
            <a:endParaRPr lang="zh-CN" sz="1800" b="0" i="0" dirty="0">
              <a:solidFill>
                <a:srgbClr val="1A6299"/>
              </a:solidFill>
              <a:latin typeface="-apple-system"/>
            </a:endParaRPr>
          </a:p>
        </p:txBody>
      </p:sp>
      <p:sp>
        <p:nvSpPr>
          <p:cNvPr id="18" name="文本框 17">
            <a:extLst>
              <a:ext uri="{FF2B5EF4-FFF2-40B4-BE49-F238E27FC236}">
                <a16:creationId xmlns:a16="http://schemas.microsoft.com/office/drawing/2014/main" id="{FAB2E640-CABF-CC13-5FC2-B34B8414289D}"/>
              </a:ext>
            </a:extLst>
          </p:cNvPr>
          <p:cNvSpPr txBox="1"/>
          <p:nvPr/>
        </p:nvSpPr>
        <p:spPr>
          <a:xfrm>
            <a:off x="5651831" y="1270996"/>
            <a:ext cx="6096000" cy="4671343"/>
          </a:xfrm>
          <a:prstGeom prst="rect">
            <a:avLst/>
          </a:prstGeom>
          <a:noFill/>
        </p:spPr>
        <p:txBody>
          <a:bodyPr wrap="square">
            <a:spAutoFit/>
          </a:bodyPr>
          <a:lstStyle/>
          <a:p>
            <a:pPr algn="l">
              <a:lnSpc>
                <a:spcPct val="150000"/>
              </a:lnSpc>
            </a:pPr>
            <a:r>
              <a:rPr lang="zh-CN" altLang="en-US" b="0" i="0" dirty="0">
                <a:solidFill>
                  <a:srgbClr val="FF0000"/>
                </a:solidFill>
                <a:effectLst/>
                <a:latin typeface="-apple-system"/>
              </a:rPr>
              <a:t>监控指标</a:t>
            </a:r>
            <a:r>
              <a:rPr lang="zh-CN" altLang="en-US" b="0" i="0" dirty="0">
                <a:solidFill>
                  <a:srgbClr val="111111"/>
                </a:solidFill>
                <a:effectLst/>
                <a:latin typeface="-apple-system"/>
              </a:rPr>
              <a:t>是具体的指标，比如</a:t>
            </a:r>
            <a:r>
              <a:rPr lang="en-US" altLang="zh-CN" b="0" i="0" dirty="0">
                <a:solidFill>
                  <a:srgbClr val="111111"/>
                </a:solidFill>
                <a:effectLst/>
                <a:latin typeface="-apple-system"/>
              </a:rPr>
              <a:t>CPU</a:t>
            </a:r>
            <a:r>
              <a:rPr lang="zh-CN" altLang="en-US" b="0" i="0" dirty="0">
                <a:solidFill>
                  <a:srgbClr val="111111"/>
                </a:solidFill>
                <a:effectLst/>
                <a:latin typeface="-apple-system"/>
              </a:rPr>
              <a:t>占用、内存使用等。</a:t>
            </a:r>
            <a:endParaRPr lang="en-US" altLang="zh-CN" b="0" i="0" dirty="0">
              <a:solidFill>
                <a:srgbClr val="111111"/>
              </a:solidFill>
              <a:effectLst/>
              <a:latin typeface="-apple-system"/>
            </a:endParaRPr>
          </a:p>
          <a:p>
            <a:pPr algn="l">
              <a:lnSpc>
                <a:spcPct val="150000"/>
              </a:lnSpc>
            </a:pPr>
            <a:endParaRPr lang="en-US" altLang="zh-CN" dirty="0">
              <a:solidFill>
                <a:srgbClr val="111111"/>
              </a:solidFill>
              <a:latin typeface="-apple-system"/>
            </a:endParaRPr>
          </a:p>
          <a:p>
            <a:pPr algn="l">
              <a:lnSpc>
                <a:spcPct val="150000"/>
              </a:lnSpc>
            </a:pPr>
            <a:r>
              <a:rPr lang="zh-CN" altLang="en-US" b="0" i="0" dirty="0">
                <a:solidFill>
                  <a:srgbClr val="111111"/>
                </a:solidFill>
                <a:effectLst/>
                <a:latin typeface="-apple-system"/>
              </a:rPr>
              <a:t>插入的过程是按照</a:t>
            </a:r>
            <a:r>
              <a:rPr lang="zh-CN" altLang="en-US" b="0" i="0" dirty="0">
                <a:solidFill>
                  <a:srgbClr val="2874B9"/>
                </a:solidFill>
                <a:effectLst/>
                <a:latin typeface="-apple-system"/>
              </a:rPr>
              <a:t>拓扑排序</a:t>
            </a:r>
            <a:r>
              <a:rPr lang="zh-CN" altLang="en-US" b="0" i="0" dirty="0">
                <a:solidFill>
                  <a:srgbClr val="111111"/>
                </a:solidFill>
                <a:effectLst/>
                <a:latin typeface="-apple-system"/>
              </a:rPr>
              <a:t>的顺序，从没有父节点的元指标开始，依次处理每个元指标。对于每个元指标：</a:t>
            </a:r>
          </a:p>
          <a:p>
            <a:pPr marL="285750" indent="-285750">
              <a:lnSpc>
                <a:spcPct val="150000"/>
              </a:lnSpc>
              <a:buFont typeface="Arial" panose="020B0604020202020204" pitchFamily="34" charset="0"/>
              <a:buChar char="•"/>
            </a:pPr>
            <a:r>
              <a:rPr lang="zh-CN" altLang="en-US" sz="1600" dirty="0">
                <a:solidFill>
                  <a:srgbClr val="111111"/>
                </a:solidFill>
                <a:latin typeface="-apple-system"/>
              </a:rPr>
              <a:t>将</a:t>
            </a:r>
            <a:r>
              <a:rPr lang="zh-CN" altLang="en-US" sz="1600" b="0" i="0" dirty="0">
                <a:solidFill>
                  <a:srgbClr val="111111"/>
                </a:solidFill>
                <a:effectLst/>
                <a:latin typeface="-apple-system"/>
              </a:rPr>
              <a:t>父节点的监控指标指向自己作为输入；自己的监控指标作为输出连接到子节点；将新增的输入和输出节点用边连接起来，表示因果关系。</a:t>
            </a:r>
          </a:p>
          <a:p>
            <a:pPr marL="285750" indent="-285750" algn="l">
              <a:lnSpc>
                <a:spcPct val="150000"/>
              </a:lnSpc>
              <a:buFont typeface="Arial" panose="020B0604020202020204" pitchFamily="34" charset="0"/>
              <a:buChar char="•"/>
            </a:pPr>
            <a:r>
              <a:rPr lang="zh-CN" altLang="en-US" sz="1600" b="0" i="0" dirty="0">
                <a:solidFill>
                  <a:srgbClr val="111111"/>
                </a:solidFill>
                <a:effectLst/>
                <a:latin typeface="-apple-system"/>
              </a:rPr>
              <a:t>有些监控指标是由多个元指标影响的，将其连接到它们</a:t>
            </a:r>
            <a:r>
              <a:rPr lang="zh-CN" altLang="en-US" sz="1600" b="0" i="0" dirty="0">
                <a:solidFill>
                  <a:srgbClr val="FF0000"/>
                </a:solidFill>
                <a:effectLst/>
                <a:latin typeface="-apple-system"/>
              </a:rPr>
              <a:t>拓扑排序</a:t>
            </a:r>
            <a:r>
              <a:rPr lang="zh-CN" altLang="en-US" sz="1600" b="0" i="0" dirty="0">
                <a:solidFill>
                  <a:srgbClr val="111111"/>
                </a:solidFill>
                <a:effectLst/>
                <a:latin typeface="-apple-system"/>
              </a:rPr>
              <a:t>中的最后一个元指标，</a:t>
            </a:r>
            <a:r>
              <a:rPr lang="zh-CN" altLang="en-US" sz="1600" b="0" i="0" dirty="0">
                <a:solidFill>
                  <a:srgbClr val="FF0000"/>
                </a:solidFill>
                <a:effectLst/>
                <a:latin typeface="-apple-system"/>
              </a:rPr>
              <a:t>避免形成环形路径导致因果关系混乱</a:t>
            </a:r>
            <a:r>
              <a:rPr lang="zh-CN" altLang="en-US" sz="1600" b="0" i="0" dirty="0">
                <a:solidFill>
                  <a:srgbClr val="111111"/>
                </a:solidFill>
                <a:effectLst/>
                <a:latin typeface="-apple-system"/>
              </a:rPr>
              <a:t>。</a:t>
            </a:r>
          </a:p>
          <a:p>
            <a:pPr marL="285750" indent="-285750" algn="l">
              <a:lnSpc>
                <a:spcPct val="150000"/>
              </a:lnSpc>
              <a:buFont typeface="Arial" panose="020B0604020202020204" pitchFamily="34" charset="0"/>
              <a:buChar char="•"/>
            </a:pPr>
            <a:r>
              <a:rPr lang="zh-CN" altLang="en-US" sz="1600" dirty="0">
                <a:solidFill>
                  <a:srgbClr val="111111"/>
                </a:solidFill>
                <a:latin typeface="-apple-system"/>
              </a:rPr>
              <a:t>对于属于</a:t>
            </a:r>
            <a:r>
              <a:rPr lang="zh-CN" altLang="en-US" sz="1600" b="0" i="0" dirty="0">
                <a:solidFill>
                  <a:srgbClr val="111111"/>
                </a:solidFill>
                <a:effectLst/>
                <a:latin typeface="-apple-system"/>
              </a:rPr>
              <a:t>错误元指标（</a:t>
            </a:r>
            <a:r>
              <a:rPr lang="en-US" altLang="zh-CN" sz="1600" b="0" i="0" dirty="0">
                <a:solidFill>
                  <a:srgbClr val="111111"/>
                </a:solidFill>
                <a:effectLst/>
                <a:latin typeface="-apple-system"/>
              </a:rPr>
              <a:t>Errors</a:t>
            </a:r>
            <a:r>
              <a:rPr lang="zh-CN" altLang="en-US" sz="1600" b="0" i="0" dirty="0">
                <a:solidFill>
                  <a:srgbClr val="111111"/>
                </a:solidFill>
                <a:effectLst/>
                <a:latin typeface="-apple-system"/>
              </a:rPr>
              <a:t>）的监控指标，它的错误会影响后代，</a:t>
            </a:r>
            <a:r>
              <a:rPr lang="zh-CN" altLang="en-US" sz="1600" dirty="0">
                <a:solidFill>
                  <a:srgbClr val="111111"/>
                </a:solidFill>
                <a:latin typeface="-apple-system"/>
              </a:rPr>
              <a:t>将其插入</a:t>
            </a:r>
            <a:r>
              <a:rPr lang="zh-CN" altLang="en-US" sz="1600" b="0" i="0" dirty="0">
                <a:solidFill>
                  <a:srgbClr val="111111"/>
                </a:solidFill>
                <a:effectLst/>
                <a:latin typeface="-apple-system"/>
              </a:rPr>
              <a:t>到</a:t>
            </a:r>
            <a:r>
              <a:rPr lang="zh-CN" altLang="en-US" sz="1600" dirty="0">
                <a:solidFill>
                  <a:srgbClr val="111111"/>
                </a:solidFill>
                <a:latin typeface="-apple-system"/>
              </a:rPr>
              <a:t>错误</a:t>
            </a:r>
            <a:r>
              <a:rPr lang="zh-CN" altLang="en-US" sz="1600" b="0" i="0" dirty="0">
                <a:solidFill>
                  <a:srgbClr val="111111"/>
                </a:solidFill>
                <a:effectLst/>
                <a:latin typeface="-apple-system"/>
              </a:rPr>
              <a:t>后代的输入中。</a:t>
            </a:r>
          </a:p>
          <a:p>
            <a:pPr marL="285750" indent="-285750" algn="l">
              <a:lnSpc>
                <a:spcPct val="150000"/>
              </a:lnSpc>
              <a:buFont typeface="Arial" panose="020B0604020202020204" pitchFamily="34" charset="0"/>
              <a:buChar char="•"/>
            </a:pPr>
            <a:r>
              <a:rPr lang="zh-CN" altLang="en-US" sz="1600" b="0" i="0" dirty="0">
                <a:solidFill>
                  <a:srgbClr val="111111"/>
                </a:solidFill>
                <a:effectLst/>
                <a:latin typeface="-apple-system"/>
              </a:rPr>
              <a:t>对于没有监控指标的元指标，用父节点的监控指标代替。</a:t>
            </a:r>
          </a:p>
        </p:txBody>
      </p:sp>
      <p:sp>
        <p:nvSpPr>
          <p:cNvPr id="2" name="矩形 1">
            <a:extLst>
              <a:ext uri="{FF2B5EF4-FFF2-40B4-BE49-F238E27FC236}">
                <a16:creationId xmlns:a16="http://schemas.microsoft.com/office/drawing/2014/main" id="{CB84D554-7176-6349-DDF5-05E4859203E4}"/>
              </a:ext>
            </a:extLst>
          </p:cNvPr>
          <p:cNvSpPr/>
          <p:nvPr/>
        </p:nvSpPr>
        <p:spPr>
          <a:xfrm>
            <a:off x="660400" y="4541950"/>
            <a:ext cx="3997459" cy="2094964"/>
          </a:xfrm>
          <a:prstGeom prst="rect">
            <a:avLst/>
          </a:prstGeom>
          <a:no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FFCC9A43-723A-2FE3-1A0B-45A4DFD77C27}"/>
              </a:ext>
            </a:extLst>
          </p:cNvPr>
          <p:cNvSpPr/>
          <p:nvPr/>
        </p:nvSpPr>
        <p:spPr>
          <a:xfrm>
            <a:off x="5396248" y="1232079"/>
            <a:ext cx="6456904" cy="5146274"/>
          </a:xfrm>
          <a:prstGeom prst="roundRect">
            <a:avLst/>
          </a:prstGeom>
          <a:noFill/>
          <a:ln>
            <a:solidFill>
              <a:srgbClr val="2874B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66085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RjZWQ0YmVkMzVjYTE2OWUwZGVjOWRlMzMxZGE4NjU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2468</TotalTime>
  <Words>2420</Words>
  <Application>Microsoft Office PowerPoint</Application>
  <PresentationFormat>宽屏</PresentationFormat>
  <Paragraphs>178</Paragraphs>
  <Slides>15</Slides>
  <Notes>14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15</vt:i4>
      </vt:variant>
    </vt:vector>
  </HeadingPairs>
  <TitlesOfParts>
    <vt:vector size="29" baseType="lpstr">
      <vt:lpstr>-apple-system</vt:lpstr>
      <vt:lpstr>KaTeX_Main</vt:lpstr>
      <vt:lpstr>KaTeX_Math</vt:lpstr>
      <vt:lpstr>Söhne</vt:lpstr>
      <vt:lpstr>等线</vt:lpstr>
      <vt:lpstr>等线 Light</vt:lpstr>
      <vt:lpstr>微软雅黑</vt:lpstr>
      <vt:lpstr>Arial</vt:lpstr>
      <vt:lpstr>Calibri</vt:lpstr>
      <vt:lpstr>Calibri Light</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天翔 孙</cp:lastModifiedBy>
  <cp:revision>1540</cp:revision>
  <dcterms:created xsi:type="dcterms:W3CDTF">2021-12-22T05:58:00Z</dcterms:created>
  <dcterms:modified xsi:type="dcterms:W3CDTF">2023-12-13T04:44:22Z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0285951E052E445EAAC128FBC55664B1_12</vt:lpwstr>
  </property>
</Properties>
</file>