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notesMasterIdLst>
    <p:notesMasterId r:id="rId14"/>
  </p:notesMasterIdLst>
  <p:sldIdLst>
    <p:sldId id="3619" r:id="rId2"/>
    <p:sldId id="3595" r:id="rId3"/>
    <p:sldId id="3629" r:id="rId4"/>
    <p:sldId id="3597" r:id="rId5"/>
    <p:sldId id="3630" r:id="rId6"/>
    <p:sldId id="3622" r:id="rId7"/>
    <p:sldId id="3618" r:id="rId8"/>
    <p:sldId id="3631" r:id="rId9"/>
    <p:sldId id="3632" r:id="rId10"/>
    <p:sldId id="3627" r:id="rId11"/>
    <p:sldId id="3633" r:id="rId12"/>
    <p:sldId id="423"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62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15" autoAdjust="0"/>
    <p:restoredTop sz="94273" autoAdjust="0"/>
  </p:normalViewPr>
  <p:slideViewPr>
    <p:cSldViewPr snapToGrid="0">
      <p:cViewPr varScale="1">
        <p:scale>
          <a:sx n="128" d="100"/>
          <a:sy n="128" d="100"/>
        </p:scale>
        <p:origin x="80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6AFD70-45D6-4BD7-9272-DC6E6D1E5D5D}" type="datetimeFigureOut">
              <a:rPr lang="zh-CN" altLang="en-US" smtClean="0"/>
              <a:t>2023/12/11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B5CB39-CEC1-4C61-9A61-294C58524310}" type="slidenum">
              <a:rPr lang="zh-CN" altLang="en-US" smtClean="0"/>
              <a:t>‹#›</a:t>
            </a:fld>
            <a:endParaRPr lang="zh-CN" altLang="en-US"/>
          </a:p>
        </p:txBody>
      </p:sp>
    </p:spTree>
    <p:extLst>
      <p:ext uri="{BB962C8B-B14F-4D97-AF65-F5344CB8AC3E}">
        <p14:creationId xmlns:p14="http://schemas.microsoft.com/office/powerpoint/2010/main" val="192947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6881999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10</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3854344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11</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9447136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7B5CB39-CEC1-4C61-9A61-294C58524310}" type="slidenum">
              <a:rPr lang="zh-CN" altLang="en-US" smtClean="0"/>
              <a:t>12</a:t>
            </a:fld>
            <a:endParaRPr lang="zh-CN" altLang="en-US"/>
          </a:p>
        </p:txBody>
      </p:sp>
    </p:spTree>
    <p:extLst>
      <p:ext uri="{BB962C8B-B14F-4D97-AF65-F5344CB8AC3E}">
        <p14:creationId xmlns:p14="http://schemas.microsoft.com/office/powerpoint/2010/main" val="3249142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2</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195922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3</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309510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4</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209455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effectLst/>
              <a:latin typeface="system-ui"/>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5</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074354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6</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4234673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7</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10449291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8</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534838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9</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1554829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7AC0F1-BA2A-0F06-F6EC-75A3983C1F3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BD5A6BA-2B97-5C35-5A90-7C211E2B7C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DCBA18C-394C-1D69-44E7-54CE17023C00}"/>
              </a:ext>
            </a:extLst>
          </p:cNvPr>
          <p:cNvSpPr>
            <a:spLocks noGrp="1"/>
          </p:cNvSpPr>
          <p:nvPr>
            <p:ph type="dt" sz="half" idx="10"/>
          </p:nvPr>
        </p:nvSpPr>
        <p:spPr/>
        <p:txBody>
          <a:bodyPr/>
          <a:lstStyle/>
          <a:p>
            <a:fld id="{78189893-9690-4705-A410-D7E2DA920CD1}" type="datetimeFigureOut">
              <a:rPr lang="zh-CN" altLang="en-US" smtClean="0"/>
              <a:t>2023/12/11</a:t>
            </a:fld>
            <a:endParaRPr lang="zh-CN" altLang="en-US"/>
          </a:p>
        </p:txBody>
      </p:sp>
      <p:sp>
        <p:nvSpPr>
          <p:cNvPr id="5" name="页脚占位符 4">
            <a:extLst>
              <a:ext uri="{FF2B5EF4-FFF2-40B4-BE49-F238E27FC236}">
                <a16:creationId xmlns:a16="http://schemas.microsoft.com/office/drawing/2014/main" id="{0CB7A7DC-A63A-99F1-54DE-7C9FF0EA1A4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8724559-2330-79B1-5547-2DDAE34C3BCD}"/>
              </a:ext>
            </a:extLst>
          </p:cNvPr>
          <p:cNvSpPr>
            <a:spLocks noGrp="1"/>
          </p:cNvSpPr>
          <p:nvPr>
            <p:ph type="sldNum" sz="quarter" idx="12"/>
          </p:nvPr>
        </p:nvSpPr>
        <p:spPr/>
        <p:txBody>
          <a:bodyPr/>
          <a:lstStyle/>
          <a:p>
            <a:fld id="{50223F9B-C85B-4795-8356-C1E412D6F13C}" type="slidenum">
              <a:rPr lang="zh-CN" altLang="en-US" smtClean="0"/>
              <a:t>‹#›</a:t>
            </a:fld>
            <a:endParaRPr lang="zh-CN" altLang="en-US"/>
          </a:p>
        </p:txBody>
      </p:sp>
    </p:spTree>
    <p:extLst>
      <p:ext uri="{BB962C8B-B14F-4D97-AF65-F5344CB8AC3E}">
        <p14:creationId xmlns:p14="http://schemas.microsoft.com/office/powerpoint/2010/main" val="920404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7E438B-A2FB-B0A4-5E03-FFC789527D8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BACBCED-5856-5565-4FC7-28A791379A0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51A86A6-0B09-266A-3D38-56DABABB0CEC}"/>
              </a:ext>
            </a:extLst>
          </p:cNvPr>
          <p:cNvSpPr>
            <a:spLocks noGrp="1"/>
          </p:cNvSpPr>
          <p:nvPr>
            <p:ph type="dt" sz="half" idx="10"/>
          </p:nvPr>
        </p:nvSpPr>
        <p:spPr/>
        <p:txBody>
          <a:bodyPr/>
          <a:lstStyle/>
          <a:p>
            <a:fld id="{78189893-9690-4705-A410-D7E2DA920CD1}" type="datetimeFigureOut">
              <a:rPr lang="zh-CN" altLang="en-US" smtClean="0"/>
              <a:t>2023/12/11</a:t>
            </a:fld>
            <a:endParaRPr lang="zh-CN" altLang="en-US"/>
          </a:p>
        </p:txBody>
      </p:sp>
      <p:sp>
        <p:nvSpPr>
          <p:cNvPr id="5" name="页脚占位符 4">
            <a:extLst>
              <a:ext uri="{FF2B5EF4-FFF2-40B4-BE49-F238E27FC236}">
                <a16:creationId xmlns:a16="http://schemas.microsoft.com/office/drawing/2014/main" id="{4FA4D408-84C1-B4A2-984F-46E142C08C3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16A3354-7B8A-A128-A6DB-38A4F601C7F1}"/>
              </a:ext>
            </a:extLst>
          </p:cNvPr>
          <p:cNvSpPr>
            <a:spLocks noGrp="1"/>
          </p:cNvSpPr>
          <p:nvPr>
            <p:ph type="sldNum" sz="quarter" idx="12"/>
          </p:nvPr>
        </p:nvSpPr>
        <p:spPr/>
        <p:txBody>
          <a:bodyPr/>
          <a:lstStyle/>
          <a:p>
            <a:fld id="{50223F9B-C85B-4795-8356-C1E412D6F13C}" type="slidenum">
              <a:rPr lang="zh-CN" altLang="en-US" smtClean="0"/>
              <a:t>‹#›</a:t>
            </a:fld>
            <a:endParaRPr lang="zh-CN" altLang="en-US"/>
          </a:p>
        </p:txBody>
      </p:sp>
    </p:spTree>
    <p:extLst>
      <p:ext uri="{BB962C8B-B14F-4D97-AF65-F5344CB8AC3E}">
        <p14:creationId xmlns:p14="http://schemas.microsoft.com/office/powerpoint/2010/main" val="320436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8191F0D-E99B-900B-412B-4343139BEAD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F16E07A-3CAB-C285-400B-105338A6E8F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E4D980E-DEFF-25D9-B665-84FE51B26B3D}"/>
              </a:ext>
            </a:extLst>
          </p:cNvPr>
          <p:cNvSpPr>
            <a:spLocks noGrp="1"/>
          </p:cNvSpPr>
          <p:nvPr>
            <p:ph type="dt" sz="half" idx="10"/>
          </p:nvPr>
        </p:nvSpPr>
        <p:spPr/>
        <p:txBody>
          <a:bodyPr/>
          <a:lstStyle/>
          <a:p>
            <a:fld id="{78189893-9690-4705-A410-D7E2DA920CD1}" type="datetimeFigureOut">
              <a:rPr lang="zh-CN" altLang="en-US" smtClean="0"/>
              <a:t>2023/12/11</a:t>
            </a:fld>
            <a:endParaRPr lang="zh-CN" altLang="en-US"/>
          </a:p>
        </p:txBody>
      </p:sp>
      <p:sp>
        <p:nvSpPr>
          <p:cNvPr id="5" name="页脚占位符 4">
            <a:extLst>
              <a:ext uri="{FF2B5EF4-FFF2-40B4-BE49-F238E27FC236}">
                <a16:creationId xmlns:a16="http://schemas.microsoft.com/office/drawing/2014/main" id="{47B3F44B-5C2A-835B-D6F9-08AD9BAEFB6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91DB325-0D10-2EA9-E8EE-1C739C966C44}"/>
              </a:ext>
            </a:extLst>
          </p:cNvPr>
          <p:cNvSpPr>
            <a:spLocks noGrp="1"/>
          </p:cNvSpPr>
          <p:nvPr>
            <p:ph type="sldNum" sz="quarter" idx="12"/>
          </p:nvPr>
        </p:nvSpPr>
        <p:spPr/>
        <p:txBody>
          <a:bodyPr/>
          <a:lstStyle/>
          <a:p>
            <a:fld id="{50223F9B-C85B-4795-8356-C1E412D6F13C}" type="slidenum">
              <a:rPr lang="zh-CN" altLang="en-US" smtClean="0"/>
              <a:t>‹#›</a:t>
            </a:fld>
            <a:endParaRPr lang="zh-CN" altLang="en-US"/>
          </a:p>
        </p:txBody>
      </p:sp>
    </p:spTree>
    <p:extLst>
      <p:ext uri="{BB962C8B-B14F-4D97-AF65-F5344CB8AC3E}">
        <p14:creationId xmlns:p14="http://schemas.microsoft.com/office/powerpoint/2010/main" val="1822009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C8AB3D-4108-46D6-168D-E089646F730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EF5C979-857B-1703-EE45-F64ECF72511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9B52485-B63A-E261-5631-6C95A0E0764D}"/>
              </a:ext>
            </a:extLst>
          </p:cNvPr>
          <p:cNvSpPr>
            <a:spLocks noGrp="1"/>
          </p:cNvSpPr>
          <p:nvPr>
            <p:ph type="dt" sz="half" idx="10"/>
          </p:nvPr>
        </p:nvSpPr>
        <p:spPr/>
        <p:txBody>
          <a:bodyPr/>
          <a:lstStyle/>
          <a:p>
            <a:fld id="{78189893-9690-4705-A410-D7E2DA920CD1}" type="datetimeFigureOut">
              <a:rPr lang="zh-CN" altLang="en-US" smtClean="0"/>
              <a:t>2023/12/11</a:t>
            </a:fld>
            <a:endParaRPr lang="zh-CN" altLang="en-US"/>
          </a:p>
        </p:txBody>
      </p:sp>
      <p:sp>
        <p:nvSpPr>
          <p:cNvPr id="5" name="页脚占位符 4">
            <a:extLst>
              <a:ext uri="{FF2B5EF4-FFF2-40B4-BE49-F238E27FC236}">
                <a16:creationId xmlns:a16="http://schemas.microsoft.com/office/drawing/2014/main" id="{33DAEBDF-22B1-5EFD-152D-0C6923E5FC6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AC8118D-B8BF-9ACA-B308-E949E08DC0EC}"/>
              </a:ext>
            </a:extLst>
          </p:cNvPr>
          <p:cNvSpPr>
            <a:spLocks noGrp="1"/>
          </p:cNvSpPr>
          <p:nvPr>
            <p:ph type="sldNum" sz="quarter" idx="12"/>
          </p:nvPr>
        </p:nvSpPr>
        <p:spPr/>
        <p:txBody>
          <a:bodyPr/>
          <a:lstStyle/>
          <a:p>
            <a:fld id="{50223F9B-C85B-4795-8356-C1E412D6F13C}" type="slidenum">
              <a:rPr lang="zh-CN" altLang="en-US" smtClean="0"/>
              <a:t>‹#›</a:t>
            </a:fld>
            <a:endParaRPr lang="zh-CN" altLang="en-US"/>
          </a:p>
        </p:txBody>
      </p:sp>
    </p:spTree>
    <p:extLst>
      <p:ext uri="{BB962C8B-B14F-4D97-AF65-F5344CB8AC3E}">
        <p14:creationId xmlns:p14="http://schemas.microsoft.com/office/powerpoint/2010/main" val="2669774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59BBD9-32DE-2B3B-745A-501DBB2513E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8009C99-31BA-6406-D84E-5E96D9BDC1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3D3D6EC-074F-62C5-62A8-D8F037E4B2BC}"/>
              </a:ext>
            </a:extLst>
          </p:cNvPr>
          <p:cNvSpPr>
            <a:spLocks noGrp="1"/>
          </p:cNvSpPr>
          <p:nvPr>
            <p:ph type="dt" sz="half" idx="10"/>
          </p:nvPr>
        </p:nvSpPr>
        <p:spPr/>
        <p:txBody>
          <a:bodyPr/>
          <a:lstStyle/>
          <a:p>
            <a:fld id="{78189893-9690-4705-A410-D7E2DA920CD1}" type="datetimeFigureOut">
              <a:rPr lang="zh-CN" altLang="en-US" smtClean="0"/>
              <a:t>2023/12/11</a:t>
            </a:fld>
            <a:endParaRPr lang="zh-CN" altLang="en-US"/>
          </a:p>
        </p:txBody>
      </p:sp>
      <p:sp>
        <p:nvSpPr>
          <p:cNvPr id="5" name="页脚占位符 4">
            <a:extLst>
              <a:ext uri="{FF2B5EF4-FFF2-40B4-BE49-F238E27FC236}">
                <a16:creationId xmlns:a16="http://schemas.microsoft.com/office/drawing/2014/main" id="{C8389542-9287-F2C2-3D38-8DE539452BE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4ACFFF6-4982-F94D-7F0A-571A2796F990}"/>
              </a:ext>
            </a:extLst>
          </p:cNvPr>
          <p:cNvSpPr>
            <a:spLocks noGrp="1"/>
          </p:cNvSpPr>
          <p:nvPr>
            <p:ph type="sldNum" sz="quarter" idx="12"/>
          </p:nvPr>
        </p:nvSpPr>
        <p:spPr/>
        <p:txBody>
          <a:bodyPr/>
          <a:lstStyle/>
          <a:p>
            <a:fld id="{50223F9B-C85B-4795-8356-C1E412D6F13C}" type="slidenum">
              <a:rPr lang="zh-CN" altLang="en-US" smtClean="0"/>
              <a:t>‹#›</a:t>
            </a:fld>
            <a:endParaRPr lang="zh-CN" altLang="en-US"/>
          </a:p>
        </p:txBody>
      </p:sp>
    </p:spTree>
    <p:extLst>
      <p:ext uri="{BB962C8B-B14F-4D97-AF65-F5344CB8AC3E}">
        <p14:creationId xmlns:p14="http://schemas.microsoft.com/office/powerpoint/2010/main" val="3748562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F9C891-3EA2-ED81-DCC2-7FE51D0A9CC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C08B7E9-8D81-7F67-E0F6-FAD31494E45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28CA6FB-15CB-F62B-F291-B00F2FCA22F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9561C60-3E57-5AB8-FD14-42FC4BBC2A07}"/>
              </a:ext>
            </a:extLst>
          </p:cNvPr>
          <p:cNvSpPr>
            <a:spLocks noGrp="1"/>
          </p:cNvSpPr>
          <p:nvPr>
            <p:ph type="dt" sz="half" idx="10"/>
          </p:nvPr>
        </p:nvSpPr>
        <p:spPr/>
        <p:txBody>
          <a:bodyPr/>
          <a:lstStyle/>
          <a:p>
            <a:fld id="{78189893-9690-4705-A410-D7E2DA920CD1}" type="datetimeFigureOut">
              <a:rPr lang="zh-CN" altLang="en-US" smtClean="0"/>
              <a:t>2023/12/11</a:t>
            </a:fld>
            <a:endParaRPr lang="zh-CN" altLang="en-US"/>
          </a:p>
        </p:txBody>
      </p:sp>
      <p:sp>
        <p:nvSpPr>
          <p:cNvPr id="6" name="页脚占位符 5">
            <a:extLst>
              <a:ext uri="{FF2B5EF4-FFF2-40B4-BE49-F238E27FC236}">
                <a16:creationId xmlns:a16="http://schemas.microsoft.com/office/drawing/2014/main" id="{73C77C1E-3D19-B519-C83F-A1B2307184D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E712B9F-3996-EAC0-7518-80DE54600102}"/>
              </a:ext>
            </a:extLst>
          </p:cNvPr>
          <p:cNvSpPr>
            <a:spLocks noGrp="1"/>
          </p:cNvSpPr>
          <p:nvPr>
            <p:ph type="sldNum" sz="quarter" idx="12"/>
          </p:nvPr>
        </p:nvSpPr>
        <p:spPr/>
        <p:txBody>
          <a:bodyPr/>
          <a:lstStyle/>
          <a:p>
            <a:fld id="{50223F9B-C85B-4795-8356-C1E412D6F13C}" type="slidenum">
              <a:rPr lang="zh-CN" altLang="en-US" smtClean="0"/>
              <a:t>‹#›</a:t>
            </a:fld>
            <a:endParaRPr lang="zh-CN" altLang="en-US"/>
          </a:p>
        </p:txBody>
      </p:sp>
    </p:spTree>
    <p:extLst>
      <p:ext uri="{BB962C8B-B14F-4D97-AF65-F5344CB8AC3E}">
        <p14:creationId xmlns:p14="http://schemas.microsoft.com/office/powerpoint/2010/main" val="402718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B24FCF-883A-0A5F-C82D-F302538C4C7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2FFD8BC-3166-985A-8567-5BB00C7B6D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E9AED63-932B-00CE-E9F0-B3773AE6CA1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89DF424-63A6-4A94-787B-8C1E245341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7983917-AB93-7F1C-0E8D-E2F108C3FC9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389D871-B1F0-BEC1-7C0B-2CBD21BE98E4}"/>
              </a:ext>
            </a:extLst>
          </p:cNvPr>
          <p:cNvSpPr>
            <a:spLocks noGrp="1"/>
          </p:cNvSpPr>
          <p:nvPr>
            <p:ph type="dt" sz="half" idx="10"/>
          </p:nvPr>
        </p:nvSpPr>
        <p:spPr/>
        <p:txBody>
          <a:bodyPr/>
          <a:lstStyle/>
          <a:p>
            <a:fld id="{78189893-9690-4705-A410-D7E2DA920CD1}" type="datetimeFigureOut">
              <a:rPr lang="zh-CN" altLang="en-US" smtClean="0"/>
              <a:t>2023/12/11</a:t>
            </a:fld>
            <a:endParaRPr lang="zh-CN" altLang="en-US"/>
          </a:p>
        </p:txBody>
      </p:sp>
      <p:sp>
        <p:nvSpPr>
          <p:cNvPr id="8" name="页脚占位符 7">
            <a:extLst>
              <a:ext uri="{FF2B5EF4-FFF2-40B4-BE49-F238E27FC236}">
                <a16:creationId xmlns:a16="http://schemas.microsoft.com/office/drawing/2014/main" id="{A0466CE1-473D-D47D-928C-422E027BB37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D458B1F-A64A-D8C3-4509-68C422F264B4}"/>
              </a:ext>
            </a:extLst>
          </p:cNvPr>
          <p:cNvSpPr>
            <a:spLocks noGrp="1"/>
          </p:cNvSpPr>
          <p:nvPr>
            <p:ph type="sldNum" sz="quarter" idx="12"/>
          </p:nvPr>
        </p:nvSpPr>
        <p:spPr/>
        <p:txBody>
          <a:bodyPr/>
          <a:lstStyle/>
          <a:p>
            <a:fld id="{50223F9B-C85B-4795-8356-C1E412D6F13C}" type="slidenum">
              <a:rPr lang="zh-CN" altLang="en-US" smtClean="0"/>
              <a:t>‹#›</a:t>
            </a:fld>
            <a:endParaRPr lang="zh-CN" altLang="en-US"/>
          </a:p>
        </p:txBody>
      </p:sp>
    </p:spTree>
    <p:extLst>
      <p:ext uri="{BB962C8B-B14F-4D97-AF65-F5344CB8AC3E}">
        <p14:creationId xmlns:p14="http://schemas.microsoft.com/office/powerpoint/2010/main" val="2133486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7B2350-AD38-C80A-D276-696B16F245D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5950552-AEBA-A9F3-3332-C62E5DE7B6BB}"/>
              </a:ext>
            </a:extLst>
          </p:cNvPr>
          <p:cNvSpPr>
            <a:spLocks noGrp="1"/>
          </p:cNvSpPr>
          <p:nvPr>
            <p:ph type="dt" sz="half" idx="10"/>
          </p:nvPr>
        </p:nvSpPr>
        <p:spPr/>
        <p:txBody>
          <a:bodyPr/>
          <a:lstStyle/>
          <a:p>
            <a:fld id="{78189893-9690-4705-A410-D7E2DA920CD1}" type="datetimeFigureOut">
              <a:rPr lang="zh-CN" altLang="en-US" smtClean="0"/>
              <a:t>2023/12/11</a:t>
            </a:fld>
            <a:endParaRPr lang="zh-CN" altLang="en-US"/>
          </a:p>
        </p:txBody>
      </p:sp>
      <p:sp>
        <p:nvSpPr>
          <p:cNvPr id="4" name="页脚占位符 3">
            <a:extLst>
              <a:ext uri="{FF2B5EF4-FFF2-40B4-BE49-F238E27FC236}">
                <a16:creationId xmlns:a16="http://schemas.microsoft.com/office/drawing/2014/main" id="{7B578E26-0458-0CF2-6A19-DFCFBFA2664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45F97C9-0FC4-DE88-ACD3-2623BF06DC1A}"/>
              </a:ext>
            </a:extLst>
          </p:cNvPr>
          <p:cNvSpPr>
            <a:spLocks noGrp="1"/>
          </p:cNvSpPr>
          <p:nvPr>
            <p:ph type="sldNum" sz="quarter" idx="12"/>
          </p:nvPr>
        </p:nvSpPr>
        <p:spPr/>
        <p:txBody>
          <a:bodyPr/>
          <a:lstStyle/>
          <a:p>
            <a:fld id="{50223F9B-C85B-4795-8356-C1E412D6F13C}" type="slidenum">
              <a:rPr lang="zh-CN" altLang="en-US" smtClean="0"/>
              <a:t>‹#›</a:t>
            </a:fld>
            <a:endParaRPr lang="zh-CN" altLang="en-US"/>
          </a:p>
        </p:txBody>
      </p:sp>
    </p:spTree>
    <p:extLst>
      <p:ext uri="{BB962C8B-B14F-4D97-AF65-F5344CB8AC3E}">
        <p14:creationId xmlns:p14="http://schemas.microsoft.com/office/powerpoint/2010/main" val="2518887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FE1DD8E-6DF4-8D3C-25E3-9CD070EFBB38}"/>
              </a:ext>
            </a:extLst>
          </p:cNvPr>
          <p:cNvSpPr>
            <a:spLocks noGrp="1"/>
          </p:cNvSpPr>
          <p:nvPr>
            <p:ph type="dt" sz="half" idx="10"/>
          </p:nvPr>
        </p:nvSpPr>
        <p:spPr/>
        <p:txBody>
          <a:bodyPr/>
          <a:lstStyle/>
          <a:p>
            <a:fld id="{78189893-9690-4705-A410-D7E2DA920CD1}" type="datetimeFigureOut">
              <a:rPr lang="zh-CN" altLang="en-US" smtClean="0"/>
              <a:t>2023/12/11</a:t>
            </a:fld>
            <a:endParaRPr lang="zh-CN" altLang="en-US"/>
          </a:p>
        </p:txBody>
      </p:sp>
      <p:sp>
        <p:nvSpPr>
          <p:cNvPr id="3" name="页脚占位符 2">
            <a:extLst>
              <a:ext uri="{FF2B5EF4-FFF2-40B4-BE49-F238E27FC236}">
                <a16:creationId xmlns:a16="http://schemas.microsoft.com/office/drawing/2014/main" id="{17E976C4-FD25-9518-B1B7-1BE6E365B52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5D8E5D2-2F9F-2BF7-B93C-B9CC2DB30615}"/>
              </a:ext>
            </a:extLst>
          </p:cNvPr>
          <p:cNvSpPr>
            <a:spLocks noGrp="1"/>
          </p:cNvSpPr>
          <p:nvPr>
            <p:ph type="sldNum" sz="quarter" idx="12"/>
          </p:nvPr>
        </p:nvSpPr>
        <p:spPr/>
        <p:txBody>
          <a:bodyPr/>
          <a:lstStyle/>
          <a:p>
            <a:fld id="{50223F9B-C85B-4795-8356-C1E412D6F13C}" type="slidenum">
              <a:rPr lang="zh-CN" altLang="en-US" smtClean="0"/>
              <a:t>‹#›</a:t>
            </a:fld>
            <a:endParaRPr lang="zh-CN" altLang="en-US"/>
          </a:p>
        </p:txBody>
      </p:sp>
    </p:spTree>
    <p:extLst>
      <p:ext uri="{BB962C8B-B14F-4D97-AF65-F5344CB8AC3E}">
        <p14:creationId xmlns:p14="http://schemas.microsoft.com/office/powerpoint/2010/main" val="1112487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534E80-8734-9121-8CF8-C3FC0B058EF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0CF254A-9C9E-F539-FB76-0F47EEC07F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184442B-879A-6022-C9F4-12E3F6D058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2B2244A-CC61-09BD-C6D7-56DD8590548A}"/>
              </a:ext>
            </a:extLst>
          </p:cNvPr>
          <p:cNvSpPr>
            <a:spLocks noGrp="1"/>
          </p:cNvSpPr>
          <p:nvPr>
            <p:ph type="dt" sz="half" idx="10"/>
          </p:nvPr>
        </p:nvSpPr>
        <p:spPr/>
        <p:txBody>
          <a:bodyPr/>
          <a:lstStyle/>
          <a:p>
            <a:fld id="{78189893-9690-4705-A410-D7E2DA920CD1}" type="datetimeFigureOut">
              <a:rPr lang="zh-CN" altLang="en-US" smtClean="0"/>
              <a:t>2023/12/11</a:t>
            </a:fld>
            <a:endParaRPr lang="zh-CN" altLang="en-US"/>
          </a:p>
        </p:txBody>
      </p:sp>
      <p:sp>
        <p:nvSpPr>
          <p:cNvPr id="6" name="页脚占位符 5">
            <a:extLst>
              <a:ext uri="{FF2B5EF4-FFF2-40B4-BE49-F238E27FC236}">
                <a16:creationId xmlns:a16="http://schemas.microsoft.com/office/drawing/2014/main" id="{8D9FF2F1-8BC1-8C94-9A86-20619759FF1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0F2213F-7224-B779-1BE8-8933B52CCFC6}"/>
              </a:ext>
            </a:extLst>
          </p:cNvPr>
          <p:cNvSpPr>
            <a:spLocks noGrp="1"/>
          </p:cNvSpPr>
          <p:nvPr>
            <p:ph type="sldNum" sz="quarter" idx="12"/>
          </p:nvPr>
        </p:nvSpPr>
        <p:spPr/>
        <p:txBody>
          <a:bodyPr/>
          <a:lstStyle/>
          <a:p>
            <a:fld id="{50223F9B-C85B-4795-8356-C1E412D6F13C}" type="slidenum">
              <a:rPr lang="zh-CN" altLang="en-US" smtClean="0"/>
              <a:t>‹#›</a:t>
            </a:fld>
            <a:endParaRPr lang="zh-CN" altLang="en-US"/>
          </a:p>
        </p:txBody>
      </p:sp>
    </p:spTree>
    <p:extLst>
      <p:ext uri="{BB962C8B-B14F-4D97-AF65-F5344CB8AC3E}">
        <p14:creationId xmlns:p14="http://schemas.microsoft.com/office/powerpoint/2010/main" val="1461560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9DACCD-8BF0-052F-577D-5D7424E83C0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44AFD24-177B-8E08-625F-78560DBF17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AA8361A-4E70-77FB-D6AB-BDB0E22EE2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DDB8619-384E-ADFE-15EF-7A4894850942}"/>
              </a:ext>
            </a:extLst>
          </p:cNvPr>
          <p:cNvSpPr>
            <a:spLocks noGrp="1"/>
          </p:cNvSpPr>
          <p:nvPr>
            <p:ph type="dt" sz="half" idx="10"/>
          </p:nvPr>
        </p:nvSpPr>
        <p:spPr/>
        <p:txBody>
          <a:bodyPr/>
          <a:lstStyle/>
          <a:p>
            <a:fld id="{78189893-9690-4705-A410-D7E2DA920CD1}" type="datetimeFigureOut">
              <a:rPr lang="zh-CN" altLang="en-US" smtClean="0"/>
              <a:t>2023/12/11</a:t>
            </a:fld>
            <a:endParaRPr lang="zh-CN" altLang="en-US"/>
          </a:p>
        </p:txBody>
      </p:sp>
      <p:sp>
        <p:nvSpPr>
          <p:cNvPr id="6" name="页脚占位符 5">
            <a:extLst>
              <a:ext uri="{FF2B5EF4-FFF2-40B4-BE49-F238E27FC236}">
                <a16:creationId xmlns:a16="http://schemas.microsoft.com/office/drawing/2014/main" id="{1A122E4D-69B1-EE0A-6F20-4EB6FCE6B5E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BD9B3EB-94FD-834B-B396-5E64AEA4E00E}"/>
              </a:ext>
            </a:extLst>
          </p:cNvPr>
          <p:cNvSpPr>
            <a:spLocks noGrp="1"/>
          </p:cNvSpPr>
          <p:nvPr>
            <p:ph type="sldNum" sz="quarter" idx="12"/>
          </p:nvPr>
        </p:nvSpPr>
        <p:spPr/>
        <p:txBody>
          <a:bodyPr/>
          <a:lstStyle/>
          <a:p>
            <a:fld id="{50223F9B-C85B-4795-8356-C1E412D6F13C}" type="slidenum">
              <a:rPr lang="zh-CN" altLang="en-US" smtClean="0"/>
              <a:t>‹#›</a:t>
            </a:fld>
            <a:endParaRPr lang="zh-CN" altLang="en-US"/>
          </a:p>
        </p:txBody>
      </p:sp>
    </p:spTree>
    <p:extLst>
      <p:ext uri="{BB962C8B-B14F-4D97-AF65-F5344CB8AC3E}">
        <p14:creationId xmlns:p14="http://schemas.microsoft.com/office/powerpoint/2010/main" val="497604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C7F8456-A02A-9570-FED5-1EDBB27E41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33FB188-ED6A-9755-6451-88A8BBE66B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BDE920C-D9DD-A3F6-4A87-E081204AEA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189893-9690-4705-A410-D7E2DA920CD1}" type="datetimeFigureOut">
              <a:rPr lang="zh-CN" altLang="en-US" smtClean="0"/>
              <a:t>2023/12/11</a:t>
            </a:fld>
            <a:endParaRPr lang="zh-CN" altLang="en-US"/>
          </a:p>
        </p:txBody>
      </p:sp>
      <p:sp>
        <p:nvSpPr>
          <p:cNvPr id="5" name="页脚占位符 4">
            <a:extLst>
              <a:ext uri="{FF2B5EF4-FFF2-40B4-BE49-F238E27FC236}">
                <a16:creationId xmlns:a16="http://schemas.microsoft.com/office/drawing/2014/main" id="{E37D806F-5B33-B4E8-E570-084D0CCB12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1234845-265F-845D-3F05-9F7E474FBD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223F9B-C85B-4795-8356-C1E412D6F13C}" type="slidenum">
              <a:rPr lang="zh-CN" altLang="en-US" smtClean="0"/>
              <a:t>‹#›</a:t>
            </a:fld>
            <a:endParaRPr lang="zh-CN" altLang="en-US"/>
          </a:p>
        </p:txBody>
      </p:sp>
    </p:spTree>
    <p:extLst>
      <p:ext uri="{BB962C8B-B14F-4D97-AF65-F5344CB8AC3E}">
        <p14:creationId xmlns:p14="http://schemas.microsoft.com/office/powerpoint/2010/main" val="42263416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file:////var/folders/6w/0ftrt2wj1sx03zt3_zycm4_c0000gn/T/com.microsoft.Powerpoint/converted_emf.emf"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90204" pitchFamily="34" charset="0"/>
              </a:rPr>
              <a:t>Tsinghua University of China</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panose="020B0604020202090204"/>
              <a:ea typeface="微软雅黑" panose="020B0503020204020204" pitchFamily="34" charset="-122"/>
              <a:cs typeface="+mn-cs"/>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300" normalizeH="0" baseline="0" noProof="0" dirty="0">
                <a:ln>
                  <a:noFill/>
                </a:ln>
                <a:solidFill>
                  <a:prstClr val="white"/>
                </a:solidFill>
                <a:effectLst/>
                <a:uLnTx/>
                <a:uFillTx/>
                <a:latin typeface="Arial" panose="020B0604020202090204" pitchFamily="34" charset="0"/>
                <a:ea typeface="微软雅黑" panose="020B0503020204020204" pitchFamily="34" charset="-122"/>
                <a:cs typeface="Arial" panose="020B060402020209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90204"/>
              <a:ea typeface="微软雅黑" panose="020B0503020204020204" pitchFamily="34" charset="-122"/>
              <a:cs typeface="+mj-cs"/>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34" name="组合 33"/>
          <p:cNvGrpSpPr/>
          <p:nvPr/>
        </p:nvGrpSpPr>
        <p:grpSpPr>
          <a:xfrm>
            <a:off x="203760" y="159728"/>
            <a:ext cx="647578" cy="619478"/>
            <a:chOff x="178632" y="159728"/>
            <a:chExt cx="647578"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16" name="文本框 15">
            <a:extLst>
              <a:ext uri="{FF2B5EF4-FFF2-40B4-BE49-F238E27FC236}">
                <a16:creationId xmlns:a16="http://schemas.microsoft.com/office/drawing/2014/main" id="{F56B0854-F61A-4DFB-ACD8-EF9DF1F8DA90}"/>
              </a:ext>
            </a:extLst>
          </p:cNvPr>
          <p:cNvSpPr txBox="1"/>
          <p:nvPr/>
        </p:nvSpPr>
        <p:spPr>
          <a:xfrm>
            <a:off x="291866" y="2021877"/>
            <a:ext cx="11557656" cy="2762744"/>
          </a:xfrm>
          <a:prstGeom prst="rect">
            <a:avLst/>
          </a:prstGeom>
          <a:noFill/>
        </p:spPr>
        <p:txBody>
          <a:bodyPr wrap="square">
            <a:spAutoFit/>
          </a:bodyPr>
          <a:lstStyle/>
          <a:p>
            <a:pPr algn="ctr" fontAlgn="base">
              <a:lnSpc>
                <a:spcPct val="150000"/>
              </a:lnSpc>
              <a:spcBef>
                <a:spcPct val="50000"/>
              </a:spcBef>
              <a:spcAft>
                <a:spcPct val="0"/>
              </a:spcAft>
              <a:defRPr/>
            </a:pPr>
            <a:r>
              <a:rPr lang="en" altLang="zh-CN" sz="3600" kern="0" dirty="0">
                <a:solidFill>
                  <a:srgbClr val="000000"/>
                </a:solidFill>
                <a:latin typeface="Times New Roman" panose="02020603050405020304" pitchFamily="18" charset="0"/>
                <a:ea typeface="方正小标宋简体" panose="03000509000000000000" pitchFamily="65" charset="-122"/>
                <a:cs typeface="Times New Roman" panose="02020603050405020304" pitchFamily="18" charset="0"/>
              </a:rPr>
              <a:t>Generating multivariate time series with </a:t>
            </a:r>
            <a:r>
              <a:rPr lang="en" altLang="zh-CN" sz="3600" kern="0" dirty="0" err="1">
                <a:solidFill>
                  <a:srgbClr val="000000"/>
                </a:solidFill>
                <a:latin typeface="Times New Roman" panose="02020603050405020304" pitchFamily="18" charset="0"/>
                <a:ea typeface="方正小标宋简体" panose="03000509000000000000" pitchFamily="65" charset="-122"/>
                <a:cs typeface="Times New Roman" panose="02020603050405020304" pitchFamily="18" charset="0"/>
              </a:rPr>
              <a:t>COmmon</a:t>
            </a:r>
            <a:r>
              <a:rPr lang="en" altLang="zh-CN" sz="3600" kern="0" dirty="0">
                <a:solidFill>
                  <a:srgbClr val="000000"/>
                </a:solidFill>
                <a:latin typeface="Times New Roman" panose="02020603050405020304" pitchFamily="18" charset="0"/>
                <a:ea typeface="方正小标宋简体" panose="03000509000000000000" pitchFamily="65" charset="-122"/>
                <a:cs typeface="Times New Roman" panose="02020603050405020304" pitchFamily="18" charset="0"/>
              </a:rPr>
              <a:t> Source </a:t>
            </a:r>
            <a:r>
              <a:rPr lang="en" altLang="zh-CN" sz="3600" kern="0" dirty="0" err="1">
                <a:solidFill>
                  <a:srgbClr val="000000"/>
                </a:solidFill>
                <a:latin typeface="Times New Roman" panose="02020603050405020304" pitchFamily="18" charset="0"/>
                <a:ea typeface="方正小标宋简体" panose="03000509000000000000" pitchFamily="65" charset="-122"/>
                <a:cs typeface="Times New Roman" panose="02020603050405020304" pitchFamily="18" charset="0"/>
              </a:rPr>
              <a:t>CoordInated</a:t>
            </a:r>
            <a:r>
              <a:rPr lang="en" altLang="zh-CN" sz="3600" kern="0" dirty="0">
                <a:solidFill>
                  <a:srgbClr val="000000"/>
                </a:solidFill>
                <a:latin typeface="Times New Roman" panose="02020603050405020304" pitchFamily="18" charset="0"/>
                <a:ea typeface="方正小标宋简体" panose="03000509000000000000" pitchFamily="65" charset="-122"/>
                <a:cs typeface="Times New Roman" panose="02020603050405020304" pitchFamily="18" charset="0"/>
              </a:rPr>
              <a:t> GAN (COSCI-GAN) </a:t>
            </a:r>
          </a:p>
          <a:p>
            <a:pPr marL="0" marR="0" lvl="0" indent="0" algn="ctr" defTabSz="914400" rtl="0" eaLnBrk="1" fontAlgn="base" latinLnBrk="0" hangingPunct="1">
              <a:lnSpc>
                <a:spcPct val="150000"/>
              </a:lnSpc>
              <a:spcBef>
                <a:spcPct val="50000"/>
              </a:spcBef>
              <a:spcAft>
                <a:spcPct val="0"/>
              </a:spcAft>
              <a:buClrTx/>
              <a:buSzTx/>
              <a:buFontTx/>
              <a:buNone/>
              <a:tabLst/>
              <a:defRPr/>
            </a:pPr>
            <a:endParaRPr kumimoji="0" lang="zh-CN" altLang="en-US" sz="3600" b="0" i="0" u="none" strike="noStrike" kern="0" cap="none" spc="0" normalizeH="0" baseline="0" noProof="0" dirty="0">
              <a:ln>
                <a:noFill/>
              </a:ln>
              <a:solidFill>
                <a:srgbClr val="000000"/>
              </a:solidFill>
              <a:effectLst/>
              <a:uLnTx/>
              <a:uFillTx/>
              <a:latin typeface="Times New Roman" panose="02020603050405020304" pitchFamily="18" charset="0"/>
              <a:ea typeface="方正小标宋简体" panose="03000509000000000000" pitchFamily="65" charset="-122"/>
              <a:cs typeface="Times New Roman" panose="02020603050405020304" pitchFamily="18" charset="0"/>
            </a:endParaRPr>
          </a:p>
        </p:txBody>
      </p:sp>
      <p:sp>
        <p:nvSpPr>
          <p:cNvPr id="2" name="副标题 5">
            <a:extLst>
              <a:ext uri="{FF2B5EF4-FFF2-40B4-BE49-F238E27FC236}">
                <a16:creationId xmlns:a16="http://schemas.microsoft.com/office/drawing/2014/main" id="{AD1A1976-73A6-F3E6-6F61-296B1BB6B9FF}"/>
              </a:ext>
            </a:extLst>
          </p:cNvPr>
          <p:cNvSpPr txBox="1">
            <a:spLocks/>
          </p:cNvSpPr>
          <p:nvPr/>
        </p:nvSpPr>
        <p:spPr>
          <a:xfrm>
            <a:off x="965199" y="3387177"/>
            <a:ext cx="10414656" cy="22860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20000"/>
              </a:lnSpc>
              <a:spcBef>
                <a:spcPts val="1000"/>
              </a:spcBef>
              <a:spcAft>
                <a:spcPts val="0"/>
              </a:spcAft>
              <a:buClrTx/>
              <a:buSzTx/>
              <a:buFont typeface="Arial" panose="020B0604020202020204" pitchFamily="34" charset="0"/>
              <a:buChar char="•"/>
              <a:tabLst/>
              <a:defRPr/>
            </a:pPr>
            <a:endPar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文本框 3">
            <a:extLst>
              <a:ext uri="{FF2B5EF4-FFF2-40B4-BE49-F238E27FC236}">
                <a16:creationId xmlns:a16="http://schemas.microsoft.com/office/drawing/2014/main" id="{C7F8D04E-C415-F76C-DD1E-7DBDFF4E335D}"/>
              </a:ext>
            </a:extLst>
          </p:cNvPr>
          <p:cNvSpPr txBox="1"/>
          <p:nvPr/>
        </p:nvSpPr>
        <p:spPr>
          <a:xfrm>
            <a:off x="2432717" y="3804620"/>
            <a:ext cx="8321422" cy="369332"/>
          </a:xfrm>
          <a:prstGeom prst="rect">
            <a:avLst/>
          </a:prstGeom>
          <a:noFill/>
        </p:spPr>
        <p:txBody>
          <a:bodyPr wrap="square" rtlCol="0">
            <a:spAutoFit/>
          </a:bodyPr>
          <a:lstStyle/>
          <a:p>
            <a:r>
              <a:rPr kumimoji="1" lang="en" altLang="zh-CN" dirty="0">
                <a:latin typeface="Times New Roman" panose="02020603050405020304" pitchFamily="18" charset="0"/>
                <a:cs typeface="Times New Roman" panose="02020603050405020304" pitchFamily="18" charset="0"/>
              </a:rPr>
              <a:t>36th Conference on Neural Information Processing Systems </a:t>
            </a:r>
            <a:r>
              <a:rPr kumimoji="1" lang="en-US" altLang="zh-CN" dirty="0">
                <a:latin typeface="Times New Roman" panose="02020603050405020304" pitchFamily="18" charset="0"/>
                <a:cs typeface="Times New Roman" panose="02020603050405020304" pitchFamily="18" charset="0"/>
              </a:rPr>
              <a:t>(</a:t>
            </a:r>
            <a:r>
              <a:rPr kumimoji="1" lang="en-US" altLang="zh-CN" dirty="0" err="1">
                <a:latin typeface="Times New Roman" panose="02020603050405020304" pitchFamily="18" charset="0"/>
                <a:cs typeface="Times New Roman" panose="02020603050405020304" pitchFamily="18" charset="0"/>
              </a:rPr>
              <a:t>NeurIPS</a:t>
            </a:r>
            <a:r>
              <a:rPr kumimoji="1" lang="en-US" altLang="zh-CN" dirty="0">
                <a:latin typeface="Times New Roman" panose="02020603050405020304" pitchFamily="18" charset="0"/>
                <a:cs typeface="Times New Roman" panose="02020603050405020304" pitchFamily="18" charset="0"/>
              </a:rPr>
              <a:t> 2022 )</a:t>
            </a:r>
            <a:endParaRPr kumimoji="1" lang="zh-CN" altLang="en-US"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788FD248-7739-EA20-5F4F-9640469B17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Tree>
    <p:extLst>
      <p:ext uri="{BB962C8B-B14F-4D97-AF65-F5344CB8AC3E}">
        <p14:creationId xmlns:p14="http://schemas.microsoft.com/office/powerpoint/2010/main" val="1509780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600" b="1" dirty="0">
                <a:solidFill>
                  <a:sysClr val="windowText" lastClr="000000"/>
                </a:solidFill>
                <a:latin typeface="Arial" panose="020B0604020202090204"/>
                <a:ea typeface="微软雅黑" panose="020B0503020204020204" pitchFamily="34" charset="-122"/>
              </a:rPr>
              <a:t>最新技术比较</a:t>
            </a: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08</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4" name="文本框 3">
            <a:extLst>
              <a:ext uri="{FF2B5EF4-FFF2-40B4-BE49-F238E27FC236}">
                <a16:creationId xmlns:a16="http://schemas.microsoft.com/office/drawing/2014/main" id="{08E7B0E3-8D44-2B98-48F4-754595996804}"/>
              </a:ext>
            </a:extLst>
          </p:cNvPr>
          <p:cNvSpPr txBox="1"/>
          <p:nvPr/>
        </p:nvSpPr>
        <p:spPr>
          <a:xfrm>
            <a:off x="379973" y="2088065"/>
            <a:ext cx="5335027" cy="2807885"/>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对比方法：</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err="1">
                <a:latin typeface="微软雅黑" panose="020B0503020204020204" pitchFamily="34" charset="-122"/>
                <a:ea typeface="微软雅黑" panose="020B0503020204020204" pitchFamily="34" charset="-122"/>
              </a:rPr>
              <a:t>TimeGAN</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Fourier</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flows</a:t>
            </a:r>
          </a:p>
          <a:p>
            <a:pPr marL="285750" indent="-28575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数据集：</a:t>
            </a:r>
            <a:r>
              <a:rPr lang="en-US" altLang="zh-CN" sz="2000" dirty="0">
                <a:latin typeface="微软雅黑" panose="020B0503020204020204" pitchFamily="34" charset="-122"/>
                <a:ea typeface="微软雅黑" panose="020B0503020204020204" pitchFamily="34" charset="-122"/>
              </a:rPr>
              <a:t>EEG</a:t>
            </a:r>
            <a:r>
              <a:rPr lang="zh-CN" altLang="en-US" sz="2000" dirty="0">
                <a:latin typeface="微软雅黑" panose="020B0503020204020204" pitchFamily="34" charset="-122"/>
                <a:ea typeface="微软雅黑" panose="020B0503020204020204" pitchFamily="34" charset="-122"/>
              </a:rPr>
              <a:t>（脑电数据集）</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结论：</a:t>
            </a:r>
            <a:r>
              <a:rPr lang="en" altLang="zh-CN" sz="2000" dirty="0">
                <a:latin typeface="微软雅黑" panose="020B0503020204020204" pitchFamily="34" charset="-122"/>
                <a:ea typeface="微软雅黑" panose="020B0503020204020204" pitchFamily="34" charset="-122"/>
              </a:rPr>
              <a:t>COSCI-GAN</a:t>
            </a:r>
            <a:r>
              <a:rPr lang="zh-CN" altLang="en-US" sz="2000" dirty="0">
                <a:latin typeface="微软雅黑" panose="020B0503020204020204" pitchFamily="34" charset="-122"/>
                <a:ea typeface="微软雅黑" panose="020B0503020204020204" pitchFamily="34" charset="-122"/>
              </a:rPr>
              <a:t>除了给出更好的分类精度外，还提供了与真实数据集最接近的通道间相关性。</a:t>
            </a:r>
            <a:endParaRPr lang="en-US" altLang="zh-CN" sz="2000"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E2841E7A-F7A7-CDF4-9521-1EC688FA1D9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pic>
        <p:nvPicPr>
          <p:cNvPr id="7" name="图片 6">
            <a:extLst>
              <a:ext uri="{FF2B5EF4-FFF2-40B4-BE49-F238E27FC236}">
                <a16:creationId xmlns:a16="http://schemas.microsoft.com/office/drawing/2014/main" id="{C32BAF5A-56F9-187B-9CA7-1DED7CE6E8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4330" y="1941128"/>
            <a:ext cx="6367670" cy="3269884"/>
          </a:xfrm>
          <a:prstGeom prst="rect">
            <a:avLst/>
          </a:prstGeom>
        </p:spPr>
      </p:pic>
    </p:spTree>
    <p:extLst>
      <p:ext uri="{BB962C8B-B14F-4D97-AF65-F5344CB8AC3E}">
        <p14:creationId xmlns:p14="http://schemas.microsoft.com/office/powerpoint/2010/main" val="3293146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600" b="1" dirty="0">
                <a:solidFill>
                  <a:sysClr val="windowText" lastClr="000000"/>
                </a:solidFill>
                <a:latin typeface="Arial" panose="020B0604020202090204"/>
                <a:ea typeface="微软雅黑" panose="020B0503020204020204" pitchFamily="34" charset="-122"/>
              </a:rPr>
              <a:t>总结</a:t>
            </a: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08</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4" name="文本框 3">
            <a:extLst>
              <a:ext uri="{FF2B5EF4-FFF2-40B4-BE49-F238E27FC236}">
                <a16:creationId xmlns:a16="http://schemas.microsoft.com/office/drawing/2014/main" id="{08E7B0E3-8D44-2B98-48F4-754595996804}"/>
              </a:ext>
            </a:extLst>
          </p:cNvPr>
          <p:cNvSpPr txBox="1"/>
          <p:nvPr/>
        </p:nvSpPr>
        <p:spPr>
          <a:xfrm>
            <a:off x="592554" y="816104"/>
            <a:ext cx="3926391" cy="662489"/>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zh-CN" altLang="en-US" sz="2800" dirty="0">
                <a:solidFill>
                  <a:srgbClr val="1C6299"/>
                </a:solidFill>
                <a:latin typeface="微软雅黑" panose="020B0503020204020204" pitchFamily="34" charset="-122"/>
                <a:ea typeface="微软雅黑" panose="020B0503020204020204" pitchFamily="34" charset="-122"/>
              </a:rPr>
              <a:t>讨论</a:t>
            </a:r>
            <a:endParaRPr lang="en-US" altLang="zh-CN" sz="2800" dirty="0">
              <a:solidFill>
                <a:srgbClr val="1C6299"/>
              </a:solidFill>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E2841E7A-F7A7-CDF4-9521-1EC688FA1D9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 name="文本框 5">
            <a:extLst>
              <a:ext uri="{FF2B5EF4-FFF2-40B4-BE49-F238E27FC236}">
                <a16:creationId xmlns:a16="http://schemas.microsoft.com/office/drawing/2014/main" id="{B959DBA1-229A-2BD8-8E36-9468E84C070A}"/>
              </a:ext>
            </a:extLst>
          </p:cNvPr>
          <p:cNvSpPr txBox="1"/>
          <p:nvPr/>
        </p:nvSpPr>
        <p:spPr>
          <a:xfrm>
            <a:off x="592554" y="2842187"/>
            <a:ext cx="3926391" cy="662489"/>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zh-CN" altLang="en-US" sz="2800" dirty="0">
                <a:solidFill>
                  <a:srgbClr val="1C6299"/>
                </a:solidFill>
                <a:latin typeface="微软雅黑" panose="020B0503020204020204" pitchFamily="34" charset="-122"/>
                <a:ea typeface="微软雅黑" panose="020B0503020204020204" pitchFamily="34" charset="-122"/>
              </a:rPr>
              <a:t>未来工作</a:t>
            </a:r>
            <a:endParaRPr lang="en-US" altLang="zh-CN" sz="2800" dirty="0">
              <a:solidFill>
                <a:srgbClr val="1C6299"/>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B42D2448-4A8A-FE12-C518-6F7E542C6D0B}"/>
              </a:ext>
            </a:extLst>
          </p:cNvPr>
          <p:cNvSpPr txBox="1"/>
          <p:nvPr/>
        </p:nvSpPr>
        <p:spPr>
          <a:xfrm>
            <a:off x="851338" y="1635008"/>
            <a:ext cx="9315451" cy="499560"/>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计算资源限制，每一个通道都要一个生成器和判别器，难以拓展到多通道</a:t>
            </a:r>
            <a:endParaRPr lang="en-US" altLang="zh-CN" sz="2000" dirty="0">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6D5A4D36-513A-21C2-8FC3-94F0D892802F}"/>
              </a:ext>
            </a:extLst>
          </p:cNvPr>
          <p:cNvSpPr txBox="1"/>
          <p:nvPr/>
        </p:nvSpPr>
        <p:spPr>
          <a:xfrm>
            <a:off x="840339" y="3762115"/>
            <a:ext cx="10498622" cy="2807885"/>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未来可以扩展到更实际的用例，即各种通道对应于不同类型的时间序列</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可以考虑拥有一个初始噪声嵌入（对应于几个初始噪声），这些噪声都来自于一个单一的 源，以便对每个估道分布有更多的控制</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在技术方面，框架可以用各种根据数据类型选择的</a:t>
            </a:r>
            <a:r>
              <a:rPr lang="en-US" altLang="zh-CN" sz="2000" dirty="0">
                <a:latin typeface="微软雅黑" panose="020B0503020204020204" pitchFamily="34" charset="-122"/>
                <a:ea typeface="微软雅黑" panose="020B0503020204020204" pitchFamily="34" charset="-122"/>
              </a:rPr>
              <a:t>GANs</a:t>
            </a:r>
            <a:r>
              <a:rPr lang="zh-CN" altLang="en-US" sz="2000" dirty="0">
                <a:latin typeface="微软雅黑" panose="020B0503020204020204" pitchFamily="34" charset="-122"/>
                <a:ea typeface="微软雅黑" panose="020B0503020204020204" pitchFamily="34" charset="-122"/>
              </a:rPr>
              <a:t>来实现，包括现代架构如</a:t>
            </a:r>
            <a:r>
              <a:rPr lang="en-US" altLang="zh-CN" sz="2000" dirty="0">
                <a:latin typeface="微软雅黑" panose="020B0503020204020204" pitchFamily="34" charset="-122"/>
                <a:ea typeface="微软雅黑" panose="020B0503020204020204" pitchFamily="34" charset="-122"/>
              </a:rPr>
              <a:t>transformer</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44659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2178050"/>
            <a:ext cx="12192000" cy="2207895"/>
          </a:xfrm>
          <a:prstGeom prst="rect">
            <a:avLst/>
          </a:prstGeom>
          <a:solidFill>
            <a:srgbClr val="1C6299"/>
          </a:solidFill>
          <a:ln w="12700" cap="flat" cmpd="sng" algn="ctr">
            <a:noFill/>
            <a:prstDash val="solid"/>
            <a:miter lim="800000"/>
          </a:ln>
          <a:effectLst/>
        </p:spPr>
        <p:txBody>
          <a:bodyPr rtlCol="0" anchor="ctr"/>
          <a:lstStyle/>
          <a:p>
            <a:pPr algn="ctr"/>
            <a:endParaRPr lang="zh-CN" altLang="en-US" kern="0">
              <a:solidFill>
                <a:prstClr val="white"/>
              </a:solidFill>
              <a:latin typeface="Arial" panose="020B0604020202090204"/>
              <a:ea typeface="微软雅黑" panose="020B0503020204020204" pitchFamily="34" charset="-122"/>
            </a:endParaRPr>
          </a:p>
        </p:txBody>
      </p:sp>
      <p:sp>
        <p:nvSpPr>
          <p:cNvPr id="11" name="文本框 10"/>
          <p:cNvSpPr txBox="1"/>
          <p:nvPr/>
        </p:nvSpPr>
        <p:spPr>
          <a:xfrm>
            <a:off x="2388023" y="2963189"/>
            <a:ext cx="8611739" cy="645160"/>
          </a:xfrm>
          <a:prstGeom prst="rect">
            <a:avLst/>
          </a:prstGeom>
          <a:noFill/>
        </p:spPr>
        <p:txBody>
          <a:bodyPr wrap="square" rtlCol="0">
            <a:spAutoFit/>
          </a:bodyPr>
          <a:lstStyle/>
          <a:p>
            <a:pPr marR="0" algn="ctr" defTabSz="914400" fontAlgn="auto">
              <a:buClrTx/>
              <a:buSzTx/>
              <a:buFontTx/>
              <a:defRPr/>
            </a:pPr>
            <a:r>
              <a:rPr lang="en-US" altLang="zh-CN" sz="3600" b="1" dirty="0">
                <a:solidFill>
                  <a:schemeClr val="bg1"/>
                </a:solidFill>
              </a:rPr>
              <a:t>Thanks</a:t>
            </a:r>
            <a:endParaRPr lang="zh-CN" sz="3600" b="1" dirty="0">
              <a:solidFill>
                <a:schemeClr val="bg1"/>
              </a:solidFill>
            </a:endParaRPr>
          </a:p>
        </p:txBody>
      </p:sp>
      <p:sp>
        <p:nvSpPr>
          <p:cNvPr id="15" name="矩形 14"/>
          <p:cNvSpPr/>
          <p:nvPr/>
        </p:nvSpPr>
        <p:spPr>
          <a:xfrm>
            <a:off x="11172674" y="2260140"/>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0920674" y="2008140"/>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5"/>
          <p:cNvSpPr>
            <a:spLocks noEditPoints="1"/>
          </p:cNvSpPr>
          <p:nvPr/>
        </p:nvSpPr>
        <p:spPr bwMode="auto">
          <a:xfrm>
            <a:off x="11210264" y="2962924"/>
            <a:ext cx="555624" cy="489478"/>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pic>
        <p:nvPicPr>
          <p:cNvPr id="3" name="图片 2"/>
          <p:cNvPicPr>
            <a:picLocks noChangeAspect="1"/>
          </p:cNvPicPr>
          <p:nvPr/>
        </p:nvPicPr>
        <p:blipFill>
          <a:blip r:link="rId3"/>
          <a:stretch>
            <a:fillRect/>
          </a:stretch>
        </p:blipFill>
        <p:spPr>
          <a:xfrm>
            <a:off x="1270000" y="1270000"/>
            <a:ext cx="63500" cy="76200"/>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600" b="1" dirty="0">
                <a:solidFill>
                  <a:sysClr val="windowText" lastClr="000000"/>
                </a:solidFill>
                <a:latin typeface="Arial" panose="020B0604020202090204"/>
                <a:ea typeface="微软雅黑" panose="020B0503020204020204" pitchFamily="34" charset="-122"/>
              </a:rPr>
              <a:t>背景</a:t>
            </a: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01</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21" name="文本框 20">
            <a:extLst>
              <a:ext uri="{FF2B5EF4-FFF2-40B4-BE49-F238E27FC236}">
                <a16:creationId xmlns:a16="http://schemas.microsoft.com/office/drawing/2014/main" id="{783C8FD4-71B4-3D3A-A6BC-A1C0C77DD644}"/>
              </a:ext>
            </a:extLst>
          </p:cNvPr>
          <p:cNvSpPr txBox="1"/>
          <p:nvPr/>
        </p:nvSpPr>
        <p:spPr>
          <a:xfrm>
            <a:off x="666248" y="1810896"/>
            <a:ext cx="10715377" cy="2196883"/>
          </a:xfrm>
          <a:prstGeom prst="rect">
            <a:avLst/>
          </a:prstGeom>
          <a:noFill/>
        </p:spPr>
        <p:txBody>
          <a:bodyPr wrap="square">
            <a:spAutoFit/>
          </a:bodyPr>
          <a:lstStyle/>
          <a:p>
            <a:pPr marL="285750" indent="-285750">
              <a:lnSpc>
                <a:spcPct val="200000"/>
              </a:lnSpc>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背景：某些领域数据稀缺，缺乏高质量训练数据。</a:t>
            </a:r>
            <a:endParaRPr lang="en-US" altLang="zh-CN" sz="2400" dirty="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意义：合成的多元时间序列可以增强数据集，改善下游任务。</a:t>
            </a:r>
            <a:endParaRPr lang="en-US" altLang="zh-CN" sz="2400" dirty="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挑战：生成的数据既要保留原始数据的效用，又要保留通道之间的特性。</a:t>
            </a:r>
            <a:endParaRPr lang="en-US" altLang="zh-CN" sz="2400" dirty="0">
              <a:latin typeface="微软雅黑" panose="020B0503020204020204" pitchFamily="34" charset="-122"/>
              <a:ea typeface="微软雅黑" panose="020B0503020204020204" pitchFamily="34" charset="-122"/>
            </a:endParaRPr>
          </a:p>
        </p:txBody>
      </p:sp>
      <p:sp>
        <p:nvSpPr>
          <p:cNvPr id="42" name="AutoShape 15">
            <a:extLst>
              <a:ext uri="{FF2B5EF4-FFF2-40B4-BE49-F238E27FC236}">
                <a16:creationId xmlns:a16="http://schemas.microsoft.com/office/drawing/2014/main" id="{B40ABE4B-0CC9-F4B6-190F-0064FA1C86BE}"/>
              </a:ext>
            </a:extLst>
          </p:cNvPr>
          <p:cNvSpPr>
            <a:spLocks noChangeArrowheads="1"/>
          </p:cNvSpPr>
          <p:nvPr/>
        </p:nvSpPr>
        <p:spPr bwMode="gray">
          <a:xfrm>
            <a:off x="1419156" y="990222"/>
            <a:ext cx="8816976" cy="455337"/>
          </a:xfrm>
          <a:prstGeom prst="roundRect">
            <a:avLst>
              <a:gd name="adj" fmla="val 50000"/>
            </a:avLst>
          </a:prstGeom>
          <a:solidFill>
            <a:srgbClr val="1C6299"/>
          </a:solidFill>
          <a:ln w="12700" cap="flat" cmpd="sng" algn="ctr">
            <a:noFill/>
            <a:prstDash val="solid"/>
            <a:miter lim="800000"/>
          </a:ln>
          <a:effectLst/>
        </p:spPr>
        <p:txBody>
          <a:bodyPr rtlCol="0" anchor="ctr"/>
          <a:lstStyle/>
          <a:p>
            <a:pPr algn="ctr"/>
            <a:r>
              <a:rPr lang="zh-CN" altLang="en-US" sz="2000" b="1" kern="0" dirty="0">
                <a:solidFill>
                  <a:prstClr val="white"/>
                </a:solidFill>
                <a:latin typeface="Arial" panose="020B0604020202090204"/>
                <a:ea typeface="微软雅黑" panose="020B0503020204020204" pitchFamily="34" charset="-122"/>
                <a:sym typeface="+mn-lt"/>
              </a:rPr>
              <a:t>多元时间序列生成背景</a:t>
            </a:r>
          </a:p>
        </p:txBody>
      </p:sp>
      <p:pic>
        <p:nvPicPr>
          <p:cNvPr id="2" name="图片 1">
            <a:extLst>
              <a:ext uri="{FF2B5EF4-FFF2-40B4-BE49-F238E27FC236}">
                <a16:creationId xmlns:a16="http://schemas.microsoft.com/office/drawing/2014/main" id="{AF292AAA-639F-A62C-9E92-D8A245F5B05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Tree>
    <p:extLst>
      <p:ext uri="{BB962C8B-B14F-4D97-AF65-F5344CB8AC3E}">
        <p14:creationId xmlns:p14="http://schemas.microsoft.com/office/powerpoint/2010/main" val="1060061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600" b="1" dirty="0">
                <a:solidFill>
                  <a:sysClr val="windowText" lastClr="000000"/>
                </a:solidFill>
                <a:latin typeface="Arial" panose="020B0604020202090204"/>
                <a:ea typeface="微软雅黑" panose="020B0503020204020204" pitchFamily="34" charset="-122"/>
              </a:rPr>
              <a:t>相关工作</a:t>
            </a: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03</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pic>
        <p:nvPicPr>
          <p:cNvPr id="12" name="图片 11">
            <a:extLst>
              <a:ext uri="{FF2B5EF4-FFF2-40B4-BE49-F238E27FC236}">
                <a16:creationId xmlns:a16="http://schemas.microsoft.com/office/drawing/2014/main" id="{25FAB997-01DC-EB99-F6F5-B81CC00C062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14" name="文本框 13">
            <a:extLst>
              <a:ext uri="{FF2B5EF4-FFF2-40B4-BE49-F238E27FC236}">
                <a16:creationId xmlns:a16="http://schemas.microsoft.com/office/drawing/2014/main" id="{1B64D1C0-AA72-6DC6-7821-C621A0C93D8A}"/>
              </a:ext>
            </a:extLst>
          </p:cNvPr>
          <p:cNvSpPr txBox="1"/>
          <p:nvPr/>
        </p:nvSpPr>
        <p:spPr>
          <a:xfrm>
            <a:off x="1302027" y="1371600"/>
            <a:ext cx="9263269" cy="923330"/>
          </a:xfrm>
          <a:prstGeom prst="rect">
            <a:avLst/>
          </a:prstGeom>
          <a:noFill/>
        </p:spPr>
        <p:txBody>
          <a:bodyPr wrap="square" rtlCol="0">
            <a:spAutoFit/>
          </a:bodyPr>
          <a:lstStyle/>
          <a:p>
            <a:endParaRPr kumimoji="1" lang="en-US" altLang="zh-CN" dirty="0"/>
          </a:p>
          <a:p>
            <a:endParaRPr kumimoji="1" lang="en-US" altLang="zh-CN" dirty="0"/>
          </a:p>
          <a:p>
            <a:endParaRPr kumimoji="1" lang="en-US" altLang="zh-CN" dirty="0"/>
          </a:p>
        </p:txBody>
      </p:sp>
      <p:sp>
        <p:nvSpPr>
          <p:cNvPr id="17" name="文本框 16">
            <a:extLst>
              <a:ext uri="{FF2B5EF4-FFF2-40B4-BE49-F238E27FC236}">
                <a16:creationId xmlns:a16="http://schemas.microsoft.com/office/drawing/2014/main" id="{C5CC9F7B-D9F4-46D4-0223-BAB5516DB980}"/>
              </a:ext>
            </a:extLst>
          </p:cNvPr>
          <p:cNvSpPr txBox="1"/>
          <p:nvPr/>
        </p:nvSpPr>
        <p:spPr>
          <a:xfrm>
            <a:off x="974063" y="732283"/>
            <a:ext cx="9915910" cy="6962868"/>
          </a:xfrm>
          <a:prstGeom prst="rect">
            <a:avLst/>
          </a:prstGeom>
          <a:noFill/>
        </p:spPr>
        <p:txBody>
          <a:bodyPr wrap="square">
            <a:spAutoFit/>
          </a:bodyPr>
          <a:lstStyle/>
          <a:p>
            <a:pPr>
              <a:lnSpc>
                <a:spcPct val="150000"/>
              </a:lnSpc>
            </a:pP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en" altLang="zh-CN" sz="2000" dirty="0" err="1">
                <a:latin typeface="微软雅黑" panose="020B0503020204020204" pitchFamily="34" charset="-122"/>
                <a:ea typeface="微软雅黑" panose="020B0503020204020204" pitchFamily="34" charset="-122"/>
              </a:rPr>
              <a:t>TimeGAN</a:t>
            </a:r>
            <a:r>
              <a:rPr lang="zh-CN" altLang="en-US" sz="2000" dirty="0">
                <a:latin typeface="微软雅黑" panose="020B0503020204020204" pitchFamily="34" charset="-122"/>
                <a:ea typeface="微软雅黑" panose="020B0503020204020204" pitchFamily="34" charset="-122"/>
              </a:rPr>
              <a:t>（</a:t>
            </a:r>
            <a:r>
              <a:rPr lang="en" altLang="zh-CN" sz="2000" dirty="0" err="1">
                <a:latin typeface="微软雅黑" panose="020B0503020204020204" pitchFamily="34" charset="-122"/>
                <a:ea typeface="微软雅黑" panose="020B0503020204020204" pitchFamily="34" charset="-122"/>
              </a:rPr>
              <a:t>NeurIPS</a:t>
            </a:r>
            <a:r>
              <a:rPr lang="en" altLang="zh-CN" sz="2000" dirty="0">
                <a:latin typeface="微软雅黑" panose="020B0503020204020204" pitchFamily="34" charset="-122"/>
                <a:ea typeface="微软雅黑" panose="020B0503020204020204" pitchFamily="34" charset="-122"/>
              </a:rPr>
              <a:t> 2019) </a:t>
            </a:r>
            <a:r>
              <a:rPr lang="zh-CN" altLang="e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它通过学习一个嵌入空间并通过二元对抗反馈和逐步监督损失对其进行优化</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创建时间序列数据。</a:t>
            </a:r>
          </a:p>
          <a:p>
            <a:pPr marL="285750" indent="-285750">
              <a:lnSpc>
                <a:spcPct val="150000"/>
              </a:lnSpc>
              <a:buFont typeface="Wingdings" panose="05000000000000000000" pitchFamily="2" charset="2"/>
              <a:buChar char="Ø"/>
            </a:pP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en-US" altLang="zh-CN" sz="2000" dirty="0">
                <a:latin typeface="微软雅黑" panose="020B0503020204020204" pitchFamily="34" charset="-122"/>
                <a:ea typeface="微软雅黑" panose="020B0503020204020204" pitchFamily="34" charset="-122"/>
              </a:rPr>
              <a:t>COT-GAN</a:t>
            </a:r>
            <a:r>
              <a:rPr lang="zh-CN" altLang="en-US" sz="2000" dirty="0">
                <a:latin typeface="微软雅黑" panose="020B0503020204020204" pitchFamily="34" charset="-122"/>
                <a:ea typeface="微软雅黑" panose="020B0503020204020204" pitchFamily="34" charset="-122"/>
              </a:rPr>
              <a:t> （</a:t>
            </a:r>
            <a:r>
              <a:rPr lang="en" altLang="zh-CN" sz="2000" dirty="0" err="1">
                <a:latin typeface="微软雅黑" panose="020B0503020204020204" pitchFamily="34" charset="-122"/>
                <a:ea typeface="微软雅黑" panose="020B0503020204020204" pitchFamily="34" charset="-122"/>
              </a:rPr>
              <a:t>NeurIPS</a:t>
            </a:r>
            <a:r>
              <a:rPr lang="en" altLang="zh-CN" sz="2000" dirty="0">
                <a:latin typeface="微软雅黑" panose="020B0503020204020204" pitchFamily="34" charset="-122"/>
                <a:ea typeface="微软雅黑" panose="020B0503020204020204" pitchFamily="34" charset="-122"/>
              </a:rPr>
              <a:t> 20</a:t>
            </a:r>
            <a:r>
              <a:rPr lang="en-US" altLang="zh-CN" sz="2000" dirty="0">
                <a:latin typeface="微软雅黑" panose="020B0503020204020204" pitchFamily="34" charset="-122"/>
                <a:ea typeface="微软雅黑" panose="020B0503020204020204" pitchFamily="34" charset="-122"/>
              </a:rPr>
              <a:t>20</a:t>
            </a:r>
            <a:r>
              <a:rPr lang="en"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：在损失函数中加入了最优传输理论的思想。</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en-US" altLang="zh-CN" sz="2000" dirty="0">
                <a:latin typeface="微软雅黑" panose="020B0503020204020204" pitchFamily="34" charset="-122"/>
                <a:ea typeface="微软雅黑" panose="020B0503020204020204" pitchFamily="34" charset="-122"/>
              </a:rPr>
              <a:t>TTS-GAN</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2022</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能够生成任何长度的现实合成时间序列</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上述工作并未解决生成数据通道的相关性。</a:t>
            </a:r>
          </a:p>
          <a:p>
            <a:pPr marL="285750" indent="-285750">
              <a:lnSpc>
                <a:spcPct val="150000"/>
              </a:lnSpc>
              <a:buFont typeface="Wingdings" panose="05000000000000000000" pitchFamily="2" charset="2"/>
              <a:buChar char="Ø"/>
            </a:pP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35284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600" b="1" dirty="0">
                <a:solidFill>
                  <a:sysClr val="windowText" lastClr="000000"/>
                </a:solidFill>
                <a:latin typeface="Arial" panose="020B0604020202090204"/>
                <a:ea typeface="微软雅黑" panose="020B0503020204020204" pitchFamily="34" charset="-122"/>
              </a:rPr>
              <a:t>问题及解决思路</a:t>
            </a: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03</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099" name="文本框 1098">
            <a:extLst>
              <a:ext uri="{FF2B5EF4-FFF2-40B4-BE49-F238E27FC236}">
                <a16:creationId xmlns:a16="http://schemas.microsoft.com/office/drawing/2014/main" id="{82F2E31C-D0C2-7EE4-F196-769D2485DDE4}"/>
              </a:ext>
            </a:extLst>
          </p:cNvPr>
          <p:cNvSpPr txBox="1"/>
          <p:nvPr/>
        </p:nvSpPr>
        <p:spPr>
          <a:xfrm>
            <a:off x="929104" y="1705411"/>
            <a:ext cx="8777262" cy="3731214"/>
          </a:xfrm>
          <a:prstGeom prst="rect">
            <a:avLst/>
          </a:prstGeom>
          <a:noFill/>
        </p:spPr>
        <p:txBody>
          <a:bodyPr wrap="square">
            <a:spAutoFit/>
          </a:bodyPr>
          <a:lstStyle/>
          <a:p>
            <a:pPr>
              <a:lnSpc>
                <a:spcPct val="150000"/>
              </a:lnSpc>
            </a:pP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存在问题：生成多元时间序列如何</a:t>
            </a:r>
            <a:r>
              <a:rPr lang="zh-CN" altLang="en-US" sz="2000" dirty="0">
                <a:solidFill>
                  <a:srgbClr val="FF0000"/>
                </a:solidFill>
                <a:latin typeface="微软雅黑" panose="020B0503020204020204" pitchFamily="34" charset="-122"/>
                <a:ea typeface="微软雅黑" panose="020B0503020204020204" pitchFamily="34" charset="-122"/>
              </a:rPr>
              <a:t>保持通道间的相关性</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解决思路：本文提出一个模型，让单个通道的生成来自于一个共同的噪声，而通道间的相关性保留由一个</a:t>
            </a:r>
            <a:r>
              <a:rPr lang="zh-CN" altLang="en-US" sz="2000" dirty="0">
                <a:solidFill>
                  <a:srgbClr val="FF0000"/>
                </a:solidFill>
                <a:latin typeface="微软雅黑" panose="020B0503020204020204" pitchFamily="34" charset="-122"/>
                <a:ea typeface="微软雅黑" panose="020B0503020204020204" pitchFamily="34" charset="-122"/>
              </a:rPr>
              <a:t>中央判别器</a:t>
            </a:r>
            <a:r>
              <a:rPr lang="zh-CN" altLang="en-US" sz="2000" dirty="0">
                <a:latin typeface="微软雅黑" panose="020B0503020204020204" pitchFamily="34" charset="-122"/>
                <a:ea typeface="微软雅黑" panose="020B0503020204020204" pitchFamily="34" charset="-122"/>
              </a:rPr>
              <a:t>强制进行。</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endParaRPr lang="en-US" altLang="zh-CN" sz="2000" dirty="0">
              <a:latin typeface="微软雅黑" panose="020B0503020204020204" pitchFamily="34" charset="-122"/>
              <a:ea typeface="微软雅黑" panose="020B0503020204020204" pitchFamily="34" charset="-122"/>
            </a:endParaRPr>
          </a:p>
        </p:txBody>
      </p:sp>
      <p:pic>
        <p:nvPicPr>
          <p:cNvPr id="11" name="图片 10">
            <a:extLst>
              <a:ext uri="{FF2B5EF4-FFF2-40B4-BE49-F238E27FC236}">
                <a16:creationId xmlns:a16="http://schemas.microsoft.com/office/drawing/2014/main" id="{49208EF5-D9CF-B0C6-144F-E7140A1CD73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Tree>
    <p:extLst>
      <p:ext uri="{BB962C8B-B14F-4D97-AF65-F5344CB8AC3E}">
        <p14:creationId xmlns:p14="http://schemas.microsoft.com/office/powerpoint/2010/main" val="2968494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600" b="1" dirty="0">
                <a:solidFill>
                  <a:sysClr val="windowText" lastClr="000000"/>
                </a:solidFill>
                <a:latin typeface="Arial" panose="020B0604020202090204"/>
                <a:ea typeface="微软雅黑" panose="020B0503020204020204" pitchFamily="34" charset="-122"/>
              </a:rPr>
              <a:t>主要框架</a:t>
            </a: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04</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77" name="文本框 76">
            <a:extLst>
              <a:ext uri="{FF2B5EF4-FFF2-40B4-BE49-F238E27FC236}">
                <a16:creationId xmlns:a16="http://schemas.microsoft.com/office/drawing/2014/main" id="{BC39D191-4872-4288-667E-2183BF44BB5D}"/>
              </a:ext>
            </a:extLst>
          </p:cNvPr>
          <p:cNvSpPr txBox="1"/>
          <p:nvPr/>
        </p:nvSpPr>
        <p:spPr>
          <a:xfrm>
            <a:off x="659392" y="5106684"/>
            <a:ext cx="5193374" cy="83099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600" kern="100" dirty="0">
                <a:solidFill>
                  <a:schemeClr val="bg1"/>
                </a:solidFill>
                <a:effectLst/>
                <a:latin typeface="Times New Roman" panose="02020603050405020304" pitchFamily="18" charset="0"/>
                <a:ea typeface="宋体" panose="02010600030101010101" pitchFamily="2" charset="-122"/>
              </a:rPr>
              <a:t>随着物联网和通信技术的发展，</a:t>
            </a:r>
            <a:r>
              <a:rPr lang="zh-CN" altLang="zh-CN" sz="1600" b="1" kern="100" dirty="0">
                <a:solidFill>
                  <a:schemeClr val="bg1"/>
                </a:solidFill>
                <a:effectLst/>
                <a:latin typeface="Times New Roman" panose="02020603050405020304" pitchFamily="18" charset="0"/>
                <a:ea typeface="宋体" panose="02010600030101010101" pitchFamily="2" charset="-122"/>
              </a:rPr>
              <a:t>数字孪生技术</a:t>
            </a:r>
            <a:r>
              <a:rPr lang="zh-CN" altLang="zh-CN" sz="1600" kern="100" dirty="0">
                <a:solidFill>
                  <a:schemeClr val="bg1"/>
                </a:solidFill>
                <a:effectLst/>
                <a:latin typeface="Times New Roman" panose="02020603050405020304" pitchFamily="18" charset="0"/>
                <a:ea typeface="宋体" panose="02010600030101010101" pitchFamily="2" charset="-122"/>
              </a:rPr>
              <a:t>被</a:t>
            </a:r>
            <a:r>
              <a:rPr lang="zh-CN" altLang="en-US" sz="1600" kern="100" dirty="0">
                <a:solidFill>
                  <a:schemeClr val="bg1"/>
                </a:solidFill>
                <a:latin typeface="Times New Roman" panose="02020603050405020304" pitchFamily="18" charset="0"/>
                <a:ea typeface="宋体" panose="02010600030101010101" pitchFamily="2" charset="-122"/>
              </a:rPr>
              <a:t>广泛</a:t>
            </a:r>
            <a:r>
              <a:rPr lang="zh-CN" altLang="zh-CN" sz="1600" kern="100" dirty="0">
                <a:solidFill>
                  <a:schemeClr val="bg1"/>
                </a:solidFill>
                <a:effectLst/>
                <a:latin typeface="Times New Roman" panose="02020603050405020304" pitchFamily="18" charset="0"/>
                <a:ea typeface="宋体" panose="02010600030101010101" pitchFamily="2" charset="-122"/>
              </a:rPr>
              <a:t>关注。然而，目前研究</a:t>
            </a:r>
            <a:r>
              <a:rPr lang="zh-CN" altLang="en-US" sz="1600" kern="100" dirty="0">
                <a:solidFill>
                  <a:schemeClr val="bg1"/>
                </a:solidFill>
                <a:effectLst/>
                <a:latin typeface="Times New Roman" panose="02020603050405020304" pitchFamily="18" charset="0"/>
                <a:ea typeface="宋体" panose="02010600030101010101" pitchFamily="2" charset="-122"/>
              </a:rPr>
              <a:t>热</a:t>
            </a:r>
            <a:r>
              <a:rPr lang="zh-CN" altLang="zh-CN" sz="1600" kern="100" dirty="0">
                <a:solidFill>
                  <a:schemeClr val="bg1"/>
                </a:solidFill>
                <a:effectLst/>
                <a:latin typeface="Times New Roman" panose="02020603050405020304" pitchFamily="18" charset="0"/>
                <a:ea typeface="宋体" panose="02010600030101010101" pitchFamily="2" charset="-122"/>
              </a:rPr>
              <a:t>点</a:t>
            </a:r>
            <a:r>
              <a:rPr lang="zh-CN" altLang="en-US" sz="1600" kern="100" dirty="0">
                <a:solidFill>
                  <a:schemeClr val="bg1"/>
                </a:solidFill>
                <a:effectLst/>
                <a:latin typeface="Times New Roman" panose="02020603050405020304" pitchFamily="18" charset="0"/>
                <a:ea typeface="宋体" panose="02010600030101010101" pitchFamily="2" charset="-122"/>
              </a:rPr>
              <a:t>集中</a:t>
            </a:r>
            <a:r>
              <a:rPr lang="zh-CN" altLang="zh-CN" sz="1600" kern="100" dirty="0">
                <a:solidFill>
                  <a:schemeClr val="bg1"/>
                </a:solidFill>
                <a:effectLst/>
                <a:latin typeface="Times New Roman" panose="02020603050405020304" pitchFamily="18" charset="0"/>
                <a:ea typeface="宋体" panose="02010600030101010101" pitchFamily="2" charset="-122"/>
              </a:rPr>
              <a:t>在工业、航空等领域</a:t>
            </a:r>
            <a:r>
              <a:rPr lang="zh-CN" altLang="en-US" sz="1600" kern="100" dirty="0">
                <a:solidFill>
                  <a:schemeClr val="bg1"/>
                </a:solidFill>
                <a:latin typeface="Times New Roman" panose="02020603050405020304" pitchFamily="18" charset="0"/>
                <a:ea typeface="宋体" panose="02010600030101010101" pitchFamily="2" charset="-122"/>
              </a:rPr>
              <a:t>。</a:t>
            </a:r>
            <a:r>
              <a:rPr lang="zh-CN" altLang="zh-CN" sz="1600" kern="100" dirty="0">
                <a:solidFill>
                  <a:schemeClr val="bg1"/>
                </a:solidFill>
                <a:effectLst/>
                <a:latin typeface="Times New Roman" panose="02020603050405020304" pitchFamily="18" charset="0"/>
                <a:ea typeface="宋体" panose="02010600030101010101" pitchFamily="2" charset="-122"/>
              </a:rPr>
              <a:t>在高移动性</a:t>
            </a:r>
            <a:r>
              <a:rPr lang="zh-CN" altLang="en-US" sz="1600" kern="100" dirty="0">
                <a:solidFill>
                  <a:schemeClr val="bg1"/>
                </a:solidFill>
                <a:effectLst/>
                <a:latin typeface="Times New Roman" panose="02020603050405020304" pitchFamily="18" charset="0"/>
                <a:ea typeface="宋体" panose="02010600030101010101" pitchFamily="2" charset="-122"/>
              </a:rPr>
              <a:t>异构</a:t>
            </a:r>
            <a:r>
              <a:rPr lang="zh-CN" altLang="zh-CN" sz="1600" kern="100" dirty="0">
                <a:solidFill>
                  <a:schemeClr val="bg1"/>
                </a:solidFill>
                <a:effectLst/>
                <a:latin typeface="Times New Roman" panose="02020603050405020304" pitchFamily="18" charset="0"/>
                <a:ea typeface="宋体" panose="02010600030101010101" pitchFamily="2" charset="-122"/>
              </a:rPr>
              <a:t>网络</a:t>
            </a:r>
            <a:r>
              <a:rPr lang="zh-CN" altLang="en-US" sz="1600" kern="100" dirty="0">
                <a:solidFill>
                  <a:schemeClr val="bg1"/>
                </a:solidFill>
                <a:effectLst/>
                <a:latin typeface="Times New Roman" panose="02020603050405020304" pitchFamily="18" charset="0"/>
                <a:ea typeface="宋体" panose="02010600030101010101" pitchFamily="2" charset="-122"/>
              </a:rPr>
              <a:t>乃至</a:t>
            </a:r>
            <a:r>
              <a:rPr lang="zh-CN" altLang="zh-CN" sz="1600" kern="100" dirty="0">
                <a:solidFill>
                  <a:schemeClr val="bg1"/>
                </a:solidFill>
                <a:effectLst/>
                <a:latin typeface="Times New Roman" panose="02020603050405020304" pitchFamily="18" charset="0"/>
                <a:ea typeface="宋体" panose="02010600030101010101" pitchFamily="2" charset="-122"/>
              </a:rPr>
              <a:t>无线网络中。</a:t>
            </a:r>
          </a:p>
        </p:txBody>
      </p:sp>
      <p:sp>
        <p:nvSpPr>
          <p:cNvPr id="3" name="文本框 2">
            <a:extLst>
              <a:ext uri="{FF2B5EF4-FFF2-40B4-BE49-F238E27FC236}">
                <a16:creationId xmlns:a16="http://schemas.microsoft.com/office/drawing/2014/main" id="{5786CEDD-2C16-3987-43A7-4D8A7CACF760}"/>
              </a:ext>
            </a:extLst>
          </p:cNvPr>
          <p:cNvSpPr txBox="1"/>
          <p:nvPr/>
        </p:nvSpPr>
        <p:spPr>
          <a:xfrm>
            <a:off x="256003" y="2024912"/>
            <a:ext cx="4812953" cy="2721066"/>
          </a:xfrm>
          <a:prstGeom prst="rect">
            <a:avLst/>
          </a:prstGeom>
          <a:noFill/>
        </p:spPr>
        <p:txBody>
          <a:bodyPr wrap="square">
            <a:spAutoFit/>
          </a:bodyPr>
          <a:lstStyle/>
          <a:p>
            <a:pPr>
              <a:lnSpc>
                <a:spcPct val="150000"/>
              </a:lnSpc>
            </a:pPr>
            <a:endParaRPr lang="en-US" altLang="zh-CN" b="1"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每个通道有一个生成器和一个判别器</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       （目的是生成多样化的序列）</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所有通道共享一个中心判别器</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       （目的是使生成的序列有关联）</a:t>
            </a: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zh-CN" altLang="en-US"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40B86232-0EF1-4A37-8CEA-FC1165AE4D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pic>
        <p:nvPicPr>
          <p:cNvPr id="7" name="图片 6" descr="图示&#10;&#10;描述已自动生成">
            <a:extLst>
              <a:ext uri="{FF2B5EF4-FFF2-40B4-BE49-F238E27FC236}">
                <a16:creationId xmlns:a16="http://schemas.microsoft.com/office/drawing/2014/main" id="{F40D8FC7-F8F6-F219-D842-5B141DDDDD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9000" y="1588428"/>
            <a:ext cx="7493000" cy="3365500"/>
          </a:xfrm>
          <a:prstGeom prst="rect">
            <a:avLst/>
          </a:prstGeom>
        </p:spPr>
      </p:pic>
    </p:spTree>
    <p:extLst>
      <p:ext uri="{BB962C8B-B14F-4D97-AF65-F5344CB8AC3E}">
        <p14:creationId xmlns:p14="http://schemas.microsoft.com/office/powerpoint/2010/main" val="1733699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600" b="1" dirty="0">
                <a:solidFill>
                  <a:sysClr val="windowText" lastClr="000000"/>
                </a:solidFill>
                <a:latin typeface="Arial" panose="020B0604020202090204"/>
                <a:ea typeface="微软雅黑" panose="020B0503020204020204" pitchFamily="34" charset="-122"/>
              </a:rPr>
              <a:t>训练</a:t>
            </a: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05</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pic>
        <p:nvPicPr>
          <p:cNvPr id="2" name="图片 1">
            <a:extLst>
              <a:ext uri="{FF2B5EF4-FFF2-40B4-BE49-F238E27FC236}">
                <a16:creationId xmlns:a16="http://schemas.microsoft.com/office/drawing/2014/main" id="{9518445C-19A5-F2EC-3910-84E4F4F750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pic>
        <p:nvPicPr>
          <p:cNvPr id="8" name="图片 7">
            <a:extLst>
              <a:ext uri="{FF2B5EF4-FFF2-40B4-BE49-F238E27FC236}">
                <a16:creationId xmlns:a16="http://schemas.microsoft.com/office/drawing/2014/main" id="{BDE823DE-9457-C48A-460B-5ECE837B6D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742" y="850235"/>
            <a:ext cx="7772400" cy="4115859"/>
          </a:xfrm>
          <a:prstGeom prst="rect">
            <a:avLst/>
          </a:prstGeom>
        </p:spPr>
      </p:pic>
      <p:pic>
        <p:nvPicPr>
          <p:cNvPr id="10" name="图片 9" descr="文本&#10;&#10;描述已自动生成">
            <a:extLst>
              <a:ext uri="{FF2B5EF4-FFF2-40B4-BE49-F238E27FC236}">
                <a16:creationId xmlns:a16="http://schemas.microsoft.com/office/drawing/2014/main" id="{946C25FA-A16C-1F32-41C6-EB61C3BB0ED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004" y="4966094"/>
            <a:ext cx="7772400" cy="1389529"/>
          </a:xfrm>
          <a:prstGeom prst="rect">
            <a:avLst/>
          </a:prstGeom>
        </p:spPr>
      </p:pic>
      <p:sp>
        <p:nvSpPr>
          <p:cNvPr id="11" name="文本框 10">
            <a:extLst>
              <a:ext uri="{FF2B5EF4-FFF2-40B4-BE49-F238E27FC236}">
                <a16:creationId xmlns:a16="http://schemas.microsoft.com/office/drawing/2014/main" id="{1750A28F-8CFB-5AED-57C7-067E7473CC7E}"/>
              </a:ext>
            </a:extLst>
          </p:cNvPr>
          <p:cNvSpPr txBox="1"/>
          <p:nvPr/>
        </p:nvSpPr>
        <p:spPr>
          <a:xfrm>
            <a:off x="9272283" y="5583381"/>
            <a:ext cx="1107996" cy="369332"/>
          </a:xfrm>
          <a:prstGeom prst="rect">
            <a:avLst/>
          </a:prstGeom>
          <a:noFill/>
        </p:spPr>
        <p:txBody>
          <a:bodyPr wrap="none" rtlCol="0">
            <a:spAutoFit/>
          </a:bodyPr>
          <a:lstStyle/>
          <a:p>
            <a:r>
              <a:rPr kumimoji="1" lang="zh-CN" altLang="en-US" dirty="0"/>
              <a:t>损失函数</a:t>
            </a:r>
          </a:p>
        </p:txBody>
      </p:sp>
    </p:spTree>
    <p:extLst>
      <p:ext uri="{BB962C8B-B14F-4D97-AF65-F5344CB8AC3E}">
        <p14:creationId xmlns:p14="http://schemas.microsoft.com/office/powerpoint/2010/main" val="652611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600" b="1" dirty="0">
                <a:solidFill>
                  <a:sysClr val="windowText" lastClr="000000"/>
                </a:solidFill>
                <a:latin typeface="Arial" panose="020B0604020202090204"/>
                <a:ea typeface="微软雅黑" panose="020B0503020204020204" pitchFamily="34" charset="-122"/>
              </a:rPr>
              <a:t>多样性与相关性实验</a:t>
            </a: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08</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pic>
        <p:nvPicPr>
          <p:cNvPr id="2" name="图片 1">
            <a:extLst>
              <a:ext uri="{FF2B5EF4-FFF2-40B4-BE49-F238E27FC236}">
                <a16:creationId xmlns:a16="http://schemas.microsoft.com/office/drawing/2014/main" id="{4E4C08CB-9086-A408-3EE8-DF62F4963DC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pic>
        <p:nvPicPr>
          <p:cNvPr id="6" name="图片 5" descr="表格&#10;&#10;描述已自动生成">
            <a:extLst>
              <a:ext uri="{FF2B5EF4-FFF2-40B4-BE49-F238E27FC236}">
                <a16:creationId xmlns:a16="http://schemas.microsoft.com/office/drawing/2014/main" id="{C4A605DB-27D1-D856-CC5F-3EC8E3BD4D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6237" y="2018997"/>
            <a:ext cx="6100001" cy="2250000"/>
          </a:xfrm>
          <a:prstGeom prst="rect">
            <a:avLst/>
          </a:prstGeom>
        </p:spPr>
      </p:pic>
      <p:sp>
        <p:nvSpPr>
          <p:cNvPr id="9" name="文本框 8">
            <a:extLst>
              <a:ext uri="{FF2B5EF4-FFF2-40B4-BE49-F238E27FC236}">
                <a16:creationId xmlns:a16="http://schemas.microsoft.com/office/drawing/2014/main" id="{D51D208A-979D-2657-6FC6-758241EFED95}"/>
              </a:ext>
            </a:extLst>
          </p:cNvPr>
          <p:cNvSpPr txBox="1"/>
          <p:nvPr/>
        </p:nvSpPr>
        <p:spPr>
          <a:xfrm>
            <a:off x="304091" y="2206172"/>
            <a:ext cx="5714371" cy="1938992"/>
          </a:xfrm>
          <a:prstGeom prst="rect">
            <a:avLst/>
          </a:prstGeom>
          <a:noFill/>
        </p:spPr>
        <p:txBody>
          <a:bodyPr wrap="square">
            <a:spAutoFit/>
          </a:bodyPr>
          <a:lstStyle/>
          <a:p>
            <a:r>
              <a:rPr lang="zh-CN" altLang="en-US" sz="2000" dirty="0">
                <a:latin typeface="Microsoft YaHei" panose="020B0503020204020204" pitchFamily="34" charset="-122"/>
                <a:ea typeface="Microsoft YaHei" panose="020B0503020204020204" pitchFamily="34" charset="-122"/>
              </a:rPr>
              <a:t>(1)多样性：使用Wasserstein距离(WD)的平均值来度量多样性，较低的AWD表明与真实分布的相似度更接近。</a:t>
            </a:r>
            <a:endParaRPr lang="en-US" altLang="zh-CN" sz="2000" dirty="0">
              <a:latin typeface="Microsoft YaHei" panose="020B0503020204020204" pitchFamily="34" charset="-122"/>
              <a:ea typeface="Microsoft YaHei" panose="020B0503020204020204" pitchFamily="34" charset="-122"/>
            </a:endParaRPr>
          </a:p>
          <a:p>
            <a:endParaRPr lang="en-US" altLang="zh-CN" sz="2000" dirty="0">
              <a:latin typeface="Microsoft YaHei" panose="020B0503020204020204" pitchFamily="34" charset="-122"/>
              <a:ea typeface="Microsoft YaHei" panose="020B0503020204020204" pitchFamily="34" charset="-122"/>
            </a:endParaRPr>
          </a:p>
          <a:p>
            <a:r>
              <a:rPr lang="zh-CN" altLang="en-US" sz="2000" dirty="0">
                <a:latin typeface="Microsoft YaHei" panose="020B0503020204020204" pitchFamily="34" charset="-122"/>
                <a:ea typeface="Microsoft YaHei" panose="020B0503020204020204" pitchFamily="34" charset="-122"/>
              </a:rPr>
              <a:t>2)相关性：使用平均欧氏距离(AED)来度量，较低的AED表明对相关性的保留更强。</a:t>
            </a:r>
          </a:p>
        </p:txBody>
      </p:sp>
      <p:sp>
        <p:nvSpPr>
          <p:cNvPr id="12" name="文本框 11">
            <a:extLst>
              <a:ext uri="{FF2B5EF4-FFF2-40B4-BE49-F238E27FC236}">
                <a16:creationId xmlns:a16="http://schemas.microsoft.com/office/drawing/2014/main" id="{22BE3972-72A1-E16F-5EEA-45FBB0572E7C}"/>
              </a:ext>
            </a:extLst>
          </p:cNvPr>
          <p:cNvSpPr txBox="1"/>
          <p:nvPr/>
        </p:nvSpPr>
        <p:spPr>
          <a:xfrm>
            <a:off x="256004" y="4757417"/>
            <a:ext cx="8135560" cy="400110"/>
          </a:xfrm>
          <a:prstGeom prst="rect">
            <a:avLst/>
          </a:prstGeom>
          <a:noFill/>
        </p:spPr>
        <p:txBody>
          <a:bodyPr wrap="none" rtlCol="0">
            <a:spAutoFit/>
          </a:bodyPr>
          <a:lstStyle/>
          <a:p>
            <a:r>
              <a:rPr kumimoji="1" lang="zh-CN" altLang="en-US" sz="2000" dirty="0">
                <a:latin typeface="Microsoft YaHei" panose="020B0503020204020204" pitchFamily="34" charset="-122"/>
                <a:ea typeface="Microsoft YaHei" panose="020B0503020204020204" pitchFamily="34" charset="-122"/>
              </a:rPr>
              <a:t>实验表明：使用中心判别器，相关性得到了保留，但是多样性有所散失</a:t>
            </a:r>
          </a:p>
        </p:txBody>
      </p:sp>
    </p:spTree>
    <p:extLst>
      <p:ext uri="{BB962C8B-B14F-4D97-AF65-F5344CB8AC3E}">
        <p14:creationId xmlns:p14="http://schemas.microsoft.com/office/powerpoint/2010/main" val="2189814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600" b="1" dirty="0">
                <a:solidFill>
                  <a:sysClr val="windowText" lastClr="000000"/>
                </a:solidFill>
                <a:latin typeface="Arial" panose="020B0604020202090204"/>
                <a:ea typeface="微软雅黑" panose="020B0503020204020204" pitchFamily="34" charset="-122"/>
              </a:rPr>
              <a:t>特征相关性实验</a:t>
            </a: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08</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8" name="文本框 7">
            <a:extLst>
              <a:ext uri="{FF2B5EF4-FFF2-40B4-BE49-F238E27FC236}">
                <a16:creationId xmlns:a16="http://schemas.microsoft.com/office/drawing/2014/main" id="{563EE7AF-590F-2CC2-F39F-3A4783A06531}"/>
              </a:ext>
            </a:extLst>
          </p:cNvPr>
          <p:cNvSpPr txBox="1"/>
          <p:nvPr/>
        </p:nvSpPr>
        <p:spPr>
          <a:xfrm>
            <a:off x="929103" y="999925"/>
            <a:ext cx="9666009" cy="1884555"/>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使用</a:t>
            </a:r>
            <a:r>
              <a:rPr lang="en-US" altLang="zh-CN" sz="2000" dirty="0">
                <a:latin typeface="微软雅黑" panose="020B0503020204020204" pitchFamily="34" charset="-122"/>
                <a:ea typeface="微软雅黑" panose="020B0503020204020204" pitchFamily="34" charset="-122"/>
              </a:rPr>
              <a:t>catch22</a:t>
            </a:r>
            <a:r>
              <a:rPr lang="zh-CN" altLang="en-US" sz="2000" dirty="0">
                <a:latin typeface="微软雅黑" panose="020B0503020204020204" pitchFamily="34" charset="-122"/>
                <a:ea typeface="微软雅黑" panose="020B0503020204020204" pitchFamily="34" charset="-122"/>
              </a:rPr>
              <a:t>数据集进行实验，左边的热图显示了真实数据集的</a:t>
            </a:r>
            <a:r>
              <a:rPr lang="en-US" altLang="zh-CN" sz="2000" dirty="0">
                <a:latin typeface="微软雅黑" panose="020B0503020204020204" pitchFamily="34" charset="-122"/>
                <a:ea typeface="微软雅黑" panose="020B0503020204020204" pitchFamily="34" charset="-122"/>
              </a:rPr>
              <a:t>15</a:t>
            </a:r>
            <a:r>
              <a:rPr lang="zh-CN" altLang="en-US" sz="2000" dirty="0">
                <a:latin typeface="微软雅黑" panose="020B0503020204020204" pitchFamily="34" charset="-122"/>
                <a:ea typeface="微软雅黑" panose="020B0503020204020204" pitchFamily="34" charset="-122"/>
              </a:rPr>
              <a:t>个特征的成对相关性。中间的热图是由没有</a:t>
            </a:r>
            <a:r>
              <a:rPr lang="en" altLang="zh-CN" sz="2000" dirty="0">
                <a:latin typeface="微软雅黑" panose="020B0503020204020204" pitchFamily="34" charset="-122"/>
                <a:ea typeface="微软雅黑" panose="020B0503020204020204" pitchFamily="34" charset="-122"/>
              </a:rPr>
              <a:t>CD</a:t>
            </a:r>
            <a:r>
              <a:rPr lang="zh-CN" altLang="en-US" sz="2000" dirty="0">
                <a:latin typeface="微软雅黑" panose="020B0503020204020204" pitchFamily="34" charset="-122"/>
                <a:ea typeface="微软雅黑" panose="020B0503020204020204" pitchFamily="34" charset="-122"/>
              </a:rPr>
              <a:t>的</a:t>
            </a:r>
            <a:r>
              <a:rPr lang="en" altLang="zh-CN" sz="2000" dirty="0">
                <a:latin typeface="微软雅黑" panose="020B0503020204020204" pitchFamily="34" charset="-122"/>
                <a:ea typeface="微软雅黑" panose="020B0503020204020204" pitchFamily="34" charset="-122"/>
              </a:rPr>
              <a:t>COSC1-GAN</a:t>
            </a:r>
            <a:r>
              <a:rPr lang="zh-CN" altLang="en-US" sz="2000" dirty="0">
                <a:latin typeface="微软雅黑" panose="020B0503020204020204" pitchFamily="34" charset="-122"/>
                <a:ea typeface="微软雅黑" panose="020B0503020204020204" pitchFamily="34" charset="-122"/>
              </a:rPr>
              <a:t>生成的合成数据集的热图，右边的热图是由有</a:t>
            </a:r>
            <a:r>
              <a:rPr lang="en" altLang="zh-CN" sz="2000" dirty="0">
                <a:latin typeface="微软雅黑" panose="020B0503020204020204" pitchFamily="34" charset="-122"/>
                <a:ea typeface="微软雅黑" panose="020B0503020204020204" pitchFamily="34" charset="-122"/>
              </a:rPr>
              <a:t>CD</a:t>
            </a:r>
            <a:r>
              <a:rPr lang="zh-CN" altLang="en-US" sz="2000" dirty="0">
                <a:latin typeface="微软雅黑" panose="020B0503020204020204" pitchFamily="34" charset="-122"/>
                <a:ea typeface="微软雅黑" panose="020B0503020204020204" pitchFamily="34" charset="-122"/>
              </a:rPr>
              <a:t>的</a:t>
            </a:r>
            <a:r>
              <a:rPr lang="en" altLang="zh-CN" sz="2000" dirty="0">
                <a:latin typeface="微软雅黑" panose="020B0503020204020204" pitchFamily="34" charset="-122"/>
                <a:ea typeface="微软雅黑" panose="020B0503020204020204" pitchFamily="34" charset="-122"/>
              </a:rPr>
              <a:t>COSCI-GAN</a:t>
            </a:r>
            <a:r>
              <a:rPr lang="zh-CN" altLang="en-US" sz="2000" dirty="0">
                <a:latin typeface="微软雅黑" panose="020B0503020204020204" pitchFamily="34" charset="-122"/>
                <a:ea typeface="微软雅黑" panose="020B0503020204020204" pitchFamily="34" charset="-122"/>
              </a:rPr>
              <a:t>生成的。如果没有</a:t>
            </a:r>
            <a:r>
              <a:rPr lang="en" altLang="zh-CN" sz="2000" dirty="0">
                <a:latin typeface="微软雅黑" panose="020B0503020204020204" pitchFamily="34" charset="-122"/>
                <a:ea typeface="微软雅黑" panose="020B0503020204020204" pitchFamily="34" charset="-122"/>
              </a:rPr>
              <a:t>CD</a:t>
            </a:r>
            <a:r>
              <a:rPr lang="zh-CN" altLang="en" sz="2000" dirty="0">
                <a:latin typeface="微软雅黑" panose="020B0503020204020204" pitchFamily="34" charset="-122"/>
                <a:ea typeface="微软雅黑" panose="020B0503020204020204" pitchFamily="34" charset="-122"/>
              </a:rPr>
              <a:t>，</a:t>
            </a:r>
            <a:r>
              <a:rPr lang="en" altLang="zh-CN" sz="2000" dirty="0">
                <a:latin typeface="微软雅黑" panose="020B0503020204020204" pitchFamily="34" charset="-122"/>
                <a:ea typeface="微软雅黑" panose="020B0503020204020204" pitchFamily="34" charset="-122"/>
              </a:rPr>
              <a:t>15</a:t>
            </a:r>
            <a:r>
              <a:rPr lang="zh-CN" altLang="en-US" sz="2000" dirty="0">
                <a:latin typeface="微软雅黑" panose="020B0503020204020204" pitchFamily="34" charset="-122"/>
                <a:ea typeface="微软雅黑" panose="020B0503020204020204" pitchFamily="34" charset="-122"/>
              </a:rPr>
              <a:t>个特征的几乎所有相关关系都被破坏了。</a:t>
            </a:r>
            <a:endParaRPr lang="en-US" altLang="zh-CN" sz="2000"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8315371B-0569-508D-851E-CF2A644721D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pic>
        <p:nvPicPr>
          <p:cNvPr id="4" name="图片 3">
            <a:extLst>
              <a:ext uri="{FF2B5EF4-FFF2-40B4-BE49-F238E27FC236}">
                <a16:creationId xmlns:a16="http://schemas.microsoft.com/office/drawing/2014/main" id="{507C7120-5B6B-DFC6-0CA4-3D31E9F27F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5907" y="3194991"/>
            <a:ext cx="7772400" cy="2902596"/>
          </a:xfrm>
          <a:prstGeom prst="rect">
            <a:avLst/>
          </a:prstGeom>
        </p:spPr>
      </p:pic>
    </p:spTree>
    <p:extLst>
      <p:ext uri="{BB962C8B-B14F-4D97-AF65-F5344CB8AC3E}">
        <p14:creationId xmlns:p14="http://schemas.microsoft.com/office/powerpoint/2010/main" val="1095827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600" b="1" dirty="0">
                <a:solidFill>
                  <a:sysClr val="windowText" lastClr="000000"/>
                </a:solidFill>
                <a:latin typeface="Arial" panose="020B0604020202090204"/>
                <a:ea typeface="微软雅黑" panose="020B0503020204020204" pitchFamily="34" charset="-122"/>
              </a:rPr>
              <a:t>真实数据以及下游分类任务</a:t>
            </a: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08</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8" name="文本框 7">
            <a:extLst>
              <a:ext uri="{FF2B5EF4-FFF2-40B4-BE49-F238E27FC236}">
                <a16:creationId xmlns:a16="http://schemas.microsoft.com/office/drawing/2014/main" id="{563EE7AF-590F-2CC2-F39F-3A4783A06531}"/>
              </a:ext>
            </a:extLst>
          </p:cNvPr>
          <p:cNvSpPr txBox="1"/>
          <p:nvPr/>
        </p:nvSpPr>
        <p:spPr>
          <a:xfrm>
            <a:off x="851338" y="4613396"/>
            <a:ext cx="10351809" cy="1884555"/>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altLang="zh-CN" sz="2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图是全合成数据的实验，随若通道数量的增加，在</a:t>
            </a:r>
            <a:r>
              <a:rPr lang="en-US" altLang="zh-CN" sz="2000" dirty="0">
                <a:latin typeface="微软雅黑" panose="020B0503020204020204" pitchFamily="34" charset="-122"/>
                <a:ea typeface="微软雅黑" panose="020B0503020204020204" pitchFamily="34" charset="-122"/>
              </a:rPr>
              <a:t>COSCI-GAN</a:t>
            </a:r>
            <a:r>
              <a:rPr lang="zh-CN" altLang="en-US" sz="2000" dirty="0">
                <a:latin typeface="微软雅黑" panose="020B0503020204020204" pitchFamily="34" charset="-122"/>
                <a:ea typeface="微软雅黑" panose="020B0503020204020204" pitchFamily="34" charset="-122"/>
              </a:rPr>
              <a:t>生成的数据在分类器的准确性在增加。相比之下，基线方法随若通道数量的增加，分类性能则会下降。</a:t>
            </a:r>
          </a:p>
          <a:p>
            <a:pPr marL="285750" indent="-285750">
              <a:lnSpc>
                <a:spcPct val="150000"/>
              </a:lnSpc>
              <a:buFont typeface="Wingdings" panose="05000000000000000000" pitchFamily="2" charset="2"/>
              <a:buChar char="Ø"/>
            </a:pPr>
            <a:r>
              <a:rPr lang="en-US" altLang="zh-CN" sz="2000" dirty="0">
                <a:latin typeface="微软雅黑" panose="020B0503020204020204" pitchFamily="34" charset="-122"/>
                <a:ea typeface="微软雅黑" panose="020B0503020204020204" pitchFamily="34" charset="-122"/>
              </a:rPr>
              <a:t>B</a:t>
            </a:r>
            <a:r>
              <a:rPr lang="zh-CN" altLang="en-US" sz="2000" dirty="0">
                <a:latin typeface="微软雅黑" panose="020B0503020204020204" pitchFamily="34" charset="-122"/>
                <a:ea typeface="微软雅黑" panose="020B0503020204020204" pitchFamily="34" charset="-122"/>
              </a:rPr>
              <a:t>是增强实验，合成的数据加到真实数据中，</a:t>
            </a:r>
            <a:r>
              <a:rPr lang="en" altLang="zh-CN" sz="2000" dirty="0">
                <a:latin typeface="微软雅黑" panose="020B0503020204020204" pitchFamily="34" charset="-122"/>
                <a:ea typeface="微软雅黑" panose="020B0503020204020204" pitchFamily="34" charset="-122"/>
              </a:rPr>
              <a:t>COSCI</a:t>
            </a:r>
            <a:r>
              <a:rPr lang="en-US" altLang="zh-CN" sz="2000" dirty="0">
                <a:latin typeface="微软雅黑" panose="020B0503020204020204" pitchFamily="34" charset="-122"/>
                <a:ea typeface="微软雅黑" panose="020B0503020204020204" pitchFamily="34" charset="-122"/>
              </a:rPr>
              <a:t>-</a:t>
            </a:r>
            <a:r>
              <a:rPr lang="en" altLang="zh-CN" sz="2000" dirty="0">
                <a:latin typeface="微软雅黑" panose="020B0503020204020204" pitchFamily="34" charset="-122"/>
                <a:ea typeface="微软雅黑" panose="020B0503020204020204" pitchFamily="34" charset="-122"/>
              </a:rPr>
              <a:t>GAN</a:t>
            </a:r>
            <a:r>
              <a:rPr lang="zh-CN" altLang="en-US" sz="2000" dirty="0">
                <a:latin typeface="微软雅黑" panose="020B0503020204020204" pitchFamily="34" charset="-122"/>
                <a:ea typeface="微软雅黑" panose="020B0503020204020204" pitchFamily="34" charset="-122"/>
              </a:rPr>
              <a:t>在在中位数和准确率的变化方面仍然优于基线方法。</a:t>
            </a:r>
            <a:endParaRPr lang="en-US" altLang="zh-CN" sz="2000"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6AFD7C40-CB51-7815-272A-7C4B2D28DAA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pic>
        <p:nvPicPr>
          <p:cNvPr id="6" name="图片 5" descr="图表, 箱线图&#10;&#10;描述已自动生成">
            <a:extLst>
              <a:ext uri="{FF2B5EF4-FFF2-40B4-BE49-F238E27FC236}">
                <a16:creationId xmlns:a16="http://schemas.microsoft.com/office/drawing/2014/main" id="{00E87DD8-133E-973C-27A6-C92192725B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44518" y="821714"/>
            <a:ext cx="7890263" cy="3361195"/>
          </a:xfrm>
          <a:prstGeom prst="rect">
            <a:avLst/>
          </a:prstGeom>
        </p:spPr>
      </p:pic>
    </p:spTree>
    <p:extLst>
      <p:ext uri="{BB962C8B-B14F-4D97-AF65-F5344CB8AC3E}">
        <p14:creationId xmlns:p14="http://schemas.microsoft.com/office/powerpoint/2010/main" val="251895097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9511</TotalTime>
  <Words>894</Words>
  <Application>Microsoft Macintosh PowerPoint</Application>
  <PresentationFormat>宽屏</PresentationFormat>
  <Paragraphs>136</Paragraphs>
  <Slides>12</Slides>
  <Notes>12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等线</vt:lpstr>
      <vt:lpstr>等线 Light</vt:lpstr>
      <vt:lpstr>Microsoft YaHei</vt:lpstr>
      <vt:lpstr>Microsoft YaHei</vt:lpstr>
      <vt:lpstr>system-ui</vt:lpstr>
      <vt:lpstr>Arial</vt:lpstr>
      <vt:lpstr>Calibri</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林丰</dc:creator>
  <cp:lastModifiedBy>yeziapp</cp:lastModifiedBy>
  <cp:revision>108</cp:revision>
  <dcterms:created xsi:type="dcterms:W3CDTF">2022-12-18T06:48:50Z</dcterms:created>
  <dcterms:modified xsi:type="dcterms:W3CDTF">2023-12-13T03:39:41Z</dcterms:modified>
</cp:coreProperties>
</file>