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60" r:id="rId4"/>
    <p:sldId id="259" r:id="rId5"/>
    <p:sldId id="261" r:id="rId6"/>
    <p:sldId id="262" r:id="rId7"/>
    <p:sldId id="263" r:id="rId8"/>
    <p:sldId id="264" r:id="rId9"/>
    <p:sldId id="3647" r:id="rId10"/>
    <p:sldId id="3648" r:id="rId11"/>
    <p:sldId id="3649" r:id="rId12"/>
    <p:sldId id="3650" r:id="rId13"/>
    <p:sldId id="3651" r:id="rId14"/>
    <p:sldId id="3652" r:id="rId15"/>
    <p:sldId id="3653" r:id="rId16"/>
    <p:sldId id="3654" r:id="rId17"/>
    <p:sldId id="3655" r:id="rId18"/>
    <p:sldId id="3656" r:id="rId19"/>
    <p:sldId id="3657" r:id="rId20"/>
    <p:sldId id="3658" r:id="rId21"/>
    <p:sldId id="42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59" autoAdjust="0"/>
  </p:normalViewPr>
  <p:slideViewPr>
    <p:cSldViewPr snapToGrid="0">
      <p:cViewPr varScale="1">
        <p:scale>
          <a:sx n="95" d="100"/>
          <a:sy n="95" d="100"/>
        </p:scale>
        <p:origin x="6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77F950-0C5A-44CE-9CE4-962CF46BF075}" type="datetimeFigureOut">
              <a:rPr lang="zh-CN" altLang="en-US" smtClean="0"/>
              <a:t>2023/12/13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D1C39-02BC-476D-81F2-429AF5C4CE57}" type="slidenum">
              <a:rPr lang="zh-CN" altLang="en-US" smtClean="0"/>
              <a:t>‹#›</a:t>
            </a:fld>
            <a:endParaRPr lang="zh-CN" altLang="en-US"/>
          </a:p>
        </p:txBody>
      </p:sp>
    </p:spTree>
    <p:extLst>
      <p:ext uri="{BB962C8B-B14F-4D97-AF65-F5344CB8AC3E}">
        <p14:creationId xmlns:p14="http://schemas.microsoft.com/office/powerpoint/2010/main" val="4293260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9D1C39-02BC-476D-81F2-429AF5C4CE57}" type="slidenum">
              <a:rPr lang="zh-CN" altLang="en-US" smtClean="0"/>
              <a:t>2</a:t>
            </a:fld>
            <a:endParaRPr lang="zh-CN" altLang="en-US"/>
          </a:p>
        </p:txBody>
      </p:sp>
    </p:spTree>
    <p:extLst>
      <p:ext uri="{BB962C8B-B14F-4D97-AF65-F5344CB8AC3E}">
        <p14:creationId xmlns:p14="http://schemas.microsoft.com/office/powerpoint/2010/main" val="677808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654355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919435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415797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6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system-ui"/>
              </a:rPr>
              <a:t>这篇报道是关于</a:t>
            </a:r>
            <a:r>
              <a:rPr lang="en-US" altLang="zh-CN" b="0" i="0" dirty="0">
                <a:effectLst/>
                <a:latin typeface="system-ui"/>
              </a:rPr>
              <a:t>FBI</a:t>
            </a:r>
            <a:r>
              <a:rPr lang="zh-CN" altLang="en-US" b="0" i="0" dirty="0">
                <a:effectLst/>
                <a:latin typeface="system-ui"/>
              </a:rPr>
              <a:t>律师丽莎</a:t>
            </a:r>
            <a:r>
              <a:rPr lang="en-US" altLang="zh-CN" b="0" i="0" dirty="0">
                <a:effectLst/>
                <a:latin typeface="system-ui"/>
              </a:rPr>
              <a:t>·</a:t>
            </a:r>
            <a:r>
              <a:rPr lang="zh-CN" altLang="en-US" b="0" i="0" dirty="0">
                <a:effectLst/>
                <a:latin typeface="system-ui"/>
              </a:rPr>
              <a:t>佩奇（</a:t>
            </a:r>
            <a:r>
              <a:rPr lang="en-US" altLang="zh-CN" b="0" i="0" dirty="0">
                <a:effectLst/>
                <a:latin typeface="system-ui"/>
              </a:rPr>
              <a:t>Lisa Page</a:t>
            </a:r>
            <a:r>
              <a:rPr lang="zh-CN" altLang="en-US" b="0" i="0" dirty="0">
                <a:effectLst/>
                <a:latin typeface="system-ui"/>
              </a:rPr>
              <a:t>）公开她被指示掩盖中国对</a:t>
            </a:r>
            <a:r>
              <a:rPr lang="en-US" altLang="zh-CN" b="0" i="0" dirty="0">
                <a:effectLst/>
                <a:latin typeface="system-ui"/>
              </a:rPr>
              <a:t>DNC</a:t>
            </a:r>
            <a:r>
              <a:rPr lang="zh-CN" altLang="en-US" b="0" i="0" dirty="0">
                <a:effectLst/>
                <a:latin typeface="system-ui"/>
              </a:rPr>
              <a:t>服务器的黑客行为。</a:t>
            </a:r>
            <a:r>
              <a:rPr lang="en-US" altLang="zh-CN" b="0" i="0" dirty="0" err="1">
                <a:effectLst/>
                <a:latin typeface="system-ui"/>
              </a:rPr>
              <a:t>FinerFact</a:t>
            </a:r>
            <a:r>
              <a:rPr lang="zh-CN" altLang="en-US" b="0" i="0" dirty="0">
                <a:effectLst/>
                <a:latin typeface="system-ui"/>
              </a:rPr>
              <a:t>成功地确定了新闻是假的，并详细解释了显著证据、微妙线索和每个观点的预测分数。识别显著证据</a:t>
            </a:r>
            <a:r>
              <a:rPr lang="en-US" altLang="zh-CN" b="0" i="0" dirty="0" err="1">
                <a:effectLst/>
                <a:latin typeface="system-ui"/>
              </a:rPr>
              <a:t>FinerFact</a:t>
            </a:r>
            <a:r>
              <a:rPr lang="zh-CN" altLang="en-US" b="0" i="0" dirty="0">
                <a:effectLst/>
                <a:latin typeface="system-ui"/>
              </a:rPr>
              <a:t>识别有意义和相关的属于不同主题的关键字。对于每个主题</a:t>
            </a:r>
            <a:r>
              <a:rPr lang="en-US" altLang="zh-CN" b="0" i="0" dirty="0">
                <a:effectLst/>
                <a:latin typeface="system-ui"/>
              </a:rPr>
              <a:t>t</a:t>
            </a:r>
            <a:r>
              <a:rPr lang="zh-CN" altLang="en-US" b="0" i="0" dirty="0">
                <a:effectLst/>
                <a:latin typeface="system-ui"/>
              </a:rPr>
              <a:t>，我们可以通过观察其显著性帖子</a:t>
            </a:r>
            <a:r>
              <a:rPr lang="en-US" altLang="zh-CN" b="0" i="0" dirty="0">
                <a:effectLst/>
                <a:latin typeface="system-ui"/>
              </a:rPr>
              <a:t>P t </a:t>
            </a:r>
            <a:r>
              <a:rPr lang="zh-CN" altLang="en-US" b="0" i="0" dirty="0">
                <a:effectLst/>
                <a:latin typeface="system-ui"/>
              </a:rPr>
              <a:t>和平均用户显著性</a:t>
            </a:r>
            <a:r>
              <a:rPr lang="en-US" altLang="zh-CN" b="0" i="0" dirty="0">
                <a:effectLst/>
                <a:latin typeface="system-ui"/>
              </a:rPr>
              <a:t>rˉ  U​ </a:t>
            </a:r>
            <a:r>
              <a:rPr lang="zh-CN" altLang="en-US" b="0" i="0" dirty="0">
                <a:effectLst/>
                <a:latin typeface="system-ui"/>
              </a:rPr>
              <a:t>进一步了解其关键证据。主题</a:t>
            </a:r>
            <a:r>
              <a:rPr lang="en-US" altLang="zh-CN" b="0" i="0" dirty="0">
                <a:effectLst/>
                <a:latin typeface="system-ui"/>
              </a:rPr>
              <a:t>1</a:t>
            </a:r>
            <a:r>
              <a:rPr lang="zh-CN" altLang="en-US" b="0" i="0" dirty="0">
                <a:effectLst/>
                <a:latin typeface="system-ui"/>
              </a:rPr>
              <a:t>的用户支持该新闻是因为他们的政治立场（将中国视为一种威胁），并且通常是不可信的意见领袖（小</a:t>
            </a:r>
            <a:r>
              <a:rPr lang="en-US" altLang="zh-CN" b="0" i="0" dirty="0">
                <a:effectLst/>
                <a:latin typeface="system-ui"/>
              </a:rPr>
              <a:t>r ˉ U t </a:t>
            </a:r>
            <a:r>
              <a:rPr lang="zh-CN" altLang="en-US" b="0" i="0" dirty="0">
                <a:effectLst/>
                <a:latin typeface="system-ui"/>
              </a:rPr>
              <a:t>）。 相比之下，主题</a:t>
            </a:r>
            <a:r>
              <a:rPr lang="en-US" altLang="zh-CN" b="0" i="0" dirty="0">
                <a:effectLst/>
                <a:latin typeface="system-ui"/>
              </a:rPr>
              <a:t>4</a:t>
            </a:r>
            <a:r>
              <a:rPr lang="zh-CN" altLang="en-US" b="0" i="0" dirty="0">
                <a:effectLst/>
                <a:latin typeface="system-ui"/>
              </a:rPr>
              <a:t>的用户因更客观的原因质疑新闻是虚假的，例如，外部律师不太可能知道服务器黑客（图</a:t>
            </a:r>
            <a:r>
              <a:rPr lang="en-US" altLang="zh-CN" b="0" i="0" dirty="0">
                <a:effectLst/>
                <a:latin typeface="system-ui"/>
              </a:rPr>
              <a:t>5A</a:t>
            </a:r>
            <a:r>
              <a:rPr lang="zh-CN" altLang="en-US" b="0" i="0" dirty="0">
                <a:effectLst/>
                <a:latin typeface="system-ui"/>
              </a:rPr>
              <a:t>），因此受到了更多的关注（较大的</a:t>
            </a:r>
            <a:r>
              <a:rPr lang="en-US" altLang="zh-CN" b="0" i="0" dirty="0">
                <a:effectLst/>
                <a:latin typeface="system-ui"/>
              </a:rPr>
              <a:t>rˉ  U t ​ )</a:t>
            </a:r>
            <a:r>
              <a:rPr lang="zh-CN" altLang="en-US" b="0" i="0" dirty="0">
                <a:effectLst/>
                <a:latin typeface="system-ui"/>
              </a:rPr>
              <a:t>。用微妙的线索推理</a:t>
            </a:r>
            <a:r>
              <a:rPr lang="en-US" altLang="zh-CN" b="0" i="0" dirty="0">
                <a:effectLst/>
                <a:latin typeface="system-ui"/>
              </a:rPr>
              <a:t>token</a:t>
            </a:r>
            <a:r>
              <a:rPr lang="zh-CN" altLang="en-US" b="0" i="0" dirty="0">
                <a:effectLst/>
                <a:latin typeface="system-ui"/>
              </a:rPr>
              <a:t>级别和用户级别的注意分数</a:t>
            </a:r>
            <a:r>
              <a:rPr lang="en-US" altLang="zh-CN" b="0" i="0" dirty="0">
                <a:effectLst/>
                <a:latin typeface="system-ui"/>
              </a:rPr>
              <a:t>α</a:t>
            </a:r>
            <a:r>
              <a:rPr lang="en-US" altLang="zh-CN" b="0" i="0" dirty="0" err="1">
                <a:effectLst/>
                <a:latin typeface="system-ui"/>
              </a:rPr>
              <a:t>iq</a:t>
            </a:r>
            <a:r>
              <a:rPr lang="zh-CN" altLang="en-US" b="0" i="0" dirty="0">
                <a:effectLst/>
                <a:latin typeface="system-ui"/>
              </a:rPr>
              <a:t>，</a:t>
            </a:r>
            <a:r>
              <a:rPr lang="en-US" altLang="zh-CN" b="0" i="0" dirty="0">
                <a:effectLst/>
                <a:latin typeface="system-ui"/>
              </a:rPr>
              <a:t>v</a:t>
            </a:r>
            <a:r>
              <a:rPr lang="zh-CN" altLang="en-US" b="0" i="0" dirty="0">
                <a:effectLst/>
                <a:latin typeface="system-ui"/>
              </a:rPr>
              <a:t>和</a:t>
            </a:r>
            <a:r>
              <a:rPr lang="en-US" altLang="zh-CN" b="0" i="0" dirty="0" err="1">
                <a:effectLst/>
                <a:latin typeface="system-ui"/>
              </a:rPr>
              <a:t>ρiq</a:t>
            </a:r>
            <a:r>
              <a:rPr lang="zh-CN" altLang="en-US" b="0" i="0" dirty="0">
                <a:effectLst/>
                <a:latin typeface="system-ui"/>
              </a:rPr>
              <a:t>，</a:t>
            </a:r>
            <a:r>
              <a:rPr lang="en-US" altLang="zh-CN" b="0" i="0" dirty="0">
                <a:effectLst/>
                <a:latin typeface="system-ui"/>
              </a:rPr>
              <a:t>v</a:t>
            </a:r>
            <a:r>
              <a:rPr lang="zh-CN" altLang="en-US" b="0" i="0" dirty="0">
                <a:effectLst/>
                <a:latin typeface="system-ui"/>
              </a:rPr>
              <a:t>揭示了</a:t>
            </a:r>
            <a:r>
              <a:rPr lang="en-US" altLang="zh-CN" b="0" i="0" dirty="0" err="1">
                <a:effectLst/>
                <a:latin typeface="system-ui"/>
              </a:rPr>
              <a:t>FinerFact</a:t>
            </a:r>
            <a:r>
              <a:rPr lang="zh-CN" altLang="en-US" b="0" i="0" dirty="0">
                <a:effectLst/>
                <a:latin typeface="system-ui"/>
              </a:rPr>
              <a:t>检测到的微妙线索。例如，在主题</a:t>
            </a:r>
            <a:r>
              <a:rPr lang="en-US" altLang="zh-CN" b="0" i="0" dirty="0">
                <a:effectLst/>
                <a:latin typeface="system-ui"/>
              </a:rPr>
              <a:t>2</a:t>
            </a:r>
            <a:r>
              <a:rPr lang="zh-CN" altLang="en-US" b="0" i="0" dirty="0">
                <a:effectLst/>
                <a:latin typeface="system-ui"/>
              </a:rPr>
              <a:t>中，</a:t>
            </a:r>
            <a:r>
              <a:rPr lang="en-US" altLang="zh-CN" b="0" i="0" dirty="0">
                <a:effectLst/>
                <a:latin typeface="system-ui"/>
              </a:rPr>
              <a:t>αi2,1</a:t>
            </a:r>
            <a:r>
              <a:rPr lang="zh-CN" altLang="en-US" b="0" i="0" dirty="0">
                <a:effectLst/>
                <a:latin typeface="system-ui"/>
              </a:rPr>
              <a:t>和</a:t>
            </a:r>
            <a:r>
              <a:rPr lang="en-US" altLang="zh-CN" b="0" i="0" dirty="0">
                <a:effectLst/>
                <a:latin typeface="system-ui"/>
              </a:rPr>
              <a:t>αi2,4</a:t>
            </a:r>
            <a:r>
              <a:rPr lang="zh-CN" altLang="en-US" b="0" i="0" dirty="0">
                <a:effectLst/>
                <a:latin typeface="system-ui"/>
              </a:rPr>
              <a:t>最大的单词是“中国”和“阴谋”。这些线索是有意义和有趣的：在主题</a:t>
            </a:r>
            <a:r>
              <a:rPr lang="en-US" altLang="zh-CN" b="0" i="0" dirty="0">
                <a:effectLst/>
                <a:latin typeface="system-ui"/>
              </a:rPr>
              <a:t>2</a:t>
            </a:r>
            <a:r>
              <a:rPr lang="zh-CN" altLang="en-US" b="0" i="0" dirty="0">
                <a:effectLst/>
                <a:latin typeface="system-ui"/>
              </a:rPr>
              <a:t>中 关于“中国”不太可能与</a:t>
            </a:r>
            <a:r>
              <a:rPr lang="en-US" altLang="zh-CN" b="0" i="0" dirty="0">
                <a:effectLst/>
                <a:latin typeface="system-ui"/>
              </a:rPr>
              <a:t>FBI</a:t>
            </a:r>
            <a:r>
              <a:rPr lang="zh-CN" altLang="en-US" b="0" i="0" dirty="0">
                <a:effectLst/>
                <a:latin typeface="system-ui"/>
              </a:rPr>
              <a:t>合作的说法降低了专题</a:t>
            </a:r>
            <a:r>
              <a:rPr lang="en-US" altLang="zh-CN" b="0" i="0" dirty="0">
                <a:effectLst/>
                <a:latin typeface="system-ui"/>
              </a:rPr>
              <a:t>1</a:t>
            </a:r>
            <a:r>
              <a:rPr lang="zh-CN" altLang="en-US" b="0" i="0" dirty="0">
                <a:effectLst/>
                <a:latin typeface="system-ui"/>
              </a:rPr>
              <a:t>中帖子的可信度，而将“阴谋”与专题</a:t>
            </a:r>
            <a:r>
              <a:rPr lang="en-US" altLang="zh-CN" b="0" i="0" dirty="0">
                <a:effectLst/>
                <a:latin typeface="system-ui"/>
              </a:rPr>
              <a:t>4</a:t>
            </a:r>
            <a:r>
              <a:rPr lang="zh-CN" altLang="en-US" b="0" i="0" dirty="0">
                <a:effectLst/>
                <a:latin typeface="system-ui"/>
              </a:rPr>
              <a:t>（关于“黑客”）联系起来，使我们能够理解新闻可能是虚假的，因为这样的黑客阴谋很可能是由喜欢谈论它的人编造的（图</a:t>
            </a:r>
            <a:r>
              <a:rPr lang="en-US" altLang="zh-CN" b="0" i="0" dirty="0">
                <a:effectLst/>
                <a:latin typeface="system-ui"/>
              </a:rPr>
              <a:t>5B</a:t>
            </a:r>
            <a:r>
              <a:rPr lang="zh-CN" altLang="en-US" b="0" i="0" dirty="0">
                <a:effectLst/>
                <a:latin typeface="system-ui"/>
              </a:rPr>
              <a:t>）。主题</a:t>
            </a:r>
            <a:r>
              <a:rPr lang="en-US" altLang="zh-CN" b="0" i="0" dirty="0">
                <a:effectLst/>
                <a:latin typeface="system-ui"/>
              </a:rPr>
              <a:t>1</a:t>
            </a:r>
            <a:r>
              <a:rPr lang="zh-CN" altLang="en-US" b="0" i="0" dirty="0">
                <a:effectLst/>
                <a:latin typeface="system-ui"/>
              </a:rPr>
              <a:t>和</a:t>
            </a:r>
            <a:r>
              <a:rPr lang="en-US" altLang="zh-CN" b="0" i="0" dirty="0">
                <a:effectLst/>
                <a:latin typeface="system-ui"/>
              </a:rPr>
              <a:t>4</a:t>
            </a:r>
            <a:r>
              <a:rPr lang="zh-CN" altLang="en-US" b="0" i="0" dirty="0">
                <a:effectLst/>
                <a:latin typeface="system-ui"/>
              </a:rPr>
              <a:t>也有关联：拥有最大</a:t>
            </a:r>
            <a:r>
              <a:rPr lang="en-US" altLang="zh-CN" b="0" i="0" dirty="0">
                <a:effectLst/>
                <a:latin typeface="system-ui"/>
              </a:rPr>
              <a:t>ρi4,1</a:t>
            </a:r>
            <a:r>
              <a:rPr lang="zh-CN" altLang="en-US" b="0" i="0" dirty="0">
                <a:effectLst/>
                <a:latin typeface="system-ui"/>
              </a:rPr>
              <a:t>用户</a:t>
            </a:r>
            <a:r>
              <a:rPr lang="en-US" altLang="zh-CN" b="0" i="0" dirty="0">
                <a:effectLst/>
                <a:latin typeface="system-ui"/>
              </a:rPr>
              <a:t>2 </a:t>
            </a:r>
            <a:r>
              <a:rPr lang="zh-CN" altLang="en-US" b="0" i="0" dirty="0">
                <a:effectLst/>
                <a:latin typeface="system-ui"/>
              </a:rPr>
              <a:t>，通过评论质疑主题</a:t>
            </a:r>
            <a:r>
              <a:rPr lang="en-US" altLang="zh-CN" b="0" i="0" dirty="0">
                <a:effectLst/>
                <a:latin typeface="system-ui"/>
              </a:rPr>
              <a:t>1</a:t>
            </a:r>
            <a:r>
              <a:rPr lang="zh-CN" altLang="en-US" b="0" i="0" dirty="0">
                <a:effectLst/>
                <a:latin typeface="system-ui"/>
              </a:rPr>
              <a:t>中的用户，并指出中国在知识产权方面的问题并不意味着中国会入侵服务器预测每个主题根据这些微妙的线索，</a:t>
            </a:r>
            <a:r>
              <a:rPr lang="en-US" altLang="zh-CN" b="0" i="0" dirty="0" err="1">
                <a:effectLst/>
                <a:latin typeface="system-ui"/>
              </a:rPr>
              <a:t>FineFact</a:t>
            </a:r>
            <a:r>
              <a:rPr lang="zh-CN" altLang="en-US" b="0" i="0" dirty="0">
                <a:effectLst/>
                <a:latin typeface="system-ui"/>
              </a:rPr>
              <a:t>会对每个节点进行预测。我们的方法理解，来自第</a:t>
            </a:r>
            <a:r>
              <a:rPr lang="en-US" altLang="zh-CN" b="0" i="0" dirty="0">
                <a:effectLst/>
                <a:latin typeface="system-ui"/>
              </a:rPr>
              <a:t>1</a:t>
            </a:r>
            <a:r>
              <a:rPr lang="zh-CN" altLang="en-US" b="0" i="0" dirty="0">
                <a:effectLst/>
                <a:latin typeface="system-ui"/>
              </a:rPr>
              <a:t>组和第</a:t>
            </a:r>
            <a:r>
              <a:rPr lang="en-US" altLang="zh-CN" b="0" i="0" dirty="0">
                <a:effectLst/>
                <a:latin typeface="system-ui"/>
              </a:rPr>
              <a:t>3</a:t>
            </a:r>
            <a:r>
              <a:rPr lang="zh-CN" altLang="en-US" b="0" i="0" dirty="0">
                <a:effectLst/>
                <a:latin typeface="system-ui"/>
              </a:rPr>
              <a:t>组的证据意味着新闻是真实的，第二组和第四组的证据表明这条消息是假的。通过将第</a:t>
            </a:r>
            <a:r>
              <a:rPr lang="en-US" altLang="zh-CN" b="0" i="0" dirty="0">
                <a:effectLst/>
                <a:latin typeface="system-ui"/>
              </a:rPr>
              <a:t>2</a:t>
            </a:r>
            <a:r>
              <a:rPr lang="zh-CN" altLang="en-US" b="0" i="0" dirty="0">
                <a:effectLst/>
                <a:latin typeface="system-ui"/>
              </a:rPr>
              <a:t>组和第</a:t>
            </a:r>
            <a:r>
              <a:rPr lang="en-US" altLang="zh-CN" b="0" i="0" dirty="0">
                <a:effectLst/>
                <a:latin typeface="system-ui"/>
              </a:rPr>
              <a:t>4</a:t>
            </a:r>
            <a:r>
              <a:rPr lang="zh-CN" altLang="en-US" b="0" i="0" dirty="0">
                <a:effectLst/>
                <a:latin typeface="system-ui"/>
              </a:rPr>
              <a:t>组的信息传播到第</a:t>
            </a:r>
            <a:r>
              <a:rPr lang="en-US" altLang="zh-CN" b="0" i="0" dirty="0">
                <a:effectLst/>
                <a:latin typeface="system-ui"/>
              </a:rPr>
              <a:t>1</a:t>
            </a:r>
            <a:r>
              <a:rPr lang="zh-CN" altLang="en-US" b="0" i="0" dirty="0">
                <a:effectLst/>
                <a:latin typeface="system-ui"/>
              </a:rPr>
              <a:t>组（大</a:t>
            </a:r>
            <a:r>
              <a:rPr lang="en-US" altLang="zh-CN" b="0" i="0" dirty="0" err="1">
                <a:effectLst/>
                <a:latin typeface="system-ui"/>
              </a:rPr>
              <a:t>γq</a:t>
            </a:r>
            <a:r>
              <a:rPr lang="zh-CN" altLang="en-US" b="0" i="0" dirty="0">
                <a:effectLst/>
                <a:latin typeface="system-ui"/>
              </a:rPr>
              <a:t>，</a:t>
            </a:r>
            <a:r>
              <a:rPr lang="en-US" altLang="zh-CN" b="0" i="0" dirty="0">
                <a:effectLst/>
                <a:latin typeface="system-ui"/>
              </a:rPr>
              <a:t>v</a:t>
            </a:r>
            <a:r>
              <a:rPr lang="zh-CN" altLang="en-US" b="0" i="0" dirty="0">
                <a:effectLst/>
                <a:latin typeface="system-ui"/>
              </a:rPr>
              <a:t>），它为第</a:t>
            </a:r>
            <a:r>
              <a:rPr lang="en-US" altLang="zh-CN" b="0" i="0" dirty="0">
                <a:effectLst/>
                <a:latin typeface="system-ui"/>
              </a:rPr>
              <a:t>1</a:t>
            </a:r>
            <a:r>
              <a:rPr lang="zh-CN" altLang="en-US" b="0" i="0" dirty="0">
                <a:effectLst/>
                <a:latin typeface="system-ui"/>
              </a:rPr>
              <a:t>组分配了接近</a:t>
            </a:r>
            <a:r>
              <a:rPr lang="en-US" altLang="zh-CN" b="0" i="0" dirty="0">
                <a:effectLst/>
                <a:latin typeface="system-ui"/>
              </a:rPr>
              <a:t>0.5</a:t>
            </a:r>
            <a:r>
              <a:rPr lang="zh-CN" altLang="en-US" b="0" i="0" dirty="0">
                <a:effectLst/>
                <a:latin typeface="system-ui"/>
              </a:rPr>
              <a:t>的低概率分数。它还将一个小节点重要性</a:t>
            </a:r>
            <a:r>
              <a:rPr lang="en-US" altLang="zh-CN" b="0" i="0" dirty="0">
                <a:effectLst/>
                <a:latin typeface="system-ui"/>
              </a:rPr>
              <a:t>P</a:t>
            </a:r>
            <a:r>
              <a:rPr lang="zh-CN" altLang="en-US" b="0" i="0" dirty="0">
                <a:effectLst/>
                <a:latin typeface="system-ui"/>
              </a:rPr>
              <a:t>（</a:t>
            </a:r>
            <a:r>
              <a:rPr lang="en-US" altLang="zh-CN" b="0" i="0" dirty="0">
                <a:effectLst/>
                <a:latin typeface="system-ui"/>
              </a:rPr>
              <a:t>v | G</a:t>
            </a:r>
            <a:r>
              <a:rPr lang="zh-CN" altLang="en-US" b="0" i="0" dirty="0">
                <a:effectLst/>
                <a:latin typeface="system-ui"/>
              </a:rPr>
              <a:t>，</a:t>
            </a:r>
            <a:r>
              <a:rPr lang="en-US" altLang="zh-CN" b="0" i="0" dirty="0">
                <a:effectLst/>
                <a:latin typeface="system-ui"/>
              </a:rPr>
              <a:t>R</a:t>
            </a:r>
            <a:r>
              <a:rPr lang="zh-CN" altLang="en-US" b="0" i="0" dirty="0">
                <a:effectLst/>
                <a:latin typeface="system-ui"/>
              </a:rPr>
              <a:t>）分配给组</a:t>
            </a:r>
            <a:r>
              <a:rPr lang="en-US" altLang="zh-CN" b="0" i="0" dirty="0">
                <a:effectLst/>
                <a:latin typeface="system-ui"/>
              </a:rPr>
              <a:t>1</a:t>
            </a:r>
            <a:r>
              <a:rPr lang="zh-CN" altLang="en-US" b="0" i="0" dirty="0">
                <a:effectLst/>
                <a:latin typeface="system-ui"/>
              </a:rPr>
              <a:t>。这是合理的，因为组</a:t>
            </a:r>
            <a:r>
              <a:rPr lang="en-US" altLang="zh-CN" b="0" i="0" dirty="0">
                <a:effectLst/>
                <a:latin typeface="system-ui"/>
              </a:rPr>
              <a:t>1</a:t>
            </a:r>
            <a:r>
              <a:rPr lang="zh-CN" altLang="en-US" b="0" i="0" dirty="0">
                <a:effectLst/>
                <a:latin typeface="system-ui"/>
              </a:rPr>
              <a:t>的用户显著性较低，这可以通过使用注意优先进行建模。而根据相互增强证据图，第</a:t>
            </a:r>
            <a:r>
              <a:rPr lang="en-US" altLang="zh-CN" b="0" i="0" dirty="0">
                <a:effectLst/>
                <a:latin typeface="system-ui"/>
              </a:rPr>
              <a:t>3</a:t>
            </a:r>
            <a:r>
              <a:rPr lang="zh-CN" altLang="en-US" b="0" i="0" dirty="0">
                <a:effectLst/>
                <a:latin typeface="system-ui"/>
              </a:rPr>
              <a:t>组中的用户被认为是显著的，但我们发现他们并没有谈论文章是否属实，而是倾向于批评希拉里。我们的模型成功地识别了这一点，并为主题</a:t>
            </a:r>
            <a:r>
              <a:rPr lang="en-US" altLang="zh-CN" b="0" i="0" dirty="0">
                <a:effectLst/>
                <a:latin typeface="system-ui"/>
              </a:rPr>
              <a:t>3</a:t>
            </a:r>
            <a:r>
              <a:rPr lang="zh-CN" altLang="en-US" b="0" i="0" dirty="0">
                <a:effectLst/>
                <a:latin typeface="system-ui"/>
              </a:rPr>
              <a:t>分配了一个较低的节点重要性</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021965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426944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5CB39-CEC1-4C61-9A61-294C58524310}" type="slidenum">
              <a:rPr lang="zh-CN" altLang="en-US" smtClean="0"/>
              <a:t>21</a:t>
            </a:fld>
            <a:endParaRPr lang="zh-CN" altLang="en-US"/>
          </a:p>
        </p:txBody>
      </p:sp>
    </p:spTree>
    <p:extLst>
      <p:ext uri="{BB962C8B-B14F-4D97-AF65-F5344CB8AC3E}">
        <p14:creationId xmlns:p14="http://schemas.microsoft.com/office/powerpoint/2010/main" val="324914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需要判别的新闻是“从克林顿的地产中发现了三名失踪女性的肢体”，</a:t>
            </a:r>
            <a:endParaRPr lang="en-US" altLang="zh-CN" dirty="0"/>
          </a:p>
          <a:p>
            <a:r>
              <a:rPr lang="zh-CN" altLang="en-US" dirty="0"/>
              <a:t>其下是网友的讨论，可辅助作为判别依据，图中展示了</a:t>
            </a:r>
            <a:r>
              <a:rPr lang="en-US" altLang="zh-CN" dirty="0"/>
              <a:t>4</a:t>
            </a:r>
            <a:r>
              <a:rPr lang="zh-CN" altLang="en-US" dirty="0"/>
              <a:t>组判别依据。人类可以用地产（</a:t>
            </a:r>
            <a:r>
              <a:rPr lang="en-US" altLang="zh-CN" dirty="0"/>
              <a:t>property</a:t>
            </a:r>
            <a:r>
              <a:rPr lang="zh-CN" altLang="en-US" dirty="0"/>
              <a:t>）一词作为线索，在逻辑上去思考各组证据之间的关联。组</a:t>
            </a:r>
            <a:r>
              <a:rPr lang="en-US" altLang="zh-CN" dirty="0"/>
              <a:t>1</a:t>
            </a:r>
            <a:r>
              <a:rPr lang="zh-CN" altLang="en-US" dirty="0"/>
              <a:t>是对新闻文本的重复和情绪抒发；组</a:t>
            </a:r>
            <a:r>
              <a:rPr lang="en-US" altLang="zh-CN" dirty="0"/>
              <a:t>2</a:t>
            </a:r>
            <a:r>
              <a:rPr lang="zh-CN" altLang="en-US" dirty="0"/>
              <a:t>仅是单纯的情绪抒发，对组</a:t>
            </a:r>
            <a:r>
              <a:rPr lang="en-US" altLang="zh-CN" dirty="0"/>
              <a:t>1</a:t>
            </a:r>
            <a:r>
              <a:rPr lang="zh-CN" altLang="en-US" dirty="0"/>
              <a:t>进行了强调；组</a:t>
            </a:r>
            <a:r>
              <a:rPr lang="en-US" altLang="zh-CN" dirty="0"/>
              <a:t>3</a:t>
            </a:r>
            <a:r>
              <a:rPr lang="zh-CN" altLang="en-US" dirty="0"/>
              <a:t>则对地产进一步推理说明三名女性在他们购置地产前就已死亡，说明新闻可能是假的而组</a:t>
            </a:r>
            <a:r>
              <a:rPr lang="en-US" altLang="zh-CN" dirty="0"/>
              <a:t>4</a:t>
            </a:r>
            <a:r>
              <a:rPr lang="zh-CN" altLang="en-US" dirty="0"/>
              <a:t>则对这样情绪产生的由来进行了推理，说明用户可能因为讨厌克林顿夫妇而发布虚假信息再如：根据“财产”进行推理表明，在克林顿夫妇的财产（证据组</a:t>
            </a:r>
            <a:r>
              <a:rPr lang="en-US" altLang="zh-CN" dirty="0"/>
              <a:t>1</a:t>
            </a:r>
            <a:r>
              <a:rPr lang="zh-CN" altLang="en-US" dirty="0"/>
              <a:t>）中发现尸体的指控可能是错误的，因为这些妇女在克林顿夫妇购买财产（证据组</a:t>
            </a:r>
            <a:r>
              <a:rPr lang="en-US" altLang="zh-CN" dirty="0"/>
              <a:t>3</a:t>
            </a:r>
            <a:r>
              <a:rPr lang="zh-CN" altLang="en-US" dirty="0"/>
              <a:t>）之前已经死亡。关于“仇恨”的推理表明，第</a:t>
            </a:r>
            <a:r>
              <a:rPr lang="en-US" altLang="zh-CN" dirty="0"/>
              <a:t>1</a:t>
            </a:r>
            <a:r>
              <a:rPr lang="zh-CN" altLang="en-US" dirty="0"/>
              <a:t>组和第</a:t>
            </a:r>
            <a:r>
              <a:rPr lang="en-US" altLang="zh-CN" dirty="0"/>
              <a:t>2</a:t>
            </a:r>
            <a:r>
              <a:rPr lang="zh-CN" altLang="en-US" dirty="0"/>
              <a:t>组的用户可能会发布虚假消息，因为他们憎恨克林顿夫妇。第</a:t>
            </a:r>
            <a:r>
              <a:rPr lang="en-US" altLang="zh-CN" dirty="0"/>
              <a:t>1</a:t>
            </a:r>
            <a:r>
              <a:rPr lang="zh-CN" altLang="en-US" dirty="0"/>
              <a:t>组和第</a:t>
            </a:r>
            <a:r>
              <a:rPr lang="en-US" altLang="zh-CN" dirty="0"/>
              <a:t>2</a:t>
            </a:r>
            <a:r>
              <a:rPr lang="zh-CN" altLang="en-US" dirty="0"/>
              <a:t>组用户之间的重叠进一步强化了这一建议。</a:t>
            </a:r>
          </a:p>
        </p:txBody>
      </p:sp>
      <p:sp>
        <p:nvSpPr>
          <p:cNvPr id="4" name="灯片编号占位符 3"/>
          <p:cNvSpPr>
            <a:spLocks noGrp="1"/>
          </p:cNvSpPr>
          <p:nvPr>
            <p:ph type="sldNum" sz="quarter" idx="5"/>
          </p:nvPr>
        </p:nvSpPr>
        <p:spPr/>
        <p:txBody>
          <a:bodyPr/>
          <a:lstStyle/>
          <a:p>
            <a:fld id="{D59D1C39-02BC-476D-81F2-429AF5C4CE57}" type="slidenum">
              <a:rPr lang="zh-CN" altLang="en-US" smtClean="0"/>
              <a:t>3</a:t>
            </a:fld>
            <a:endParaRPr lang="zh-CN" altLang="en-US"/>
          </a:p>
        </p:txBody>
      </p:sp>
    </p:spTree>
    <p:extLst>
      <p:ext uri="{BB962C8B-B14F-4D97-AF65-F5344CB8AC3E}">
        <p14:creationId xmlns:p14="http://schemas.microsoft.com/office/powerpoint/2010/main" val="1474470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基于这些考虑，构造</a:t>
                </a:r>
                <a:r>
                  <a:rPr lang="en-US" altLang="zh-CN" dirty="0"/>
                  <a:t>M</a:t>
                </a:r>
                <a:r>
                  <a:rPr lang="zh-CN" altLang="en-US" dirty="0"/>
                  <a:t>：利用帖子的词频向量之间的余弦相似性 </a:t>
                </a:r>
                <a:r>
                  <a:rPr lang="en-US" altLang="zh-CN" dirty="0"/>
                  <a: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𝑝𝑝</m:t>
                        </m:r>
                      </m:sub>
                    </m:sSub>
                  </m:oMath>
                </a14:m>
                <a:r>
                  <a:rPr lang="en-US" altLang="zh-CN" dirty="0"/>
                  <a:t>) </a:t>
                </a:r>
                <a:r>
                  <a:rPr lang="zh-CN" altLang="en-US" dirty="0"/>
                  <a:t>；用户之间的评论关系（</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𝑢𝑢</m:t>
                        </m:r>
                      </m:sub>
                    </m:sSub>
                  </m:oMath>
                </a14:m>
                <a:r>
                  <a:rPr lang="en-US" altLang="zh-CN" dirty="0"/>
                  <a:t>)</a:t>
                </a:r>
                <a:r>
                  <a:rPr lang="zh-CN" altLang="en-US" dirty="0"/>
                  <a:t>；关键词之间的共现关系（</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𝑘𝑘</m:t>
                        </m:r>
                      </m:sub>
                    </m:sSub>
                  </m:oMath>
                </a14:m>
                <a:r>
                  <a:rPr lang="en-US" altLang="zh-CN" dirty="0"/>
                  <a:t>​ </a:t>
                </a:r>
                <a:r>
                  <a:rPr lang="zh-CN" altLang="en-US" dirty="0"/>
                  <a:t>）；将关键字链接到所有帖子和提及它的用户的提及关系（</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𝑘𝑝</m:t>
                        </m:r>
                      </m:sub>
                    </m:sSub>
                  </m:oMath>
                </a14:m>
                <a:r>
                  <a:rPr lang="zh-CN" altLang="en-US" dirty="0"/>
                  <a: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𝑘𝑢</m:t>
                        </m:r>
                      </m:sub>
                    </m:sSub>
                  </m:oMath>
                </a14:m>
                <a:r>
                  <a:rPr lang="zh-CN" altLang="en-US" dirty="0"/>
                  <a:t>）；以及将用户链接到其发布的所有帖子的创作关系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𝑢𝑝</m:t>
                        </m:r>
                      </m:sub>
                    </m:sSub>
                  </m:oMath>
                </a14:m>
                <a:r>
                  <a:rPr lang="zh-CN" altLang="en-US" dirty="0"/>
                  <a:t>）等 构造</a:t>
                </a:r>
                <a:r>
                  <a:rPr lang="en-US" altLang="zh-CN" dirty="0"/>
                  <a:t>M</a:t>
                </a:r>
                <a:r>
                  <a:rPr lang="zh-CN" altLang="en-US" dirty="0"/>
                  <a:t>。</a:t>
                </a:r>
              </a:p>
            </p:txBody>
          </p:sp>
        </mc:Choice>
        <mc:Fallback xmlns="">
          <p:sp>
            <p:nvSpPr>
              <p:cNvPr id="3" name="备注占位符 2"/>
              <p:cNvSpPr>
                <a:spLocks noGrp="1"/>
              </p:cNvSpPr>
              <p:nvPr>
                <p:ph type="body" idx="1"/>
              </p:nvPr>
            </p:nvSpPr>
            <p:spPr/>
            <p:txBody>
              <a:bodyPr/>
              <a:lstStyle/>
              <a:p>
                <a:r>
                  <a:rPr lang="zh-CN" altLang="en-US" dirty="0"/>
                  <a:t>基于这些考虑，构造</a:t>
                </a:r>
                <a:r>
                  <a:rPr lang="en-US" altLang="zh-CN" dirty="0"/>
                  <a:t>M</a:t>
                </a:r>
                <a:r>
                  <a:rPr lang="zh-CN" altLang="en-US" dirty="0"/>
                  <a:t>：利用帖子的词频向量之间的余弦相似性 </a:t>
                </a:r>
                <a:r>
                  <a:rPr lang="en-US" altLang="zh-CN" dirty="0"/>
                  <a:t>(</a:t>
                </a:r>
                <a:r>
                  <a:rPr lang="en-US" altLang="zh-CN" b="0" i="0">
                    <a:latin typeface="Cambria Math" panose="02040503050406030204" pitchFamily="18" charset="0"/>
                  </a:rPr>
                  <a:t>𝐴_𝑝𝑝</a:t>
                </a:r>
                <a:r>
                  <a:rPr lang="en-US" altLang="zh-CN" dirty="0"/>
                  <a:t>) </a:t>
                </a:r>
                <a:r>
                  <a:rPr lang="zh-CN" altLang="en-US" dirty="0"/>
                  <a:t>；用户之间的评论关系（</a:t>
                </a:r>
                <a:r>
                  <a:rPr lang="en-US" altLang="zh-CN" b="0" i="0">
                    <a:latin typeface="Cambria Math" panose="02040503050406030204" pitchFamily="18" charset="0"/>
                  </a:rPr>
                  <a:t>𝐴_𝑢𝑢</a:t>
                </a:r>
                <a:r>
                  <a:rPr lang="en-US" altLang="zh-CN" dirty="0"/>
                  <a:t>)</a:t>
                </a:r>
                <a:r>
                  <a:rPr lang="zh-CN" altLang="en-US" dirty="0"/>
                  <a:t>；关键词之间的共现关系（</a:t>
                </a:r>
                <a:r>
                  <a:rPr lang="en-US" altLang="zh-CN" b="0" i="0">
                    <a:latin typeface="Cambria Math" panose="02040503050406030204" pitchFamily="18" charset="0"/>
                  </a:rPr>
                  <a:t>𝐴_𝑘𝑘</a:t>
                </a:r>
                <a:r>
                  <a:rPr lang="en-US" altLang="zh-CN" dirty="0"/>
                  <a:t>​ </a:t>
                </a:r>
                <a:r>
                  <a:rPr lang="zh-CN" altLang="en-US" dirty="0"/>
                  <a:t>）；将关键字链接到所有帖子和提及它的用户的提及关系（</a:t>
                </a:r>
                <a:r>
                  <a:rPr lang="en-US" altLang="zh-CN" b="0" i="0">
                    <a:latin typeface="Cambria Math" panose="02040503050406030204" pitchFamily="18" charset="0"/>
                  </a:rPr>
                  <a:t>𝐴_𝑘𝑝</a:t>
                </a:r>
                <a:r>
                  <a:rPr lang="zh-CN" altLang="en-US" dirty="0"/>
                  <a:t>，</a:t>
                </a:r>
                <a:r>
                  <a:rPr lang="en-US" altLang="zh-CN" b="0" i="0">
                    <a:latin typeface="Cambria Math" panose="02040503050406030204" pitchFamily="18" charset="0"/>
                  </a:rPr>
                  <a:t>𝐴_𝑘𝑢</a:t>
                </a:r>
                <a:r>
                  <a:rPr lang="zh-CN" altLang="en-US" dirty="0"/>
                  <a:t>）；以及将用户链接到其发布的所有帖子的创作关系 （</a:t>
                </a:r>
                <a:r>
                  <a:rPr lang="en-US" altLang="zh-CN" b="0" i="0">
                    <a:latin typeface="Cambria Math" panose="02040503050406030204" pitchFamily="18" charset="0"/>
                  </a:rPr>
                  <a:t>𝐴_𝑢𝑝</a:t>
                </a:r>
                <a:r>
                  <a:rPr lang="zh-CN" altLang="en-US" dirty="0"/>
                  <a:t>）等 构造</a:t>
                </a:r>
                <a:r>
                  <a:rPr lang="en-US" altLang="zh-CN" dirty="0"/>
                  <a:t>M</a:t>
                </a:r>
                <a:r>
                  <a:rPr lang="zh-CN" altLang="en-US" dirty="0"/>
                  <a:t>。</a:t>
                </a:r>
              </a:p>
            </p:txBody>
          </p:sp>
        </mc:Fallback>
      </mc:AlternateContent>
      <p:sp>
        <p:nvSpPr>
          <p:cNvPr id="4" name="灯片编号占位符 3"/>
          <p:cNvSpPr>
            <a:spLocks noGrp="1"/>
          </p:cNvSpPr>
          <p:nvPr>
            <p:ph type="sldNum" sz="quarter" idx="5"/>
          </p:nvPr>
        </p:nvSpPr>
        <p:spPr/>
        <p:txBody>
          <a:bodyPr/>
          <a:lstStyle/>
          <a:p>
            <a:fld id="{D59D1C39-02BC-476D-81F2-429AF5C4CE57}" type="slidenum">
              <a:rPr lang="zh-CN" altLang="en-US" smtClean="0"/>
              <a:t>8</a:t>
            </a:fld>
            <a:endParaRPr lang="zh-CN" altLang="en-US"/>
          </a:p>
        </p:txBody>
      </p:sp>
    </p:spTree>
    <p:extLst>
      <p:ext uri="{BB962C8B-B14F-4D97-AF65-F5344CB8AC3E}">
        <p14:creationId xmlns:p14="http://schemas.microsoft.com/office/powerpoint/2010/main" val="4031485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696373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478938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11</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011529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366054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664116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13935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E3FA8-EDAA-EACF-7E3F-7C5177978C9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6A7A60E-B74F-E82D-801A-C8459CFC22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5E6E505-77A8-44B9-81C9-B1BE8BF1A35C}"/>
              </a:ext>
            </a:extLst>
          </p:cNvPr>
          <p:cNvSpPr>
            <a:spLocks noGrp="1"/>
          </p:cNvSpPr>
          <p:nvPr>
            <p:ph type="dt" sz="half" idx="10"/>
          </p:nvPr>
        </p:nvSpPr>
        <p:spPr/>
        <p:txBody>
          <a:bodyPr/>
          <a:lstStyle/>
          <a:p>
            <a:fld id="{56E5BFA1-E275-4D8F-A33B-F756D7071783}" type="datetimeFigureOut">
              <a:rPr lang="zh-CN" altLang="en-US" smtClean="0"/>
              <a:t>2023/12/13</a:t>
            </a:fld>
            <a:endParaRPr lang="zh-CN" altLang="en-US"/>
          </a:p>
        </p:txBody>
      </p:sp>
      <p:sp>
        <p:nvSpPr>
          <p:cNvPr id="5" name="页脚占位符 4">
            <a:extLst>
              <a:ext uri="{FF2B5EF4-FFF2-40B4-BE49-F238E27FC236}">
                <a16:creationId xmlns:a16="http://schemas.microsoft.com/office/drawing/2014/main" id="{3710FABA-B8CE-D848-D05F-2ED25C29BC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773D55-EB7C-7233-CF7E-83167E0C2D0D}"/>
              </a:ext>
            </a:extLst>
          </p:cNvPr>
          <p:cNvSpPr>
            <a:spLocks noGrp="1"/>
          </p:cNvSpPr>
          <p:nvPr>
            <p:ph type="sldNum" sz="quarter" idx="12"/>
          </p:nvPr>
        </p:nvSpPr>
        <p:spPr/>
        <p:txBody>
          <a:bodyPr/>
          <a:lstStyle/>
          <a:p>
            <a:fld id="{193D9720-0D44-45A2-88C6-4FD48631289D}" type="slidenum">
              <a:rPr lang="zh-CN" altLang="en-US" smtClean="0"/>
              <a:t>‹#›</a:t>
            </a:fld>
            <a:endParaRPr lang="zh-CN" altLang="en-US"/>
          </a:p>
        </p:txBody>
      </p:sp>
    </p:spTree>
    <p:extLst>
      <p:ext uri="{BB962C8B-B14F-4D97-AF65-F5344CB8AC3E}">
        <p14:creationId xmlns:p14="http://schemas.microsoft.com/office/powerpoint/2010/main" val="3318551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A2A46-EE04-0FEE-A72C-392DF396BFB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B3DA6C5-C509-4A36-5749-6861AA9D7F4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6D684E1-E771-8B71-8AC7-4BA2439B815A}"/>
              </a:ext>
            </a:extLst>
          </p:cNvPr>
          <p:cNvSpPr>
            <a:spLocks noGrp="1"/>
          </p:cNvSpPr>
          <p:nvPr>
            <p:ph type="dt" sz="half" idx="10"/>
          </p:nvPr>
        </p:nvSpPr>
        <p:spPr/>
        <p:txBody>
          <a:bodyPr/>
          <a:lstStyle/>
          <a:p>
            <a:fld id="{56E5BFA1-E275-4D8F-A33B-F756D7071783}" type="datetimeFigureOut">
              <a:rPr lang="zh-CN" altLang="en-US" smtClean="0"/>
              <a:t>2023/12/13</a:t>
            </a:fld>
            <a:endParaRPr lang="zh-CN" altLang="en-US"/>
          </a:p>
        </p:txBody>
      </p:sp>
      <p:sp>
        <p:nvSpPr>
          <p:cNvPr id="5" name="页脚占位符 4">
            <a:extLst>
              <a:ext uri="{FF2B5EF4-FFF2-40B4-BE49-F238E27FC236}">
                <a16:creationId xmlns:a16="http://schemas.microsoft.com/office/drawing/2014/main" id="{B1009A42-C7AA-A3E1-ED8B-A2F20ADEEB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0B8C20-72EF-B827-5941-054DF7A4B9AD}"/>
              </a:ext>
            </a:extLst>
          </p:cNvPr>
          <p:cNvSpPr>
            <a:spLocks noGrp="1"/>
          </p:cNvSpPr>
          <p:nvPr>
            <p:ph type="sldNum" sz="quarter" idx="12"/>
          </p:nvPr>
        </p:nvSpPr>
        <p:spPr/>
        <p:txBody>
          <a:bodyPr/>
          <a:lstStyle/>
          <a:p>
            <a:fld id="{193D9720-0D44-45A2-88C6-4FD48631289D}" type="slidenum">
              <a:rPr lang="zh-CN" altLang="en-US" smtClean="0"/>
              <a:t>‹#›</a:t>
            </a:fld>
            <a:endParaRPr lang="zh-CN" altLang="en-US"/>
          </a:p>
        </p:txBody>
      </p:sp>
    </p:spTree>
    <p:extLst>
      <p:ext uri="{BB962C8B-B14F-4D97-AF65-F5344CB8AC3E}">
        <p14:creationId xmlns:p14="http://schemas.microsoft.com/office/powerpoint/2010/main" val="1582598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CCE153E-867A-8902-139E-99C32A4C61E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E4965C9-9940-4EAB-F787-8D1A9798CCA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98364C3-A22F-429A-3B2B-4BC317A0EC64}"/>
              </a:ext>
            </a:extLst>
          </p:cNvPr>
          <p:cNvSpPr>
            <a:spLocks noGrp="1"/>
          </p:cNvSpPr>
          <p:nvPr>
            <p:ph type="dt" sz="half" idx="10"/>
          </p:nvPr>
        </p:nvSpPr>
        <p:spPr/>
        <p:txBody>
          <a:bodyPr/>
          <a:lstStyle/>
          <a:p>
            <a:fld id="{56E5BFA1-E275-4D8F-A33B-F756D7071783}" type="datetimeFigureOut">
              <a:rPr lang="zh-CN" altLang="en-US" smtClean="0"/>
              <a:t>2023/12/13</a:t>
            </a:fld>
            <a:endParaRPr lang="zh-CN" altLang="en-US"/>
          </a:p>
        </p:txBody>
      </p:sp>
      <p:sp>
        <p:nvSpPr>
          <p:cNvPr id="5" name="页脚占位符 4">
            <a:extLst>
              <a:ext uri="{FF2B5EF4-FFF2-40B4-BE49-F238E27FC236}">
                <a16:creationId xmlns:a16="http://schemas.microsoft.com/office/drawing/2014/main" id="{37C572B2-64AA-1500-5F6D-C020568DA2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35AF12-16A0-AE09-3ED8-94D8A009CDAE}"/>
              </a:ext>
            </a:extLst>
          </p:cNvPr>
          <p:cNvSpPr>
            <a:spLocks noGrp="1"/>
          </p:cNvSpPr>
          <p:nvPr>
            <p:ph type="sldNum" sz="quarter" idx="12"/>
          </p:nvPr>
        </p:nvSpPr>
        <p:spPr/>
        <p:txBody>
          <a:bodyPr/>
          <a:lstStyle/>
          <a:p>
            <a:fld id="{193D9720-0D44-45A2-88C6-4FD48631289D}" type="slidenum">
              <a:rPr lang="zh-CN" altLang="en-US" smtClean="0"/>
              <a:t>‹#›</a:t>
            </a:fld>
            <a:endParaRPr lang="zh-CN" altLang="en-US"/>
          </a:p>
        </p:txBody>
      </p:sp>
    </p:spTree>
    <p:extLst>
      <p:ext uri="{BB962C8B-B14F-4D97-AF65-F5344CB8AC3E}">
        <p14:creationId xmlns:p14="http://schemas.microsoft.com/office/powerpoint/2010/main" val="2623140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82619-5A02-3913-BA99-82346F3B197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A6CA08-F7C9-9E18-B085-0B9070B1F99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502D5D-F684-5B76-3DEA-6B8A84EC6B38}"/>
              </a:ext>
            </a:extLst>
          </p:cNvPr>
          <p:cNvSpPr>
            <a:spLocks noGrp="1"/>
          </p:cNvSpPr>
          <p:nvPr>
            <p:ph type="dt" sz="half" idx="10"/>
          </p:nvPr>
        </p:nvSpPr>
        <p:spPr/>
        <p:txBody>
          <a:bodyPr/>
          <a:lstStyle/>
          <a:p>
            <a:fld id="{56E5BFA1-E275-4D8F-A33B-F756D7071783}" type="datetimeFigureOut">
              <a:rPr lang="zh-CN" altLang="en-US" smtClean="0"/>
              <a:t>2023/12/13</a:t>
            </a:fld>
            <a:endParaRPr lang="zh-CN" altLang="en-US"/>
          </a:p>
        </p:txBody>
      </p:sp>
      <p:sp>
        <p:nvSpPr>
          <p:cNvPr id="5" name="页脚占位符 4">
            <a:extLst>
              <a:ext uri="{FF2B5EF4-FFF2-40B4-BE49-F238E27FC236}">
                <a16:creationId xmlns:a16="http://schemas.microsoft.com/office/drawing/2014/main" id="{B9D1A603-E98F-1320-603F-C1163777C5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FE0245-1845-A509-E5CB-2039FF62EF41}"/>
              </a:ext>
            </a:extLst>
          </p:cNvPr>
          <p:cNvSpPr>
            <a:spLocks noGrp="1"/>
          </p:cNvSpPr>
          <p:nvPr>
            <p:ph type="sldNum" sz="quarter" idx="12"/>
          </p:nvPr>
        </p:nvSpPr>
        <p:spPr/>
        <p:txBody>
          <a:bodyPr/>
          <a:lstStyle/>
          <a:p>
            <a:fld id="{193D9720-0D44-45A2-88C6-4FD48631289D}" type="slidenum">
              <a:rPr lang="zh-CN" altLang="en-US" smtClean="0"/>
              <a:t>‹#›</a:t>
            </a:fld>
            <a:endParaRPr lang="zh-CN" altLang="en-US"/>
          </a:p>
        </p:txBody>
      </p:sp>
    </p:spTree>
    <p:extLst>
      <p:ext uri="{BB962C8B-B14F-4D97-AF65-F5344CB8AC3E}">
        <p14:creationId xmlns:p14="http://schemas.microsoft.com/office/powerpoint/2010/main" val="3276726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2754D-C35B-D983-F6E3-81D229C4491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493AE89-969E-C1C1-0277-E81BDEE19F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D66DBD5-E23E-F9D5-F1C8-09609B0EAE48}"/>
              </a:ext>
            </a:extLst>
          </p:cNvPr>
          <p:cNvSpPr>
            <a:spLocks noGrp="1"/>
          </p:cNvSpPr>
          <p:nvPr>
            <p:ph type="dt" sz="half" idx="10"/>
          </p:nvPr>
        </p:nvSpPr>
        <p:spPr/>
        <p:txBody>
          <a:bodyPr/>
          <a:lstStyle/>
          <a:p>
            <a:fld id="{56E5BFA1-E275-4D8F-A33B-F756D7071783}" type="datetimeFigureOut">
              <a:rPr lang="zh-CN" altLang="en-US" smtClean="0"/>
              <a:t>2023/12/13</a:t>
            </a:fld>
            <a:endParaRPr lang="zh-CN" altLang="en-US"/>
          </a:p>
        </p:txBody>
      </p:sp>
      <p:sp>
        <p:nvSpPr>
          <p:cNvPr id="5" name="页脚占位符 4">
            <a:extLst>
              <a:ext uri="{FF2B5EF4-FFF2-40B4-BE49-F238E27FC236}">
                <a16:creationId xmlns:a16="http://schemas.microsoft.com/office/drawing/2014/main" id="{899C08CC-F219-95C1-6FFB-7A546496A8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9A76E5-5A55-626F-50A7-367F17224424}"/>
              </a:ext>
            </a:extLst>
          </p:cNvPr>
          <p:cNvSpPr>
            <a:spLocks noGrp="1"/>
          </p:cNvSpPr>
          <p:nvPr>
            <p:ph type="sldNum" sz="quarter" idx="12"/>
          </p:nvPr>
        </p:nvSpPr>
        <p:spPr/>
        <p:txBody>
          <a:bodyPr/>
          <a:lstStyle/>
          <a:p>
            <a:fld id="{193D9720-0D44-45A2-88C6-4FD48631289D}" type="slidenum">
              <a:rPr lang="zh-CN" altLang="en-US" smtClean="0"/>
              <a:t>‹#›</a:t>
            </a:fld>
            <a:endParaRPr lang="zh-CN" altLang="en-US"/>
          </a:p>
        </p:txBody>
      </p:sp>
    </p:spTree>
    <p:extLst>
      <p:ext uri="{BB962C8B-B14F-4D97-AF65-F5344CB8AC3E}">
        <p14:creationId xmlns:p14="http://schemas.microsoft.com/office/powerpoint/2010/main" val="3843290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3647E-0279-1B06-1B79-5224B24267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C48E36-BB94-E348-61C6-2EE7504A0FB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2984AF3-1971-7C8C-9805-387CA634C22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148552B-4A5D-D6DB-0067-3B93FB8D43FB}"/>
              </a:ext>
            </a:extLst>
          </p:cNvPr>
          <p:cNvSpPr>
            <a:spLocks noGrp="1"/>
          </p:cNvSpPr>
          <p:nvPr>
            <p:ph type="dt" sz="half" idx="10"/>
          </p:nvPr>
        </p:nvSpPr>
        <p:spPr/>
        <p:txBody>
          <a:bodyPr/>
          <a:lstStyle/>
          <a:p>
            <a:fld id="{56E5BFA1-E275-4D8F-A33B-F756D7071783}" type="datetimeFigureOut">
              <a:rPr lang="zh-CN" altLang="en-US" smtClean="0"/>
              <a:t>2023/12/13</a:t>
            </a:fld>
            <a:endParaRPr lang="zh-CN" altLang="en-US"/>
          </a:p>
        </p:txBody>
      </p:sp>
      <p:sp>
        <p:nvSpPr>
          <p:cNvPr id="6" name="页脚占位符 5">
            <a:extLst>
              <a:ext uri="{FF2B5EF4-FFF2-40B4-BE49-F238E27FC236}">
                <a16:creationId xmlns:a16="http://schemas.microsoft.com/office/drawing/2014/main" id="{035143EB-4725-6185-F71A-37F64B8106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F451B4-B7B2-6670-CA7A-8128874F184E}"/>
              </a:ext>
            </a:extLst>
          </p:cNvPr>
          <p:cNvSpPr>
            <a:spLocks noGrp="1"/>
          </p:cNvSpPr>
          <p:nvPr>
            <p:ph type="sldNum" sz="quarter" idx="12"/>
          </p:nvPr>
        </p:nvSpPr>
        <p:spPr/>
        <p:txBody>
          <a:bodyPr/>
          <a:lstStyle/>
          <a:p>
            <a:fld id="{193D9720-0D44-45A2-88C6-4FD48631289D}" type="slidenum">
              <a:rPr lang="zh-CN" altLang="en-US" smtClean="0"/>
              <a:t>‹#›</a:t>
            </a:fld>
            <a:endParaRPr lang="zh-CN" altLang="en-US"/>
          </a:p>
        </p:txBody>
      </p:sp>
    </p:spTree>
    <p:extLst>
      <p:ext uri="{BB962C8B-B14F-4D97-AF65-F5344CB8AC3E}">
        <p14:creationId xmlns:p14="http://schemas.microsoft.com/office/powerpoint/2010/main" val="111778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0C62C-548E-7392-774B-B66342037DC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8647F8A-3450-AC46-F8BF-007750C350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CD5D061-4250-E053-5152-411A9C65B0C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1CCA852-56C9-7A70-F2A4-5D05036D18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8FD6606-99E6-F429-63CB-D115704F58F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E3BC131-6892-982D-121D-E210AB2A2E94}"/>
              </a:ext>
            </a:extLst>
          </p:cNvPr>
          <p:cNvSpPr>
            <a:spLocks noGrp="1"/>
          </p:cNvSpPr>
          <p:nvPr>
            <p:ph type="dt" sz="half" idx="10"/>
          </p:nvPr>
        </p:nvSpPr>
        <p:spPr/>
        <p:txBody>
          <a:bodyPr/>
          <a:lstStyle/>
          <a:p>
            <a:fld id="{56E5BFA1-E275-4D8F-A33B-F756D7071783}" type="datetimeFigureOut">
              <a:rPr lang="zh-CN" altLang="en-US" smtClean="0"/>
              <a:t>2023/12/13</a:t>
            </a:fld>
            <a:endParaRPr lang="zh-CN" altLang="en-US"/>
          </a:p>
        </p:txBody>
      </p:sp>
      <p:sp>
        <p:nvSpPr>
          <p:cNvPr id="8" name="页脚占位符 7">
            <a:extLst>
              <a:ext uri="{FF2B5EF4-FFF2-40B4-BE49-F238E27FC236}">
                <a16:creationId xmlns:a16="http://schemas.microsoft.com/office/drawing/2014/main" id="{73BCC74D-EB8F-723E-9B06-F0C120EE6EF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2EC15A7-9DE5-B433-B2B4-CF54F7C5CE75}"/>
              </a:ext>
            </a:extLst>
          </p:cNvPr>
          <p:cNvSpPr>
            <a:spLocks noGrp="1"/>
          </p:cNvSpPr>
          <p:nvPr>
            <p:ph type="sldNum" sz="quarter" idx="12"/>
          </p:nvPr>
        </p:nvSpPr>
        <p:spPr/>
        <p:txBody>
          <a:bodyPr/>
          <a:lstStyle/>
          <a:p>
            <a:fld id="{193D9720-0D44-45A2-88C6-4FD48631289D}" type="slidenum">
              <a:rPr lang="zh-CN" altLang="en-US" smtClean="0"/>
              <a:t>‹#›</a:t>
            </a:fld>
            <a:endParaRPr lang="zh-CN" altLang="en-US"/>
          </a:p>
        </p:txBody>
      </p:sp>
    </p:spTree>
    <p:extLst>
      <p:ext uri="{BB962C8B-B14F-4D97-AF65-F5344CB8AC3E}">
        <p14:creationId xmlns:p14="http://schemas.microsoft.com/office/powerpoint/2010/main" val="570324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D5B78E-A56F-A914-B9DC-8D9D1767453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5A06553-2C71-FECB-DB7B-46059F8D433A}"/>
              </a:ext>
            </a:extLst>
          </p:cNvPr>
          <p:cNvSpPr>
            <a:spLocks noGrp="1"/>
          </p:cNvSpPr>
          <p:nvPr>
            <p:ph type="dt" sz="half" idx="10"/>
          </p:nvPr>
        </p:nvSpPr>
        <p:spPr/>
        <p:txBody>
          <a:bodyPr/>
          <a:lstStyle/>
          <a:p>
            <a:fld id="{56E5BFA1-E275-4D8F-A33B-F756D7071783}" type="datetimeFigureOut">
              <a:rPr lang="zh-CN" altLang="en-US" smtClean="0"/>
              <a:t>2023/12/13</a:t>
            </a:fld>
            <a:endParaRPr lang="zh-CN" altLang="en-US"/>
          </a:p>
        </p:txBody>
      </p:sp>
      <p:sp>
        <p:nvSpPr>
          <p:cNvPr id="4" name="页脚占位符 3">
            <a:extLst>
              <a:ext uri="{FF2B5EF4-FFF2-40B4-BE49-F238E27FC236}">
                <a16:creationId xmlns:a16="http://schemas.microsoft.com/office/drawing/2014/main" id="{4D669D97-EE77-3BC4-80D8-B0AC255F9A1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366F384-F47D-BB91-01F5-4FA9DCFE8FB9}"/>
              </a:ext>
            </a:extLst>
          </p:cNvPr>
          <p:cNvSpPr>
            <a:spLocks noGrp="1"/>
          </p:cNvSpPr>
          <p:nvPr>
            <p:ph type="sldNum" sz="quarter" idx="12"/>
          </p:nvPr>
        </p:nvSpPr>
        <p:spPr/>
        <p:txBody>
          <a:bodyPr/>
          <a:lstStyle/>
          <a:p>
            <a:fld id="{193D9720-0D44-45A2-88C6-4FD48631289D}" type="slidenum">
              <a:rPr lang="zh-CN" altLang="en-US" smtClean="0"/>
              <a:t>‹#›</a:t>
            </a:fld>
            <a:endParaRPr lang="zh-CN" altLang="en-US"/>
          </a:p>
        </p:txBody>
      </p:sp>
    </p:spTree>
    <p:extLst>
      <p:ext uri="{BB962C8B-B14F-4D97-AF65-F5344CB8AC3E}">
        <p14:creationId xmlns:p14="http://schemas.microsoft.com/office/powerpoint/2010/main" val="2849742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21114B7-2A82-7920-502F-CDFFCEF955FC}"/>
              </a:ext>
            </a:extLst>
          </p:cNvPr>
          <p:cNvSpPr>
            <a:spLocks noGrp="1"/>
          </p:cNvSpPr>
          <p:nvPr>
            <p:ph type="dt" sz="half" idx="10"/>
          </p:nvPr>
        </p:nvSpPr>
        <p:spPr/>
        <p:txBody>
          <a:bodyPr/>
          <a:lstStyle/>
          <a:p>
            <a:fld id="{56E5BFA1-E275-4D8F-A33B-F756D7071783}" type="datetimeFigureOut">
              <a:rPr lang="zh-CN" altLang="en-US" smtClean="0"/>
              <a:t>2023/12/13</a:t>
            </a:fld>
            <a:endParaRPr lang="zh-CN" altLang="en-US"/>
          </a:p>
        </p:txBody>
      </p:sp>
      <p:sp>
        <p:nvSpPr>
          <p:cNvPr id="3" name="页脚占位符 2">
            <a:extLst>
              <a:ext uri="{FF2B5EF4-FFF2-40B4-BE49-F238E27FC236}">
                <a16:creationId xmlns:a16="http://schemas.microsoft.com/office/drawing/2014/main" id="{DD9AE398-C7DE-8C21-6AC9-9A56260AD72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1443337-7B2F-48B7-A542-ED7A014269B7}"/>
              </a:ext>
            </a:extLst>
          </p:cNvPr>
          <p:cNvSpPr>
            <a:spLocks noGrp="1"/>
          </p:cNvSpPr>
          <p:nvPr>
            <p:ph type="sldNum" sz="quarter" idx="12"/>
          </p:nvPr>
        </p:nvSpPr>
        <p:spPr/>
        <p:txBody>
          <a:bodyPr/>
          <a:lstStyle/>
          <a:p>
            <a:fld id="{193D9720-0D44-45A2-88C6-4FD48631289D}" type="slidenum">
              <a:rPr lang="zh-CN" altLang="en-US" smtClean="0"/>
              <a:t>‹#›</a:t>
            </a:fld>
            <a:endParaRPr lang="zh-CN" altLang="en-US"/>
          </a:p>
        </p:txBody>
      </p:sp>
    </p:spTree>
    <p:extLst>
      <p:ext uri="{BB962C8B-B14F-4D97-AF65-F5344CB8AC3E}">
        <p14:creationId xmlns:p14="http://schemas.microsoft.com/office/powerpoint/2010/main" val="449362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C6287C-12C5-179C-8508-B0EC8EB47FE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708206E-4996-D090-DB04-A6A8EE314A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DDF9167-65B8-1511-3A2C-8D0E8635F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EE56E49-22C2-A240-62A0-1FC321CF9AD8}"/>
              </a:ext>
            </a:extLst>
          </p:cNvPr>
          <p:cNvSpPr>
            <a:spLocks noGrp="1"/>
          </p:cNvSpPr>
          <p:nvPr>
            <p:ph type="dt" sz="half" idx="10"/>
          </p:nvPr>
        </p:nvSpPr>
        <p:spPr/>
        <p:txBody>
          <a:bodyPr/>
          <a:lstStyle/>
          <a:p>
            <a:fld id="{56E5BFA1-E275-4D8F-A33B-F756D7071783}" type="datetimeFigureOut">
              <a:rPr lang="zh-CN" altLang="en-US" smtClean="0"/>
              <a:t>2023/12/13</a:t>
            </a:fld>
            <a:endParaRPr lang="zh-CN" altLang="en-US"/>
          </a:p>
        </p:txBody>
      </p:sp>
      <p:sp>
        <p:nvSpPr>
          <p:cNvPr id="6" name="页脚占位符 5">
            <a:extLst>
              <a:ext uri="{FF2B5EF4-FFF2-40B4-BE49-F238E27FC236}">
                <a16:creationId xmlns:a16="http://schemas.microsoft.com/office/drawing/2014/main" id="{202E6625-734D-E2DD-9981-BBD8984514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08CF4C-9BBD-5FCF-4E2D-298B4FD72084}"/>
              </a:ext>
            </a:extLst>
          </p:cNvPr>
          <p:cNvSpPr>
            <a:spLocks noGrp="1"/>
          </p:cNvSpPr>
          <p:nvPr>
            <p:ph type="sldNum" sz="quarter" idx="12"/>
          </p:nvPr>
        </p:nvSpPr>
        <p:spPr/>
        <p:txBody>
          <a:bodyPr/>
          <a:lstStyle/>
          <a:p>
            <a:fld id="{193D9720-0D44-45A2-88C6-4FD48631289D}" type="slidenum">
              <a:rPr lang="zh-CN" altLang="en-US" smtClean="0"/>
              <a:t>‹#›</a:t>
            </a:fld>
            <a:endParaRPr lang="zh-CN" altLang="en-US"/>
          </a:p>
        </p:txBody>
      </p:sp>
    </p:spTree>
    <p:extLst>
      <p:ext uri="{BB962C8B-B14F-4D97-AF65-F5344CB8AC3E}">
        <p14:creationId xmlns:p14="http://schemas.microsoft.com/office/powerpoint/2010/main" val="295820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C0C82C-5CA3-3E9A-8E24-FCCC097202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3E4ADB3-1339-1490-41FB-44EB621405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95DC81A-EC6D-4FC4-FBB5-813E03D55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D2A6EB-3D57-CAAE-D8FF-768128827E88}"/>
              </a:ext>
            </a:extLst>
          </p:cNvPr>
          <p:cNvSpPr>
            <a:spLocks noGrp="1"/>
          </p:cNvSpPr>
          <p:nvPr>
            <p:ph type="dt" sz="half" idx="10"/>
          </p:nvPr>
        </p:nvSpPr>
        <p:spPr/>
        <p:txBody>
          <a:bodyPr/>
          <a:lstStyle/>
          <a:p>
            <a:fld id="{56E5BFA1-E275-4D8F-A33B-F756D7071783}" type="datetimeFigureOut">
              <a:rPr lang="zh-CN" altLang="en-US" smtClean="0"/>
              <a:t>2023/12/13</a:t>
            </a:fld>
            <a:endParaRPr lang="zh-CN" altLang="en-US"/>
          </a:p>
        </p:txBody>
      </p:sp>
      <p:sp>
        <p:nvSpPr>
          <p:cNvPr id="6" name="页脚占位符 5">
            <a:extLst>
              <a:ext uri="{FF2B5EF4-FFF2-40B4-BE49-F238E27FC236}">
                <a16:creationId xmlns:a16="http://schemas.microsoft.com/office/drawing/2014/main" id="{3219940D-C26E-8E6D-F84A-4324FFD9D9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579495-9909-1B1B-D665-1321388AB469}"/>
              </a:ext>
            </a:extLst>
          </p:cNvPr>
          <p:cNvSpPr>
            <a:spLocks noGrp="1"/>
          </p:cNvSpPr>
          <p:nvPr>
            <p:ph type="sldNum" sz="quarter" idx="12"/>
          </p:nvPr>
        </p:nvSpPr>
        <p:spPr/>
        <p:txBody>
          <a:bodyPr/>
          <a:lstStyle/>
          <a:p>
            <a:fld id="{193D9720-0D44-45A2-88C6-4FD48631289D}" type="slidenum">
              <a:rPr lang="zh-CN" altLang="en-US" smtClean="0"/>
              <a:t>‹#›</a:t>
            </a:fld>
            <a:endParaRPr lang="zh-CN" altLang="en-US"/>
          </a:p>
        </p:txBody>
      </p:sp>
    </p:spTree>
    <p:extLst>
      <p:ext uri="{BB962C8B-B14F-4D97-AF65-F5344CB8AC3E}">
        <p14:creationId xmlns:p14="http://schemas.microsoft.com/office/powerpoint/2010/main" val="940701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A539BC6-B989-5DB4-664C-2373D7FA9A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D9D5873-3B80-0A89-A2D4-5E085A319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C83F50C-C79B-0E03-8525-835BE7A898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E5BFA1-E275-4D8F-A33B-F756D7071783}" type="datetimeFigureOut">
              <a:rPr lang="zh-CN" altLang="en-US" smtClean="0"/>
              <a:t>2023/12/13</a:t>
            </a:fld>
            <a:endParaRPr lang="zh-CN" altLang="en-US"/>
          </a:p>
        </p:txBody>
      </p:sp>
      <p:sp>
        <p:nvSpPr>
          <p:cNvPr id="5" name="页脚占位符 4">
            <a:extLst>
              <a:ext uri="{FF2B5EF4-FFF2-40B4-BE49-F238E27FC236}">
                <a16:creationId xmlns:a16="http://schemas.microsoft.com/office/drawing/2014/main" id="{3623AC23-6A53-C65D-C29E-796F53A845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4C39477-8707-5D8C-C4DF-2AFB52647B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3D9720-0D44-45A2-88C6-4FD48631289D}" type="slidenum">
              <a:rPr lang="zh-CN" altLang="en-US" smtClean="0"/>
              <a:t>‹#›</a:t>
            </a:fld>
            <a:endParaRPr lang="zh-CN" altLang="en-US"/>
          </a:p>
        </p:txBody>
      </p:sp>
    </p:spTree>
    <p:extLst>
      <p:ext uri="{BB962C8B-B14F-4D97-AF65-F5344CB8AC3E}">
        <p14:creationId xmlns:p14="http://schemas.microsoft.com/office/powerpoint/2010/main" val="2256811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file:////var/folders/6w/0ftrt2wj1sx03zt3_zycm4_c0000gn/T/com.microsoft.Powerpoint/converted_emf.emf"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8.png"/><Relationship Id="rId18" Type="http://schemas.openxmlformats.org/officeDocument/2006/relationships/image" Target="../media/image33.png"/><Relationship Id="rId3" Type="http://schemas.openxmlformats.org/officeDocument/2006/relationships/image" Target="../media/image4.png"/><Relationship Id="rId7" Type="http://schemas.openxmlformats.org/officeDocument/2006/relationships/image" Target="../media/image21.png"/><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notesSlide" Target="../notesSlides/notesSlide7.xml"/><Relationship Id="rId16"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26.png"/><Relationship Id="rId5" Type="http://schemas.openxmlformats.org/officeDocument/2006/relationships/image" Target="../media/image19.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24.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file:////var/folders/6w/0ftrt2wj1sx03zt3_zycm4_c0000gn/T/com.microsoft.Powerpoint/converted_emf.emf"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D4833D0-2565-539E-4D51-0455328F09E2}"/>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5" name="文本框 4">
            <a:extLst>
              <a:ext uri="{FF2B5EF4-FFF2-40B4-BE49-F238E27FC236}">
                <a16:creationId xmlns:a16="http://schemas.microsoft.com/office/drawing/2014/main" id="{B4689292-5035-EF5D-4736-187CB6005AD3}"/>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6" name="文本框 5">
            <a:extLst>
              <a:ext uri="{FF2B5EF4-FFF2-40B4-BE49-F238E27FC236}">
                <a16:creationId xmlns:a16="http://schemas.microsoft.com/office/drawing/2014/main" id="{4AC326F6-5AFC-DDB2-4F05-BCFE1206BBFA}"/>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7" name="矩形 6">
            <a:extLst>
              <a:ext uri="{FF2B5EF4-FFF2-40B4-BE49-F238E27FC236}">
                <a16:creationId xmlns:a16="http://schemas.microsoft.com/office/drawing/2014/main" id="{49F20F80-3D5D-3238-CE95-637B46EF4EDF}"/>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8" name="文本框 7">
            <a:extLst>
              <a:ext uri="{FF2B5EF4-FFF2-40B4-BE49-F238E27FC236}">
                <a16:creationId xmlns:a16="http://schemas.microsoft.com/office/drawing/2014/main" id="{738A2689-9137-7DA2-A1EC-FB41F377A924}"/>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9" name="文本框 8">
            <a:extLst>
              <a:ext uri="{FF2B5EF4-FFF2-40B4-BE49-F238E27FC236}">
                <a16:creationId xmlns:a16="http://schemas.microsoft.com/office/drawing/2014/main" id="{D0898088-65FD-8BFE-BFC5-9D0CA6C5AC73}"/>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10" name="标题占位符 1">
            <a:extLst>
              <a:ext uri="{FF2B5EF4-FFF2-40B4-BE49-F238E27FC236}">
                <a16:creationId xmlns:a16="http://schemas.microsoft.com/office/drawing/2014/main" id="{D5E7D68A-C97D-D2BD-B99E-99DDF1E145AD}"/>
              </a:ext>
            </a:extLst>
          </p:cNvPr>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11" name="直接连接符 10">
            <a:extLst>
              <a:ext uri="{FF2B5EF4-FFF2-40B4-BE49-F238E27FC236}">
                <a16:creationId xmlns:a16="http://schemas.microsoft.com/office/drawing/2014/main" id="{4FE7DEA1-BA13-F24B-4934-9B7BCCD287C1}"/>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12" name="图片 11">
            <a:extLst>
              <a:ext uri="{FF2B5EF4-FFF2-40B4-BE49-F238E27FC236}">
                <a16:creationId xmlns:a16="http://schemas.microsoft.com/office/drawing/2014/main" id="{F3CBC396-675B-F8E2-993A-2D3D6CAC87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3" name="圆角矩形 32">
            <a:extLst>
              <a:ext uri="{FF2B5EF4-FFF2-40B4-BE49-F238E27FC236}">
                <a16:creationId xmlns:a16="http://schemas.microsoft.com/office/drawing/2014/main" id="{A4C3B2F5-5852-97D1-21DD-AA025EDF1D34}"/>
              </a:ext>
            </a:extLst>
          </p:cNvPr>
          <p:cNvSpPr/>
          <p:nvPr/>
        </p:nvSpPr>
        <p:spPr>
          <a:xfrm>
            <a:off x="6726879" y="1134124"/>
            <a:ext cx="5458771" cy="1814651"/>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4" name="组合 13">
            <a:extLst>
              <a:ext uri="{FF2B5EF4-FFF2-40B4-BE49-F238E27FC236}">
                <a16:creationId xmlns:a16="http://schemas.microsoft.com/office/drawing/2014/main" id="{D397373A-8890-5F2F-D1A6-5C43F77738B6}"/>
              </a:ext>
            </a:extLst>
          </p:cNvPr>
          <p:cNvGrpSpPr/>
          <p:nvPr/>
        </p:nvGrpSpPr>
        <p:grpSpPr>
          <a:xfrm>
            <a:off x="203760" y="159728"/>
            <a:ext cx="725344" cy="619478"/>
            <a:chOff x="178632" y="159728"/>
            <a:chExt cx="725344" cy="619478"/>
          </a:xfrm>
        </p:grpSpPr>
        <p:sp>
          <p:nvSpPr>
            <p:cNvPr id="15" name="椭圆 14">
              <a:extLst>
                <a:ext uri="{FF2B5EF4-FFF2-40B4-BE49-F238E27FC236}">
                  <a16:creationId xmlns:a16="http://schemas.microsoft.com/office/drawing/2014/main" id="{A045FA3F-4B15-7CA8-EF5E-59CD7C30D46A}"/>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16" name="文本框 60">
              <a:extLst>
                <a:ext uri="{FF2B5EF4-FFF2-40B4-BE49-F238E27FC236}">
                  <a16:creationId xmlns:a16="http://schemas.microsoft.com/office/drawing/2014/main" id="{8A7F1906-7C65-937A-A67A-E6C2642B29D4}"/>
                </a:ext>
              </a:extLst>
            </p:cNvPr>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17" name="椭圆 16">
              <a:extLst>
                <a:ext uri="{FF2B5EF4-FFF2-40B4-BE49-F238E27FC236}">
                  <a16:creationId xmlns:a16="http://schemas.microsoft.com/office/drawing/2014/main" id="{F99383E0-7773-31DB-4A7C-F342BEB69170}"/>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8" name="矩形 17">
            <a:extLst>
              <a:ext uri="{FF2B5EF4-FFF2-40B4-BE49-F238E27FC236}">
                <a16:creationId xmlns:a16="http://schemas.microsoft.com/office/drawing/2014/main" id="{C311BA03-A0E0-6776-A1BF-04C048407D75}"/>
              </a:ext>
            </a:extLst>
          </p:cNvPr>
          <p:cNvSpPr/>
          <p:nvPr/>
        </p:nvSpPr>
        <p:spPr>
          <a:xfrm>
            <a:off x="-6350" y="1959963"/>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mj-ea"/>
                <a:ea typeface="+mj-ea"/>
              </a:rPr>
              <a:t>                         </a:t>
            </a:r>
            <a:r>
              <a:rPr lang="en-US" altLang="zh-CN" sz="3200" b="1" dirty="0">
                <a:latin typeface="+mj-ea"/>
                <a:ea typeface="+mj-ea"/>
              </a:rPr>
              <a:t>Towards Fine-Grained Reasoning for </a:t>
            </a:r>
            <a:br>
              <a:rPr lang="en-US" altLang="zh-CN" sz="3200" b="1" dirty="0">
                <a:latin typeface="+mj-ea"/>
                <a:ea typeface="+mj-ea"/>
              </a:rPr>
            </a:br>
            <a:r>
              <a:rPr lang="en-US" altLang="zh-CN" sz="3200" b="1" dirty="0">
                <a:latin typeface="+mj-ea"/>
                <a:ea typeface="+mj-ea"/>
              </a:rPr>
              <a:t>                                                            Fake News Detection</a:t>
            </a:r>
          </a:p>
          <a:p>
            <a:pPr algn="r"/>
            <a:endParaRPr lang="en-US" altLang="zh-CN" sz="1600" b="1" dirty="0">
              <a:latin typeface="Microsoft YaHei" panose="020B0503020204020204" pitchFamily="34" charset="-122"/>
              <a:ea typeface="Microsoft YaHei" panose="020B0503020204020204" pitchFamily="34" charset="-122"/>
            </a:endParaRPr>
          </a:p>
          <a:p>
            <a:pPr algn="r"/>
            <a:r>
              <a:rPr lang="en-US" altLang="zh-CN" sz="1600" b="1" dirty="0">
                <a:latin typeface="Microsoft YaHei" panose="020B0503020204020204" pitchFamily="34" charset="-122"/>
                <a:ea typeface="Microsoft YaHei" panose="020B0503020204020204" pitchFamily="34" charset="-122"/>
              </a:rPr>
              <a:t>-- Proceedings of the AAAI Conference on Artificial Intelligence(AAAI), 2022</a:t>
            </a:r>
          </a:p>
        </p:txBody>
      </p:sp>
      <p:sp>
        <p:nvSpPr>
          <p:cNvPr id="19" name="文本框 18">
            <a:extLst>
              <a:ext uri="{FF2B5EF4-FFF2-40B4-BE49-F238E27FC236}">
                <a16:creationId xmlns:a16="http://schemas.microsoft.com/office/drawing/2014/main" id="{7BF94877-B20E-D655-AA17-34D73949A198}"/>
              </a:ext>
            </a:extLst>
          </p:cNvPr>
          <p:cNvSpPr txBox="1"/>
          <p:nvPr/>
        </p:nvSpPr>
        <p:spPr>
          <a:xfrm>
            <a:off x="9019602" y="4570768"/>
            <a:ext cx="2146722" cy="923330"/>
          </a:xfrm>
          <a:prstGeom prst="rect">
            <a:avLst/>
          </a:prstGeom>
          <a:noFill/>
        </p:spPr>
        <p:txBody>
          <a:bodyPr wrap="square" rtlCol="0">
            <a:spAutoFit/>
          </a:bodyPr>
          <a:lstStyle/>
          <a:p>
            <a:r>
              <a:rPr lang="zh-CN" altLang="en-US" b="1" dirty="0">
                <a:solidFill>
                  <a:srgbClr val="453D3A"/>
                </a:solidFill>
              </a:rPr>
              <a:t>汇报人：李焕</a:t>
            </a:r>
            <a:endParaRPr lang="en-US" altLang="zh-CN" b="1" dirty="0">
              <a:solidFill>
                <a:srgbClr val="453D3A"/>
              </a:solidFill>
            </a:endParaRPr>
          </a:p>
          <a:p>
            <a:endParaRPr lang="en-US" altLang="zh-CN" b="1" dirty="0">
              <a:solidFill>
                <a:srgbClr val="453D3A"/>
              </a:solidFill>
            </a:endParaRPr>
          </a:p>
          <a:p>
            <a:r>
              <a:rPr lang="zh-CN" altLang="en-US" b="1" dirty="0">
                <a:solidFill>
                  <a:srgbClr val="453D3A"/>
                </a:solidFill>
              </a:rPr>
              <a:t>日期：</a:t>
            </a:r>
            <a:r>
              <a:rPr lang="en-US" altLang="zh-CN" b="1" dirty="0">
                <a:solidFill>
                  <a:srgbClr val="453D3A"/>
                </a:solidFill>
              </a:rPr>
              <a:t>2023.12. 12</a:t>
            </a:r>
          </a:p>
        </p:txBody>
      </p:sp>
      <p:pic>
        <p:nvPicPr>
          <p:cNvPr id="20" name="图片 19" descr="2015916225123342.jpg">
            <a:extLst>
              <a:ext uri="{FF2B5EF4-FFF2-40B4-BE49-F238E27FC236}">
                <a16:creationId xmlns:a16="http://schemas.microsoft.com/office/drawing/2014/main" id="{FC22752C-24B4-EEA9-63AF-02CDDFA85B56}"/>
              </a:ext>
            </a:extLst>
          </p:cNvPr>
          <p:cNvPicPr>
            <a:picLocks noChangeAspect="1"/>
          </p:cNvPicPr>
          <p:nvPr/>
        </p:nvPicPr>
        <p:blipFill>
          <a:blip r:embed="rId3" cstate="print"/>
          <a:stretch>
            <a:fillRect/>
          </a:stretch>
        </p:blipFill>
        <p:spPr>
          <a:xfrm>
            <a:off x="333370" y="2041647"/>
            <a:ext cx="2466589" cy="2004366"/>
          </a:xfrm>
          <a:prstGeom prst="rect">
            <a:avLst/>
          </a:prstGeom>
        </p:spPr>
      </p:pic>
      <p:pic>
        <p:nvPicPr>
          <p:cNvPr id="21" name="图片 20">
            <a:extLst>
              <a:ext uri="{FF2B5EF4-FFF2-40B4-BE49-F238E27FC236}">
                <a16:creationId xmlns:a16="http://schemas.microsoft.com/office/drawing/2014/main" id="{51C2B37A-F873-22C8-8F55-E8EBF2F78FDB}"/>
              </a:ext>
            </a:extLst>
          </p:cNvPr>
          <p:cNvPicPr>
            <a:picLocks noChangeAspect="1"/>
          </p:cNvPicPr>
          <p:nvPr/>
        </p:nvPicPr>
        <p:blipFill>
          <a:blip r:link="rId4"/>
          <a:stretch>
            <a:fillRect/>
          </a:stretch>
        </p:blipFill>
        <p:spPr>
          <a:xfrm>
            <a:off x="1222195" y="701483"/>
            <a:ext cx="63500" cy="76200"/>
          </a:xfrm>
          <a:prstGeom prst="rect">
            <a:avLst/>
          </a:prstGeom>
        </p:spPr>
      </p:pic>
      <p:pic>
        <p:nvPicPr>
          <p:cNvPr id="22" name="图片 21">
            <a:extLst>
              <a:ext uri="{FF2B5EF4-FFF2-40B4-BE49-F238E27FC236}">
                <a16:creationId xmlns:a16="http://schemas.microsoft.com/office/drawing/2014/main" id="{6B42D18F-24DE-413A-B63F-EEF731518A9B}"/>
              </a:ext>
            </a:extLst>
          </p:cNvPr>
          <p:cNvPicPr>
            <a:picLocks noChangeAspect="1"/>
          </p:cNvPicPr>
          <p:nvPr/>
        </p:nvPicPr>
        <p:blipFill>
          <a:blip r:embed="rId5"/>
          <a:stretch>
            <a:fillRect/>
          </a:stretch>
        </p:blipFill>
        <p:spPr>
          <a:xfrm>
            <a:off x="1852862" y="4570768"/>
            <a:ext cx="6757542" cy="1128870"/>
          </a:xfrm>
          <a:prstGeom prst="rect">
            <a:avLst/>
          </a:prstGeom>
        </p:spPr>
      </p:pic>
    </p:spTree>
    <p:extLst>
      <p:ext uri="{BB962C8B-B14F-4D97-AF65-F5344CB8AC3E}">
        <p14:creationId xmlns:p14="http://schemas.microsoft.com/office/powerpoint/2010/main" val="655417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err="1">
                <a:solidFill>
                  <a:sysClr val="windowText" lastClr="000000"/>
                </a:solidFill>
                <a:latin typeface="Arial" panose="020B0604020202090204"/>
                <a:ea typeface="微软雅黑" panose="020B0503020204020204" pitchFamily="34" charset="-122"/>
              </a:rPr>
              <a:t>FinerFact</a:t>
            </a:r>
            <a:r>
              <a:rPr lang="zh-CN" altLang="en-US" sz="2600" b="1" dirty="0">
                <a:solidFill>
                  <a:sysClr val="windowText" lastClr="000000"/>
                </a:solidFill>
                <a:latin typeface="Arial" panose="020B0604020202090204"/>
                <a:ea typeface="微软雅黑" panose="020B0503020204020204" pitchFamily="34" charset="-122"/>
              </a:rPr>
              <a:t>框架</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77" name="文本框 76">
            <a:extLst>
              <a:ext uri="{FF2B5EF4-FFF2-40B4-BE49-F238E27FC236}">
                <a16:creationId xmlns:a16="http://schemas.microsoft.com/office/drawing/2014/main" id="{BC39D191-4872-4288-667E-2183BF44BB5D}"/>
              </a:ext>
            </a:extLst>
          </p:cNvPr>
          <p:cNvSpPr txBox="1"/>
          <p:nvPr/>
        </p:nvSpPr>
        <p:spPr>
          <a:xfrm>
            <a:off x="592554" y="4860776"/>
            <a:ext cx="5193374"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600" kern="100" dirty="0">
                <a:solidFill>
                  <a:schemeClr val="bg1"/>
                </a:solidFill>
                <a:effectLst/>
                <a:latin typeface="Times New Roman" panose="02020603050405020304" pitchFamily="18" charset="0"/>
                <a:ea typeface="宋体" panose="02010600030101010101" pitchFamily="2" charset="-122"/>
              </a:rPr>
              <a:t>随着物联网和通信技术的发展，</a:t>
            </a:r>
            <a:r>
              <a:rPr lang="zh-CN" altLang="zh-CN" sz="1600" b="1" kern="100" dirty="0">
                <a:solidFill>
                  <a:schemeClr val="bg1"/>
                </a:solidFill>
                <a:effectLst/>
                <a:latin typeface="Times New Roman" panose="02020603050405020304" pitchFamily="18" charset="0"/>
                <a:ea typeface="宋体" panose="02010600030101010101" pitchFamily="2" charset="-122"/>
              </a:rPr>
              <a:t>数字孪生技术</a:t>
            </a:r>
            <a:r>
              <a:rPr lang="zh-CN" altLang="zh-CN" sz="1600" kern="100" dirty="0">
                <a:solidFill>
                  <a:schemeClr val="bg1"/>
                </a:solidFill>
                <a:effectLst/>
                <a:latin typeface="Times New Roman" panose="02020603050405020304" pitchFamily="18" charset="0"/>
                <a:ea typeface="宋体" panose="02010600030101010101" pitchFamily="2" charset="-122"/>
              </a:rPr>
              <a:t>被</a:t>
            </a:r>
            <a:r>
              <a:rPr lang="zh-CN" altLang="en-US" sz="1600" kern="100" dirty="0">
                <a:solidFill>
                  <a:schemeClr val="bg1"/>
                </a:solidFill>
                <a:latin typeface="Times New Roman" panose="02020603050405020304" pitchFamily="18" charset="0"/>
                <a:ea typeface="宋体" panose="02010600030101010101" pitchFamily="2" charset="-122"/>
              </a:rPr>
              <a:t>广泛</a:t>
            </a:r>
            <a:r>
              <a:rPr lang="zh-CN" altLang="zh-CN" sz="1600" kern="100" dirty="0">
                <a:solidFill>
                  <a:schemeClr val="bg1"/>
                </a:solidFill>
                <a:effectLst/>
                <a:latin typeface="Times New Roman" panose="02020603050405020304" pitchFamily="18" charset="0"/>
                <a:ea typeface="宋体" panose="02010600030101010101" pitchFamily="2" charset="-122"/>
              </a:rPr>
              <a:t>关注。然而，目前研究</a:t>
            </a:r>
            <a:r>
              <a:rPr lang="zh-CN" altLang="en-US" sz="1600" kern="100" dirty="0">
                <a:solidFill>
                  <a:schemeClr val="bg1"/>
                </a:solidFill>
                <a:effectLst/>
                <a:latin typeface="Times New Roman" panose="02020603050405020304" pitchFamily="18" charset="0"/>
                <a:ea typeface="宋体" panose="02010600030101010101" pitchFamily="2" charset="-122"/>
              </a:rPr>
              <a:t>热</a:t>
            </a:r>
            <a:r>
              <a:rPr lang="zh-CN" altLang="zh-CN" sz="1600" kern="100" dirty="0">
                <a:solidFill>
                  <a:schemeClr val="bg1"/>
                </a:solidFill>
                <a:effectLst/>
                <a:latin typeface="Times New Roman" panose="02020603050405020304" pitchFamily="18" charset="0"/>
                <a:ea typeface="宋体" panose="02010600030101010101" pitchFamily="2" charset="-122"/>
              </a:rPr>
              <a:t>点</a:t>
            </a:r>
            <a:r>
              <a:rPr lang="zh-CN" altLang="en-US" sz="1600" kern="100" dirty="0">
                <a:solidFill>
                  <a:schemeClr val="bg1"/>
                </a:solidFill>
                <a:effectLst/>
                <a:latin typeface="Times New Roman" panose="02020603050405020304" pitchFamily="18" charset="0"/>
                <a:ea typeface="宋体" panose="02010600030101010101" pitchFamily="2" charset="-122"/>
              </a:rPr>
              <a:t>集中</a:t>
            </a:r>
            <a:r>
              <a:rPr lang="zh-CN" altLang="zh-CN" sz="1600" kern="100" dirty="0">
                <a:solidFill>
                  <a:schemeClr val="bg1"/>
                </a:solidFill>
                <a:effectLst/>
                <a:latin typeface="Times New Roman" panose="02020603050405020304" pitchFamily="18" charset="0"/>
                <a:ea typeface="宋体" panose="02010600030101010101" pitchFamily="2" charset="-122"/>
              </a:rPr>
              <a:t>在工业、航空等领域</a:t>
            </a:r>
            <a:r>
              <a:rPr lang="zh-CN" altLang="en-US" sz="1600" kern="100" dirty="0">
                <a:solidFill>
                  <a:schemeClr val="bg1"/>
                </a:solidFill>
                <a:latin typeface="Times New Roman" panose="02020603050405020304" pitchFamily="18" charset="0"/>
                <a:ea typeface="宋体" panose="02010600030101010101" pitchFamily="2" charset="-122"/>
              </a:rPr>
              <a:t>。</a:t>
            </a:r>
            <a:r>
              <a:rPr lang="zh-CN" altLang="zh-CN" sz="1600" kern="100" dirty="0">
                <a:solidFill>
                  <a:schemeClr val="bg1"/>
                </a:solidFill>
                <a:effectLst/>
                <a:latin typeface="Times New Roman" panose="02020603050405020304" pitchFamily="18" charset="0"/>
                <a:ea typeface="宋体" panose="02010600030101010101" pitchFamily="2" charset="-122"/>
              </a:rPr>
              <a:t>在高移动性</a:t>
            </a:r>
            <a:r>
              <a:rPr lang="zh-CN" altLang="en-US" sz="1600" kern="100" dirty="0">
                <a:solidFill>
                  <a:schemeClr val="bg1"/>
                </a:solidFill>
                <a:effectLst/>
                <a:latin typeface="Times New Roman" panose="02020603050405020304" pitchFamily="18" charset="0"/>
                <a:ea typeface="宋体" panose="02010600030101010101" pitchFamily="2" charset="-122"/>
              </a:rPr>
              <a:t>异构</a:t>
            </a:r>
            <a:r>
              <a:rPr lang="zh-CN" altLang="zh-CN" sz="1600" kern="100" dirty="0">
                <a:solidFill>
                  <a:schemeClr val="bg1"/>
                </a:solidFill>
                <a:effectLst/>
                <a:latin typeface="Times New Roman" panose="02020603050405020304" pitchFamily="18" charset="0"/>
                <a:ea typeface="宋体" panose="02010600030101010101" pitchFamily="2" charset="-122"/>
              </a:rPr>
              <a:t>网络</a:t>
            </a:r>
            <a:r>
              <a:rPr lang="zh-CN" altLang="en-US" sz="1600" kern="100" dirty="0">
                <a:solidFill>
                  <a:schemeClr val="bg1"/>
                </a:solidFill>
                <a:effectLst/>
                <a:latin typeface="Times New Roman" panose="02020603050405020304" pitchFamily="18" charset="0"/>
                <a:ea typeface="宋体" panose="02010600030101010101" pitchFamily="2" charset="-122"/>
              </a:rPr>
              <a:t>乃至</a:t>
            </a:r>
            <a:r>
              <a:rPr lang="zh-CN" altLang="zh-CN" sz="1600" kern="100" dirty="0">
                <a:solidFill>
                  <a:schemeClr val="bg1"/>
                </a:solidFill>
                <a:effectLst/>
                <a:latin typeface="Times New Roman" panose="02020603050405020304" pitchFamily="18" charset="0"/>
                <a:ea typeface="宋体" panose="02010600030101010101" pitchFamily="2" charset="-122"/>
              </a:rPr>
              <a:t>无线网络中。</a:t>
            </a:r>
          </a:p>
        </p:txBody>
      </p:sp>
      <p:sp>
        <p:nvSpPr>
          <p:cNvPr id="3" name="文本框 2">
            <a:extLst>
              <a:ext uri="{FF2B5EF4-FFF2-40B4-BE49-F238E27FC236}">
                <a16:creationId xmlns:a16="http://schemas.microsoft.com/office/drawing/2014/main" id="{5786CEDD-2C16-3987-43A7-4D8A7CACF760}"/>
              </a:ext>
            </a:extLst>
          </p:cNvPr>
          <p:cNvSpPr txBox="1"/>
          <p:nvPr/>
        </p:nvSpPr>
        <p:spPr>
          <a:xfrm>
            <a:off x="1077519" y="4514884"/>
            <a:ext cx="4521897" cy="1289905"/>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C3 </a:t>
            </a:r>
            <a:r>
              <a:rPr lang="zh-CN" altLang="en-US" dirty="0">
                <a:latin typeface="微软雅黑" panose="020B0503020204020204" pitchFamily="34" charset="-122"/>
                <a:ea typeface="微软雅黑" panose="020B0503020204020204" pitchFamily="34" charset="-122"/>
              </a:rPr>
              <a:t>设计了一个先验感知的双通道核图网络，通过对不同类型的细微线索（</a:t>
            </a:r>
            <a:r>
              <a:rPr lang="en-US" altLang="zh-CN" dirty="0">
                <a:latin typeface="微软雅黑" panose="020B0503020204020204" pitchFamily="34" charset="-122"/>
                <a:ea typeface="微软雅黑" panose="020B0503020204020204" pitchFamily="34" charset="-122"/>
              </a:rPr>
              <a:t>RQ3</a:t>
            </a:r>
            <a:r>
              <a:rPr lang="zh-CN" altLang="en-US" dirty="0">
                <a:latin typeface="微软雅黑" panose="020B0503020204020204" pitchFamily="34" charset="-122"/>
                <a:ea typeface="微软雅黑" panose="020B0503020204020204" pitchFamily="34" charset="-122"/>
              </a:rPr>
              <a:t>）建模来实现细粒度推理。</a:t>
            </a:r>
          </a:p>
        </p:txBody>
      </p: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8" name="圆角矩形 12">
            <a:extLst>
              <a:ext uri="{FF2B5EF4-FFF2-40B4-BE49-F238E27FC236}">
                <a16:creationId xmlns:a16="http://schemas.microsoft.com/office/drawing/2014/main" id="{25F75287-26FC-2F9A-8E88-A07DACEF6C9F}"/>
              </a:ext>
            </a:extLst>
          </p:cNvPr>
          <p:cNvSpPr>
            <a:spLocks noChangeArrowheads="1"/>
          </p:cNvSpPr>
          <p:nvPr/>
        </p:nvSpPr>
        <p:spPr bwMode="auto">
          <a:xfrm>
            <a:off x="660400" y="948790"/>
            <a:ext cx="10872208" cy="546096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5" name="图片 4">
            <a:extLst>
              <a:ext uri="{FF2B5EF4-FFF2-40B4-BE49-F238E27FC236}">
                <a16:creationId xmlns:a16="http://schemas.microsoft.com/office/drawing/2014/main" id="{7A49BB32-E8B0-FC61-F14B-17211CDCF2D9}"/>
              </a:ext>
            </a:extLst>
          </p:cNvPr>
          <p:cNvPicPr>
            <a:picLocks noChangeAspect="1"/>
          </p:cNvPicPr>
          <p:nvPr/>
        </p:nvPicPr>
        <p:blipFill>
          <a:blip r:embed="rId4"/>
          <a:stretch>
            <a:fillRect/>
          </a:stretch>
        </p:blipFill>
        <p:spPr>
          <a:xfrm>
            <a:off x="1184244" y="1121915"/>
            <a:ext cx="9583073" cy="3176462"/>
          </a:xfrm>
          <a:prstGeom prst="rect">
            <a:avLst/>
          </a:prstGeom>
        </p:spPr>
      </p:pic>
      <p:sp>
        <p:nvSpPr>
          <p:cNvPr id="6" name="文本框 5">
            <a:extLst>
              <a:ext uri="{FF2B5EF4-FFF2-40B4-BE49-F238E27FC236}">
                <a16:creationId xmlns:a16="http://schemas.microsoft.com/office/drawing/2014/main" id="{0F3EAA3B-0FCE-9A98-8E82-378FCA85558B}"/>
              </a:ext>
            </a:extLst>
          </p:cNvPr>
          <p:cNvSpPr txBox="1"/>
          <p:nvPr/>
        </p:nvSpPr>
        <p:spPr>
          <a:xfrm>
            <a:off x="6336451" y="4560530"/>
            <a:ext cx="4671317" cy="1705403"/>
          </a:xfrm>
          <a:prstGeom prst="rect">
            <a:avLst/>
          </a:prstGeom>
          <a:noFill/>
          <a:ln>
            <a:solidFill>
              <a:srgbClr val="FF0000"/>
            </a:solidFill>
            <a:prstDash val="sysDot"/>
          </a:ln>
        </p:spPr>
        <p:txBody>
          <a:bodyPr wrap="square">
            <a:spAutoFit/>
          </a:bodyPr>
          <a:lstStyle/>
          <a:p>
            <a:pPr marL="342900" indent="-342900">
              <a:lnSpc>
                <a:spcPct val="150000"/>
              </a:lnSpc>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对应于人类信息处理模型的检索子过程根据特定信息的关联性重新激活用于决策的特定信息这使得能够通过考虑细微线索对证据关系进行细粒度建模</a:t>
            </a:r>
            <a:endParaRPr lang="en-US" altLang="zh-CN" sz="1800" dirty="0">
              <a:latin typeface="微软雅黑" panose="020B0503020204020204" pitchFamily="34" charset="-122"/>
              <a:ea typeface="微软雅黑" panose="020B0503020204020204" pitchFamily="34" charset="-122"/>
            </a:endParaRPr>
          </a:p>
        </p:txBody>
      </p:sp>
      <p:sp>
        <p:nvSpPr>
          <p:cNvPr id="7" name="箭头: 右 6">
            <a:extLst>
              <a:ext uri="{FF2B5EF4-FFF2-40B4-BE49-F238E27FC236}">
                <a16:creationId xmlns:a16="http://schemas.microsoft.com/office/drawing/2014/main" id="{531A3732-03B5-F5A4-E76D-0B7268460719}"/>
              </a:ext>
            </a:extLst>
          </p:cNvPr>
          <p:cNvSpPr/>
          <p:nvPr/>
        </p:nvSpPr>
        <p:spPr>
          <a:xfrm>
            <a:off x="5438942" y="5115282"/>
            <a:ext cx="829663" cy="297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84018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err="1">
                <a:solidFill>
                  <a:sysClr val="windowText" lastClr="000000"/>
                </a:solidFill>
                <a:latin typeface="Arial" panose="020B0604020202090204"/>
                <a:ea typeface="微软雅黑" panose="020B0503020204020204" pitchFamily="34" charset="-122"/>
              </a:rPr>
              <a:t>FinerFact</a:t>
            </a:r>
            <a:r>
              <a:rPr lang="zh-CN" altLang="en-US" sz="2600" b="1" dirty="0">
                <a:solidFill>
                  <a:sysClr val="windowText" lastClr="000000"/>
                </a:solidFill>
                <a:latin typeface="Arial" panose="020B0604020202090204"/>
                <a:ea typeface="微软雅黑" panose="020B0503020204020204" pitchFamily="34" charset="-122"/>
              </a:rPr>
              <a:t>框架</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77" name="文本框 76">
            <a:extLst>
              <a:ext uri="{FF2B5EF4-FFF2-40B4-BE49-F238E27FC236}">
                <a16:creationId xmlns:a16="http://schemas.microsoft.com/office/drawing/2014/main" id="{BC39D191-4872-4288-667E-2183BF44BB5D}"/>
              </a:ext>
            </a:extLst>
          </p:cNvPr>
          <p:cNvSpPr txBox="1"/>
          <p:nvPr/>
        </p:nvSpPr>
        <p:spPr>
          <a:xfrm>
            <a:off x="592554" y="4860776"/>
            <a:ext cx="5193374"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600" kern="100" dirty="0">
                <a:solidFill>
                  <a:schemeClr val="bg1"/>
                </a:solidFill>
                <a:effectLst/>
                <a:latin typeface="Times New Roman" panose="02020603050405020304" pitchFamily="18" charset="0"/>
                <a:ea typeface="宋体" panose="02010600030101010101" pitchFamily="2" charset="-122"/>
              </a:rPr>
              <a:t>随着物联网和通信技术的发展，</a:t>
            </a:r>
            <a:r>
              <a:rPr lang="zh-CN" altLang="zh-CN" sz="1600" b="1" kern="100" dirty="0">
                <a:solidFill>
                  <a:schemeClr val="bg1"/>
                </a:solidFill>
                <a:effectLst/>
                <a:latin typeface="Times New Roman" panose="02020603050405020304" pitchFamily="18" charset="0"/>
                <a:ea typeface="宋体" panose="02010600030101010101" pitchFamily="2" charset="-122"/>
              </a:rPr>
              <a:t>数字孪生技术</a:t>
            </a:r>
            <a:r>
              <a:rPr lang="zh-CN" altLang="zh-CN" sz="1600" kern="100" dirty="0">
                <a:solidFill>
                  <a:schemeClr val="bg1"/>
                </a:solidFill>
                <a:effectLst/>
                <a:latin typeface="Times New Roman" panose="02020603050405020304" pitchFamily="18" charset="0"/>
                <a:ea typeface="宋体" panose="02010600030101010101" pitchFamily="2" charset="-122"/>
              </a:rPr>
              <a:t>被</a:t>
            </a:r>
            <a:r>
              <a:rPr lang="zh-CN" altLang="en-US" sz="1600" kern="100" dirty="0">
                <a:solidFill>
                  <a:schemeClr val="bg1"/>
                </a:solidFill>
                <a:latin typeface="Times New Roman" panose="02020603050405020304" pitchFamily="18" charset="0"/>
                <a:ea typeface="宋体" panose="02010600030101010101" pitchFamily="2" charset="-122"/>
              </a:rPr>
              <a:t>广泛</a:t>
            </a:r>
            <a:r>
              <a:rPr lang="zh-CN" altLang="zh-CN" sz="1600" kern="100" dirty="0">
                <a:solidFill>
                  <a:schemeClr val="bg1"/>
                </a:solidFill>
                <a:effectLst/>
                <a:latin typeface="Times New Roman" panose="02020603050405020304" pitchFamily="18" charset="0"/>
                <a:ea typeface="宋体" panose="02010600030101010101" pitchFamily="2" charset="-122"/>
              </a:rPr>
              <a:t>关</a:t>
            </a:r>
          </a:p>
        </p:txBody>
      </p: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8" name="圆角矩形 12">
            <a:extLst>
              <a:ext uri="{FF2B5EF4-FFF2-40B4-BE49-F238E27FC236}">
                <a16:creationId xmlns:a16="http://schemas.microsoft.com/office/drawing/2014/main" id="{25F75287-26FC-2F9A-8E88-A07DACEF6C9F}"/>
              </a:ext>
            </a:extLst>
          </p:cNvPr>
          <p:cNvSpPr>
            <a:spLocks noChangeArrowheads="1"/>
          </p:cNvSpPr>
          <p:nvPr/>
        </p:nvSpPr>
        <p:spPr bwMode="auto">
          <a:xfrm>
            <a:off x="660400" y="948790"/>
            <a:ext cx="10872208" cy="546096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 name="文本框 10">
            <a:extLst>
              <a:ext uri="{FF2B5EF4-FFF2-40B4-BE49-F238E27FC236}">
                <a16:creationId xmlns:a16="http://schemas.microsoft.com/office/drawing/2014/main" id="{BE34B852-F368-CAA2-982B-ADBC5746F75C}"/>
              </a:ext>
            </a:extLst>
          </p:cNvPr>
          <p:cNvSpPr txBox="1"/>
          <p:nvPr/>
        </p:nvSpPr>
        <p:spPr>
          <a:xfrm>
            <a:off x="929104" y="1265328"/>
            <a:ext cx="6889530" cy="523220"/>
          </a:xfrm>
          <a:prstGeom prst="rect">
            <a:avLst/>
          </a:prstGeom>
          <a:noFill/>
        </p:spPr>
        <p:txBody>
          <a:bodyPr wrap="square">
            <a:spAutoFit/>
          </a:bodyPr>
          <a:lstStyle/>
          <a:p>
            <a:r>
              <a:rPr lang="en-US" altLang="zh-CN" sz="2800" b="1" dirty="0"/>
              <a:t>Graph-Based Fine-Grained Reasoning</a:t>
            </a:r>
            <a:endParaRPr lang="zh-CN" altLang="en-US" sz="2800" b="1" dirty="0"/>
          </a:p>
        </p:txBody>
      </p:sp>
      <p:sp>
        <p:nvSpPr>
          <p:cNvPr id="15" name="文本框 14">
            <a:extLst>
              <a:ext uri="{FF2B5EF4-FFF2-40B4-BE49-F238E27FC236}">
                <a16:creationId xmlns:a16="http://schemas.microsoft.com/office/drawing/2014/main" id="{F15FF685-28FC-EE94-BBA6-43E7DCB6DA3C}"/>
              </a:ext>
            </a:extLst>
          </p:cNvPr>
          <p:cNvSpPr txBox="1"/>
          <p:nvPr/>
        </p:nvSpPr>
        <p:spPr>
          <a:xfrm>
            <a:off x="929104" y="2005055"/>
            <a:ext cx="7681300" cy="465640"/>
          </a:xfrm>
          <a:prstGeom prst="rect">
            <a:avLst/>
          </a:prstGeom>
          <a:noFill/>
        </p:spPr>
        <p:txBody>
          <a:bodyPr wrap="square">
            <a:spAutoFit/>
          </a:bodyPr>
          <a:lstStyle/>
          <a:p>
            <a:pPr>
              <a:lnSpc>
                <a:spcPct val="150000"/>
              </a:lnSpc>
            </a:pPr>
            <a:endParaRPr lang="zh-CN" altLang="en-US" dirty="0"/>
          </a:p>
        </p:txBody>
      </p:sp>
      <p:pic>
        <p:nvPicPr>
          <p:cNvPr id="9" name="图片 8">
            <a:extLst>
              <a:ext uri="{FF2B5EF4-FFF2-40B4-BE49-F238E27FC236}">
                <a16:creationId xmlns:a16="http://schemas.microsoft.com/office/drawing/2014/main" id="{97DAE64F-8EFE-3699-2E76-3A7A2E288AAE}"/>
              </a:ext>
            </a:extLst>
          </p:cNvPr>
          <p:cNvPicPr>
            <a:picLocks noChangeAspect="1"/>
          </p:cNvPicPr>
          <p:nvPr/>
        </p:nvPicPr>
        <p:blipFill>
          <a:blip r:embed="rId4"/>
          <a:stretch>
            <a:fillRect/>
          </a:stretch>
        </p:blipFill>
        <p:spPr>
          <a:xfrm>
            <a:off x="6847029" y="1802197"/>
            <a:ext cx="4581525" cy="1943100"/>
          </a:xfrm>
          <a:prstGeom prst="rect">
            <a:avLst/>
          </a:prstGeom>
        </p:spPr>
      </p:pic>
      <p:pic>
        <p:nvPicPr>
          <p:cNvPr id="13" name="图片 12">
            <a:extLst>
              <a:ext uri="{FF2B5EF4-FFF2-40B4-BE49-F238E27FC236}">
                <a16:creationId xmlns:a16="http://schemas.microsoft.com/office/drawing/2014/main" id="{6BA7AE2E-423F-F75D-D002-D16E4FEFE430}"/>
              </a:ext>
            </a:extLst>
          </p:cNvPr>
          <p:cNvPicPr>
            <a:picLocks noChangeAspect="1"/>
          </p:cNvPicPr>
          <p:nvPr/>
        </p:nvPicPr>
        <p:blipFill rotWithShape="1">
          <a:blip r:embed="rId5"/>
          <a:srcRect l="2031" r="-1597" b="11773"/>
          <a:stretch/>
        </p:blipFill>
        <p:spPr>
          <a:xfrm>
            <a:off x="1489752" y="1999238"/>
            <a:ext cx="4756935" cy="973254"/>
          </a:xfrm>
          <a:prstGeom prst="rect">
            <a:avLst/>
          </a:prstGeom>
        </p:spPr>
      </p:pic>
      <p:sp>
        <p:nvSpPr>
          <p:cNvPr id="16" name="文本框 15">
            <a:extLst>
              <a:ext uri="{FF2B5EF4-FFF2-40B4-BE49-F238E27FC236}">
                <a16:creationId xmlns:a16="http://schemas.microsoft.com/office/drawing/2014/main" id="{7D6098D5-1C40-D73E-5508-45D48F03E3DD}"/>
              </a:ext>
            </a:extLst>
          </p:cNvPr>
          <p:cNvSpPr txBox="1"/>
          <p:nvPr/>
        </p:nvSpPr>
        <p:spPr>
          <a:xfrm>
            <a:off x="1267675" y="4044206"/>
            <a:ext cx="3792756" cy="1477328"/>
          </a:xfrm>
          <a:prstGeom prst="rect">
            <a:avLst/>
          </a:prstGeom>
          <a:noFill/>
          <a:ln w="28575">
            <a:solidFill>
              <a:srgbClr val="FFC000"/>
            </a:solidFill>
            <a:prstDash val="sysDash"/>
          </a:ln>
        </p:spPr>
        <p:txBody>
          <a:bodyPr wrap="square">
            <a:spAutoFit/>
          </a:bodyPr>
          <a:lstStyle/>
          <a:p>
            <a:r>
              <a:rPr lang="zh-CN" altLang="en-US" b="1" dirty="0"/>
              <a:t>基于双通道核匹配的节点标签预测</a:t>
            </a:r>
            <a:endParaRPr lang="en-US" altLang="zh-CN" b="1" dirty="0"/>
          </a:p>
          <a:p>
            <a:pPr marL="285750" indent="-285750">
              <a:buFont typeface="Arial" panose="020B0604020202020204" pitchFamily="34" charset="0"/>
              <a:buChar char="•"/>
            </a:pPr>
            <a:r>
              <a:rPr lang="zh-CN" altLang="en-US" dirty="0"/>
              <a:t>集成了整个图中不同类型的细微线索</a:t>
            </a:r>
            <a:endParaRPr lang="en-US" altLang="zh-CN" dirty="0"/>
          </a:p>
          <a:p>
            <a:pPr marL="285750" indent="-285750">
              <a:buFont typeface="Arial" panose="020B0604020202020204" pitchFamily="34" charset="0"/>
              <a:buChar char="•"/>
            </a:pPr>
            <a:r>
              <a:rPr lang="zh-CN" altLang="en-US" dirty="0"/>
              <a:t>为每个节点给出的单个预测得分提供可解释性</a:t>
            </a:r>
          </a:p>
        </p:txBody>
      </p:sp>
      <p:sp>
        <p:nvSpPr>
          <p:cNvPr id="17" name="文本框 16">
            <a:extLst>
              <a:ext uri="{FF2B5EF4-FFF2-40B4-BE49-F238E27FC236}">
                <a16:creationId xmlns:a16="http://schemas.microsoft.com/office/drawing/2014/main" id="{08BCAA20-D998-9409-ADA3-E0CDA28EBDFE}"/>
              </a:ext>
            </a:extLst>
          </p:cNvPr>
          <p:cNvSpPr txBox="1"/>
          <p:nvPr/>
        </p:nvSpPr>
        <p:spPr>
          <a:xfrm>
            <a:off x="5922256" y="4002652"/>
            <a:ext cx="3792756" cy="1477328"/>
          </a:xfrm>
          <a:prstGeom prst="rect">
            <a:avLst/>
          </a:prstGeom>
          <a:noFill/>
          <a:ln w="28575">
            <a:solidFill>
              <a:srgbClr val="FFC000"/>
            </a:solidFill>
            <a:prstDash val="sysDash"/>
          </a:ln>
        </p:spPr>
        <p:txBody>
          <a:bodyPr wrap="square">
            <a:spAutoFit/>
          </a:bodyPr>
          <a:lstStyle/>
          <a:p>
            <a:r>
              <a:rPr lang="zh-CN" altLang="en-US" b="1" dirty="0"/>
              <a:t>节点重要性学习有注意力先验</a:t>
            </a:r>
            <a:endParaRPr lang="en-US" altLang="zh-CN" b="1" dirty="0"/>
          </a:p>
          <a:p>
            <a:pPr marL="285750" indent="-285750">
              <a:buFont typeface="Arial" panose="020B0604020202020204" pitchFamily="34" charset="0"/>
              <a:buChar char="•"/>
            </a:pPr>
            <a:r>
              <a:rPr lang="zh-CN" altLang="en-US" dirty="0"/>
              <a:t>整合证据显著性</a:t>
            </a:r>
            <a:r>
              <a:rPr lang="en-US" altLang="zh-CN" dirty="0"/>
              <a:t>R</a:t>
            </a:r>
            <a:r>
              <a:rPr lang="zh-CN" altLang="en-US" dirty="0"/>
              <a:t>作为注意先验为最终预测</a:t>
            </a:r>
            <a:endParaRPr lang="en-US" altLang="zh-CN" dirty="0"/>
          </a:p>
          <a:p>
            <a:pPr marL="285750" indent="-285750">
              <a:buFont typeface="Arial" panose="020B0604020202020204" pitchFamily="34" charset="0"/>
              <a:buChar char="•"/>
            </a:pPr>
            <a:r>
              <a:rPr lang="zh-CN" altLang="en-US" dirty="0"/>
              <a:t>提供每个节点的重要性的可解释性</a:t>
            </a:r>
          </a:p>
        </p:txBody>
      </p:sp>
      <p:sp>
        <p:nvSpPr>
          <p:cNvPr id="20" name="文本框 19">
            <a:extLst>
              <a:ext uri="{FF2B5EF4-FFF2-40B4-BE49-F238E27FC236}">
                <a16:creationId xmlns:a16="http://schemas.microsoft.com/office/drawing/2014/main" id="{2275A88F-D207-C64F-5B18-7C84B1A40A04}"/>
              </a:ext>
            </a:extLst>
          </p:cNvPr>
          <p:cNvSpPr txBox="1"/>
          <p:nvPr/>
        </p:nvSpPr>
        <p:spPr>
          <a:xfrm>
            <a:off x="3277457" y="1852683"/>
            <a:ext cx="1061366" cy="1119810"/>
          </a:xfrm>
          <a:prstGeom prst="rect">
            <a:avLst/>
          </a:prstGeom>
          <a:noFill/>
          <a:ln w="28575">
            <a:solidFill>
              <a:srgbClr val="FFC000"/>
            </a:solidFill>
            <a:prstDash val="sysDash"/>
          </a:ln>
        </p:spPr>
        <p:txBody>
          <a:bodyPr wrap="square">
            <a:spAutoFit/>
          </a:bodyPr>
          <a:lstStyle/>
          <a:p>
            <a:endParaRPr lang="zh-CN" altLang="en-US" dirty="0"/>
          </a:p>
        </p:txBody>
      </p:sp>
      <p:sp>
        <p:nvSpPr>
          <p:cNvPr id="21" name="文本框 20">
            <a:extLst>
              <a:ext uri="{FF2B5EF4-FFF2-40B4-BE49-F238E27FC236}">
                <a16:creationId xmlns:a16="http://schemas.microsoft.com/office/drawing/2014/main" id="{580772B3-C1F9-239B-9357-965912F82EE1}"/>
              </a:ext>
            </a:extLst>
          </p:cNvPr>
          <p:cNvSpPr txBox="1"/>
          <p:nvPr/>
        </p:nvSpPr>
        <p:spPr>
          <a:xfrm>
            <a:off x="4406669" y="1842365"/>
            <a:ext cx="1130157" cy="1119811"/>
          </a:xfrm>
          <a:prstGeom prst="rect">
            <a:avLst/>
          </a:prstGeom>
          <a:noFill/>
          <a:ln w="28575">
            <a:solidFill>
              <a:srgbClr val="FFC000"/>
            </a:solidFill>
            <a:prstDash val="sysDash"/>
          </a:ln>
        </p:spPr>
        <p:txBody>
          <a:bodyPr wrap="square">
            <a:spAutoFit/>
          </a:bodyPr>
          <a:lstStyle/>
          <a:p>
            <a:endParaRPr lang="zh-CN" altLang="en-US" dirty="0"/>
          </a:p>
        </p:txBody>
      </p:sp>
      <p:cxnSp>
        <p:nvCxnSpPr>
          <p:cNvPr id="23" name="直接连接符 22">
            <a:extLst>
              <a:ext uri="{FF2B5EF4-FFF2-40B4-BE49-F238E27FC236}">
                <a16:creationId xmlns:a16="http://schemas.microsoft.com/office/drawing/2014/main" id="{D2F62185-05CA-D793-2C86-32AEF2E4019D}"/>
              </a:ext>
            </a:extLst>
          </p:cNvPr>
          <p:cNvCxnSpPr>
            <a:stCxn id="20" idx="2"/>
            <a:endCxn id="16" idx="0"/>
          </p:cNvCxnSpPr>
          <p:nvPr/>
        </p:nvCxnSpPr>
        <p:spPr>
          <a:xfrm flipH="1">
            <a:off x="3164053" y="2972493"/>
            <a:ext cx="644087" cy="1071713"/>
          </a:xfrm>
          <a:prstGeom prst="line">
            <a:avLst/>
          </a:prstGeom>
          <a:ln w="28575">
            <a:solidFill>
              <a:srgbClr val="FFC000"/>
            </a:solidFill>
            <a:prstDash val="sysDash"/>
          </a:ln>
        </p:spPr>
        <p:style>
          <a:lnRef idx="1">
            <a:schemeClr val="accent2"/>
          </a:lnRef>
          <a:fillRef idx="0">
            <a:schemeClr val="accent2"/>
          </a:fillRef>
          <a:effectRef idx="0">
            <a:schemeClr val="accent2"/>
          </a:effectRef>
          <a:fontRef idx="minor">
            <a:schemeClr val="tx1"/>
          </a:fontRef>
        </p:style>
      </p:cxnSp>
      <p:cxnSp>
        <p:nvCxnSpPr>
          <p:cNvPr id="25" name="直接连接符 24">
            <a:extLst>
              <a:ext uri="{FF2B5EF4-FFF2-40B4-BE49-F238E27FC236}">
                <a16:creationId xmlns:a16="http://schemas.microsoft.com/office/drawing/2014/main" id="{F9492641-73C6-E718-B57D-6074A9B8216C}"/>
              </a:ext>
            </a:extLst>
          </p:cNvPr>
          <p:cNvCxnSpPr>
            <a:stCxn id="21" idx="2"/>
            <a:endCxn id="17" idx="0"/>
          </p:cNvCxnSpPr>
          <p:nvPr/>
        </p:nvCxnSpPr>
        <p:spPr>
          <a:xfrm>
            <a:off x="4971748" y="2962176"/>
            <a:ext cx="2846886" cy="1040476"/>
          </a:xfrm>
          <a:prstGeom prst="line">
            <a:avLst/>
          </a:prstGeom>
          <a:ln w="28575">
            <a:solidFill>
              <a:srgbClr val="FFC000"/>
            </a:solidFill>
            <a:prstDash val="sys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77245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err="1">
                <a:solidFill>
                  <a:sysClr val="windowText" lastClr="000000"/>
                </a:solidFill>
                <a:latin typeface="Arial" panose="020B0604020202090204"/>
                <a:ea typeface="微软雅黑" panose="020B0503020204020204" pitchFamily="34" charset="-122"/>
              </a:rPr>
              <a:t>FinerFact</a:t>
            </a:r>
            <a:r>
              <a:rPr lang="zh-CN" altLang="en-US" sz="2600" b="1" dirty="0">
                <a:solidFill>
                  <a:sysClr val="windowText" lastClr="000000"/>
                </a:solidFill>
                <a:latin typeface="Arial" panose="020B0604020202090204"/>
                <a:ea typeface="微软雅黑" panose="020B0503020204020204" pitchFamily="34" charset="-122"/>
              </a:rPr>
              <a:t>框架</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8" name="圆角矩形 12">
            <a:extLst>
              <a:ext uri="{FF2B5EF4-FFF2-40B4-BE49-F238E27FC236}">
                <a16:creationId xmlns:a16="http://schemas.microsoft.com/office/drawing/2014/main" id="{25F75287-26FC-2F9A-8E88-A07DACEF6C9F}"/>
              </a:ext>
            </a:extLst>
          </p:cNvPr>
          <p:cNvSpPr>
            <a:spLocks noChangeArrowheads="1"/>
          </p:cNvSpPr>
          <p:nvPr/>
        </p:nvSpPr>
        <p:spPr bwMode="auto">
          <a:xfrm>
            <a:off x="660399" y="948790"/>
            <a:ext cx="11442557" cy="546096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 name="文本框 10">
            <a:extLst>
              <a:ext uri="{FF2B5EF4-FFF2-40B4-BE49-F238E27FC236}">
                <a16:creationId xmlns:a16="http://schemas.microsoft.com/office/drawing/2014/main" id="{BE34B852-F368-CAA2-982B-ADBC5746F75C}"/>
              </a:ext>
            </a:extLst>
          </p:cNvPr>
          <p:cNvSpPr txBox="1"/>
          <p:nvPr/>
        </p:nvSpPr>
        <p:spPr>
          <a:xfrm>
            <a:off x="929104" y="1265328"/>
            <a:ext cx="6889530" cy="523220"/>
          </a:xfrm>
          <a:prstGeom prst="rect">
            <a:avLst/>
          </a:prstGeom>
          <a:noFill/>
        </p:spPr>
        <p:txBody>
          <a:bodyPr wrap="square">
            <a:spAutoFit/>
          </a:bodyPr>
          <a:lstStyle/>
          <a:p>
            <a:r>
              <a:rPr lang="en-US" altLang="zh-CN" sz="2800" b="1" dirty="0"/>
              <a:t>Graph-Based Fine-Grained Reasoning</a:t>
            </a:r>
            <a:endParaRPr lang="zh-CN" altLang="en-US" sz="2800" b="1" dirty="0"/>
          </a:p>
        </p:txBody>
      </p:sp>
      <p:pic>
        <p:nvPicPr>
          <p:cNvPr id="4" name="图片 3">
            <a:extLst>
              <a:ext uri="{FF2B5EF4-FFF2-40B4-BE49-F238E27FC236}">
                <a16:creationId xmlns:a16="http://schemas.microsoft.com/office/drawing/2014/main" id="{354E3A8D-2B6A-A955-EFA4-05B2D10F19F6}"/>
              </a:ext>
            </a:extLst>
          </p:cNvPr>
          <p:cNvPicPr>
            <a:picLocks noChangeAspect="1"/>
          </p:cNvPicPr>
          <p:nvPr/>
        </p:nvPicPr>
        <p:blipFill>
          <a:blip r:embed="rId4"/>
          <a:stretch>
            <a:fillRect/>
          </a:stretch>
        </p:blipFill>
        <p:spPr>
          <a:xfrm>
            <a:off x="8186568" y="1212285"/>
            <a:ext cx="2549926" cy="1249154"/>
          </a:xfrm>
          <a:prstGeom prst="rect">
            <a:avLst/>
          </a:prstGeom>
        </p:spPr>
      </p:pic>
      <p:sp>
        <p:nvSpPr>
          <p:cNvPr id="6" name="文本框 5">
            <a:extLst>
              <a:ext uri="{FF2B5EF4-FFF2-40B4-BE49-F238E27FC236}">
                <a16:creationId xmlns:a16="http://schemas.microsoft.com/office/drawing/2014/main" id="{F7CDCF10-023E-EE04-B986-74FD7E074524}"/>
              </a:ext>
            </a:extLst>
          </p:cNvPr>
          <p:cNvSpPr txBox="1"/>
          <p:nvPr/>
        </p:nvSpPr>
        <p:spPr>
          <a:xfrm>
            <a:off x="1095491" y="1952209"/>
            <a:ext cx="6097712" cy="646331"/>
          </a:xfrm>
          <a:prstGeom prst="rect">
            <a:avLst/>
          </a:prstGeom>
          <a:noFill/>
        </p:spPr>
        <p:txBody>
          <a:bodyPr wrap="square">
            <a:spAutoFit/>
          </a:bodyPr>
          <a:lstStyle/>
          <a:p>
            <a:pPr marL="285750" indent="-285750">
              <a:buFont typeface="Wingdings" panose="05000000000000000000" pitchFamily="2" charset="2"/>
              <a:buChar char="Ø"/>
            </a:pPr>
            <a:r>
              <a:rPr lang="zh-CN" altLang="en-US" dirty="0"/>
              <a:t>第一部分:双通道核匹配节点标签预测</a:t>
            </a:r>
            <a:endParaRPr lang="en-US" altLang="zh-CN" dirty="0"/>
          </a:p>
          <a:p>
            <a:r>
              <a:rPr lang="en-US" altLang="zh-CN" dirty="0"/>
              <a:t>	</a:t>
            </a:r>
            <a:r>
              <a:rPr lang="zh-CN" altLang="en-US" dirty="0"/>
              <a:t>第一步:基于文本的推理通道</a:t>
            </a:r>
          </a:p>
        </p:txBody>
      </p:sp>
      <p:pic>
        <p:nvPicPr>
          <p:cNvPr id="10" name="图片 9">
            <a:extLst>
              <a:ext uri="{FF2B5EF4-FFF2-40B4-BE49-F238E27FC236}">
                <a16:creationId xmlns:a16="http://schemas.microsoft.com/office/drawing/2014/main" id="{19E169DE-8908-F831-CB6B-DA9D4AB0159D}"/>
              </a:ext>
            </a:extLst>
          </p:cNvPr>
          <p:cNvPicPr>
            <a:picLocks noChangeAspect="1"/>
          </p:cNvPicPr>
          <p:nvPr/>
        </p:nvPicPr>
        <p:blipFill rotWithShape="1">
          <a:blip r:embed="rId5"/>
          <a:srcRect b="7065"/>
          <a:stretch/>
        </p:blipFill>
        <p:spPr>
          <a:xfrm>
            <a:off x="965199" y="2898113"/>
            <a:ext cx="3709543" cy="828618"/>
          </a:xfrm>
          <a:prstGeom prst="rect">
            <a:avLst/>
          </a:prstGeom>
        </p:spPr>
      </p:pic>
      <p:pic>
        <p:nvPicPr>
          <p:cNvPr id="14" name="图片 13">
            <a:extLst>
              <a:ext uri="{FF2B5EF4-FFF2-40B4-BE49-F238E27FC236}">
                <a16:creationId xmlns:a16="http://schemas.microsoft.com/office/drawing/2014/main" id="{7355A689-310F-8571-9C26-62C861376650}"/>
              </a:ext>
            </a:extLst>
          </p:cNvPr>
          <p:cNvPicPr>
            <a:picLocks noChangeAspect="1"/>
          </p:cNvPicPr>
          <p:nvPr/>
        </p:nvPicPr>
        <p:blipFill rotWithShape="1">
          <a:blip r:embed="rId6"/>
          <a:srcRect t="36192"/>
          <a:stretch/>
        </p:blipFill>
        <p:spPr>
          <a:xfrm>
            <a:off x="4922390" y="2743427"/>
            <a:ext cx="2695575" cy="338554"/>
          </a:xfrm>
          <a:prstGeom prst="rect">
            <a:avLst/>
          </a:prstGeom>
        </p:spPr>
      </p:pic>
      <p:pic>
        <p:nvPicPr>
          <p:cNvPr id="19" name="图片 18">
            <a:extLst>
              <a:ext uri="{FF2B5EF4-FFF2-40B4-BE49-F238E27FC236}">
                <a16:creationId xmlns:a16="http://schemas.microsoft.com/office/drawing/2014/main" id="{35A1FEF9-5D15-0FF6-3192-42317BD48B7F}"/>
              </a:ext>
            </a:extLst>
          </p:cNvPr>
          <p:cNvPicPr>
            <a:picLocks noChangeAspect="1"/>
          </p:cNvPicPr>
          <p:nvPr/>
        </p:nvPicPr>
        <p:blipFill>
          <a:blip r:embed="rId7"/>
          <a:stretch>
            <a:fillRect/>
          </a:stretch>
        </p:blipFill>
        <p:spPr>
          <a:xfrm>
            <a:off x="4902062" y="3546016"/>
            <a:ext cx="2581275" cy="257175"/>
          </a:xfrm>
          <a:prstGeom prst="rect">
            <a:avLst/>
          </a:prstGeom>
        </p:spPr>
      </p:pic>
      <p:pic>
        <p:nvPicPr>
          <p:cNvPr id="24" name="图片 23">
            <a:extLst>
              <a:ext uri="{FF2B5EF4-FFF2-40B4-BE49-F238E27FC236}">
                <a16:creationId xmlns:a16="http://schemas.microsoft.com/office/drawing/2014/main" id="{96F37DEB-32E2-9B5E-91AC-2F74D2189646}"/>
              </a:ext>
            </a:extLst>
          </p:cNvPr>
          <p:cNvPicPr>
            <a:picLocks noChangeAspect="1"/>
          </p:cNvPicPr>
          <p:nvPr/>
        </p:nvPicPr>
        <p:blipFill>
          <a:blip r:embed="rId8"/>
          <a:stretch>
            <a:fillRect/>
          </a:stretch>
        </p:blipFill>
        <p:spPr>
          <a:xfrm>
            <a:off x="5310187" y="3078896"/>
            <a:ext cx="1571625" cy="323850"/>
          </a:xfrm>
          <a:prstGeom prst="rect">
            <a:avLst/>
          </a:prstGeom>
        </p:spPr>
      </p:pic>
      <p:pic>
        <p:nvPicPr>
          <p:cNvPr id="27" name="图片 26">
            <a:extLst>
              <a:ext uri="{FF2B5EF4-FFF2-40B4-BE49-F238E27FC236}">
                <a16:creationId xmlns:a16="http://schemas.microsoft.com/office/drawing/2014/main" id="{AFD029A3-6525-2084-BF4B-E12EFBECB52B}"/>
              </a:ext>
            </a:extLst>
          </p:cNvPr>
          <p:cNvPicPr>
            <a:picLocks noChangeAspect="1"/>
          </p:cNvPicPr>
          <p:nvPr/>
        </p:nvPicPr>
        <p:blipFill>
          <a:blip r:embed="rId9"/>
          <a:stretch>
            <a:fillRect/>
          </a:stretch>
        </p:blipFill>
        <p:spPr>
          <a:xfrm>
            <a:off x="5114189" y="3931409"/>
            <a:ext cx="2238375" cy="323850"/>
          </a:xfrm>
          <a:prstGeom prst="rect">
            <a:avLst/>
          </a:prstGeom>
        </p:spPr>
      </p:pic>
      <p:cxnSp>
        <p:nvCxnSpPr>
          <p:cNvPr id="29" name="直接箭头连接符 28">
            <a:extLst>
              <a:ext uri="{FF2B5EF4-FFF2-40B4-BE49-F238E27FC236}">
                <a16:creationId xmlns:a16="http://schemas.microsoft.com/office/drawing/2014/main" id="{5B26A0BD-9A3F-D751-11E8-1DB6D7291E1B}"/>
              </a:ext>
            </a:extLst>
          </p:cNvPr>
          <p:cNvCxnSpPr/>
          <p:nvPr/>
        </p:nvCxnSpPr>
        <p:spPr>
          <a:xfrm>
            <a:off x="7551194" y="2807928"/>
            <a:ext cx="7088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998B9542-E8BA-5560-F9F9-B4A2F0ED528E}"/>
              </a:ext>
            </a:extLst>
          </p:cNvPr>
          <p:cNvSpPr txBox="1"/>
          <p:nvPr/>
        </p:nvSpPr>
        <p:spPr>
          <a:xfrm>
            <a:off x="8199992" y="2590443"/>
            <a:ext cx="1473480" cy="369332"/>
          </a:xfrm>
          <a:prstGeom prst="rect">
            <a:avLst/>
          </a:prstGeom>
          <a:noFill/>
        </p:spPr>
        <p:txBody>
          <a:bodyPr wrap="none" rtlCol="0">
            <a:spAutoFit/>
          </a:bodyPr>
          <a:lstStyle/>
          <a:p>
            <a:r>
              <a:rPr lang="zh-CN" altLang="en-US" dirty="0">
                <a:solidFill>
                  <a:schemeClr val="accent1"/>
                </a:solidFill>
              </a:rPr>
              <a:t>注意力</a:t>
            </a:r>
            <a:r>
              <a:rPr lang="en-US" altLang="zh-CN" dirty="0">
                <a:solidFill>
                  <a:schemeClr val="accent1"/>
                </a:solidFill>
              </a:rPr>
              <a:t>(</a:t>
            </a:r>
            <a:r>
              <a:rPr lang="zh-CN" altLang="en-US" dirty="0">
                <a:solidFill>
                  <a:schemeClr val="accent1"/>
                </a:solidFill>
              </a:rPr>
              <a:t>线索</a:t>
            </a:r>
            <a:r>
              <a:rPr lang="en-US" altLang="zh-CN" dirty="0"/>
              <a:t>)</a:t>
            </a:r>
            <a:endParaRPr lang="zh-CN" altLang="en-US" dirty="0"/>
          </a:p>
        </p:txBody>
      </p:sp>
      <p:cxnSp>
        <p:nvCxnSpPr>
          <p:cNvPr id="32" name="直接箭头连接符 31">
            <a:extLst>
              <a:ext uri="{FF2B5EF4-FFF2-40B4-BE49-F238E27FC236}">
                <a16:creationId xmlns:a16="http://schemas.microsoft.com/office/drawing/2014/main" id="{E09FA8BF-1316-4576-F361-5770EE2DFE46}"/>
              </a:ext>
            </a:extLst>
          </p:cNvPr>
          <p:cNvCxnSpPr/>
          <p:nvPr/>
        </p:nvCxnSpPr>
        <p:spPr>
          <a:xfrm>
            <a:off x="7263551" y="3184575"/>
            <a:ext cx="7088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BA7C4E09-CDBE-DBD7-FD0E-6DE3E06E369B}"/>
              </a:ext>
            </a:extLst>
          </p:cNvPr>
          <p:cNvSpPr txBox="1"/>
          <p:nvPr/>
        </p:nvSpPr>
        <p:spPr>
          <a:xfrm>
            <a:off x="8025445" y="3013279"/>
            <a:ext cx="1810111" cy="369332"/>
          </a:xfrm>
          <a:prstGeom prst="rect">
            <a:avLst/>
          </a:prstGeom>
          <a:noFill/>
        </p:spPr>
        <p:txBody>
          <a:bodyPr wrap="none" rtlCol="0">
            <a:spAutoFit/>
          </a:bodyPr>
          <a:lstStyle/>
          <a:p>
            <a:r>
              <a:rPr lang="en-US" altLang="zh-CN" dirty="0">
                <a:solidFill>
                  <a:schemeClr val="accent1"/>
                </a:solidFill>
              </a:rPr>
              <a:t>q</a:t>
            </a:r>
            <a:r>
              <a:rPr lang="zh-CN" altLang="en-US" dirty="0">
                <a:solidFill>
                  <a:schemeClr val="accent1"/>
                </a:solidFill>
              </a:rPr>
              <a:t>到</a:t>
            </a:r>
            <a:r>
              <a:rPr lang="en-US" altLang="zh-CN" dirty="0">
                <a:solidFill>
                  <a:schemeClr val="accent1"/>
                </a:solidFill>
              </a:rPr>
              <a:t>v</a:t>
            </a:r>
            <a:r>
              <a:rPr lang="zh-CN" altLang="en-US" dirty="0">
                <a:solidFill>
                  <a:schemeClr val="accent1"/>
                </a:solidFill>
              </a:rPr>
              <a:t>的内容传播</a:t>
            </a:r>
          </a:p>
        </p:txBody>
      </p:sp>
      <p:sp>
        <p:nvSpPr>
          <p:cNvPr id="39" name="文本框 38">
            <a:extLst>
              <a:ext uri="{FF2B5EF4-FFF2-40B4-BE49-F238E27FC236}">
                <a16:creationId xmlns:a16="http://schemas.microsoft.com/office/drawing/2014/main" id="{2592A02E-5A5A-6749-2D5D-E7A942836CD9}"/>
              </a:ext>
            </a:extLst>
          </p:cNvPr>
          <p:cNvSpPr txBox="1"/>
          <p:nvPr/>
        </p:nvSpPr>
        <p:spPr>
          <a:xfrm>
            <a:off x="8186568" y="3450830"/>
            <a:ext cx="1600118" cy="369332"/>
          </a:xfrm>
          <a:prstGeom prst="rect">
            <a:avLst/>
          </a:prstGeom>
          <a:noFill/>
        </p:spPr>
        <p:txBody>
          <a:bodyPr wrap="none" rtlCol="0">
            <a:spAutoFit/>
          </a:bodyPr>
          <a:lstStyle/>
          <a:p>
            <a:r>
              <a:rPr lang="zh-CN" altLang="en-US" dirty="0">
                <a:solidFill>
                  <a:schemeClr val="accent1"/>
                </a:solidFill>
              </a:rPr>
              <a:t>节点级注意力</a:t>
            </a:r>
          </a:p>
        </p:txBody>
      </p:sp>
      <p:sp>
        <p:nvSpPr>
          <p:cNvPr id="40" name="文本框 39">
            <a:extLst>
              <a:ext uri="{FF2B5EF4-FFF2-40B4-BE49-F238E27FC236}">
                <a16:creationId xmlns:a16="http://schemas.microsoft.com/office/drawing/2014/main" id="{6CC86921-5152-BBD2-243A-4D1A34D3F928}"/>
              </a:ext>
            </a:extLst>
          </p:cNvPr>
          <p:cNvSpPr txBox="1"/>
          <p:nvPr/>
        </p:nvSpPr>
        <p:spPr>
          <a:xfrm>
            <a:off x="8337733" y="3943166"/>
            <a:ext cx="1569660" cy="369332"/>
          </a:xfrm>
          <a:prstGeom prst="rect">
            <a:avLst/>
          </a:prstGeom>
          <a:noFill/>
        </p:spPr>
        <p:txBody>
          <a:bodyPr wrap="none" rtlCol="0">
            <a:spAutoFit/>
          </a:bodyPr>
          <a:lstStyle/>
          <a:p>
            <a:r>
              <a:rPr lang="zh-CN" altLang="en-US" dirty="0">
                <a:solidFill>
                  <a:schemeClr val="accent1"/>
                </a:solidFill>
              </a:rPr>
              <a:t>基于核的嵌入</a:t>
            </a:r>
          </a:p>
        </p:txBody>
      </p:sp>
      <p:cxnSp>
        <p:nvCxnSpPr>
          <p:cNvPr id="41" name="直接箭头连接符 40">
            <a:extLst>
              <a:ext uri="{FF2B5EF4-FFF2-40B4-BE49-F238E27FC236}">
                <a16:creationId xmlns:a16="http://schemas.microsoft.com/office/drawing/2014/main" id="{05DB894A-2ABD-78BB-412E-5BAF41B03196}"/>
              </a:ext>
            </a:extLst>
          </p:cNvPr>
          <p:cNvCxnSpPr/>
          <p:nvPr/>
        </p:nvCxnSpPr>
        <p:spPr>
          <a:xfrm>
            <a:off x="7517260" y="3612382"/>
            <a:ext cx="7088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E2038141-445E-EEB7-BB15-2DAE02816053}"/>
              </a:ext>
            </a:extLst>
          </p:cNvPr>
          <p:cNvCxnSpPr/>
          <p:nvPr/>
        </p:nvCxnSpPr>
        <p:spPr>
          <a:xfrm>
            <a:off x="7517216" y="4173369"/>
            <a:ext cx="7088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C48C6B7F-A901-4E5A-546C-1FDC4F0B3206}"/>
              </a:ext>
            </a:extLst>
          </p:cNvPr>
          <p:cNvSpPr txBox="1"/>
          <p:nvPr/>
        </p:nvSpPr>
        <p:spPr>
          <a:xfrm>
            <a:off x="5393933" y="3078896"/>
            <a:ext cx="391995" cy="369332"/>
          </a:xfrm>
          <a:prstGeom prst="rect">
            <a:avLst/>
          </a:prstGeom>
          <a:noFill/>
          <a:ln w="28575">
            <a:solidFill>
              <a:srgbClr val="FFC000"/>
            </a:solidFill>
            <a:prstDash val="sysDot"/>
          </a:ln>
        </p:spPr>
        <p:txBody>
          <a:bodyPr wrap="square" rtlCol="0">
            <a:spAutoFit/>
          </a:bodyPr>
          <a:lstStyle/>
          <a:p>
            <a:endParaRPr lang="zh-CN" altLang="en-US" dirty="0"/>
          </a:p>
        </p:txBody>
      </p:sp>
      <p:sp>
        <p:nvSpPr>
          <p:cNvPr id="49" name="文本框 48">
            <a:extLst>
              <a:ext uri="{FF2B5EF4-FFF2-40B4-BE49-F238E27FC236}">
                <a16:creationId xmlns:a16="http://schemas.microsoft.com/office/drawing/2014/main" id="{48DBADD4-7F26-8ECF-AFEF-745745957BF3}"/>
              </a:ext>
            </a:extLst>
          </p:cNvPr>
          <p:cNvSpPr txBox="1"/>
          <p:nvPr/>
        </p:nvSpPr>
        <p:spPr>
          <a:xfrm>
            <a:off x="6590743" y="3457328"/>
            <a:ext cx="291069" cy="306858"/>
          </a:xfrm>
          <a:prstGeom prst="rect">
            <a:avLst/>
          </a:prstGeom>
          <a:noFill/>
          <a:ln w="28575">
            <a:solidFill>
              <a:srgbClr val="FFC000"/>
            </a:solidFill>
            <a:prstDash val="sysDot"/>
          </a:ln>
        </p:spPr>
        <p:txBody>
          <a:bodyPr wrap="square" rtlCol="0">
            <a:spAutoFit/>
          </a:bodyPr>
          <a:lstStyle/>
          <a:p>
            <a:endParaRPr lang="zh-CN" altLang="en-US" dirty="0"/>
          </a:p>
        </p:txBody>
      </p:sp>
      <p:sp>
        <p:nvSpPr>
          <p:cNvPr id="50" name="文本框 49">
            <a:extLst>
              <a:ext uri="{FF2B5EF4-FFF2-40B4-BE49-F238E27FC236}">
                <a16:creationId xmlns:a16="http://schemas.microsoft.com/office/drawing/2014/main" id="{FF08C141-99AD-9184-1C82-8BA2744A06E8}"/>
              </a:ext>
            </a:extLst>
          </p:cNvPr>
          <p:cNvSpPr txBox="1"/>
          <p:nvPr/>
        </p:nvSpPr>
        <p:spPr>
          <a:xfrm>
            <a:off x="6462445" y="3990793"/>
            <a:ext cx="395607" cy="336401"/>
          </a:xfrm>
          <a:prstGeom prst="rect">
            <a:avLst/>
          </a:prstGeom>
          <a:noFill/>
          <a:ln w="28575">
            <a:solidFill>
              <a:srgbClr val="FFC000"/>
            </a:solidFill>
            <a:prstDash val="sysDot"/>
          </a:ln>
        </p:spPr>
        <p:txBody>
          <a:bodyPr wrap="square" rtlCol="0">
            <a:spAutoFit/>
          </a:bodyPr>
          <a:lstStyle/>
          <a:p>
            <a:endParaRPr lang="zh-CN" altLang="en-US" dirty="0"/>
          </a:p>
        </p:txBody>
      </p:sp>
      <p:sp>
        <p:nvSpPr>
          <p:cNvPr id="51" name="文本框 50">
            <a:extLst>
              <a:ext uri="{FF2B5EF4-FFF2-40B4-BE49-F238E27FC236}">
                <a16:creationId xmlns:a16="http://schemas.microsoft.com/office/drawing/2014/main" id="{EAB47034-7949-E0E9-68F9-48FEAB77A689}"/>
              </a:ext>
            </a:extLst>
          </p:cNvPr>
          <p:cNvSpPr txBox="1"/>
          <p:nvPr/>
        </p:nvSpPr>
        <p:spPr>
          <a:xfrm>
            <a:off x="4918192" y="3473766"/>
            <a:ext cx="391995" cy="369332"/>
          </a:xfrm>
          <a:prstGeom prst="rect">
            <a:avLst/>
          </a:prstGeom>
          <a:noFill/>
          <a:ln w="28575">
            <a:solidFill>
              <a:srgbClr val="92D050"/>
            </a:solidFill>
            <a:prstDash val="sysDot"/>
          </a:ln>
        </p:spPr>
        <p:txBody>
          <a:bodyPr wrap="square" rtlCol="0">
            <a:spAutoFit/>
          </a:bodyPr>
          <a:lstStyle/>
          <a:p>
            <a:endParaRPr lang="zh-CN" altLang="en-US" dirty="0"/>
          </a:p>
        </p:txBody>
      </p:sp>
      <p:sp>
        <p:nvSpPr>
          <p:cNvPr id="52" name="文本框 51">
            <a:extLst>
              <a:ext uri="{FF2B5EF4-FFF2-40B4-BE49-F238E27FC236}">
                <a16:creationId xmlns:a16="http://schemas.microsoft.com/office/drawing/2014/main" id="{99D2C65F-A034-D203-C6B9-27282F45FC7D}"/>
              </a:ext>
            </a:extLst>
          </p:cNvPr>
          <p:cNvSpPr txBox="1"/>
          <p:nvPr/>
        </p:nvSpPr>
        <p:spPr>
          <a:xfrm>
            <a:off x="6096000" y="3970414"/>
            <a:ext cx="391995" cy="369332"/>
          </a:xfrm>
          <a:prstGeom prst="rect">
            <a:avLst/>
          </a:prstGeom>
          <a:noFill/>
          <a:ln w="28575">
            <a:solidFill>
              <a:srgbClr val="92D050"/>
            </a:solidFill>
            <a:prstDash val="sysDot"/>
          </a:ln>
        </p:spPr>
        <p:txBody>
          <a:bodyPr wrap="square" rtlCol="0">
            <a:spAutoFit/>
          </a:bodyPr>
          <a:lstStyle/>
          <a:p>
            <a:endParaRPr lang="zh-CN" altLang="en-US" dirty="0"/>
          </a:p>
        </p:txBody>
      </p:sp>
      <p:sp>
        <p:nvSpPr>
          <p:cNvPr id="53" name="箭头: 右 52">
            <a:extLst>
              <a:ext uri="{FF2B5EF4-FFF2-40B4-BE49-F238E27FC236}">
                <a16:creationId xmlns:a16="http://schemas.microsoft.com/office/drawing/2014/main" id="{EDF7FD08-3F66-5B1A-0EE1-208B8EF2447E}"/>
              </a:ext>
            </a:extLst>
          </p:cNvPr>
          <p:cNvSpPr/>
          <p:nvPr/>
        </p:nvSpPr>
        <p:spPr>
          <a:xfrm>
            <a:off x="1952090" y="3708105"/>
            <a:ext cx="1470291" cy="2826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a:extLst>
              <a:ext uri="{FF2B5EF4-FFF2-40B4-BE49-F238E27FC236}">
                <a16:creationId xmlns:a16="http://schemas.microsoft.com/office/drawing/2014/main" id="{056EF54B-78E1-B029-A996-08D9D7ECD2EC}"/>
              </a:ext>
            </a:extLst>
          </p:cNvPr>
          <p:cNvSpPr txBox="1"/>
          <p:nvPr/>
        </p:nvSpPr>
        <p:spPr>
          <a:xfrm>
            <a:off x="2031095" y="4003345"/>
            <a:ext cx="1470291" cy="369332"/>
          </a:xfrm>
          <a:prstGeom prst="rect">
            <a:avLst/>
          </a:prstGeom>
          <a:noFill/>
        </p:spPr>
        <p:txBody>
          <a:bodyPr wrap="square" rtlCol="0">
            <a:spAutoFit/>
          </a:bodyPr>
          <a:lstStyle/>
          <a:p>
            <a:r>
              <a:rPr lang="zh-CN" altLang="en-US" dirty="0"/>
              <a:t>核匹配特征</a:t>
            </a:r>
          </a:p>
        </p:txBody>
      </p:sp>
      <p:sp>
        <p:nvSpPr>
          <p:cNvPr id="61" name="矩形 60">
            <a:extLst>
              <a:ext uri="{FF2B5EF4-FFF2-40B4-BE49-F238E27FC236}">
                <a16:creationId xmlns:a16="http://schemas.microsoft.com/office/drawing/2014/main" id="{EF921B1B-DC9C-99DA-5E10-CFF56B7E1724}"/>
              </a:ext>
            </a:extLst>
          </p:cNvPr>
          <p:cNvSpPr/>
          <p:nvPr/>
        </p:nvSpPr>
        <p:spPr>
          <a:xfrm>
            <a:off x="1407560" y="4479533"/>
            <a:ext cx="287676" cy="30478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p:sp>
        <p:nvSpPr>
          <p:cNvPr id="62" name="矩形 61">
            <a:extLst>
              <a:ext uri="{FF2B5EF4-FFF2-40B4-BE49-F238E27FC236}">
                <a16:creationId xmlns:a16="http://schemas.microsoft.com/office/drawing/2014/main" id="{0D4A467E-E05F-F9DF-DA6A-88D47869A4C9}"/>
              </a:ext>
            </a:extLst>
          </p:cNvPr>
          <p:cNvSpPr/>
          <p:nvPr/>
        </p:nvSpPr>
        <p:spPr>
          <a:xfrm>
            <a:off x="1808252" y="4496899"/>
            <a:ext cx="287676" cy="30478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p:sp>
        <p:nvSpPr>
          <p:cNvPr id="63" name="矩形 62">
            <a:extLst>
              <a:ext uri="{FF2B5EF4-FFF2-40B4-BE49-F238E27FC236}">
                <a16:creationId xmlns:a16="http://schemas.microsoft.com/office/drawing/2014/main" id="{431ED9C3-CCB1-050A-18A7-C43C5DA2A5DC}"/>
              </a:ext>
            </a:extLst>
          </p:cNvPr>
          <p:cNvSpPr/>
          <p:nvPr/>
        </p:nvSpPr>
        <p:spPr>
          <a:xfrm>
            <a:off x="2232839" y="4496002"/>
            <a:ext cx="287676" cy="30478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p:sp>
        <p:nvSpPr>
          <p:cNvPr id="64" name="矩形 63">
            <a:extLst>
              <a:ext uri="{FF2B5EF4-FFF2-40B4-BE49-F238E27FC236}">
                <a16:creationId xmlns:a16="http://schemas.microsoft.com/office/drawing/2014/main" id="{30A84521-7BA4-9A29-3CB6-A54C77635065}"/>
              </a:ext>
            </a:extLst>
          </p:cNvPr>
          <p:cNvSpPr/>
          <p:nvPr/>
        </p:nvSpPr>
        <p:spPr>
          <a:xfrm>
            <a:off x="2935556" y="4479533"/>
            <a:ext cx="287676" cy="30478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p:sp>
        <p:nvSpPr>
          <p:cNvPr id="65" name="文本框 64">
            <a:extLst>
              <a:ext uri="{FF2B5EF4-FFF2-40B4-BE49-F238E27FC236}">
                <a16:creationId xmlns:a16="http://schemas.microsoft.com/office/drawing/2014/main" id="{1CBCD0CE-41BE-17D3-198A-8C03E1AF67D4}"/>
              </a:ext>
            </a:extLst>
          </p:cNvPr>
          <p:cNvSpPr txBox="1"/>
          <p:nvPr/>
        </p:nvSpPr>
        <p:spPr>
          <a:xfrm>
            <a:off x="2566749" y="4503341"/>
            <a:ext cx="322573" cy="369332"/>
          </a:xfrm>
          <a:prstGeom prst="rect">
            <a:avLst/>
          </a:prstGeom>
          <a:noFill/>
        </p:spPr>
        <p:txBody>
          <a:bodyPr wrap="square" rtlCol="0">
            <a:spAutoFit/>
          </a:bodyPr>
          <a:lstStyle/>
          <a:p>
            <a:r>
              <a:rPr lang="en-US" altLang="zh-CN" dirty="0"/>
              <a:t>…</a:t>
            </a:r>
            <a:endParaRPr lang="zh-CN" altLang="en-US" dirty="0"/>
          </a:p>
        </p:txBody>
      </p:sp>
      <p:sp>
        <p:nvSpPr>
          <p:cNvPr id="66" name="矩形 65">
            <a:extLst>
              <a:ext uri="{FF2B5EF4-FFF2-40B4-BE49-F238E27FC236}">
                <a16:creationId xmlns:a16="http://schemas.microsoft.com/office/drawing/2014/main" id="{4DC94C11-A02B-474F-8504-396D63AE1256}"/>
              </a:ext>
            </a:extLst>
          </p:cNvPr>
          <p:cNvSpPr/>
          <p:nvPr/>
        </p:nvSpPr>
        <p:spPr>
          <a:xfrm>
            <a:off x="1397464" y="5044580"/>
            <a:ext cx="287676" cy="30478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p:sp>
        <p:nvSpPr>
          <p:cNvPr id="67" name="矩形 66">
            <a:extLst>
              <a:ext uri="{FF2B5EF4-FFF2-40B4-BE49-F238E27FC236}">
                <a16:creationId xmlns:a16="http://schemas.microsoft.com/office/drawing/2014/main" id="{446CFA45-8C47-708E-DEAE-09B82E4FDB49}"/>
              </a:ext>
            </a:extLst>
          </p:cNvPr>
          <p:cNvSpPr/>
          <p:nvPr/>
        </p:nvSpPr>
        <p:spPr>
          <a:xfrm>
            <a:off x="1798156" y="5061946"/>
            <a:ext cx="287676" cy="30478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p:sp>
        <p:nvSpPr>
          <p:cNvPr id="68" name="矩形 67">
            <a:extLst>
              <a:ext uri="{FF2B5EF4-FFF2-40B4-BE49-F238E27FC236}">
                <a16:creationId xmlns:a16="http://schemas.microsoft.com/office/drawing/2014/main" id="{7CFA3F1A-4207-EA2F-FDAF-A210A618C986}"/>
              </a:ext>
            </a:extLst>
          </p:cNvPr>
          <p:cNvSpPr/>
          <p:nvPr/>
        </p:nvSpPr>
        <p:spPr>
          <a:xfrm>
            <a:off x="2222743" y="5061049"/>
            <a:ext cx="287676" cy="30478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p:sp>
        <p:nvSpPr>
          <p:cNvPr id="69" name="矩形 68">
            <a:extLst>
              <a:ext uri="{FF2B5EF4-FFF2-40B4-BE49-F238E27FC236}">
                <a16:creationId xmlns:a16="http://schemas.microsoft.com/office/drawing/2014/main" id="{756B95DC-94AE-131E-87DD-6968C3E88778}"/>
              </a:ext>
            </a:extLst>
          </p:cNvPr>
          <p:cNvSpPr/>
          <p:nvPr/>
        </p:nvSpPr>
        <p:spPr>
          <a:xfrm>
            <a:off x="2925460" y="5044580"/>
            <a:ext cx="287676" cy="30478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p:sp>
        <p:nvSpPr>
          <p:cNvPr id="70" name="文本框 69">
            <a:extLst>
              <a:ext uri="{FF2B5EF4-FFF2-40B4-BE49-F238E27FC236}">
                <a16:creationId xmlns:a16="http://schemas.microsoft.com/office/drawing/2014/main" id="{EF5813A0-1AE2-7BC0-B533-26C6C0B4C1E9}"/>
              </a:ext>
            </a:extLst>
          </p:cNvPr>
          <p:cNvSpPr txBox="1"/>
          <p:nvPr/>
        </p:nvSpPr>
        <p:spPr>
          <a:xfrm>
            <a:off x="2556653" y="5068388"/>
            <a:ext cx="322573" cy="369332"/>
          </a:xfrm>
          <a:prstGeom prst="rect">
            <a:avLst/>
          </a:prstGeom>
          <a:noFill/>
        </p:spPr>
        <p:txBody>
          <a:bodyPr wrap="square" rtlCol="0">
            <a:spAutoFit/>
          </a:bodyPr>
          <a:lstStyle/>
          <a:p>
            <a:r>
              <a:rPr lang="en-US" altLang="zh-CN" dirty="0"/>
              <a:t>…</a:t>
            </a:r>
            <a:endParaRPr lang="zh-CN" altLang="en-US" dirty="0"/>
          </a:p>
        </p:txBody>
      </p:sp>
      <p:sp>
        <p:nvSpPr>
          <p:cNvPr id="93" name="矩形 92">
            <a:extLst>
              <a:ext uri="{FF2B5EF4-FFF2-40B4-BE49-F238E27FC236}">
                <a16:creationId xmlns:a16="http://schemas.microsoft.com/office/drawing/2014/main" id="{BF234D99-91BF-4C74-833C-030880D95591}"/>
              </a:ext>
            </a:extLst>
          </p:cNvPr>
          <p:cNvSpPr/>
          <p:nvPr/>
        </p:nvSpPr>
        <p:spPr>
          <a:xfrm>
            <a:off x="1397464" y="5657836"/>
            <a:ext cx="287676" cy="30478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p:sp>
        <p:nvSpPr>
          <p:cNvPr id="94" name="矩形 93">
            <a:extLst>
              <a:ext uri="{FF2B5EF4-FFF2-40B4-BE49-F238E27FC236}">
                <a16:creationId xmlns:a16="http://schemas.microsoft.com/office/drawing/2014/main" id="{D718E17B-E74C-2F70-BB23-0C7FE982076C}"/>
              </a:ext>
            </a:extLst>
          </p:cNvPr>
          <p:cNvSpPr/>
          <p:nvPr/>
        </p:nvSpPr>
        <p:spPr>
          <a:xfrm>
            <a:off x="1798156" y="5675202"/>
            <a:ext cx="287676" cy="30478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p:sp>
        <p:nvSpPr>
          <p:cNvPr id="95" name="矩形 94">
            <a:extLst>
              <a:ext uri="{FF2B5EF4-FFF2-40B4-BE49-F238E27FC236}">
                <a16:creationId xmlns:a16="http://schemas.microsoft.com/office/drawing/2014/main" id="{C2E05FC4-8880-E0E4-7EE7-842EFB70972A}"/>
              </a:ext>
            </a:extLst>
          </p:cNvPr>
          <p:cNvSpPr/>
          <p:nvPr/>
        </p:nvSpPr>
        <p:spPr>
          <a:xfrm>
            <a:off x="2222743" y="5674305"/>
            <a:ext cx="287676" cy="30478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p:sp>
        <p:nvSpPr>
          <p:cNvPr id="96" name="矩形 95">
            <a:extLst>
              <a:ext uri="{FF2B5EF4-FFF2-40B4-BE49-F238E27FC236}">
                <a16:creationId xmlns:a16="http://schemas.microsoft.com/office/drawing/2014/main" id="{382E581F-CF43-326B-D594-BE3B47C313F6}"/>
              </a:ext>
            </a:extLst>
          </p:cNvPr>
          <p:cNvSpPr/>
          <p:nvPr/>
        </p:nvSpPr>
        <p:spPr>
          <a:xfrm>
            <a:off x="2925460" y="5657836"/>
            <a:ext cx="287676" cy="30478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p:sp>
        <p:nvSpPr>
          <p:cNvPr id="97" name="文本框 96">
            <a:extLst>
              <a:ext uri="{FF2B5EF4-FFF2-40B4-BE49-F238E27FC236}">
                <a16:creationId xmlns:a16="http://schemas.microsoft.com/office/drawing/2014/main" id="{868A50A2-1AB8-B73E-98BD-252854765445}"/>
              </a:ext>
            </a:extLst>
          </p:cNvPr>
          <p:cNvSpPr txBox="1"/>
          <p:nvPr/>
        </p:nvSpPr>
        <p:spPr>
          <a:xfrm>
            <a:off x="2556653" y="5681644"/>
            <a:ext cx="322573" cy="369332"/>
          </a:xfrm>
          <a:prstGeom prst="rect">
            <a:avLst/>
          </a:prstGeom>
          <a:noFill/>
        </p:spPr>
        <p:txBody>
          <a:bodyPr wrap="square" rtlCol="0">
            <a:spAutoFit/>
          </a:bodyPr>
          <a:lstStyle/>
          <a:p>
            <a:r>
              <a:rPr lang="en-US" altLang="zh-CN" dirty="0"/>
              <a:t>…</a:t>
            </a:r>
            <a:endParaRPr lang="zh-CN" altLang="en-US" dirty="0"/>
          </a:p>
        </p:txBody>
      </p:sp>
      <p:sp>
        <p:nvSpPr>
          <p:cNvPr id="98" name="文本框 97">
            <a:extLst>
              <a:ext uri="{FF2B5EF4-FFF2-40B4-BE49-F238E27FC236}">
                <a16:creationId xmlns:a16="http://schemas.microsoft.com/office/drawing/2014/main" id="{6AEED4EA-3FFE-48D5-0D42-ECEC1D9E44C3}"/>
              </a:ext>
            </a:extLst>
          </p:cNvPr>
          <p:cNvSpPr txBox="1"/>
          <p:nvPr/>
        </p:nvSpPr>
        <p:spPr>
          <a:xfrm rot="5400000">
            <a:off x="2211135" y="4747004"/>
            <a:ext cx="321704" cy="369332"/>
          </a:xfrm>
          <a:prstGeom prst="rect">
            <a:avLst/>
          </a:prstGeom>
          <a:noFill/>
        </p:spPr>
        <p:txBody>
          <a:bodyPr wrap="square" rtlCol="0">
            <a:spAutoFit/>
          </a:bodyPr>
          <a:lstStyle/>
          <a:p>
            <a:r>
              <a:rPr lang="en-US" altLang="zh-CN" dirty="0"/>
              <a:t>…</a:t>
            </a:r>
            <a:endParaRPr lang="zh-CN" altLang="en-US" dirty="0"/>
          </a:p>
        </p:txBody>
      </p:sp>
      <p:sp>
        <p:nvSpPr>
          <p:cNvPr id="99" name="文本框 98">
            <a:extLst>
              <a:ext uri="{FF2B5EF4-FFF2-40B4-BE49-F238E27FC236}">
                <a16:creationId xmlns:a16="http://schemas.microsoft.com/office/drawing/2014/main" id="{3C073FFE-8335-63E7-E76E-F6E0C5838978}"/>
              </a:ext>
            </a:extLst>
          </p:cNvPr>
          <p:cNvSpPr txBox="1"/>
          <p:nvPr/>
        </p:nvSpPr>
        <p:spPr>
          <a:xfrm rot="5400000">
            <a:off x="2221231" y="5361764"/>
            <a:ext cx="321704" cy="369332"/>
          </a:xfrm>
          <a:prstGeom prst="rect">
            <a:avLst/>
          </a:prstGeom>
          <a:noFill/>
        </p:spPr>
        <p:txBody>
          <a:bodyPr wrap="square" rtlCol="0">
            <a:spAutoFit/>
          </a:bodyPr>
          <a:lstStyle/>
          <a:p>
            <a:r>
              <a:rPr lang="en-US" altLang="zh-CN" dirty="0"/>
              <a:t>…</a:t>
            </a:r>
            <a:endParaRPr lang="zh-CN" altLang="en-US" dirty="0"/>
          </a:p>
        </p:txBody>
      </p:sp>
      <mc:AlternateContent xmlns:mc="http://schemas.openxmlformats.org/markup-compatibility/2006" xmlns:a14="http://schemas.microsoft.com/office/drawing/2010/main">
        <mc:Choice Requires="a14">
          <p:sp>
            <p:nvSpPr>
              <p:cNvPr id="100" name="文本框 99">
                <a:extLst>
                  <a:ext uri="{FF2B5EF4-FFF2-40B4-BE49-F238E27FC236}">
                    <a16:creationId xmlns:a16="http://schemas.microsoft.com/office/drawing/2014/main" id="{40C20894-A6F7-7017-9ABC-50E8C4F10D58}"/>
                  </a:ext>
                </a:extLst>
              </p:cNvPr>
              <p:cNvSpPr txBox="1"/>
              <p:nvPr/>
            </p:nvSpPr>
            <p:spPr>
              <a:xfrm>
                <a:off x="950273" y="4412780"/>
                <a:ext cx="5565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100" name="文本框 99">
                <a:extLst>
                  <a:ext uri="{FF2B5EF4-FFF2-40B4-BE49-F238E27FC236}">
                    <a16:creationId xmlns:a16="http://schemas.microsoft.com/office/drawing/2014/main" id="{40C20894-A6F7-7017-9ABC-50E8C4F10D58}"/>
                  </a:ext>
                </a:extLst>
              </p:cNvPr>
              <p:cNvSpPr txBox="1">
                <a:spLocks noRot="1" noChangeAspect="1" noMove="1" noResize="1" noEditPoints="1" noAdjustHandles="1" noChangeArrowheads="1" noChangeShapeType="1" noTextEdit="1"/>
              </p:cNvSpPr>
              <p:nvPr/>
            </p:nvSpPr>
            <p:spPr>
              <a:xfrm>
                <a:off x="950273" y="4412780"/>
                <a:ext cx="556575"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文本框 100">
                <a:extLst>
                  <a:ext uri="{FF2B5EF4-FFF2-40B4-BE49-F238E27FC236}">
                    <a16:creationId xmlns:a16="http://schemas.microsoft.com/office/drawing/2014/main" id="{20413351-9626-CEAE-6F9F-6CFC6A6728F4}"/>
                  </a:ext>
                </a:extLst>
              </p:cNvPr>
              <p:cNvSpPr txBox="1"/>
              <p:nvPr/>
            </p:nvSpPr>
            <p:spPr>
              <a:xfrm>
                <a:off x="917597" y="5044580"/>
                <a:ext cx="556575"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𝑞</m:t>
                          </m:r>
                        </m:sub>
                      </m:sSub>
                    </m:oMath>
                  </m:oMathPara>
                </a14:m>
                <a:endParaRPr lang="zh-CN" altLang="en-US" dirty="0"/>
              </a:p>
            </p:txBody>
          </p:sp>
        </mc:Choice>
        <mc:Fallback xmlns="">
          <p:sp>
            <p:nvSpPr>
              <p:cNvPr id="101" name="文本框 100">
                <a:extLst>
                  <a:ext uri="{FF2B5EF4-FFF2-40B4-BE49-F238E27FC236}">
                    <a16:creationId xmlns:a16="http://schemas.microsoft.com/office/drawing/2014/main" id="{20413351-9626-CEAE-6F9F-6CFC6A6728F4}"/>
                  </a:ext>
                </a:extLst>
              </p:cNvPr>
              <p:cNvSpPr txBox="1">
                <a:spLocks noRot="1" noChangeAspect="1" noMove="1" noResize="1" noEditPoints="1" noAdjustHandles="1" noChangeArrowheads="1" noChangeShapeType="1" noTextEdit="1"/>
              </p:cNvSpPr>
              <p:nvPr/>
            </p:nvSpPr>
            <p:spPr>
              <a:xfrm>
                <a:off x="917597" y="5044580"/>
                <a:ext cx="556575" cy="390748"/>
              </a:xfrm>
              <a:prstGeom prst="rect">
                <a:avLst/>
              </a:prstGeom>
              <a:blipFill>
                <a:blip r:embed="rId11"/>
                <a:stretch>
                  <a:fillRect b="-3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 name="文本框 101">
                <a:extLst>
                  <a:ext uri="{FF2B5EF4-FFF2-40B4-BE49-F238E27FC236}">
                    <a16:creationId xmlns:a16="http://schemas.microsoft.com/office/drawing/2014/main" id="{0DFFA02F-308B-2F90-A5C2-21E2B9085B49}"/>
                  </a:ext>
                </a:extLst>
              </p:cNvPr>
              <p:cNvSpPr txBox="1"/>
              <p:nvPr/>
            </p:nvSpPr>
            <p:spPr>
              <a:xfrm>
                <a:off x="939821" y="5630419"/>
                <a:ext cx="5565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𝑣</m:t>
                          </m:r>
                        </m:sub>
                      </m:sSub>
                    </m:oMath>
                  </m:oMathPara>
                </a14:m>
                <a:endParaRPr lang="zh-CN" altLang="en-US" dirty="0"/>
              </a:p>
            </p:txBody>
          </p:sp>
        </mc:Choice>
        <mc:Fallback xmlns="">
          <p:sp>
            <p:nvSpPr>
              <p:cNvPr id="102" name="文本框 101">
                <a:extLst>
                  <a:ext uri="{FF2B5EF4-FFF2-40B4-BE49-F238E27FC236}">
                    <a16:creationId xmlns:a16="http://schemas.microsoft.com/office/drawing/2014/main" id="{0DFFA02F-308B-2F90-A5C2-21E2B9085B49}"/>
                  </a:ext>
                </a:extLst>
              </p:cNvPr>
              <p:cNvSpPr txBox="1">
                <a:spLocks noRot="1" noChangeAspect="1" noMove="1" noResize="1" noEditPoints="1" noAdjustHandles="1" noChangeArrowheads="1" noChangeShapeType="1" noTextEdit="1"/>
              </p:cNvSpPr>
              <p:nvPr/>
            </p:nvSpPr>
            <p:spPr>
              <a:xfrm>
                <a:off x="939821" y="5630419"/>
                <a:ext cx="556575" cy="369332"/>
              </a:xfrm>
              <a:prstGeom prst="rect">
                <a:avLst/>
              </a:prstGeom>
              <a:blipFill>
                <a:blip r:embed="rId12"/>
                <a:stretch>
                  <a:fillRect/>
                </a:stretch>
              </a:blipFill>
            </p:spPr>
            <p:txBody>
              <a:bodyPr/>
              <a:lstStyle/>
              <a:p>
                <a:r>
                  <a:rPr lang="zh-CN" altLang="en-US">
                    <a:noFill/>
                  </a:rPr>
                  <a:t> </a:t>
                </a:r>
              </a:p>
            </p:txBody>
          </p:sp>
        </mc:Fallback>
      </mc:AlternateContent>
      <p:sp>
        <p:nvSpPr>
          <p:cNvPr id="103" name="文本框 102">
            <a:extLst>
              <a:ext uri="{FF2B5EF4-FFF2-40B4-BE49-F238E27FC236}">
                <a16:creationId xmlns:a16="http://schemas.microsoft.com/office/drawing/2014/main" id="{7F1F2CD3-F86A-FB8F-775F-237425F0B59F}"/>
              </a:ext>
            </a:extLst>
          </p:cNvPr>
          <p:cNvSpPr txBox="1"/>
          <p:nvPr/>
        </p:nvSpPr>
        <p:spPr>
          <a:xfrm>
            <a:off x="1246608" y="6038854"/>
            <a:ext cx="2547813" cy="369332"/>
          </a:xfrm>
          <a:prstGeom prst="rect">
            <a:avLst/>
          </a:prstGeom>
          <a:noFill/>
        </p:spPr>
        <p:txBody>
          <a:bodyPr wrap="square" rtlCol="0">
            <a:spAutoFit/>
          </a:bodyPr>
          <a:lstStyle/>
          <a:p>
            <a:r>
              <a:rPr lang="en-US" altLang="zh-CN" b="1" dirty="0"/>
              <a:t>BERT Embeddings</a:t>
            </a:r>
            <a:endParaRPr lang="zh-CN" altLang="en-US" b="1" dirty="0"/>
          </a:p>
        </p:txBody>
      </p:sp>
      <p:sp>
        <p:nvSpPr>
          <p:cNvPr id="109" name="矩形: 圆角 108">
            <a:extLst>
              <a:ext uri="{FF2B5EF4-FFF2-40B4-BE49-F238E27FC236}">
                <a16:creationId xmlns:a16="http://schemas.microsoft.com/office/drawing/2014/main" id="{A0806B5B-0E24-2ADF-6DD4-D094C8225766}"/>
              </a:ext>
            </a:extLst>
          </p:cNvPr>
          <p:cNvSpPr/>
          <p:nvPr/>
        </p:nvSpPr>
        <p:spPr>
          <a:xfrm>
            <a:off x="3565513" y="4172315"/>
            <a:ext cx="1836533" cy="184890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圆角 109">
            <a:extLst>
              <a:ext uri="{FF2B5EF4-FFF2-40B4-BE49-F238E27FC236}">
                <a16:creationId xmlns:a16="http://schemas.microsoft.com/office/drawing/2014/main" id="{D7E5189F-B44E-86BE-E86C-689CEBFE5BA3}"/>
              </a:ext>
            </a:extLst>
          </p:cNvPr>
          <p:cNvSpPr/>
          <p:nvPr/>
        </p:nvSpPr>
        <p:spPr>
          <a:xfrm>
            <a:off x="3484120" y="4314129"/>
            <a:ext cx="1847317" cy="180118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1" name="椭圆 110">
            <a:extLst>
              <a:ext uri="{FF2B5EF4-FFF2-40B4-BE49-F238E27FC236}">
                <a16:creationId xmlns:a16="http://schemas.microsoft.com/office/drawing/2014/main" id="{14BF70E2-C9C5-EEB6-F36C-B39271CCF734}"/>
              </a:ext>
            </a:extLst>
          </p:cNvPr>
          <p:cNvSpPr/>
          <p:nvPr/>
        </p:nvSpPr>
        <p:spPr>
          <a:xfrm>
            <a:off x="3616997" y="4487541"/>
            <a:ext cx="287676" cy="321704"/>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D8CFECFB-5F2A-E93E-E498-AE8B78B14869}"/>
              </a:ext>
            </a:extLst>
          </p:cNvPr>
          <p:cNvSpPr/>
          <p:nvPr/>
        </p:nvSpPr>
        <p:spPr>
          <a:xfrm>
            <a:off x="4039184" y="4496002"/>
            <a:ext cx="287676" cy="321704"/>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a:extLst>
              <a:ext uri="{FF2B5EF4-FFF2-40B4-BE49-F238E27FC236}">
                <a16:creationId xmlns:a16="http://schemas.microsoft.com/office/drawing/2014/main" id="{310C6D93-20B3-B59D-0F16-D5196E46C9A4}"/>
              </a:ext>
            </a:extLst>
          </p:cNvPr>
          <p:cNvSpPr/>
          <p:nvPr/>
        </p:nvSpPr>
        <p:spPr>
          <a:xfrm>
            <a:off x="4387066" y="4510183"/>
            <a:ext cx="287676" cy="321704"/>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a:extLst>
              <a:ext uri="{FF2B5EF4-FFF2-40B4-BE49-F238E27FC236}">
                <a16:creationId xmlns:a16="http://schemas.microsoft.com/office/drawing/2014/main" id="{2F0F6DC8-5672-63B1-8768-207DFF19FE48}"/>
              </a:ext>
            </a:extLst>
          </p:cNvPr>
          <p:cNvSpPr/>
          <p:nvPr/>
        </p:nvSpPr>
        <p:spPr>
          <a:xfrm>
            <a:off x="4973897" y="4514555"/>
            <a:ext cx="287676" cy="321704"/>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a:extLst>
              <a:ext uri="{FF2B5EF4-FFF2-40B4-BE49-F238E27FC236}">
                <a16:creationId xmlns:a16="http://schemas.microsoft.com/office/drawing/2014/main" id="{505D178A-1D56-8431-13BD-17D408FCB658}"/>
              </a:ext>
            </a:extLst>
          </p:cNvPr>
          <p:cNvSpPr txBox="1"/>
          <p:nvPr/>
        </p:nvSpPr>
        <p:spPr>
          <a:xfrm>
            <a:off x="4701013" y="4399174"/>
            <a:ext cx="322573" cy="369332"/>
          </a:xfrm>
          <a:prstGeom prst="rect">
            <a:avLst/>
          </a:prstGeom>
          <a:noFill/>
        </p:spPr>
        <p:txBody>
          <a:bodyPr wrap="square" rtlCol="0">
            <a:spAutoFit/>
          </a:bodyPr>
          <a:lstStyle/>
          <a:p>
            <a:r>
              <a:rPr lang="en-US" altLang="zh-CN" dirty="0"/>
              <a:t>…</a:t>
            </a:r>
            <a:endParaRPr lang="zh-CN" altLang="en-US" dirty="0"/>
          </a:p>
        </p:txBody>
      </p:sp>
      <p:sp>
        <p:nvSpPr>
          <p:cNvPr id="116" name="椭圆 115">
            <a:extLst>
              <a:ext uri="{FF2B5EF4-FFF2-40B4-BE49-F238E27FC236}">
                <a16:creationId xmlns:a16="http://schemas.microsoft.com/office/drawing/2014/main" id="{CDBE42B6-8EDC-24B6-A2ED-E671703D3725}"/>
              </a:ext>
            </a:extLst>
          </p:cNvPr>
          <p:cNvSpPr/>
          <p:nvPr/>
        </p:nvSpPr>
        <p:spPr>
          <a:xfrm>
            <a:off x="3616997" y="5021215"/>
            <a:ext cx="287676" cy="321704"/>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a:extLst>
              <a:ext uri="{FF2B5EF4-FFF2-40B4-BE49-F238E27FC236}">
                <a16:creationId xmlns:a16="http://schemas.microsoft.com/office/drawing/2014/main" id="{363B9F4E-A96E-501D-A72B-623D863679E9}"/>
              </a:ext>
            </a:extLst>
          </p:cNvPr>
          <p:cNvSpPr/>
          <p:nvPr/>
        </p:nvSpPr>
        <p:spPr>
          <a:xfrm>
            <a:off x="4039184" y="5029676"/>
            <a:ext cx="287676" cy="321704"/>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a:extLst>
              <a:ext uri="{FF2B5EF4-FFF2-40B4-BE49-F238E27FC236}">
                <a16:creationId xmlns:a16="http://schemas.microsoft.com/office/drawing/2014/main" id="{8F0C722A-1A34-8601-7759-FB8B1ABDD491}"/>
              </a:ext>
            </a:extLst>
          </p:cNvPr>
          <p:cNvSpPr/>
          <p:nvPr/>
        </p:nvSpPr>
        <p:spPr>
          <a:xfrm>
            <a:off x="4387066" y="5043857"/>
            <a:ext cx="287676" cy="321704"/>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a:extLst>
              <a:ext uri="{FF2B5EF4-FFF2-40B4-BE49-F238E27FC236}">
                <a16:creationId xmlns:a16="http://schemas.microsoft.com/office/drawing/2014/main" id="{D4AF8F42-140A-6977-F972-FC1D2067D487}"/>
              </a:ext>
            </a:extLst>
          </p:cNvPr>
          <p:cNvSpPr/>
          <p:nvPr/>
        </p:nvSpPr>
        <p:spPr>
          <a:xfrm>
            <a:off x="4973897" y="5048229"/>
            <a:ext cx="287676" cy="321704"/>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文本框 119">
            <a:extLst>
              <a:ext uri="{FF2B5EF4-FFF2-40B4-BE49-F238E27FC236}">
                <a16:creationId xmlns:a16="http://schemas.microsoft.com/office/drawing/2014/main" id="{808C4546-5FC3-CB8E-6006-AFA24384B68F}"/>
              </a:ext>
            </a:extLst>
          </p:cNvPr>
          <p:cNvSpPr txBox="1"/>
          <p:nvPr/>
        </p:nvSpPr>
        <p:spPr>
          <a:xfrm>
            <a:off x="4670602" y="5013207"/>
            <a:ext cx="322573" cy="369332"/>
          </a:xfrm>
          <a:prstGeom prst="rect">
            <a:avLst/>
          </a:prstGeom>
          <a:noFill/>
        </p:spPr>
        <p:txBody>
          <a:bodyPr wrap="square" rtlCol="0">
            <a:spAutoFit/>
          </a:bodyPr>
          <a:lstStyle/>
          <a:p>
            <a:r>
              <a:rPr lang="en-US" altLang="zh-CN" dirty="0"/>
              <a:t>…</a:t>
            </a:r>
            <a:endParaRPr lang="zh-CN" altLang="en-US" dirty="0"/>
          </a:p>
        </p:txBody>
      </p:sp>
      <p:sp>
        <p:nvSpPr>
          <p:cNvPr id="136" name="椭圆 135">
            <a:extLst>
              <a:ext uri="{FF2B5EF4-FFF2-40B4-BE49-F238E27FC236}">
                <a16:creationId xmlns:a16="http://schemas.microsoft.com/office/drawing/2014/main" id="{B0E2DC71-6C28-1ACB-F5FB-9894AEDD79B1}"/>
              </a:ext>
            </a:extLst>
          </p:cNvPr>
          <p:cNvSpPr/>
          <p:nvPr/>
        </p:nvSpPr>
        <p:spPr>
          <a:xfrm>
            <a:off x="3593612" y="5667953"/>
            <a:ext cx="287676" cy="321704"/>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a:extLst>
              <a:ext uri="{FF2B5EF4-FFF2-40B4-BE49-F238E27FC236}">
                <a16:creationId xmlns:a16="http://schemas.microsoft.com/office/drawing/2014/main" id="{17229AD8-706A-73D2-F81E-94CF910724CD}"/>
              </a:ext>
            </a:extLst>
          </p:cNvPr>
          <p:cNvSpPr/>
          <p:nvPr/>
        </p:nvSpPr>
        <p:spPr>
          <a:xfrm>
            <a:off x="4008434" y="5657384"/>
            <a:ext cx="287676" cy="321704"/>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a:extLst>
              <a:ext uri="{FF2B5EF4-FFF2-40B4-BE49-F238E27FC236}">
                <a16:creationId xmlns:a16="http://schemas.microsoft.com/office/drawing/2014/main" id="{AB20C8C7-6E6A-B307-5EA4-10AE29778BF0}"/>
              </a:ext>
            </a:extLst>
          </p:cNvPr>
          <p:cNvSpPr/>
          <p:nvPr/>
        </p:nvSpPr>
        <p:spPr>
          <a:xfrm>
            <a:off x="4360066" y="5662238"/>
            <a:ext cx="287676" cy="321704"/>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a:extLst>
              <a:ext uri="{FF2B5EF4-FFF2-40B4-BE49-F238E27FC236}">
                <a16:creationId xmlns:a16="http://schemas.microsoft.com/office/drawing/2014/main" id="{3A90B990-48C3-19F3-918A-9026C4A07505}"/>
              </a:ext>
            </a:extLst>
          </p:cNvPr>
          <p:cNvSpPr/>
          <p:nvPr/>
        </p:nvSpPr>
        <p:spPr>
          <a:xfrm>
            <a:off x="4941487" y="5662564"/>
            <a:ext cx="287676" cy="321704"/>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文本框 139">
            <a:extLst>
              <a:ext uri="{FF2B5EF4-FFF2-40B4-BE49-F238E27FC236}">
                <a16:creationId xmlns:a16="http://schemas.microsoft.com/office/drawing/2014/main" id="{BBE4FC67-4ED4-4F0D-DD46-F04311EDCE2D}"/>
              </a:ext>
            </a:extLst>
          </p:cNvPr>
          <p:cNvSpPr txBox="1"/>
          <p:nvPr/>
        </p:nvSpPr>
        <p:spPr>
          <a:xfrm>
            <a:off x="4586844" y="5638750"/>
            <a:ext cx="322573" cy="369332"/>
          </a:xfrm>
          <a:prstGeom prst="rect">
            <a:avLst/>
          </a:prstGeom>
          <a:noFill/>
        </p:spPr>
        <p:txBody>
          <a:bodyPr wrap="square" rtlCol="0">
            <a:spAutoFit/>
          </a:bodyPr>
          <a:lstStyle/>
          <a:p>
            <a:r>
              <a:rPr lang="en-US" altLang="zh-CN" dirty="0"/>
              <a:t>…</a:t>
            </a:r>
            <a:endParaRPr lang="zh-CN" altLang="en-US" dirty="0"/>
          </a:p>
        </p:txBody>
      </p:sp>
      <p:sp>
        <p:nvSpPr>
          <p:cNvPr id="146" name="文本框 145">
            <a:extLst>
              <a:ext uri="{FF2B5EF4-FFF2-40B4-BE49-F238E27FC236}">
                <a16:creationId xmlns:a16="http://schemas.microsoft.com/office/drawing/2014/main" id="{F73B2746-9A86-A716-755B-C6EF432A5912}"/>
              </a:ext>
            </a:extLst>
          </p:cNvPr>
          <p:cNvSpPr txBox="1"/>
          <p:nvPr/>
        </p:nvSpPr>
        <p:spPr>
          <a:xfrm rot="5400000">
            <a:off x="3684816" y="5270296"/>
            <a:ext cx="209475" cy="369332"/>
          </a:xfrm>
          <a:prstGeom prst="rect">
            <a:avLst/>
          </a:prstGeom>
          <a:noFill/>
        </p:spPr>
        <p:txBody>
          <a:bodyPr wrap="square" rtlCol="0">
            <a:spAutoFit/>
          </a:bodyPr>
          <a:lstStyle/>
          <a:p>
            <a:r>
              <a:rPr lang="en-US" altLang="zh-CN" dirty="0"/>
              <a:t>…</a:t>
            </a:r>
            <a:endParaRPr lang="zh-CN" altLang="en-US" dirty="0"/>
          </a:p>
        </p:txBody>
      </p:sp>
      <p:sp>
        <p:nvSpPr>
          <p:cNvPr id="147" name="文本框 146">
            <a:extLst>
              <a:ext uri="{FF2B5EF4-FFF2-40B4-BE49-F238E27FC236}">
                <a16:creationId xmlns:a16="http://schemas.microsoft.com/office/drawing/2014/main" id="{47AFFB86-BB8F-880E-03FF-D504E2170F9B}"/>
              </a:ext>
            </a:extLst>
          </p:cNvPr>
          <p:cNvSpPr txBox="1"/>
          <p:nvPr/>
        </p:nvSpPr>
        <p:spPr>
          <a:xfrm rot="5400000">
            <a:off x="5009472" y="5292086"/>
            <a:ext cx="209475" cy="369332"/>
          </a:xfrm>
          <a:prstGeom prst="rect">
            <a:avLst/>
          </a:prstGeom>
          <a:noFill/>
        </p:spPr>
        <p:txBody>
          <a:bodyPr wrap="square" rtlCol="0">
            <a:spAutoFit/>
          </a:bodyPr>
          <a:lstStyle/>
          <a:p>
            <a:r>
              <a:rPr lang="en-US" altLang="zh-CN" dirty="0"/>
              <a:t>…</a:t>
            </a:r>
            <a:endParaRPr lang="zh-CN" altLang="en-US" dirty="0"/>
          </a:p>
        </p:txBody>
      </p:sp>
      <p:sp>
        <p:nvSpPr>
          <p:cNvPr id="148" name="文本框 147">
            <a:extLst>
              <a:ext uri="{FF2B5EF4-FFF2-40B4-BE49-F238E27FC236}">
                <a16:creationId xmlns:a16="http://schemas.microsoft.com/office/drawing/2014/main" id="{E4EE5B54-F84D-6DD8-14FD-F2A9EC056541}"/>
              </a:ext>
            </a:extLst>
          </p:cNvPr>
          <p:cNvSpPr txBox="1"/>
          <p:nvPr/>
        </p:nvSpPr>
        <p:spPr>
          <a:xfrm rot="2410958">
            <a:off x="4635184" y="5296494"/>
            <a:ext cx="306619" cy="369332"/>
          </a:xfrm>
          <a:prstGeom prst="rect">
            <a:avLst/>
          </a:prstGeom>
          <a:noFill/>
        </p:spPr>
        <p:txBody>
          <a:bodyPr wrap="square" rtlCol="0">
            <a:spAutoFit/>
          </a:bodyPr>
          <a:lstStyle/>
          <a:p>
            <a:r>
              <a:rPr lang="en-US" altLang="zh-CN" dirty="0"/>
              <a:t>…</a:t>
            </a:r>
            <a:endParaRPr lang="zh-CN" altLang="en-US" dirty="0"/>
          </a:p>
        </p:txBody>
      </p:sp>
      <mc:AlternateContent xmlns:mc="http://schemas.openxmlformats.org/markup-compatibility/2006" xmlns:a14="http://schemas.microsoft.com/office/drawing/2010/main">
        <mc:Choice Requires="a14">
          <p:sp>
            <p:nvSpPr>
              <p:cNvPr id="149" name="文本框 148">
                <a:extLst>
                  <a:ext uri="{FF2B5EF4-FFF2-40B4-BE49-F238E27FC236}">
                    <a16:creationId xmlns:a16="http://schemas.microsoft.com/office/drawing/2014/main" id="{A17AC979-D336-03ED-2778-B5D9A51F66FB}"/>
                  </a:ext>
                </a:extLst>
              </p:cNvPr>
              <p:cNvSpPr txBox="1"/>
              <p:nvPr/>
            </p:nvSpPr>
            <p:spPr>
              <a:xfrm>
                <a:off x="3234795" y="6045327"/>
                <a:ext cx="3012363" cy="390748"/>
              </a:xfrm>
              <a:prstGeom prst="rect">
                <a:avLst/>
              </a:prstGeom>
              <a:noFill/>
            </p:spPr>
            <p:txBody>
              <a:bodyPr wrap="square" rtlCol="0">
                <a:spAutoFit/>
              </a:bodyPr>
              <a:lstStyle/>
              <a:p>
                <a:r>
                  <a:rPr lang="en-US" altLang="zh-CN" b="1" dirty="0"/>
                  <a:t>  Translation Matrices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sub>
                    </m:sSub>
                  </m:oMath>
                </a14:m>
                <a:endParaRPr lang="zh-CN" altLang="en-US" b="1" dirty="0"/>
              </a:p>
            </p:txBody>
          </p:sp>
        </mc:Choice>
        <mc:Fallback xmlns="">
          <p:sp>
            <p:nvSpPr>
              <p:cNvPr id="149" name="文本框 148">
                <a:extLst>
                  <a:ext uri="{FF2B5EF4-FFF2-40B4-BE49-F238E27FC236}">
                    <a16:creationId xmlns:a16="http://schemas.microsoft.com/office/drawing/2014/main" id="{A17AC979-D336-03ED-2778-B5D9A51F66FB}"/>
                  </a:ext>
                </a:extLst>
              </p:cNvPr>
              <p:cNvSpPr txBox="1">
                <a:spLocks noRot="1" noChangeAspect="1" noMove="1" noResize="1" noEditPoints="1" noAdjustHandles="1" noChangeArrowheads="1" noChangeShapeType="1" noTextEdit="1"/>
              </p:cNvSpPr>
              <p:nvPr/>
            </p:nvSpPr>
            <p:spPr>
              <a:xfrm>
                <a:off x="3234795" y="6045327"/>
                <a:ext cx="3012363" cy="390748"/>
              </a:xfrm>
              <a:prstGeom prst="rect">
                <a:avLst/>
              </a:prstGeom>
              <a:blipFill>
                <a:blip r:embed="rId13"/>
                <a:stretch>
                  <a:fillRect t="-7813" b="-20313"/>
                </a:stretch>
              </a:blipFill>
            </p:spPr>
            <p:txBody>
              <a:bodyPr/>
              <a:lstStyle/>
              <a:p>
                <a:r>
                  <a:rPr lang="zh-CN" altLang="en-US">
                    <a:noFill/>
                  </a:rPr>
                  <a:t> </a:t>
                </a:r>
              </a:p>
            </p:txBody>
          </p:sp>
        </mc:Fallback>
      </mc:AlternateContent>
      <p:sp>
        <p:nvSpPr>
          <p:cNvPr id="150" name="箭头: 右 149">
            <a:extLst>
              <a:ext uri="{FF2B5EF4-FFF2-40B4-BE49-F238E27FC236}">
                <a16:creationId xmlns:a16="http://schemas.microsoft.com/office/drawing/2014/main" id="{02F2C3A2-102B-01AB-7580-12EED2FB8FF5}"/>
              </a:ext>
            </a:extLst>
          </p:cNvPr>
          <p:cNvSpPr/>
          <p:nvPr/>
        </p:nvSpPr>
        <p:spPr>
          <a:xfrm>
            <a:off x="5506208" y="4898722"/>
            <a:ext cx="740950" cy="2940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流程图: 手动操作 150">
            <a:extLst>
              <a:ext uri="{FF2B5EF4-FFF2-40B4-BE49-F238E27FC236}">
                <a16:creationId xmlns:a16="http://schemas.microsoft.com/office/drawing/2014/main" id="{0A278772-8B23-A580-2E8A-0AA0AECE4564}"/>
              </a:ext>
            </a:extLst>
          </p:cNvPr>
          <p:cNvSpPr/>
          <p:nvPr/>
        </p:nvSpPr>
        <p:spPr>
          <a:xfrm rot="16200000">
            <a:off x="6451970" y="4605099"/>
            <a:ext cx="986854" cy="1090364"/>
          </a:xfrm>
          <a:prstGeom prst="flowChartManualOperation">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52" name="文本框 151">
            <a:extLst>
              <a:ext uri="{FF2B5EF4-FFF2-40B4-BE49-F238E27FC236}">
                <a16:creationId xmlns:a16="http://schemas.microsoft.com/office/drawing/2014/main" id="{DEE3E26F-F453-A24E-32F6-8AC0780830F1}"/>
              </a:ext>
            </a:extLst>
          </p:cNvPr>
          <p:cNvSpPr txBox="1"/>
          <p:nvPr/>
        </p:nvSpPr>
        <p:spPr>
          <a:xfrm>
            <a:off x="6431367" y="4828694"/>
            <a:ext cx="1470419" cy="646331"/>
          </a:xfrm>
          <a:prstGeom prst="rect">
            <a:avLst/>
          </a:prstGeom>
          <a:noFill/>
        </p:spPr>
        <p:txBody>
          <a:bodyPr wrap="square" rtlCol="0">
            <a:spAutoFit/>
          </a:bodyPr>
          <a:lstStyle/>
          <a:p>
            <a:r>
              <a:rPr lang="en-US" altLang="zh-CN" b="1" dirty="0"/>
              <a:t>Kernel</a:t>
            </a:r>
            <a:br>
              <a:rPr lang="en-US" altLang="zh-CN" b="1" dirty="0"/>
            </a:br>
            <a:r>
              <a:rPr lang="en-US" altLang="zh-CN" b="1" dirty="0"/>
              <a:t>attention</a:t>
            </a:r>
            <a:endParaRPr lang="zh-CN" altLang="en-US" b="1" dirty="0"/>
          </a:p>
        </p:txBody>
      </p:sp>
      <p:sp>
        <p:nvSpPr>
          <p:cNvPr id="153" name="箭头: 右 152">
            <a:extLst>
              <a:ext uri="{FF2B5EF4-FFF2-40B4-BE49-F238E27FC236}">
                <a16:creationId xmlns:a16="http://schemas.microsoft.com/office/drawing/2014/main" id="{72BBD0B2-6229-DA45-43FC-8AE3E1E188D7}"/>
              </a:ext>
            </a:extLst>
          </p:cNvPr>
          <p:cNvSpPr/>
          <p:nvPr/>
        </p:nvSpPr>
        <p:spPr>
          <a:xfrm>
            <a:off x="7559390" y="4903182"/>
            <a:ext cx="602900" cy="3304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流程图: 终止 153">
            <a:extLst>
              <a:ext uri="{FF2B5EF4-FFF2-40B4-BE49-F238E27FC236}">
                <a16:creationId xmlns:a16="http://schemas.microsoft.com/office/drawing/2014/main" id="{05846C31-C7E2-E31C-65B1-240FD8BB1A0B}"/>
              </a:ext>
            </a:extLst>
          </p:cNvPr>
          <p:cNvSpPr/>
          <p:nvPr/>
        </p:nvSpPr>
        <p:spPr>
          <a:xfrm>
            <a:off x="8574443" y="4561021"/>
            <a:ext cx="1643205" cy="207485"/>
          </a:xfrm>
          <a:prstGeom prst="flowChartTerminator">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流程图: 终止 154">
            <a:extLst>
              <a:ext uri="{FF2B5EF4-FFF2-40B4-BE49-F238E27FC236}">
                <a16:creationId xmlns:a16="http://schemas.microsoft.com/office/drawing/2014/main" id="{064AA6D9-B509-440E-25D9-757560690804}"/>
              </a:ext>
            </a:extLst>
          </p:cNvPr>
          <p:cNvSpPr/>
          <p:nvPr/>
        </p:nvSpPr>
        <p:spPr>
          <a:xfrm>
            <a:off x="8610404" y="4973216"/>
            <a:ext cx="1643205" cy="207485"/>
          </a:xfrm>
          <a:prstGeom prst="flowChartTerminator">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流程图: 终止 155">
            <a:extLst>
              <a:ext uri="{FF2B5EF4-FFF2-40B4-BE49-F238E27FC236}">
                <a16:creationId xmlns:a16="http://schemas.microsoft.com/office/drawing/2014/main" id="{2F7AF987-E78D-22F2-D607-7EC54B2D25DA}"/>
              </a:ext>
            </a:extLst>
          </p:cNvPr>
          <p:cNvSpPr/>
          <p:nvPr/>
        </p:nvSpPr>
        <p:spPr>
          <a:xfrm>
            <a:off x="8574442" y="5442687"/>
            <a:ext cx="1643205" cy="207485"/>
          </a:xfrm>
          <a:prstGeom prst="flowChartTerminator">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7" name="文本框 156">
                <a:extLst>
                  <a:ext uri="{FF2B5EF4-FFF2-40B4-BE49-F238E27FC236}">
                    <a16:creationId xmlns:a16="http://schemas.microsoft.com/office/drawing/2014/main" id="{DD9DB17B-E8A7-8C49-9809-33EB71895F50}"/>
                  </a:ext>
                </a:extLst>
              </p:cNvPr>
              <p:cNvSpPr txBox="1"/>
              <p:nvPr/>
            </p:nvSpPr>
            <p:spPr>
              <a:xfrm>
                <a:off x="8170102" y="4463544"/>
                <a:ext cx="274114" cy="2891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𝑧</m:t>
                              </m:r>
                            </m:e>
                          </m:acc>
                        </m:e>
                        <m:sub>
                          <m:r>
                            <a:rPr lang="en-US" altLang="zh-CN" b="0" i="1" smtClean="0">
                              <a:latin typeface="Cambria Math" panose="02040503050406030204" pitchFamily="18" charset="0"/>
                            </a:rPr>
                            <m:t>1,</m:t>
                          </m:r>
                          <m:r>
                            <a:rPr lang="en-US" altLang="zh-CN" b="0" i="1" smtClean="0">
                              <a:latin typeface="Cambria Math" panose="02040503050406030204" pitchFamily="18" charset="0"/>
                            </a:rPr>
                            <m:t>𝑣</m:t>
                          </m:r>
                        </m:sub>
                      </m:sSub>
                    </m:oMath>
                  </m:oMathPara>
                </a14:m>
                <a:endParaRPr lang="zh-CN" altLang="en-US" dirty="0"/>
              </a:p>
            </p:txBody>
          </p:sp>
        </mc:Choice>
        <mc:Fallback xmlns="">
          <p:sp>
            <p:nvSpPr>
              <p:cNvPr id="157" name="文本框 156">
                <a:extLst>
                  <a:ext uri="{FF2B5EF4-FFF2-40B4-BE49-F238E27FC236}">
                    <a16:creationId xmlns:a16="http://schemas.microsoft.com/office/drawing/2014/main" id="{DD9DB17B-E8A7-8C49-9809-33EB71895F50}"/>
                  </a:ext>
                </a:extLst>
              </p:cNvPr>
              <p:cNvSpPr txBox="1">
                <a:spLocks noRot="1" noChangeAspect="1" noMove="1" noResize="1" noEditPoints="1" noAdjustHandles="1" noChangeArrowheads="1" noChangeShapeType="1" noTextEdit="1"/>
              </p:cNvSpPr>
              <p:nvPr/>
            </p:nvSpPr>
            <p:spPr>
              <a:xfrm>
                <a:off x="8170102" y="4463544"/>
                <a:ext cx="274114" cy="289182"/>
              </a:xfrm>
              <a:prstGeom prst="rect">
                <a:avLst/>
              </a:prstGeom>
              <a:blipFill>
                <a:blip r:embed="rId14"/>
                <a:stretch>
                  <a:fillRect l="-22222" t="-20833" r="-68889"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8" name="文本框 157">
                <a:extLst>
                  <a:ext uri="{FF2B5EF4-FFF2-40B4-BE49-F238E27FC236}">
                    <a16:creationId xmlns:a16="http://schemas.microsoft.com/office/drawing/2014/main" id="{6FE31A6D-2464-E8EC-8103-68F6F1D91B1B}"/>
                  </a:ext>
                </a:extLst>
              </p:cNvPr>
              <p:cNvSpPr txBox="1"/>
              <p:nvPr/>
            </p:nvSpPr>
            <p:spPr>
              <a:xfrm>
                <a:off x="8208195" y="4906294"/>
                <a:ext cx="274114" cy="2984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𝑧</m:t>
                              </m:r>
                            </m:e>
                          </m:acc>
                        </m:e>
                        <m:sub>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sub>
                      </m:sSub>
                    </m:oMath>
                  </m:oMathPara>
                </a14:m>
                <a:endParaRPr lang="zh-CN" altLang="en-US" dirty="0"/>
              </a:p>
            </p:txBody>
          </p:sp>
        </mc:Choice>
        <mc:Fallback xmlns="">
          <p:sp>
            <p:nvSpPr>
              <p:cNvPr id="158" name="文本框 157">
                <a:extLst>
                  <a:ext uri="{FF2B5EF4-FFF2-40B4-BE49-F238E27FC236}">
                    <a16:creationId xmlns:a16="http://schemas.microsoft.com/office/drawing/2014/main" id="{6FE31A6D-2464-E8EC-8103-68F6F1D91B1B}"/>
                  </a:ext>
                </a:extLst>
              </p:cNvPr>
              <p:cNvSpPr txBox="1">
                <a:spLocks noRot="1" noChangeAspect="1" noMove="1" noResize="1" noEditPoints="1" noAdjustHandles="1" noChangeArrowheads="1" noChangeShapeType="1" noTextEdit="1"/>
              </p:cNvSpPr>
              <p:nvPr/>
            </p:nvSpPr>
            <p:spPr>
              <a:xfrm>
                <a:off x="8208195" y="4906294"/>
                <a:ext cx="274114" cy="298415"/>
              </a:xfrm>
              <a:prstGeom prst="rect">
                <a:avLst/>
              </a:prstGeom>
              <a:blipFill>
                <a:blip r:embed="rId15"/>
                <a:stretch>
                  <a:fillRect l="-22222" t="-22449" r="-68889" b="-204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9" name="文本框 158">
                <a:extLst>
                  <a:ext uri="{FF2B5EF4-FFF2-40B4-BE49-F238E27FC236}">
                    <a16:creationId xmlns:a16="http://schemas.microsoft.com/office/drawing/2014/main" id="{2F90E8C0-5F42-4A6C-C2FA-F77EE2C1AF2F}"/>
                  </a:ext>
                </a:extLst>
              </p:cNvPr>
              <p:cNvSpPr txBox="1"/>
              <p:nvPr/>
            </p:nvSpPr>
            <p:spPr>
              <a:xfrm>
                <a:off x="8087453" y="5346522"/>
                <a:ext cx="274113" cy="3007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𝑧</m:t>
                              </m:r>
                            </m:e>
                          </m:acc>
                        </m:e>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𝑣</m:t>
                          </m:r>
                        </m:sub>
                      </m:sSub>
                    </m:oMath>
                  </m:oMathPara>
                </a14:m>
                <a:endParaRPr lang="zh-CN" altLang="en-US" dirty="0"/>
              </a:p>
            </p:txBody>
          </p:sp>
        </mc:Choice>
        <mc:Fallback xmlns="">
          <p:sp>
            <p:nvSpPr>
              <p:cNvPr id="159" name="文本框 158">
                <a:extLst>
                  <a:ext uri="{FF2B5EF4-FFF2-40B4-BE49-F238E27FC236}">
                    <a16:creationId xmlns:a16="http://schemas.microsoft.com/office/drawing/2014/main" id="{2F90E8C0-5F42-4A6C-C2FA-F77EE2C1AF2F}"/>
                  </a:ext>
                </a:extLst>
              </p:cNvPr>
              <p:cNvSpPr txBox="1">
                <a:spLocks noRot="1" noChangeAspect="1" noMove="1" noResize="1" noEditPoints="1" noAdjustHandles="1" noChangeArrowheads="1" noChangeShapeType="1" noTextEdit="1"/>
              </p:cNvSpPr>
              <p:nvPr/>
            </p:nvSpPr>
            <p:spPr>
              <a:xfrm>
                <a:off x="8087453" y="5346522"/>
                <a:ext cx="274113" cy="300788"/>
              </a:xfrm>
              <a:prstGeom prst="rect">
                <a:avLst/>
              </a:prstGeom>
              <a:blipFill>
                <a:blip r:embed="rId16"/>
                <a:stretch>
                  <a:fillRect l="-22222" t="-20408" r="-84444" b="-18367"/>
                </a:stretch>
              </a:blipFill>
            </p:spPr>
            <p:txBody>
              <a:bodyPr/>
              <a:lstStyle/>
              <a:p>
                <a:r>
                  <a:rPr lang="zh-CN" altLang="en-US">
                    <a:noFill/>
                  </a:rPr>
                  <a:t> </a:t>
                </a:r>
              </a:p>
            </p:txBody>
          </p:sp>
        </mc:Fallback>
      </mc:AlternateContent>
      <p:sp>
        <p:nvSpPr>
          <p:cNvPr id="160" name="文本框 159">
            <a:extLst>
              <a:ext uri="{FF2B5EF4-FFF2-40B4-BE49-F238E27FC236}">
                <a16:creationId xmlns:a16="http://schemas.microsoft.com/office/drawing/2014/main" id="{B784978D-89FA-477E-556C-BA7CAB1FDF9B}"/>
              </a:ext>
            </a:extLst>
          </p:cNvPr>
          <p:cNvSpPr txBox="1"/>
          <p:nvPr/>
        </p:nvSpPr>
        <p:spPr>
          <a:xfrm>
            <a:off x="6925841" y="6000370"/>
            <a:ext cx="3012363" cy="369332"/>
          </a:xfrm>
          <a:prstGeom prst="rect">
            <a:avLst/>
          </a:prstGeom>
          <a:noFill/>
        </p:spPr>
        <p:txBody>
          <a:bodyPr wrap="square" rtlCol="0">
            <a:spAutoFit/>
          </a:bodyPr>
          <a:lstStyle/>
          <a:p>
            <a:r>
              <a:rPr lang="en-US" altLang="zh-CN" b="1" dirty="0"/>
              <a:t>  Content propagation</a:t>
            </a:r>
            <a:endParaRPr lang="zh-CN" altLang="en-US" b="1" dirty="0"/>
          </a:p>
        </p:txBody>
      </p:sp>
      <p:cxnSp>
        <p:nvCxnSpPr>
          <p:cNvPr id="162" name="直接箭头连接符 161">
            <a:extLst>
              <a:ext uri="{FF2B5EF4-FFF2-40B4-BE49-F238E27FC236}">
                <a16:creationId xmlns:a16="http://schemas.microsoft.com/office/drawing/2014/main" id="{F5324695-7FCE-626F-3634-C0AF189F4DFC}"/>
              </a:ext>
            </a:extLst>
          </p:cNvPr>
          <p:cNvCxnSpPr>
            <a:stCxn id="154" idx="3"/>
          </p:cNvCxnSpPr>
          <p:nvPr/>
        </p:nvCxnSpPr>
        <p:spPr>
          <a:xfrm>
            <a:off x="10217648" y="4664764"/>
            <a:ext cx="338907" cy="245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直接箭头连接符 163">
            <a:extLst>
              <a:ext uri="{FF2B5EF4-FFF2-40B4-BE49-F238E27FC236}">
                <a16:creationId xmlns:a16="http://schemas.microsoft.com/office/drawing/2014/main" id="{17286CA5-FB7B-387D-F305-AC36E6B7B90E}"/>
              </a:ext>
            </a:extLst>
          </p:cNvPr>
          <p:cNvCxnSpPr>
            <a:stCxn id="155" idx="3"/>
          </p:cNvCxnSpPr>
          <p:nvPr/>
        </p:nvCxnSpPr>
        <p:spPr>
          <a:xfrm>
            <a:off x="10253609" y="5076959"/>
            <a:ext cx="302946" cy="1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5B02372B-B761-2557-4291-DA14BA1FC3D7}"/>
              </a:ext>
            </a:extLst>
          </p:cNvPr>
          <p:cNvCxnSpPr>
            <a:stCxn id="156" idx="3"/>
          </p:cNvCxnSpPr>
          <p:nvPr/>
        </p:nvCxnSpPr>
        <p:spPr>
          <a:xfrm flipV="1">
            <a:off x="10217647" y="5253054"/>
            <a:ext cx="338908" cy="293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9" name="文本框 168">
                <a:extLst>
                  <a:ext uri="{FF2B5EF4-FFF2-40B4-BE49-F238E27FC236}">
                    <a16:creationId xmlns:a16="http://schemas.microsoft.com/office/drawing/2014/main" id="{227B0735-CB1E-A65F-79F1-6806DF8E7084}"/>
                  </a:ext>
                </a:extLst>
              </p:cNvPr>
              <p:cNvSpPr txBox="1"/>
              <p:nvPr/>
            </p:nvSpPr>
            <p:spPr>
              <a:xfrm>
                <a:off x="10546247" y="4733008"/>
                <a:ext cx="663131" cy="6707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zh-CN" altLang="en-US" i="1" smtClean="0">
                              <a:latin typeface="Cambria Math" panose="02040503050406030204" pitchFamily="18" charset="0"/>
                            </a:rPr>
                          </m:ctrlPr>
                        </m:naryPr>
                        <m:sub/>
                        <m:sup/>
                        <m:e>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𝑣</m:t>
                              </m:r>
                            </m:sub>
                          </m:sSub>
                        </m:e>
                      </m:nary>
                    </m:oMath>
                  </m:oMathPara>
                </a14:m>
                <a:endParaRPr lang="zh-CN" altLang="en-US" dirty="0"/>
              </a:p>
            </p:txBody>
          </p:sp>
        </mc:Choice>
        <mc:Fallback xmlns="">
          <p:sp>
            <p:nvSpPr>
              <p:cNvPr id="169" name="文本框 168">
                <a:extLst>
                  <a:ext uri="{FF2B5EF4-FFF2-40B4-BE49-F238E27FC236}">
                    <a16:creationId xmlns:a16="http://schemas.microsoft.com/office/drawing/2014/main" id="{227B0735-CB1E-A65F-79F1-6806DF8E7084}"/>
                  </a:ext>
                </a:extLst>
              </p:cNvPr>
              <p:cNvSpPr txBox="1">
                <a:spLocks noRot="1" noChangeAspect="1" noMove="1" noResize="1" noEditPoints="1" noAdjustHandles="1" noChangeArrowheads="1" noChangeShapeType="1" noTextEdit="1"/>
              </p:cNvSpPr>
              <p:nvPr/>
            </p:nvSpPr>
            <p:spPr>
              <a:xfrm>
                <a:off x="10546247" y="4733008"/>
                <a:ext cx="663131" cy="670761"/>
              </a:xfrm>
              <a:prstGeom prst="rect">
                <a:avLst/>
              </a:prstGeom>
              <a:blipFill>
                <a:blip r:embed="rId17"/>
                <a:stretch>
                  <a:fillRect r="-17431"/>
                </a:stretch>
              </a:blipFill>
            </p:spPr>
            <p:txBody>
              <a:bodyPr/>
              <a:lstStyle/>
              <a:p>
                <a:r>
                  <a:rPr lang="zh-CN" altLang="en-US">
                    <a:noFill/>
                  </a:rPr>
                  <a:t> </a:t>
                </a:r>
              </a:p>
            </p:txBody>
          </p:sp>
        </mc:Fallback>
      </mc:AlternateContent>
      <p:sp>
        <p:nvSpPr>
          <p:cNvPr id="170" name="箭头: 右 169">
            <a:extLst>
              <a:ext uri="{FF2B5EF4-FFF2-40B4-BE49-F238E27FC236}">
                <a16:creationId xmlns:a16="http://schemas.microsoft.com/office/drawing/2014/main" id="{1FAF6B8C-DC95-CCD1-BE2D-5C2C2243B7D9}"/>
              </a:ext>
            </a:extLst>
          </p:cNvPr>
          <p:cNvSpPr/>
          <p:nvPr/>
        </p:nvSpPr>
        <p:spPr>
          <a:xfrm>
            <a:off x="11349489" y="4872673"/>
            <a:ext cx="305054" cy="2525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1" name="文本框 170">
                <a:extLst>
                  <a:ext uri="{FF2B5EF4-FFF2-40B4-BE49-F238E27FC236}">
                    <a16:creationId xmlns:a16="http://schemas.microsoft.com/office/drawing/2014/main" id="{2F6AF5F5-3F81-41F7-8052-94504B2B06F1}"/>
                  </a:ext>
                </a:extLst>
              </p:cNvPr>
              <p:cNvSpPr txBox="1"/>
              <p:nvPr/>
            </p:nvSpPr>
            <p:spPr>
              <a:xfrm>
                <a:off x="11733112" y="4860423"/>
                <a:ext cx="2975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𝑣</m:t>
                          </m:r>
                        </m:sub>
                      </m:sSub>
                    </m:oMath>
                  </m:oMathPara>
                </a14:m>
                <a:endParaRPr lang="zh-CN" altLang="en-US" dirty="0"/>
              </a:p>
            </p:txBody>
          </p:sp>
        </mc:Choice>
        <mc:Fallback xmlns="">
          <p:sp>
            <p:nvSpPr>
              <p:cNvPr id="171" name="文本框 170">
                <a:extLst>
                  <a:ext uri="{FF2B5EF4-FFF2-40B4-BE49-F238E27FC236}">
                    <a16:creationId xmlns:a16="http://schemas.microsoft.com/office/drawing/2014/main" id="{2F6AF5F5-3F81-41F7-8052-94504B2B06F1}"/>
                  </a:ext>
                </a:extLst>
              </p:cNvPr>
              <p:cNvSpPr txBox="1">
                <a:spLocks noRot="1" noChangeAspect="1" noMove="1" noResize="1" noEditPoints="1" noAdjustHandles="1" noChangeArrowheads="1" noChangeShapeType="1" noTextEdit="1"/>
              </p:cNvSpPr>
              <p:nvPr/>
            </p:nvSpPr>
            <p:spPr>
              <a:xfrm>
                <a:off x="11733112" y="4860423"/>
                <a:ext cx="297582" cy="276999"/>
              </a:xfrm>
              <a:prstGeom prst="rect">
                <a:avLst/>
              </a:prstGeom>
              <a:blipFill>
                <a:blip r:embed="rId18"/>
                <a:stretch>
                  <a:fillRect l="-18367" b="-108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4869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err="1">
                <a:solidFill>
                  <a:sysClr val="windowText" lastClr="000000"/>
                </a:solidFill>
                <a:latin typeface="Arial" panose="020B0604020202090204"/>
                <a:ea typeface="微软雅黑" panose="020B0503020204020204" pitchFamily="34" charset="-122"/>
              </a:rPr>
              <a:t>FinerFact</a:t>
            </a:r>
            <a:r>
              <a:rPr lang="zh-CN" altLang="en-US" sz="2600" b="1" dirty="0">
                <a:solidFill>
                  <a:sysClr val="windowText" lastClr="000000"/>
                </a:solidFill>
                <a:latin typeface="Arial" panose="020B0604020202090204"/>
                <a:ea typeface="微软雅黑" panose="020B0503020204020204" pitchFamily="34" charset="-122"/>
              </a:rPr>
              <a:t>框架</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8" name="圆角矩形 12">
            <a:extLst>
              <a:ext uri="{FF2B5EF4-FFF2-40B4-BE49-F238E27FC236}">
                <a16:creationId xmlns:a16="http://schemas.microsoft.com/office/drawing/2014/main" id="{25F75287-26FC-2F9A-8E88-A07DACEF6C9F}"/>
              </a:ext>
            </a:extLst>
          </p:cNvPr>
          <p:cNvSpPr>
            <a:spLocks noChangeArrowheads="1"/>
          </p:cNvSpPr>
          <p:nvPr/>
        </p:nvSpPr>
        <p:spPr bwMode="auto">
          <a:xfrm>
            <a:off x="660399" y="948790"/>
            <a:ext cx="11442557" cy="546096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 name="文本框 10">
            <a:extLst>
              <a:ext uri="{FF2B5EF4-FFF2-40B4-BE49-F238E27FC236}">
                <a16:creationId xmlns:a16="http://schemas.microsoft.com/office/drawing/2014/main" id="{BE34B852-F368-CAA2-982B-ADBC5746F75C}"/>
              </a:ext>
            </a:extLst>
          </p:cNvPr>
          <p:cNvSpPr txBox="1"/>
          <p:nvPr/>
        </p:nvSpPr>
        <p:spPr>
          <a:xfrm>
            <a:off x="929104" y="1265328"/>
            <a:ext cx="6889530" cy="523220"/>
          </a:xfrm>
          <a:prstGeom prst="rect">
            <a:avLst/>
          </a:prstGeom>
          <a:noFill/>
        </p:spPr>
        <p:txBody>
          <a:bodyPr wrap="square">
            <a:spAutoFit/>
          </a:bodyPr>
          <a:lstStyle/>
          <a:p>
            <a:r>
              <a:rPr lang="en-US" altLang="zh-CN" sz="2800" b="1" dirty="0"/>
              <a:t>Graph-Based Fine-Grained Reasoning</a:t>
            </a:r>
            <a:endParaRPr lang="zh-CN" altLang="en-US" sz="2800" b="1" dirty="0"/>
          </a:p>
        </p:txBody>
      </p:sp>
      <p:pic>
        <p:nvPicPr>
          <p:cNvPr id="4" name="图片 3">
            <a:extLst>
              <a:ext uri="{FF2B5EF4-FFF2-40B4-BE49-F238E27FC236}">
                <a16:creationId xmlns:a16="http://schemas.microsoft.com/office/drawing/2014/main" id="{354E3A8D-2B6A-A955-EFA4-05B2D10F19F6}"/>
              </a:ext>
            </a:extLst>
          </p:cNvPr>
          <p:cNvPicPr>
            <a:picLocks noChangeAspect="1"/>
          </p:cNvPicPr>
          <p:nvPr/>
        </p:nvPicPr>
        <p:blipFill rotWithShape="1">
          <a:blip r:embed="rId4"/>
          <a:srcRect t="6142"/>
          <a:stretch/>
        </p:blipFill>
        <p:spPr>
          <a:xfrm>
            <a:off x="6774247" y="1728910"/>
            <a:ext cx="4962743" cy="2528191"/>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7CDCF10-023E-EE04-B986-74FD7E074524}"/>
                  </a:ext>
                </a:extLst>
              </p:cNvPr>
              <p:cNvSpPr txBox="1"/>
              <p:nvPr/>
            </p:nvSpPr>
            <p:spPr>
              <a:xfrm>
                <a:off x="1125609" y="1748604"/>
                <a:ext cx="6097712" cy="3195298"/>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dirty="0"/>
                  <a:t>第一部分:双通道核匹配节点标签预测</a:t>
                </a:r>
                <a:endParaRPr lang="en-US" altLang="zh-CN" dirty="0"/>
              </a:p>
              <a:p>
                <a:pPr lvl="1">
                  <a:lnSpc>
                    <a:spcPct val="150000"/>
                  </a:lnSpc>
                </a:pPr>
                <a:r>
                  <a:rPr lang="zh-CN" altLang="en-US" dirty="0"/>
                  <a:t>第一步:基于文本的推理通道</a:t>
                </a:r>
                <a:endParaRPr lang="en-US" altLang="zh-CN" dirty="0"/>
              </a:p>
              <a:p>
                <a:pPr lvl="1">
                  <a:lnSpc>
                    <a:spcPct val="150000"/>
                  </a:lnSpc>
                </a:pPr>
                <a:r>
                  <a:rPr lang="zh-CN" altLang="en-US" dirty="0"/>
                  <a:t>第二步</a:t>
                </a:r>
                <a:r>
                  <a:rPr lang="en-US" altLang="zh-CN" dirty="0"/>
                  <a:t>:</a:t>
                </a:r>
                <a:r>
                  <a:rPr lang="zh-CN" altLang="en-US" dirty="0"/>
                  <a:t>基于用户的推理通道</a:t>
                </a:r>
                <a:endParaRPr lang="en-US" altLang="zh-CN" dirty="0"/>
              </a:p>
              <a:p>
                <a:pPr lvl="3">
                  <a:lnSpc>
                    <a:spcPct val="150000"/>
                  </a:lnSpc>
                </a:pPr>
                <a:r>
                  <a:rPr lang="zh-CN" altLang="en-US" dirty="0"/>
                  <a:t>从</a:t>
                </a:r>
                <a:r>
                  <a:rPr lang="en-US" altLang="zh-CN" dirty="0"/>
                  <a:t>APPAP</a:t>
                </a:r>
                <a:r>
                  <a:rPr lang="zh-CN" altLang="en-US" dirty="0"/>
                  <a:t>中导出初始用户表示</a:t>
                </a:r>
                <a14:m>
                  <m:oMath xmlns:m="http://schemas.openxmlformats.org/officeDocument/2006/math">
                    <m:d>
                      <m:dPr>
                        <m:begChr m:val="["/>
                        <m:endChr m:val="]"/>
                        <m:ctrlPr>
                          <a:rPr lang="en-US" altLang="zh-CN" i="1" smtClean="0">
                            <a:latin typeface="Cambria Math" panose="02040503050406030204" pitchFamily="18" charset="0"/>
                          </a:rPr>
                        </m:ctrlPr>
                      </m:dPr>
                      <m:e>
                        <m:sSubSup>
                          <m:sSubSupPr>
                            <m:ctrlPr>
                              <a:rPr lang="en-US" altLang="zh-CN" i="1" smtClean="0">
                                <a:latin typeface="Cambria Math" panose="02040503050406030204" pitchFamily="18" charset="0"/>
                              </a:rPr>
                            </m:ctrlPr>
                          </m:sSubSupPr>
                          <m:e>
                            <m:r>
                              <m:rPr>
                                <m:sty m:val="p"/>
                              </m:rPr>
                              <a:rPr lang="en-US" altLang="zh-CN" i="1">
                                <a:latin typeface="Cambria Math" panose="02040503050406030204" pitchFamily="18" charset="0"/>
                              </a:rPr>
                              <m:t>u</m:t>
                            </m:r>
                          </m:e>
                          <m:sub>
                            <m:r>
                              <a:rPr lang="en-US" altLang="zh-CN" b="0" i="1" smtClean="0">
                                <a:latin typeface="Cambria Math" panose="02040503050406030204" pitchFamily="18" charset="0"/>
                              </a:rPr>
                              <m:t>𝑣</m:t>
                            </m:r>
                          </m:sub>
                          <m:sup>
                            <m:r>
                              <a:rPr lang="en-US" altLang="zh-CN" b="0" i="1" smtClean="0">
                                <a:latin typeface="Cambria Math" panose="02040503050406030204" pitchFamily="18" charset="0"/>
                              </a:rPr>
                              <m:t>0</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u</m:t>
                            </m:r>
                          </m:e>
                          <m:sub>
                            <m:r>
                              <a:rPr lang="en-US" altLang="zh-CN" i="1">
                                <a:latin typeface="Cambria Math" panose="02040503050406030204" pitchFamily="18" charset="0"/>
                              </a:rPr>
                              <m:t>𝑣</m:t>
                            </m:r>
                          </m:sub>
                          <m:sup>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𝑁</m:t>
                                    </m:r>
                                  </m:e>
                                </m:acc>
                              </m:e>
                              <m:sub>
                                <m:r>
                                  <a:rPr lang="en-US" altLang="zh-CN" b="0" i="1" smtClean="0">
                                    <a:latin typeface="Cambria Math" panose="02040503050406030204" pitchFamily="18" charset="0"/>
                                  </a:rPr>
                                  <m:t>𝑣</m:t>
                                </m:r>
                              </m:sub>
                            </m:sSub>
                          </m:sup>
                        </m:sSubSup>
                      </m:e>
                    </m:d>
                  </m:oMath>
                </a14:m>
                <a:r>
                  <a:rPr lang="zh-CN" altLang="en-US" dirty="0"/>
                  <a:t>，</a:t>
                </a:r>
                <a:endParaRPr lang="en-US" altLang="zh-CN" dirty="0"/>
              </a:p>
              <a:p>
                <a:pPr lvl="3">
                  <a:lnSpc>
                    <a:spcPct val="150000"/>
                  </a:lnSpc>
                </a:pPr>
                <a:r>
                  <a:rPr lang="zh-CN" altLang="en-US" dirty="0"/>
                  <a:t>导出节点</a:t>
                </a:r>
                <a:r>
                  <a:rPr lang="en-US" altLang="zh-CN" dirty="0"/>
                  <a:t>V</a:t>
                </a:r>
                <a:r>
                  <a:rPr lang="zh-CN" altLang="en-US" dirty="0"/>
                  <a:t>的初始用户</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𝑣</m:t>
                        </m:r>
                      </m:sub>
                    </m:sSub>
                  </m:oMath>
                </a14:m>
                <a:r>
                  <a:rPr lang="zh-CN" altLang="en-US" dirty="0"/>
                  <a:t>，</a:t>
                </a:r>
                <a:endParaRPr lang="en-US" altLang="zh-CN" dirty="0"/>
              </a:p>
              <a:p>
                <a:pPr lvl="3">
                  <a:lnSpc>
                    <a:spcPct val="150000"/>
                  </a:lnSpc>
                </a:pPr>
                <a:r>
                  <a:rPr lang="zh-CN" altLang="en-US" dirty="0"/>
                  <a:t>导出基于内核的初始用户</a:t>
                </a:r>
                <a14:m>
                  <m:oMath xmlns:m="http://schemas.openxmlformats.org/officeDocument/2006/math">
                    <m:sSub>
                      <m:sSubPr>
                        <m:ctrlPr>
                          <a:rPr lang="en-US" altLang="zh-CN" i="1">
                            <a:latin typeface="Cambria Math" panose="02040503050406030204" pitchFamily="18" charset="0"/>
                          </a:rPr>
                        </m:ctrlPr>
                      </m:sSubPr>
                      <m:e>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𝑘</m:t>
                            </m:r>
                          </m:e>
                        </m:acc>
                      </m:e>
                      <m:sub>
                        <m:r>
                          <a:rPr lang="en-US" altLang="zh-CN" i="1">
                            <a:latin typeface="Cambria Math" panose="02040503050406030204" pitchFamily="18" charset="0"/>
                          </a:rPr>
                          <m:t>𝑣</m:t>
                        </m:r>
                      </m:sub>
                    </m:sSub>
                  </m:oMath>
                </a14:m>
                <a:r>
                  <a:rPr lang="zh-CN" altLang="en-US" dirty="0"/>
                  <a:t>类似于步骤</a:t>
                </a:r>
                <a:r>
                  <a:rPr lang="en-US" altLang="zh-CN" dirty="0"/>
                  <a:t>1</a:t>
                </a:r>
              </a:p>
              <a:p>
                <a:pPr lvl="1">
                  <a:lnSpc>
                    <a:spcPct val="150000"/>
                  </a:lnSpc>
                </a:pPr>
                <a:r>
                  <a:rPr lang="zh-CN" altLang="en-US" dirty="0"/>
                  <a:t>第三步</a:t>
                </a:r>
                <a:r>
                  <a:rPr lang="en-US" altLang="zh-CN" dirty="0"/>
                  <a:t>:</a:t>
                </a:r>
                <a:r>
                  <a:rPr lang="zh-CN" altLang="en-US" dirty="0"/>
                  <a:t>信道融合</a:t>
                </a:r>
                <a:endParaRPr lang="en-US" altLang="zh-CN" dirty="0"/>
              </a:p>
            </p:txBody>
          </p:sp>
        </mc:Choice>
        <mc:Fallback xmlns="">
          <p:sp>
            <p:nvSpPr>
              <p:cNvPr id="6" name="文本框 5">
                <a:extLst>
                  <a:ext uri="{FF2B5EF4-FFF2-40B4-BE49-F238E27FC236}">
                    <a16:creationId xmlns:a16="http://schemas.microsoft.com/office/drawing/2014/main" id="{F7CDCF10-023E-EE04-B986-74FD7E074524}"/>
                  </a:ext>
                </a:extLst>
              </p:cNvPr>
              <p:cNvSpPr txBox="1">
                <a:spLocks noRot="1" noChangeAspect="1" noMove="1" noResize="1" noEditPoints="1" noAdjustHandles="1" noChangeArrowheads="1" noChangeShapeType="1" noTextEdit="1"/>
              </p:cNvSpPr>
              <p:nvPr/>
            </p:nvSpPr>
            <p:spPr>
              <a:xfrm>
                <a:off x="1125609" y="1748604"/>
                <a:ext cx="6097712" cy="3195298"/>
              </a:xfrm>
              <a:prstGeom prst="rect">
                <a:avLst/>
              </a:prstGeom>
              <a:blipFill>
                <a:blip r:embed="rId5"/>
                <a:stretch>
                  <a:fillRect l="-700" b="-2099"/>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52F8CE62-C87C-8D29-88C0-4ED1EA7BBF6F}"/>
              </a:ext>
            </a:extLst>
          </p:cNvPr>
          <p:cNvPicPr>
            <a:picLocks noChangeAspect="1"/>
          </p:cNvPicPr>
          <p:nvPr/>
        </p:nvPicPr>
        <p:blipFill>
          <a:blip r:embed="rId6"/>
          <a:stretch>
            <a:fillRect/>
          </a:stretch>
        </p:blipFill>
        <p:spPr>
          <a:xfrm>
            <a:off x="1900499" y="5023860"/>
            <a:ext cx="5572810" cy="532801"/>
          </a:xfrm>
          <a:prstGeom prst="rect">
            <a:avLst/>
          </a:prstGeom>
        </p:spPr>
      </p:pic>
      <p:sp>
        <p:nvSpPr>
          <p:cNvPr id="16" name="文本框 15">
            <a:extLst>
              <a:ext uri="{FF2B5EF4-FFF2-40B4-BE49-F238E27FC236}">
                <a16:creationId xmlns:a16="http://schemas.microsoft.com/office/drawing/2014/main" id="{EED5FE27-B648-E51D-733E-00E56E415576}"/>
              </a:ext>
            </a:extLst>
          </p:cNvPr>
          <p:cNvSpPr txBox="1"/>
          <p:nvPr/>
        </p:nvSpPr>
        <p:spPr>
          <a:xfrm>
            <a:off x="1375597" y="5607328"/>
            <a:ext cx="6097712" cy="646331"/>
          </a:xfrm>
          <a:prstGeom prst="rect">
            <a:avLst/>
          </a:prstGeom>
          <a:noFill/>
        </p:spPr>
        <p:txBody>
          <a:bodyPr wrap="square">
            <a:spAutoFit/>
          </a:bodyPr>
          <a:lstStyle/>
          <a:p>
            <a:r>
              <a:rPr lang="zh-CN" altLang="en-US" dirty="0"/>
              <a:t>这样，对于某个证据组下的每个关键字，我们考虑了其相关的关键词和覆盖的用户</a:t>
            </a:r>
          </a:p>
        </p:txBody>
      </p:sp>
      <p:sp>
        <p:nvSpPr>
          <p:cNvPr id="18" name="矩形 17">
            <a:extLst>
              <a:ext uri="{FF2B5EF4-FFF2-40B4-BE49-F238E27FC236}">
                <a16:creationId xmlns:a16="http://schemas.microsoft.com/office/drawing/2014/main" id="{7E52EB37-46F6-403C-064D-F8D63B26F945}"/>
              </a:ext>
            </a:extLst>
          </p:cNvPr>
          <p:cNvSpPr/>
          <p:nvPr/>
        </p:nvSpPr>
        <p:spPr>
          <a:xfrm>
            <a:off x="6172507" y="4547507"/>
            <a:ext cx="1813655" cy="416089"/>
          </a:xfrm>
          <a:prstGeom prst="rect">
            <a:avLst/>
          </a:prstGeom>
          <a:noFill/>
          <a:ln w="28575">
            <a:solidFill>
              <a:srgbClr val="FFC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基于用户表示</a:t>
            </a:r>
          </a:p>
        </p:txBody>
      </p:sp>
      <p:sp>
        <p:nvSpPr>
          <p:cNvPr id="20" name="矩形 19">
            <a:extLst>
              <a:ext uri="{FF2B5EF4-FFF2-40B4-BE49-F238E27FC236}">
                <a16:creationId xmlns:a16="http://schemas.microsoft.com/office/drawing/2014/main" id="{8E3A2810-1902-00F8-7719-E056B69DE2CF}"/>
              </a:ext>
            </a:extLst>
          </p:cNvPr>
          <p:cNvSpPr/>
          <p:nvPr/>
        </p:nvSpPr>
        <p:spPr>
          <a:xfrm>
            <a:off x="4156518" y="4547507"/>
            <a:ext cx="1813655" cy="416089"/>
          </a:xfrm>
          <a:prstGeom prst="rect">
            <a:avLst/>
          </a:prstGeom>
          <a:noFill/>
          <a:ln w="28575">
            <a:solidFill>
              <a:srgbClr val="FFC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基于文本表示</a:t>
            </a:r>
          </a:p>
        </p:txBody>
      </p:sp>
      <p:sp>
        <p:nvSpPr>
          <p:cNvPr id="21" name="矩形 20">
            <a:extLst>
              <a:ext uri="{FF2B5EF4-FFF2-40B4-BE49-F238E27FC236}">
                <a16:creationId xmlns:a16="http://schemas.microsoft.com/office/drawing/2014/main" id="{A48F5808-9BE8-7456-C11B-6418F56F8919}"/>
              </a:ext>
            </a:extLst>
          </p:cNvPr>
          <p:cNvSpPr/>
          <p:nvPr/>
        </p:nvSpPr>
        <p:spPr>
          <a:xfrm>
            <a:off x="5075434" y="5162499"/>
            <a:ext cx="202779" cy="246206"/>
          </a:xfrm>
          <a:prstGeom prst="rect">
            <a:avLst/>
          </a:prstGeom>
          <a:noFill/>
          <a:ln w="28575">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78CA889F-F140-97FF-5FFA-EB0DE69A6739}"/>
              </a:ext>
            </a:extLst>
          </p:cNvPr>
          <p:cNvSpPr/>
          <p:nvPr/>
        </p:nvSpPr>
        <p:spPr>
          <a:xfrm>
            <a:off x="6202778" y="5100944"/>
            <a:ext cx="345966" cy="307761"/>
          </a:xfrm>
          <a:prstGeom prst="rect">
            <a:avLst/>
          </a:prstGeom>
          <a:noFill/>
          <a:ln w="28575">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0FF573AE-1E62-F11A-D291-561D395A4AD9}"/>
              </a:ext>
            </a:extLst>
          </p:cNvPr>
          <p:cNvCxnSpPr>
            <a:cxnSpLocks/>
            <a:stCxn id="20" idx="2"/>
          </p:cNvCxnSpPr>
          <p:nvPr/>
        </p:nvCxnSpPr>
        <p:spPr>
          <a:xfrm>
            <a:off x="5063346" y="4963596"/>
            <a:ext cx="113725" cy="469210"/>
          </a:xfrm>
          <a:prstGeom prst="line">
            <a:avLst/>
          </a:prstGeom>
          <a:ln w="28575">
            <a:prstDash val="sysDot"/>
          </a:ln>
        </p:spPr>
        <p:style>
          <a:lnRef idx="1">
            <a:schemeClr val="accent2"/>
          </a:lnRef>
          <a:fillRef idx="0">
            <a:schemeClr val="accent2"/>
          </a:fillRef>
          <a:effectRef idx="0">
            <a:schemeClr val="accent2"/>
          </a:effectRef>
          <a:fontRef idx="minor">
            <a:schemeClr val="tx1"/>
          </a:fontRef>
        </p:style>
      </p:cxnSp>
      <p:cxnSp>
        <p:nvCxnSpPr>
          <p:cNvPr id="26" name="直接连接符 25">
            <a:extLst>
              <a:ext uri="{FF2B5EF4-FFF2-40B4-BE49-F238E27FC236}">
                <a16:creationId xmlns:a16="http://schemas.microsoft.com/office/drawing/2014/main" id="{5A54BB44-7C04-CCA6-3B39-4524EAAA4903}"/>
              </a:ext>
            </a:extLst>
          </p:cNvPr>
          <p:cNvCxnSpPr>
            <a:cxnSpLocks/>
            <a:stCxn id="18" idx="2"/>
          </p:cNvCxnSpPr>
          <p:nvPr/>
        </p:nvCxnSpPr>
        <p:spPr>
          <a:xfrm flipH="1">
            <a:off x="6558174" y="4963596"/>
            <a:ext cx="521161" cy="337699"/>
          </a:xfrm>
          <a:prstGeom prst="line">
            <a:avLst/>
          </a:prstGeom>
          <a:ln w="28575">
            <a:prstDash val="sysDot"/>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50859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err="1">
                <a:solidFill>
                  <a:sysClr val="windowText" lastClr="000000"/>
                </a:solidFill>
                <a:latin typeface="Arial" panose="020B0604020202090204"/>
                <a:ea typeface="微软雅黑" panose="020B0503020204020204" pitchFamily="34" charset="-122"/>
              </a:rPr>
              <a:t>FinerFact</a:t>
            </a:r>
            <a:r>
              <a:rPr lang="zh-CN" altLang="en-US" sz="2600" b="1" dirty="0">
                <a:solidFill>
                  <a:sysClr val="windowText" lastClr="000000"/>
                </a:solidFill>
                <a:latin typeface="Arial" panose="020B0604020202090204"/>
                <a:ea typeface="微软雅黑" panose="020B0503020204020204" pitchFamily="34" charset="-122"/>
              </a:rPr>
              <a:t>框架</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8" name="圆角矩形 12">
            <a:extLst>
              <a:ext uri="{FF2B5EF4-FFF2-40B4-BE49-F238E27FC236}">
                <a16:creationId xmlns:a16="http://schemas.microsoft.com/office/drawing/2014/main" id="{25F75287-26FC-2F9A-8E88-A07DACEF6C9F}"/>
              </a:ext>
            </a:extLst>
          </p:cNvPr>
          <p:cNvSpPr>
            <a:spLocks noChangeArrowheads="1"/>
          </p:cNvSpPr>
          <p:nvPr/>
        </p:nvSpPr>
        <p:spPr bwMode="auto">
          <a:xfrm>
            <a:off x="660399" y="948790"/>
            <a:ext cx="11442557" cy="546096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 name="文本框 10">
            <a:extLst>
              <a:ext uri="{FF2B5EF4-FFF2-40B4-BE49-F238E27FC236}">
                <a16:creationId xmlns:a16="http://schemas.microsoft.com/office/drawing/2014/main" id="{BE34B852-F368-CAA2-982B-ADBC5746F75C}"/>
              </a:ext>
            </a:extLst>
          </p:cNvPr>
          <p:cNvSpPr txBox="1"/>
          <p:nvPr/>
        </p:nvSpPr>
        <p:spPr>
          <a:xfrm>
            <a:off x="929104" y="1265328"/>
            <a:ext cx="6889530" cy="523220"/>
          </a:xfrm>
          <a:prstGeom prst="rect">
            <a:avLst/>
          </a:prstGeom>
          <a:noFill/>
        </p:spPr>
        <p:txBody>
          <a:bodyPr wrap="square">
            <a:spAutoFit/>
          </a:bodyPr>
          <a:lstStyle/>
          <a:p>
            <a:r>
              <a:rPr lang="en-US" altLang="zh-CN" sz="2800" b="1" dirty="0"/>
              <a:t>Graph-Based Fine-Grained Reasoning</a:t>
            </a:r>
            <a:endParaRPr lang="zh-CN" altLang="en-US" sz="2800" b="1" dirty="0"/>
          </a:p>
        </p:txBody>
      </p:sp>
      <p:sp>
        <p:nvSpPr>
          <p:cNvPr id="6" name="文本框 5">
            <a:extLst>
              <a:ext uri="{FF2B5EF4-FFF2-40B4-BE49-F238E27FC236}">
                <a16:creationId xmlns:a16="http://schemas.microsoft.com/office/drawing/2014/main" id="{F7CDCF10-023E-EE04-B986-74FD7E074524}"/>
              </a:ext>
            </a:extLst>
          </p:cNvPr>
          <p:cNvSpPr txBox="1"/>
          <p:nvPr/>
        </p:nvSpPr>
        <p:spPr>
          <a:xfrm>
            <a:off x="1125609" y="1748604"/>
            <a:ext cx="6097712" cy="881139"/>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dirty="0"/>
              <a:t>第二部分</a:t>
            </a:r>
            <a:r>
              <a:rPr lang="en-US" altLang="zh-CN" dirty="0"/>
              <a:t>:</a:t>
            </a:r>
            <a:r>
              <a:rPr lang="zh-CN" altLang="en-US" dirty="0"/>
              <a:t>基于双通道内核匹配的节点标签预测集成了证据显着性</a:t>
            </a:r>
            <a:r>
              <a:rPr lang="en-US" altLang="zh-CN" dirty="0"/>
              <a:t>R</a:t>
            </a:r>
            <a:r>
              <a:rPr lang="zh-CN" altLang="en-US" dirty="0"/>
              <a:t>作为关注的先导。</a:t>
            </a:r>
            <a:endParaRPr lang="en-US" altLang="zh-CN" dirty="0"/>
          </a:p>
        </p:txBody>
      </p:sp>
      <p:pic>
        <p:nvPicPr>
          <p:cNvPr id="5" name="图片 4">
            <a:extLst>
              <a:ext uri="{FF2B5EF4-FFF2-40B4-BE49-F238E27FC236}">
                <a16:creationId xmlns:a16="http://schemas.microsoft.com/office/drawing/2014/main" id="{6B699D5D-B3BF-A823-8FA2-F6649201D768}"/>
              </a:ext>
            </a:extLst>
          </p:cNvPr>
          <p:cNvPicPr>
            <a:picLocks noChangeAspect="1"/>
          </p:cNvPicPr>
          <p:nvPr/>
        </p:nvPicPr>
        <p:blipFill>
          <a:blip r:embed="rId4"/>
          <a:stretch>
            <a:fillRect/>
          </a:stretch>
        </p:blipFill>
        <p:spPr>
          <a:xfrm>
            <a:off x="8328037" y="1901392"/>
            <a:ext cx="3577095" cy="2402156"/>
          </a:xfrm>
          <a:prstGeom prst="rect">
            <a:avLst/>
          </a:prstGeom>
        </p:spPr>
      </p:pic>
      <p:pic>
        <p:nvPicPr>
          <p:cNvPr id="9" name="图片 8">
            <a:extLst>
              <a:ext uri="{FF2B5EF4-FFF2-40B4-BE49-F238E27FC236}">
                <a16:creationId xmlns:a16="http://schemas.microsoft.com/office/drawing/2014/main" id="{1EDA740A-5A95-B225-4CF1-0047CFD71535}"/>
              </a:ext>
            </a:extLst>
          </p:cNvPr>
          <p:cNvPicPr>
            <a:picLocks noChangeAspect="1"/>
          </p:cNvPicPr>
          <p:nvPr/>
        </p:nvPicPr>
        <p:blipFill rotWithShape="1">
          <a:blip r:embed="rId5"/>
          <a:srcRect t="5494" b="4541"/>
          <a:stretch/>
        </p:blipFill>
        <p:spPr>
          <a:xfrm>
            <a:off x="1178979" y="2887524"/>
            <a:ext cx="7169554" cy="1711974"/>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653472B-B3BC-11C3-DC1D-53C955812916}"/>
                  </a:ext>
                </a:extLst>
              </p:cNvPr>
              <p:cNvSpPr txBox="1"/>
              <p:nvPr/>
            </p:nvSpPr>
            <p:spPr>
              <a:xfrm>
                <a:off x="2250040" y="4718471"/>
                <a:ext cx="5339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𝜑</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v</m:t>
                      </m:r>
                      <m:r>
                        <a:rPr lang="en-US" altLang="zh-CN" b="0" i="1" smtClean="0">
                          <a:latin typeface="Cambria Math" panose="02040503050406030204" pitchFamily="18" charset="0"/>
                        </a:rPr>
                        <m:t>)</m:t>
                      </m:r>
                    </m:oMath>
                  </m:oMathPara>
                </a14:m>
                <a:endParaRPr lang="zh-CN" altLang="en-US" dirty="0"/>
              </a:p>
            </p:txBody>
          </p:sp>
        </mc:Choice>
        <mc:Fallback xmlns="">
          <p:sp>
            <p:nvSpPr>
              <p:cNvPr id="10" name="文本框 9">
                <a:extLst>
                  <a:ext uri="{FF2B5EF4-FFF2-40B4-BE49-F238E27FC236}">
                    <a16:creationId xmlns:a16="http://schemas.microsoft.com/office/drawing/2014/main" id="{A653472B-B3BC-11C3-DC1D-53C955812916}"/>
                  </a:ext>
                </a:extLst>
              </p:cNvPr>
              <p:cNvSpPr txBox="1">
                <a:spLocks noRot="1" noChangeAspect="1" noMove="1" noResize="1" noEditPoints="1" noAdjustHandles="1" noChangeArrowheads="1" noChangeShapeType="1" noTextEdit="1"/>
              </p:cNvSpPr>
              <p:nvPr/>
            </p:nvSpPr>
            <p:spPr>
              <a:xfrm>
                <a:off x="2250040" y="4718471"/>
                <a:ext cx="533929" cy="276999"/>
              </a:xfrm>
              <a:prstGeom prst="rect">
                <a:avLst/>
              </a:prstGeom>
              <a:blipFill>
                <a:blip r:embed="rId6"/>
                <a:stretch>
                  <a:fillRect l="-10227" t="-2222" r="-14773" b="-35556"/>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E565E503-0A1A-5CDC-F623-E0E15658044A}"/>
              </a:ext>
            </a:extLst>
          </p:cNvPr>
          <p:cNvSpPr txBox="1"/>
          <p:nvPr/>
        </p:nvSpPr>
        <p:spPr>
          <a:xfrm>
            <a:off x="3080267" y="4730975"/>
            <a:ext cx="2188395" cy="369332"/>
          </a:xfrm>
          <a:prstGeom prst="rect">
            <a:avLst/>
          </a:prstGeom>
          <a:noFill/>
        </p:spPr>
        <p:txBody>
          <a:bodyPr wrap="square" rtlCol="0">
            <a:spAutoFit/>
          </a:bodyPr>
          <a:lstStyle/>
          <a:p>
            <a:r>
              <a:rPr lang="zh-CN" altLang="en-US" dirty="0"/>
              <a:t>节点排序特征</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F11623BF-11CC-D47B-46A0-D71CF6F37E21}"/>
                  </a:ext>
                </a:extLst>
              </p:cNvPr>
              <p:cNvSpPr txBox="1"/>
              <p:nvPr/>
            </p:nvSpPr>
            <p:spPr>
              <a:xfrm>
                <a:off x="2250039" y="5212724"/>
                <a:ext cx="53392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𝛿</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v</m:t>
                      </m:r>
                      <m:r>
                        <a:rPr lang="zh-CN" altLang="en-US" i="1" smtClean="0">
                          <a:latin typeface="Cambria Math" panose="02040503050406030204" pitchFamily="18" charset="0"/>
                        </a:rPr>
                        <m:t>，</m:t>
                      </m:r>
                      <m:r>
                        <a:rPr lang="en-US" altLang="zh-CN" b="0" i="1" smtClean="0">
                          <a:latin typeface="Cambria Math" panose="02040503050406030204" pitchFamily="18" charset="0"/>
                        </a:rPr>
                        <m:t>𝑅</m:t>
                      </m:r>
                      <m:r>
                        <a:rPr lang="en-US" altLang="zh-CN" b="0" i="1" smtClean="0">
                          <a:latin typeface="Cambria Math" panose="02040503050406030204" pitchFamily="18" charset="0"/>
                        </a:rPr>
                        <m:t>)</m:t>
                      </m:r>
                    </m:oMath>
                  </m:oMathPara>
                </a14:m>
                <a:endParaRPr lang="zh-CN" altLang="en-US" dirty="0"/>
              </a:p>
            </p:txBody>
          </p:sp>
        </mc:Choice>
        <mc:Fallback xmlns="">
          <p:sp>
            <p:nvSpPr>
              <p:cNvPr id="14" name="文本框 13">
                <a:extLst>
                  <a:ext uri="{FF2B5EF4-FFF2-40B4-BE49-F238E27FC236}">
                    <a16:creationId xmlns:a16="http://schemas.microsoft.com/office/drawing/2014/main" id="{F11623BF-11CC-D47B-46A0-D71CF6F37E21}"/>
                  </a:ext>
                </a:extLst>
              </p:cNvPr>
              <p:cNvSpPr txBox="1">
                <a:spLocks noRot="1" noChangeAspect="1" noMove="1" noResize="1" noEditPoints="1" noAdjustHandles="1" noChangeArrowheads="1" noChangeShapeType="1" noTextEdit="1"/>
              </p:cNvSpPr>
              <p:nvPr/>
            </p:nvSpPr>
            <p:spPr>
              <a:xfrm>
                <a:off x="2250039" y="5212724"/>
                <a:ext cx="533929" cy="276999"/>
              </a:xfrm>
              <a:prstGeom prst="rect">
                <a:avLst/>
              </a:prstGeom>
              <a:blipFill>
                <a:blip r:embed="rId7"/>
                <a:stretch>
                  <a:fillRect l="-15909" t="-2174" r="-73864" b="-32609"/>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C3D2953A-59D9-DDF6-9960-72206005D4EA}"/>
              </a:ext>
            </a:extLst>
          </p:cNvPr>
          <p:cNvSpPr txBox="1"/>
          <p:nvPr/>
        </p:nvSpPr>
        <p:spPr>
          <a:xfrm>
            <a:off x="3147900" y="5113956"/>
            <a:ext cx="6097712" cy="646331"/>
          </a:xfrm>
          <a:prstGeom prst="rect">
            <a:avLst/>
          </a:prstGeom>
          <a:noFill/>
        </p:spPr>
        <p:txBody>
          <a:bodyPr wrap="square">
            <a:spAutoFit/>
          </a:bodyPr>
          <a:lstStyle/>
          <a:p>
            <a:r>
              <a:rPr lang="zh-CN" altLang="en-US" dirty="0"/>
              <a:t>融合主题 </a:t>
            </a:r>
            <a:r>
              <a:rPr lang="en-US" altLang="zh-CN" dirty="0"/>
              <a:t>t </a:t>
            </a:r>
            <a:r>
              <a:rPr lang="zh-CN" altLang="en-US" dirty="0"/>
              <a:t>相关节点 </a:t>
            </a:r>
            <a:r>
              <a:rPr lang="en-US" altLang="zh-CN" dirty="0"/>
              <a:t>v </a:t>
            </a:r>
            <a:r>
              <a:rPr lang="zh-CN" altLang="en-US" dirty="0"/>
              <a:t>的顶部帖子、用户和关键词的显著分数的关注先验</a:t>
            </a:r>
          </a:p>
        </p:txBody>
      </p:sp>
    </p:spTree>
    <p:extLst>
      <p:ext uri="{BB962C8B-B14F-4D97-AF65-F5344CB8AC3E}">
        <p14:creationId xmlns:p14="http://schemas.microsoft.com/office/powerpoint/2010/main" val="3965388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Evaluation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647578" cy="619478"/>
            <a:chOff x="178632" y="159728"/>
            <a:chExt cx="647578"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1200" i="1" dirty="0">
                  <a:solidFill>
                    <a:prstClr val="white"/>
                  </a:solidFill>
                  <a:latin typeface="微软雅黑" panose="020B0503020204020204" pitchFamily="34" charset="-122"/>
                  <a:ea typeface="微软雅黑" panose="020B0503020204020204" pitchFamily="34" charset="-122"/>
                </a:rPr>
                <a:t>4</a:t>
              </a: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8" name="圆角矩形 12">
            <a:extLst>
              <a:ext uri="{FF2B5EF4-FFF2-40B4-BE49-F238E27FC236}">
                <a16:creationId xmlns:a16="http://schemas.microsoft.com/office/drawing/2014/main" id="{25F75287-26FC-2F9A-8E88-A07DACEF6C9F}"/>
              </a:ext>
            </a:extLst>
          </p:cNvPr>
          <p:cNvSpPr>
            <a:spLocks noChangeArrowheads="1"/>
          </p:cNvSpPr>
          <p:nvPr/>
        </p:nvSpPr>
        <p:spPr bwMode="auto">
          <a:xfrm>
            <a:off x="660399" y="948790"/>
            <a:ext cx="11442557" cy="546096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4" name="图片 3">
            <a:extLst>
              <a:ext uri="{FF2B5EF4-FFF2-40B4-BE49-F238E27FC236}">
                <a16:creationId xmlns:a16="http://schemas.microsoft.com/office/drawing/2014/main" id="{DEC3CE2B-E248-738F-0EF9-0FEFBEB78938}"/>
              </a:ext>
            </a:extLst>
          </p:cNvPr>
          <p:cNvPicPr>
            <a:picLocks noChangeAspect="1"/>
          </p:cNvPicPr>
          <p:nvPr/>
        </p:nvPicPr>
        <p:blipFill rotWithShape="1">
          <a:blip r:embed="rId4"/>
          <a:srcRect l="6449" t="19488" r="2281" b="-4175"/>
          <a:stretch/>
        </p:blipFill>
        <p:spPr>
          <a:xfrm>
            <a:off x="6302125" y="2459227"/>
            <a:ext cx="5671334" cy="1458930"/>
          </a:xfrm>
          <a:prstGeom prst="rect">
            <a:avLst/>
          </a:prstGeom>
        </p:spPr>
      </p:pic>
      <p:sp>
        <p:nvSpPr>
          <p:cNvPr id="13" name="文本框 12">
            <a:extLst>
              <a:ext uri="{FF2B5EF4-FFF2-40B4-BE49-F238E27FC236}">
                <a16:creationId xmlns:a16="http://schemas.microsoft.com/office/drawing/2014/main" id="{A07B8D26-FCC2-E75A-F13C-9336D568095E}"/>
              </a:ext>
            </a:extLst>
          </p:cNvPr>
          <p:cNvSpPr txBox="1"/>
          <p:nvPr/>
        </p:nvSpPr>
        <p:spPr>
          <a:xfrm>
            <a:off x="1250879" y="1561679"/>
            <a:ext cx="6097712" cy="4712957"/>
          </a:xfrm>
          <a:prstGeom prst="rect">
            <a:avLst/>
          </a:prstGeom>
          <a:noFill/>
        </p:spPr>
        <p:txBody>
          <a:bodyPr wrap="square">
            <a:spAutoFit/>
          </a:bodyPr>
          <a:lstStyle/>
          <a:p>
            <a:pPr marL="285750" indent="-285750">
              <a:buFont typeface="Wingdings" panose="05000000000000000000" pitchFamily="2" charset="2"/>
              <a:buChar char="Ø"/>
            </a:pPr>
            <a:r>
              <a:rPr lang="en-US" altLang="zh-CN" sz="2400" b="1" dirty="0" err="1"/>
              <a:t>DataSets</a:t>
            </a:r>
            <a:endParaRPr lang="en-US" altLang="zh-CN" dirty="0"/>
          </a:p>
          <a:p>
            <a:pPr marL="742950" lvl="1" indent="-285750">
              <a:lnSpc>
                <a:spcPct val="150000"/>
              </a:lnSpc>
              <a:buFont typeface="Arial" panose="020B0604020202020204" pitchFamily="34" charset="0"/>
              <a:buChar char="•"/>
            </a:pPr>
            <a:r>
              <a:rPr lang="zh-CN" altLang="en-US" b="0" i="0" dirty="0">
                <a:solidFill>
                  <a:srgbClr val="4D4D4D"/>
                </a:solidFill>
                <a:effectLst/>
                <a:latin typeface="-apple-system"/>
              </a:rPr>
              <a:t>数据集</a:t>
            </a:r>
            <a:r>
              <a:rPr lang="en-US" altLang="zh-CN" b="0" i="0" dirty="0">
                <a:solidFill>
                  <a:srgbClr val="4D4D4D"/>
                </a:solidFill>
                <a:effectLst/>
                <a:latin typeface="-apple-system"/>
              </a:rPr>
              <a:t>PolitiFact</a:t>
            </a:r>
            <a:r>
              <a:rPr lang="zh-CN" altLang="en-US" b="0" i="0" dirty="0">
                <a:solidFill>
                  <a:srgbClr val="4D4D4D"/>
                </a:solidFill>
                <a:effectLst/>
                <a:latin typeface="-apple-system"/>
              </a:rPr>
              <a:t>和</a:t>
            </a:r>
            <a:r>
              <a:rPr lang="en-US" altLang="zh-CN" b="0" i="0" dirty="0" err="1">
                <a:solidFill>
                  <a:srgbClr val="4D4D4D"/>
                </a:solidFill>
                <a:effectLst/>
                <a:latin typeface="-apple-system"/>
              </a:rPr>
              <a:t>Gossippop</a:t>
            </a:r>
            <a:r>
              <a:rPr lang="zh-CN" altLang="en-US" b="0" i="0" dirty="0">
                <a:solidFill>
                  <a:srgbClr val="4D4D4D"/>
                </a:solidFill>
                <a:effectLst/>
                <a:latin typeface="-apple-system"/>
              </a:rPr>
              <a:t>（</a:t>
            </a:r>
            <a:r>
              <a:rPr lang="en-US" altLang="zh-CN" b="0" i="0" dirty="0">
                <a:solidFill>
                  <a:srgbClr val="4D4D4D"/>
                </a:solidFill>
                <a:effectLst/>
                <a:latin typeface="-apple-system"/>
              </a:rPr>
              <a:t>Shu et al.2020</a:t>
            </a:r>
            <a:r>
              <a:rPr lang="zh-CN" altLang="en-US" b="0" i="0" dirty="0">
                <a:solidFill>
                  <a:srgbClr val="4D4D4D"/>
                </a:solidFill>
                <a:effectLst/>
                <a:latin typeface="-apple-system"/>
              </a:rPr>
              <a:t>）</a:t>
            </a:r>
            <a:endParaRPr lang="en-US" altLang="zh-CN" b="0" i="0" dirty="0">
              <a:solidFill>
                <a:srgbClr val="4D4D4D"/>
              </a:solidFill>
              <a:effectLst/>
              <a:latin typeface="-apple-system"/>
            </a:endParaRPr>
          </a:p>
          <a:p>
            <a:pPr marL="742950" lvl="1" indent="-285750">
              <a:lnSpc>
                <a:spcPct val="150000"/>
              </a:lnSpc>
              <a:buFont typeface="Arial" panose="020B0604020202020204" pitchFamily="34" charset="0"/>
              <a:buChar char="•"/>
            </a:pPr>
            <a:r>
              <a:rPr lang="zh-CN" altLang="en-US" dirty="0"/>
              <a:t>包含新闻文章和有关新闻的社会背景信息。</a:t>
            </a:r>
            <a:endParaRPr lang="en-US" altLang="zh-CN" dirty="0"/>
          </a:p>
          <a:p>
            <a:pPr marL="742950" lvl="1" indent="-285750">
              <a:lnSpc>
                <a:spcPct val="150000"/>
              </a:lnSpc>
              <a:buFont typeface="Arial" panose="020B0604020202020204" pitchFamily="34" charset="0"/>
              <a:buChar char="•"/>
            </a:pPr>
            <a:r>
              <a:rPr lang="zh-CN" altLang="en-US" dirty="0"/>
              <a:t>新闻标签由记者和领域专家提供。</a:t>
            </a:r>
            <a:endParaRPr lang="en-US" altLang="zh-CN" dirty="0"/>
          </a:p>
          <a:p>
            <a:pPr marL="742950" lvl="1" indent="-285750">
              <a:lnSpc>
                <a:spcPct val="150000"/>
              </a:lnSpc>
              <a:buFont typeface="Arial" panose="020B0604020202020204" pitchFamily="34" charset="0"/>
              <a:buChar char="•"/>
            </a:pPr>
            <a:r>
              <a:rPr lang="zh-CN" altLang="en-US" dirty="0"/>
              <a:t>标签 假的(y=</a:t>
            </a:r>
            <a:r>
              <a:rPr lang="en-US" altLang="zh-CN" dirty="0"/>
              <a:t>1</a:t>
            </a:r>
            <a:r>
              <a:rPr lang="zh-CN" altLang="en-US" dirty="0"/>
              <a:t>)或真的(y=0)</a:t>
            </a:r>
            <a:endParaRPr lang="en-US" altLang="zh-CN" dirty="0"/>
          </a:p>
          <a:p>
            <a:pPr marL="285750" indent="-285750">
              <a:lnSpc>
                <a:spcPct val="150000"/>
              </a:lnSpc>
              <a:buFont typeface="Wingdings" panose="05000000000000000000" pitchFamily="2" charset="2"/>
              <a:buChar char="Ø"/>
            </a:pPr>
            <a:r>
              <a:rPr lang="zh-CN" altLang="en-US" sz="2400" b="1" dirty="0"/>
              <a:t>基线</a:t>
            </a:r>
            <a:endParaRPr lang="en-US" altLang="zh-CN" sz="2400" b="1" dirty="0"/>
          </a:p>
          <a:p>
            <a:pPr>
              <a:lnSpc>
                <a:spcPct val="150000"/>
              </a:lnSpc>
            </a:pPr>
            <a:r>
              <a:rPr lang="zh-CN" altLang="en-US" dirty="0"/>
              <a:t>将</a:t>
            </a:r>
            <a:r>
              <a:rPr lang="en-US" altLang="zh-CN" dirty="0" err="1"/>
              <a:t>FineFact</a:t>
            </a:r>
            <a:r>
              <a:rPr lang="zh-CN" altLang="en-US" dirty="0"/>
              <a:t>方法与八条基线进行比较，这八条基线可分为两组</a:t>
            </a:r>
            <a:endParaRPr lang="en-US" altLang="zh-CN" dirty="0"/>
          </a:p>
          <a:p>
            <a:pPr marL="742950" lvl="1" indent="-285750">
              <a:lnSpc>
                <a:spcPct val="150000"/>
              </a:lnSpc>
              <a:buFont typeface="Arial" panose="020B0604020202020204" pitchFamily="34" charset="0"/>
              <a:buChar char="•"/>
            </a:pPr>
            <a:r>
              <a:rPr lang="zh-CN" altLang="en-US" dirty="0"/>
              <a:t>基于内容的方法(G1):利用新闻的文本或视觉内容。</a:t>
            </a:r>
            <a:endParaRPr lang="en-US" altLang="zh-CN" dirty="0"/>
          </a:p>
          <a:p>
            <a:pPr marL="742950" lvl="1" indent="-285750">
              <a:lnSpc>
                <a:spcPct val="150000"/>
              </a:lnSpc>
              <a:buFont typeface="Arial" panose="020B0604020202020204" pitchFamily="34" charset="0"/>
              <a:buChar char="•"/>
            </a:pPr>
            <a:r>
              <a:rPr lang="zh-CN" altLang="en-US" dirty="0"/>
              <a:t>知识感知方法(G2)利用辅助知识，如知识图和关于在线帖子的社会信息。</a:t>
            </a:r>
          </a:p>
        </p:txBody>
      </p:sp>
    </p:spTree>
    <p:extLst>
      <p:ext uri="{BB962C8B-B14F-4D97-AF65-F5344CB8AC3E}">
        <p14:creationId xmlns:p14="http://schemas.microsoft.com/office/powerpoint/2010/main" val="3801252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Evaluation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647578" cy="619478"/>
            <a:chOff x="178632" y="159728"/>
            <a:chExt cx="647578"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1200" i="1" dirty="0">
                  <a:solidFill>
                    <a:prstClr val="white"/>
                  </a:solidFill>
                  <a:latin typeface="微软雅黑" panose="020B0503020204020204" pitchFamily="34" charset="-122"/>
                  <a:ea typeface="微软雅黑" panose="020B0503020204020204" pitchFamily="34" charset="-122"/>
                </a:rPr>
                <a:t>4</a:t>
              </a: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8" name="圆角矩形 12">
            <a:extLst>
              <a:ext uri="{FF2B5EF4-FFF2-40B4-BE49-F238E27FC236}">
                <a16:creationId xmlns:a16="http://schemas.microsoft.com/office/drawing/2014/main" id="{25F75287-26FC-2F9A-8E88-A07DACEF6C9F}"/>
              </a:ext>
            </a:extLst>
          </p:cNvPr>
          <p:cNvSpPr>
            <a:spLocks noChangeArrowheads="1"/>
          </p:cNvSpPr>
          <p:nvPr/>
        </p:nvSpPr>
        <p:spPr bwMode="auto">
          <a:xfrm>
            <a:off x="660399" y="948790"/>
            <a:ext cx="11442557" cy="546096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5" name="图片 4">
            <a:extLst>
              <a:ext uri="{FF2B5EF4-FFF2-40B4-BE49-F238E27FC236}">
                <a16:creationId xmlns:a16="http://schemas.microsoft.com/office/drawing/2014/main" id="{09A4B774-84FD-9D37-5D73-E4C3DEB1FDE4}"/>
              </a:ext>
            </a:extLst>
          </p:cNvPr>
          <p:cNvPicPr>
            <a:picLocks noChangeAspect="1"/>
          </p:cNvPicPr>
          <p:nvPr/>
        </p:nvPicPr>
        <p:blipFill>
          <a:blip r:embed="rId4"/>
          <a:stretch>
            <a:fillRect/>
          </a:stretch>
        </p:blipFill>
        <p:spPr>
          <a:xfrm>
            <a:off x="1990725" y="1155039"/>
            <a:ext cx="8210550" cy="3303945"/>
          </a:xfrm>
          <a:prstGeom prst="rect">
            <a:avLst/>
          </a:prstGeom>
        </p:spPr>
      </p:pic>
      <p:sp>
        <p:nvSpPr>
          <p:cNvPr id="7" name="文本框 6">
            <a:extLst>
              <a:ext uri="{FF2B5EF4-FFF2-40B4-BE49-F238E27FC236}">
                <a16:creationId xmlns:a16="http://schemas.microsoft.com/office/drawing/2014/main" id="{95EDF3D9-B531-3048-25F0-2D736E602409}"/>
              </a:ext>
            </a:extLst>
          </p:cNvPr>
          <p:cNvSpPr txBox="1"/>
          <p:nvPr/>
        </p:nvSpPr>
        <p:spPr>
          <a:xfrm>
            <a:off x="1656439" y="4647360"/>
            <a:ext cx="8879122" cy="1296637"/>
          </a:xfrm>
          <a:prstGeom prst="rect">
            <a:avLst/>
          </a:prstGeom>
          <a:noFill/>
        </p:spPr>
        <p:txBody>
          <a:bodyPr wrap="square">
            <a:spAutoFit/>
          </a:bodyPr>
          <a:lstStyle/>
          <a:p>
            <a:pPr>
              <a:lnSpc>
                <a:spcPct val="150000"/>
              </a:lnSpc>
            </a:pPr>
            <a:r>
              <a:rPr lang="zh-CN" altLang="en-US" dirty="0"/>
              <a:t>基于内核的方法可以更好地模拟新闻文章和证据之间的相互作用。结合外部知识的方法 (G2) 通常比基于内容的方法 (G1) 表现得更好，这说明了外部知识在假新闻检测中的实用性。</a:t>
            </a:r>
          </a:p>
        </p:txBody>
      </p:sp>
    </p:spTree>
    <p:extLst>
      <p:ext uri="{BB962C8B-B14F-4D97-AF65-F5344CB8AC3E}">
        <p14:creationId xmlns:p14="http://schemas.microsoft.com/office/powerpoint/2010/main" val="3015994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Evaluation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647578" cy="619478"/>
            <a:chOff x="178632" y="159728"/>
            <a:chExt cx="647578"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1200" i="1" dirty="0">
                  <a:solidFill>
                    <a:prstClr val="white"/>
                  </a:solidFill>
                  <a:latin typeface="微软雅黑" panose="020B0503020204020204" pitchFamily="34" charset="-122"/>
                  <a:ea typeface="微软雅黑" panose="020B0503020204020204" pitchFamily="34" charset="-122"/>
                </a:rPr>
                <a:t>4</a:t>
              </a: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8" name="圆角矩形 12">
            <a:extLst>
              <a:ext uri="{FF2B5EF4-FFF2-40B4-BE49-F238E27FC236}">
                <a16:creationId xmlns:a16="http://schemas.microsoft.com/office/drawing/2014/main" id="{25F75287-26FC-2F9A-8E88-A07DACEF6C9F}"/>
              </a:ext>
            </a:extLst>
          </p:cNvPr>
          <p:cNvSpPr>
            <a:spLocks noChangeArrowheads="1"/>
          </p:cNvSpPr>
          <p:nvPr/>
        </p:nvSpPr>
        <p:spPr bwMode="auto">
          <a:xfrm>
            <a:off x="660399" y="948790"/>
            <a:ext cx="11442557" cy="546096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文本框 6">
            <a:extLst>
              <a:ext uri="{FF2B5EF4-FFF2-40B4-BE49-F238E27FC236}">
                <a16:creationId xmlns:a16="http://schemas.microsoft.com/office/drawing/2014/main" id="{95EDF3D9-B531-3048-25F0-2D736E602409}"/>
              </a:ext>
            </a:extLst>
          </p:cNvPr>
          <p:cNvSpPr txBox="1"/>
          <p:nvPr/>
        </p:nvSpPr>
        <p:spPr>
          <a:xfrm>
            <a:off x="2012032" y="5168168"/>
            <a:ext cx="8879122" cy="881139"/>
          </a:xfrm>
          <a:prstGeom prst="rect">
            <a:avLst/>
          </a:prstGeom>
          <a:noFill/>
        </p:spPr>
        <p:txBody>
          <a:bodyPr wrap="square">
            <a:spAutoFit/>
          </a:bodyPr>
          <a:lstStyle/>
          <a:p>
            <a:pPr>
              <a:lnSpc>
                <a:spcPct val="150000"/>
              </a:lnSpc>
            </a:pPr>
            <a:r>
              <a:rPr lang="en-US" altLang="zh-CN" dirty="0" err="1"/>
              <a:t>FinerFact</a:t>
            </a:r>
            <a:r>
              <a:rPr lang="zh-CN" altLang="en-US" dirty="0"/>
              <a:t>始终优于最好的基线</a:t>
            </a:r>
            <a:r>
              <a:rPr lang="en-US" altLang="zh-CN" dirty="0"/>
              <a:t>KAN</a:t>
            </a:r>
            <a:r>
              <a:rPr lang="zh-CN" altLang="en-US" dirty="0"/>
              <a:t>与不同数量的内核，这表明它的鲁棒性最好的性能，大约有</a:t>
            </a:r>
            <a:r>
              <a:rPr lang="en-US" altLang="zh-CN" dirty="0"/>
              <a:t>11</a:t>
            </a:r>
            <a:r>
              <a:rPr lang="zh-CN" altLang="en-US" dirty="0"/>
              <a:t>个内核。由于过拟合，更多的内核并不一定会带来更好的性能。</a:t>
            </a:r>
          </a:p>
        </p:txBody>
      </p:sp>
      <p:pic>
        <p:nvPicPr>
          <p:cNvPr id="4" name="图片 3">
            <a:extLst>
              <a:ext uri="{FF2B5EF4-FFF2-40B4-BE49-F238E27FC236}">
                <a16:creationId xmlns:a16="http://schemas.microsoft.com/office/drawing/2014/main" id="{94982B45-0A47-D43D-E6F7-86C34BF06399}"/>
              </a:ext>
            </a:extLst>
          </p:cNvPr>
          <p:cNvPicPr>
            <a:picLocks noChangeAspect="1"/>
          </p:cNvPicPr>
          <p:nvPr/>
        </p:nvPicPr>
        <p:blipFill>
          <a:blip r:embed="rId4"/>
          <a:stretch>
            <a:fillRect/>
          </a:stretch>
        </p:blipFill>
        <p:spPr>
          <a:xfrm>
            <a:off x="2116090" y="1306093"/>
            <a:ext cx="8404323" cy="3854005"/>
          </a:xfrm>
          <a:prstGeom prst="rect">
            <a:avLst/>
          </a:prstGeom>
        </p:spPr>
      </p:pic>
    </p:spTree>
    <p:extLst>
      <p:ext uri="{BB962C8B-B14F-4D97-AF65-F5344CB8AC3E}">
        <p14:creationId xmlns:p14="http://schemas.microsoft.com/office/powerpoint/2010/main" val="1483246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Case study</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647578" cy="619478"/>
            <a:chOff x="178632" y="159728"/>
            <a:chExt cx="647578"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1200" i="1" dirty="0">
                  <a:solidFill>
                    <a:prstClr val="white"/>
                  </a:solidFill>
                  <a:latin typeface="微软雅黑" panose="020B0503020204020204" pitchFamily="34" charset="-122"/>
                  <a:ea typeface="微软雅黑" panose="020B0503020204020204" pitchFamily="34" charset="-122"/>
                </a:rPr>
                <a:t>5</a:t>
              </a: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8" name="圆角矩形 12">
            <a:extLst>
              <a:ext uri="{FF2B5EF4-FFF2-40B4-BE49-F238E27FC236}">
                <a16:creationId xmlns:a16="http://schemas.microsoft.com/office/drawing/2014/main" id="{25F75287-26FC-2F9A-8E88-A07DACEF6C9F}"/>
              </a:ext>
            </a:extLst>
          </p:cNvPr>
          <p:cNvSpPr>
            <a:spLocks noChangeArrowheads="1"/>
          </p:cNvSpPr>
          <p:nvPr/>
        </p:nvSpPr>
        <p:spPr bwMode="auto">
          <a:xfrm>
            <a:off x="660399" y="948790"/>
            <a:ext cx="11442557" cy="546096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5" name="图片 4">
            <a:extLst>
              <a:ext uri="{FF2B5EF4-FFF2-40B4-BE49-F238E27FC236}">
                <a16:creationId xmlns:a16="http://schemas.microsoft.com/office/drawing/2014/main" id="{C4DDB728-B7DA-B5E1-6F1B-6FA79A64C501}"/>
              </a:ext>
            </a:extLst>
          </p:cNvPr>
          <p:cNvPicPr>
            <a:picLocks noChangeAspect="1"/>
          </p:cNvPicPr>
          <p:nvPr/>
        </p:nvPicPr>
        <p:blipFill>
          <a:blip r:embed="rId4"/>
          <a:stretch>
            <a:fillRect/>
          </a:stretch>
        </p:blipFill>
        <p:spPr>
          <a:xfrm>
            <a:off x="7350126" y="1370014"/>
            <a:ext cx="4181475" cy="4457700"/>
          </a:xfrm>
          <a:prstGeom prst="rect">
            <a:avLst/>
          </a:prstGeom>
        </p:spPr>
      </p:pic>
      <p:sp>
        <p:nvSpPr>
          <p:cNvPr id="9" name="文本框 8">
            <a:extLst>
              <a:ext uri="{FF2B5EF4-FFF2-40B4-BE49-F238E27FC236}">
                <a16:creationId xmlns:a16="http://schemas.microsoft.com/office/drawing/2014/main" id="{A5502C2B-0102-6480-7C8E-5C1A5E4B7EEF}"/>
              </a:ext>
            </a:extLst>
          </p:cNvPr>
          <p:cNvSpPr txBox="1"/>
          <p:nvPr/>
        </p:nvSpPr>
        <p:spPr>
          <a:xfrm>
            <a:off x="6963310" y="1611757"/>
            <a:ext cx="5139646" cy="369332"/>
          </a:xfrm>
          <a:prstGeom prst="rect">
            <a:avLst/>
          </a:prstGeom>
          <a:noFill/>
        </p:spPr>
        <p:txBody>
          <a:bodyPr wrap="square">
            <a:spAutoFit/>
          </a:bodyPr>
          <a:lstStyle/>
          <a:p>
            <a:r>
              <a:rPr lang="zh-CN" altLang="en-US" dirty="0"/>
              <a:t>FineFact识别属于不同主题的有意义的相关关键词</a:t>
            </a:r>
          </a:p>
        </p:txBody>
      </p:sp>
      <p:sp>
        <p:nvSpPr>
          <p:cNvPr id="11" name="文本框 10">
            <a:extLst>
              <a:ext uri="{FF2B5EF4-FFF2-40B4-BE49-F238E27FC236}">
                <a16:creationId xmlns:a16="http://schemas.microsoft.com/office/drawing/2014/main" id="{64AF4C44-4D05-7C1A-9F9C-4225CFC4A113}"/>
              </a:ext>
            </a:extLst>
          </p:cNvPr>
          <p:cNvSpPr txBox="1"/>
          <p:nvPr/>
        </p:nvSpPr>
        <p:spPr>
          <a:xfrm>
            <a:off x="1476911" y="1755327"/>
            <a:ext cx="5139646" cy="2543132"/>
          </a:xfrm>
          <a:prstGeom prst="rect">
            <a:avLst/>
          </a:prstGeom>
          <a:noFill/>
        </p:spPr>
        <p:txBody>
          <a:bodyPr wrap="square">
            <a:spAutoFit/>
          </a:bodyPr>
          <a:lstStyle/>
          <a:p>
            <a:pPr>
              <a:lnSpc>
                <a:spcPct val="150000"/>
              </a:lnSpc>
            </a:pPr>
            <a:r>
              <a:rPr lang="zh-CN" altLang="en-US" dirty="0"/>
              <a:t>在本案例研究中，我们将说明一则新闻报道的真实性是如何得到证实的，这篇报道是关于</a:t>
            </a:r>
            <a:r>
              <a:rPr lang="en-US" altLang="zh-CN" dirty="0"/>
              <a:t>FBI</a:t>
            </a:r>
            <a:r>
              <a:rPr lang="zh-CN" altLang="en-US" dirty="0"/>
              <a:t>律师丽莎</a:t>
            </a:r>
            <a:r>
              <a:rPr lang="en-US" altLang="zh-CN" dirty="0"/>
              <a:t>·</a:t>
            </a:r>
            <a:r>
              <a:rPr lang="zh-CN" altLang="en-US" dirty="0"/>
              <a:t>佩奇（</a:t>
            </a:r>
            <a:r>
              <a:rPr lang="en-US" altLang="zh-CN" dirty="0"/>
              <a:t>Lisa Page</a:t>
            </a:r>
            <a:r>
              <a:rPr lang="zh-CN" altLang="en-US" dirty="0"/>
              <a:t>）公开她被指示掩盖中国对</a:t>
            </a:r>
            <a:r>
              <a:rPr lang="en-US" altLang="zh-CN" dirty="0"/>
              <a:t>DNC</a:t>
            </a:r>
            <a:r>
              <a:rPr lang="zh-CN" altLang="en-US" dirty="0"/>
              <a:t>服务器的黑客行为。</a:t>
            </a:r>
            <a:endParaRPr lang="en-US" altLang="zh-CN" dirty="0"/>
          </a:p>
          <a:p>
            <a:pPr>
              <a:lnSpc>
                <a:spcPct val="150000"/>
              </a:lnSpc>
            </a:pPr>
            <a:r>
              <a:rPr lang="en-US" altLang="zh-CN" b="1" dirty="0" err="1"/>
              <a:t>FineFact</a:t>
            </a:r>
            <a:r>
              <a:rPr lang="zh-CN" altLang="en-US" dirty="0"/>
              <a:t>成功地确定了新闻是假的，并详细解释了显著证据、微妙线索和每个观点的预测分数。。</a:t>
            </a:r>
          </a:p>
        </p:txBody>
      </p:sp>
      <p:pic>
        <p:nvPicPr>
          <p:cNvPr id="15" name="图片 14">
            <a:extLst>
              <a:ext uri="{FF2B5EF4-FFF2-40B4-BE49-F238E27FC236}">
                <a16:creationId xmlns:a16="http://schemas.microsoft.com/office/drawing/2014/main" id="{71E51C4A-7607-9A7C-A95D-2A52CBA5A874}"/>
              </a:ext>
            </a:extLst>
          </p:cNvPr>
          <p:cNvPicPr>
            <a:picLocks noChangeAspect="1"/>
          </p:cNvPicPr>
          <p:nvPr/>
        </p:nvPicPr>
        <p:blipFill rotWithShape="1">
          <a:blip r:embed="rId5"/>
          <a:srcRect t="3183"/>
          <a:stretch/>
        </p:blipFill>
        <p:spPr>
          <a:xfrm>
            <a:off x="4202879" y="4298458"/>
            <a:ext cx="2760431" cy="1896859"/>
          </a:xfrm>
          <a:prstGeom prst="rect">
            <a:avLst/>
          </a:prstGeom>
        </p:spPr>
      </p:pic>
      <p:sp>
        <p:nvSpPr>
          <p:cNvPr id="18" name="椭圆 17">
            <a:extLst>
              <a:ext uri="{FF2B5EF4-FFF2-40B4-BE49-F238E27FC236}">
                <a16:creationId xmlns:a16="http://schemas.microsoft.com/office/drawing/2014/main" id="{6B5D7C92-7D11-9D11-0DFA-80EB06184EA7}"/>
              </a:ext>
            </a:extLst>
          </p:cNvPr>
          <p:cNvSpPr/>
          <p:nvPr/>
        </p:nvSpPr>
        <p:spPr>
          <a:xfrm>
            <a:off x="4144712" y="4921321"/>
            <a:ext cx="2818598" cy="50301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3181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Case study</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647578" cy="619478"/>
            <a:chOff x="178632" y="159728"/>
            <a:chExt cx="647578"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1200" i="1" dirty="0">
                  <a:solidFill>
                    <a:prstClr val="white"/>
                  </a:solidFill>
                  <a:latin typeface="微软雅黑" panose="020B0503020204020204" pitchFamily="34" charset="-122"/>
                  <a:ea typeface="微软雅黑" panose="020B0503020204020204" pitchFamily="34" charset="-122"/>
                </a:rPr>
                <a:t>5</a:t>
              </a: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8" name="圆角矩形 12">
            <a:extLst>
              <a:ext uri="{FF2B5EF4-FFF2-40B4-BE49-F238E27FC236}">
                <a16:creationId xmlns:a16="http://schemas.microsoft.com/office/drawing/2014/main" id="{25F75287-26FC-2F9A-8E88-A07DACEF6C9F}"/>
              </a:ext>
            </a:extLst>
          </p:cNvPr>
          <p:cNvSpPr>
            <a:spLocks noChangeArrowheads="1"/>
          </p:cNvSpPr>
          <p:nvPr/>
        </p:nvSpPr>
        <p:spPr bwMode="auto">
          <a:xfrm>
            <a:off x="660399" y="948790"/>
            <a:ext cx="11442557" cy="546096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4" name="图片 3">
            <a:extLst>
              <a:ext uri="{FF2B5EF4-FFF2-40B4-BE49-F238E27FC236}">
                <a16:creationId xmlns:a16="http://schemas.microsoft.com/office/drawing/2014/main" id="{522DCF62-A316-B595-9CD0-D65E04E96F65}"/>
              </a:ext>
            </a:extLst>
          </p:cNvPr>
          <p:cNvPicPr>
            <a:picLocks noChangeAspect="1"/>
          </p:cNvPicPr>
          <p:nvPr/>
        </p:nvPicPr>
        <p:blipFill>
          <a:blip r:embed="rId4"/>
          <a:stretch>
            <a:fillRect/>
          </a:stretch>
        </p:blipFill>
        <p:spPr>
          <a:xfrm>
            <a:off x="916408" y="1527177"/>
            <a:ext cx="10753725" cy="4143375"/>
          </a:xfrm>
          <a:prstGeom prst="rect">
            <a:avLst/>
          </a:prstGeom>
        </p:spPr>
      </p:pic>
      <p:sp>
        <p:nvSpPr>
          <p:cNvPr id="6" name="椭圆 5">
            <a:extLst>
              <a:ext uri="{FF2B5EF4-FFF2-40B4-BE49-F238E27FC236}">
                <a16:creationId xmlns:a16="http://schemas.microsoft.com/office/drawing/2014/main" id="{9ADD38D9-8FDF-B6BD-9028-1D31E7355BF3}"/>
              </a:ext>
            </a:extLst>
          </p:cNvPr>
          <p:cNvSpPr/>
          <p:nvPr/>
        </p:nvSpPr>
        <p:spPr>
          <a:xfrm>
            <a:off x="3589907" y="2034284"/>
            <a:ext cx="673868" cy="26712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DDFBD31F-7492-C437-9F24-AF1DCA806F0A}"/>
              </a:ext>
            </a:extLst>
          </p:cNvPr>
          <p:cNvCxnSpPr>
            <a:cxnSpLocks/>
          </p:cNvCxnSpPr>
          <p:nvPr/>
        </p:nvCxnSpPr>
        <p:spPr>
          <a:xfrm flipH="1">
            <a:off x="3955551" y="1705510"/>
            <a:ext cx="308224" cy="267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F90B4CC-D83C-EE5F-2CC8-8127C59BFDC7}"/>
                  </a:ext>
                </a:extLst>
              </p:cNvPr>
              <p:cNvSpPr txBox="1"/>
              <p:nvPr/>
            </p:nvSpPr>
            <p:spPr>
              <a:xfrm flipH="1">
                <a:off x="4109663" y="1315192"/>
                <a:ext cx="3554860" cy="376321"/>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m:rPr>
                                <m:sty m:val="p"/>
                              </m:rPr>
                              <a:rPr lang="en-US" altLang="zh-CN" i="1">
                                <a:latin typeface="Cambria Math" panose="02040503050406030204" pitchFamily="18" charset="0"/>
                              </a:rPr>
                              <m:t>r</m:t>
                            </m:r>
                          </m:e>
                        </m:acc>
                      </m:e>
                      <m:sub>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𝑡</m:t>
                            </m:r>
                          </m:sup>
                        </m:sSup>
                      </m:sub>
                    </m:sSub>
                    <m:r>
                      <a:rPr lang="zh-CN" altLang="en-US" i="1">
                        <a:latin typeface="Cambria Math" panose="02040503050406030204" pitchFamily="18" charset="0"/>
                      </a:rPr>
                      <m:t>低</m:t>
                    </m:r>
                  </m:oMath>
                </a14:m>
                <a:r>
                  <a:rPr lang="zh-CN" altLang="en-US" dirty="0"/>
                  <a:t>，代表的政治立场可信度低</a:t>
                </a:r>
              </a:p>
            </p:txBody>
          </p:sp>
        </mc:Choice>
        <mc:Fallback xmlns="">
          <p:sp>
            <p:nvSpPr>
              <p:cNvPr id="13" name="文本框 12">
                <a:extLst>
                  <a:ext uri="{FF2B5EF4-FFF2-40B4-BE49-F238E27FC236}">
                    <a16:creationId xmlns:a16="http://schemas.microsoft.com/office/drawing/2014/main" id="{2F90B4CC-D83C-EE5F-2CC8-8127C59BFDC7}"/>
                  </a:ext>
                </a:extLst>
              </p:cNvPr>
              <p:cNvSpPr txBox="1">
                <a:spLocks noRot="1" noChangeAspect="1" noMove="1" noResize="1" noEditPoints="1" noAdjustHandles="1" noChangeArrowheads="1" noChangeShapeType="1" noTextEdit="1"/>
              </p:cNvSpPr>
              <p:nvPr/>
            </p:nvSpPr>
            <p:spPr>
              <a:xfrm flipH="1">
                <a:off x="4109663" y="1315192"/>
                <a:ext cx="3554860" cy="376321"/>
              </a:xfrm>
              <a:prstGeom prst="rect">
                <a:avLst/>
              </a:prstGeom>
              <a:blipFill>
                <a:blip r:embed="rId5"/>
                <a:stretch>
                  <a:fillRect t="-8197"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C58726D-4F5D-44AC-6DE3-EF7B9807C4E9}"/>
                  </a:ext>
                </a:extLst>
              </p:cNvPr>
              <p:cNvSpPr txBox="1"/>
              <p:nvPr/>
            </p:nvSpPr>
            <p:spPr>
              <a:xfrm flipH="1">
                <a:off x="5258656" y="5701524"/>
                <a:ext cx="3554860" cy="376321"/>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m:rPr>
                                <m:sty m:val="p"/>
                              </m:rPr>
                              <a:rPr lang="en-US" altLang="zh-CN" i="1">
                                <a:latin typeface="Cambria Math" panose="02040503050406030204" pitchFamily="18" charset="0"/>
                              </a:rPr>
                              <m:t>r</m:t>
                            </m:r>
                          </m:e>
                        </m:acc>
                      </m:e>
                      <m:sub>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𝑡</m:t>
                            </m:r>
                          </m:sup>
                        </m:sSup>
                      </m:sub>
                    </m:sSub>
                    <m:r>
                      <a:rPr lang="zh-CN" altLang="en-US" i="1">
                        <a:latin typeface="Cambria Math" panose="02040503050406030204" pitchFamily="18" charset="0"/>
                      </a:rPr>
                      <m:t>高</m:t>
                    </m:r>
                  </m:oMath>
                </a14:m>
                <a:r>
                  <a:rPr lang="zh-CN" altLang="en-US" dirty="0"/>
                  <a:t>，代表的政治立场可信度高</a:t>
                </a:r>
              </a:p>
            </p:txBody>
          </p:sp>
        </mc:Choice>
        <mc:Fallback xmlns="">
          <p:sp>
            <p:nvSpPr>
              <p:cNvPr id="14" name="文本框 13">
                <a:extLst>
                  <a:ext uri="{FF2B5EF4-FFF2-40B4-BE49-F238E27FC236}">
                    <a16:creationId xmlns:a16="http://schemas.microsoft.com/office/drawing/2014/main" id="{7C58726D-4F5D-44AC-6DE3-EF7B9807C4E9}"/>
                  </a:ext>
                </a:extLst>
              </p:cNvPr>
              <p:cNvSpPr txBox="1">
                <a:spLocks noRot="1" noChangeAspect="1" noMove="1" noResize="1" noEditPoints="1" noAdjustHandles="1" noChangeArrowheads="1" noChangeShapeType="1" noTextEdit="1"/>
              </p:cNvSpPr>
              <p:nvPr/>
            </p:nvSpPr>
            <p:spPr>
              <a:xfrm flipH="1">
                <a:off x="5258656" y="5701524"/>
                <a:ext cx="3554860" cy="376321"/>
              </a:xfrm>
              <a:prstGeom prst="rect">
                <a:avLst/>
              </a:prstGeom>
              <a:blipFill>
                <a:blip r:embed="rId6"/>
                <a:stretch>
                  <a:fillRect t="-6452" b="-24194"/>
                </a:stretch>
              </a:blipFill>
            </p:spPr>
            <p:txBody>
              <a:bodyPr/>
              <a:lstStyle/>
              <a:p>
                <a:r>
                  <a:rPr lang="zh-CN" altLang="en-US">
                    <a:noFill/>
                  </a:rPr>
                  <a:t> </a:t>
                </a:r>
              </a:p>
            </p:txBody>
          </p:sp>
        </mc:Fallback>
      </mc:AlternateContent>
      <p:cxnSp>
        <p:nvCxnSpPr>
          <p:cNvPr id="17" name="直接箭头连接符 16">
            <a:extLst>
              <a:ext uri="{FF2B5EF4-FFF2-40B4-BE49-F238E27FC236}">
                <a16:creationId xmlns:a16="http://schemas.microsoft.com/office/drawing/2014/main" id="{EB49F783-5BE1-1DCA-6F89-295B38A1AA2D}"/>
              </a:ext>
            </a:extLst>
          </p:cNvPr>
          <p:cNvCxnSpPr>
            <a:cxnSpLocks/>
          </p:cNvCxnSpPr>
          <p:nvPr/>
        </p:nvCxnSpPr>
        <p:spPr>
          <a:xfrm flipV="1">
            <a:off x="7036086" y="4436367"/>
            <a:ext cx="196921" cy="1394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id="{EAAC0323-3C4A-0069-D746-953BCA582EAB}"/>
              </a:ext>
            </a:extLst>
          </p:cNvPr>
          <p:cNvSpPr/>
          <p:nvPr/>
        </p:nvSpPr>
        <p:spPr>
          <a:xfrm>
            <a:off x="6974441" y="4008992"/>
            <a:ext cx="673868" cy="26712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BEA2E3D3-45DE-D82E-3AD5-7A707351E63E}"/>
                  </a:ext>
                </a:extLst>
              </p:cNvPr>
              <p:cNvSpPr txBox="1"/>
              <p:nvPr/>
            </p:nvSpPr>
            <p:spPr>
              <a:xfrm flipH="1">
                <a:off x="1270973" y="5454478"/>
                <a:ext cx="3554860" cy="696666"/>
              </a:xfrm>
              <a:prstGeom prst="rect">
                <a:avLst/>
              </a:prstGeom>
              <a:noFill/>
            </p:spPr>
            <p:txBody>
              <a:bodyPr wrap="square" rtlCol="0">
                <a:spAutoFit/>
              </a:bodyPr>
              <a:lstStyle/>
              <a:p>
                <a14:m>
                  <m:oMath xmlns:m="http://schemas.openxmlformats.org/officeDocument/2006/math">
                    <m:sSubSup>
                      <m:sSubSupPr>
                        <m:ctrlPr>
                          <a:rPr lang="en-US" altLang="zh-CN" i="1" smtClean="0">
                            <a:latin typeface="Cambria Math" panose="02040503050406030204" pitchFamily="18" charset="0"/>
                          </a:rPr>
                        </m:ctrlPr>
                      </m:sSubSupPr>
                      <m:e>
                        <m:r>
                          <m:rPr>
                            <m:sty m:val="p"/>
                          </m:rPr>
                          <a:rPr lang="en-US" altLang="zh-CN" i="1">
                            <a:latin typeface="Cambria Math" panose="02040503050406030204" pitchFamily="18" charset="0"/>
                          </a:rPr>
                          <m:t>p</m:t>
                        </m:r>
                      </m:e>
                      <m:sub>
                        <m:r>
                          <a:rPr lang="en-US" altLang="zh-CN" b="0" i="1" smtClean="0">
                            <a:latin typeface="Cambria Math" panose="02040503050406030204" pitchFamily="18" charset="0"/>
                          </a:rPr>
                          <m:t>1,4</m:t>
                        </m:r>
                      </m:sub>
                      <m:sup>
                        <m:r>
                          <a:rPr lang="en-US" altLang="zh-CN" b="0" i="1" smtClean="0">
                            <a:latin typeface="Cambria Math" panose="02040503050406030204" pitchFamily="18" charset="0"/>
                          </a:rPr>
                          <m:t>𝑖</m:t>
                        </m:r>
                      </m:sup>
                    </m:sSubSup>
                  </m:oMath>
                </a14:m>
                <a:r>
                  <a:rPr lang="zh-CN" altLang="en-US" dirty="0"/>
                  <a:t>，相关的用户评论和用户功能连接证据组</a:t>
                </a:r>
              </a:p>
            </p:txBody>
          </p:sp>
        </mc:Choice>
        <mc:Fallback xmlns="">
          <p:sp>
            <p:nvSpPr>
              <p:cNvPr id="23" name="文本框 22">
                <a:extLst>
                  <a:ext uri="{FF2B5EF4-FFF2-40B4-BE49-F238E27FC236}">
                    <a16:creationId xmlns:a16="http://schemas.microsoft.com/office/drawing/2014/main" id="{BEA2E3D3-45DE-D82E-3AD5-7A707351E63E}"/>
                  </a:ext>
                </a:extLst>
              </p:cNvPr>
              <p:cNvSpPr txBox="1">
                <a:spLocks noRot="1" noChangeAspect="1" noMove="1" noResize="1" noEditPoints="1" noAdjustHandles="1" noChangeArrowheads="1" noChangeShapeType="1" noTextEdit="1"/>
              </p:cNvSpPr>
              <p:nvPr/>
            </p:nvSpPr>
            <p:spPr>
              <a:xfrm flipH="1">
                <a:off x="1270973" y="5454478"/>
                <a:ext cx="3554860" cy="696666"/>
              </a:xfrm>
              <a:prstGeom prst="rect">
                <a:avLst/>
              </a:prstGeom>
              <a:blipFill>
                <a:blip r:embed="rId7"/>
                <a:stretch>
                  <a:fillRect l="-1370" t="-1754" r="-685" b="-11404"/>
                </a:stretch>
              </a:blipFill>
            </p:spPr>
            <p:txBody>
              <a:bodyPr/>
              <a:lstStyle/>
              <a:p>
                <a:r>
                  <a:rPr lang="zh-CN" altLang="en-US">
                    <a:noFill/>
                  </a:rPr>
                  <a:t> </a:t>
                </a:r>
              </a:p>
            </p:txBody>
          </p:sp>
        </mc:Fallback>
      </mc:AlternateContent>
      <p:sp>
        <p:nvSpPr>
          <p:cNvPr id="24" name="矩形 23">
            <a:extLst>
              <a:ext uri="{FF2B5EF4-FFF2-40B4-BE49-F238E27FC236}">
                <a16:creationId xmlns:a16="http://schemas.microsoft.com/office/drawing/2014/main" id="{09E644D1-9621-96C9-5EEB-6A546EBC86F4}"/>
              </a:ext>
            </a:extLst>
          </p:cNvPr>
          <p:cNvSpPr/>
          <p:nvPr/>
        </p:nvSpPr>
        <p:spPr>
          <a:xfrm>
            <a:off x="2106514" y="2065467"/>
            <a:ext cx="847048" cy="204761"/>
          </a:xfrm>
          <a:prstGeom prst="rect">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D0FB0C5C-FF6F-2445-8DF1-24294B81C060}"/>
              </a:ext>
            </a:extLst>
          </p:cNvPr>
          <p:cNvSpPr/>
          <p:nvPr/>
        </p:nvSpPr>
        <p:spPr>
          <a:xfrm>
            <a:off x="5463569" y="2057915"/>
            <a:ext cx="847048" cy="204761"/>
          </a:xfrm>
          <a:prstGeom prst="rect">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a:extLst>
              <a:ext uri="{FF2B5EF4-FFF2-40B4-BE49-F238E27FC236}">
                <a16:creationId xmlns:a16="http://schemas.microsoft.com/office/drawing/2014/main" id="{91D4213B-C1D4-6B31-2461-AB1BA111B680}"/>
              </a:ext>
            </a:extLst>
          </p:cNvPr>
          <p:cNvCxnSpPr>
            <a:cxnSpLocks/>
            <a:stCxn id="23" idx="0"/>
          </p:cNvCxnSpPr>
          <p:nvPr/>
        </p:nvCxnSpPr>
        <p:spPr>
          <a:xfrm flipV="1">
            <a:off x="3048403" y="3883631"/>
            <a:ext cx="239327" cy="1570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D586FC55-EB9A-08D5-F010-88702EAF519B}"/>
              </a:ext>
            </a:extLst>
          </p:cNvPr>
          <p:cNvSpPr/>
          <p:nvPr/>
        </p:nvSpPr>
        <p:spPr>
          <a:xfrm>
            <a:off x="2835667" y="3531643"/>
            <a:ext cx="673868" cy="26712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2829F7A4-1515-EA62-1124-5BAD0B7AFE56}"/>
              </a:ext>
            </a:extLst>
          </p:cNvPr>
          <p:cNvSpPr/>
          <p:nvPr/>
        </p:nvSpPr>
        <p:spPr>
          <a:xfrm>
            <a:off x="3902015" y="3495733"/>
            <a:ext cx="673868" cy="26712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18338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ADC2EDE-235B-B2CB-B49F-B9A0DF3C1D37}"/>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5" name="文本框 4">
            <a:extLst>
              <a:ext uri="{FF2B5EF4-FFF2-40B4-BE49-F238E27FC236}">
                <a16:creationId xmlns:a16="http://schemas.microsoft.com/office/drawing/2014/main" id="{347F3A30-D6A8-52CB-90FE-5BB30E3F90EE}"/>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6" name="文本框 5">
            <a:extLst>
              <a:ext uri="{FF2B5EF4-FFF2-40B4-BE49-F238E27FC236}">
                <a16:creationId xmlns:a16="http://schemas.microsoft.com/office/drawing/2014/main" id="{B5161BB1-FA6C-EE6B-7C03-72B344CB640C}"/>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7" name="矩形 6">
            <a:extLst>
              <a:ext uri="{FF2B5EF4-FFF2-40B4-BE49-F238E27FC236}">
                <a16:creationId xmlns:a16="http://schemas.microsoft.com/office/drawing/2014/main" id="{56464768-C4A7-08BD-0A50-3CA5338408E3}"/>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8" name="文本框 7">
            <a:extLst>
              <a:ext uri="{FF2B5EF4-FFF2-40B4-BE49-F238E27FC236}">
                <a16:creationId xmlns:a16="http://schemas.microsoft.com/office/drawing/2014/main" id="{5FA4B0A1-5FA8-2656-B51D-BAA1AD91F494}"/>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9" name="文本框 8">
            <a:extLst>
              <a:ext uri="{FF2B5EF4-FFF2-40B4-BE49-F238E27FC236}">
                <a16:creationId xmlns:a16="http://schemas.microsoft.com/office/drawing/2014/main" id="{85539991-F21E-9993-8722-E577E5A0BBE1}"/>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10" name="标题占位符 1">
            <a:extLst>
              <a:ext uri="{FF2B5EF4-FFF2-40B4-BE49-F238E27FC236}">
                <a16:creationId xmlns:a16="http://schemas.microsoft.com/office/drawing/2014/main" id="{25A648C8-1AE4-FA99-0FAE-7416820E952A}"/>
              </a:ext>
            </a:extLst>
          </p:cNvPr>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Background</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11" name="直接连接符 10">
            <a:extLst>
              <a:ext uri="{FF2B5EF4-FFF2-40B4-BE49-F238E27FC236}">
                <a16:creationId xmlns:a16="http://schemas.microsoft.com/office/drawing/2014/main" id="{D97AE015-4FA1-47BF-5BA2-1B0C78D1690C}"/>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12" name="组合 11">
            <a:extLst>
              <a:ext uri="{FF2B5EF4-FFF2-40B4-BE49-F238E27FC236}">
                <a16:creationId xmlns:a16="http://schemas.microsoft.com/office/drawing/2014/main" id="{2500EF49-4EE1-BAB7-40FE-ED2F23154106}"/>
              </a:ext>
            </a:extLst>
          </p:cNvPr>
          <p:cNvGrpSpPr/>
          <p:nvPr/>
        </p:nvGrpSpPr>
        <p:grpSpPr>
          <a:xfrm>
            <a:off x="203760" y="159728"/>
            <a:ext cx="725344" cy="619478"/>
            <a:chOff x="178632" y="159728"/>
            <a:chExt cx="725344" cy="619478"/>
          </a:xfrm>
        </p:grpSpPr>
        <p:sp>
          <p:nvSpPr>
            <p:cNvPr id="13" name="椭圆 12">
              <a:extLst>
                <a:ext uri="{FF2B5EF4-FFF2-40B4-BE49-F238E27FC236}">
                  <a16:creationId xmlns:a16="http://schemas.microsoft.com/office/drawing/2014/main" id="{CFC29F8A-24E3-E0E2-AB17-CA010A5AA8A2}"/>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14" name="文本框 60">
              <a:extLst>
                <a:ext uri="{FF2B5EF4-FFF2-40B4-BE49-F238E27FC236}">
                  <a16:creationId xmlns:a16="http://schemas.microsoft.com/office/drawing/2014/main" id="{94EAC602-C2F5-4BCA-D183-01D3D1FFE844}"/>
                </a:ext>
              </a:extLst>
            </p:cNvPr>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981A05FC-B934-D25E-6DB6-7D498486DEC5}"/>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16" name="图片 15">
            <a:extLst>
              <a:ext uri="{FF2B5EF4-FFF2-40B4-BE49-F238E27FC236}">
                <a16:creationId xmlns:a16="http://schemas.microsoft.com/office/drawing/2014/main" id="{AA154ED2-9A81-787D-36C4-CF9C55A2BE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7" name="文本框 16">
            <a:extLst>
              <a:ext uri="{FF2B5EF4-FFF2-40B4-BE49-F238E27FC236}">
                <a16:creationId xmlns:a16="http://schemas.microsoft.com/office/drawing/2014/main" id="{3C31DDF7-0DAB-069D-A895-5EC39BB19E1E}"/>
              </a:ext>
            </a:extLst>
          </p:cNvPr>
          <p:cNvSpPr txBox="1"/>
          <p:nvPr/>
        </p:nvSpPr>
        <p:spPr>
          <a:xfrm>
            <a:off x="851338" y="850235"/>
            <a:ext cx="10200537" cy="5432385"/>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marL="285750" indent="-285750">
              <a:lnSpc>
                <a:spcPct val="200000"/>
              </a:lnSpc>
              <a:buFont typeface="Arial" panose="020B0604020202020204" pitchFamily="34" charset="0"/>
              <a:buChar char="•"/>
            </a:pPr>
            <a:r>
              <a:rPr lang="zh-CN" altLang="en-US" b="1" dirty="0"/>
              <a:t>基于内容的方法</a:t>
            </a:r>
            <a:endParaRPr lang="en-US" altLang="zh-CN" b="1" dirty="0"/>
          </a:p>
          <a:p>
            <a:pPr lvl="1">
              <a:lnSpc>
                <a:spcPct val="200000"/>
              </a:lnSpc>
            </a:pPr>
            <a:r>
              <a:rPr lang="zh-CN" altLang="en-US" dirty="0"/>
              <a:t>主要利用新闻文章中的文本进行新闻验证</a:t>
            </a:r>
            <a:endParaRPr lang="en-US" altLang="zh-CN" dirty="0"/>
          </a:p>
          <a:p>
            <a:pPr lvl="1">
              <a:lnSpc>
                <a:spcPct val="200000"/>
              </a:lnSpc>
            </a:pPr>
            <a:r>
              <a:rPr lang="zh-CN" altLang="en-US" dirty="0"/>
              <a:t>假新闻可能有不同的语言风格，例如，夸张，更多的情感词等。</a:t>
            </a:r>
            <a:endParaRPr lang="en-US" altLang="zh-CN" dirty="0"/>
          </a:p>
          <a:p>
            <a:pPr lvl="1">
              <a:lnSpc>
                <a:spcPct val="200000"/>
              </a:lnSpc>
            </a:pPr>
            <a:r>
              <a:rPr lang="zh-CN" altLang="en-US" dirty="0"/>
              <a:t>这些方法早期假新闻检测，但准确性是有限的</a:t>
            </a:r>
            <a:endParaRPr lang="en-US" altLang="zh-CN" dirty="0"/>
          </a:p>
          <a:p>
            <a:pPr lvl="1">
              <a:lnSpc>
                <a:spcPct val="200000"/>
              </a:lnSpc>
            </a:pPr>
            <a:r>
              <a:rPr lang="zh-CN" altLang="en-US" dirty="0"/>
              <a:t>模型</a:t>
            </a:r>
            <a:r>
              <a:rPr lang="en-US" altLang="zh-CN" dirty="0"/>
              <a:t>:SVM</a:t>
            </a:r>
            <a:r>
              <a:rPr lang="zh-CN" altLang="en-US" dirty="0"/>
              <a:t>、</a:t>
            </a:r>
            <a:r>
              <a:rPr lang="en-US" altLang="zh-CN" dirty="0"/>
              <a:t>GRU-2</a:t>
            </a:r>
            <a:r>
              <a:rPr lang="zh-CN" altLang="en-US" dirty="0"/>
              <a:t>、</a:t>
            </a:r>
            <a:r>
              <a:rPr lang="en-US" altLang="zh-CN" dirty="0"/>
              <a:t>RFC</a:t>
            </a:r>
            <a:r>
              <a:rPr lang="zh-CN" altLang="en-US" dirty="0"/>
              <a:t>、</a:t>
            </a:r>
            <a:r>
              <a:rPr lang="en-US" altLang="zh-CN" dirty="0"/>
              <a:t>DTC</a:t>
            </a:r>
          </a:p>
          <a:p>
            <a:pPr marL="285750" indent="-285750">
              <a:lnSpc>
                <a:spcPct val="200000"/>
              </a:lnSpc>
              <a:buFont typeface="Arial" panose="020B0604020202020204" pitchFamily="34" charset="0"/>
              <a:buChar char="•"/>
            </a:pPr>
            <a:r>
              <a:rPr lang="zh-CN" altLang="en-US" b="1" dirty="0"/>
              <a:t>基于知识的方法</a:t>
            </a:r>
            <a:endParaRPr lang="en-US" altLang="zh-CN" b="1" dirty="0"/>
          </a:p>
          <a:p>
            <a:pPr lvl="1">
              <a:lnSpc>
                <a:spcPct val="200000"/>
              </a:lnSpc>
            </a:pPr>
            <a:r>
              <a:rPr lang="zh-CN" altLang="en-US" dirty="0"/>
              <a:t>利用相关实体的外部知识或有关在线帖子的社会知识</a:t>
            </a:r>
            <a:endParaRPr lang="en-US" altLang="zh-CN" dirty="0"/>
          </a:p>
          <a:p>
            <a:pPr lvl="1">
              <a:lnSpc>
                <a:spcPct val="200000"/>
              </a:lnSpc>
            </a:pPr>
            <a:r>
              <a:rPr lang="zh-CN" altLang="en-US" dirty="0"/>
              <a:t>假新闻也可能被检测到其他相关的信息，通过考虑其他方面，例如，用户的意见，以及它是如何通过互联网传播，因此需要更多的数据</a:t>
            </a:r>
            <a:endParaRPr lang="en-US" altLang="zh-CN" dirty="0"/>
          </a:p>
          <a:p>
            <a:pPr lvl="1">
              <a:lnSpc>
                <a:spcPct val="200000"/>
              </a:lnSpc>
            </a:pPr>
            <a:r>
              <a:rPr lang="zh-CN" altLang="en-US" dirty="0"/>
              <a:t>模型</a:t>
            </a:r>
            <a:r>
              <a:rPr lang="en-US" altLang="zh-CN" dirty="0"/>
              <a:t>:B-</a:t>
            </a:r>
            <a:r>
              <a:rPr lang="en-US" altLang="zh-CN" dirty="0" err="1"/>
              <a:t>TransE</a:t>
            </a:r>
            <a:r>
              <a:rPr lang="zh-CN" altLang="en-US" dirty="0"/>
              <a:t>、</a:t>
            </a:r>
            <a:r>
              <a:rPr lang="en-US" altLang="zh-CN" dirty="0"/>
              <a:t>KCNN</a:t>
            </a:r>
            <a:r>
              <a:rPr lang="zh-CN" altLang="en-US" dirty="0"/>
              <a:t>、</a:t>
            </a:r>
            <a:r>
              <a:rPr lang="en-US" altLang="zh-CN" dirty="0"/>
              <a:t>GCAN</a:t>
            </a:r>
            <a:r>
              <a:rPr lang="zh-CN" altLang="en-US" dirty="0"/>
              <a:t>、</a:t>
            </a:r>
            <a:r>
              <a:rPr lang="en-US" altLang="zh-CN" dirty="0"/>
              <a:t>KAN</a:t>
            </a:r>
          </a:p>
        </p:txBody>
      </p:sp>
      <p:sp>
        <p:nvSpPr>
          <p:cNvPr id="18" name="文本框 17">
            <a:extLst>
              <a:ext uri="{FF2B5EF4-FFF2-40B4-BE49-F238E27FC236}">
                <a16:creationId xmlns:a16="http://schemas.microsoft.com/office/drawing/2014/main" id="{9254041A-524E-C5A2-C6DD-DB7083FF5B5C}"/>
              </a:ext>
            </a:extLst>
          </p:cNvPr>
          <p:cNvSpPr txBox="1"/>
          <p:nvPr/>
        </p:nvSpPr>
        <p:spPr>
          <a:xfrm>
            <a:off x="1257356" y="2517992"/>
            <a:ext cx="4838644" cy="689442"/>
          </a:xfrm>
          <a:prstGeom prst="rect">
            <a:avLst/>
          </a:prstGeom>
          <a:noFill/>
          <a:ln w="57150">
            <a:solidFill>
              <a:srgbClr val="FF0000"/>
            </a:solidFill>
            <a:prstDash val="dash"/>
          </a:ln>
        </p:spPr>
        <p:txBody>
          <a:bodyPr wrap="square" rtlCol="0">
            <a:spAutoFit/>
          </a:bodyPr>
          <a:lstStyle/>
          <a:p>
            <a:endParaRPr lang="zh-CN" altLang="en-US" dirty="0"/>
          </a:p>
        </p:txBody>
      </p:sp>
      <p:sp>
        <p:nvSpPr>
          <p:cNvPr id="19" name="文本框 18">
            <a:extLst>
              <a:ext uri="{FF2B5EF4-FFF2-40B4-BE49-F238E27FC236}">
                <a16:creationId xmlns:a16="http://schemas.microsoft.com/office/drawing/2014/main" id="{D781742A-4E37-6472-A070-88C35802E8A4}"/>
              </a:ext>
            </a:extLst>
          </p:cNvPr>
          <p:cNvSpPr txBox="1"/>
          <p:nvPr/>
        </p:nvSpPr>
        <p:spPr>
          <a:xfrm>
            <a:off x="3404383" y="5188508"/>
            <a:ext cx="2194560" cy="588498"/>
          </a:xfrm>
          <a:prstGeom prst="rect">
            <a:avLst/>
          </a:prstGeom>
          <a:noFill/>
          <a:ln w="57150">
            <a:solidFill>
              <a:srgbClr val="FF0000"/>
            </a:solidFill>
            <a:prstDash val="dash"/>
          </a:ln>
        </p:spPr>
        <p:txBody>
          <a:bodyPr wrap="square" rtlCol="0">
            <a:spAutoFit/>
          </a:bodyPr>
          <a:lstStyle/>
          <a:p>
            <a:endParaRPr lang="zh-CN" altLang="en-US" dirty="0"/>
          </a:p>
        </p:txBody>
      </p:sp>
    </p:spTree>
    <p:extLst>
      <p:ext uri="{BB962C8B-B14F-4D97-AF65-F5344CB8AC3E}">
        <p14:creationId xmlns:p14="http://schemas.microsoft.com/office/powerpoint/2010/main" val="1343527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Views</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647578" cy="619478"/>
            <a:chOff x="178632" y="159728"/>
            <a:chExt cx="647578"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1200" i="1" dirty="0">
                  <a:solidFill>
                    <a:prstClr val="white"/>
                  </a:solidFill>
                  <a:latin typeface="微软雅黑" panose="020B0503020204020204" pitchFamily="34" charset="-122"/>
                  <a:ea typeface="微软雅黑" panose="020B0503020204020204" pitchFamily="34" charset="-122"/>
                </a:rPr>
                <a:t>6</a:t>
              </a: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8" name="圆角矩形 12">
            <a:extLst>
              <a:ext uri="{FF2B5EF4-FFF2-40B4-BE49-F238E27FC236}">
                <a16:creationId xmlns:a16="http://schemas.microsoft.com/office/drawing/2014/main" id="{25F75287-26FC-2F9A-8E88-A07DACEF6C9F}"/>
              </a:ext>
            </a:extLst>
          </p:cNvPr>
          <p:cNvSpPr>
            <a:spLocks noChangeArrowheads="1"/>
          </p:cNvSpPr>
          <p:nvPr/>
        </p:nvSpPr>
        <p:spPr bwMode="auto">
          <a:xfrm>
            <a:off x="660399" y="948790"/>
            <a:ext cx="11442557" cy="546096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 name="文本框 2">
            <a:extLst>
              <a:ext uri="{FF2B5EF4-FFF2-40B4-BE49-F238E27FC236}">
                <a16:creationId xmlns:a16="http://schemas.microsoft.com/office/drawing/2014/main" id="{5D9C582E-2F7C-4069-FAF6-26FC016992DA}"/>
              </a:ext>
            </a:extLst>
          </p:cNvPr>
          <p:cNvSpPr txBox="1"/>
          <p:nvPr/>
        </p:nvSpPr>
        <p:spPr>
          <a:xfrm>
            <a:off x="1764877" y="1615612"/>
            <a:ext cx="4851815" cy="1712135"/>
          </a:xfrm>
          <a:prstGeom prst="rect">
            <a:avLst/>
          </a:prstGeom>
          <a:noFill/>
        </p:spPr>
        <p:txBody>
          <a:bodyPr wrap="square" rtlCol="0">
            <a:spAutoFit/>
          </a:bodyPr>
          <a:lstStyle/>
          <a:p>
            <a:pPr>
              <a:lnSpc>
                <a:spcPct val="150000"/>
              </a:lnSpc>
            </a:pPr>
            <a:r>
              <a:rPr lang="zh-CN" altLang="en-US" dirty="0"/>
              <a:t>输入</a:t>
            </a:r>
            <a:br>
              <a:rPr lang="en-US" altLang="zh-CN" dirty="0"/>
            </a:br>
            <a:r>
              <a:rPr lang="en-US" altLang="zh-CN" dirty="0"/>
              <a:t>News             CTI</a:t>
            </a:r>
            <a:r>
              <a:rPr lang="zh-CN" altLang="en-US" dirty="0"/>
              <a:t>报告</a:t>
            </a:r>
            <a:r>
              <a:rPr lang="en-US" altLang="zh-CN" dirty="0"/>
              <a:t>(</a:t>
            </a:r>
            <a:r>
              <a:rPr lang="zh-CN" altLang="en-US" dirty="0"/>
              <a:t>处理成</a:t>
            </a:r>
            <a:r>
              <a:rPr lang="en-US" altLang="zh-CN" dirty="0"/>
              <a:t>txt</a:t>
            </a:r>
            <a:r>
              <a:rPr lang="zh-CN" altLang="en-US" dirty="0"/>
              <a:t>后的）</a:t>
            </a:r>
            <a:br>
              <a:rPr lang="en-US" altLang="zh-CN" dirty="0"/>
            </a:br>
            <a:r>
              <a:rPr lang="en-US" altLang="zh-CN" dirty="0"/>
              <a:t>users             CTI</a:t>
            </a:r>
            <a:r>
              <a:rPr lang="zh-CN" altLang="en-US" dirty="0"/>
              <a:t> 发布的信息源</a:t>
            </a:r>
            <a:r>
              <a:rPr lang="en-US" altLang="zh-CN" dirty="0"/>
              <a:t>(</a:t>
            </a:r>
            <a:r>
              <a:rPr lang="zh-CN" altLang="en-US" dirty="0"/>
              <a:t>平台、网站）</a:t>
            </a:r>
            <a:endParaRPr lang="en-US" altLang="zh-CN" dirty="0"/>
          </a:p>
          <a:p>
            <a:pPr>
              <a:lnSpc>
                <a:spcPct val="150000"/>
              </a:lnSpc>
            </a:pPr>
            <a:r>
              <a:rPr lang="en-US" altLang="zh-CN" dirty="0"/>
              <a:t>Posts            CTI </a:t>
            </a:r>
            <a:r>
              <a:rPr lang="zh-CN" altLang="en-US" dirty="0"/>
              <a:t>信息源发布的以往相关博客</a:t>
            </a:r>
            <a:endParaRPr lang="en-US" altLang="zh-CN" dirty="0"/>
          </a:p>
        </p:txBody>
      </p:sp>
      <p:pic>
        <p:nvPicPr>
          <p:cNvPr id="7" name="图片 6">
            <a:extLst>
              <a:ext uri="{FF2B5EF4-FFF2-40B4-BE49-F238E27FC236}">
                <a16:creationId xmlns:a16="http://schemas.microsoft.com/office/drawing/2014/main" id="{2C8853C2-3462-19F0-F5B8-6F7DFDC4A5B4}"/>
              </a:ext>
            </a:extLst>
          </p:cNvPr>
          <p:cNvPicPr>
            <a:picLocks noChangeAspect="1"/>
          </p:cNvPicPr>
          <p:nvPr/>
        </p:nvPicPr>
        <p:blipFill>
          <a:blip r:embed="rId4"/>
          <a:stretch>
            <a:fillRect/>
          </a:stretch>
        </p:blipFill>
        <p:spPr>
          <a:xfrm>
            <a:off x="832929" y="3429000"/>
            <a:ext cx="9840911" cy="2752339"/>
          </a:xfrm>
          <a:prstGeom prst="rect">
            <a:avLst/>
          </a:prstGeom>
        </p:spPr>
      </p:pic>
      <p:sp>
        <p:nvSpPr>
          <p:cNvPr id="20" name="箭头: 右 19">
            <a:extLst>
              <a:ext uri="{FF2B5EF4-FFF2-40B4-BE49-F238E27FC236}">
                <a16:creationId xmlns:a16="http://schemas.microsoft.com/office/drawing/2014/main" id="{0D63FC83-3975-6229-2676-BF7436FA43B3}"/>
              </a:ext>
            </a:extLst>
          </p:cNvPr>
          <p:cNvSpPr/>
          <p:nvPr/>
        </p:nvSpPr>
        <p:spPr>
          <a:xfrm>
            <a:off x="2482920" y="2303945"/>
            <a:ext cx="575353" cy="1027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DDCD0CCF-ED2F-546A-58ED-F35ADFAD96BD}"/>
              </a:ext>
            </a:extLst>
          </p:cNvPr>
          <p:cNvSpPr/>
          <p:nvPr/>
        </p:nvSpPr>
        <p:spPr>
          <a:xfrm>
            <a:off x="2486344" y="2667887"/>
            <a:ext cx="575353" cy="1027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23A00E20-5B95-7207-494E-429C2EDCFC13}"/>
              </a:ext>
            </a:extLst>
          </p:cNvPr>
          <p:cNvSpPr/>
          <p:nvPr/>
        </p:nvSpPr>
        <p:spPr>
          <a:xfrm>
            <a:off x="2412714" y="3095019"/>
            <a:ext cx="575353" cy="1027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0E95AEEB-8D9D-85EB-7718-D2F6DC81B16F}"/>
              </a:ext>
            </a:extLst>
          </p:cNvPr>
          <p:cNvSpPr txBox="1"/>
          <p:nvPr/>
        </p:nvSpPr>
        <p:spPr>
          <a:xfrm>
            <a:off x="9137793" y="2409474"/>
            <a:ext cx="2091862" cy="881139"/>
          </a:xfrm>
          <a:prstGeom prst="rect">
            <a:avLst/>
          </a:prstGeom>
          <a:noFill/>
        </p:spPr>
        <p:txBody>
          <a:bodyPr wrap="square" rtlCol="0">
            <a:spAutoFit/>
          </a:bodyPr>
          <a:lstStyle/>
          <a:p>
            <a:pPr>
              <a:lnSpc>
                <a:spcPct val="150000"/>
              </a:lnSpc>
            </a:pPr>
            <a:r>
              <a:rPr lang="zh-CN" altLang="en-US" dirty="0"/>
              <a:t>输出</a:t>
            </a:r>
            <a:br>
              <a:rPr lang="en-US" altLang="zh-CN" dirty="0"/>
            </a:br>
            <a:r>
              <a:rPr lang="zh-CN" altLang="en-US" dirty="0"/>
              <a:t>真假及预测分数</a:t>
            </a:r>
            <a:endParaRPr lang="en-US" altLang="zh-CN" dirty="0"/>
          </a:p>
        </p:txBody>
      </p:sp>
      <p:sp>
        <p:nvSpPr>
          <p:cNvPr id="4" name="矩形 3">
            <a:extLst>
              <a:ext uri="{FF2B5EF4-FFF2-40B4-BE49-F238E27FC236}">
                <a16:creationId xmlns:a16="http://schemas.microsoft.com/office/drawing/2014/main" id="{29FCED37-EF2B-1153-EBAA-E917E2F97A4F}"/>
              </a:ext>
            </a:extLst>
          </p:cNvPr>
          <p:cNvSpPr/>
          <p:nvPr/>
        </p:nvSpPr>
        <p:spPr>
          <a:xfrm>
            <a:off x="1631179" y="1615612"/>
            <a:ext cx="4851815" cy="1653141"/>
          </a:xfrm>
          <a:prstGeom prst="rect">
            <a:avLst/>
          </a:prstGeom>
          <a:noFill/>
          <a:ln w="28575">
            <a:solidFill>
              <a:srgbClr val="FFC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 name="矩形 4">
            <a:extLst>
              <a:ext uri="{FF2B5EF4-FFF2-40B4-BE49-F238E27FC236}">
                <a16:creationId xmlns:a16="http://schemas.microsoft.com/office/drawing/2014/main" id="{15C040B1-CB69-C83D-B1F6-63F6A486314E}"/>
              </a:ext>
            </a:extLst>
          </p:cNvPr>
          <p:cNvSpPr/>
          <p:nvPr/>
        </p:nvSpPr>
        <p:spPr>
          <a:xfrm>
            <a:off x="9144436" y="2555758"/>
            <a:ext cx="1818089" cy="684866"/>
          </a:xfrm>
          <a:prstGeom prst="rect">
            <a:avLst/>
          </a:prstGeom>
          <a:noFill/>
          <a:ln w="28575">
            <a:solidFill>
              <a:srgbClr val="FFC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4" name="矩形 13">
            <a:extLst>
              <a:ext uri="{FF2B5EF4-FFF2-40B4-BE49-F238E27FC236}">
                <a16:creationId xmlns:a16="http://schemas.microsoft.com/office/drawing/2014/main" id="{55B7A798-A397-F0D1-7512-D5E77DA571C0}"/>
              </a:ext>
            </a:extLst>
          </p:cNvPr>
          <p:cNvSpPr/>
          <p:nvPr/>
        </p:nvSpPr>
        <p:spPr>
          <a:xfrm>
            <a:off x="9370031" y="4130211"/>
            <a:ext cx="909686" cy="965771"/>
          </a:xfrm>
          <a:prstGeom prst="rect">
            <a:avLst/>
          </a:prstGeom>
          <a:noFill/>
          <a:ln w="28575">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0CAA8AC4-A353-FC05-B6C9-1F5E5309084F}"/>
              </a:ext>
            </a:extLst>
          </p:cNvPr>
          <p:cNvCxnSpPr/>
          <p:nvPr/>
        </p:nvCxnSpPr>
        <p:spPr>
          <a:xfrm flipH="1">
            <a:off x="1489753" y="3304261"/>
            <a:ext cx="554804" cy="597406"/>
          </a:xfrm>
          <a:prstGeom prst="line">
            <a:avLst/>
          </a:prstGeom>
          <a:ln w="28575">
            <a:solidFill>
              <a:srgbClr val="FFC000"/>
            </a:solidFill>
            <a:prstDash val="sysDot"/>
          </a:ln>
        </p:spPr>
        <p:style>
          <a:lnRef idx="1">
            <a:schemeClr val="accent2"/>
          </a:lnRef>
          <a:fillRef idx="0">
            <a:schemeClr val="accent2"/>
          </a:fillRef>
          <a:effectRef idx="0">
            <a:schemeClr val="accent2"/>
          </a:effectRef>
          <a:fontRef idx="minor">
            <a:schemeClr val="tx1"/>
          </a:fontRef>
        </p:style>
      </p:cxnSp>
      <p:cxnSp>
        <p:nvCxnSpPr>
          <p:cNvPr id="17" name="直接连接符 16">
            <a:extLst>
              <a:ext uri="{FF2B5EF4-FFF2-40B4-BE49-F238E27FC236}">
                <a16:creationId xmlns:a16="http://schemas.microsoft.com/office/drawing/2014/main" id="{F97AECA0-A278-C337-13A3-817A062BF85E}"/>
              </a:ext>
            </a:extLst>
          </p:cNvPr>
          <p:cNvCxnSpPr>
            <a:cxnSpLocks/>
          </p:cNvCxnSpPr>
          <p:nvPr/>
        </p:nvCxnSpPr>
        <p:spPr>
          <a:xfrm flipH="1">
            <a:off x="9914562" y="3304261"/>
            <a:ext cx="365155" cy="825950"/>
          </a:xfrm>
          <a:prstGeom prst="line">
            <a:avLst/>
          </a:prstGeom>
          <a:ln w="28575">
            <a:solidFill>
              <a:srgbClr val="FFC000"/>
            </a:solidFill>
            <a:prstDash val="sysDot"/>
          </a:ln>
        </p:spPr>
        <p:style>
          <a:lnRef idx="1">
            <a:schemeClr val="accent2"/>
          </a:lnRef>
          <a:fillRef idx="0">
            <a:schemeClr val="accent2"/>
          </a:fillRef>
          <a:effectRef idx="0">
            <a:schemeClr val="accent2"/>
          </a:effectRef>
          <a:fontRef idx="minor">
            <a:schemeClr val="tx1"/>
          </a:fontRef>
        </p:style>
      </p:cxnSp>
      <p:sp>
        <p:nvSpPr>
          <p:cNvPr id="24" name="矩形 23">
            <a:extLst>
              <a:ext uri="{FF2B5EF4-FFF2-40B4-BE49-F238E27FC236}">
                <a16:creationId xmlns:a16="http://schemas.microsoft.com/office/drawing/2014/main" id="{37B9D807-B82E-62D7-09B9-DAB1C00A65FA}"/>
              </a:ext>
            </a:extLst>
          </p:cNvPr>
          <p:cNvSpPr/>
          <p:nvPr/>
        </p:nvSpPr>
        <p:spPr>
          <a:xfrm>
            <a:off x="1126734" y="3901667"/>
            <a:ext cx="1150704" cy="1767903"/>
          </a:xfrm>
          <a:prstGeom prst="rect">
            <a:avLst/>
          </a:prstGeom>
          <a:noFill/>
          <a:ln w="28575">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88653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C6299"/>
          </a:solidFill>
          <a:ln w="12700" cap="flat" cmpd="sng" algn="ctr">
            <a:noFill/>
            <a:prstDash val="solid"/>
            <a:miter lim="800000"/>
          </a:ln>
          <a:effectLst/>
        </p:spPr>
        <p:txBody>
          <a:bodyPr rtlCol="0" anchor="ctr"/>
          <a:lstStyle/>
          <a:p>
            <a:pPr algn="ctr"/>
            <a:endParaRPr lang="zh-CN" altLang="en-US" kern="0">
              <a:solidFill>
                <a:prstClr val="white"/>
              </a:solidFill>
              <a:latin typeface="Arial" panose="020B0604020202090204"/>
              <a:ea typeface="微软雅黑" panose="020B0503020204020204" pitchFamily="34" charset="-122"/>
            </a:endParaRPr>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en-US" altLang="zh-CN" sz="3600" b="1" dirty="0">
                <a:solidFill>
                  <a:schemeClr val="bg1"/>
                </a:solidFill>
              </a:rPr>
              <a:t>Thanks</a:t>
            </a:r>
            <a:endParaRPr lang="zh-CN" sz="36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link="rId3"/>
          <a:stretch>
            <a:fillRect/>
          </a:stretch>
        </p:blipFill>
        <p:spPr>
          <a:xfrm>
            <a:off x="1270000" y="1270000"/>
            <a:ext cx="63500" cy="76200"/>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FFED856-4035-3F91-3721-03EB186AC6F4}"/>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5" name="文本框 4">
            <a:extLst>
              <a:ext uri="{FF2B5EF4-FFF2-40B4-BE49-F238E27FC236}">
                <a16:creationId xmlns:a16="http://schemas.microsoft.com/office/drawing/2014/main" id="{BCCAC17C-85AF-5A4B-3848-248A4EE6F2C1}"/>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6" name="文本框 5">
            <a:extLst>
              <a:ext uri="{FF2B5EF4-FFF2-40B4-BE49-F238E27FC236}">
                <a16:creationId xmlns:a16="http://schemas.microsoft.com/office/drawing/2014/main" id="{9ED1DD6F-8957-D26C-0989-91DD7D65BDA6}"/>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7" name="矩形 6">
            <a:extLst>
              <a:ext uri="{FF2B5EF4-FFF2-40B4-BE49-F238E27FC236}">
                <a16:creationId xmlns:a16="http://schemas.microsoft.com/office/drawing/2014/main" id="{3FE206F3-5C3D-275E-EFED-EAA81B352345}"/>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8" name="文本框 7">
            <a:extLst>
              <a:ext uri="{FF2B5EF4-FFF2-40B4-BE49-F238E27FC236}">
                <a16:creationId xmlns:a16="http://schemas.microsoft.com/office/drawing/2014/main" id="{6487680C-2C03-7CCA-A6FE-59492904B8BC}"/>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9" name="文本框 8">
            <a:extLst>
              <a:ext uri="{FF2B5EF4-FFF2-40B4-BE49-F238E27FC236}">
                <a16:creationId xmlns:a16="http://schemas.microsoft.com/office/drawing/2014/main" id="{7F28F99E-0A98-85DD-AECD-F0DEA14F5320}"/>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10" name="标题占位符 1">
            <a:extLst>
              <a:ext uri="{FF2B5EF4-FFF2-40B4-BE49-F238E27FC236}">
                <a16:creationId xmlns:a16="http://schemas.microsoft.com/office/drawing/2014/main" id="{132813A4-5B2B-C66E-E7D0-93729096700C}"/>
              </a:ext>
            </a:extLst>
          </p:cNvPr>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Example</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11" name="直接连接符 10">
            <a:extLst>
              <a:ext uri="{FF2B5EF4-FFF2-40B4-BE49-F238E27FC236}">
                <a16:creationId xmlns:a16="http://schemas.microsoft.com/office/drawing/2014/main" id="{53F490F7-EEF2-FA5D-DD0D-335F288CE138}"/>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12" name="图片 11">
            <a:extLst>
              <a:ext uri="{FF2B5EF4-FFF2-40B4-BE49-F238E27FC236}">
                <a16:creationId xmlns:a16="http://schemas.microsoft.com/office/drawing/2014/main" id="{00A405B1-7967-E574-1BFD-B6B5C53361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13" name="组合 12">
            <a:extLst>
              <a:ext uri="{FF2B5EF4-FFF2-40B4-BE49-F238E27FC236}">
                <a16:creationId xmlns:a16="http://schemas.microsoft.com/office/drawing/2014/main" id="{65667D64-F51E-155F-7450-05693EF87599}"/>
              </a:ext>
            </a:extLst>
          </p:cNvPr>
          <p:cNvGrpSpPr/>
          <p:nvPr/>
        </p:nvGrpSpPr>
        <p:grpSpPr>
          <a:xfrm>
            <a:off x="203760" y="159728"/>
            <a:ext cx="734488" cy="619478"/>
            <a:chOff x="178632" y="159728"/>
            <a:chExt cx="734488" cy="619478"/>
          </a:xfrm>
        </p:grpSpPr>
        <p:sp>
          <p:nvSpPr>
            <p:cNvPr id="14" name="椭圆 13">
              <a:extLst>
                <a:ext uri="{FF2B5EF4-FFF2-40B4-BE49-F238E27FC236}">
                  <a16:creationId xmlns:a16="http://schemas.microsoft.com/office/drawing/2014/main" id="{2CE349C8-AA0F-94D3-43A9-67C0BB7203E0}"/>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15" name="文本框 60">
              <a:extLst>
                <a:ext uri="{FF2B5EF4-FFF2-40B4-BE49-F238E27FC236}">
                  <a16:creationId xmlns:a16="http://schemas.microsoft.com/office/drawing/2014/main" id="{DEE8C57C-60BD-9856-B1D7-AD6FE4FD8C2E}"/>
                </a:ext>
              </a:extLst>
            </p:cNvPr>
            <p:cNvSpPr txBox="1"/>
            <p:nvPr/>
          </p:nvSpPr>
          <p:spPr>
            <a:xfrm>
              <a:off x="240020"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1E2DEEE6-995D-BCD2-8993-250C3C0FF0B3}"/>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17" name="图片 16">
            <a:extLst>
              <a:ext uri="{FF2B5EF4-FFF2-40B4-BE49-F238E27FC236}">
                <a16:creationId xmlns:a16="http://schemas.microsoft.com/office/drawing/2014/main" id="{23AACFDA-A054-6BBB-BA54-E8D5CAFAADEE}"/>
              </a:ext>
            </a:extLst>
          </p:cNvPr>
          <p:cNvPicPr>
            <a:picLocks noChangeAspect="1"/>
          </p:cNvPicPr>
          <p:nvPr/>
        </p:nvPicPr>
        <p:blipFill>
          <a:blip r:embed="rId4"/>
          <a:stretch>
            <a:fillRect/>
          </a:stretch>
        </p:blipFill>
        <p:spPr>
          <a:xfrm>
            <a:off x="1877460" y="864968"/>
            <a:ext cx="8239125" cy="5438775"/>
          </a:xfrm>
          <a:prstGeom prst="rect">
            <a:avLst/>
          </a:prstGeom>
        </p:spPr>
      </p:pic>
    </p:spTree>
    <p:extLst>
      <p:ext uri="{BB962C8B-B14F-4D97-AF65-F5344CB8AC3E}">
        <p14:creationId xmlns:p14="http://schemas.microsoft.com/office/powerpoint/2010/main" val="4057196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9808C19-2158-311C-52E1-97826D4DEA6B}"/>
              </a:ext>
            </a:extLst>
          </p:cNvPr>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TextBox 205">
            <a:extLst>
              <a:ext uri="{FF2B5EF4-FFF2-40B4-BE49-F238E27FC236}">
                <a16:creationId xmlns:a16="http://schemas.microsoft.com/office/drawing/2014/main" id="{80BBEC11-97B2-54B0-E971-724A7BD743EA}"/>
              </a:ext>
            </a:extLst>
          </p:cNvPr>
          <p:cNvSpPr txBox="1"/>
          <p:nvPr/>
        </p:nvSpPr>
        <p:spPr>
          <a:xfrm>
            <a:off x="851338" y="2278014"/>
            <a:ext cx="5570010" cy="3309777"/>
          </a:xfrm>
          <a:prstGeom prst="rect">
            <a:avLst/>
          </a:prstGeom>
          <a:noFill/>
        </p:spPr>
        <p:txBody>
          <a:bodyPr wrap="square" rtlCol="0">
            <a:noAutofit/>
          </a:bodyPr>
          <a:lstStyle/>
          <a:p>
            <a:pPr marL="285750" indent="-285750">
              <a:lnSpc>
                <a:spcPct val="20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RQ1 </a:t>
            </a:r>
            <a:r>
              <a:rPr lang="zh-CN" altLang="en-US" sz="2000" dirty="0">
                <a:latin typeface="微软雅黑" panose="020B0503020204020204" pitchFamily="34" charset="-122"/>
                <a:ea typeface="微软雅黑" panose="020B0503020204020204" pitchFamily="34" charset="-122"/>
              </a:rPr>
              <a:t>模型能够按照人类信息处理模型设计吗</a:t>
            </a:r>
            <a:endParaRPr lang="en-US" altLang="zh-CN" sz="2000"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RQ2 </a:t>
            </a:r>
            <a:r>
              <a:rPr lang="zh-CN" altLang="en-US" sz="2000" dirty="0">
                <a:latin typeface="微软雅黑" panose="020B0503020204020204" pitchFamily="34" charset="-122"/>
                <a:ea typeface="微软雅黑" panose="020B0503020204020204" pitchFamily="34" charset="-122"/>
              </a:rPr>
              <a:t>能否将关于哪些证据（如帖子和用户）重要的人类知识更好的融入</a:t>
            </a:r>
            <a:endParaRPr lang="en-US" altLang="zh-CN" sz="2000"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RQ3 </a:t>
            </a:r>
            <a:r>
              <a:rPr lang="zh-CN" altLang="en-US" sz="2000" dirty="0">
                <a:latin typeface="微软雅黑" panose="020B0503020204020204" pitchFamily="34" charset="-122"/>
                <a:ea typeface="微软雅黑" panose="020B0503020204020204" pitchFamily="34" charset="-122"/>
              </a:rPr>
              <a:t>如何对不同类型的细微线索进行细粒度建模</a:t>
            </a:r>
            <a:endParaRPr lang="zh-CN" altLang="en-US" sz="16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DBEFFC2-C225-4F81-BE15-821100A97959}"/>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7" name="矩形 6">
            <a:extLst>
              <a:ext uri="{FF2B5EF4-FFF2-40B4-BE49-F238E27FC236}">
                <a16:creationId xmlns:a16="http://schemas.microsoft.com/office/drawing/2014/main" id="{3A67332E-CD5A-2DB1-CABC-7A7E390C69FB}"/>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文本框 7">
            <a:extLst>
              <a:ext uri="{FF2B5EF4-FFF2-40B4-BE49-F238E27FC236}">
                <a16:creationId xmlns:a16="http://schemas.microsoft.com/office/drawing/2014/main" id="{C0844ABE-517F-BDC4-E272-8A0BE32F588F}"/>
              </a:ext>
            </a:extLst>
          </p:cNvPr>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9" name="直接连接符 8">
            <a:extLst>
              <a:ext uri="{FF2B5EF4-FFF2-40B4-BE49-F238E27FC236}">
                <a16:creationId xmlns:a16="http://schemas.microsoft.com/office/drawing/2014/main" id="{FF320FFE-9395-1D22-B303-6E89FA39EAC9}"/>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10" name="组合 9">
            <a:extLst>
              <a:ext uri="{FF2B5EF4-FFF2-40B4-BE49-F238E27FC236}">
                <a16:creationId xmlns:a16="http://schemas.microsoft.com/office/drawing/2014/main" id="{DF8E2065-2957-7990-68B8-F8AAC0DDF71D}"/>
              </a:ext>
            </a:extLst>
          </p:cNvPr>
          <p:cNvGrpSpPr/>
          <p:nvPr/>
        </p:nvGrpSpPr>
        <p:grpSpPr>
          <a:xfrm>
            <a:off x="203760" y="159728"/>
            <a:ext cx="725344" cy="619478"/>
            <a:chOff x="178632" y="159728"/>
            <a:chExt cx="725344" cy="619478"/>
          </a:xfrm>
        </p:grpSpPr>
        <p:sp>
          <p:nvSpPr>
            <p:cNvPr id="11" name="椭圆 10">
              <a:extLst>
                <a:ext uri="{FF2B5EF4-FFF2-40B4-BE49-F238E27FC236}">
                  <a16:creationId xmlns:a16="http://schemas.microsoft.com/office/drawing/2014/main" id="{BEC53D9E-3575-402B-F4ED-4822FFC9525B}"/>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文本框 11">
              <a:extLst>
                <a:ext uri="{FF2B5EF4-FFF2-40B4-BE49-F238E27FC236}">
                  <a16:creationId xmlns:a16="http://schemas.microsoft.com/office/drawing/2014/main" id="{9E6464D7-4A69-5C78-1B3B-D0F91F04F652}"/>
                </a:ext>
              </a:extLst>
            </p:cNvPr>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3" name="椭圆 12">
              <a:extLst>
                <a:ext uri="{FF2B5EF4-FFF2-40B4-BE49-F238E27FC236}">
                  <a16:creationId xmlns:a16="http://schemas.microsoft.com/office/drawing/2014/main" id="{3545B244-B2FA-7686-2852-84CCFB2BDA16}"/>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14" name="图片 13">
            <a:extLst>
              <a:ext uri="{FF2B5EF4-FFF2-40B4-BE49-F238E27FC236}">
                <a16:creationId xmlns:a16="http://schemas.microsoft.com/office/drawing/2014/main" id="{51161946-DB31-718E-9B76-EC36E3F774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5" name="标题占位符 1">
            <a:extLst>
              <a:ext uri="{FF2B5EF4-FFF2-40B4-BE49-F238E27FC236}">
                <a16:creationId xmlns:a16="http://schemas.microsoft.com/office/drawing/2014/main" id="{3B40FAFC-6808-BAA7-E64A-BE867452C6A1}"/>
              </a:ext>
            </a:extLst>
          </p:cNvPr>
          <p:cNvSpPr txBox="1"/>
          <p:nvPr>
            <p:custDataLst>
              <p:tags r:id="rId1"/>
            </p:custDataLst>
          </p:nvPr>
        </p:nvSpPr>
        <p:spPr>
          <a:xfrm>
            <a:off x="965200" y="114935"/>
            <a:ext cx="3262630" cy="60261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spc="100" dirty="0">
                <a:solidFill>
                  <a:sysClr val="windowText" lastClr="000000">
                    <a:lumMod val="75000"/>
                    <a:lumOff val="25000"/>
                  </a:sysClr>
                </a:solidFill>
                <a:latin typeface="Arial Black" panose="020B0A04020102020204" charset="0"/>
                <a:ea typeface="微软雅黑" panose="020B0503020204020204" pitchFamily="34" charset="-122"/>
                <a:cs typeface="Arial Black" panose="020B0A04020102020204" charset="0"/>
                <a:sym typeface="+mn-ea"/>
              </a:rPr>
              <a:t>Goals</a:t>
            </a:r>
            <a:endPar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endParaRPr>
          </a:p>
        </p:txBody>
      </p:sp>
      <p:sp>
        <p:nvSpPr>
          <p:cNvPr id="16" name="TextBox 205">
            <a:extLst>
              <a:ext uri="{FF2B5EF4-FFF2-40B4-BE49-F238E27FC236}">
                <a16:creationId xmlns:a16="http://schemas.microsoft.com/office/drawing/2014/main" id="{C999B8C2-6E2F-B07E-FE22-4AC959119AF5}"/>
              </a:ext>
            </a:extLst>
          </p:cNvPr>
          <p:cNvSpPr txBox="1"/>
          <p:nvPr>
            <p:custDataLst>
              <p:tags r:id="rId2"/>
            </p:custDataLst>
          </p:nvPr>
        </p:nvSpPr>
        <p:spPr>
          <a:xfrm>
            <a:off x="832526" y="1085542"/>
            <a:ext cx="9595743" cy="1192472"/>
          </a:xfrm>
          <a:prstGeom prst="rect">
            <a:avLst/>
          </a:prstGeom>
          <a:noFill/>
        </p:spPr>
        <p:txBody>
          <a:bodyPr wrap="square" rtlCol="0">
            <a:noAutofit/>
          </a:bodyPr>
          <a:lstStyle/>
          <a:p>
            <a:pPr lvl="0">
              <a:defRPr/>
            </a:pPr>
            <a:r>
              <a:rPr kumimoji="0" lang="zh-CN" altLang="en-US" sz="24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使用深度推理进行假新闻检测</a:t>
            </a:r>
            <a:r>
              <a:rPr kumimoji="0" lang="en-US" altLang="zh-CN" sz="24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a:t>
            </a:r>
            <a:r>
              <a:rPr kumimoji="0" lang="zh-CN" altLang="en-US" sz="24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并通过两个方面提高准确性和可解释性</a:t>
            </a:r>
            <a:endParaRPr lang="en-US" altLang="zh-CN" sz="2400" b="1" dirty="0">
              <a:solidFill>
                <a:srgbClr val="1C6299"/>
              </a:solidFill>
              <a:latin typeface="微软雅黑" panose="020B0503020204020204" pitchFamily="34" charset="-122"/>
              <a:ea typeface="微软雅黑" panose="020B0503020204020204" pitchFamily="34" charset="-122"/>
            </a:endParaRPr>
          </a:p>
          <a:p>
            <a:pPr lvl="0">
              <a:lnSpc>
                <a:spcPct val="150000"/>
              </a:lnSpc>
              <a:defRPr/>
            </a:pPr>
            <a:r>
              <a:rPr kumimoji="0" lang="en-US" altLang="zh-CN"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1</a:t>
            </a:r>
            <a:r>
              <a:rPr lang="en-US" altLang="zh-CN" dirty="0">
                <a:solidFill>
                  <a:srgbClr val="1C6299"/>
                </a:solidFill>
                <a:latin typeface="微软雅黑" panose="020B0503020204020204" pitchFamily="34" charset="-122"/>
                <a:ea typeface="微软雅黑" panose="020B0503020204020204" pitchFamily="34" charset="-122"/>
              </a:rPr>
              <a:t>)</a:t>
            </a:r>
            <a:r>
              <a:rPr kumimoji="0" lang="zh-CN" altLang="en-US"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更好地反映人类思维的逻辑过程</a:t>
            </a:r>
            <a:br>
              <a:rPr kumimoji="0" lang="en-US" altLang="zh-CN"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br>
            <a:r>
              <a:rPr kumimoji="0" lang="en-US" altLang="zh-CN"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2)</a:t>
            </a:r>
            <a:r>
              <a:rPr kumimoji="0" lang="zh-CN" altLang="en-US"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实现细微线索的细粒度建模</a:t>
            </a:r>
            <a:endParaRPr kumimoji="0" lang="zh-CN" sz="1400"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endParaRPr>
          </a:p>
        </p:txBody>
      </p:sp>
      <p:sp>
        <p:nvSpPr>
          <p:cNvPr id="17" name="圆角矩形 12">
            <a:extLst>
              <a:ext uri="{FF2B5EF4-FFF2-40B4-BE49-F238E27FC236}">
                <a16:creationId xmlns:a16="http://schemas.microsoft.com/office/drawing/2014/main" id="{5C4A6BF3-F838-6F94-ACA6-59CA3E573A0E}"/>
              </a:ext>
            </a:extLst>
          </p:cNvPr>
          <p:cNvSpPr>
            <a:spLocks noChangeArrowheads="1"/>
          </p:cNvSpPr>
          <p:nvPr/>
        </p:nvSpPr>
        <p:spPr bwMode="auto">
          <a:xfrm>
            <a:off x="466344" y="864968"/>
            <a:ext cx="11052556" cy="5320529"/>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18" name="组合 17">
            <a:extLst>
              <a:ext uri="{FF2B5EF4-FFF2-40B4-BE49-F238E27FC236}">
                <a16:creationId xmlns:a16="http://schemas.microsoft.com/office/drawing/2014/main" id="{2EB4132B-732E-511F-D627-706F72EACADD}"/>
              </a:ext>
            </a:extLst>
          </p:cNvPr>
          <p:cNvGrpSpPr/>
          <p:nvPr/>
        </p:nvGrpSpPr>
        <p:grpSpPr>
          <a:xfrm>
            <a:off x="6306156" y="2519980"/>
            <a:ext cx="2831636" cy="369332"/>
            <a:chOff x="8264709" y="1571635"/>
            <a:chExt cx="2302364" cy="179142"/>
          </a:xfrm>
        </p:grpSpPr>
        <p:cxnSp>
          <p:nvCxnSpPr>
            <p:cNvPr id="19" name="直接箭头连接符 18">
              <a:extLst>
                <a:ext uri="{FF2B5EF4-FFF2-40B4-BE49-F238E27FC236}">
                  <a16:creationId xmlns:a16="http://schemas.microsoft.com/office/drawing/2014/main" id="{52F7D10F-7932-D11F-0B71-6D2220F4EA5D}"/>
                </a:ext>
              </a:extLst>
            </p:cNvPr>
            <p:cNvCxnSpPr>
              <a:cxnSpLocks/>
            </p:cNvCxnSpPr>
            <p:nvPr/>
          </p:nvCxnSpPr>
          <p:spPr>
            <a:xfrm>
              <a:off x="8264709" y="1661206"/>
              <a:ext cx="62054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1EF54897-FBB5-F521-BEA3-E08924EEAE1B}"/>
                </a:ext>
              </a:extLst>
            </p:cNvPr>
            <p:cNvSpPr txBox="1"/>
            <p:nvPr/>
          </p:nvSpPr>
          <p:spPr>
            <a:xfrm>
              <a:off x="8866536" y="1571635"/>
              <a:ext cx="1700537" cy="17914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用人类的逻辑意识</a:t>
              </a:r>
              <a:endParaRPr lang="zh-CN" altLang="en-US" dirty="0">
                <a:latin typeface="微软雅黑" panose="020B0503020204020204" pitchFamily="34" charset="-122"/>
                <a:ea typeface="微软雅黑" panose="020B0503020204020204" pitchFamily="34" charset="-122"/>
              </a:endParaRPr>
            </a:p>
          </p:txBody>
        </p:sp>
      </p:grpSp>
      <p:cxnSp>
        <p:nvCxnSpPr>
          <p:cNvPr id="21" name="直接箭头连接符 20">
            <a:extLst>
              <a:ext uri="{FF2B5EF4-FFF2-40B4-BE49-F238E27FC236}">
                <a16:creationId xmlns:a16="http://schemas.microsoft.com/office/drawing/2014/main" id="{7E2C8752-A4D2-9034-B5B9-3E411390BBFC}"/>
              </a:ext>
            </a:extLst>
          </p:cNvPr>
          <p:cNvCxnSpPr>
            <a:cxnSpLocks/>
          </p:cNvCxnSpPr>
          <p:nvPr/>
        </p:nvCxnSpPr>
        <p:spPr>
          <a:xfrm>
            <a:off x="6306455" y="4692266"/>
            <a:ext cx="89621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9657C565-A5E4-B8EB-2033-09E66919EAB4}"/>
              </a:ext>
            </a:extLst>
          </p:cNvPr>
          <p:cNvSpPr txBox="1"/>
          <p:nvPr/>
        </p:nvSpPr>
        <p:spPr>
          <a:xfrm>
            <a:off x="7202669" y="4519373"/>
            <a:ext cx="209146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细粒度推理</a:t>
            </a:r>
          </a:p>
        </p:txBody>
      </p:sp>
      <p:cxnSp>
        <p:nvCxnSpPr>
          <p:cNvPr id="23" name="直接箭头连接符 22">
            <a:extLst>
              <a:ext uri="{FF2B5EF4-FFF2-40B4-BE49-F238E27FC236}">
                <a16:creationId xmlns:a16="http://schemas.microsoft.com/office/drawing/2014/main" id="{A16846C4-6E12-A7D1-39BF-092CE245E618}"/>
              </a:ext>
            </a:extLst>
          </p:cNvPr>
          <p:cNvCxnSpPr>
            <a:cxnSpLocks/>
          </p:cNvCxnSpPr>
          <p:nvPr/>
        </p:nvCxnSpPr>
        <p:spPr>
          <a:xfrm>
            <a:off x="6173144" y="3803924"/>
            <a:ext cx="89621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C16BA540-213A-492E-3603-1204FFC00ED8}"/>
              </a:ext>
            </a:extLst>
          </p:cNvPr>
          <p:cNvSpPr txBox="1"/>
          <p:nvPr/>
        </p:nvSpPr>
        <p:spPr>
          <a:xfrm>
            <a:off x="7046332" y="3634138"/>
            <a:ext cx="209146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用人类的逻辑意识</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5302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0158305-A095-8FCA-D272-B9F33B356967}"/>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5" name="文本框 4">
            <a:extLst>
              <a:ext uri="{FF2B5EF4-FFF2-40B4-BE49-F238E27FC236}">
                <a16:creationId xmlns:a16="http://schemas.microsoft.com/office/drawing/2014/main" id="{EEEF21EB-047A-3E24-9274-02F692262D1C}"/>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6" name="文本框 5">
            <a:extLst>
              <a:ext uri="{FF2B5EF4-FFF2-40B4-BE49-F238E27FC236}">
                <a16:creationId xmlns:a16="http://schemas.microsoft.com/office/drawing/2014/main" id="{4AE2AA4C-7ADE-400A-CAED-B148B6FF8119}"/>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7" name="矩形 6">
            <a:extLst>
              <a:ext uri="{FF2B5EF4-FFF2-40B4-BE49-F238E27FC236}">
                <a16:creationId xmlns:a16="http://schemas.microsoft.com/office/drawing/2014/main" id="{A679DDD4-C5A4-80D6-D56F-DC90DB088AC9}"/>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8" name="文本框 7">
            <a:extLst>
              <a:ext uri="{FF2B5EF4-FFF2-40B4-BE49-F238E27FC236}">
                <a16:creationId xmlns:a16="http://schemas.microsoft.com/office/drawing/2014/main" id="{1972AFC8-6FE6-3180-0CCC-28BD130E333F}"/>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9" name="文本框 8">
            <a:extLst>
              <a:ext uri="{FF2B5EF4-FFF2-40B4-BE49-F238E27FC236}">
                <a16:creationId xmlns:a16="http://schemas.microsoft.com/office/drawing/2014/main" id="{1EFC5CCE-8F31-2CD5-6F22-E9F20EBF53CE}"/>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10" name="标题占位符 1">
            <a:extLst>
              <a:ext uri="{FF2B5EF4-FFF2-40B4-BE49-F238E27FC236}">
                <a16:creationId xmlns:a16="http://schemas.microsoft.com/office/drawing/2014/main" id="{B4760FB4-37D9-77F7-D987-C490A5398DCB}"/>
              </a:ext>
            </a:extLst>
          </p:cNvPr>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Contributions</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11" name="直接连接符 10">
            <a:extLst>
              <a:ext uri="{FF2B5EF4-FFF2-40B4-BE49-F238E27FC236}">
                <a16:creationId xmlns:a16="http://schemas.microsoft.com/office/drawing/2014/main" id="{85A27E1E-A379-AA0F-39B9-47474BC07585}"/>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12" name="组合 11">
            <a:extLst>
              <a:ext uri="{FF2B5EF4-FFF2-40B4-BE49-F238E27FC236}">
                <a16:creationId xmlns:a16="http://schemas.microsoft.com/office/drawing/2014/main" id="{85D75E41-F435-CEC6-68CC-A296F8F776A0}"/>
              </a:ext>
            </a:extLst>
          </p:cNvPr>
          <p:cNvGrpSpPr/>
          <p:nvPr/>
        </p:nvGrpSpPr>
        <p:grpSpPr>
          <a:xfrm>
            <a:off x="203760" y="159728"/>
            <a:ext cx="725344" cy="619478"/>
            <a:chOff x="178632" y="159728"/>
            <a:chExt cx="725344" cy="619478"/>
          </a:xfrm>
        </p:grpSpPr>
        <p:sp>
          <p:nvSpPr>
            <p:cNvPr id="13" name="椭圆 12">
              <a:extLst>
                <a:ext uri="{FF2B5EF4-FFF2-40B4-BE49-F238E27FC236}">
                  <a16:creationId xmlns:a16="http://schemas.microsoft.com/office/drawing/2014/main" id="{41FB7D97-2AB4-17F5-B2B5-7B0D83B37006}"/>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14" name="文本框 60">
              <a:extLst>
                <a:ext uri="{FF2B5EF4-FFF2-40B4-BE49-F238E27FC236}">
                  <a16:creationId xmlns:a16="http://schemas.microsoft.com/office/drawing/2014/main" id="{FDA2BA3E-85C1-9F14-D703-B1B55CF31EA4}"/>
                </a:ext>
              </a:extLst>
            </p:cNvPr>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2.1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5C48B29B-F6C4-C1EA-E264-1B4DC1AA542D}"/>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6" name="文本框 15">
            <a:extLst>
              <a:ext uri="{FF2B5EF4-FFF2-40B4-BE49-F238E27FC236}">
                <a16:creationId xmlns:a16="http://schemas.microsoft.com/office/drawing/2014/main" id="{8315ED01-8AC8-3E3B-1ABB-84BF405E9065}"/>
              </a:ext>
            </a:extLst>
          </p:cNvPr>
          <p:cNvSpPr txBox="1"/>
          <p:nvPr/>
        </p:nvSpPr>
        <p:spPr>
          <a:xfrm>
            <a:off x="947650" y="1750731"/>
            <a:ext cx="9850489" cy="2807948"/>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C1 </a:t>
            </a:r>
            <a:r>
              <a:rPr lang="zh-CN" altLang="en-US" sz="2000" dirty="0">
                <a:latin typeface="微软雅黑" panose="020B0503020204020204" pitchFamily="34" charset="-122"/>
                <a:ea typeface="微软雅黑" panose="020B0503020204020204" pitchFamily="34" charset="-122"/>
              </a:rPr>
              <a:t>遵循人类的信息处理模型设计了一个用于假新闻检测的细粒度推理框架</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FinerFact</a:t>
            </a:r>
            <a:r>
              <a:rPr lang="en-US" altLang="zh-CN" sz="2000" dirty="0">
                <a:latin typeface="微软雅黑" panose="020B0503020204020204" pitchFamily="34" charset="-122"/>
                <a:ea typeface="微软雅黑" panose="020B0503020204020204" pitchFamily="34" charset="-122"/>
              </a:rPr>
              <a:t>.(RQ1</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C2 </a:t>
            </a:r>
            <a:r>
              <a:rPr lang="zh-CN" altLang="en-US" sz="2000" dirty="0">
                <a:latin typeface="微软雅黑" panose="020B0503020204020204" pitchFamily="34" charset="-122"/>
                <a:ea typeface="微软雅黑" panose="020B0503020204020204" pitchFamily="34" charset="-122"/>
              </a:rPr>
              <a:t>提出了一种基于相互强化的证据排序方法，更好地结合人类关于哪种类型的证据最重要的先验知识</a:t>
            </a:r>
            <a:r>
              <a:rPr lang="en-US" altLang="zh-CN" sz="2000" dirty="0">
                <a:latin typeface="微软雅黑" panose="020B0503020204020204" pitchFamily="34" charset="-122"/>
                <a:ea typeface="微软雅黑" panose="020B0503020204020204" pitchFamily="34" charset="-122"/>
              </a:rPr>
              <a:t>(RQ2)</a:t>
            </a:r>
          </a:p>
          <a:p>
            <a:pPr marL="342900" indent="-342900">
              <a:lnSpc>
                <a:spcPct val="15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C3 </a:t>
            </a:r>
            <a:r>
              <a:rPr lang="zh-CN" altLang="en-US" sz="2000" dirty="0">
                <a:latin typeface="微软雅黑" panose="020B0503020204020204" pitchFamily="34" charset="-122"/>
                <a:ea typeface="微软雅黑" panose="020B0503020204020204" pitchFamily="34" charset="-122"/>
              </a:rPr>
              <a:t>设计了一个先验感知的双通道核图网络，通过对不同类型的细微线索（</a:t>
            </a:r>
            <a:r>
              <a:rPr lang="en-US" altLang="zh-CN" sz="2000" dirty="0">
                <a:latin typeface="微软雅黑" panose="020B0503020204020204" pitchFamily="34" charset="-122"/>
                <a:ea typeface="微软雅黑" panose="020B0503020204020204" pitchFamily="34" charset="-122"/>
              </a:rPr>
              <a:t>RQ3</a:t>
            </a:r>
            <a:r>
              <a:rPr lang="zh-CN" altLang="en-US" sz="2000" dirty="0">
                <a:latin typeface="微软雅黑" panose="020B0503020204020204" pitchFamily="34" charset="-122"/>
                <a:ea typeface="微软雅黑" panose="020B0503020204020204" pitchFamily="34" charset="-122"/>
              </a:rPr>
              <a:t>）建模来实现细粒度推理。</a:t>
            </a:r>
            <a:endParaRPr lang="en-US" altLang="zh-CN" sz="2000" dirty="0">
              <a:latin typeface="微软雅黑" panose="020B0503020204020204" pitchFamily="34" charset="-122"/>
              <a:ea typeface="微软雅黑" panose="020B0503020204020204" pitchFamily="34" charset="-122"/>
            </a:endParaRPr>
          </a:p>
        </p:txBody>
      </p:sp>
      <p:pic>
        <p:nvPicPr>
          <p:cNvPr id="17" name="图片 16">
            <a:extLst>
              <a:ext uri="{FF2B5EF4-FFF2-40B4-BE49-F238E27FC236}">
                <a16:creationId xmlns:a16="http://schemas.microsoft.com/office/drawing/2014/main" id="{F16B1417-BECF-F69A-5065-68894B2414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8" name="圆角矩形 12">
            <a:extLst>
              <a:ext uri="{FF2B5EF4-FFF2-40B4-BE49-F238E27FC236}">
                <a16:creationId xmlns:a16="http://schemas.microsoft.com/office/drawing/2014/main" id="{DDECDE51-AAD4-08A2-24C7-492B2A315942}"/>
              </a:ext>
            </a:extLst>
          </p:cNvPr>
          <p:cNvSpPr>
            <a:spLocks noChangeArrowheads="1"/>
          </p:cNvSpPr>
          <p:nvPr/>
        </p:nvSpPr>
        <p:spPr bwMode="auto">
          <a:xfrm>
            <a:off x="660400" y="948791"/>
            <a:ext cx="10858500" cy="5236706"/>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164223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6EF9757-A56F-85D4-365A-4683ABBFADA4}"/>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5" name="文本框 4">
            <a:extLst>
              <a:ext uri="{FF2B5EF4-FFF2-40B4-BE49-F238E27FC236}">
                <a16:creationId xmlns:a16="http://schemas.microsoft.com/office/drawing/2014/main" id="{32CD9FB7-F9AF-6B4C-2450-0397BD49DED2}"/>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6" name="文本框 5">
            <a:extLst>
              <a:ext uri="{FF2B5EF4-FFF2-40B4-BE49-F238E27FC236}">
                <a16:creationId xmlns:a16="http://schemas.microsoft.com/office/drawing/2014/main" id="{BC80A798-C81C-6BF4-2C50-E49725D5DD2C}"/>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7" name="矩形 6">
            <a:extLst>
              <a:ext uri="{FF2B5EF4-FFF2-40B4-BE49-F238E27FC236}">
                <a16:creationId xmlns:a16="http://schemas.microsoft.com/office/drawing/2014/main" id="{466A742B-B342-0277-854D-76D0A321451D}"/>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8" name="文本框 7">
            <a:extLst>
              <a:ext uri="{FF2B5EF4-FFF2-40B4-BE49-F238E27FC236}">
                <a16:creationId xmlns:a16="http://schemas.microsoft.com/office/drawing/2014/main" id="{4E4F091B-DD58-36F8-3D6A-FFC9358C133A}"/>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9" name="文本框 8">
            <a:extLst>
              <a:ext uri="{FF2B5EF4-FFF2-40B4-BE49-F238E27FC236}">
                <a16:creationId xmlns:a16="http://schemas.microsoft.com/office/drawing/2014/main" id="{02983B9B-085B-282F-42CB-D3E7DD293786}"/>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10" name="标题占位符 1">
            <a:extLst>
              <a:ext uri="{FF2B5EF4-FFF2-40B4-BE49-F238E27FC236}">
                <a16:creationId xmlns:a16="http://schemas.microsoft.com/office/drawing/2014/main" id="{786E4AD8-CE11-1A7F-ED7E-B92E91AE8366}"/>
              </a:ext>
            </a:extLst>
          </p:cNvPr>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err="1">
                <a:solidFill>
                  <a:sysClr val="windowText" lastClr="000000"/>
                </a:solidFill>
                <a:latin typeface="Arial" panose="020B0604020202090204"/>
                <a:ea typeface="微软雅黑" panose="020B0503020204020204" pitchFamily="34" charset="-122"/>
              </a:rPr>
              <a:t>FinerFact</a:t>
            </a:r>
            <a:r>
              <a:rPr lang="zh-CN" altLang="en-US" sz="2600" b="1" dirty="0">
                <a:solidFill>
                  <a:sysClr val="windowText" lastClr="000000"/>
                </a:solidFill>
                <a:latin typeface="Arial" panose="020B0604020202090204"/>
                <a:ea typeface="微软雅黑" panose="020B0503020204020204" pitchFamily="34" charset="-122"/>
              </a:rPr>
              <a:t>框架</a:t>
            </a:r>
          </a:p>
        </p:txBody>
      </p:sp>
      <p:cxnSp>
        <p:nvCxnSpPr>
          <p:cNvPr id="11" name="直接连接符 10">
            <a:extLst>
              <a:ext uri="{FF2B5EF4-FFF2-40B4-BE49-F238E27FC236}">
                <a16:creationId xmlns:a16="http://schemas.microsoft.com/office/drawing/2014/main" id="{4EB00F19-56FC-0759-0D6A-BE46164F931C}"/>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12" name="组合 11">
            <a:extLst>
              <a:ext uri="{FF2B5EF4-FFF2-40B4-BE49-F238E27FC236}">
                <a16:creationId xmlns:a16="http://schemas.microsoft.com/office/drawing/2014/main" id="{AA185BE6-E95C-B375-0F00-DB88F485C991}"/>
              </a:ext>
            </a:extLst>
          </p:cNvPr>
          <p:cNvGrpSpPr/>
          <p:nvPr/>
        </p:nvGrpSpPr>
        <p:grpSpPr>
          <a:xfrm>
            <a:off x="203760" y="159728"/>
            <a:ext cx="725344" cy="619478"/>
            <a:chOff x="178632" y="159728"/>
            <a:chExt cx="725344" cy="619478"/>
          </a:xfrm>
        </p:grpSpPr>
        <p:sp>
          <p:nvSpPr>
            <p:cNvPr id="13" name="椭圆 12">
              <a:extLst>
                <a:ext uri="{FF2B5EF4-FFF2-40B4-BE49-F238E27FC236}">
                  <a16:creationId xmlns:a16="http://schemas.microsoft.com/office/drawing/2014/main" id="{EF1EB37F-E270-712A-1CA4-64216AB4C907}"/>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14" name="文本框 60">
              <a:extLst>
                <a:ext uri="{FF2B5EF4-FFF2-40B4-BE49-F238E27FC236}">
                  <a16:creationId xmlns:a16="http://schemas.microsoft.com/office/drawing/2014/main" id="{2B1A4387-C0AC-18B9-6B60-A62FA3845168}"/>
                </a:ext>
              </a:extLst>
            </p:cNvPr>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E99A047F-E32C-188F-B6CE-0DFF00333A6E}"/>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6" name="文本框 15">
            <a:extLst>
              <a:ext uri="{FF2B5EF4-FFF2-40B4-BE49-F238E27FC236}">
                <a16:creationId xmlns:a16="http://schemas.microsoft.com/office/drawing/2014/main" id="{ABCEACA4-5B71-C9BD-EBA8-350EE63825DA}"/>
              </a:ext>
            </a:extLst>
          </p:cNvPr>
          <p:cNvSpPr txBox="1"/>
          <p:nvPr/>
        </p:nvSpPr>
        <p:spPr>
          <a:xfrm>
            <a:off x="659392" y="5106684"/>
            <a:ext cx="5193374"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600" kern="100" dirty="0">
                <a:solidFill>
                  <a:schemeClr val="bg1"/>
                </a:solidFill>
                <a:effectLst/>
                <a:latin typeface="Times New Roman" panose="02020603050405020304" pitchFamily="18" charset="0"/>
                <a:ea typeface="宋体" panose="02010600030101010101" pitchFamily="2" charset="-122"/>
              </a:rPr>
              <a:t>随着物联网和通信技术的发展，</a:t>
            </a:r>
            <a:r>
              <a:rPr lang="zh-CN" altLang="zh-CN" sz="1600" b="1" kern="100" dirty="0">
                <a:solidFill>
                  <a:schemeClr val="bg1"/>
                </a:solidFill>
                <a:effectLst/>
                <a:latin typeface="Times New Roman" panose="02020603050405020304" pitchFamily="18" charset="0"/>
                <a:ea typeface="宋体" panose="02010600030101010101" pitchFamily="2" charset="-122"/>
              </a:rPr>
              <a:t>数字孪生技术</a:t>
            </a:r>
            <a:r>
              <a:rPr lang="zh-CN" altLang="zh-CN" sz="1600" kern="100" dirty="0">
                <a:solidFill>
                  <a:schemeClr val="bg1"/>
                </a:solidFill>
                <a:effectLst/>
                <a:latin typeface="Times New Roman" panose="02020603050405020304" pitchFamily="18" charset="0"/>
                <a:ea typeface="宋体" panose="02010600030101010101" pitchFamily="2" charset="-122"/>
              </a:rPr>
              <a:t>被</a:t>
            </a:r>
            <a:r>
              <a:rPr lang="zh-CN" altLang="en-US" sz="1600" kern="100" dirty="0">
                <a:solidFill>
                  <a:schemeClr val="bg1"/>
                </a:solidFill>
                <a:latin typeface="Times New Roman" panose="02020603050405020304" pitchFamily="18" charset="0"/>
                <a:ea typeface="宋体" panose="02010600030101010101" pitchFamily="2" charset="-122"/>
              </a:rPr>
              <a:t>广泛</a:t>
            </a:r>
            <a:r>
              <a:rPr lang="zh-CN" altLang="zh-CN" sz="1600" kern="100" dirty="0">
                <a:solidFill>
                  <a:schemeClr val="bg1"/>
                </a:solidFill>
                <a:effectLst/>
                <a:latin typeface="Times New Roman" panose="02020603050405020304" pitchFamily="18" charset="0"/>
                <a:ea typeface="宋体" panose="02010600030101010101" pitchFamily="2" charset="-122"/>
              </a:rPr>
              <a:t>关注。然而，目前研究</a:t>
            </a:r>
            <a:r>
              <a:rPr lang="zh-CN" altLang="en-US" sz="1600" kern="100" dirty="0">
                <a:solidFill>
                  <a:schemeClr val="bg1"/>
                </a:solidFill>
                <a:effectLst/>
                <a:latin typeface="Times New Roman" panose="02020603050405020304" pitchFamily="18" charset="0"/>
                <a:ea typeface="宋体" panose="02010600030101010101" pitchFamily="2" charset="-122"/>
              </a:rPr>
              <a:t>热</a:t>
            </a:r>
            <a:r>
              <a:rPr lang="zh-CN" altLang="zh-CN" sz="1600" kern="100" dirty="0">
                <a:solidFill>
                  <a:schemeClr val="bg1"/>
                </a:solidFill>
                <a:effectLst/>
                <a:latin typeface="Times New Roman" panose="02020603050405020304" pitchFamily="18" charset="0"/>
                <a:ea typeface="宋体" panose="02010600030101010101" pitchFamily="2" charset="-122"/>
              </a:rPr>
              <a:t>点</a:t>
            </a:r>
            <a:r>
              <a:rPr lang="zh-CN" altLang="en-US" sz="1600" kern="100" dirty="0">
                <a:solidFill>
                  <a:schemeClr val="bg1"/>
                </a:solidFill>
                <a:effectLst/>
                <a:latin typeface="Times New Roman" panose="02020603050405020304" pitchFamily="18" charset="0"/>
                <a:ea typeface="宋体" panose="02010600030101010101" pitchFamily="2" charset="-122"/>
              </a:rPr>
              <a:t>集中</a:t>
            </a:r>
            <a:r>
              <a:rPr lang="zh-CN" altLang="zh-CN" sz="1600" kern="100" dirty="0">
                <a:solidFill>
                  <a:schemeClr val="bg1"/>
                </a:solidFill>
                <a:effectLst/>
                <a:latin typeface="Times New Roman" panose="02020603050405020304" pitchFamily="18" charset="0"/>
                <a:ea typeface="宋体" panose="02010600030101010101" pitchFamily="2" charset="-122"/>
              </a:rPr>
              <a:t>在工业、航空等领域</a:t>
            </a:r>
            <a:r>
              <a:rPr lang="zh-CN" altLang="en-US" sz="1600" kern="100" dirty="0">
                <a:solidFill>
                  <a:schemeClr val="bg1"/>
                </a:solidFill>
                <a:latin typeface="Times New Roman" panose="02020603050405020304" pitchFamily="18" charset="0"/>
                <a:ea typeface="宋体" panose="02010600030101010101" pitchFamily="2" charset="-122"/>
              </a:rPr>
              <a:t>。</a:t>
            </a:r>
            <a:r>
              <a:rPr lang="zh-CN" altLang="zh-CN" sz="1600" kern="100" dirty="0">
                <a:solidFill>
                  <a:schemeClr val="bg1"/>
                </a:solidFill>
                <a:effectLst/>
                <a:latin typeface="Times New Roman" panose="02020603050405020304" pitchFamily="18" charset="0"/>
                <a:ea typeface="宋体" panose="02010600030101010101" pitchFamily="2" charset="-122"/>
              </a:rPr>
              <a:t>在高移动性</a:t>
            </a:r>
            <a:r>
              <a:rPr lang="zh-CN" altLang="en-US" sz="1600" kern="100" dirty="0">
                <a:solidFill>
                  <a:schemeClr val="bg1"/>
                </a:solidFill>
                <a:effectLst/>
                <a:latin typeface="Times New Roman" panose="02020603050405020304" pitchFamily="18" charset="0"/>
                <a:ea typeface="宋体" panose="02010600030101010101" pitchFamily="2" charset="-122"/>
              </a:rPr>
              <a:t>异构</a:t>
            </a:r>
            <a:r>
              <a:rPr lang="zh-CN" altLang="zh-CN" sz="1600" kern="100" dirty="0">
                <a:solidFill>
                  <a:schemeClr val="bg1"/>
                </a:solidFill>
                <a:effectLst/>
                <a:latin typeface="Times New Roman" panose="02020603050405020304" pitchFamily="18" charset="0"/>
                <a:ea typeface="宋体" panose="02010600030101010101" pitchFamily="2" charset="-122"/>
              </a:rPr>
              <a:t>网络</a:t>
            </a:r>
            <a:r>
              <a:rPr lang="zh-CN" altLang="en-US" sz="1600" kern="100" dirty="0">
                <a:solidFill>
                  <a:schemeClr val="bg1"/>
                </a:solidFill>
                <a:effectLst/>
                <a:latin typeface="Times New Roman" panose="02020603050405020304" pitchFamily="18" charset="0"/>
                <a:ea typeface="宋体" panose="02010600030101010101" pitchFamily="2" charset="-122"/>
              </a:rPr>
              <a:t>乃至</a:t>
            </a:r>
            <a:r>
              <a:rPr lang="zh-CN" altLang="zh-CN" sz="1600" kern="100" dirty="0">
                <a:solidFill>
                  <a:schemeClr val="bg1"/>
                </a:solidFill>
                <a:effectLst/>
                <a:latin typeface="Times New Roman" panose="02020603050405020304" pitchFamily="18" charset="0"/>
                <a:ea typeface="宋体" panose="02010600030101010101" pitchFamily="2" charset="-122"/>
              </a:rPr>
              <a:t>无线网络中。</a:t>
            </a:r>
          </a:p>
        </p:txBody>
      </p:sp>
      <p:sp>
        <p:nvSpPr>
          <p:cNvPr id="17" name="文本框 16">
            <a:extLst>
              <a:ext uri="{FF2B5EF4-FFF2-40B4-BE49-F238E27FC236}">
                <a16:creationId xmlns:a16="http://schemas.microsoft.com/office/drawing/2014/main" id="{4C9181C1-29DB-6B43-C73B-EE9176E0231D}"/>
              </a:ext>
            </a:extLst>
          </p:cNvPr>
          <p:cNvSpPr txBox="1"/>
          <p:nvPr/>
        </p:nvSpPr>
        <p:spPr>
          <a:xfrm>
            <a:off x="985051" y="4208344"/>
            <a:ext cx="10221898" cy="2167068"/>
          </a:xfrm>
          <a:prstGeom prst="rect">
            <a:avLst/>
          </a:prstGeom>
          <a:noFill/>
        </p:spPr>
        <p:txBody>
          <a:bodyPr wrap="square">
            <a:spAutoFit/>
          </a:bodyPr>
          <a:lstStyle/>
          <a:p>
            <a:pPr>
              <a:lnSpc>
                <a:spcPct val="150000"/>
              </a:lnSpc>
            </a:pPr>
            <a:r>
              <a:rPr lang="en-US" altLang="zh-CN" sz="2000" b="1" dirty="0" err="1">
                <a:latin typeface="微软雅黑" panose="020B0503020204020204" pitchFamily="34" charset="-122"/>
                <a:ea typeface="微软雅黑" panose="020B0503020204020204" pitchFamily="34" charset="-122"/>
              </a:rPr>
              <a:t>FinerFact</a:t>
            </a:r>
            <a:r>
              <a:rPr lang="zh-CN" altLang="en-US" sz="2000" b="1" dirty="0">
                <a:latin typeface="微软雅黑" panose="020B0503020204020204" pitchFamily="34" charset="-122"/>
                <a:ea typeface="微软雅黑" panose="020B0503020204020204" pitchFamily="34" charset="-122"/>
              </a:rPr>
              <a:t>有两个模块</a:t>
            </a:r>
            <a:r>
              <a:rPr lang="en-US" altLang="zh-CN" sz="2000" b="1" dirty="0">
                <a:latin typeface="微软雅黑" panose="020B0503020204020204" pitchFamily="34" charset="-122"/>
                <a:ea typeface="微软雅黑" panose="020B0503020204020204" pitchFamily="34" charset="-122"/>
              </a:rPr>
              <a:t>:</a:t>
            </a:r>
          </a:p>
          <a:p>
            <a:pPr marL="285750" indent="-285750">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断言</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证据图构造，对应于人类信息处理模型的存储子过程，在这个过程中，人们选择最重要的信息片段，并建立它们之间的关联，将它们存储在内存中</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基于图的细粒度推理，对应于人类信息处理模型的检索子过程，在这个过程中，人们根据自己的关联重新激活特定的信息片段，以进行决策。</a:t>
            </a:r>
          </a:p>
        </p:txBody>
      </p:sp>
      <p:pic>
        <p:nvPicPr>
          <p:cNvPr id="18" name="图片 17">
            <a:extLst>
              <a:ext uri="{FF2B5EF4-FFF2-40B4-BE49-F238E27FC236}">
                <a16:creationId xmlns:a16="http://schemas.microsoft.com/office/drawing/2014/main" id="{285E7D15-55E6-4CAC-7A77-74FAF51575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9" name="圆角矩形 12">
            <a:extLst>
              <a:ext uri="{FF2B5EF4-FFF2-40B4-BE49-F238E27FC236}">
                <a16:creationId xmlns:a16="http://schemas.microsoft.com/office/drawing/2014/main" id="{278BD5BE-E60A-2ACA-419F-C6D7E8F53A45}"/>
              </a:ext>
            </a:extLst>
          </p:cNvPr>
          <p:cNvSpPr>
            <a:spLocks noChangeArrowheads="1"/>
          </p:cNvSpPr>
          <p:nvPr/>
        </p:nvSpPr>
        <p:spPr bwMode="auto">
          <a:xfrm>
            <a:off x="660400" y="948790"/>
            <a:ext cx="10872208" cy="546096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20" name="图片 19">
            <a:extLst>
              <a:ext uri="{FF2B5EF4-FFF2-40B4-BE49-F238E27FC236}">
                <a16:creationId xmlns:a16="http://schemas.microsoft.com/office/drawing/2014/main" id="{E91C8A61-AD02-2610-ED11-51A0ED5B413B}"/>
              </a:ext>
            </a:extLst>
          </p:cNvPr>
          <p:cNvPicPr>
            <a:picLocks noChangeAspect="1"/>
          </p:cNvPicPr>
          <p:nvPr/>
        </p:nvPicPr>
        <p:blipFill>
          <a:blip r:embed="rId3"/>
          <a:stretch>
            <a:fillRect/>
          </a:stretch>
        </p:blipFill>
        <p:spPr>
          <a:xfrm>
            <a:off x="1184244" y="1121915"/>
            <a:ext cx="9583073" cy="3176462"/>
          </a:xfrm>
          <a:prstGeom prst="rect">
            <a:avLst/>
          </a:prstGeom>
        </p:spPr>
      </p:pic>
    </p:spTree>
    <p:extLst>
      <p:ext uri="{BB962C8B-B14F-4D97-AF65-F5344CB8AC3E}">
        <p14:creationId xmlns:p14="http://schemas.microsoft.com/office/powerpoint/2010/main" val="4163645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CCA32EE-8F92-1974-CA86-85E05570C0CA}"/>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5" name="文本框 4">
            <a:extLst>
              <a:ext uri="{FF2B5EF4-FFF2-40B4-BE49-F238E27FC236}">
                <a16:creationId xmlns:a16="http://schemas.microsoft.com/office/drawing/2014/main" id="{FF8CE685-C0D6-2AD7-A517-ED7428F9989A}"/>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6" name="文本框 5">
            <a:extLst>
              <a:ext uri="{FF2B5EF4-FFF2-40B4-BE49-F238E27FC236}">
                <a16:creationId xmlns:a16="http://schemas.microsoft.com/office/drawing/2014/main" id="{6B283CE2-FB91-20D5-6B7D-21E3867A2E4A}"/>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7" name="矩形 6">
            <a:extLst>
              <a:ext uri="{FF2B5EF4-FFF2-40B4-BE49-F238E27FC236}">
                <a16:creationId xmlns:a16="http://schemas.microsoft.com/office/drawing/2014/main" id="{178D5194-03F4-9967-8606-2B96D19EA89A}"/>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8" name="文本框 7">
            <a:extLst>
              <a:ext uri="{FF2B5EF4-FFF2-40B4-BE49-F238E27FC236}">
                <a16:creationId xmlns:a16="http://schemas.microsoft.com/office/drawing/2014/main" id="{CE8AF97F-4851-4337-60EF-649BAA789379}"/>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9" name="文本框 8">
            <a:extLst>
              <a:ext uri="{FF2B5EF4-FFF2-40B4-BE49-F238E27FC236}">
                <a16:creationId xmlns:a16="http://schemas.microsoft.com/office/drawing/2014/main" id="{8068E879-34D5-E626-F954-60FCDD15A3EC}"/>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10" name="标题占位符 1">
            <a:extLst>
              <a:ext uri="{FF2B5EF4-FFF2-40B4-BE49-F238E27FC236}">
                <a16:creationId xmlns:a16="http://schemas.microsoft.com/office/drawing/2014/main" id="{5331BCE5-4E7A-1C8A-90AC-C7AACC642D38}"/>
              </a:ext>
            </a:extLst>
          </p:cNvPr>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err="1">
                <a:solidFill>
                  <a:sysClr val="windowText" lastClr="000000"/>
                </a:solidFill>
                <a:latin typeface="Arial" panose="020B0604020202090204"/>
                <a:ea typeface="微软雅黑" panose="020B0503020204020204" pitchFamily="34" charset="-122"/>
              </a:rPr>
              <a:t>FinerFact</a:t>
            </a:r>
            <a:r>
              <a:rPr lang="zh-CN" altLang="en-US" sz="2600" b="1" dirty="0">
                <a:solidFill>
                  <a:sysClr val="windowText" lastClr="000000"/>
                </a:solidFill>
                <a:latin typeface="Arial" panose="020B0604020202090204"/>
                <a:ea typeface="微软雅黑" panose="020B0503020204020204" pitchFamily="34" charset="-122"/>
              </a:rPr>
              <a:t>框架</a:t>
            </a:r>
          </a:p>
        </p:txBody>
      </p:sp>
      <p:cxnSp>
        <p:nvCxnSpPr>
          <p:cNvPr id="11" name="直接连接符 10">
            <a:extLst>
              <a:ext uri="{FF2B5EF4-FFF2-40B4-BE49-F238E27FC236}">
                <a16:creationId xmlns:a16="http://schemas.microsoft.com/office/drawing/2014/main" id="{77430432-B572-3C83-21DC-AFB8DABEA583}"/>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12" name="组合 11">
            <a:extLst>
              <a:ext uri="{FF2B5EF4-FFF2-40B4-BE49-F238E27FC236}">
                <a16:creationId xmlns:a16="http://schemas.microsoft.com/office/drawing/2014/main" id="{5D903F03-5B08-299E-2674-9C128DDAE57D}"/>
              </a:ext>
            </a:extLst>
          </p:cNvPr>
          <p:cNvGrpSpPr/>
          <p:nvPr/>
        </p:nvGrpSpPr>
        <p:grpSpPr>
          <a:xfrm>
            <a:off x="203760" y="159728"/>
            <a:ext cx="725344" cy="619478"/>
            <a:chOff x="178632" y="159728"/>
            <a:chExt cx="725344" cy="619478"/>
          </a:xfrm>
        </p:grpSpPr>
        <p:sp>
          <p:nvSpPr>
            <p:cNvPr id="13" name="椭圆 12">
              <a:extLst>
                <a:ext uri="{FF2B5EF4-FFF2-40B4-BE49-F238E27FC236}">
                  <a16:creationId xmlns:a16="http://schemas.microsoft.com/office/drawing/2014/main" id="{7369FB73-AA50-BF5D-8BA8-5A6E6989563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14" name="文本框 60">
              <a:extLst>
                <a:ext uri="{FF2B5EF4-FFF2-40B4-BE49-F238E27FC236}">
                  <a16:creationId xmlns:a16="http://schemas.microsoft.com/office/drawing/2014/main" id="{072F8A52-8297-5D21-65EF-45C6C4AC1C14}"/>
                </a:ext>
              </a:extLst>
            </p:cNvPr>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F595ACB3-CD9A-F257-8F94-30F3107B3FD7}"/>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6" name="文本框 15">
            <a:extLst>
              <a:ext uri="{FF2B5EF4-FFF2-40B4-BE49-F238E27FC236}">
                <a16:creationId xmlns:a16="http://schemas.microsoft.com/office/drawing/2014/main" id="{D511D238-1A45-17B2-1D48-F77E7A17DCB7}"/>
              </a:ext>
            </a:extLst>
          </p:cNvPr>
          <p:cNvSpPr txBox="1"/>
          <p:nvPr/>
        </p:nvSpPr>
        <p:spPr>
          <a:xfrm>
            <a:off x="592554" y="4860776"/>
            <a:ext cx="5193374"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600" kern="100" dirty="0">
                <a:solidFill>
                  <a:schemeClr val="bg1"/>
                </a:solidFill>
                <a:effectLst/>
                <a:latin typeface="Times New Roman" panose="02020603050405020304" pitchFamily="18" charset="0"/>
                <a:ea typeface="宋体" panose="02010600030101010101" pitchFamily="2" charset="-122"/>
              </a:rPr>
              <a:t>随着物联网和通信技术的发展，</a:t>
            </a:r>
            <a:r>
              <a:rPr lang="zh-CN" altLang="zh-CN" sz="1600" b="1" kern="100" dirty="0">
                <a:solidFill>
                  <a:schemeClr val="bg1"/>
                </a:solidFill>
                <a:effectLst/>
                <a:latin typeface="Times New Roman" panose="02020603050405020304" pitchFamily="18" charset="0"/>
                <a:ea typeface="宋体" panose="02010600030101010101" pitchFamily="2" charset="-122"/>
              </a:rPr>
              <a:t>数字孪生技术</a:t>
            </a:r>
            <a:r>
              <a:rPr lang="zh-CN" altLang="zh-CN" sz="1600" kern="100" dirty="0">
                <a:solidFill>
                  <a:schemeClr val="bg1"/>
                </a:solidFill>
                <a:effectLst/>
                <a:latin typeface="Times New Roman" panose="02020603050405020304" pitchFamily="18" charset="0"/>
                <a:ea typeface="宋体" panose="02010600030101010101" pitchFamily="2" charset="-122"/>
              </a:rPr>
              <a:t>被</a:t>
            </a:r>
            <a:r>
              <a:rPr lang="zh-CN" altLang="en-US" sz="1600" kern="100" dirty="0">
                <a:solidFill>
                  <a:schemeClr val="bg1"/>
                </a:solidFill>
                <a:latin typeface="Times New Roman" panose="02020603050405020304" pitchFamily="18" charset="0"/>
                <a:ea typeface="宋体" panose="02010600030101010101" pitchFamily="2" charset="-122"/>
              </a:rPr>
              <a:t>广泛</a:t>
            </a:r>
            <a:r>
              <a:rPr lang="zh-CN" altLang="zh-CN" sz="1600" kern="100" dirty="0">
                <a:solidFill>
                  <a:schemeClr val="bg1"/>
                </a:solidFill>
                <a:effectLst/>
                <a:latin typeface="Times New Roman" panose="02020603050405020304" pitchFamily="18" charset="0"/>
                <a:ea typeface="宋体" panose="02010600030101010101" pitchFamily="2" charset="-122"/>
              </a:rPr>
              <a:t>关注。然而，目前研究</a:t>
            </a:r>
            <a:r>
              <a:rPr lang="zh-CN" altLang="en-US" sz="1600" kern="100" dirty="0">
                <a:solidFill>
                  <a:schemeClr val="bg1"/>
                </a:solidFill>
                <a:effectLst/>
                <a:latin typeface="Times New Roman" panose="02020603050405020304" pitchFamily="18" charset="0"/>
                <a:ea typeface="宋体" panose="02010600030101010101" pitchFamily="2" charset="-122"/>
              </a:rPr>
              <a:t>热</a:t>
            </a:r>
            <a:r>
              <a:rPr lang="zh-CN" altLang="zh-CN" sz="1600" kern="100" dirty="0">
                <a:solidFill>
                  <a:schemeClr val="bg1"/>
                </a:solidFill>
                <a:effectLst/>
                <a:latin typeface="Times New Roman" panose="02020603050405020304" pitchFamily="18" charset="0"/>
                <a:ea typeface="宋体" panose="02010600030101010101" pitchFamily="2" charset="-122"/>
              </a:rPr>
              <a:t>点</a:t>
            </a:r>
            <a:r>
              <a:rPr lang="zh-CN" altLang="en-US" sz="1600" kern="100" dirty="0">
                <a:solidFill>
                  <a:schemeClr val="bg1"/>
                </a:solidFill>
                <a:effectLst/>
                <a:latin typeface="Times New Roman" panose="02020603050405020304" pitchFamily="18" charset="0"/>
                <a:ea typeface="宋体" panose="02010600030101010101" pitchFamily="2" charset="-122"/>
              </a:rPr>
              <a:t>集中</a:t>
            </a:r>
            <a:r>
              <a:rPr lang="zh-CN" altLang="zh-CN" sz="1600" kern="100" dirty="0">
                <a:solidFill>
                  <a:schemeClr val="bg1"/>
                </a:solidFill>
                <a:effectLst/>
                <a:latin typeface="Times New Roman" panose="02020603050405020304" pitchFamily="18" charset="0"/>
                <a:ea typeface="宋体" panose="02010600030101010101" pitchFamily="2" charset="-122"/>
              </a:rPr>
              <a:t>在工业、航空等领域</a:t>
            </a:r>
            <a:r>
              <a:rPr lang="zh-CN" altLang="en-US" sz="1600" kern="100" dirty="0">
                <a:solidFill>
                  <a:schemeClr val="bg1"/>
                </a:solidFill>
                <a:latin typeface="Times New Roman" panose="02020603050405020304" pitchFamily="18" charset="0"/>
                <a:ea typeface="宋体" panose="02010600030101010101" pitchFamily="2" charset="-122"/>
              </a:rPr>
              <a:t>。</a:t>
            </a:r>
            <a:r>
              <a:rPr lang="zh-CN" altLang="zh-CN" sz="1600" kern="100" dirty="0">
                <a:solidFill>
                  <a:schemeClr val="bg1"/>
                </a:solidFill>
                <a:effectLst/>
                <a:latin typeface="Times New Roman" panose="02020603050405020304" pitchFamily="18" charset="0"/>
                <a:ea typeface="宋体" panose="02010600030101010101" pitchFamily="2" charset="-122"/>
              </a:rPr>
              <a:t>在高移动性</a:t>
            </a:r>
            <a:r>
              <a:rPr lang="zh-CN" altLang="en-US" sz="1600" kern="100" dirty="0">
                <a:solidFill>
                  <a:schemeClr val="bg1"/>
                </a:solidFill>
                <a:effectLst/>
                <a:latin typeface="Times New Roman" panose="02020603050405020304" pitchFamily="18" charset="0"/>
                <a:ea typeface="宋体" panose="02010600030101010101" pitchFamily="2" charset="-122"/>
              </a:rPr>
              <a:t>异构</a:t>
            </a:r>
            <a:r>
              <a:rPr lang="zh-CN" altLang="zh-CN" sz="1600" kern="100" dirty="0">
                <a:solidFill>
                  <a:schemeClr val="bg1"/>
                </a:solidFill>
                <a:effectLst/>
                <a:latin typeface="Times New Roman" panose="02020603050405020304" pitchFamily="18" charset="0"/>
                <a:ea typeface="宋体" panose="02010600030101010101" pitchFamily="2" charset="-122"/>
              </a:rPr>
              <a:t>网络</a:t>
            </a:r>
            <a:r>
              <a:rPr lang="zh-CN" altLang="en-US" sz="1600" kern="100" dirty="0">
                <a:solidFill>
                  <a:schemeClr val="bg1"/>
                </a:solidFill>
                <a:effectLst/>
                <a:latin typeface="Times New Roman" panose="02020603050405020304" pitchFamily="18" charset="0"/>
                <a:ea typeface="宋体" panose="02010600030101010101" pitchFamily="2" charset="-122"/>
              </a:rPr>
              <a:t>乃至</a:t>
            </a:r>
            <a:r>
              <a:rPr lang="zh-CN" altLang="zh-CN" sz="1600" kern="100" dirty="0">
                <a:solidFill>
                  <a:schemeClr val="bg1"/>
                </a:solidFill>
                <a:effectLst/>
                <a:latin typeface="Times New Roman" panose="02020603050405020304" pitchFamily="18" charset="0"/>
                <a:ea typeface="宋体" panose="02010600030101010101" pitchFamily="2" charset="-122"/>
              </a:rPr>
              <a:t>无线网络中。</a:t>
            </a:r>
          </a:p>
        </p:txBody>
      </p:sp>
      <p:sp>
        <p:nvSpPr>
          <p:cNvPr id="17" name="文本框 16">
            <a:extLst>
              <a:ext uri="{FF2B5EF4-FFF2-40B4-BE49-F238E27FC236}">
                <a16:creationId xmlns:a16="http://schemas.microsoft.com/office/drawing/2014/main" id="{0037873B-3345-4434-FB68-CAF5E4A496B7}"/>
              </a:ext>
            </a:extLst>
          </p:cNvPr>
          <p:cNvSpPr txBox="1"/>
          <p:nvPr/>
        </p:nvSpPr>
        <p:spPr>
          <a:xfrm>
            <a:off x="1077519" y="4514884"/>
            <a:ext cx="4521897" cy="1289905"/>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索赔证据图构造，对应于人类信息处理模型的存储子过程，在这个过程中，人们选择最重要的</a:t>
            </a:r>
          </a:p>
        </p:txBody>
      </p:sp>
      <p:pic>
        <p:nvPicPr>
          <p:cNvPr id="18" name="图片 17">
            <a:extLst>
              <a:ext uri="{FF2B5EF4-FFF2-40B4-BE49-F238E27FC236}">
                <a16:creationId xmlns:a16="http://schemas.microsoft.com/office/drawing/2014/main" id="{3FAA08A7-A8F3-8A39-CF32-7DEA6E7787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9" name="圆角矩形 12">
            <a:extLst>
              <a:ext uri="{FF2B5EF4-FFF2-40B4-BE49-F238E27FC236}">
                <a16:creationId xmlns:a16="http://schemas.microsoft.com/office/drawing/2014/main" id="{91C522FA-074D-145E-73C1-52A184D08528}"/>
              </a:ext>
            </a:extLst>
          </p:cNvPr>
          <p:cNvSpPr>
            <a:spLocks noChangeArrowheads="1"/>
          </p:cNvSpPr>
          <p:nvPr/>
        </p:nvSpPr>
        <p:spPr bwMode="auto">
          <a:xfrm>
            <a:off x="660400" y="948790"/>
            <a:ext cx="10872208" cy="546096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20" name="图片 19">
            <a:extLst>
              <a:ext uri="{FF2B5EF4-FFF2-40B4-BE49-F238E27FC236}">
                <a16:creationId xmlns:a16="http://schemas.microsoft.com/office/drawing/2014/main" id="{61309700-A5B9-59ED-92FF-739ECD661CC5}"/>
              </a:ext>
            </a:extLst>
          </p:cNvPr>
          <p:cNvPicPr>
            <a:picLocks noChangeAspect="1"/>
          </p:cNvPicPr>
          <p:nvPr/>
        </p:nvPicPr>
        <p:blipFill>
          <a:blip r:embed="rId3"/>
          <a:stretch>
            <a:fillRect/>
          </a:stretch>
        </p:blipFill>
        <p:spPr>
          <a:xfrm>
            <a:off x="1184244" y="1121915"/>
            <a:ext cx="9583073" cy="3176462"/>
          </a:xfrm>
          <a:prstGeom prst="rect">
            <a:avLst/>
          </a:prstGeom>
        </p:spPr>
      </p:pic>
      <p:sp>
        <p:nvSpPr>
          <p:cNvPr id="21" name="文本框 20">
            <a:extLst>
              <a:ext uri="{FF2B5EF4-FFF2-40B4-BE49-F238E27FC236}">
                <a16:creationId xmlns:a16="http://schemas.microsoft.com/office/drawing/2014/main" id="{B22C5CA5-EEE6-1857-7B3A-870E36305507}"/>
              </a:ext>
            </a:extLst>
          </p:cNvPr>
          <p:cNvSpPr txBox="1"/>
          <p:nvPr/>
        </p:nvSpPr>
        <p:spPr>
          <a:xfrm>
            <a:off x="6323609" y="4619305"/>
            <a:ext cx="4671317" cy="1289905"/>
          </a:xfrm>
          <a:prstGeom prst="rect">
            <a:avLst/>
          </a:prstGeom>
          <a:noFill/>
          <a:ln>
            <a:solidFill>
              <a:srgbClr val="FF0000"/>
            </a:solidFill>
            <a:prstDash val="sysDot"/>
          </a:ln>
        </p:spPr>
        <p:txBody>
          <a:bodyPr wrap="square">
            <a:spAutoFit/>
          </a:bodyPr>
          <a:lstStyle/>
          <a:p>
            <a:pPr marL="342900" indent="-342900">
              <a:lnSpc>
                <a:spcPct val="150000"/>
              </a:lnSpc>
              <a:buFont typeface="Wingdings" panose="05000000000000000000" pitchFamily="2" charset="2"/>
              <a:buChar char="Ø"/>
            </a:pPr>
            <a:r>
              <a:rPr lang="en-US" altLang="zh-CN" sz="1800" dirty="0">
                <a:latin typeface="微软雅黑" panose="020B0503020204020204" pitchFamily="34" charset="-122"/>
                <a:ea typeface="微软雅黑" panose="020B0503020204020204" pitchFamily="34" charset="-122"/>
              </a:rPr>
              <a:t>C2 </a:t>
            </a:r>
            <a:r>
              <a:rPr lang="zh-CN" altLang="en-US" sz="1800" dirty="0">
                <a:latin typeface="微软雅黑" panose="020B0503020204020204" pitchFamily="34" charset="-122"/>
                <a:ea typeface="微软雅黑" panose="020B0503020204020204" pitchFamily="34" charset="-122"/>
              </a:rPr>
              <a:t>提出了一种基于相互强化的证据排序方法，更好地结合人类关于哪种类型的证据最重要的先验知识</a:t>
            </a:r>
            <a:r>
              <a:rPr lang="en-US" altLang="zh-CN" sz="1800" dirty="0">
                <a:latin typeface="微软雅黑" panose="020B0503020204020204" pitchFamily="34" charset="-122"/>
                <a:ea typeface="微软雅黑" panose="020B0503020204020204" pitchFamily="34" charset="-122"/>
              </a:rPr>
              <a:t>(RQ2)</a:t>
            </a:r>
          </a:p>
        </p:txBody>
      </p:sp>
      <p:sp>
        <p:nvSpPr>
          <p:cNvPr id="22" name="箭头: 右 21">
            <a:extLst>
              <a:ext uri="{FF2B5EF4-FFF2-40B4-BE49-F238E27FC236}">
                <a16:creationId xmlns:a16="http://schemas.microsoft.com/office/drawing/2014/main" id="{26C5F1D0-F12C-8075-F3F7-0DACB57F9020}"/>
              </a:ext>
            </a:extLst>
          </p:cNvPr>
          <p:cNvSpPr/>
          <p:nvPr/>
        </p:nvSpPr>
        <p:spPr>
          <a:xfrm rot="10800000">
            <a:off x="5438942" y="5115282"/>
            <a:ext cx="829663" cy="297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16480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3F796A-B70D-20FC-EBD0-69000BE8D373}"/>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5" name="文本框 4">
            <a:extLst>
              <a:ext uri="{FF2B5EF4-FFF2-40B4-BE49-F238E27FC236}">
                <a16:creationId xmlns:a16="http://schemas.microsoft.com/office/drawing/2014/main" id="{9382A2C3-7BE5-5957-2660-151088A12E1D}"/>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6" name="文本框 5">
            <a:extLst>
              <a:ext uri="{FF2B5EF4-FFF2-40B4-BE49-F238E27FC236}">
                <a16:creationId xmlns:a16="http://schemas.microsoft.com/office/drawing/2014/main" id="{E68EC22D-A971-E7CA-7DA4-8E850814D71D}"/>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7" name="矩形 6">
            <a:extLst>
              <a:ext uri="{FF2B5EF4-FFF2-40B4-BE49-F238E27FC236}">
                <a16:creationId xmlns:a16="http://schemas.microsoft.com/office/drawing/2014/main" id="{002F0583-586D-FAC1-48BC-C3A4D05F79F8}"/>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8" name="文本框 7">
            <a:extLst>
              <a:ext uri="{FF2B5EF4-FFF2-40B4-BE49-F238E27FC236}">
                <a16:creationId xmlns:a16="http://schemas.microsoft.com/office/drawing/2014/main" id="{2A525FD7-77A4-0D8D-9F6F-33EEA3A9A043}"/>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9" name="文本框 8">
            <a:extLst>
              <a:ext uri="{FF2B5EF4-FFF2-40B4-BE49-F238E27FC236}">
                <a16:creationId xmlns:a16="http://schemas.microsoft.com/office/drawing/2014/main" id="{904F3F61-94C2-0CCC-9EEF-AF7B5F4A26CD}"/>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10" name="标题占位符 1">
            <a:extLst>
              <a:ext uri="{FF2B5EF4-FFF2-40B4-BE49-F238E27FC236}">
                <a16:creationId xmlns:a16="http://schemas.microsoft.com/office/drawing/2014/main" id="{7A99C917-B551-9A89-A392-F5F505B20EB6}"/>
              </a:ext>
            </a:extLst>
          </p:cNvPr>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err="1">
                <a:solidFill>
                  <a:sysClr val="windowText" lastClr="000000"/>
                </a:solidFill>
                <a:latin typeface="Arial" panose="020B0604020202090204"/>
                <a:ea typeface="微软雅黑" panose="020B0503020204020204" pitchFamily="34" charset="-122"/>
              </a:rPr>
              <a:t>FinerFact</a:t>
            </a:r>
            <a:r>
              <a:rPr lang="zh-CN" altLang="en-US" sz="2600" b="1" dirty="0">
                <a:solidFill>
                  <a:sysClr val="windowText" lastClr="000000"/>
                </a:solidFill>
                <a:latin typeface="Arial" panose="020B0604020202090204"/>
                <a:ea typeface="微软雅黑" panose="020B0503020204020204" pitchFamily="34" charset="-122"/>
              </a:rPr>
              <a:t>框架</a:t>
            </a:r>
          </a:p>
        </p:txBody>
      </p:sp>
      <p:cxnSp>
        <p:nvCxnSpPr>
          <p:cNvPr id="11" name="直接连接符 10">
            <a:extLst>
              <a:ext uri="{FF2B5EF4-FFF2-40B4-BE49-F238E27FC236}">
                <a16:creationId xmlns:a16="http://schemas.microsoft.com/office/drawing/2014/main" id="{A54A1637-2744-AB13-BEE3-8FD5B8FB6DF4}"/>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12" name="组合 11">
            <a:extLst>
              <a:ext uri="{FF2B5EF4-FFF2-40B4-BE49-F238E27FC236}">
                <a16:creationId xmlns:a16="http://schemas.microsoft.com/office/drawing/2014/main" id="{CFB7BF81-C893-97A0-EB59-AB8DF83A8A8B}"/>
              </a:ext>
            </a:extLst>
          </p:cNvPr>
          <p:cNvGrpSpPr/>
          <p:nvPr/>
        </p:nvGrpSpPr>
        <p:grpSpPr>
          <a:xfrm>
            <a:off x="203760" y="159728"/>
            <a:ext cx="725344" cy="619478"/>
            <a:chOff x="178632" y="159728"/>
            <a:chExt cx="725344" cy="619478"/>
          </a:xfrm>
        </p:grpSpPr>
        <p:sp>
          <p:nvSpPr>
            <p:cNvPr id="13" name="椭圆 12">
              <a:extLst>
                <a:ext uri="{FF2B5EF4-FFF2-40B4-BE49-F238E27FC236}">
                  <a16:creationId xmlns:a16="http://schemas.microsoft.com/office/drawing/2014/main" id="{3878B36D-7678-3EE7-6D3B-31AA8D79601C}"/>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14" name="文本框 60">
              <a:extLst>
                <a:ext uri="{FF2B5EF4-FFF2-40B4-BE49-F238E27FC236}">
                  <a16:creationId xmlns:a16="http://schemas.microsoft.com/office/drawing/2014/main" id="{6A1C3612-4F08-9647-7D98-EBCDE99F7A79}"/>
                </a:ext>
              </a:extLst>
            </p:cNvPr>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284CF80F-2FC1-B0F4-BBC7-21E0B4D623CE}"/>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6" name="文本框 15">
            <a:extLst>
              <a:ext uri="{FF2B5EF4-FFF2-40B4-BE49-F238E27FC236}">
                <a16:creationId xmlns:a16="http://schemas.microsoft.com/office/drawing/2014/main" id="{C2F5DD30-EDAF-2031-0A8A-E3115A8AF85E}"/>
              </a:ext>
            </a:extLst>
          </p:cNvPr>
          <p:cNvSpPr txBox="1"/>
          <p:nvPr/>
        </p:nvSpPr>
        <p:spPr>
          <a:xfrm>
            <a:off x="592554" y="4860776"/>
            <a:ext cx="5193374"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600" kern="100" dirty="0">
                <a:solidFill>
                  <a:schemeClr val="bg1"/>
                </a:solidFill>
                <a:effectLst/>
                <a:latin typeface="Times New Roman" panose="02020603050405020304" pitchFamily="18" charset="0"/>
                <a:ea typeface="宋体" panose="02010600030101010101" pitchFamily="2" charset="-122"/>
              </a:rPr>
              <a:t>随着物联网和通信技术的发展，</a:t>
            </a:r>
            <a:r>
              <a:rPr lang="zh-CN" altLang="zh-CN" sz="1600" b="1" kern="100" dirty="0">
                <a:solidFill>
                  <a:schemeClr val="bg1"/>
                </a:solidFill>
                <a:effectLst/>
                <a:latin typeface="Times New Roman" panose="02020603050405020304" pitchFamily="18" charset="0"/>
                <a:ea typeface="宋体" panose="02010600030101010101" pitchFamily="2" charset="-122"/>
              </a:rPr>
              <a:t>数字孪生技术</a:t>
            </a:r>
            <a:r>
              <a:rPr lang="zh-CN" altLang="zh-CN" sz="1600" kern="100" dirty="0">
                <a:solidFill>
                  <a:schemeClr val="bg1"/>
                </a:solidFill>
                <a:effectLst/>
                <a:latin typeface="Times New Roman" panose="02020603050405020304" pitchFamily="18" charset="0"/>
                <a:ea typeface="宋体" panose="02010600030101010101" pitchFamily="2" charset="-122"/>
              </a:rPr>
              <a:t>被</a:t>
            </a:r>
            <a:r>
              <a:rPr lang="zh-CN" altLang="en-US" sz="1600" kern="100" dirty="0">
                <a:solidFill>
                  <a:schemeClr val="bg1"/>
                </a:solidFill>
                <a:latin typeface="Times New Roman" panose="02020603050405020304" pitchFamily="18" charset="0"/>
                <a:ea typeface="宋体" panose="02010600030101010101" pitchFamily="2" charset="-122"/>
              </a:rPr>
              <a:t>广泛</a:t>
            </a:r>
            <a:r>
              <a:rPr lang="zh-CN" altLang="zh-CN" sz="1600" kern="100" dirty="0">
                <a:solidFill>
                  <a:schemeClr val="bg1"/>
                </a:solidFill>
                <a:effectLst/>
                <a:latin typeface="Times New Roman" panose="02020603050405020304" pitchFamily="18" charset="0"/>
                <a:ea typeface="宋体" panose="02010600030101010101" pitchFamily="2" charset="-122"/>
              </a:rPr>
              <a:t>关</a:t>
            </a:r>
          </a:p>
        </p:txBody>
      </p:sp>
      <p:pic>
        <p:nvPicPr>
          <p:cNvPr id="17" name="图片 16">
            <a:extLst>
              <a:ext uri="{FF2B5EF4-FFF2-40B4-BE49-F238E27FC236}">
                <a16:creationId xmlns:a16="http://schemas.microsoft.com/office/drawing/2014/main" id="{52030250-65E0-2934-4FBC-B0480232F9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8" name="圆角矩形 12">
            <a:extLst>
              <a:ext uri="{FF2B5EF4-FFF2-40B4-BE49-F238E27FC236}">
                <a16:creationId xmlns:a16="http://schemas.microsoft.com/office/drawing/2014/main" id="{B666E01F-2405-2114-7054-DC4B8379C18B}"/>
              </a:ext>
            </a:extLst>
          </p:cNvPr>
          <p:cNvSpPr>
            <a:spLocks noChangeArrowheads="1"/>
          </p:cNvSpPr>
          <p:nvPr/>
        </p:nvSpPr>
        <p:spPr bwMode="auto">
          <a:xfrm>
            <a:off x="660400" y="948790"/>
            <a:ext cx="10872208" cy="546096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 name="文本框 18">
            <a:extLst>
              <a:ext uri="{FF2B5EF4-FFF2-40B4-BE49-F238E27FC236}">
                <a16:creationId xmlns:a16="http://schemas.microsoft.com/office/drawing/2014/main" id="{EF291447-25FC-F4D8-D7DF-17690E3BC5C0}"/>
              </a:ext>
            </a:extLst>
          </p:cNvPr>
          <p:cNvSpPr txBox="1"/>
          <p:nvPr/>
        </p:nvSpPr>
        <p:spPr>
          <a:xfrm>
            <a:off x="929104" y="1265328"/>
            <a:ext cx="6280080" cy="523220"/>
          </a:xfrm>
          <a:prstGeom prst="rect">
            <a:avLst/>
          </a:prstGeom>
          <a:noFill/>
        </p:spPr>
        <p:txBody>
          <a:bodyPr wrap="square">
            <a:spAutoFit/>
          </a:bodyPr>
          <a:lstStyle/>
          <a:p>
            <a:r>
              <a:rPr lang="zh-CN" altLang="en-US" sz="2800" b="1" dirty="0"/>
              <a:t>Claim-Evidence Graph Construction </a:t>
            </a:r>
          </a:p>
        </p:txBody>
      </p:sp>
      <p:pic>
        <p:nvPicPr>
          <p:cNvPr id="20" name="图片 19">
            <a:extLst>
              <a:ext uri="{FF2B5EF4-FFF2-40B4-BE49-F238E27FC236}">
                <a16:creationId xmlns:a16="http://schemas.microsoft.com/office/drawing/2014/main" id="{D164E96C-D78F-E67A-4AB6-DA3F5A9F2346}"/>
              </a:ext>
            </a:extLst>
          </p:cNvPr>
          <p:cNvPicPr>
            <a:picLocks noChangeAspect="1"/>
          </p:cNvPicPr>
          <p:nvPr/>
        </p:nvPicPr>
        <p:blipFill rotWithShape="1">
          <a:blip r:embed="rId4"/>
          <a:srcRect l="4193" b="2202"/>
          <a:stretch/>
        </p:blipFill>
        <p:spPr>
          <a:xfrm>
            <a:off x="7130265" y="1447575"/>
            <a:ext cx="3896635" cy="2384686"/>
          </a:xfrm>
          <a:prstGeom prst="rect">
            <a:avLst/>
          </a:prstGeom>
        </p:spPr>
      </p:pic>
      <p:sp>
        <p:nvSpPr>
          <p:cNvPr id="21" name="文本框 20">
            <a:extLst>
              <a:ext uri="{FF2B5EF4-FFF2-40B4-BE49-F238E27FC236}">
                <a16:creationId xmlns:a16="http://schemas.microsoft.com/office/drawing/2014/main" id="{AF4C8FE6-71CD-2489-142F-5CE8CAB784FD}"/>
              </a:ext>
            </a:extLst>
          </p:cNvPr>
          <p:cNvSpPr txBox="1"/>
          <p:nvPr/>
        </p:nvSpPr>
        <p:spPr>
          <a:xfrm>
            <a:off x="1068811" y="1777759"/>
            <a:ext cx="5340699" cy="2127634"/>
          </a:xfrm>
          <a:prstGeom prst="rect">
            <a:avLst/>
          </a:prstGeom>
          <a:noFill/>
        </p:spPr>
        <p:txBody>
          <a:bodyPr wrap="square">
            <a:spAutoFit/>
          </a:bodyPr>
          <a:lstStyle/>
          <a:p>
            <a:pPr>
              <a:lnSpc>
                <a:spcPct val="150000"/>
              </a:lnSpc>
            </a:pPr>
            <a:r>
              <a:rPr lang="en-US" altLang="zh-CN" dirty="0"/>
              <a:t>1</a:t>
            </a:r>
            <a:r>
              <a:rPr lang="zh-CN" altLang="en-US" dirty="0"/>
              <a:t>） 基于相互强化的证据排序</a:t>
            </a:r>
            <a:endParaRPr lang="en-US" altLang="zh-CN" dirty="0"/>
          </a:p>
          <a:p>
            <a:pPr>
              <a:lnSpc>
                <a:spcPct val="150000"/>
              </a:lnSpc>
            </a:pPr>
            <a:r>
              <a:rPr lang="zh-CN" altLang="en-US" dirty="0"/>
              <a:t>考虑证据的固有属性和考虑证据的拓扑信息</a:t>
            </a:r>
            <a:endParaRPr lang="en-US" altLang="zh-CN" dirty="0"/>
          </a:p>
          <a:p>
            <a:pPr>
              <a:lnSpc>
                <a:spcPct val="150000"/>
              </a:lnSpc>
            </a:pPr>
            <a:r>
              <a:rPr lang="zh-CN" altLang="en-US" dirty="0"/>
              <a:t>第一步：属性显著性</a:t>
            </a:r>
            <a:r>
              <a:rPr lang="en-US" altLang="zh-CN" dirty="0"/>
              <a:t>E</a:t>
            </a:r>
            <a:r>
              <a:rPr lang="zh-CN" altLang="en-US" dirty="0"/>
              <a:t>计算</a:t>
            </a:r>
            <a:endParaRPr lang="en-US" altLang="zh-CN" dirty="0"/>
          </a:p>
          <a:p>
            <a:pPr>
              <a:lnSpc>
                <a:spcPct val="150000"/>
              </a:lnSpc>
            </a:pPr>
            <a:r>
              <a:rPr lang="zh-CN" altLang="en-US" dirty="0"/>
              <a:t>第二步：相互增强证据图</a:t>
            </a:r>
            <a:r>
              <a:rPr lang="en-US" altLang="zh-CN" dirty="0"/>
              <a:t>M</a:t>
            </a:r>
            <a:r>
              <a:rPr lang="zh-CN" altLang="en-US" dirty="0"/>
              <a:t>的构建</a:t>
            </a:r>
            <a:endParaRPr lang="en-US" altLang="zh-CN" dirty="0"/>
          </a:p>
          <a:p>
            <a:pPr>
              <a:lnSpc>
                <a:spcPct val="150000"/>
              </a:lnSpc>
            </a:pPr>
            <a:r>
              <a:rPr lang="zh-CN" altLang="en-US" dirty="0"/>
              <a:t>第三步：迭代显著性传播</a:t>
            </a:r>
          </a:p>
        </p:txBody>
      </p:sp>
      <p:cxnSp>
        <p:nvCxnSpPr>
          <p:cNvPr id="22" name="直接箭头连接符 21">
            <a:extLst>
              <a:ext uri="{FF2B5EF4-FFF2-40B4-BE49-F238E27FC236}">
                <a16:creationId xmlns:a16="http://schemas.microsoft.com/office/drawing/2014/main" id="{8820CD67-6054-9EFC-9033-290FEF688237}"/>
              </a:ext>
            </a:extLst>
          </p:cNvPr>
          <p:cNvCxnSpPr>
            <a:cxnSpLocks/>
          </p:cNvCxnSpPr>
          <p:nvPr/>
        </p:nvCxnSpPr>
        <p:spPr>
          <a:xfrm flipV="1">
            <a:off x="9137792" y="3041151"/>
            <a:ext cx="437723" cy="951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E9A4691C-ACC5-90FC-709F-40F5C7C8DCE3}"/>
              </a:ext>
            </a:extLst>
          </p:cNvPr>
          <p:cNvSpPr txBox="1"/>
          <p:nvPr/>
        </p:nvSpPr>
        <p:spPr>
          <a:xfrm>
            <a:off x="7815256" y="3885849"/>
            <a:ext cx="2663736" cy="64633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CN" dirty="0">
                <a:solidFill>
                  <a:schemeClr val="accent1"/>
                </a:solidFill>
              </a:rPr>
              <a:t>Evidence:</a:t>
            </a:r>
            <a:r>
              <a:rPr lang="zh-CN" altLang="en-US" dirty="0">
                <a:solidFill>
                  <a:schemeClr val="accent1"/>
                </a:solidFill>
              </a:rPr>
              <a:t>新闻文章的所有用户、关键字和帖子</a:t>
            </a:r>
          </a:p>
        </p:txBody>
      </p:sp>
      <p:pic>
        <p:nvPicPr>
          <p:cNvPr id="24" name="图片 23">
            <a:extLst>
              <a:ext uri="{FF2B5EF4-FFF2-40B4-BE49-F238E27FC236}">
                <a16:creationId xmlns:a16="http://schemas.microsoft.com/office/drawing/2014/main" id="{366C4E31-3861-975F-3A1A-CD914F40F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1819" y="2579965"/>
            <a:ext cx="3200564" cy="523221"/>
          </a:xfrm>
          <a:prstGeom prst="rect">
            <a:avLst/>
          </a:prstGeom>
        </p:spPr>
      </p:pic>
      <p:sp>
        <p:nvSpPr>
          <p:cNvPr id="25" name="文本框 24">
            <a:extLst>
              <a:ext uri="{FF2B5EF4-FFF2-40B4-BE49-F238E27FC236}">
                <a16:creationId xmlns:a16="http://schemas.microsoft.com/office/drawing/2014/main" id="{3E64B3BC-A8B1-5AFB-4F3E-A2CBF8A6FE80}"/>
              </a:ext>
            </a:extLst>
          </p:cNvPr>
          <p:cNvSpPr txBox="1"/>
          <p:nvPr/>
        </p:nvSpPr>
        <p:spPr>
          <a:xfrm>
            <a:off x="852569" y="4041268"/>
            <a:ext cx="2756765" cy="369332"/>
          </a:xfrm>
          <a:prstGeom prst="rect">
            <a:avLst/>
          </a:prstGeom>
          <a:noFill/>
        </p:spPr>
        <p:txBody>
          <a:bodyPr wrap="square" rtlCol="0">
            <a:spAutoFit/>
          </a:bodyPr>
          <a:lstStyle/>
          <a:p>
            <a:r>
              <a:rPr lang="zh-CN" altLang="en-US" dirty="0"/>
              <a:t>显著性</a:t>
            </a:r>
            <a:r>
              <a:rPr lang="en-US" altLang="zh-CN" dirty="0"/>
              <a:t>R</a:t>
            </a:r>
            <a:endParaRPr lang="zh-CN" altLang="en-US" dirty="0"/>
          </a:p>
        </p:txBody>
      </p:sp>
      <p:pic>
        <p:nvPicPr>
          <p:cNvPr id="26" name="图片 25">
            <a:extLst>
              <a:ext uri="{FF2B5EF4-FFF2-40B4-BE49-F238E27FC236}">
                <a16:creationId xmlns:a16="http://schemas.microsoft.com/office/drawing/2014/main" id="{A79F630D-C11C-A2C0-C496-D41ECDD8F6F4}"/>
              </a:ext>
            </a:extLst>
          </p:cNvPr>
          <p:cNvPicPr>
            <a:picLocks noChangeAspect="1"/>
          </p:cNvPicPr>
          <p:nvPr/>
        </p:nvPicPr>
        <p:blipFill>
          <a:blip r:embed="rId6"/>
          <a:stretch>
            <a:fillRect/>
          </a:stretch>
        </p:blipFill>
        <p:spPr>
          <a:xfrm>
            <a:off x="1291834" y="4424437"/>
            <a:ext cx="3231137" cy="360068"/>
          </a:xfrm>
          <a:prstGeom prst="rect">
            <a:avLst/>
          </a:prstGeom>
        </p:spPr>
      </p:pic>
      <p:pic>
        <p:nvPicPr>
          <p:cNvPr id="27" name="图片 26">
            <a:extLst>
              <a:ext uri="{FF2B5EF4-FFF2-40B4-BE49-F238E27FC236}">
                <a16:creationId xmlns:a16="http://schemas.microsoft.com/office/drawing/2014/main" id="{7D9208F6-7B29-78E3-F464-FC3AB02BE836}"/>
              </a:ext>
            </a:extLst>
          </p:cNvPr>
          <p:cNvPicPr>
            <a:picLocks noChangeAspect="1"/>
          </p:cNvPicPr>
          <p:nvPr/>
        </p:nvPicPr>
        <p:blipFill rotWithShape="1">
          <a:blip r:embed="rId7"/>
          <a:srcRect l="-932" t="23046" r="932" b="-23046"/>
          <a:stretch/>
        </p:blipFill>
        <p:spPr>
          <a:xfrm>
            <a:off x="752188" y="4879212"/>
            <a:ext cx="4752975" cy="1495425"/>
          </a:xfrm>
          <a:prstGeom prst="rect">
            <a:avLst/>
          </a:prstGeom>
        </p:spPr>
      </p:pic>
      <p:pic>
        <p:nvPicPr>
          <p:cNvPr id="28" name="图片 27">
            <a:extLst>
              <a:ext uri="{FF2B5EF4-FFF2-40B4-BE49-F238E27FC236}">
                <a16:creationId xmlns:a16="http://schemas.microsoft.com/office/drawing/2014/main" id="{36AE02A9-A4DD-0E8C-A5C2-27842A232759}"/>
              </a:ext>
            </a:extLst>
          </p:cNvPr>
          <p:cNvPicPr>
            <a:picLocks noChangeAspect="1"/>
          </p:cNvPicPr>
          <p:nvPr/>
        </p:nvPicPr>
        <p:blipFill rotWithShape="1">
          <a:blip r:embed="rId8"/>
          <a:srcRect l="2973" b="5197"/>
          <a:stretch/>
        </p:blipFill>
        <p:spPr>
          <a:xfrm>
            <a:off x="6470273" y="4743086"/>
            <a:ext cx="3105241" cy="1354501"/>
          </a:xfrm>
          <a:prstGeom prst="rect">
            <a:avLst/>
          </a:prstGeom>
        </p:spPr>
      </p:pic>
      <p:sp>
        <p:nvSpPr>
          <p:cNvPr id="29" name="文本框 28">
            <a:extLst>
              <a:ext uri="{FF2B5EF4-FFF2-40B4-BE49-F238E27FC236}">
                <a16:creationId xmlns:a16="http://schemas.microsoft.com/office/drawing/2014/main" id="{FD717268-DC53-EE6F-0A74-142B1C12023A}"/>
              </a:ext>
            </a:extLst>
          </p:cNvPr>
          <p:cNvSpPr txBox="1"/>
          <p:nvPr/>
        </p:nvSpPr>
        <p:spPr>
          <a:xfrm>
            <a:off x="5021639" y="4082720"/>
            <a:ext cx="2294950" cy="646331"/>
          </a:xfrm>
          <a:prstGeom prst="rect">
            <a:avLst/>
          </a:prstGeom>
          <a:noFill/>
        </p:spPr>
        <p:txBody>
          <a:bodyPr wrap="square">
            <a:spAutoFit/>
          </a:bodyPr>
          <a:lstStyle/>
          <a:p>
            <a:r>
              <a:rPr lang="zh-CN" altLang="en-US" dirty="0"/>
              <a:t>第i次迭代中的联合排序得分向量</a:t>
            </a:r>
          </a:p>
        </p:txBody>
      </p:sp>
      <p:cxnSp>
        <p:nvCxnSpPr>
          <p:cNvPr id="30" name="直接箭头连接符 29">
            <a:extLst>
              <a:ext uri="{FF2B5EF4-FFF2-40B4-BE49-F238E27FC236}">
                <a16:creationId xmlns:a16="http://schemas.microsoft.com/office/drawing/2014/main" id="{BE14D488-7DF8-708C-445A-07AEC7D7C362}"/>
              </a:ext>
            </a:extLst>
          </p:cNvPr>
          <p:cNvCxnSpPr>
            <a:cxnSpLocks/>
          </p:cNvCxnSpPr>
          <p:nvPr/>
        </p:nvCxnSpPr>
        <p:spPr>
          <a:xfrm>
            <a:off x="6409510" y="4532180"/>
            <a:ext cx="408411" cy="775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F8919C3E-D3B8-57B1-A355-23AB30088774}"/>
              </a:ext>
            </a:extLst>
          </p:cNvPr>
          <p:cNvSpPr txBox="1"/>
          <p:nvPr/>
        </p:nvSpPr>
        <p:spPr>
          <a:xfrm>
            <a:off x="7940171" y="4550881"/>
            <a:ext cx="6097712" cy="369332"/>
          </a:xfrm>
          <a:prstGeom prst="rect">
            <a:avLst/>
          </a:prstGeom>
          <a:noFill/>
        </p:spPr>
        <p:txBody>
          <a:bodyPr wrap="square">
            <a:spAutoFit/>
          </a:bodyPr>
          <a:lstStyle/>
          <a:p>
            <a:r>
              <a:rPr lang="zh-CN" altLang="en-US" dirty="0"/>
              <a:t>属性显著性</a:t>
            </a:r>
          </a:p>
        </p:txBody>
      </p:sp>
      <p:cxnSp>
        <p:nvCxnSpPr>
          <p:cNvPr id="32" name="直接箭头连接符 31">
            <a:extLst>
              <a:ext uri="{FF2B5EF4-FFF2-40B4-BE49-F238E27FC236}">
                <a16:creationId xmlns:a16="http://schemas.microsoft.com/office/drawing/2014/main" id="{424888B7-F019-449D-8133-3C99FF439746}"/>
              </a:ext>
            </a:extLst>
          </p:cNvPr>
          <p:cNvCxnSpPr>
            <a:cxnSpLocks/>
          </p:cNvCxnSpPr>
          <p:nvPr/>
        </p:nvCxnSpPr>
        <p:spPr>
          <a:xfrm flipH="1">
            <a:off x="8435083" y="4919953"/>
            <a:ext cx="175321" cy="375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255CD3B4-4A22-057B-06CA-521EA8588610}"/>
              </a:ext>
            </a:extLst>
          </p:cNvPr>
          <p:cNvSpPr txBox="1"/>
          <p:nvPr/>
        </p:nvSpPr>
        <p:spPr>
          <a:xfrm>
            <a:off x="1843403" y="6005305"/>
            <a:ext cx="2294950" cy="369332"/>
          </a:xfrm>
          <a:prstGeom prst="rect">
            <a:avLst/>
          </a:prstGeom>
          <a:noFill/>
        </p:spPr>
        <p:txBody>
          <a:bodyPr wrap="square">
            <a:spAutoFit/>
          </a:bodyPr>
          <a:lstStyle/>
          <a:p>
            <a:r>
              <a:rPr lang="zh-CN" altLang="en-US" dirty="0"/>
              <a:t>归一化矩阵</a:t>
            </a:r>
          </a:p>
        </p:txBody>
      </p:sp>
      <p:cxnSp>
        <p:nvCxnSpPr>
          <p:cNvPr id="34" name="直接箭头连接符 33">
            <a:extLst>
              <a:ext uri="{FF2B5EF4-FFF2-40B4-BE49-F238E27FC236}">
                <a16:creationId xmlns:a16="http://schemas.microsoft.com/office/drawing/2014/main" id="{991A696D-217A-C4C7-9A0E-EF16D5ECB26E}"/>
              </a:ext>
            </a:extLst>
          </p:cNvPr>
          <p:cNvCxnSpPr>
            <a:cxnSpLocks/>
            <a:stCxn id="33" idx="1"/>
          </p:cNvCxnSpPr>
          <p:nvPr/>
        </p:nvCxnSpPr>
        <p:spPr>
          <a:xfrm flipH="1" flipV="1">
            <a:off x="1631178" y="5916417"/>
            <a:ext cx="212225" cy="273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2445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err="1">
                <a:solidFill>
                  <a:sysClr val="windowText" lastClr="000000"/>
                </a:solidFill>
                <a:latin typeface="Arial" panose="020B0604020202090204"/>
                <a:ea typeface="微软雅黑" panose="020B0503020204020204" pitchFamily="34" charset="-122"/>
              </a:rPr>
              <a:t>FinerFact</a:t>
            </a:r>
            <a:r>
              <a:rPr lang="zh-CN" altLang="en-US" sz="2600" b="1" dirty="0">
                <a:solidFill>
                  <a:sysClr val="windowText" lastClr="000000"/>
                </a:solidFill>
                <a:latin typeface="Arial" panose="020B0604020202090204"/>
                <a:ea typeface="微软雅黑" panose="020B0503020204020204" pitchFamily="34" charset="-122"/>
              </a:rPr>
              <a:t>框架</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77" name="文本框 76">
            <a:extLst>
              <a:ext uri="{FF2B5EF4-FFF2-40B4-BE49-F238E27FC236}">
                <a16:creationId xmlns:a16="http://schemas.microsoft.com/office/drawing/2014/main" id="{BC39D191-4872-4288-667E-2183BF44BB5D}"/>
              </a:ext>
            </a:extLst>
          </p:cNvPr>
          <p:cNvSpPr txBox="1"/>
          <p:nvPr/>
        </p:nvSpPr>
        <p:spPr>
          <a:xfrm>
            <a:off x="592554" y="4860776"/>
            <a:ext cx="5193374"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600" kern="100" dirty="0">
                <a:solidFill>
                  <a:schemeClr val="bg1"/>
                </a:solidFill>
                <a:effectLst/>
                <a:latin typeface="Times New Roman" panose="02020603050405020304" pitchFamily="18" charset="0"/>
                <a:ea typeface="宋体" panose="02010600030101010101" pitchFamily="2" charset="-122"/>
              </a:rPr>
              <a:t>随着物联网和通信技术的发展，</a:t>
            </a:r>
            <a:r>
              <a:rPr lang="zh-CN" altLang="zh-CN" sz="1600" b="1" kern="100" dirty="0">
                <a:solidFill>
                  <a:schemeClr val="bg1"/>
                </a:solidFill>
                <a:effectLst/>
                <a:latin typeface="Times New Roman" panose="02020603050405020304" pitchFamily="18" charset="0"/>
                <a:ea typeface="宋体" panose="02010600030101010101" pitchFamily="2" charset="-122"/>
              </a:rPr>
              <a:t>数字孪生技术</a:t>
            </a:r>
            <a:r>
              <a:rPr lang="zh-CN" altLang="zh-CN" sz="1600" kern="100" dirty="0">
                <a:solidFill>
                  <a:schemeClr val="bg1"/>
                </a:solidFill>
                <a:effectLst/>
                <a:latin typeface="Times New Roman" panose="02020603050405020304" pitchFamily="18" charset="0"/>
                <a:ea typeface="宋体" panose="02010600030101010101" pitchFamily="2" charset="-122"/>
              </a:rPr>
              <a:t>被</a:t>
            </a:r>
            <a:r>
              <a:rPr lang="zh-CN" altLang="en-US" sz="1600" kern="100" dirty="0">
                <a:solidFill>
                  <a:schemeClr val="bg1"/>
                </a:solidFill>
                <a:latin typeface="Times New Roman" panose="02020603050405020304" pitchFamily="18" charset="0"/>
                <a:ea typeface="宋体" panose="02010600030101010101" pitchFamily="2" charset="-122"/>
              </a:rPr>
              <a:t>广泛</a:t>
            </a:r>
            <a:r>
              <a:rPr lang="zh-CN" altLang="zh-CN" sz="1600" kern="100" dirty="0">
                <a:solidFill>
                  <a:schemeClr val="bg1"/>
                </a:solidFill>
                <a:effectLst/>
                <a:latin typeface="Times New Roman" panose="02020603050405020304" pitchFamily="18" charset="0"/>
                <a:ea typeface="宋体" panose="02010600030101010101" pitchFamily="2" charset="-122"/>
              </a:rPr>
              <a:t>关</a:t>
            </a:r>
          </a:p>
        </p:txBody>
      </p: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8" name="圆角矩形 12">
            <a:extLst>
              <a:ext uri="{FF2B5EF4-FFF2-40B4-BE49-F238E27FC236}">
                <a16:creationId xmlns:a16="http://schemas.microsoft.com/office/drawing/2014/main" id="{25F75287-26FC-2F9A-8E88-A07DACEF6C9F}"/>
              </a:ext>
            </a:extLst>
          </p:cNvPr>
          <p:cNvSpPr>
            <a:spLocks noChangeArrowheads="1"/>
          </p:cNvSpPr>
          <p:nvPr/>
        </p:nvSpPr>
        <p:spPr bwMode="auto">
          <a:xfrm>
            <a:off x="660400" y="948790"/>
            <a:ext cx="10872208" cy="546096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 name="文本框 10">
            <a:extLst>
              <a:ext uri="{FF2B5EF4-FFF2-40B4-BE49-F238E27FC236}">
                <a16:creationId xmlns:a16="http://schemas.microsoft.com/office/drawing/2014/main" id="{BE34B852-F368-CAA2-982B-ADBC5746F75C}"/>
              </a:ext>
            </a:extLst>
          </p:cNvPr>
          <p:cNvSpPr txBox="1"/>
          <p:nvPr/>
        </p:nvSpPr>
        <p:spPr>
          <a:xfrm>
            <a:off x="929104" y="1265328"/>
            <a:ext cx="6280080" cy="523220"/>
          </a:xfrm>
          <a:prstGeom prst="rect">
            <a:avLst/>
          </a:prstGeom>
          <a:noFill/>
        </p:spPr>
        <p:txBody>
          <a:bodyPr wrap="square">
            <a:spAutoFit/>
          </a:bodyPr>
          <a:lstStyle/>
          <a:p>
            <a:r>
              <a:rPr lang="zh-CN" altLang="en-US" sz="2800" b="1" dirty="0"/>
              <a:t>Claim-Evidence Graph Construction </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F15FF685-28FC-EE94-BBA6-43E7DCB6DA3C}"/>
                  </a:ext>
                </a:extLst>
              </p:cNvPr>
              <p:cNvSpPr txBox="1"/>
              <p:nvPr/>
            </p:nvSpPr>
            <p:spPr>
              <a:xfrm>
                <a:off x="929104" y="2005055"/>
                <a:ext cx="8208688" cy="2958630"/>
              </a:xfrm>
              <a:prstGeom prst="rect">
                <a:avLst/>
              </a:prstGeom>
              <a:noFill/>
            </p:spPr>
            <p:txBody>
              <a:bodyPr wrap="square">
                <a:spAutoFit/>
              </a:bodyPr>
              <a:lstStyle/>
              <a:p>
                <a:pPr>
                  <a:lnSpc>
                    <a:spcPct val="150000"/>
                  </a:lnSpc>
                </a:pPr>
                <a:r>
                  <a:rPr lang="en-US" altLang="zh-CN" dirty="0"/>
                  <a:t>1</a:t>
                </a:r>
                <a:r>
                  <a:rPr lang="zh-CN" altLang="en-US" dirty="0"/>
                  <a:t>）主题感知断言证据联合</a:t>
                </a:r>
                <a:endParaRPr lang="en-US" altLang="zh-CN" dirty="0"/>
              </a:p>
              <a:p>
                <a:pPr lvl="1">
                  <a:lnSpc>
                    <a:spcPct val="150000"/>
                  </a:lnSpc>
                </a:pPr>
                <a:r>
                  <a:rPr lang="zh-CN" altLang="en-US" dirty="0"/>
                  <a:t>第一步：主题建模</a:t>
                </a:r>
                <a:endParaRPr lang="en-US" altLang="zh-CN" dirty="0"/>
              </a:p>
              <a:p>
                <a:pPr lvl="1">
                  <a:lnSpc>
                    <a:spcPct val="150000"/>
                  </a:lnSpc>
                </a:pP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𝑖</m:t>
                            </m:r>
                          </m:sub>
                        </m:sSub>
                      </m:e>
                      <m:e>
                        <m:r>
                          <a:rPr lang="en-US" altLang="zh-CN" i="1">
                            <a:latin typeface="Cambria Math" panose="02040503050406030204" pitchFamily="18" charset="0"/>
                          </a:rPr>
                          <m:t>𝑡</m:t>
                        </m:r>
                      </m:e>
                    </m:d>
                    <m:r>
                      <a:rPr lang="en-US" altLang="zh-CN" b="0" i="1" smtClean="0">
                        <a:latin typeface="Cambria Math" panose="02040503050406030204" pitchFamily="18" charset="0"/>
                      </a:rPr>
                      <m:t>:</m:t>
                    </m:r>
                  </m:oMath>
                </a14:m>
                <a:r>
                  <a:rPr lang="zh-CN" altLang="en-US" dirty="0"/>
                  <a:t>表示主题</a:t>
                </a:r>
                <a:r>
                  <a:rPr lang="en-US" altLang="zh-CN" dirty="0"/>
                  <a:t>t</a:t>
                </a:r>
                <a:r>
                  <a:rPr lang="zh-CN" altLang="en-US" dirty="0"/>
                  <a:t>的关键字的分布</a:t>
                </a:r>
                <a:r>
                  <a:rPr lang="en-US" altLang="zh-CN" dirty="0"/>
                  <a:t>          top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𝑘</m:t>
                        </m:r>
                      </m:sub>
                    </m:sSub>
                    <m:r>
                      <a:rPr lang="zh-CN" altLang="en-US" i="1">
                        <a:latin typeface="Cambria Math" panose="02040503050406030204" pitchFamily="18" charset="0"/>
                      </a:rPr>
                      <m:t>关键词</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𝐾</m:t>
                        </m:r>
                      </m:e>
                      <m:sup>
                        <m:r>
                          <m:rPr>
                            <m:sty m:val="p"/>
                          </m:rPr>
                          <a:rPr lang="en-US" altLang="zh-CN" i="1">
                            <a:latin typeface="Cambria Math" panose="02040503050406030204" pitchFamily="18" charset="0"/>
                          </a:rPr>
                          <m:t>t</m:t>
                        </m:r>
                      </m:sup>
                    </m:sSup>
                  </m:oMath>
                </a14:m>
                <a:endParaRPr lang="en-US" altLang="zh-CN" dirty="0"/>
              </a:p>
              <a:p>
                <a:pPr lvl="1">
                  <a:lnSpc>
                    <a:spcPct val="150000"/>
                  </a:lnSpc>
                </a:pP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oMath>
                </a14:m>
                <a:r>
                  <a:rPr lang="zh-CN" altLang="en-US" dirty="0"/>
                  <a:t>表示句子</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oMath>
                </a14:m>
                <a:r>
                  <a:rPr lang="zh-CN" altLang="en-US" dirty="0"/>
                  <a:t>的主题分布</a:t>
                </a:r>
                <a:r>
                  <a:rPr lang="en-US" altLang="zh-CN" dirty="0"/>
                  <a:t>                 top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𝑠</m:t>
                        </m:r>
                      </m:sub>
                    </m:sSub>
                    <m:r>
                      <a:rPr lang="zh-CN" altLang="en-US" i="1">
                        <a:latin typeface="Cambria Math" panose="02040503050406030204" pitchFamily="18" charset="0"/>
                      </a:rPr>
                      <m:t>句子</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𝑆</m:t>
                        </m:r>
                      </m:e>
                      <m:sup>
                        <m:r>
                          <m:rPr>
                            <m:sty m:val="p"/>
                          </m:rPr>
                          <a:rPr lang="en-US" altLang="zh-CN" i="1">
                            <a:latin typeface="Cambria Math" panose="02040503050406030204" pitchFamily="18" charset="0"/>
                          </a:rPr>
                          <m:t>t</m:t>
                        </m:r>
                      </m:sup>
                    </m:sSup>
                  </m:oMath>
                </a14:m>
                <a:endParaRPr lang="en-US" altLang="zh-CN" dirty="0"/>
              </a:p>
              <a:p>
                <a:pPr lvl="1">
                  <a:lnSpc>
                    <a:spcPct val="150000"/>
                  </a:lnSpc>
                </a:pPr>
                <a:r>
                  <a:rPr lang="zh-CN" altLang="en-US" dirty="0"/>
                  <a:t>第二步：主张和证据提取</a:t>
                </a:r>
                <a:r>
                  <a:rPr lang="en-US" altLang="zh-CN" dirty="0"/>
                  <a:t>                        </a:t>
                </a:r>
                <a:r>
                  <a:rPr lang="zh-CN" altLang="en-US" dirty="0"/>
                  <a:t>具有最大显著性分数的前</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𝑡</m:t>
                        </m:r>
                      </m:sub>
                    </m:sSub>
                  </m:oMath>
                </a14:m>
                <a:r>
                  <a:rPr lang="zh-CN" altLang="en-US" dirty="0"/>
                  <a:t>个主题</a:t>
                </a:r>
                <a:endParaRPr lang="en-US" altLang="zh-CN" dirty="0"/>
              </a:p>
              <a:p>
                <a:pPr lvl="1">
                  <a:lnSpc>
                    <a:spcPct val="150000"/>
                  </a:lnSpc>
                </a:pPr>
                <a:r>
                  <a:rPr lang="zh-CN" altLang="en-US" dirty="0"/>
                  <a:t>涵盖文章的主要观点和</a:t>
                </a:r>
                <a:r>
                  <a:rPr lang="en-US" altLang="zh-CN" dirty="0"/>
                  <a:t>M</a:t>
                </a:r>
                <a:r>
                  <a:rPr lang="zh-CN" altLang="en-US" dirty="0"/>
                  <a:t>中最显著的证据</a:t>
                </a:r>
                <a:endParaRPr lang="en-US" altLang="zh-CN" dirty="0"/>
              </a:p>
              <a:p>
                <a:pPr>
                  <a:lnSpc>
                    <a:spcPct val="150000"/>
                  </a:lnSpc>
                </a:pPr>
                <a:r>
                  <a:rPr lang="zh-CN" altLang="en-US" dirty="0"/>
                  <a:t>第三步：图构造</a:t>
                </a:r>
              </a:p>
            </p:txBody>
          </p:sp>
        </mc:Choice>
        <mc:Fallback xmlns="">
          <p:sp>
            <p:nvSpPr>
              <p:cNvPr id="15" name="文本框 14">
                <a:extLst>
                  <a:ext uri="{FF2B5EF4-FFF2-40B4-BE49-F238E27FC236}">
                    <a16:creationId xmlns:a16="http://schemas.microsoft.com/office/drawing/2014/main" id="{F15FF685-28FC-EE94-BBA6-43E7DCB6DA3C}"/>
                  </a:ext>
                </a:extLst>
              </p:cNvPr>
              <p:cNvSpPr txBox="1">
                <a:spLocks noRot="1" noChangeAspect="1" noMove="1" noResize="1" noEditPoints="1" noAdjustHandles="1" noChangeArrowheads="1" noChangeShapeType="1" noTextEdit="1"/>
              </p:cNvSpPr>
              <p:nvPr/>
            </p:nvSpPr>
            <p:spPr>
              <a:xfrm>
                <a:off x="929104" y="2005055"/>
                <a:ext cx="8208688" cy="2958630"/>
              </a:xfrm>
              <a:prstGeom prst="rect">
                <a:avLst/>
              </a:prstGeom>
              <a:blipFill>
                <a:blip r:embed="rId4"/>
                <a:stretch>
                  <a:fillRect l="-594" b="-247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628B69EA-99A1-6E3F-DB0B-F3CEE2612563}"/>
              </a:ext>
            </a:extLst>
          </p:cNvPr>
          <p:cNvPicPr>
            <a:picLocks noChangeAspect="1"/>
          </p:cNvPicPr>
          <p:nvPr/>
        </p:nvPicPr>
        <p:blipFill>
          <a:blip r:embed="rId5"/>
          <a:stretch>
            <a:fillRect/>
          </a:stretch>
        </p:blipFill>
        <p:spPr>
          <a:xfrm>
            <a:off x="7277348" y="1498293"/>
            <a:ext cx="3657600" cy="2028825"/>
          </a:xfrm>
          <a:prstGeom prst="rect">
            <a:avLst/>
          </a:prstGeom>
        </p:spPr>
      </p:pic>
      <p:sp>
        <p:nvSpPr>
          <p:cNvPr id="5" name="箭头: 右 4">
            <a:extLst>
              <a:ext uri="{FF2B5EF4-FFF2-40B4-BE49-F238E27FC236}">
                <a16:creationId xmlns:a16="http://schemas.microsoft.com/office/drawing/2014/main" id="{38F26E62-A509-6E36-2411-A0F9032D8192}"/>
              </a:ext>
            </a:extLst>
          </p:cNvPr>
          <p:cNvSpPr/>
          <p:nvPr/>
        </p:nvSpPr>
        <p:spPr>
          <a:xfrm>
            <a:off x="4908262" y="3055958"/>
            <a:ext cx="554805" cy="1756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右 5">
            <a:extLst>
              <a:ext uri="{FF2B5EF4-FFF2-40B4-BE49-F238E27FC236}">
                <a16:creationId xmlns:a16="http://schemas.microsoft.com/office/drawing/2014/main" id="{893DB26E-F9AE-F387-8A65-623DBEF732D7}"/>
              </a:ext>
            </a:extLst>
          </p:cNvPr>
          <p:cNvSpPr/>
          <p:nvPr/>
        </p:nvSpPr>
        <p:spPr>
          <a:xfrm>
            <a:off x="4769754" y="3456783"/>
            <a:ext cx="554805" cy="1756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右 6">
            <a:extLst>
              <a:ext uri="{FF2B5EF4-FFF2-40B4-BE49-F238E27FC236}">
                <a16:creationId xmlns:a16="http://schemas.microsoft.com/office/drawing/2014/main" id="{4759FE35-720D-F011-E5F6-45C40C6CB263}"/>
              </a:ext>
            </a:extLst>
          </p:cNvPr>
          <p:cNvSpPr/>
          <p:nvPr/>
        </p:nvSpPr>
        <p:spPr>
          <a:xfrm>
            <a:off x="4673243" y="3829110"/>
            <a:ext cx="554805" cy="1756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FEDD2F67-8F1B-0C00-A4D6-FF4FF5F79731}"/>
              </a:ext>
            </a:extLst>
          </p:cNvPr>
          <p:cNvPicPr>
            <a:picLocks noChangeAspect="1"/>
          </p:cNvPicPr>
          <p:nvPr/>
        </p:nvPicPr>
        <p:blipFill rotWithShape="1">
          <a:blip r:embed="rId6"/>
          <a:srcRect l="14045" t="16414" r="13937" b="11470"/>
          <a:stretch/>
        </p:blipFill>
        <p:spPr>
          <a:xfrm>
            <a:off x="9068698" y="3599464"/>
            <a:ext cx="2291137" cy="810559"/>
          </a:xfrm>
          <a:prstGeom prst="rect">
            <a:avLst/>
          </a:prstGeom>
        </p:spPr>
      </p:pic>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3CFEDE4-6394-877B-98DF-394381C86215}"/>
                  </a:ext>
                </a:extLst>
              </p:cNvPr>
              <p:cNvSpPr txBox="1"/>
              <p:nvPr/>
            </p:nvSpPr>
            <p:spPr>
              <a:xfrm>
                <a:off x="929104" y="5046505"/>
                <a:ext cx="6097712" cy="369332"/>
              </a:xfrm>
              <a:prstGeom prst="rect">
                <a:avLst/>
              </a:prstGeom>
              <a:noFill/>
            </p:spPr>
            <p:txBody>
              <a:bodyPr wrap="square">
                <a:spAutoFit/>
              </a:bodyPr>
              <a:lstStyle/>
              <a:p>
                <a:pPr lvl="1"/>
                <a:r>
                  <a:rPr lang="zh-CN" altLang="en-US" dirty="0"/>
                  <a:t>每个节点v在</a:t>
                </a:r>
                <a:r>
                  <a:rPr lang="en-US" altLang="zh-CN" dirty="0"/>
                  <a:t>G</a:t>
                </a:r>
                <a:r>
                  <a:rPr lang="zh-CN" altLang="en-US" dirty="0"/>
                  <a:t>中对应一个主题</a:t>
                </a:r>
                <a:r>
                  <a:rPr lang="en-US" altLang="zh-CN" dirty="0"/>
                  <a:t>t</a:t>
                </a:r>
                <a:r>
                  <a:rPr lang="zh-CN" altLang="en-US" dirty="0"/>
                  <a:t>( t</a:t>
                </a:r>
                <a:r>
                  <a:rPr lang="en-US" altLang="zh-CN" dirty="0"/>
                  <a:t>,</a:t>
                </a:r>
                <a:r>
                  <a:rPr lang="zh-CN" altLang="en-US" dirty="0"/>
                  <a:t>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𝑆</m:t>
                        </m:r>
                      </m:e>
                      <m:sup>
                        <m:r>
                          <a:rPr lang="en-US" altLang="zh-CN" b="0" i="1" smtClean="0">
                            <a:latin typeface="Cambria Math" panose="02040503050406030204" pitchFamily="18" charset="0"/>
                          </a:rPr>
                          <m:t>𝑡</m:t>
                        </m:r>
                      </m:sup>
                    </m:sSup>
                  </m:oMath>
                </a14:m>
                <a:r>
                  <a:rPr lang="en-US" altLang="zh-CN" dirty="0"/>
                  <a:t> ,</a:t>
                </a:r>
                <a:r>
                  <a:rPr lang="zh-CN" altLang="en-US" dirty="0"/>
                  <a:t> </a:t>
                </a:r>
                <a14:m>
                  <m:oMath xmlns:m="http://schemas.openxmlformats.org/officeDocument/2006/math">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i="1">
                            <a:latin typeface="Cambria Math" panose="02040503050406030204" pitchFamily="18" charset="0"/>
                          </a:rPr>
                          <m:t>𝑡</m:t>
                        </m:r>
                      </m:sup>
                    </m:sSup>
                  </m:oMath>
                </a14:m>
                <a:r>
                  <a:rPr lang="en-US" altLang="zh-CN" dirty="0"/>
                  <a:t> ,</a:t>
                </a:r>
                <a:r>
                  <a:rPr lang="zh-CN" altLang="en-US" dirty="0"/>
                  <a:t> </a:t>
                </a:r>
                <a14:m>
                  <m:oMath xmlns:m="http://schemas.openxmlformats.org/officeDocument/2006/math">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𝑈</m:t>
                        </m:r>
                      </m:e>
                      <m:sup>
                        <m:r>
                          <a:rPr lang="en-US" altLang="zh-CN" i="1">
                            <a:latin typeface="Cambria Math" panose="02040503050406030204" pitchFamily="18" charset="0"/>
                          </a:rPr>
                          <m:t>𝑡</m:t>
                        </m:r>
                      </m:sup>
                    </m:sSup>
                  </m:oMath>
                </a14:m>
                <a:r>
                  <a:rPr lang="zh-CN" altLang="en-US" dirty="0"/>
                  <a:t>)</a:t>
                </a:r>
              </a:p>
            </p:txBody>
          </p:sp>
        </mc:Choice>
        <mc:Fallback xmlns="">
          <p:sp>
            <p:nvSpPr>
              <p:cNvPr id="18" name="文本框 17">
                <a:extLst>
                  <a:ext uri="{FF2B5EF4-FFF2-40B4-BE49-F238E27FC236}">
                    <a16:creationId xmlns:a16="http://schemas.microsoft.com/office/drawing/2014/main" id="{73CFEDE4-6394-877B-98DF-394381C86215}"/>
                  </a:ext>
                </a:extLst>
              </p:cNvPr>
              <p:cNvSpPr txBox="1">
                <a:spLocks noRot="1" noChangeAspect="1" noMove="1" noResize="1" noEditPoints="1" noAdjustHandles="1" noChangeArrowheads="1" noChangeShapeType="1" noTextEdit="1"/>
              </p:cNvSpPr>
              <p:nvPr/>
            </p:nvSpPr>
            <p:spPr>
              <a:xfrm>
                <a:off x="929104" y="5046505"/>
                <a:ext cx="6097712" cy="369332"/>
              </a:xfrm>
              <a:prstGeom prst="rect">
                <a:avLst/>
              </a:prstGeom>
              <a:blipFill>
                <a:blip r:embed="rId7"/>
                <a:stretch>
                  <a:fillRect t="-1000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234497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TotalTime>
  <Words>2853</Words>
  <Application>Microsoft Office PowerPoint</Application>
  <PresentationFormat>宽屏</PresentationFormat>
  <Paragraphs>290</Paragraphs>
  <Slides>21</Slides>
  <Notes>16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-apple-system</vt:lpstr>
      <vt:lpstr>system-ui</vt:lpstr>
      <vt:lpstr>等线</vt:lpstr>
      <vt:lpstr>等线 Light</vt:lpstr>
      <vt:lpstr>Microsoft YaHei</vt:lpstr>
      <vt:lpstr>Microsoft YaHei</vt:lpstr>
      <vt:lpstr>Arial</vt:lpstr>
      <vt:lpstr>Arial Black</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啸楠 王</dc:creator>
  <cp:lastModifiedBy>焕 李</cp:lastModifiedBy>
  <cp:revision>22</cp:revision>
  <dcterms:created xsi:type="dcterms:W3CDTF">2023-12-12T15:14:11Z</dcterms:created>
  <dcterms:modified xsi:type="dcterms:W3CDTF">2023-12-13T02:30:20Z</dcterms:modified>
</cp:coreProperties>
</file>