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6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8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9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0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2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3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4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5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6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7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360" r:id="rId2"/>
    <p:sldId id="3255" r:id="rId3"/>
    <p:sldId id="3326" r:id="rId4"/>
    <p:sldId id="3327" r:id="rId5"/>
    <p:sldId id="3397" r:id="rId6"/>
    <p:sldId id="3399" r:id="rId7"/>
    <p:sldId id="3349" r:id="rId8"/>
    <p:sldId id="3400" r:id="rId9"/>
    <p:sldId id="3402" r:id="rId10"/>
    <p:sldId id="3403" r:id="rId11"/>
    <p:sldId id="3407" r:id="rId12"/>
    <p:sldId id="3401" r:id="rId13"/>
    <p:sldId id="3406" r:id="rId14"/>
    <p:sldId id="3408" r:id="rId15"/>
    <p:sldId id="3350" r:id="rId16"/>
    <p:sldId id="3398" r:id="rId17"/>
    <p:sldId id="3405" r:id="rId18"/>
    <p:sldId id="3396" r:id="rId19"/>
    <p:sldId id="3231" r:id="rId20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6299"/>
    <a:srgbClr val="D5D4F4"/>
    <a:srgbClr val="0000FF"/>
    <a:srgbClr val="C5D3ED"/>
    <a:srgbClr val="C0BFEF"/>
    <a:srgbClr val="8684E0"/>
    <a:srgbClr val="585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274922-67D3-4C1D-ACA1-E200379D357F}" v="89" dt="2024-11-26T13:26:01.9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0" autoAdjust="0"/>
    <p:restoredTop sz="77278" autoAdjust="0"/>
  </p:normalViewPr>
  <p:slideViewPr>
    <p:cSldViewPr snapToGrid="0" showGuides="1">
      <p:cViewPr varScale="1">
        <p:scale>
          <a:sx n="85" d="100"/>
          <a:sy n="85" d="100"/>
        </p:scale>
        <p:origin x="668" y="60"/>
      </p:cViewPr>
      <p:guideLst>
        <p:guide orient="horz" pos="2160"/>
        <p:guide pos="38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8B3B6-8A1D-4E8B-BAE6-9A18D5E163A4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9285D-A613-4B05-AB9C-97E972355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A8359-47D7-4F8C-9963-BF118581D0FE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EECF4-4BA1-44BE-9845-09E73C2C98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72E48-E92C-394B-1CC5-1E0BDBD5C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316C5BA-FFB7-9502-DC8F-B472CD8784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E168DAE-5F30-7B9C-86C2-DBEAE5DF1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7B9E29-D78B-5472-9548-C6D3AD0096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880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4DF07-8F6F-927F-6AD7-EFB4E4D57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613776B-F277-8984-A004-73E20FE803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0B5F40A-7C0B-5A5A-06F6-5FC220F126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1011A1-D7B3-6FEF-63C8-AA744E819C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67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36F27-7C5A-5B68-46D5-A5C0AEB40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2714B71-3812-B89B-9E77-182EA06B40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44A2A33-1D10-BA0E-465D-92A5892C7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D43401-51C7-D872-AB85-1605836F5B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8845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45AA7-B68F-B7AC-DB36-052972C71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3BAD2E9-1284-ECD4-2232-816ACBE8D2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D470AB5-362A-E75A-4988-23C4E2509B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AF840C-8401-34DD-C565-3CB8FF5CF9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120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66410-00C7-482B-30AD-07A561493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39FEFE5-59E5-DCDF-AE6F-D1B5984966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AB4D06E-2199-E992-73ED-AE2B0B9BB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5E1150-A4F1-5034-B289-5F4DC813AE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738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EAB25-D04E-4E7C-7BD8-D74203795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DD46DE8-F514-4914-162B-12A1014838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A9A5071-7929-32AD-6B0C-C26A60D2C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119789-6792-028D-FB6D-F5EA9FB143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66719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4727D-0A44-CAA5-76DB-B88B70E91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18B727A-AB01-F3DA-AD10-4BF77CE211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8F0F654-EB7F-068A-90C2-4FABB2DFC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E4C6C6-768C-3E04-EC9E-7EBDBFA5BC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673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EECF4-4BA1-44BE-9845-09E73C2C9808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12723-A3B8-28DF-F3BD-C7A005BC0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3545669-264D-2169-60C3-D47E73D661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1C103DC-44E4-86D0-292E-917FFBB22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69DBB1-5B56-EC20-F7B2-745A40960B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6523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C491E-2449-661A-F4F5-3AE13D2F9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B1EFFD0-71EF-9220-B147-C2B1900C8F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07F82E1-5CDB-FE4E-EB97-B7DFD947EA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ABCC2A-BCB0-953C-C465-6F2082F5DD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84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758CB-1115-6575-CCA9-5E572E70D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E1FBB6D-75C3-16A2-99CA-9CF1006D85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5DC8AEC-1D7F-A9F2-1420-AB568D3A4E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134CD-D67C-C8FE-DCBB-D5196F7810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022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D978D-45F3-F75F-06F6-2498BEFF0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B0B386B-7557-4A53-6E16-B90B413092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3431ED7-DA4D-EA0F-B951-0DA7984F1F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8C5C30-C0C2-79D7-5DA9-2AA56BCC73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6683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442C-FCD2-43A6-8EF0-E847FDF90A8E}" type="datetime1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0BAE-6D4D-4FBC-9289-00EC79ADBD81}" type="datetime1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0F50-CCAE-46FA-977D-D341E443A857}" type="datetime1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4190-4EC0-4FED-AAC6-DF066069335C}" type="datetime1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47BB-B1F4-43CD-8D83-C16ECF620B38}" type="datetime1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2C69-C84B-4BA5-9ABB-AEDA01D3915A}" type="datetime1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7F44-C328-4646-AEAE-FF134FB80EB0}" type="datetime1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E4CF-2896-408A-AD4D-4BFDFF34365C}" type="datetime1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1B06-EB6F-44B2-B162-3E0A3266BA16}" type="datetime1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8E07-74D0-4744-87FD-8736F1DB03B1}" type="datetime1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D423-E00C-487A-9966-FC60FB27827D}" type="datetime1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01D45-E86C-4308-BDBB-844C1B16FBFC}" type="datetime1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41889-A46D-48B6-B0A0-FDDAA2E921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file:////var/folders/6w/0ftrt2wj1sx03zt3_zycm4_c0000gn/T/com.microsoft.Powerpoint/converted_emf.emf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image" Target="../media/image8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tags" Target="../tags/tag62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17" Type="http://schemas.openxmlformats.org/officeDocument/2006/relationships/image" Target="../media/image1.png"/><Relationship Id="rId2" Type="http://schemas.openxmlformats.org/officeDocument/2006/relationships/tags" Target="../tags/tag51.xml"/><Relationship Id="rId16" Type="http://schemas.openxmlformats.org/officeDocument/2006/relationships/notesSlide" Target="../notesSlides/notesSlide1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59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tags" Target="../tags/tag6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tags" Target="../tags/tag66.xml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tags" Target="../tags/tag65.xml"/><Relationship Id="rId16" Type="http://schemas.openxmlformats.org/officeDocument/2006/relationships/image" Target="../media/image18.png"/><Relationship Id="rId1" Type="http://schemas.openxmlformats.org/officeDocument/2006/relationships/tags" Target="../tags/tag64.xml"/><Relationship Id="rId6" Type="http://schemas.openxmlformats.org/officeDocument/2006/relationships/image" Target="../media/image1.png"/><Relationship Id="rId11" Type="http://schemas.openxmlformats.org/officeDocument/2006/relationships/image" Target="../media/image11.png"/><Relationship Id="rId5" Type="http://schemas.openxmlformats.org/officeDocument/2006/relationships/notesSlide" Target="../notesSlides/notesSlide12.xml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69.xml"/><Relationship Id="rId7" Type="http://schemas.openxmlformats.org/officeDocument/2006/relationships/image" Target="../media/image21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1.png"/><Relationship Id="rId11" Type="http://schemas.openxmlformats.org/officeDocument/2006/relationships/image" Target="../media/image20.png"/><Relationship Id="rId5" Type="http://schemas.openxmlformats.org/officeDocument/2006/relationships/notesSlide" Target="../notesSlides/notesSlide13.xml"/><Relationship Id="rId10" Type="http://schemas.openxmlformats.org/officeDocument/2006/relationships/image" Target="../media/image24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7" Type="http://schemas.openxmlformats.org/officeDocument/2006/relationships/image" Target="../media/image25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7" Type="http://schemas.openxmlformats.org/officeDocument/2006/relationships/image" Target="../media/image26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81.xml"/><Relationship Id="rId7" Type="http://schemas.openxmlformats.org/officeDocument/2006/relationships/image" Target="../media/image27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84.xml"/><Relationship Id="rId7" Type="http://schemas.openxmlformats.org/officeDocument/2006/relationships/image" Target="../media/image30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tags" Target="../tags/tag31.xml"/><Relationship Id="rId26" Type="http://schemas.openxmlformats.org/officeDocument/2006/relationships/notesSlide" Target="../notesSlides/notesSlide6.xml"/><Relationship Id="rId3" Type="http://schemas.openxmlformats.org/officeDocument/2006/relationships/tags" Target="../tags/tag16.xml"/><Relationship Id="rId21" Type="http://schemas.openxmlformats.org/officeDocument/2006/relationships/tags" Target="../tags/tag34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tags" Target="../tags/tag30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6" Type="http://schemas.openxmlformats.org/officeDocument/2006/relationships/tags" Target="../tags/tag29.xml"/><Relationship Id="rId20" Type="http://schemas.openxmlformats.org/officeDocument/2006/relationships/tags" Target="../tags/tag33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24" Type="http://schemas.openxmlformats.org/officeDocument/2006/relationships/tags" Target="../tags/tag37.xml"/><Relationship Id="rId5" Type="http://schemas.openxmlformats.org/officeDocument/2006/relationships/tags" Target="../tags/tag18.xml"/><Relationship Id="rId15" Type="http://schemas.openxmlformats.org/officeDocument/2006/relationships/tags" Target="../tags/tag28.xml"/><Relationship Id="rId23" Type="http://schemas.openxmlformats.org/officeDocument/2006/relationships/tags" Target="../tags/tag36.xml"/><Relationship Id="rId10" Type="http://schemas.openxmlformats.org/officeDocument/2006/relationships/tags" Target="../tags/tag23.xml"/><Relationship Id="rId19" Type="http://schemas.openxmlformats.org/officeDocument/2006/relationships/tags" Target="../tags/tag32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Relationship Id="rId22" Type="http://schemas.openxmlformats.org/officeDocument/2006/relationships/tags" Target="../tags/tag35.xml"/><Relationship Id="rId27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0.xml"/><Relationship Id="rId7" Type="http://schemas.openxmlformats.org/officeDocument/2006/relationships/image" Target="../media/image3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6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image" Target="../media/image7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33" name="圆角矩形 32"/>
          <p:cNvSpPr/>
          <p:nvPr/>
        </p:nvSpPr>
        <p:spPr>
          <a:xfrm>
            <a:off x="6726879" y="1134124"/>
            <a:ext cx="5458771" cy="1814651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-6350" y="1959963"/>
            <a:ext cx="12192000" cy="2207895"/>
          </a:xfrm>
          <a:prstGeom prst="rect">
            <a:avLst/>
          </a:prstGeom>
          <a:solidFill>
            <a:srgbClr val="1A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NetLLM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Adapting Large Language Models for Networking</a:t>
            </a:r>
          </a:p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400" b="0" i="0" dirty="0">
                <a:solidFill>
                  <a:srgbClr val="505B62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altLang="zh-CN" sz="16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SIGCOMM 2024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019602" y="4980978"/>
            <a:ext cx="214672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53D3A"/>
                </a:solidFill>
              </a:rPr>
              <a:t>汇报人：张小山</a:t>
            </a:r>
            <a:endParaRPr lang="en-US" altLang="zh-CN" b="1" dirty="0">
              <a:solidFill>
                <a:srgbClr val="453D3A"/>
              </a:solidFill>
            </a:endParaRPr>
          </a:p>
          <a:p>
            <a:r>
              <a:rPr lang="zh-CN" altLang="en-US" b="1" dirty="0">
                <a:solidFill>
                  <a:srgbClr val="453D3A"/>
                </a:solidFill>
              </a:rPr>
              <a:t>日期：</a:t>
            </a:r>
            <a:r>
              <a:rPr lang="en-US" altLang="zh-CN" b="1" dirty="0">
                <a:solidFill>
                  <a:srgbClr val="453D3A"/>
                </a:solidFill>
              </a:rPr>
              <a:t>2024/11/27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1222195" y="701483"/>
            <a:ext cx="63500" cy="762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94360" y="4299585"/>
            <a:ext cx="7135495" cy="11074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dirty="0"/>
              <a:t>Duo Wu, </a:t>
            </a:r>
            <a:r>
              <a:rPr lang="en-US" altLang="zh-CN" dirty="0" err="1"/>
              <a:t>Xianda</a:t>
            </a:r>
            <a:r>
              <a:rPr lang="en-US" altLang="zh-CN" dirty="0"/>
              <a:t> Wang, </a:t>
            </a:r>
            <a:r>
              <a:rPr lang="en-US" altLang="zh-CN" dirty="0" err="1"/>
              <a:t>Yaqi</a:t>
            </a:r>
            <a:r>
              <a:rPr lang="en-US" altLang="zh-CN" dirty="0"/>
              <a:t> Qiao, </a:t>
            </a:r>
          </a:p>
          <a:p>
            <a:r>
              <a:rPr lang="en-US" altLang="zh-CN" dirty="0"/>
              <a:t>Zhi Wang, </a:t>
            </a:r>
            <a:r>
              <a:rPr lang="en-US" altLang="zh-CN" dirty="0" err="1"/>
              <a:t>Junchen</a:t>
            </a:r>
            <a:r>
              <a:rPr lang="en-US" altLang="zh-CN" dirty="0"/>
              <a:t> Jiang, </a:t>
            </a:r>
            <a:r>
              <a:rPr lang="en-US" altLang="zh-CN" dirty="0" err="1"/>
              <a:t>Shuguang</a:t>
            </a:r>
            <a:r>
              <a:rPr lang="en-US" altLang="zh-CN" dirty="0"/>
              <a:t> Cui, </a:t>
            </a:r>
            <a:r>
              <a:rPr lang="en-US" altLang="zh-CN" dirty="0" err="1"/>
              <a:t>Fangxin</a:t>
            </a:r>
            <a:r>
              <a:rPr lang="en-US" altLang="zh-CN" dirty="0"/>
              <a:t> Wang SSE and </a:t>
            </a:r>
            <a:r>
              <a:rPr lang="en-US" altLang="zh-CN" dirty="0" err="1"/>
              <a:t>FNii</a:t>
            </a:r>
            <a:r>
              <a:rPr lang="en-US" altLang="zh-CN" dirty="0"/>
              <a:t>, The Chinese University of Hong Kong, Shenzhen SIGS, </a:t>
            </a:r>
          </a:p>
          <a:p>
            <a:r>
              <a:rPr lang="en-US" altLang="zh-CN" dirty="0"/>
              <a:t>Tsinghua University The University of Chicago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9AE74-5EC9-336D-ED91-BC1963C5F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68535B6-2A30-3625-C7F4-B40002D0E17B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5811B8EB-4792-BEBD-A77D-39FBFDF533CA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719248D1-717C-2B9E-956F-3606287412C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>
            <a:extLst>
              <a:ext uri="{FF2B5EF4-FFF2-40B4-BE49-F238E27FC236}">
                <a16:creationId xmlns:a16="http://schemas.microsoft.com/office/drawing/2014/main" id="{A1898D56-A7D1-2938-E88E-0224B4738345}"/>
              </a:ext>
            </a:extLst>
          </p:cNvPr>
          <p:cNvSpPr/>
          <p:nvPr/>
        </p:nvSpPr>
        <p:spPr>
          <a:xfrm>
            <a:off x="-6350" y="6588152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8D287D1-42EB-7F5D-44FA-2555BA5CF990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2CB6E064-3AC5-4073-897C-6131FA1BB439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DBC2A714-D739-95AD-6F41-F2FD74A4840C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b="1" i="1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D1F71EA7-3B48-B65C-E814-F7A20CFC4CD8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>
            <a:extLst>
              <a:ext uri="{FF2B5EF4-FFF2-40B4-BE49-F238E27FC236}">
                <a16:creationId xmlns:a16="http://schemas.microsoft.com/office/drawing/2014/main" id="{0EB538F4-63E8-500A-3CB2-F9C929932BF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88215" y="231325"/>
            <a:ext cx="8914487" cy="384136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NETLLM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的设计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</a:t>
            </a:r>
            <a:r>
              <a:rPr kumimoji="0" lang="zh-CN" altLang="en-US" sz="16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网络主管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3D45C35F-5CC9-DF13-001B-B29DC191D2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716" y="1489927"/>
            <a:ext cx="6938567" cy="4011914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B0262805-AD03-1F03-6A04-F8E80CEFEAE6}"/>
              </a:ext>
            </a:extLst>
          </p:cNvPr>
          <p:cNvSpPr txBox="1"/>
          <p:nvPr/>
        </p:nvSpPr>
        <p:spPr>
          <a:xfrm>
            <a:off x="5575193" y="5476854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候选比特率的离散集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A8D6F5B-20D6-6FA6-936B-943947438144}"/>
              </a:ext>
            </a:extLst>
          </p:cNvPr>
          <p:cNvSpPr txBox="1"/>
          <p:nvPr/>
        </p:nvSpPr>
        <p:spPr>
          <a:xfrm>
            <a:off x="2676235" y="1356159"/>
            <a:ext cx="4134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自回归预测下一个令牌来生成答案，需要多轮推理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532D4E6-4099-D031-86B9-70F7119AD8E8}"/>
              </a:ext>
            </a:extLst>
          </p:cNvPr>
          <p:cNvSpPr txBox="1"/>
          <p:nvPr/>
        </p:nvSpPr>
        <p:spPr>
          <a:xfrm>
            <a:off x="3459522" y="52778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单轮推理</a:t>
            </a:r>
          </a:p>
        </p:txBody>
      </p:sp>
    </p:spTree>
    <p:extLst>
      <p:ext uri="{BB962C8B-B14F-4D97-AF65-F5344CB8AC3E}">
        <p14:creationId xmlns:p14="http://schemas.microsoft.com/office/powerpoint/2010/main" val="39484936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C83ED-A295-4F24-1471-A0910CB2D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8CE382EC-7B73-D580-0E3D-897017C1AAD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6E5E57B-1172-169D-BDAA-BDC534FD3811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BBECFD0E-ED4C-AD2C-886D-B19D61DF75B6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>
            <a:extLst>
              <a:ext uri="{FF2B5EF4-FFF2-40B4-BE49-F238E27FC236}">
                <a16:creationId xmlns:a16="http://schemas.microsoft.com/office/drawing/2014/main" id="{5412B133-9692-7BC6-038D-CABDABCED38F}"/>
              </a:ext>
            </a:extLst>
          </p:cNvPr>
          <p:cNvSpPr/>
          <p:nvPr/>
        </p:nvSpPr>
        <p:spPr>
          <a:xfrm>
            <a:off x="-6350" y="6588152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793F49D-772A-6DC9-F01E-2792D0FE2249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D75742C6-28FB-4FA0-F7AC-7A7E4784DFC6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9A344075-D44E-55A9-2872-FAED681C42FE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b="1" i="1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387199E8-DD71-CDAF-BD67-5CED4EC38366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>
            <a:extLst>
              <a:ext uri="{FF2B5EF4-FFF2-40B4-BE49-F238E27FC236}">
                <a16:creationId xmlns:a16="http://schemas.microsoft.com/office/drawing/2014/main" id="{4467EF78-DA4D-AB43-0447-85BA1546C0E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88215" y="231325"/>
            <a:ext cx="8914487" cy="384136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NETLLM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的设计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</a:t>
            </a:r>
            <a:r>
              <a:rPr kumimoji="0" lang="zh-CN" altLang="en-US" sz="16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数据驱动的低阶网络自适应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6EA2517-7532-7519-C61B-72FD55D57044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4102520" y="1281976"/>
            <a:ext cx="3986960" cy="4294047"/>
            <a:chOff x="958362" y="1861787"/>
            <a:chExt cx="3287605" cy="3540826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2529C006-B58B-A728-60D5-791F7C3D052D}"/>
                </a:ext>
              </a:extLst>
            </p:cNvPr>
            <p:cNvGrpSpPr/>
            <p:nvPr/>
          </p:nvGrpSpPr>
          <p:grpSpPr>
            <a:xfrm>
              <a:off x="958362" y="1861787"/>
              <a:ext cx="1543863" cy="3540826"/>
              <a:chOff x="958362" y="1861787"/>
              <a:chExt cx="1543863" cy="3540826"/>
            </a:xfrm>
          </p:grpSpPr>
          <p:sp>
            <p:nvSpPr>
              <p:cNvPr id="27" name="1">
                <a:extLst>
                  <a:ext uri="{FF2B5EF4-FFF2-40B4-BE49-F238E27FC236}">
                    <a16:creationId xmlns:a16="http://schemas.microsoft.com/office/drawing/2014/main" id="{0DA7A85D-C4EC-ACD6-DCBC-098054AFCC17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958363" y="2510591"/>
                <a:ext cx="1543862" cy="2892022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25000"/>
                  <a:lumOff val="75000"/>
                  <a:alpha val="20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8" name="Title-1">
                <a:extLst>
                  <a:ext uri="{FF2B5EF4-FFF2-40B4-BE49-F238E27FC236}">
                    <a16:creationId xmlns:a16="http://schemas.microsoft.com/office/drawing/2014/main" id="{06F310FE-D24D-6D4A-914A-061CB761E89F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958363" y="1861787"/>
                <a:ext cx="1543862" cy="369332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1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r>
                  <a:rPr lang="zh-CN" altLang="en-US" b="1" dirty="0">
                    <a:solidFill>
                      <a:schemeClr val="bg1"/>
                    </a:solidFill>
                    <a:latin typeface="+mn-ea"/>
                  </a:rPr>
                  <a:t>核心设计</a:t>
                </a:r>
                <a:r>
                  <a:rPr lang="en-US" altLang="zh-CN" b="1" dirty="0">
                    <a:solidFill>
                      <a:schemeClr val="bg1"/>
                    </a:solidFill>
                    <a:latin typeface="+mn-ea"/>
                  </a:rPr>
                  <a:t>1</a:t>
                </a:r>
                <a:endParaRPr lang="zh-CN" altLang="en-US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9" name="Body-1">
                <a:extLst>
                  <a:ext uri="{FF2B5EF4-FFF2-40B4-BE49-F238E27FC236}">
                    <a16:creationId xmlns:a16="http://schemas.microsoft.com/office/drawing/2014/main" id="{8275C67D-0E45-FCD1-EB3D-A9B14210B55D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 flipH="1">
                <a:off x="958362" y="3644482"/>
                <a:ext cx="1543863" cy="750794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400" dirty="0"/>
                  <a:t>用于预测和决策网络任务的数据驱动适应管道</a:t>
                </a:r>
                <a:endParaRPr lang="zh-CN" altLang="en-US" sz="1400" dirty="0">
                  <a:latin typeface="+mn-ea"/>
                </a:endParaRPr>
              </a:p>
            </p:txBody>
          </p:sp>
          <p:sp>
            <p:nvSpPr>
              <p:cNvPr id="30" name="1">
                <a:extLst>
                  <a:ext uri="{FF2B5EF4-FFF2-40B4-BE49-F238E27FC236}">
                    <a16:creationId xmlns:a16="http://schemas.microsoft.com/office/drawing/2014/main" id="{B00739CF-1385-3924-B30E-B4EFBF497F91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1536687" y="2976986"/>
                <a:ext cx="387212" cy="387210"/>
              </a:xfrm>
              <a:prstGeom prst="rect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1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31" name="1">
                <a:extLst>
                  <a:ext uri="{FF2B5EF4-FFF2-40B4-BE49-F238E27FC236}">
                    <a16:creationId xmlns:a16="http://schemas.microsoft.com/office/drawing/2014/main" id="{D7C982B4-27E0-8A5B-A6FF-A111207355AD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1640703" y="3103399"/>
                <a:ext cx="179180" cy="134384"/>
              </a:xfrm>
              <a:custGeom>
                <a:avLst/>
                <a:gdLst>
                  <a:gd name="connsiteX0" fmla="*/ 534008 w 533400"/>
                  <a:gd name="connsiteY0" fmla="*/ 621 h 400050"/>
                  <a:gd name="connsiteX1" fmla="*/ 534008 w 533400"/>
                  <a:gd name="connsiteY1" fmla="*/ 400671 h 400050"/>
                  <a:gd name="connsiteX2" fmla="*/ 608 w 533400"/>
                  <a:gd name="connsiteY2" fmla="*/ 400671 h 400050"/>
                  <a:gd name="connsiteX3" fmla="*/ 608 w 533400"/>
                  <a:gd name="connsiteY3" fmla="*/ 621 h 400050"/>
                  <a:gd name="connsiteX4" fmla="*/ 534008 w 533400"/>
                  <a:gd name="connsiteY4" fmla="*/ 621 h 400050"/>
                  <a:gd name="connsiteX5" fmla="*/ 375607 w 533400"/>
                  <a:gd name="connsiteY5" fmla="*/ 172071 h 400050"/>
                  <a:gd name="connsiteX6" fmla="*/ 247401 w 533400"/>
                  <a:gd name="connsiteY6" fmla="*/ 341616 h 400050"/>
                  <a:gd name="connsiteX7" fmla="*/ 139768 w 533400"/>
                  <a:gd name="connsiteY7" fmla="*/ 235317 h 400050"/>
                  <a:gd name="connsiteX8" fmla="*/ 19658 w 533400"/>
                  <a:gd name="connsiteY8" fmla="*/ 381621 h 400050"/>
                  <a:gd name="connsiteX9" fmla="*/ 514958 w 533400"/>
                  <a:gd name="connsiteY9" fmla="*/ 381621 h 400050"/>
                  <a:gd name="connsiteX10" fmla="*/ 375607 w 533400"/>
                  <a:gd name="connsiteY10" fmla="*/ 172071 h 400050"/>
                  <a:gd name="connsiteX11" fmla="*/ 95858 w 533400"/>
                  <a:gd name="connsiteY11" fmla="*/ 57771 h 400050"/>
                  <a:gd name="connsiteX12" fmla="*/ 57758 w 533400"/>
                  <a:gd name="connsiteY12" fmla="*/ 95871 h 400050"/>
                  <a:gd name="connsiteX13" fmla="*/ 95858 w 533400"/>
                  <a:gd name="connsiteY13" fmla="*/ 133971 h 400050"/>
                  <a:gd name="connsiteX14" fmla="*/ 133958 w 533400"/>
                  <a:gd name="connsiteY14" fmla="*/ 95871 h 400050"/>
                  <a:gd name="connsiteX15" fmla="*/ 95858 w 533400"/>
                  <a:gd name="connsiteY15" fmla="*/ 57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3400" h="400050">
                    <a:moveTo>
                      <a:pt x="534008" y="621"/>
                    </a:moveTo>
                    <a:lnTo>
                      <a:pt x="534008" y="400671"/>
                    </a:lnTo>
                    <a:lnTo>
                      <a:pt x="608" y="400671"/>
                    </a:lnTo>
                    <a:lnTo>
                      <a:pt x="608" y="621"/>
                    </a:lnTo>
                    <a:lnTo>
                      <a:pt x="534008" y="621"/>
                    </a:lnTo>
                    <a:close/>
                    <a:moveTo>
                      <a:pt x="375607" y="172071"/>
                    </a:moveTo>
                    <a:lnTo>
                      <a:pt x="247401" y="341616"/>
                    </a:lnTo>
                    <a:lnTo>
                      <a:pt x="139768" y="235317"/>
                    </a:lnTo>
                    <a:lnTo>
                      <a:pt x="19658" y="381621"/>
                    </a:lnTo>
                    <a:lnTo>
                      <a:pt x="514958" y="381621"/>
                    </a:lnTo>
                    <a:lnTo>
                      <a:pt x="375607" y="172071"/>
                    </a:lnTo>
                    <a:close/>
                    <a:moveTo>
                      <a:pt x="95858" y="57771"/>
                    </a:moveTo>
                    <a:cubicBezTo>
                      <a:pt x="74808" y="57771"/>
                      <a:pt x="57758" y="74821"/>
                      <a:pt x="57758" y="95871"/>
                    </a:cubicBezTo>
                    <a:cubicBezTo>
                      <a:pt x="57758" y="116921"/>
                      <a:pt x="74808" y="133971"/>
                      <a:pt x="95858" y="133971"/>
                    </a:cubicBezTo>
                    <a:cubicBezTo>
                      <a:pt x="116908" y="133971"/>
                      <a:pt x="133958" y="116921"/>
                      <a:pt x="133958" y="95871"/>
                    </a:cubicBezTo>
                    <a:cubicBezTo>
                      <a:pt x="133958" y="74821"/>
                      <a:pt x="116908" y="57771"/>
                      <a:pt x="95858" y="577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zh-CN" altLang="en-US">
                  <a:latin typeface="+mn-ea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82E13EF1-0E33-389F-3AAC-34A5893E4C6D}"/>
                </a:ext>
              </a:extLst>
            </p:cNvPr>
            <p:cNvGrpSpPr/>
            <p:nvPr/>
          </p:nvGrpSpPr>
          <p:grpSpPr>
            <a:xfrm>
              <a:off x="2702104" y="1861787"/>
              <a:ext cx="1543863" cy="3540826"/>
              <a:chOff x="2702104" y="1861787"/>
              <a:chExt cx="1543863" cy="3540826"/>
            </a:xfrm>
          </p:grpSpPr>
          <p:sp>
            <p:nvSpPr>
              <p:cNvPr id="22" name="2">
                <a:extLst>
                  <a:ext uri="{FF2B5EF4-FFF2-40B4-BE49-F238E27FC236}">
                    <a16:creationId xmlns:a16="http://schemas.microsoft.com/office/drawing/2014/main" id="{0A4CECDE-6181-3091-B0A5-59547774191B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2702105" y="2510591"/>
                <a:ext cx="1543862" cy="2892022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25000"/>
                  <a:lumOff val="75000"/>
                  <a:alpha val="20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3" name="Title-2">
                <a:extLst>
                  <a:ext uri="{FF2B5EF4-FFF2-40B4-BE49-F238E27FC236}">
                    <a16:creationId xmlns:a16="http://schemas.microsoft.com/office/drawing/2014/main" id="{0E3DDF6B-F4CE-722F-1393-A32E0D72225D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2702105" y="1861787"/>
                <a:ext cx="1543862" cy="369332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2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r>
                  <a:rPr lang="zh-CN" altLang="en-US" b="1" dirty="0">
                    <a:solidFill>
                      <a:schemeClr val="bg1"/>
                    </a:solidFill>
                    <a:latin typeface="+mn-ea"/>
                  </a:rPr>
                  <a:t>核心设计</a:t>
                </a:r>
                <a:r>
                  <a:rPr lang="en-US" altLang="zh-CN" b="1" dirty="0">
                    <a:solidFill>
                      <a:schemeClr val="bg1"/>
                    </a:solidFill>
                    <a:latin typeface="+mn-ea"/>
                  </a:rPr>
                  <a:t>2</a:t>
                </a:r>
                <a:endParaRPr lang="zh-CN" altLang="en-US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4" name="Body-2">
                <a:extLst>
                  <a:ext uri="{FF2B5EF4-FFF2-40B4-BE49-F238E27FC236}">
                    <a16:creationId xmlns:a16="http://schemas.microsoft.com/office/drawing/2014/main" id="{1F2C3351-E836-F5AE-3ACC-721E185518A1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 flipH="1">
                <a:off x="2702104" y="3644482"/>
                <a:ext cx="1543863" cy="786747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r>
                  <a:rPr lang="zh-CN" altLang="en-US" sz="1400" dirty="0"/>
                  <a:t>低阶自适应方法，将微调过程限制在少量参数上，以实现更有效的自适应</a:t>
                </a:r>
                <a:endParaRPr lang="zh-CN" altLang="en-US" sz="1400" dirty="0">
                  <a:latin typeface="+mn-ea"/>
                </a:endParaRPr>
              </a:p>
            </p:txBody>
          </p:sp>
          <p:sp>
            <p:nvSpPr>
              <p:cNvPr id="25" name="2">
                <a:extLst>
                  <a:ext uri="{FF2B5EF4-FFF2-40B4-BE49-F238E27FC236}">
                    <a16:creationId xmlns:a16="http://schemas.microsoft.com/office/drawing/2014/main" id="{3C1DD765-2500-1A2D-7240-A87DB5DC4AE2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3280429" y="2976986"/>
                <a:ext cx="387212" cy="387210"/>
              </a:xfrm>
              <a:prstGeom prst="rect">
                <a:avLst/>
              </a:prstGeom>
              <a:solidFill>
                <a:schemeClr val="accent2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2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6" name="2">
                <a:extLst>
                  <a:ext uri="{FF2B5EF4-FFF2-40B4-BE49-F238E27FC236}">
                    <a16:creationId xmlns:a16="http://schemas.microsoft.com/office/drawing/2014/main" id="{3CAE1346-321A-A3A8-7098-C8F6E2505379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3384445" y="3097000"/>
                <a:ext cx="179180" cy="147183"/>
              </a:xfrm>
              <a:custGeom>
                <a:avLst/>
                <a:gdLst>
                  <a:gd name="connsiteX0" fmla="*/ 96626 w 533400"/>
                  <a:gd name="connsiteY0" fmla="*/ 133971 h 438150"/>
                  <a:gd name="connsiteX1" fmla="*/ 125201 w 533400"/>
                  <a:gd name="connsiteY1" fmla="*/ 286371 h 438150"/>
                  <a:gd name="connsiteX2" fmla="*/ 410951 w 533400"/>
                  <a:gd name="connsiteY2" fmla="*/ 286371 h 438150"/>
                  <a:gd name="connsiteX3" fmla="*/ 439526 w 533400"/>
                  <a:gd name="connsiteY3" fmla="*/ 133971 h 438150"/>
                  <a:gd name="connsiteX4" fmla="*/ 534776 w 533400"/>
                  <a:gd name="connsiteY4" fmla="*/ 133971 h 438150"/>
                  <a:gd name="connsiteX5" fmla="*/ 515726 w 533400"/>
                  <a:gd name="connsiteY5" fmla="*/ 381621 h 438150"/>
                  <a:gd name="connsiteX6" fmla="*/ 458576 w 533400"/>
                  <a:gd name="connsiteY6" fmla="*/ 381621 h 438150"/>
                  <a:gd name="connsiteX7" fmla="*/ 458576 w 533400"/>
                  <a:gd name="connsiteY7" fmla="*/ 438771 h 438150"/>
                  <a:gd name="connsiteX8" fmla="*/ 439526 w 533400"/>
                  <a:gd name="connsiteY8" fmla="*/ 438771 h 438150"/>
                  <a:gd name="connsiteX9" fmla="*/ 439526 w 533400"/>
                  <a:gd name="connsiteY9" fmla="*/ 381621 h 438150"/>
                  <a:gd name="connsiteX10" fmla="*/ 96626 w 533400"/>
                  <a:gd name="connsiteY10" fmla="*/ 381621 h 438150"/>
                  <a:gd name="connsiteX11" fmla="*/ 96626 w 533400"/>
                  <a:gd name="connsiteY11" fmla="*/ 438771 h 438150"/>
                  <a:gd name="connsiteX12" fmla="*/ 77576 w 533400"/>
                  <a:gd name="connsiteY12" fmla="*/ 438771 h 438150"/>
                  <a:gd name="connsiteX13" fmla="*/ 77576 w 533400"/>
                  <a:gd name="connsiteY13" fmla="*/ 381621 h 438150"/>
                  <a:gd name="connsiteX14" fmla="*/ 20426 w 533400"/>
                  <a:gd name="connsiteY14" fmla="*/ 381621 h 438150"/>
                  <a:gd name="connsiteX15" fmla="*/ 1376 w 533400"/>
                  <a:gd name="connsiteY15" fmla="*/ 133971 h 438150"/>
                  <a:gd name="connsiteX16" fmla="*/ 96626 w 533400"/>
                  <a:gd name="connsiteY16" fmla="*/ 133971 h 438150"/>
                  <a:gd name="connsiteX17" fmla="*/ 487151 w 533400"/>
                  <a:gd name="connsiteY17" fmla="*/ 621 h 438150"/>
                  <a:gd name="connsiteX18" fmla="*/ 487151 w 533400"/>
                  <a:gd name="connsiteY18" fmla="*/ 114921 h 438150"/>
                  <a:gd name="connsiteX19" fmla="*/ 425239 w 533400"/>
                  <a:gd name="connsiteY19" fmla="*/ 114921 h 438150"/>
                  <a:gd name="connsiteX20" fmla="*/ 396664 w 533400"/>
                  <a:gd name="connsiteY20" fmla="*/ 267321 h 438150"/>
                  <a:gd name="connsiteX21" fmla="*/ 139489 w 533400"/>
                  <a:gd name="connsiteY21" fmla="*/ 267321 h 438150"/>
                  <a:gd name="connsiteX22" fmla="*/ 110914 w 533400"/>
                  <a:gd name="connsiteY22" fmla="*/ 114921 h 438150"/>
                  <a:gd name="connsiteX23" fmla="*/ 58526 w 533400"/>
                  <a:gd name="connsiteY23" fmla="*/ 114921 h 438150"/>
                  <a:gd name="connsiteX24" fmla="*/ 58526 w 533400"/>
                  <a:gd name="connsiteY24" fmla="*/ 621 h 438150"/>
                  <a:gd name="connsiteX25" fmla="*/ 487151 w 533400"/>
                  <a:gd name="connsiteY25" fmla="*/ 621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33400" h="438150">
                    <a:moveTo>
                      <a:pt x="96626" y="133971"/>
                    </a:moveTo>
                    <a:lnTo>
                      <a:pt x="125201" y="286371"/>
                    </a:lnTo>
                    <a:lnTo>
                      <a:pt x="410951" y="286371"/>
                    </a:lnTo>
                    <a:lnTo>
                      <a:pt x="439526" y="133971"/>
                    </a:lnTo>
                    <a:lnTo>
                      <a:pt x="534776" y="133971"/>
                    </a:lnTo>
                    <a:lnTo>
                      <a:pt x="515726" y="381621"/>
                    </a:lnTo>
                    <a:lnTo>
                      <a:pt x="458576" y="381621"/>
                    </a:lnTo>
                    <a:lnTo>
                      <a:pt x="458576" y="438771"/>
                    </a:lnTo>
                    <a:lnTo>
                      <a:pt x="439526" y="438771"/>
                    </a:lnTo>
                    <a:lnTo>
                      <a:pt x="439526" y="381621"/>
                    </a:lnTo>
                    <a:lnTo>
                      <a:pt x="96626" y="381621"/>
                    </a:lnTo>
                    <a:lnTo>
                      <a:pt x="96626" y="438771"/>
                    </a:lnTo>
                    <a:lnTo>
                      <a:pt x="77576" y="438771"/>
                    </a:lnTo>
                    <a:lnTo>
                      <a:pt x="77576" y="381621"/>
                    </a:lnTo>
                    <a:lnTo>
                      <a:pt x="20426" y="381621"/>
                    </a:lnTo>
                    <a:lnTo>
                      <a:pt x="1376" y="133971"/>
                    </a:lnTo>
                    <a:lnTo>
                      <a:pt x="96626" y="133971"/>
                    </a:lnTo>
                    <a:close/>
                    <a:moveTo>
                      <a:pt x="487151" y="621"/>
                    </a:moveTo>
                    <a:lnTo>
                      <a:pt x="487151" y="114921"/>
                    </a:lnTo>
                    <a:lnTo>
                      <a:pt x="425239" y="114921"/>
                    </a:lnTo>
                    <a:lnTo>
                      <a:pt x="396664" y="267321"/>
                    </a:lnTo>
                    <a:lnTo>
                      <a:pt x="139489" y="267321"/>
                    </a:lnTo>
                    <a:lnTo>
                      <a:pt x="110914" y="114921"/>
                    </a:lnTo>
                    <a:lnTo>
                      <a:pt x="58526" y="114921"/>
                    </a:lnTo>
                    <a:lnTo>
                      <a:pt x="58526" y="621"/>
                    </a:lnTo>
                    <a:lnTo>
                      <a:pt x="48715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zh-CN" altLang="en-US"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4769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6E757-351B-9E0E-8C8D-7F8B505C0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7333FDA8-3E5A-4AAD-35A9-441A85318769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BB4EAA98-DDCB-211B-C3F7-0E3A44307989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E633B1D0-3DE4-816C-B06F-2E6CD7200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>
            <a:extLst>
              <a:ext uri="{FF2B5EF4-FFF2-40B4-BE49-F238E27FC236}">
                <a16:creationId xmlns:a16="http://schemas.microsoft.com/office/drawing/2014/main" id="{417416A2-6F97-4DCF-75FE-0E71916DAF6B}"/>
              </a:ext>
            </a:extLst>
          </p:cNvPr>
          <p:cNvSpPr/>
          <p:nvPr/>
        </p:nvSpPr>
        <p:spPr>
          <a:xfrm>
            <a:off x="-6350" y="6588152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4519697-8650-044B-1016-1D38C146D10D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FE446B73-6E52-004A-FFA8-CF0559D7EB8B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4FEF5D1C-A320-2BCF-5933-C17737B054A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b="1" i="1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75FCC992-106F-729E-0DD9-8BF36896F6A3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>
            <a:extLst>
              <a:ext uri="{FF2B5EF4-FFF2-40B4-BE49-F238E27FC236}">
                <a16:creationId xmlns:a16="http://schemas.microsoft.com/office/drawing/2014/main" id="{BA7F4574-1083-7994-1EC0-854B66EACA0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88215" y="231325"/>
            <a:ext cx="8914487" cy="384136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NETLLM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的设计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</a:t>
            </a:r>
            <a:r>
              <a:rPr kumimoji="0" lang="zh-CN" altLang="en-US" sz="16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数据驱动的低阶网络自适应</a:t>
            </a:r>
            <a:r>
              <a:rPr kumimoji="0" lang="en-US" altLang="zh-CN" sz="16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</a:t>
            </a:r>
            <a:r>
              <a:rPr kumimoji="0" lang="zh-CN" altLang="en-US" sz="12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核心设计</a:t>
            </a:r>
            <a:r>
              <a:rPr kumimoji="0" lang="en-US" altLang="zh-CN" sz="12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E95114-ADD1-133D-C612-85E57DE08C3D}"/>
              </a:ext>
            </a:extLst>
          </p:cNvPr>
          <p:cNvSpPr txBox="1"/>
          <p:nvPr/>
        </p:nvSpPr>
        <p:spPr>
          <a:xfrm>
            <a:off x="591938" y="1546390"/>
            <a:ext cx="4240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标准</a:t>
            </a:r>
            <a:r>
              <a:rPr lang="en-US" altLang="zh-CN" sz="1600" dirty="0"/>
              <a:t>SL</a:t>
            </a:r>
            <a:r>
              <a:rPr lang="zh-CN" altLang="en-US" sz="1600" dirty="0"/>
              <a:t>数据驱动的训练管道对</a:t>
            </a:r>
            <a:r>
              <a:rPr lang="en-US" altLang="zh-CN" sz="1600" dirty="0"/>
              <a:t>LLM</a:t>
            </a:r>
            <a:r>
              <a:rPr lang="zh-CN" altLang="en-US" sz="1600" dirty="0"/>
              <a:t>进行微调：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9B362D3-EA2C-AFAE-8DB9-249D2B60308D}"/>
              </a:ext>
            </a:extLst>
          </p:cNvPr>
          <p:cNvSpPr/>
          <p:nvPr/>
        </p:nvSpPr>
        <p:spPr>
          <a:xfrm>
            <a:off x="660401" y="2280182"/>
            <a:ext cx="891915" cy="4272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Input X</a:t>
            </a:r>
            <a:endParaRPr lang="zh-CN" altLang="en-US" sz="12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3ED669D-36E3-B8A3-51AC-A1857CB3C00B}"/>
              </a:ext>
            </a:extLst>
          </p:cNvPr>
          <p:cNvSpPr/>
          <p:nvPr/>
        </p:nvSpPr>
        <p:spPr>
          <a:xfrm>
            <a:off x="1974851" y="2280181"/>
            <a:ext cx="891915" cy="4272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Label Y</a:t>
            </a:r>
            <a:endParaRPr lang="zh-CN" altLang="en-US" sz="12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ED7C4EB-37AB-9638-9AF5-7803DF72F29D}"/>
              </a:ext>
            </a:extLst>
          </p:cNvPr>
          <p:cNvSpPr/>
          <p:nvPr/>
        </p:nvSpPr>
        <p:spPr>
          <a:xfrm>
            <a:off x="660401" y="3115206"/>
            <a:ext cx="891915" cy="42721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多模态</a:t>
            </a:r>
            <a:endParaRPr lang="en-US" altLang="zh-CN" sz="1200" dirty="0"/>
          </a:p>
          <a:p>
            <a:pPr algn="ctr"/>
            <a:r>
              <a:rPr lang="zh-CN" altLang="en-US" sz="1200" dirty="0"/>
              <a:t>编码器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BE518E0-D405-390B-572A-264FBD7FE86D}"/>
              </a:ext>
            </a:extLst>
          </p:cNvPr>
          <p:cNvSpPr/>
          <p:nvPr/>
        </p:nvSpPr>
        <p:spPr>
          <a:xfrm>
            <a:off x="660400" y="3950230"/>
            <a:ext cx="891915" cy="42721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具有网络头的</a:t>
            </a:r>
            <a:r>
              <a:rPr lang="en-US" altLang="zh-CN" sz="1200" dirty="0"/>
              <a:t>LLM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98790747-2165-0FB8-1559-CB53F2CC79B9}"/>
                  </a:ext>
                </a:extLst>
              </p:cNvPr>
              <p:cNvSpPr/>
              <p:nvPr/>
            </p:nvSpPr>
            <p:spPr>
              <a:xfrm>
                <a:off x="1974851" y="3950230"/>
                <a:ext cx="891915" cy="427219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预测结果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98790747-2165-0FB8-1559-CB53F2CC79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851" y="3950230"/>
                <a:ext cx="891915" cy="427219"/>
              </a:xfrm>
              <a:prstGeom prst="roundRect">
                <a:avLst/>
              </a:prstGeom>
              <a:blipFill>
                <a:blip r:embed="rId7"/>
                <a:stretch>
                  <a:fillRect t="-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箭头: 下 7">
            <a:extLst>
              <a:ext uri="{FF2B5EF4-FFF2-40B4-BE49-F238E27FC236}">
                <a16:creationId xmlns:a16="http://schemas.microsoft.com/office/drawing/2014/main" id="{3B152841-EAA9-F2EA-F30B-91DDACA09132}"/>
              </a:ext>
            </a:extLst>
          </p:cNvPr>
          <p:cNvSpPr/>
          <p:nvPr/>
        </p:nvSpPr>
        <p:spPr>
          <a:xfrm>
            <a:off x="1090482" y="2707400"/>
            <a:ext cx="57150" cy="4078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178E3763-087C-AEF9-0344-3CD73CA4C2DE}"/>
              </a:ext>
            </a:extLst>
          </p:cNvPr>
          <p:cNvSpPr/>
          <p:nvPr/>
        </p:nvSpPr>
        <p:spPr>
          <a:xfrm>
            <a:off x="1077782" y="3542425"/>
            <a:ext cx="57150" cy="4078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8C9D1893-D4F3-2E03-2ADA-E09AE776F33E}"/>
              </a:ext>
            </a:extLst>
          </p:cNvPr>
          <p:cNvSpPr/>
          <p:nvPr/>
        </p:nvSpPr>
        <p:spPr>
          <a:xfrm rot="16200000">
            <a:off x="1735008" y="3966042"/>
            <a:ext cx="57150" cy="4078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2BE2FF0-07FF-6458-1000-F8EFAB3CD5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62" y="3115206"/>
            <a:ext cx="1514475" cy="419100"/>
          </a:xfrm>
          <a:prstGeom prst="rect">
            <a:avLst/>
          </a:prstGeom>
        </p:spPr>
      </p:pic>
      <p:sp>
        <p:nvSpPr>
          <p:cNvPr id="13" name="右大括号 12">
            <a:extLst>
              <a:ext uri="{FF2B5EF4-FFF2-40B4-BE49-F238E27FC236}">
                <a16:creationId xmlns:a16="http://schemas.microsoft.com/office/drawing/2014/main" id="{5DB0BF8D-E264-27C8-5E5D-26232C68DF8C}"/>
              </a:ext>
            </a:extLst>
          </p:cNvPr>
          <p:cNvSpPr/>
          <p:nvPr/>
        </p:nvSpPr>
        <p:spPr>
          <a:xfrm rot="16200000">
            <a:off x="1685859" y="1696742"/>
            <a:ext cx="155448" cy="914400"/>
          </a:xfrm>
          <a:prstGeom prst="rightBrace">
            <a:avLst>
              <a:gd name="adj1" fmla="val 8333"/>
              <a:gd name="adj2" fmla="val 486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A19211D9-3F91-27E6-6782-9D9704DAED29}"/>
              </a:ext>
            </a:extLst>
          </p:cNvPr>
          <p:cNvSpPr/>
          <p:nvPr/>
        </p:nvSpPr>
        <p:spPr>
          <a:xfrm>
            <a:off x="2402944" y="2715518"/>
            <a:ext cx="57150" cy="40780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A15C7414-CA34-220E-B445-87FB34510260}"/>
              </a:ext>
            </a:extLst>
          </p:cNvPr>
          <p:cNvSpPr/>
          <p:nvPr/>
        </p:nvSpPr>
        <p:spPr>
          <a:xfrm rot="10800000">
            <a:off x="2407177" y="3523012"/>
            <a:ext cx="57150" cy="40780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192C6290-0345-8F5E-264B-D3B56E99EDFF}"/>
              </a:ext>
            </a:extLst>
          </p:cNvPr>
          <p:cNvSpPr/>
          <p:nvPr/>
        </p:nvSpPr>
        <p:spPr>
          <a:xfrm rot="10800000">
            <a:off x="3196193" y="2886213"/>
            <a:ext cx="155448" cy="914400"/>
          </a:xfrm>
          <a:prstGeom prst="rightBrace">
            <a:avLst>
              <a:gd name="adj1" fmla="val 8333"/>
              <a:gd name="adj2" fmla="val 486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96B9B1D-D696-80FE-7521-E3E4A65D835F}"/>
              </a:ext>
            </a:extLst>
          </p:cNvPr>
          <p:cNvSpPr txBox="1"/>
          <p:nvPr/>
        </p:nvSpPr>
        <p:spPr>
          <a:xfrm>
            <a:off x="3392920" y="271551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交叉熵（分类任务）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212FC2D-9331-1265-964D-AF0F951530FF}"/>
              </a:ext>
            </a:extLst>
          </p:cNvPr>
          <p:cNvSpPr txBox="1"/>
          <p:nvPr/>
        </p:nvSpPr>
        <p:spPr>
          <a:xfrm>
            <a:off x="3392920" y="3170867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均方误差（回归任务）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2ECE5FC-C51A-7586-B1C8-3516345E6F51}"/>
              </a:ext>
            </a:extLst>
          </p:cNvPr>
          <p:cNvSpPr txBox="1"/>
          <p:nvPr/>
        </p:nvSpPr>
        <p:spPr>
          <a:xfrm>
            <a:off x="3392920" y="3626672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 ……</a:t>
            </a:r>
            <a:endParaRPr lang="zh-CN" altLang="en-US" sz="1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912D84-EC67-BE3C-1B4A-3A73A02E2014}"/>
              </a:ext>
            </a:extLst>
          </p:cNvPr>
          <p:cNvSpPr txBox="1"/>
          <p:nvPr/>
        </p:nvSpPr>
        <p:spPr>
          <a:xfrm>
            <a:off x="617338" y="953918"/>
            <a:ext cx="173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预测网络任务：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DAF51D8-C5C5-A017-A7EF-DC3C49CA93A7}"/>
              </a:ext>
            </a:extLst>
          </p:cNvPr>
          <p:cNvSpPr txBox="1"/>
          <p:nvPr/>
        </p:nvSpPr>
        <p:spPr>
          <a:xfrm>
            <a:off x="5464180" y="949139"/>
            <a:ext cx="173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决策网络任务：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E043AC9-0CD4-EDDB-C837-AE07EE65E6BB}"/>
              </a:ext>
            </a:extLst>
          </p:cNvPr>
          <p:cNvSpPr txBox="1"/>
          <p:nvPr/>
        </p:nvSpPr>
        <p:spPr>
          <a:xfrm>
            <a:off x="5445458" y="1540558"/>
            <a:ext cx="4714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基于高效的数据驱动</a:t>
            </a:r>
            <a:r>
              <a:rPr lang="en-US" altLang="zh-CN" sz="1600" dirty="0"/>
              <a:t>RL</a:t>
            </a:r>
            <a:r>
              <a:rPr lang="zh-CN" altLang="en-US" sz="1600" dirty="0"/>
              <a:t>技术设计的</a:t>
            </a:r>
            <a:r>
              <a:rPr lang="en-US" altLang="zh-CN" sz="1600" dirty="0"/>
              <a:t>RL</a:t>
            </a:r>
            <a:r>
              <a:rPr lang="zh-CN" altLang="en-US" sz="1600" dirty="0"/>
              <a:t>自适应管道：</a:t>
            </a: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4D6634E3-0ABD-5DF1-6D33-A5AB4BEED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522950"/>
              </p:ext>
            </p:extLst>
          </p:nvPr>
        </p:nvGraphicFramePr>
        <p:xfrm>
          <a:off x="5464180" y="2098615"/>
          <a:ext cx="56486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2255095334"/>
                    </a:ext>
                  </a:extLst>
                </a:gridCol>
                <a:gridCol w="1887340">
                  <a:extLst>
                    <a:ext uri="{9D8B030D-6E8A-4147-A177-3AD203B41FA5}">
                      <a16:colId xmlns:a16="http://schemas.microsoft.com/office/drawing/2014/main" val="4273352197"/>
                    </a:ext>
                  </a:extLst>
                </a:gridCol>
                <a:gridCol w="1875366">
                  <a:extLst>
                    <a:ext uri="{9D8B030D-6E8A-4147-A177-3AD203B41FA5}">
                      <a16:colId xmlns:a16="http://schemas.microsoft.com/office/drawing/2014/main" val="662488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传统</a:t>
                      </a:r>
                      <a:r>
                        <a:rPr lang="en-US" altLang="zh-CN" dirty="0"/>
                        <a:t>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本方法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05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/>
                        <a:t>是否需要与环境交互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/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31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/>
                        <a:t>训练时收集数据频率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/>
                        <a:t>定期刷新经验数据集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/>
                        <a:t>只许收集一次数据集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5314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C86DA46-154E-4DFE-D2C7-DD6C088E6235}"/>
                  </a:ext>
                </a:extLst>
              </p:cNvPr>
              <p:cNvSpPr txBox="1"/>
              <p:nvPr/>
            </p:nvSpPr>
            <p:spPr>
              <a:xfrm>
                <a:off x="5458625" y="3442338"/>
                <a:ext cx="4193327" cy="328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/>
                  <a:t>由经验轨迹组成的经验数据集：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rl</m:t>
                        </m:r>
                      </m:sub>
                    </m:sSub>
                  </m:oMath>
                </a14:m>
                <a:r>
                  <a:rPr lang="en-US" altLang="zh-CN" sz="14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1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l-GR" altLang="zh-CN" sz="1400" dirty="0"/>
                  <a:t>, · · ·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1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rl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1400" dirty="0"/>
                  <a:t> }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C86DA46-154E-4DFE-D2C7-DD6C088E6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625" y="3442338"/>
                <a:ext cx="4193327" cy="328488"/>
              </a:xfrm>
              <a:prstGeom prst="rect">
                <a:avLst/>
              </a:prstGeom>
              <a:blipFill>
                <a:blip r:embed="rId9"/>
                <a:stretch>
                  <a:fillRect l="-436" t="-1852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F0AC38D-D0E1-BDA9-AB89-15C54445D625}"/>
                  </a:ext>
                </a:extLst>
              </p:cNvPr>
              <p:cNvSpPr txBox="1"/>
              <p:nvPr/>
            </p:nvSpPr>
            <p:spPr>
              <a:xfrm>
                <a:off x="8031236" y="3917341"/>
                <a:ext cx="1770934" cy="374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altLang="zh-CN" sz="180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dirty="0"/>
                          <m:t>{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dirty="0"/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dirty="0"/>
                          <m:t> 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dirty="0"/>
                          <m:t>}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F0AC38D-D0E1-BDA9-AB89-15C54445D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236" y="3917341"/>
                <a:ext cx="1770934" cy="374911"/>
              </a:xfrm>
              <a:prstGeom prst="rect">
                <a:avLst/>
              </a:prstGeom>
              <a:blipFill>
                <a:blip r:embed="rId10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3422BB9-A499-2624-932C-1FDAC22498AB}"/>
              </a:ext>
            </a:extLst>
          </p:cNvPr>
          <p:cNvCxnSpPr>
            <a:cxnSpLocks/>
          </p:cNvCxnSpPr>
          <p:nvPr/>
        </p:nvCxnSpPr>
        <p:spPr>
          <a:xfrm>
            <a:off x="8890928" y="3746328"/>
            <a:ext cx="0" cy="194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6FC531B-446F-7263-BFB3-8ECF25DE7293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7581494" y="4292252"/>
            <a:ext cx="984656" cy="256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>
            <a:extLst>
              <a:ext uri="{FF2B5EF4-FFF2-40B4-BE49-F238E27FC236}">
                <a16:creationId xmlns:a16="http://schemas.microsoft.com/office/drawing/2014/main" id="{F1BFA3E7-80A8-BBD9-A36F-09D4882850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654" y="4549008"/>
            <a:ext cx="1121679" cy="307912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57D44C79-FD65-5E65-67D8-66165E6374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157" y="4612573"/>
            <a:ext cx="1149092" cy="244347"/>
          </a:xfrm>
          <a:prstGeom prst="rect">
            <a:avLst/>
          </a:prstGeom>
        </p:spPr>
      </p:pic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D0CD35B-DBDB-8CB5-EEEC-7160BECE7F28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8916703" y="4280433"/>
            <a:ext cx="0" cy="33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601A3480-8EFD-6D6B-DDC8-25C26B475CE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511" y="4606864"/>
            <a:ext cx="1470025" cy="250056"/>
          </a:xfrm>
          <a:prstGeom prst="rect">
            <a:avLst/>
          </a:prstGeom>
        </p:spPr>
      </p:pic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22DC243-0912-694E-8623-28803C809AC6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9255740" y="4241938"/>
            <a:ext cx="1134784" cy="364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>
            <a:extLst>
              <a:ext uri="{FF2B5EF4-FFF2-40B4-BE49-F238E27FC236}">
                <a16:creationId xmlns:a16="http://schemas.microsoft.com/office/drawing/2014/main" id="{B35B46E9-B468-2EDD-2ABA-4DD6C3805B1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494" y="5219436"/>
            <a:ext cx="2704958" cy="331219"/>
          </a:xfrm>
          <a:prstGeom prst="rect">
            <a:avLst/>
          </a:prstGeom>
        </p:spPr>
      </p:pic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FACF520-FD24-8992-8441-E73111B3EC94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695122" y="4856920"/>
            <a:ext cx="1238851" cy="36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4A0E070-5F42-DA73-7633-F31BF567B5BC}"/>
              </a:ext>
            </a:extLst>
          </p:cNvPr>
          <p:cNvCxnSpPr>
            <a:cxnSpLocks/>
          </p:cNvCxnSpPr>
          <p:nvPr/>
        </p:nvCxnSpPr>
        <p:spPr>
          <a:xfrm>
            <a:off x="8935276" y="4872108"/>
            <a:ext cx="0" cy="33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B36F262-5A2B-6A5D-96B2-6B0F9DF6F68D}"/>
              </a:ext>
            </a:extLst>
          </p:cNvPr>
          <p:cNvCxnSpPr>
            <a:cxnSpLocks/>
            <a:stCxn id="47" idx="2"/>
            <a:endCxn id="53" idx="0"/>
          </p:cNvCxnSpPr>
          <p:nvPr/>
        </p:nvCxnSpPr>
        <p:spPr>
          <a:xfrm flipH="1">
            <a:off x="8933973" y="4856920"/>
            <a:ext cx="1456551" cy="36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图片 66">
            <a:extLst>
              <a:ext uri="{FF2B5EF4-FFF2-40B4-BE49-F238E27FC236}">
                <a16:creationId xmlns:a16="http://schemas.microsoft.com/office/drawing/2014/main" id="{C41A9EB9-8FC7-001F-69CD-F3BB30233A5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435" y="5889433"/>
            <a:ext cx="3692142" cy="350936"/>
          </a:xfrm>
          <a:prstGeom prst="rect">
            <a:avLst/>
          </a:prstGeom>
        </p:spPr>
      </p:pic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46F3AF9-8D12-7D1D-935E-5CEDAE8855D9}"/>
              </a:ext>
            </a:extLst>
          </p:cNvPr>
          <p:cNvCxnSpPr>
            <a:cxnSpLocks/>
          </p:cNvCxnSpPr>
          <p:nvPr/>
        </p:nvCxnSpPr>
        <p:spPr>
          <a:xfrm>
            <a:off x="8971412" y="5550655"/>
            <a:ext cx="0" cy="33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ADD4C3B2-EC6B-12A6-12F6-E991F61B95EE}"/>
              </a:ext>
            </a:extLst>
          </p:cNvPr>
          <p:cNvSpPr/>
          <p:nvPr/>
        </p:nvSpPr>
        <p:spPr>
          <a:xfrm>
            <a:off x="5884139" y="5851291"/>
            <a:ext cx="891915" cy="42721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LLM</a:t>
            </a:r>
            <a:endParaRPr lang="zh-CN" altLang="en-US" sz="1200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CA3C3CA9-DC95-CEDE-99FB-44A426D826BC}"/>
              </a:ext>
            </a:extLst>
          </p:cNvPr>
          <p:cNvCxnSpPr>
            <a:cxnSpLocks/>
          </p:cNvCxnSpPr>
          <p:nvPr/>
        </p:nvCxnSpPr>
        <p:spPr>
          <a:xfrm flipH="1">
            <a:off x="6869557" y="6073723"/>
            <a:ext cx="252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图片 76">
            <a:extLst>
              <a:ext uri="{FF2B5EF4-FFF2-40B4-BE49-F238E27FC236}">
                <a16:creationId xmlns:a16="http://schemas.microsoft.com/office/drawing/2014/main" id="{6EFA0F90-BC84-E7D2-F442-3ACE8F52DC8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58" y="5134036"/>
            <a:ext cx="1855646" cy="318811"/>
          </a:xfrm>
          <a:prstGeom prst="rect">
            <a:avLst/>
          </a:prstGeom>
        </p:spPr>
      </p:pic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32A3008-7C67-088F-A965-F8D8D0FEBE1E}"/>
              </a:ext>
            </a:extLst>
          </p:cNvPr>
          <p:cNvCxnSpPr>
            <a:cxnSpLocks/>
          </p:cNvCxnSpPr>
          <p:nvPr/>
        </p:nvCxnSpPr>
        <p:spPr>
          <a:xfrm flipV="1">
            <a:off x="6364919" y="5550655"/>
            <a:ext cx="0" cy="300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图片 80">
            <a:extLst>
              <a:ext uri="{FF2B5EF4-FFF2-40B4-BE49-F238E27FC236}">
                <a16:creationId xmlns:a16="http://schemas.microsoft.com/office/drawing/2014/main" id="{43515609-6DC0-45F8-07EB-4B3CE5CA9A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075" y="3803554"/>
            <a:ext cx="2125616" cy="602484"/>
          </a:xfrm>
          <a:prstGeom prst="rect">
            <a:avLst/>
          </a:prstGeom>
        </p:spPr>
      </p:pic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F81F73FF-B085-55E8-8BE3-2AAA106BC4F6}"/>
              </a:ext>
            </a:extLst>
          </p:cNvPr>
          <p:cNvCxnSpPr>
            <a:cxnSpLocks/>
          </p:cNvCxnSpPr>
          <p:nvPr/>
        </p:nvCxnSpPr>
        <p:spPr>
          <a:xfrm flipV="1">
            <a:off x="6364919" y="4412045"/>
            <a:ext cx="0" cy="60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131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12853-D88B-4668-17BB-C04705AEE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66B7EB4-EC84-5459-5C1A-8C520288ABF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02BF9FE6-02D4-E515-182B-06AB32A1AC7D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F57F7127-37C2-C83A-8F32-F56FE9028C1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>
            <a:extLst>
              <a:ext uri="{FF2B5EF4-FFF2-40B4-BE49-F238E27FC236}">
                <a16:creationId xmlns:a16="http://schemas.microsoft.com/office/drawing/2014/main" id="{9C443A23-0F16-696D-8186-D159EB8A7E95}"/>
              </a:ext>
            </a:extLst>
          </p:cNvPr>
          <p:cNvSpPr/>
          <p:nvPr/>
        </p:nvSpPr>
        <p:spPr>
          <a:xfrm>
            <a:off x="-6350" y="6588152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5A73159-C430-1AE1-C7F1-33434EA04B45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4D84B1F2-716F-02F7-1A0B-A1659D4ADC8E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DA7C128B-2509-64C6-72C3-1466E0AFC753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b="1" i="1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ACE0EB27-9D38-A081-A89B-DA57E1E1AF3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>
            <a:extLst>
              <a:ext uri="{FF2B5EF4-FFF2-40B4-BE49-F238E27FC236}">
                <a16:creationId xmlns:a16="http://schemas.microsoft.com/office/drawing/2014/main" id="{D36E874E-66B0-FE5B-5BBA-6161719BD24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88215" y="231325"/>
            <a:ext cx="8914487" cy="384136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NETLLM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的设计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</a:t>
            </a:r>
            <a:r>
              <a:rPr kumimoji="0" lang="zh-CN" altLang="en-US" sz="16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数据驱动的低阶网络自适应</a:t>
            </a:r>
            <a:r>
              <a:rPr kumimoji="0" lang="en-US" altLang="zh-CN" sz="16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</a:t>
            </a:r>
            <a:r>
              <a:rPr kumimoji="0" lang="zh-CN" altLang="en-US" sz="12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核心设计</a:t>
            </a:r>
            <a:r>
              <a:rPr kumimoji="0" lang="en-US" altLang="zh-CN" sz="12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CD08497-62E6-D2A4-8A04-5F3C69702FC9}"/>
                  </a:ext>
                </a:extLst>
              </p:cNvPr>
              <p:cNvSpPr txBox="1"/>
              <p:nvPr/>
            </p:nvSpPr>
            <p:spPr>
              <a:xfrm>
                <a:off x="762529" y="1870469"/>
                <a:ext cx="26393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1600" i="1">
                            <a:latin typeface="Cambria Math" panose="02040503050406030204" pitchFamily="18" charset="0"/>
                          </a:rPr>
                          <m:t>𝛷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dirty="0"/>
                  <a:t>：给定</a:t>
                </a:r>
                <a:r>
                  <a:rPr lang="en-US" altLang="zh-CN" sz="1600" dirty="0"/>
                  <a:t>LLM</a:t>
                </a:r>
                <a:r>
                  <a:rPr lang="zh-CN" altLang="en-US" sz="1600" dirty="0"/>
                  <a:t>的预训练参数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CD08497-62E6-D2A4-8A04-5F3C69702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29" y="1870469"/>
                <a:ext cx="2639377" cy="338554"/>
              </a:xfrm>
              <a:prstGeom prst="rect">
                <a:avLst/>
              </a:prstGeom>
              <a:blipFill>
                <a:blip r:embed="rId7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63316FC-0C82-B5D3-8761-9B38B142A21D}"/>
                  </a:ext>
                </a:extLst>
              </p:cNvPr>
              <p:cNvSpPr txBox="1"/>
              <p:nvPr/>
            </p:nvSpPr>
            <p:spPr>
              <a:xfrm>
                <a:off x="879725" y="2641521"/>
                <a:ext cx="1307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altLang="zh-CN" dirty="0"/>
                  <a:t>ΔΦ</a:t>
                </a:r>
                <a:r>
                  <a:rPr lang="en-US" altLang="zh-CN" dirty="0"/>
                  <a:t>+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1800" i="1">
                            <a:latin typeface="Cambria Math" panose="02040503050406030204" pitchFamily="18" charset="0"/>
                          </a:rPr>
                          <m:t>𝛷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:r>
                  <a:rPr lang="el-GR" altLang="zh-CN" dirty="0"/>
                  <a:t>Φ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63316FC-0C82-B5D3-8761-9B38B142A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25" y="2641521"/>
                <a:ext cx="1307730" cy="369332"/>
              </a:xfrm>
              <a:prstGeom prst="rect">
                <a:avLst/>
              </a:prstGeom>
              <a:blipFill>
                <a:blip r:embed="rId8"/>
                <a:stretch>
                  <a:fillRect l="-3721" t="-8197" r="-325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C32867-373B-C915-F1AF-F9CFB93B1301}"/>
              </a:ext>
            </a:extLst>
          </p:cNvPr>
          <p:cNvCxnSpPr/>
          <p:nvPr/>
        </p:nvCxnSpPr>
        <p:spPr>
          <a:xfrm>
            <a:off x="1069787" y="3010853"/>
            <a:ext cx="0" cy="35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393BBF2-D685-7961-52A7-38ADC31064AD}"/>
              </a:ext>
            </a:extLst>
          </p:cNvPr>
          <p:cNvSpPr txBox="1"/>
          <p:nvPr/>
        </p:nvSpPr>
        <p:spPr>
          <a:xfrm>
            <a:off x="772269" y="345076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更新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E4B3256-15FB-30A4-219C-175C42DF5639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367304" y="2953119"/>
            <a:ext cx="604183" cy="666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1264CF7-A09C-140B-A791-0BD9E27A4278}"/>
              </a:ext>
            </a:extLst>
          </p:cNvPr>
          <p:cNvSpPr txBox="1"/>
          <p:nvPr/>
        </p:nvSpPr>
        <p:spPr>
          <a:xfrm>
            <a:off x="1684753" y="322803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寻找最优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CE764C8-AB3F-1790-4C28-5BDCD6278750}"/>
                  </a:ext>
                </a:extLst>
              </p:cNvPr>
              <p:cNvSpPr txBox="1"/>
              <p:nvPr/>
            </p:nvSpPr>
            <p:spPr>
              <a:xfrm>
                <a:off x="518626" y="4252598"/>
                <a:ext cx="29086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/>
                  <a:t>   学习参数的维度</a:t>
                </a:r>
                <a:r>
                  <a:rPr lang="el-GR" altLang="zh-CN" sz="1600" dirty="0"/>
                  <a:t>|ΔΦ|</a:t>
                </a:r>
                <a:r>
                  <a:rPr lang="en-US" altLang="zh-CN" sz="1600" dirty="0"/>
                  <a:t>=|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1600" i="1">
                            <a:latin typeface="Cambria Math" panose="02040503050406030204" pitchFamily="18" charset="0"/>
                          </a:rPr>
                          <m:t>𝛷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|</a:t>
                </a:r>
              </a:p>
              <a:p>
                <a:r>
                  <a:rPr lang="zh-CN" altLang="en-US" sz="1600" dirty="0"/>
                  <a:t>（例如</a:t>
                </a:r>
                <a:r>
                  <a:rPr lang="en-US" altLang="zh-CN" sz="1600" dirty="0" err="1"/>
                  <a:t>PaLM</a:t>
                </a:r>
                <a:r>
                  <a:rPr lang="zh-CN" altLang="en-US" sz="1600" dirty="0"/>
                  <a:t>的</a:t>
                </a:r>
                <a:r>
                  <a:rPr lang="en-US" altLang="zh-CN" sz="1600" dirty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1600" i="1">
                            <a:latin typeface="Cambria Math" panose="02040503050406030204" pitchFamily="18" charset="0"/>
                          </a:rPr>
                          <m:t>𝛷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|=5400</a:t>
                </a:r>
                <a:r>
                  <a:rPr lang="zh-CN" altLang="en-US" sz="1600" dirty="0"/>
                  <a:t>亿）</a:t>
                </a: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CE764C8-AB3F-1790-4C28-5BDCD6278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26" y="4252598"/>
                <a:ext cx="2908681" cy="584775"/>
              </a:xfrm>
              <a:prstGeom prst="rect">
                <a:avLst/>
              </a:prstGeom>
              <a:blipFill>
                <a:blip r:embed="rId9"/>
                <a:stretch>
                  <a:fillRect l="-1048"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7AF0048B-3A7D-8531-C0B7-5B4F496A51DD}"/>
              </a:ext>
            </a:extLst>
          </p:cNvPr>
          <p:cNvSpPr/>
          <p:nvPr/>
        </p:nvSpPr>
        <p:spPr>
          <a:xfrm>
            <a:off x="5543307" y="1854712"/>
            <a:ext cx="891915" cy="42721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低秩矩阵</a:t>
            </a:r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116DB6FA-D1E0-F53A-AB62-08F8BF73C0A6}"/>
              </a:ext>
            </a:extLst>
          </p:cNvPr>
          <p:cNvSpPr/>
          <p:nvPr/>
        </p:nvSpPr>
        <p:spPr>
          <a:xfrm rot="16200000">
            <a:off x="6708992" y="1864418"/>
            <a:ext cx="57150" cy="4078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A11041EF-149A-3CD2-FEBA-A44272357586}"/>
              </a:ext>
            </a:extLst>
          </p:cNvPr>
          <p:cNvSpPr/>
          <p:nvPr/>
        </p:nvSpPr>
        <p:spPr>
          <a:xfrm>
            <a:off x="7062537" y="1854711"/>
            <a:ext cx="1020770" cy="42721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LLM</a:t>
            </a:r>
            <a:r>
              <a:rPr lang="zh-CN" altLang="en-US" sz="1200" dirty="0"/>
              <a:t>参数</a:t>
            </a:r>
            <a:endParaRPr lang="en-US" altLang="zh-CN" sz="1200" dirty="0"/>
          </a:p>
          <a:p>
            <a:pPr algn="ctr"/>
            <a:r>
              <a:rPr lang="zh-CN" altLang="en-US" sz="1200" dirty="0"/>
              <a:t>所需的变化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2BA69C0-0F25-E7FB-D0E2-5D3AADE589B6}"/>
              </a:ext>
            </a:extLst>
          </p:cNvPr>
          <p:cNvSpPr txBox="1"/>
          <p:nvPr/>
        </p:nvSpPr>
        <p:spPr>
          <a:xfrm>
            <a:off x="6458264" y="165837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近似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EEB5C755-5576-82BC-FB11-4C2EAFCFAAE7}"/>
                  </a:ext>
                </a:extLst>
              </p:cNvPr>
              <p:cNvSpPr/>
              <p:nvPr/>
            </p:nvSpPr>
            <p:spPr>
              <a:xfrm>
                <a:off x="7627230" y="3310335"/>
                <a:ext cx="990357" cy="57205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维度</a:t>
                </a:r>
                <a:r>
                  <a:rPr lang="en-US" altLang="zh-CN" sz="1200" dirty="0"/>
                  <a:t>d x k </a:t>
                </a:r>
              </a:p>
              <a:p>
                <a:pPr algn="ctr"/>
                <a:r>
                  <a:rPr lang="zh-CN" altLang="en-US" sz="1200" dirty="0"/>
                  <a:t>训练矩阵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EEB5C755-5576-82BC-FB11-4C2EAFCFA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230" y="3310335"/>
                <a:ext cx="990357" cy="572052"/>
              </a:xfrm>
              <a:prstGeom prst="roundRect">
                <a:avLst/>
              </a:prstGeom>
              <a:blipFill>
                <a:blip r:embed="rId10"/>
                <a:stretch>
                  <a:fillRect t="-6383" b="-21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FAB31C16-6D78-A413-5F92-5CF83C15DF3A}"/>
              </a:ext>
            </a:extLst>
          </p:cNvPr>
          <p:cNvSpPr/>
          <p:nvPr/>
        </p:nvSpPr>
        <p:spPr>
          <a:xfrm>
            <a:off x="5467907" y="2777340"/>
            <a:ext cx="990357" cy="5720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维度</a:t>
            </a:r>
            <a:r>
              <a:rPr lang="en-US" altLang="zh-CN" sz="1200" dirty="0"/>
              <a:t>d x r </a:t>
            </a:r>
          </a:p>
          <a:p>
            <a:pPr algn="ctr"/>
            <a:r>
              <a:rPr lang="zh-CN" altLang="en-US" sz="1200" dirty="0"/>
              <a:t>训练矩阵</a:t>
            </a:r>
            <a:endParaRPr lang="en-US" altLang="zh-CN" sz="1200" dirty="0"/>
          </a:p>
          <a:p>
            <a:pPr algn="ctr"/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0494A3BB-FD32-94EF-130B-345D36B150D6}"/>
              </a:ext>
            </a:extLst>
          </p:cNvPr>
          <p:cNvSpPr/>
          <p:nvPr/>
        </p:nvSpPr>
        <p:spPr>
          <a:xfrm>
            <a:off x="5467907" y="3928786"/>
            <a:ext cx="990357" cy="5720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维度</a:t>
            </a:r>
            <a:r>
              <a:rPr lang="en-US" altLang="zh-CN" sz="1200" dirty="0"/>
              <a:t>r x k </a:t>
            </a:r>
          </a:p>
          <a:p>
            <a:pPr algn="ctr"/>
            <a:r>
              <a:rPr lang="zh-CN" altLang="en-US" sz="1200" dirty="0"/>
              <a:t>训练矩阵</a:t>
            </a:r>
            <a:endParaRPr lang="en-US" altLang="zh-CN" sz="1200" dirty="0"/>
          </a:p>
          <a:p>
            <a:pPr algn="ctr"/>
            <a:r>
              <a:rPr lang="en-US" altLang="zh-CN" sz="1200" dirty="0"/>
              <a:t>B</a:t>
            </a:r>
            <a:endParaRPr lang="zh-CN" altLang="en-US" sz="1200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535BE7E-1602-BEEF-420C-FACFE2272E1B}"/>
              </a:ext>
            </a:extLst>
          </p:cNvPr>
          <p:cNvCxnSpPr>
            <a:stCxn id="38" idx="3"/>
            <a:endCxn id="37" idx="1"/>
          </p:cNvCxnSpPr>
          <p:nvPr/>
        </p:nvCxnSpPr>
        <p:spPr>
          <a:xfrm>
            <a:off x="6458264" y="3063366"/>
            <a:ext cx="1168966" cy="532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5491FC7-1470-804A-6A44-D29B21C46711}"/>
              </a:ext>
            </a:extLst>
          </p:cNvPr>
          <p:cNvCxnSpPr>
            <a:cxnSpLocks/>
            <a:stCxn id="39" idx="3"/>
            <a:endCxn id="37" idx="1"/>
          </p:cNvCxnSpPr>
          <p:nvPr/>
        </p:nvCxnSpPr>
        <p:spPr>
          <a:xfrm flipV="1">
            <a:off x="6458264" y="3596361"/>
            <a:ext cx="1168966" cy="61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左大括号 47">
            <a:extLst>
              <a:ext uri="{FF2B5EF4-FFF2-40B4-BE49-F238E27FC236}">
                <a16:creationId xmlns:a16="http://schemas.microsoft.com/office/drawing/2014/main" id="{1F51B2B7-5640-0448-6215-8B5B3D989CE3}"/>
              </a:ext>
            </a:extLst>
          </p:cNvPr>
          <p:cNvSpPr/>
          <p:nvPr/>
        </p:nvSpPr>
        <p:spPr>
          <a:xfrm>
            <a:off x="5251939" y="3097206"/>
            <a:ext cx="128920" cy="10796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12A6D3A-50A2-E3F8-E535-467D01A7B62E}"/>
              </a:ext>
            </a:extLst>
          </p:cNvPr>
          <p:cNvSpPr txBox="1"/>
          <p:nvPr/>
        </p:nvSpPr>
        <p:spPr>
          <a:xfrm>
            <a:off x="3990707" y="3420955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r≪min</a:t>
            </a:r>
            <a:r>
              <a:rPr lang="en-US" altLang="zh-CN" sz="1600" dirty="0"/>
              <a:t>{d</a:t>
            </a:r>
            <a:r>
              <a:rPr lang="zh-CN" altLang="en-US" sz="1600" dirty="0"/>
              <a:t>，</a:t>
            </a:r>
            <a:r>
              <a:rPr lang="en-US" altLang="zh-CN" sz="1600" dirty="0"/>
              <a:t>k}</a:t>
            </a:r>
            <a:endParaRPr lang="zh-CN" altLang="en-US" sz="1600" dirty="0"/>
          </a:p>
        </p:txBody>
      </p:sp>
      <p:sp>
        <p:nvSpPr>
          <p:cNvPr id="50" name="箭头: 下 49">
            <a:extLst>
              <a:ext uri="{FF2B5EF4-FFF2-40B4-BE49-F238E27FC236}">
                <a16:creationId xmlns:a16="http://schemas.microsoft.com/office/drawing/2014/main" id="{930B3B5C-F360-2F82-AC5B-19DCDDEF9A5F}"/>
              </a:ext>
            </a:extLst>
          </p:cNvPr>
          <p:cNvSpPr/>
          <p:nvPr/>
        </p:nvSpPr>
        <p:spPr>
          <a:xfrm rot="16200000">
            <a:off x="8963850" y="3414904"/>
            <a:ext cx="57150" cy="4078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45F45848-C19D-EEB5-B4C0-9653E86DB7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270" y="3476135"/>
            <a:ext cx="2476500" cy="266700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CDFBB1BA-97C0-84D9-3AB9-E2BFED0D0738}"/>
              </a:ext>
            </a:extLst>
          </p:cNvPr>
          <p:cNvSpPr/>
          <p:nvPr/>
        </p:nvSpPr>
        <p:spPr>
          <a:xfrm>
            <a:off x="9786553" y="3463915"/>
            <a:ext cx="393700" cy="323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2887A40-DE37-8F4F-5173-065D6494FA0D}"/>
              </a:ext>
            </a:extLst>
          </p:cNvPr>
          <p:cNvSpPr/>
          <p:nvPr/>
        </p:nvSpPr>
        <p:spPr>
          <a:xfrm>
            <a:off x="10955519" y="3463915"/>
            <a:ext cx="393700" cy="323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390C616-B3BC-B96B-CB12-2D7229D43373}"/>
              </a:ext>
            </a:extLst>
          </p:cNvPr>
          <p:cNvSpPr/>
          <p:nvPr/>
        </p:nvSpPr>
        <p:spPr>
          <a:xfrm>
            <a:off x="11457945" y="3463915"/>
            <a:ext cx="393700" cy="3239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CE92192-4022-F1BD-33B2-2A8D87E7B45A}"/>
              </a:ext>
            </a:extLst>
          </p:cNvPr>
          <p:cNvSpPr txBox="1"/>
          <p:nvPr/>
        </p:nvSpPr>
        <p:spPr>
          <a:xfrm>
            <a:off x="9645477" y="4407065"/>
            <a:ext cx="2027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预训练知识得以保留，因此，同一</a:t>
            </a:r>
            <a:r>
              <a:rPr lang="en-US" altLang="zh-CN" sz="1600" dirty="0"/>
              <a:t>LLM</a:t>
            </a:r>
            <a:r>
              <a:rPr lang="zh-CN" altLang="en-US" sz="1600" dirty="0"/>
              <a:t>可以作为不同任务的基础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667DC8E-4832-3B71-6D7E-52C0D5EB0E74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9983403" y="3871818"/>
            <a:ext cx="676023" cy="535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23B0E8C7-AAE3-CF15-C759-3CD12D0FC622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 flipH="1">
            <a:off x="10659426" y="3787911"/>
            <a:ext cx="492943" cy="619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8569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25E0C-BCD6-D408-8C3E-53E3FACF3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3ED28DB-E32A-C09B-F3BF-9F9365210161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74063A23-1C97-ECA6-E034-3D9E9927DBFD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4CB5F1BF-6FFD-FD0F-11C3-D28FA79EDC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>
            <a:extLst>
              <a:ext uri="{FF2B5EF4-FFF2-40B4-BE49-F238E27FC236}">
                <a16:creationId xmlns:a16="http://schemas.microsoft.com/office/drawing/2014/main" id="{4367274D-C7D7-8FA9-A757-E6C8899E9736}"/>
              </a:ext>
            </a:extLst>
          </p:cNvPr>
          <p:cNvSpPr/>
          <p:nvPr/>
        </p:nvSpPr>
        <p:spPr>
          <a:xfrm>
            <a:off x="-6350" y="6588152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499A67F-A297-FB25-AC4B-DFBE109A9134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17756D3F-D813-1005-CA0A-2AB1FBAEE4BD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456B0D44-D1C2-25FA-06F9-40E2A2702B3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b="1" i="1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B9A5C344-34F9-7A53-F19D-DA46C1266C6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>
            <a:extLst>
              <a:ext uri="{FF2B5EF4-FFF2-40B4-BE49-F238E27FC236}">
                <a16:creationId xmlns:a16="http://schemas.microsoft.com/office/drawing/2014/main" id="{4491BEC9-5447-ECC8-2D74-8D6B4573327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88215" y="231325"/>
            <a:ext cx="8914487" cy="384136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NETLLM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的设计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</a:t>
            </a:r>
            <a:r>
              <a:rPr kumimoji="0" lang="zh-CN" altLang="en-US" sz="16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数据驱动的低阶网络自适应</a:t>
            </a:r>
            <a:r>
              <a:rPr kumimoji="0" lang="en-US" altLang="zh-CN" sz="16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</a:t>
            </a:r>
            <a:r>
              <a:rPr lang="zh-CN" altLang="en-US" sz="1200" b="1" spc="3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总结构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7C136C6A-7DE1-F2FA-65AD-BACE0D8E8F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0997" y="1384301"/>
            <a:ext cx="7138970" cy="408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88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6750" y="779206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-6350" y="6588152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1"/>
            </p:custDataLst>
          </p:nvPr>
        </p:nvSpPr>
        <p:spPr>
          <a:xfrm>
            <a:off x="1056004" y="-119918"/>
            <a:ext cx="6716395" cy="74793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  <a:defRPr/>
            </a:pP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09EC09-9217-B895-4CBD-47E516E01729}"/>
              </a:ext>
            </a:extLst>
          </p:cNvPr>
          <p:cNvSpPr txBox="1"/>
          <p:nvPr/>
        </p:nvSpPr>
        <p:spPr>
          <a:xfrm>
            <a:off x="851338" y="176378"/>
            <a:ext cx="215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评价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基线与度量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CDBC47B-0849-D7A3-DDD0-839DBF514B35}"/>
              </a:ext>
            </a:extLst>
          </p:cNvPr>
          <p:cNvSpPr/>
          <p:nvPr/>
        </p:nvSpPr>
        <p:spPr>
          <a:xfrm>
            <a:off x="1543050" y="1416050"/>
            <a:ext cx="3403600" cy="3962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1F04A68-E21B-FD9B-9143-208E62BC7084}"/>
              </a:ext>
            </a:extLst>
          </p:cNvPr>
          <p:cNvSpPr/>
          <p:nvPr/>
        </p:nvSpPr>
        <p:spPr>
          <a:xfrm>
            <a:off x="1786804" y="1651000"/>
            <a:ext cx="2854325" cy="2362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三种最先进的基于学习的算法：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VP</a:t>
            </a:r>
            <a:r>
              <a:rPr lang="zh-CN" altLang="en-US" sz="1200" dirty="0">
                <a:solidFill>
                  <a:schemeClr val="tx1"/>
                </a:solidFill>
              </a:rPr>
              <a:t>的</a:t>
            </a:r>
            <a:r>
              <a:rPr lang="en-US" altLang="zh-CN" sz="1200" dirty="0">
                <a:solidFill>
                  <a:schemeClr val="tx1"/>
                </a:solidFill>
              </a:rPr>
              <a:t>TRACK</a:t>
            </a:r>
            <a:r>
              <a:rPr lang="zh-CN" altLang="en-US" sz="1200" dirty="0">
                <a:solidFill>
                  <a:schemeClr val="tx1"/>
                </a:solidFill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</a:rPr>
              <a:t>ABR</a:t>
            </a:r>
            <a:r>
              <a:rPr lang="zh-CN" altLang="en-US" sz="1200" dirty="0">
                <a:solidFill>
                  <a:schemeClr val="tx1"/>
                </a:solidFill>
              </a:rPr>
              <a:t>的</a:t>
            </a:r>
            <a:r>
              <a:rPr lang="en-US" altLang="zh-CN" sz="1200" dirty="0">
                <a:solidFill>
                  <a:schemeClr val="tx1"/>
                </a:solidFill>
              </a:rPr>
              <a:t>GENET</a:t>
            </a:r>
            <a:r>
              <a:rPr lang="zh-CN" altLang="en-US" sz="1200" dirty="0">
                <a:solidFill>
                  <a:schemeClr val="tx1"/>
                </a:solidFill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</a:rPr>
              <a:t>CJS</a:t>
            </a:r>
            <a:r>
              <a:rPr lang="zh-CN" altLang="en-US" sz="1200" dirty="0">
                <a:solidFill>
                  <a:schemeClr val="tx1"/>
                </a:solidFill>
              </a:rPr>
              <a:t>的</a:t>
            </a:r>
            <a:r>
              <a:rPr lang="en-US" altLang="zh-CN" sz="1200" dirty="0">
                <a:solidFill>
                  <a:schemeClr val="tx1"/>
                </a:solidFill>
              </a:rPr>
              <a:t>Decima</a:t>
            </a:r>
          </a:p>
          <a:p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b="1" dirty="0">
                <a:solidFill>
                  <a:schemeClr val="tx1"/>
                </a:solidFill>
              </a:rPr>
              <a:t>基于规则（非</a:t>
            </a:r>
            <a:r>
              <a:rPr lang="en-US" altLang="zh-CN" sz="1200" b="1" dirty="0">
                <a:solidFill>
                  <a:schemeClr val="tx1"/>
                </a:solidFill>
              </a:rPr>
              <a:t>DNN</a:t>
            </a:r>
            <a:r>
              <a:rPr lang="zh-CN" altLang="en-US" sz="1200" b="1" dirty="0">
                <a:solidFill>
                  <a:schemeClr val="tx1"/>
                </a:solidFill>
              </a:rPr>
              <a:t>）的算法</a:t>
            </a:r>
            <a:r>
              <a:rPr lang="zh-CN" altLang="en-US" sz="1200" dirty="0">
                <a:solidFill>
                  <a:schemeClr val="tx1"/>
                </a:solidFill>
              </a:rPr>
              <a:t>：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VP</a:t>
            </a:r>
            <a:r>
              <a:rPr lang="zh-CN" altLang="en-US" sz="1200" dirty="0">
                <a:solidFill>
                  <a:schemeClr val="tx1"/>
                </a:solidFill>
              </a:rPr>
              <a:t>的线性回归（</a:t>
            </a:r>
            <a:r>
              <a:rPr lang="en-US" altLang="zh-CN" sz="1200" dirty="0">
                <a:solidFill>
                  <a:schemeClr val="tx1"/>
                </a:solidFill>
              </a:rPr>
              <a:t>LR</a:t>
            </a:r>
            <a:r>
              <a:rPr lang="zh-CN" altLang="en-US" sz="1200" dirty="0">
                <a:solidFill>
                  <a:schemeClr val="tx1"/>
                </a:solidFill>
              </a:rPr>
              <a:t>）和基于速度的预测（</a:t>
            </a:r>
            <a:r>
              <a:rPr lang="en-US" altLang="zh-CN" sz="1200" dirty="0">
                <a:solidFill>
                  <a:schemeClr val="tx1"/>
                </a:solidFill>
              </a:rPr>
              <a:t>velocity</a:t>
            </a:r>
            <a:r>
              <a:rPr lang="zh-CN" altLang="en-US" sz="1200" dirty="0">
                <a:solidFill>
                  <a:schemeClr val="tx1"/>
                </a:solidFill>
              </a:rPr>
              <a:t>）、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ABR</a:t>
            </a:r>
            <a:r>
              <a:rPr lang="zh-CN" altLang="en-US" sz="1200" dirty="0">
                <a:solidFill>
                  <a:schemeClr val="tx1"/>
                </a:solidFill>
              </a:rPr>
              <a:t>的</a:t>
            </a:r>
            <a:r>
              <a:rPr lang="en-US" altLang="zh-CN" sz="1200" dirty="0">
                <a:solidFill>
                  <a:schemeClr val="tx1"/>
                </a:solidFill>
              </a:rPr>
              <a:t>BBA</a:t>
            </a:r>
            <a:r>
              <a:rPr lang="zh-CN" altLang="en-US" sz="1200" dirty="0">
                <a:solidFill>
                  <a:schemeClr val="tx1"/>
                </a:solidFill>
              </a:rPr>
              <a:t>和</a:t>
            </a:r>
            <a:r>
              <a:rPr lang="en-US" altLang="zh-CN" sz="1200" dirty="0">
                <a:solidFill>
                  <a:schemeClr val="tx1"/>
                </a:solidFill>
              </a:rPr>
              <a:t>MPC</a:t>
            </a:r>
            <a:r>
              <a:rPr lang="zh-CN" altLang="en-US" sz="1200" dirty="0">
                <a:solidFill>
                  <a:schemeClr val="tx1"/>
                </a:solidFill>
              </a:rPr>
              <a:t>、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CJS</a:t>
            </a:r>
            <a:r>
              <a:rPr lang="zh-CN" altLang="en-US" sz="1200" dirty="0">
                <a:solidFill>
                  <a:schemeClr val="tx1"/>
                </a:solidFill>
              </a:rPr>
              <a:t>的先进先出（</a:t>
            </a:r>
            <a:r>
              <a:rPr lang="en-US" altLang="zh-CN" sz="1200" dirty="0">
                <a:solidFill>
                  <a:schemeClr val="tx1"/>
                </a:solidFill>
              </a:rPr>
              <a:t>FIFO</a:t>
            </a:r>
            <a:r>
              <a:rPr lang="zh-CN" altLang="en-US" sz="1200" dirty="0">
                <a:solidFill>
                  <a:schemeClr val="tx1"/>
                </a:solidFill>
              </a:rPr>
              <a:t>）和公平调度（公平）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BE52172-AA64-0459-FD0F-5CFF3DBF7D42}"/>
              </a:ext>
            </a:extLst>
          </p:cNvPr>
          <p:cNvSpPr/>
          <p:nvPr/>
        </p:nvSpPr>
        <p:spPr>
          <a:xfrm>
            <a:off x="2762250" y="4311239"/>
            <a:ext cx="965200" cy="4680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基线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A832A5-8543-6597-A639-8079EF1C31D3}"/>
              </a:ext>
            </a:extLst>
          </p:cNvPr>
          <p:cNvSpPr/>
          <p:nvPr/>
        </p:nvSpPr>
        <p:spPr>
          <a:xfrm>
            <a:off x="6996197" y="1416050"/>
            <a:ext cx="3403600" cy="3962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BD2023E-FC58-8AFA-CAC6-56D2A8A4CD91}"/>
              </a:ext>
            </a:extLst>
          </p:cNvPr>
          <p:cNvSpPr/>
          <p:nvPr/>
        </p:nvSpPr>
        <p:spPr>
          <a:xfrm>
            <a:off x="7284401" y="1651000"/>
            <a:ext cx="2854325" cy="2362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VP</a:t>
            </a:r>
            <a:r>
              <a:rPr lang="zh-CN" altLang="en-US" sz="1200" dirty="0">
                <a:solidFill>
                  <a:schemeClr val="tx1"/>
                </a:solidFill>
              </a:rPr>
              <a:t>的平均绝对误差（</a:t>
            </a:r>
            <a:r>
              <a:rPr lang="en-US" altLang="zh-CN" sz="1200" dirty="0">
                <a:solidFill>
                  <a:schemeClr val="tx1"/>
                </a:solidFill>
              </a:rPr>
              <a:t>MAE</a:t>
            </a:r>
            <a:r>
              <a:rPr lang="zh-CN" altLang="en-US" sz="1200" dirty="0">
                <a:solidFill>
                  <a:schemeClr val="tx1"/>
                </a:solidFill>
              </a:rPr>
              <a:t>）、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ABR</a:t>
            </a:r>
            <a:r>
              <a:rPr lang="zh-CN" altLang="en-US" sz="1200" dirty="0">
                <a:solidFill>
                  <a:schemeClr val="tx1"/>
                </a:solidFill>
              </a:rPr>
              <a:t>的体验质量（</a:t>
            </a:r>
            <a:r>
              <a:rPr lang="en-US" altLang="zh-CN" sz="1200" dirty="0" err="1">
                <a:solidFill>
                  <a:schemeClr val="tx1"/>
                </a:solidFill>
              </a:rPr>
              <a:t>QoE</a:t>
            </a:r>
            <a:r>
              <a:rPr lang="zh-CN" altLang="en-US" sz="1200" dirty="0">
                <a:solidFill>
                  <a:schemeClr val="tx1"/>
                </a:solidFill>
              </a:rPr>
              <a:t>）得分、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CJS</a:t>
            </a:r>
            <a:r>
              <a:rPr lang="zh-CN" altLang="en-US" sz="1200" dirty="0">
                <a:solidFill>
                  <a:schemeClr val="tx1"/>
                </a:solidFill>
              </a:rPr>
              <a:t>的作业完成时间（</a:t>
            </a:r>
            <a:r>
              <a:rPr lang="en-US" altLang="zh-CN" sz="1200" dirty="0">
                <a:solidFill>
                  <a:schemeClr val="tx1"/>
                </a:solidFill>
              </a:rPr>
              <a:t>JCT</a:t>
            </a:r>
            <a:r>
              <a:rPr lang="zh-CN" altLang="en-US" sz="1200" dirty="0">
                <a:solidFill>
                  <a:schemeClr val="tx1"/>
                </a:solidFill>
              </a:rPr>
              <a:t>）。</a:t>
            </a:r>
            <a:endParaRPr lang="en-US" altLang="zh-CN" sz="1200" dirty="0">
              <a:solidFill>
                <a:schemeClr val="tx1"/>
              </a:solidFill>
            </a:endParaRPr>
          </a:p>
          <a:p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【</a:t>
            </a:r>
            <a:r>
              <a:rPr lang="zh-CN" altLang="en-US" sz="1200" dirty="0">
                <a:solidFill>
                  <a:schemeClr val="tx1"/>
                </a:solidFill>
              </a:rPr>
              <a:t>较低的</a:t>
            </a:r>
            <a:r>
              <a:rPr lang="en-US" altLang="zh-CN" sz="1200" dirty="0">
                <a:solidFill>
                  <a:schemeClr val="tx1"/>
                </a:solidFill>
              </a:rPr>
              <a:t>MAE</a:t>
            </a:r>
            <a:r>
              <a:rPr lang="zh-CN" altLang="en-US" sz="1200" dirty="0">
                <a:solidFill>
                  <a:schemeClr val="tx1"/>
                </a:solidFill>
              </a:rPr>
              <a:t>、较高的</a:t>
            </a:r>
            <a:r>
              <a:rPr lang="en-US" altLang="zh-CN" sz="1200" dirty="0" err="1">
                <a:solidFill>
                  <a:schemeClr val="tx1"/>
                </a:solidFill>
              </a:rPr>
              <a:t>QoE</a:t>
            </a:r>
            <a:r>
              <a:rPr lang="zh-CN" altLang="en-US" sz="1200" dirty="0">
                <a:solidFill>
                  <a:schemeClr val="tx1"/>
                </a:solidFill>
              </a:rPr>
              <a:t>和较低的</a:t>
            </a:r>
            <a:r>
              <a:rPr lang="en-US" altLang="zh-CN" sz="1200" dirty="0">
                <a:solidFill>
                  <a:schemeClr val="tx1"/>
                </a:solidFill>
              </a:rPr>
              <a:t>JCT</a:t>
            </a:r>
            <a:r>
              <a:rPr lang="zh-CN" altLang="en-US" sz="1200" dirty="0">
                <a:solidFill>
                  <a:schemeClr val="tx1"/>
                </a:solidFill>
              </a:rPr>
              <a:t>表明性能更好</a:t>
            </a:r>
            <a:r>
              <a:rPr lang="en-US" altLang="zh-CN" sz="1200" dirty="0">
                <a:solidFill>
                  <a:schemeClr val="tx1"/>
                </a:solidFill>
              </a:rPr>
              <a:t>】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7D3D955-CAC7-010F-3F2C-1C1129405103}"/>
              </a:ext>
            </a:extLst>
          </p:cNvPr>
          <p:cNvSpPr/>
          <p:nvPr/>
        </p:nvSpPr>
        <p:spPr>
          <a:xfrm>
            <a:off x="8215397" y="4311239"/>
            <a:ext cx="965200" cy="4680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度量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A2FAE-74B6-040F-2524-FFF4B4AB8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04266CA-9B07-92DB-C4CE-662307AA2004}"/>
              </a:ext>
            </a:extLst>
          </p:cNvPr>
          <p:cNvCxnSpPr/>
          <p:nvPr/>
        </p:nvCxnSpPr>
        <p:spPr>
          <a:xfrm>
            <a:off x="666750" y="779206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9CE0E9AB-660F-BD9F-81F5-C5AFEC9464B6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CDDF64B5-6518-0F19-6CE1-17DDD7A57A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>
            <a:extLst>
              <a:ext uri="{FF2B5EF4-FFF2-40B4-BE49-F238E27FC236}">
                <a16:creationId xmlns:a16="http://schemas.microsoft.com/office/drawing/2014/main" id="{91E91D4F-FE48-DED5-1A07-26A327B2EC8E}"/>
              </a:ext>
            </a:extLst>
          </p:cNvPr>
          <p:cNvSpPr/>
          <p:nvPr/>
        </p:nvSpPr>
        <p:spPr>
          <a:xfrm>
            <a:off x="-6350" y="6588152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343941D-5E22-86A4-8E0D-EA190FE12AE4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70370ED-9FFA-E407-3CE7-B450A966CC31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DDA57BB1-FABB-5877-37F9-387EB7325DD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b="1" i="1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FFA66356-B320-932C-0A34-758FE506BBA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>
            <a:extLst>
              <a:ext uri="{FF2B5EF4-FFF2-40B4-BE49-F238E27FC236}">
                <a16:creationId xmlns:a16="http://schemas.microsoft.com/office/drawing/2014/main" id="{704BE172-E365-DD01-E19E-A2D54D4B7A7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56004" y="-119918"/>
            <a:ext cx="6716395" cy="74793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评价</a:t>
            </a:r>
            <a:r>
              <a:rPr lang="en-US" altLang="zh-CN" sz="2400" b="1" spc="300" dirty="0">
                <a:latin typeface="Arial" panose="020B0604020202020204"/>
                <a:ea typeface="微软雅黑" panose="020B0503020204020204" pitchFamily="34" charset="-122"/>
                <a:cs typeface="+mn-cs"/>
              </a:rPr>
              <a:t>—</a:t>
            </a:r>
            <a:r>
              <a:rPr lang="zh-CN" altLang="en-US" sz="1600" b="1" spc="300" dirty="0">
                <a:latin typeface="Arial" panose="020B0604020202020204"/>
                <a:ea typeface="微软雅黑" panose="020B0503020204020204" pitchFamily="34" charset="-122"/>
                <a:cs typeface="+mn-cs"/>
              </a:rPr>
              <a:t>总体评价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9C40FB-5467-EECA-D035-5782A07ADA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520" y="1089147"/>
            <a:ext cx="6278772" cy="456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543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B7BED-374C-A202-81DD-788F494FA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7F7B25CD-C0DD-F45C-F091-1E1B6D4C9306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4172300C-0828-E8C0-1D95-F328DEBCEF23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DFFF8D99-F2B1-0E6F-3F92-A43B9648FF4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>
            <a:extLst>
              <a:ext uri="{FF2B5EF4-FFF2-40B4-BE49-F238E27FC236}">
                <a16:creationId xmlns:a16="http://schemas.microsoft.com/office/drawing/2014/main" id="{9847D75F-DFDE-D3F5-9BAA-6B6D4E3386BE}"/>
              </a:ext>
            </a:extLst>
          </p:cNvPr>
          <p:cNvSpPr/>
          <p:nvPr/>
        </p:nvSpPr>
        <p:spPr>
          <a:xfrm>
            <a:off x="-6350" y="6588152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4F2505D-DE1B-C4DC-1472-7A556FD5087A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1F7E2A6B-D2BE-2638-25D9-33FB1E2441AE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306F2D7D-B5EA-ACE2-75CF-F232287C14D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F1059561-0D77-935E-48C6-C47774DC383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>
            <a:extLst>
              <a:ext uri="{FF2B5EF4-FFF2-40B4-BE49-F238E27FC236}">
                <a16:creationId xmlns:a16="http://schemas.microsoft.com/office/drawing/2014/main" id="{E13A52F4-1B5D-A301-F208-727E2BFA6BC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3481" y="70486"/>
            <a:ext cx="4947556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评价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16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一般化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E95F67-392D-2A25-5953-DFF97460C9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38" y="805923"/>
            <a:ext cx="4212790" cy="36470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CA18C70-0507-7DA7-835B-3332D4E5AA7D}"/>
              </a:ext>
            </a:extLst>
          </p:cNvPr>
          <p:cNvSpPr txBox="1"/>
          <p:nvPr/>
        </p:nvSpPr>
        <p:spPr>
          <a:xfrm>
            <a:off x="5821230" y="886168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评估了在不同于训练环境的各种设置下生成的测试环境中，</a:t>
            </a:r>
            <a:endParaRPr lang="en-US" altLang="zh-CN" sz="1400" b="1" dirty="0"/>
          </a:p>
          <a:p>
            <a:r>
              <a:rPr lang="zh-CN" altLang="en-US" sz="1400" b="1" dirty="0"/>
              <a:t>每个任务的所有方法的泛化性能：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19C0CD-B597-6C79-53FF-848F22B367B9}"/>
              </a:ext>
            </a:extLst>
          </p:cNvPr>
          <p:cNvSpPr txBox="1"/>
          <p:nvPr/>
        </p:nvSpPr>
        <p:spPr>
          <a:xfrm>
            <a:off x="5821230" y="1619653"/>
            <a:ext cx="5519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采用</a:t>
            </a:r>
            <a:r>
              <a:rPr lang="en-US" altLang="zh-CN" sz="1400" dirty="0" err="1"/>
              <a:t>NetLLM</a:t>
            </a:r>
            <a:r>
              <a:rPr lang="zh-CN" altLang="en-US" sz="1400" dirty="0"/>
              <a:t>的</a:t>
            </a:r>
            <a:r>
              <a:rPr lang="en-US" altLang="zh-CN" sz="1400" dirty="0"/>
              <a:t>Llama2</a:t>
            </a:r>
            <a:r>
              <a:rPr lang="zh-CN" altLang="en-US" sz="1400" dirty="0"/>
              <a:t>在所有情况下的平均值和分布方面始</a:t>
            </a:r>
            <a:endParaRPr lang="en-US" altLang="zh-CN" sz="1400" dirty="0"/>
          </a:p>
          <a:p>
            <a:r>
              <a:rPr lang="zh-CN" altLang="en-US" sz="1400" dirty="0"/>
              <a:t>终优于基线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365A38C-38AE-11F9-CB2E-50921B98D81F}"/>
              </a:ext>
            </a:extLst>
          </p:cNvPr>
          <p:cNvSpPr/>
          <p:nvPr/>
        </p:nvSpPr>
        <p:spPr>
          <a:xfrm>
            <a:off x="1219200" y="2346495"/>
            <a:ext cx="508000" cy="4240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090A5B5-E8A1-AB56-4FA6-D596CE32CB3A}"/>
              </a:ext>
            </a:extLst>
          </p:cNvPr>
          <p:cNvSpPr/>
          <p:nvPr/>
        </p:nvSpPr>
        <p:spPr>
          <a:xfrm>
            <a:off x="2532122" y="2247355"/>
            <a:ext cx="508000" cy="4069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双大括号 14">
            <a:extLst>
              <a:ext uri="{FF2B5EF4-FFF2-40B4-BE49-F238E27FC236}">
                <a16:creationId xmlns:a16="http://schemas.microsoft.com/office/drawing/2014/main" id="{A5C4197A-52B9-3572-0A2A-990D282272A1}"/>
              </a:ext>
            </a:extLst>
          </p:cNvPr>
          <p:cNvSpPr/>
          <p:nvPr/>
        </p:nvSpPr>
        <p:spPr>
          <a:xfrm>
            <a:off x="881886" y="2138285"/>
            <a:ext cx="2578100" cy="642289"/>
          </a:xfrm>
          <a:prstGeom prst="brace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3E8AED5-6642-5895-D83D-9606D7BC720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2723733" y="2500384"/>
            <a:ext cx="3097497" cy="350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C9768A5-6106-DE4C-C5B1-DCDAC848B94A}"/>
              </a:ext>
            </a:extLst>
          </p:cNvPr>
          <p:cNvSpPr txBox="1"/>
          <p:nvPr/>
        </p:nvSpPr>
        <p:spPr>
          <a:xfrm>
            <a:off x="5821230" y="2346495"/>
            <a:ext cx="5519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传统的</a:t>
            </a:r>
            <a:r>
              <a:rPr lang="en-US" altLang="zh-CN" sz="1400" dirty="0"/>
              <a:t>DNN</a:t>
            </a:r>
            <a:r>
              <a:rPr lang="zh-CN" altLang="en-US" sz="1400" dirty="0"/>
              <a:t>模型在看不见的环境中可能表现不佳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77E4F0-5AB1-47A4-91EC-BE55BAE45F8D}"/>
              </a:ext>
            </a:extLst>
          </p:cNvPr>
          <p:cNvSpPr txBox="1"/>
          <p:nvPr/>
        </p:nvSpPr>
        <p:spPr>
          <a:xfrm>
            <a:off x="5821230" y="3336123"/>
            <a:ext cx="5519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真实世界测试：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3BDD445-90EE-9284-5331-E8120FE4D6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687" y="2746961"/>
            <a:ext cx="3979558" cy="14959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B89E4A7-09C8-8299-23A4-F1995578EB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73" y="4369176"/>
            <a:ext cx="10369550" cy="1816299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E910335-E27C-B149-2C9F-2913ECB2D106}"/>
              </a:ext>
            </a:extLst>
          </p:cNvPr>
          <p:cNvCxnSpPr>
            <a:stCxn id="14" idx="0"/>
            <a:endCxn id="18" idx="1"/>
          </p:cNvCxnSpPr>
          <p:nvPr/>
        </p:nvCxnSpPr>
        <p:spPr>
          <a:xfrm flipV="1">
            <a:off x="5564748" y="2500384"/>
            <a:ext cx="256482" cy="186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478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-6350" y="6588152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1"/>
            </p:custDataLst>
          </p:nvPr>
        </p:nvSpPr>
        <p:spPr>
          <a:xfrm>
            <a:off x="1093481" y="70486"/>
            <a:ext cx="4947556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评价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—</a:t>
            </a:r>
            <a:r>
              <a:rPr lang="zh-CN" altLang="en-US" sz="1600" b="1" spc="300" dirty="0">
                <a:latin typeface="Arial" panose="020B0604020202020204"/>
                <a:ea typeface="微软雅黑" panose="020B0503020204020204" pitchFamily="34" charset="-122"/>
                <a:cs typeface="+mn-cs"/>
              </a:rPr>
              <a:t>深入探究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6E59AEC-03EC-F36F-49F5-D6F6FB819F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94" y="1425559"/>
            <a:ext cx="5072037" cy="163448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02BC52D6-BE9F-5348-DA5C-1C918E225FA8}"/>
              </a:ext>
            </a:extLst>
          </p:cNvPr>
          <p:cNvSpPr txBox="1"/>
          <p:nvPr/>
        </p:nvSpPr>
        <p:spPr>
          <a:xfrm>
            <a:off x="1549767" y="3175222"/>
            <a:ext cx="2972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）预先培训和领域知识的重要性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FB2365A-D594-B235-0557-827A49C47A05}"/>
              </a:ext>
            </a:extLst>
          </p:cNvPr>
          <p:cNvSpPr txBox="1"/>
          <p:nvPr/>
        </p:nvSpPr>
        <p:spPr>
          <a:xfrm>
            <a:off x="7330692" y="2527265"/>
            <a:ext cx="6099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altLang="zh-CN" sz="1400" dirty="0"/>
              <a:t>2</a:t>
            </a:r>
            <a:r>
              <a:rPr lang="zh-CN" altLang="en-US" sz="1400" dirty="0"/>
              <a:t>）不同类型</a:t>
            </a:r>
            <a:r>
              <a:rPr lang="en-US" altLang="zh-CN" sz="1400" dirty="0"/>
              <a:t>LLM</a:t>
            </a:r>
            <a:r>
              <a:rPr lang="zh-CN" altLang="en-US" sz="1400" dirty="0"/>
              <a:t>的影响</a:t>
            </a:r>
            <a:endParaRPr lang="zh-CN" altLang="en-US" sz="1800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4CBBAF75-FE11-D58B-4C45-48F28003EC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958" y="1474604"/>
            <a:ext cx="4841340" cy="156822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06849790-99BD-82B0-381E-10B4883BB0C6}"/>
              </a:ext>
            </a:extLst>
          </p:cNvPr>
          <p:cNvSpPr txBox="1"/>
          <p:nvPr/>
        </p:nvSpPr>
        <p:spPr>
          <a:xfrm>
            <a:off x="1549767" y="5345354"/>
            <a:ext cx="41264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altLang="zh-CN" sz="1400" dirty="0"/>
              <a:t>3</a:t>
            </a:r>
            <a:r>
              <a:rPr lang="zh-CN" altLang="en-US" sz="1400" dirty="0"/>
              <a:t>）不同尺寸</a:t>
            </a:r>
            <a:r>
              <a:rPr lang="en-US" altLang="zh-CN" sz="1400" dirty="0"/>
              <a:t>LLM</a:t>
            </a:r>
            <a:r>
              <a:rPr lang="zh-CN" altLang="en-US" sz="1400" dirty="0"/>
              <a:t>的影响</a:t>
            </a:r>
            <a:endParaRPr lang="zh-CN" altLang="en-US" sz="1800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2BEE5431-84F7-DC51-641F-600160D4BC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94" y="3678667"/>
            <a:ext cx="5008426" cy="1634486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D90AB650-BE79-0AA9-789E-66262F553251}"/>
              </a:ext>
            </a:extLst>
          </p:cNvPr>
          <p:cNvSpPr txBox="1"/>
          <p:nvPr/>
        </p:nvSpPr>
        <p:spPr>
          <a:xfrm>
            <a:off x="7450613" y="5210492"/>
            <a:ext cx="41264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altLang="zh-CN" sz="1400" dirty="0"/>
              <a:t>4</a:t>
            </a:r>
            <a:r>
              <a:rPr lang="zh-CN" altLang="en-US" sz="1400" dirty="0"/>
              <a:t>）计算开销</a:t>
            </a:r>
            <a:endParaRPr lang="zh-CN" altLang="en-US" sz="1800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885291F-8BFA-EF02-6C91-D206FEA36639}"/>
              </a:ext>
            </a:extLst>
          </p:cNvPr>
          <p:cNvCxnSpPr/>
          <p:nvPr/>
        </p:nvCxnSpPr>
        <p:spPr>
          <a:xfrm>
            <a:off x="417383" y="3584599"/>
            <a:ext cx="114871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D0D82FC-513C-5DA6-716B-59A0880E6340}"/>
              </a:ext>
            </a:extLst>
          </p:cNvPr>
          <p:cNvCxnSpPr>
            <a:cxnSpLocks/>
          </p:cNvCxnSpPr>
          <p:nvPr/>
        </p:nvCxnSpPr>
        <p:spPr>
          <a:xfrm>
            <a:off x="5776087" y="1474604"/>
            <a:ext cx="0" cy="41785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6313445B-F7E4-1787-3733-8C8757921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893626"/>
              </p:ext>
            </p:extLst>
          </p:nvPr>
        </p:nvGraphicFramePr>
        <p:xfrm>
          <a:off x="6103034" y="3977750"/>
          <a:ext cx="589168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830">
                  <a:extLst>
                    <a:ext uri="{9D8B030D-6E8A-4147-A177-3AD203B41FA5}">
                      <a16:colId xmlns:a16="http://schemas.microsoft.com/office/drawing/2014/main" val="1186804811"/>
                    </a:ext>
                  </a:extLst>
                </a:gridCol>
                <a:gridCol w="1971928">
                  <a:extLst>
                    <a:ext uri="{9D8B030D-6E8A-4147-A177-3AD203B41FA5}">
                      <a16:colId xmlns:a16="http://schemas.microsoft.com/office/drawing/2014/main" val="1563897742"/>
                    </a:ext>
                  </a:extLst>
                </a:gridCol>
                <a:gridCol w="1971928">
                  <a:extLst>
                    <a:ext uri="{9D8B030D-6E8A-4147-A177-3AD203B41FA5}">
                      <a16:colId xmlns:a16="http://schemas.microsoft.com/office/drawing/2014/main" val="2854805331"/>
                    </a:ext>
                  </a:extLst>
                </a:gridCol>
              </a:tblGrid>
              <a:tr h="269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 </a:t>
                      </a:r>
                      <a:r>
                        <a:rPr lang="zh-CN" altLang="en-US" sz="1400" dirty="0"/>
                        <a:t>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所用内存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生成一个答案所需时间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043244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Llama2—7B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29GB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0.1-0.3s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786409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OPT-1.3B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7GB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0.04s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719468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AC4C07C4-7E23-B52C-7AED-BBB28451F5FE}"/>
              </a:ext>
            </a:extLst>
          </p:cNvPr>
          <p:cNvSpPr txBox="1"/>
          <p:nvPr/>
        </p:nvSpPr>
        <p:spPr>
          <a:xfrm>
            <a:off x="7450613" y="3120682"/>
            <a:ext cx="67193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altLang="zh-CN" sz="1400" dirty="0"/>
              <a:t>2</a:t>
            </a:r>
            <a:r>
              <a:rPr lang="zh-CN" altLang="en-US" sz="1400" dirty="0"/>
              <a:t>）不同类型</a:t>
            </a:r>
            <a:r>
              <a:rPr lang="en-US" altLang="zh-CN" sz="1400" dirty="0"/>
              <a:t>LLM</a:t>
            </a:r>
            <a:r>
              <a:rPr lang="zh-CN" altLang="en-US" sz="1400" dirty="0"/>
              <a:t>的影响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1" y="212782"/>
            <a:ext cx="1966449" cy="575997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34" y="2553476"/>
            <a:ext cx="12191331" cy="1838567"/>
          </a:xfrm>
          <a:prstGeom prst="rect">
            <a:avLst/>
          </a:prstGeom>
          <a:solidFill>
            <a:srgbClr val="1C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488793" y="2197454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21" y="2057161"/>
            <a:ext cx="3140616" cy="2903588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4224684" y="2967914"/>
            <a:ext cx="73215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765">
              <a:defRPr/>
            </a:pPr>
            <a:r>
              <a:rPr lang="en-US" altLang="zh-CN" sz="5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Listening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1"/>
            </p:custDataLst>
          </p:nvPr>
        </p:nvSpPr>
        <p:spPr>
          <a:xfrm>
            <a:off x="1056005" y="455074"/>
            <a:ext cx="2338124" cy="555903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400" b="1" spc="300" dirty="0">
                <a:latin typeface="Arial" panose="020B0604020202020204"/>
                <a:ea typeface="微软雅黑" panose="020B0503020204020204" pitchFamily="34" charset="-122"/>
                <a:cs typeface="+mn-cs"/>
              </a:rPr>
              <a:t>D</a:t>
            </a:r>
            <a:r>
              <a:rPr kumimoji="0" lang="en-US" altLang="zh-CN" sz="2400" b="1" i="0" u="none" strike="noStrike" kern="1200" cap="none" spc="30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irectory</a:t>
            </a:r>
            <a:endParaRPr kumimoji="0" lang="en-US" altLang="zh-CN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>
              <a:defRPr/>
            </a:pP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组合 24">
            <a:extLst>
              <a:ext uri="{FF2B5EF4-FFF2-40B4-BE49-F238E27FC236}">
                <a16:creationId xmlns:a16="http://schemas.microsoft.com/office/drawing/2014/main" id="{74B1C4ED-D5E4-F12D-CB95-E56B1200D952}"/>
              </a:ext>
            </a:extLst>
          </p:cNvPr>
          <p:cNvGrpSpPr/>
          <p:nvPr/>
        </p:nvGrpSpPr>
        <p:grpSpPr>
          <a:xfrm>
            <a:off x="2596960" y="4192989"/>
            <a:ext cx="576262" cy="576263"/>
            <a:chOff x="6170389" y="4955815"/>
            <a:chExt cx="576064" cy="576064"/>
          </a:xfrm>
        </p:grpSpPr>
        <p:sp>
          <p:nvSpPr>
            <p:cNvPr id="3" name="圆角矩形 13">
              <a:extLst>
                <a:ext uri="{FF2B5EF4-FFF2-40B4-BE49-F238E27FC236}">
                  <a16:creationId xmlns:a16="http://schemas.microsoft.com/office/drawing/2014/main" id="{1457AADF-1181-0F8B-1BEA-491AA7ED0E1B}"/>
                </a:ext>
              </a:extLst>
            </p:cNvPr>
            <p:cNvSpPr/>
            <p:nvPr/>
          </p:nvSpPr>
          <p:spPr>
            <a:xfrm>
              <a:off x="6170389" y="4955815"/>
              <a:ext cx="576064" cy="576064"/>
            </a:xfrm>
            <a:prstGeom prst="roundRect">
              <a:avLst>
                <a:gd name="adj" fmla="val 16667"/>
              </a:avLst>
            </a:prstGeom>
            <a:solidFill>
              <a:srgbClr val="113E6A"/>
            </a:solidFill>
            <a:ln w="9525">
              <a:noFill/>
            </a:ln>
          </p:spPr>
          <p:txBody>
            <a:bodyPr anchor="t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5732DD31-047F-6988-1E3A-8242C975FCFF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6298628" y="5092507"/>
              <a:ext cx="315884" cy="27338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948" h="810">
                  <a:moveTo>
                    <a:pt x="588" y="151"/>
                  </a:moveTo>
                  <a:cubicBezTo>
                    <a:pt x="588" y="151"/>
                    <a:pt x="588" y="152"/>
                    <a:pt x="588" y="152"/>
                  </a:cubicBezTo>
                  <a:cubicBezTo>
                    <a:pt x="588" y="153"/>
                    <a:pt x="589" y="154"/>
                    <a:pt x="589" y="155"/>
                  </a:cubicBezTo>
                  <a:cubicBezTo>
                    <a:pt x="589" y="156"/>
                    <a:pt x="589" y="156"/>
                    <a:pt x="589" y="157"/>
                  </a:cubicBezTo>
                  <a:cubicBezTo>
                    <a:pt x="589" y="158"/>
                    <a:pt x="589" y="159"/>
                    <a:pt x="589" y="161"/>
                  </a:cubicBezTo>
                  <a:cubicBezTo>
                    <a:pt x="589" y="161"/>
                    <a:pt x="589" y="161"/>
                    <a:pt x="589" y="161"/>
                  </a:cubicBezTo>
                  <a:cubicBezTo>
                    <a:pt x="589" y="162"/>
                    <a:pt x="589" y="164"/>
                    <a:pt x="589" y="165"/>
                  </a:cubicBezTo>
                  <a:cubicBezTo>
                    <a:pt x="589" y="165"/>
                    <a:pt x="589" y="166"/>
                    <a:pt x="589" y="166"/>
                  </a:cubicBezTo>
                  <a:cubicBezTo>
                    <a:pt x="589" y="167"/>
                    <a:pt x="589" y="168"/>
                    <a:pt x="589" y="169"/>
                  </a:cubicBezTo>
                  <a:cubicBezTo>
                    <a:pt x="589" y="170"/>
                    <a:pt x="589" y="170"/>
                    <a:pt x="589" y="171"/>
                  </a:cubicBezTo>
                  <a:cubicBezTo>
                    <a:pt x="588" y="178"/>
                    <a:pt x="586" y="185"/>
                    <a:pt x="584" y="191"/>
                  </a:cubicBezTo>
                  <a:cubicBezTo>
                    <a:pt x="584" y="192"/>
                    <a:pt x="583" y="193"/>
                    <a:pt x="583" y="194"/>
                  </a:cubicBezTo>
                  <a:cubicBezTo>
                    <a:pt x="583" y="195"/>
                    <a:pt x="583" y="195"/>
                    <a:pt x="583" y="195"/>
                  </a:cubicBezTo>
                  <a:cubicBezTo>
                    <a:pt x="583" y="196"/>
                    <a:pt x="582" y="197"/>
                    <a:pt x="582" y="198"/>
                  </a:cubicBezTo>
                  <a:cubicBezTo>
                    <a:pt x="582" y="198"/>
                    <a:pt x="582" y="198"/>
                    <a:pt x="582" y="198"/>
                  </a:cubicBezTo>
                  <a:cubicBezTo>
                    <a:pt x="580" y="201"/>
                    <a:pt x="579" y="204"/>
                    <a:pt x="577" y="207"/>
                  </a:cubicBezTo>
                  <a:cubicBezTo>
                    <a:pt x="577" y="207"/>
                    <a:pt x="577" y="207"/>
                    <a:pt x="577" y="208"/>
                  </a:cubicBezTo>
                  <a:cubicBezTo>
                    <a:pt x="577" y="208"/>
                    <a:pt x="576" y="209"/>
                    <a:pt x="575" y="210"/>
                  </a:cubicBezTo>
                  <a:cubicBezTo>
                    <a:pt x="575" y="210"/>
                    <a:pt x="575" y="211"/>
                    <a:pt x="575" y="211"/>
                  </a:cubicBezTo>
                  <a:cubicBezTo>
                    <a:pt x="573" y="215"/>
                    <a:pt x="570" y="218"/>
                    <a:pt x="567" y="222"/>
                  </a:cubicBezTo>
                  <a:cubicBezTo>
                    <a:pt x="567" y="222"/>
                    <a:pt x="567" y="222"/>
                    <a:pt x="567" y="222"/>
                  </a:cubicBezTo>
                  <a:cubicBezTo>
                    <a:pt x="566" y="223"/>
                    <a:pt x="566" y="224"/>
                    <a:pt x="565" y="224"/>
                  </a:cubicBezTo>
                  <a:cubicBezTo>
                    <a:pt x="565" y="224"/>
                    <a:pt x="565" y="225"/>
                    <a:pt x="565" y="225"/>
                  </a:cubicBezTo>
                  <a:cubicBezTo>
                    <a:pt x="562" y="227"/>
                    <a:pt x="560" y="230"/>
                    <a:pt x="558" y="232"/>
                  </a:cubicBezTo>
                  <a:cubicBezTo>
                    <a:pt x="558" y="232"/>
                    <a:pt x="557" y="232"/>
                    <a:pt x="557" y="232"/>
                  </a:cubicBezTo>
                  <a:cubicBezTo>
                    <a:pt x="557" y="233"/>
                    <a:pt x="556" y="233"/>
                    <a:pt x="555" y="234"/>
                  </a:cubicBezTo>
                  <a:cubicBezTo>
                    <a:pt x="555" y="234"/>
                    <a:pt x="555" y="234"/>
                    <a:pt x="554" y="234"/>
                  </a:cubicBezTo>
                  <a:cubicBezTo>
                    <a:pt x="554" y="235"/>
                    <a:pt x="553" y="236"/>
                    <a:pt x="552" y="236"/>
                  </a:cubicBezTo>
                  <a:cubicBezTo>
                    <a:pt x="547" y="240"/>
                    <a:pt x="543" y="243"/>
                    <a:pt x="537" y="246"/>
                  </a:cubicBezTo>
                  <a:cubicBezTo>
                    <a:pt x="536" y="246"/>
                    <a:pt x="535" y="247"/>
                    <a:pt x="534" y="247"/>
                  </a:cubicBezTo>
                  <a:cubicBezTo>
                    <a:pt x="533" y="247"/>
                    <a:pt x="533" y="248"/>
                    <a:pt x="532" y="248"/>
                  </a:cubicBezTo>
                  <a:cubicBezTo>
                    <a:pt x="532" y="248"/>
                    <a:pt x="531" y="249"/>
                    <a:pt x="530" y="249"/>
                  </a:cubicBezTo>
                  <a:cubicBezTo>
                    <a:pt x="529" y="249"/>
                    <a:pt x="529" y="249"/>
                    <a:pt x="528" y="249"/>
                  </a:cubicBezTo>
                  <a:cubicBezTo>
                    <a:pt x="527" y="250"/>
                    <a:pt x="526" y="250"/>
                    <a:pt x="525" y="251"/>
                  </a:cubicBezTo>
                  <a:cubicBezTo>
                    <a:pt x="525" y="251"/>
                    <a:pt x="525" y="251"/>
                    <a:pt x="525" y="251"/>
                  </a:cubicBezTo>
                  <a:cubicBezTo>
                    <a:pt x="523" y="251"/>
                    <a:pt x="522" y="252"/>
                    <a:pt x="520" y="252"/>
                  </a:cubicBezTo>
                  <a:cubicBezTo>
                    <a:pt x="520" y="252"/>
                    <a:pt x="520" y="252"/>
                    <a:pt x="519" y="252"/>
                  </a:cubicBezTo>
                  <a:cubicBezTo>
                    <a:pt x="518" y="253"/>
                    <a:pt x="517" y="253"/>
                    <a:pt x="516" y="253"/>
                  </a:cubicBezTo>
                  <a:cubicBezTo>
                    <a:pt x="516" y="253"/>
                    <a:pt x="515" y="253"/>
                    <a:pt x="515" y="253"/>
                  </a:cubicBezTo>
                  <a:cubicBezTo>
                    <a:pt x="514" y="254"/>
                    <a:pt x="512" y="254"/>
                    <a:pt x="511" y="254"/>
                  </a:cubicBezTo>
                  <a:cubicBezTo>
                    <a:pt x="509" y="254"/>
                    <a:pt x="508" y="255"/>
                    <a:pt x="506" y="255"/>
                  </a:cubicBezTo>
                  <a:cubicBezTo>
                    <a:pt x="506" y="255"/>
                    <a:pt x="506" y="255"/>
                    <a:pt x="505" y="255"/>
                  </a:cubicBezTo>
                  <a:cubicBezTo>
                    <a:pt x="504" y="255"/>
                    <a:pt x="503" y="255"/>
                    <a:pt x="502" y="255"/>
                  </a:cubicBezTo>
                  <a:cubicBezTo>
                    <a:pt x="502" y="255"/>
                    <a:pt x="501" y="255"/>
                    <a:pt x="501" y="255"/>
                  </a:cubicBezTo>
                  <a:cubicBezTo>
                    <a:pt x="499" y="255"/>
                    <a:pt x="498" y="255"/>
                    <a:pt x="496" y="255"/>
                  </a:cubicBezTo>
                  <a:cubicBezTo>
                    <a:pt x="496" y="255"/>
                    <a:pt x="496" y="255"/>
                    <a:pt x="496" y="255"/>
                  </a:cubicBezTo>
                  <a:cubicBezTo>
                    <a:pt x="495" y="255"/>
                    <a:pt x="494" y="255"/>
                    <a:pt x="492" y="255"/>
                  </a:cubicBezTo>
                  <a:cubicBezTo>
                    <a:pt x="492" y="255"/>
                    <a:pt x="491" y="255"/>
                    <a:pt x="491" y="255"/>
                  </a:cubicBezTo>
                  <a:cubicBezTo>
                    <a:pt x="490" y="255"/>
                    <a:pt x="489" y="255"/>
                    <a:pt x="488" y="255"/>
                  </a:cubicBezTo>
                  <a:cubicBezTo>
                    <a:pt x="488" y="255"/>
                    <a:pt x="487" y="255"/>
                    <a:pt x="487" y="255"/>
                  </a:cubicBezTo>
                  <a:cubicBezTo>
                    <a:pt x="485" y="255"/>
                    <a:pt x="484" y="255"/>
                    <a:pt x="483" y="255"/>
                  </a:cubicBezTo>
                  <a:cubicBezTo>
                    <a:pt x="477" y="254"/>
                    <a:pt x="471" y="253"/>
                    <a:pt x="466" y="251"/>
                  </a:cubicBezTo>
                  <a:cubicBezTo>
                    <a:pt x="465" y="250"/>
                    <a:pt x="464" y="250"/>
                    <a:pt x="463" y="250"/>
                  </a:cubicBezTo>
                  <a:cubicBezTo>
                    <a:pt x="463" y="250"/>
                    <a:pt x="462" y="250"/>
                    <a:pt x="462" y="249"/>
                  </a:cubicBezTo>
                  <a:cubicBezTo>
                    <a:pt x="461" y="249"/>
                    <a:pt x="460" y="249"/>
                    <a:pt x="459" y="248"/>
                  </a:cubicBezTo>
                  <a:cubicBezTo>
                    <a:pt x="459" y="248"/>
                    <a:pt x="459" y="248"/>
                    <a:pt x="459" y="248"/>
                  </a:cubicBezTo>
                  <a:cubicBezTo>
                    <a:pt x="456" y="247"/>
                    <a:pt x="453" y="245"/>
                    <a:pt x="450" y="244"/>
                  </a:cubicBezTo>
                  <a:cubicBezTo>
                    <a:pt x="450" y="244"/>
                    <a:pt x="450" y="244"/>
                    <a:pt x="450" y="244"/>
                  </a:cubicBezTo>
                  <a:cubicBezTo>
                    <a:pt x="449" y="243"/>
                    <a:pt x="448" y="243"/>
                    <a:pt x="447" y="242"/>
                  </a:cubicBezTo>
                  <a:cubicBezTo>
                    <a:pt x="447" y="242"/>
                    <a:pt x="447" y="242"/>
                    <a:pt x="446" y="242"/>
                  </a:cubicBezTo>
                  <a:cubicBezTo>
                    <a:pt x="443" y="239"/>
                    <a:pt x="439" y="237"/>
                    <a:pt x="436" y="234"/>
                  </a:cubicBezTo>
                  <a:cubicBezTo>
                    <a:pt x="435" y="234"/>
                    <a:pt x="435" y="234"/>
                    <a:pt x="435" y="234"/>
                  </a:cubicBezTo>
                  <a:cubicBezTo>
                    <a:pt x="434" y="233"/>
                    <a:pt x="434" y="232"/>
                    <a:pt x="433" y="232"/>
                  </a:cubicBezTo>
                  <a:cubicBezTo>
                    <a:pt x="433" y="231"/>
                    <a:pt x="433" y="231"/>
                    <a:pt x="432" y="231"/>
                  </a:cubicBezTo>
                  <a:cubicBezTo>
                    <a:pt x="430" y="229"/>
                    <a:pt x="428" y="227"/>
                    <a:pt x="425" y="224"/>
                  </a:cubicBezTo>
                  <a:cubicBezTo>
                    <a:pt x="425" y="224"/>
                    <a:pt x="425" y="224"/>
                    <a:pt x="425" y="224"/>
                  </a:cubicBezTo>
                  <a:cubicBezTo>
                    <a:pt x="425" y="223"/>
                    <a:pt x="424" y="222"/>
                    <a:pt x="423" y="222"/>
                  </a:cubicBezTo>
                  <a:cubicBezTo>
                    <a:pt x="423" y="221"/>
                    <a:pt x="423" y="221"/>
                    <a:pt x="423" y="221"/>
                  </a:cubicBezTo>
                  <a:cubicBezTo>
                    <a:pt x="422" y="220"/>
                    <a:pt x="421" y="219"/>
                    <a:pt x="421" y="218"/>
                  </a:cubicBezTo>
                  <a:cubicBezTo>
                    <a:pt x="417" y="213"/>
                    <a:pt x="413" y="207"/>
                    <a:pt x="410" y="200"/>
                  </a:cubicBezTo>
                  <a:cubicBezTo>
                    <a:pt x="410" y="200"/>
                    <a:pt x="410" y="199"/>
                    <a:pt x="409" y="199"/>
                  </a:cubicBezTo>
                  <a:cubicBezTo>
                    <a:pt x="409" y="198"/>
                    <a:pt x="409" y="197"/>
                    <a:pt x="408" y="196"/>
                  </a:cubicBezTo>
                  <a:cubicBezTo>
                    <a:pt x="408" y="196"/>
                    <a:pt x="408" y="195"/>
                    <a:pt x="408" y="195"/>
                  </a:cubicBezTo>
                  <a:cubicBezTo>
                    <a:pt x="407" y="194"/>
                    <a:pt x="407" y="193"/>
                    <a:pt x="407" y="191"/>
                  </a:cubicBezTo>
                  <a:cubicBezTo>
                    <a:pt x="406" y="191"/>
                    <a:pt x="406" y="191"/>
                    <a:pt x="406" y="191"/>
                  </a:cubicBezTo>
                  <a:cubicBezTo>
                    <a:pt x="406" y="190"/>
                    <a:pt x="406" y="188"/>
                    <a:pt x="405" y="187"/>
                  </a:cubicBezTo>
                  <a:cubicBezTo>
                    <a:pt x="405" y="187"/>
                    <a:pt x="405" y="186"/>
                    <a:pt x="405" y="186"/>
                  </a:cubicBezTo>
                  <a:cubicBezTo>
                    <a:pt x="405" y="185"/>
                    <a:pt x="404" y="184"/>
                    <a:pt x="404" y="183"/>
                  </a:cubicBezTo>
                  <a:cubicBezTo>
                    <a:pt x="404" y="182"/>
                    <a:pt x="404" y="182"/>
                    <a:pt x="404" y="181"/>
                  </a:cubicBezTo>
                  <a:cubicBezTo>
                    <a:pt x="404" y="180"/>
                    <a:pt x="403" y="179"/>
                    <a:pt x="403" y="177"/>
                  </a:cubicBezTo>
                  <a:cubicBezTo>
                    <a:pt x="403" y="176"/>
                    <a:pt x="403" y="174"/>
                    <a:pt x="402" y="173"/>
                  </a:cubicBezTo>
                  <a:cubicBezTo>
                    <a:pt x="402" y="173"/>
                    <a:pt x="402" y="172"/>
                    <a:pt x="402" y="172"/>
                  </a:cubicBezTo>
                  <a:cubicBezTo>
                    <a:pt x="402" y="171"/>
                    <a:pt x="402" y="170"/>
                    <a:pt x="402" y="169"/>
                  </a:cubicBezTo>
                  <a:cubicBezTo>
                    <a:pt x="402" y="168"/>
                    <a:pt x="402" y="168"/>
                    <a:pt x="402" y="167"/>
                  </a:cubicBezTo>
                  <a:cubicBezTo>
                    <a:pt x="402" y="166"/>
                    <a:pt x="402" y="164"/>
                    <a:pt x="402" y="163"/>
                  </a:cubicBezTo>
                  <a:cubicBezTo>
                    <a:pt x="402" y="163"/>
                    <a:pt x="402" y="163"/>
                    <a:pt x="402" y="163"/>
                  </a:cubicBezTo>
                  <a:cubicBezTo>
                    <a:pt x="402" y="161"/>
                    <a:pt x="402" y="160"/>
                    <a:pt x="402" y="159"/>
                  </a:cubicBezTo>
                  <a:cubicBezTo>
                    <a:pt x="402" y="158"/>
                    <a:pt x="402" y="158"/>
                    <a:pt x="402" y="157"/>
                  </a:cubicBezTo>
                  <a:cubicBezTo>
                    <a:pt x="402" y="156"/>
                    <a:pt x="402" y="156"/>
                    <a:pt x="402" y="155"/>
                  </a:cubicBezTo>
                  <a:cubicBezTo>
                    <a:pt x="402" y="154"/>
                    <a:pt x="402" y="154"/>
                    <a:pt x="402" y="153"/>
                  </a:cubicBezTo>
                  <a:cubicBezTo>
                    <a:pt x="402" y="152"/>
                    <a:pt x="402" y="151"/>
                    <a:pt x="403" y="149"/>
                  </a:cubicBezTo>
                  <a:cubicBezTo>
                    <a:pt x="403" y="149"/>
                    <a:pt x="403" y="149"/>
                    <a:pt x="403" y="149"/>
                  </a:cubicBezTo>
                  <a:cubicBezTo>
                    <a:pt x="403" y="143"/>
                    <a:pt x="405" y="138"/>
                    <a:pt x="406" y="132"/>
                  </a:cubicBezTo>
                  <a:cubicBezTo>
                    <a:pt x="407" y="131"/>
                    <a:pt x="407" y="130"/>
                    <a:pt x="408" y="129"/>
                  </a:cubicBezTo>
                  <a:cubicBezTo>
                    <a:pt x="408" y="129"/>
                    <a:pt x="408" y="129"/>
                    <a:pt x="408" y="129"/>
                  </a:cubicBezTo>
                  <a:cubicBezTo>
                    <a:pt x="408" y="128"/>
                    <a:pt x="409" y="127"/>
                    <a:pt x="409" y="126"/>
                  </a:cubicBezTo>
                  <a:cubicBezTo>
                    <a:pt x="409" y="126"/>
                    <a:pt x="409" y="126"/>
                    <a:pt x="409" y="126"/>
                  </a:cubicBezTo>
                  <a:cubicBezTo>
                    <a:pt x="410" y="123"/>
                    <a:pt x="412" y="120"/>
                    <a:pt x="413" y="117"/>
                  </a:cubicBezTo>
                  <a:cubicBezTo>
                    <a:pt x="413" y="117"/>
                    <a:pt x="414" y="116"/>
                    <a:pt x="414" y="116"/>
                  </a:cubicBezTo>
                  <a:cubicBezTo>
                    <a:pt x="414" y="115"/>
                    <a:pt x="415" y="114"/>
                    <a:pt x="415" y="114"/>
                  </a:cubicBezTo>
                  <a:cubicBezTo>
                    <a:pt x="415" y="113"/>
                    <a:pt x="415" y="113"/>
                    <a:pt x="416" y="113"/>
                  </a:cubicBezTo>
                  <a:cubicBezTo>
                    <a:pt x="418" y="109"/>
                    <a:pt x="420" y="106"/>
                    <a:pt x="423" y="102"/>
                  </a:cubicBezTo>
                  <a:cubicBezTo>
                    <a:pt x="423" y="102"/>
                    <a:pt x="423" y="102"/>
                    <a:pt x="424" y="102"/>
                  </a:cubicBezTo>
                  <a:cubicBezTo>
                    <a:pt x="424" y="101"/>
                    <a:pt x="425" y="100"/>
                    <a:pt x="426" y="99"/>
                  </a:cubicBezTo>
                  <a:cubicBezTo>
                    <a:pt x="426" y="99"/>
                    <a:pt x="426" y="99"/>
                    <a:pt x="426" y="99"/>
                  </a:cubicBezTo>
                  <a:cubicBezTo>
                    <a:pt x="428" y="97"/>
                    <a:pt x="431" y="94"/>
                    <a:pt x="433" y="92"/>
                  </a:cubicBezTo>
                  <a:cubicBezTo>
                    <a:pt x="433" y="92"/>
                    <a:pt x="433" y="92"/>
                    <a:pt x="433" y="92"/>
                  </a:cubicBezTo>
                  <a:cubicBezTo>
                    <a:pt x="434" y="91"/>
                    <a:pt x="435" y="90"/>
                    <a:pt x="436" y="90"/>
                  </a:cubicBezTo>
                  <a:cubicBezTo>
                    <a:pt x="436" y="90"/>
                    <a:pt x="436" y="89"/>
                    <a:pt x="436" y="89"/>
                  </a:cubicBezTo>
                  <a:cubicBezTo>
                    <a:pt x="437" y="89"/>
                    <a:pt x="438" y="88"/>
                    <a:pt x="439" y="87"/>
                  </a:cubicBezTo>
                  <a:cubicBezTo>
                    <a:pt x="443" y="84"/>
                    <a:pt x="448" y="81"/>
                    <a:pt x="453" y="78"/>
                  </a:cubicBezTo>
                  <a:cubicBezTo>
                    <a:pt x="454" y="78"/>
                    <a:pt x="456" y="77"/>
                    <a:pt x="457" y="77"/>
                  </a:cubicBezTo>
                  <a:cubicBezTo>
                    <a:pt x="457" y="76"/>
                    <a:pt x="458" y="76"/>
                    <a:pt x="458" y="76"/>
                  </a:cubicBezTo>
                  <a:cubicBezTo>
                    <a:pt x="459" y="76"/>
                    <a:pt x="460" y="75"/>
                    <a:pt x="461" y="75"/>
                  </a:cubicBezTo>
                  <a:cubicBezTo>
                    <a:pt x="461" y="75"/>
                    <a:pt x="462" y="74"/>
                    <a:pt x="462" y="74"/>
                  </a:cubicBezTo>
                  <a:cubicBezTo>
                    <a:pt x="463" y="74"/>
                    <a:pt x="465" y="73"/>
                    <a:pt x="466" y="73"/>
                  </a:cubicBezTo>
                  <a:cubicBezTo>
                    <a:pt x="466" y="73"/>
                    <a:pt x="466" y="73"/>
                    <a:pt x="466" y="73"/>
                  </a:cubicBezTo>
                  <a:cubicBezTo>
                    <a:pt x="467" y="72"/>
                    <a:pt x="469" y="72"/>
                    <a:pt x="470" y="72"/>
                  </a:cubicBezTo>
                  <a:cubicBezTo>
                    <a:pt x="471" y="72"/>
                    <a:pt x="471" y="71"/>
                    <a:pt x="471" y="71"/>
                  </a:cubicBezTo>
                  <a:cubicBezTo>
                    <a:pt x="472" y="71"/>
                    <a:pt x="473" y="71"/>
                    <a:pt x="474" y="71"/>
                  </a:cubicBezTo>
                  <a:cubicBezTo>
                    <a:pt x="475" y="71"/>
                    <a:pt x="475" y="70"/>
                    <a:pt x="476" y="70"/>
                  </a:cubicBezTo>
                  <a:cubicBezTo>
                    <a:pt x="477" y="70"/>
                    <a:pt x="479" y="70"/>
                    <a:pt x="480" y="70"/>
                  </a:cubicBezTo>
                  <a:cubicBezTo>
                    <a:pt x="481" y="69"/>
                    <a:pt x="483" y="69"/>
                    <a:pt x="484" y="69"/>
                  </a:cubicBezTo>
                  <a:cubicBezTo>
                    <a:pt x="485" y="69"/>
                    <a:pt x="485" y="69"/>
                    <a:pt x="486" y="69"/>
                  </a:cubicBezTo>
                  <a:cubicBezTo>
                    <a:pt x="487" y="69"/>
                    <a:pt x="488" y="69"/>
                    <a:pt x="489" y="69"/>
                  </a:cubicBezTo>
                  <a:cubicBezTo>
                    <a:pt x="489" y="68"/>
                    <a:pt x="490" y="68"/>
                    <a:pt x="490" y="68"/>
                  </a:cubicBezTo>
                  <a:cubicBezTo>
                    <a:pt x="491" y="68"/>
                    <a:pt x="493" y="68"/>
                    <a:pt x="494" y="68"/>
                  </a:cubicBezTo>
                  <a:cubicBezTo>
                    <a:pt x="494" y="68"/>
                    <a:pt x="494" y="68"/>
                    <a:pt x="495" y="68"/>
                  </a:cubicBezTo>
                  <a:cubicBezTo>
                    <a:pt x="496" y="68"/>
                    <a:pt x="497" y="68"/>
                    <a:pt x="498" y="68"/>
                  </a:cubicBezTo>
                  <a:cubicBezTo>
                    <a:pt x="499" y="68"/>
                    <a:pt x="499" y="68"/>
                    <a:pt x="500" y="68"/>
                  </a:cubicBezTo>
                  <a:cubicBezTo>
                    <a:pt x="501" y="68"/>
                    <a:pt x="502" y="68"/>
                    <a:pt x="503" y="69"/>
                  </a:cubicBezTo>
                  <a:cubicBezTo>
                    <a:pt x="503" y="69"/>
                    <a:pt x="504" y="69"/>
                    <a:pt x="504" y="69"/>
                  </a:cubicBezTo>
                  <a:cubicBezTo>
                    <a:pt x="505" y="69"/>
                    <a:pt x="507" y="69"/>
                    <a:pt x="508" y="69"/>
                  </a:cubicBezTo>
                  <a:cubicBezTo>
                    <a:pt x="514" y="70"/>
                    <a:pt x="519" y="71"/>
                    <a:pt x="525" y="73"/>
                  </a:cubicBezTo>
                  <a:cubicBezTo>
                    <a:pt x="526" y="73"/>
                    <a:pt x="527" y="74"/>
                    <a:pt x="528" y="74"/>
                  </a:cubicBezTo>
                  <a:cubicBezTo>
                    <a:pt x="528" y="74"/>
                    <a:pt x="528" y="74"/>
                    <a:pt x="528" y="74"/>
                  </a:cubicBezTo>
                  <a:cubicBezTo>
                    <a:pt x="529" y="75"/>
                    <a:pt x="530" y="75"/>
                    <a:pt x="531" y="75"/>
                  </a:cubicBezTo>
                  <a:cubicBezTo>
                    <a:pt x="531" y="75"/>
                    <a:pt x="532" y="76"/>
                    <a:pt x="532" y="76"/>
                  </a:cubicBezTo>
                  <a:cubicBezTo>
                    <a:pt x="535" y="77"/>
                    <a:pt x="538" y="78"/>
                    <a:pt x="541" y="80"/>
                  </a:cubicBezTo>
                  <a:cubicBezTo>
                    <a:pt x="541" y="80"/>
                    <a:pt x="541" y="80"/>
                    <a:pt x="541" y="80"/>
                  </a:cubicBezTo>
                  <a:cubicBezTo>
                    <a:pt x="542" y="81"/>
                    <a:pt x="543" y="81"/>
                    <a:pt x="544" y="82"/>
                  </a:cubicBezTo>
                  <a:cubicBezTo>
                    <a:pt x="544" y="82"/>
                    <a:pt x="544" y="82"/>
                    <a:pt x="544" y="82"/>
                  </a:cubicBezTo>
                  <a:cubicBezTo>
                    <a:pt x="548" y="84"/>
                    <a:pt x="552" y="87"/>
                    <a:pt x="555" y="90"/>
                  </a:cubicBezTo>
                  <a:cubicBezTo>
                    <a:pt x="555" y="90"/>
                    <a:pt x="555" y="90"/>
                    <a:pt x="556" y="90"/>
                  </a:cubicBezTo>
                  <a:cubicBezTo>
                    <a:pt x="556" y="91"/>
                    <a:pt x="557" y="92"/>
                    <a:pt x="558" y="92"/>
                  </a:cubicBezTo>
                  <a:cubicBezTo>
                    <a:pt x="558" y="92"/>
                    <a:pt x="558" y="92"/>
                    <a:pt x="558" y="93"/>
                  </a:cubicBezTo>
                  <a:cubicBezTo>
                    <a:pt x="561" y="95"/>
                    <a:pt x="563" y="97"/>
                    <a:pt x="565" y="100"/>
                  </a:cubicBezTo>
                  <a:cubicBezTo>
                    <a:pt x="565" y="100"/>
                    <a:pt x="565" y="100"/>
                    <a:pt x="565" y="100"/>
                  </a:cubicBezTo>
                  <a:cubicBezTo>
                    <a:pt x="566" y="101"/>
                    <a:pt x="567" y="101"/>
                    <a:pt x="567" y="102"/>
                  </a:cubicBezTo>
                  <a:cubicBezTo>
                    <a:pt x="568" y="102"/>
                    <a:pt x="568" y="103"/>
                    <a:pt x="568" y="103"/>
                  </a:cubicBezTo>
                  <a:cubicBezTo>
                    <a:pt x="569" y="104"/>
                    <a:pt x="569" y="104"/>
                    <a:pt x="570" y="105"/>
                  </a:cubicBezTo>
                  <a:cubicBezTo>
                    <a:pt x="573" y="110"/>
                    <a:pt x="576" y="115"/>
                    <a:pt x="579" y="120"/>
                  </a:cubicBezTo>
                  <a:cubicBezTo>
                    <a:pt x="580" y="121"/>
                    <a:pt x="580" y="122"/>
                    <a:pt x="581" y="123"/>
                  </a:cubicBezTo>
                  <a:cubicBezTo>
                    <a:pt x="581" y="124"/>
                    <a:pt x="581" y="124"/>
                    <a:pt x="581" y="125"/>
                  </a:cubicBezTo>
                  <a:cubicBezTo>
                    <a:pt x="582" y="126"/>
                    <a:pt x="582" y="127"/>
                    <a:pt x="582" y="127"/>
                  </a:cubicBezTo>
                  <a:cubicBezTo>
                    <a:pt x="583" y="128"/>
                    <a:pt x="583" y="128"/>
                    <a:pt x="583" y="129"/>
                  </a:cubicBezTo>
                  <a:cubicBezTo>
                    <a:pt x="583" y="130"/>
                    <a:pt x="584" y="131"/>
                    <a:pt x="584" y="132"/>
                  </a:cubicBezTo>
                  <a:cubicBezTo>
                    <a:pt x="584" y="132"/>
                    <a:pt x="584" y="133"/>
                    <a:pt x="584" y="133"/>
                  </a:cubicBezTo>
                  <a:cubicBezTo>
                    <a:pt x="585" y="134"/>
                    <a:pt x="585" y="135"/>
                    <a:pt x="585" y="137"/>
                  </a:cubicBezTo>
                  <a:lnTo>
                    <a:pt x="586" y="138"/>
                  </a:lnTo>
                  <a:cubicBezTo>
                    <a:pt x="586" y="139"/>
                    <a:pt x="586" y="140"/>
                    <a:pt x="587" y="141"/>
                  </a:cubicBezTo>
                  <a:cubicBezTo>
                    <a:pt x="587" y="141"/>
                    <a:pt x="587" y="142"/>
                    <a:pt x="587" y="142"/>
                  </a:cubicBezTo>
                  <a:cubicBezTo>
                    <a:pt x="587" y="144"/>
                    <a:pt x="587" y="145"/>
                    <a:pt x="588" y="147"/>
                  </a:cubicBezTo>
                  <a:cubicBezTo>
                    <a:pt x="588" y="148"/>
                    <a:pt x="588" y="149"/>
                    <a:pt x="588" y="151"/>
                  </a:cubicBezTo>
                  <a:close/>
                  <a:moveTo>
                    <a:pt x="657" y="163"/>
                  </a:moveTo>
                  <a:lnTo>
                    <a:pt x="648" y="108"/>
                  </a:lnTo>
                  <a:lnTo>
                    <a:pt x="616" y="114"/>
                  </a:lnTo>
                  <a:cubicBezTo>
                    <a:pt x="611" y="99"/>
                    <a:pt x="602" y="86"/>
                    <a:pt x="592" y="74"/>
                  </a:cubicBezTo>
                  <a:lnTo>
                    <a:pt x="611" y="48"/>
                  </a:lnTo>
                  <a:lnTo>
                    <a:pt x="565" y="16"/>
                  </a:lnTo>
                  <a:lnTo>
                    <a:pt x="547" y="42"/>
                  </a:lnTo>
                  <a:cubicBezTo>
                    <a:pt x="533" y="36"/>
                    <a:pt x="518" y="32"/>
                    <a:pt x="502" y="32"/>
                  </a:cubicBezTo>
                  <a:lnTo>
                    <a:pt x="497" y="0"/>
                  </a:lnTo>
                  <a:lnTo>
                    <a:pt x="442" y="9"/>
                  </a:lnTo>
                  <a:lnTo>
                    <a:pt x="447" y="41"/>
                  </a:lnTo>
                  <a:cubicBezTo>
                    <a:pt x="432" y="47"/>
                    <a:pt x="419" y="55"/>
                    <a:pt x="408" y="65"/>
                  </a:cubicBezTo>
                  <a:lnTo>
                    <a:pt x="382" y="47"/>
                  </a:lnTo>
                  <a:lnTo>
                    <a:pt x="350" y="92"/>
                  </a:lnTo>
                  <a:lnTo>
                    <a:pt x="376" y="110"/>
                  </a:lnTo>
                  <a:cubicBezTo>
                    <a:pt x="370" y="124"/>
                    <a:pt x="366" y="140"/>
                    <a:pt x="365" y="155"/>
                  </a:cubicBezTo>
                  <a:lnTo>
                    <a:pt x="334" y="161"/>
                  </a:lnTo>
                  <a:lnTo>
                    <a:pt x="343" y="215"/>
                  </a:lnTo>
                  <a:lnTo>
                    <a:pt x="374" y="210"/>
                  </a:lnTo>
                  <a:cubicBezTo>
                    <a:pt x="380" y="225"/>
                    <a:pt x="388" y="238"/>
                    <a:pt x="399" y="249"/>
                  </a:cubicBezTo>
                  <a:lnTo>
                    <a:pt x="380" y="275"/>
                  </a:lnTo>
                  <a:lnTo>
                    <a:pt x="425" y="308"/>
                  </a:lnTo>
                  <a:lnTo>
                    <a:pt x="444" y="282"/>
                  </a:lnTo>
                  <a:cubicBezTo>
                    <a:pt x="458" y="288"/>
                    <a:pt x="473" y="291"/>
                    <a:pt x="489" y="292"/>
                  </a:cubicBezTo>
                  <a:lnTo>
                    <a:pt x="494" y="324"/>
                  </a:lnTo>
                  <a:lnTo>
                    <a:pt x="549" y="315"/>
                  </a:lnTo>
                  <a:lnTo>
                    <a:pt x="544" y="283"/>
                  </a:lnTo>
                  <a:cubicBezTo>
                    <a:pt x="558" y="277"/>
                    <a:pt x="571" y="269"/>
                    <a:pt x="583" y="258"/>
                  </a:cubicBezTo>
                  <a:lnTo>
                    <a:pt x="609" y="277"/>
                  </a:lnTo>
                  <a:lnTo>
                    <a:pt x="641" y="232"/>
                  </a:lnTo>
                  <a:lnTo>
                    <a:pt x="615" y="213"/>
                  </a:lnTo>
                  <a:cubicBezTo>
                    <a:pt x="621" y="199"/>
                    <a:pt x="625" y="184"/>
                    <a:pt x="625" y="168"/>
                  </a:cubicBezTo>
                  <a:lnTo>
                    <a:pt x="657" y="163"/>
                  </a:lnTo>
                  <a:close/>
                  <a:moveTo>
                    <a:pt x="453" y="544"/>
                  </a:moveTo>
                  <a:cubicBezTo>
                    <a:pt x="453" y="545"/>
                    <a:pt x="453" y="546"/>
                    <a:pt x="453" y="547"/>
                  </a:cubicBezTo>
                  <a:cubicBezTo>
                    <a:pt x="452" y="548"/>
                    <a:pt x="452" y="550"/>
                    <a:pt x="452" y="552"/>
                  </a:cubicBezTo>
                  <a:cubicBezTo>
                    <a:pt x="452" y="553"/>
                    <a:pt x="451" y="554"/>
                    <a:pt x="451" y="554"/>
                  </a:cubicBezTo>
                  <a:cubicBezTo>
                    <a:pt x="451" y="557"/>
                    <a:pt x="450" y="559"/>
                    <a:pt x="450" y="562"/>
                  </a:cubicBezTo>
                  <a:cubicBezTo>
                    <a:pt x="450" y="562"/>
                    <a:pt x="450" y="562"/>
                    <a:pt x="449" y="562"/>
                  </a:cubicBezTo>
                  <a:cubicBezTo>
                    <a:pt x="449" y="565"/>
                    <a:pt x="448" y="567"/>
                    <a:pt x="448" y="569"/>
                  </a:cubicBezTo>
                  <a:cubicBezTo>
                    <a:pt x="447" y="570"/>
                    <a:pt x="447" y="570"/>
                    <a:pt x="447" y="571"/>
                  </a:cubicBezTo>
                  <a:cubicBezTo>
                    <a:pt x="447" y="573"/>
                    <a:pt x="446" y="575"/>
                    <a:pt x="445" y="576"/>
                  </a:cubicBezTo>
                  <a:cubicBezTo>
                    <a:pt x="445" y="577"/>
                    <a:pt x="445" y="578"/>
                    <a:pt x="445" y="579"/>
                  </a:cubicBezTo>
                  <a:cubicBezTo>
                    <a:pt x="440" y="591"/>
                    <a:pt x="435" y="602"/>
                    <a:pt x="428" y="612"/>
                  </a:cubicBezTo>
                  <a:cubicBezTo>
                    <a:pt x="427" y="614"/>
                    <a:pt x="426" y="616"/>
                    <a:pt x="425" y="617"/>
                  </a:cubicBezTo>
                  <a:cubicBezTo>
                    <a:pt x="424" y="617"/>
                    <a:pt x="424" y="618"/>
                    <a:pt x="424" y="618"/>
                  </a:cubicBezTo>
                  <a:cubicBezTo>
                    <a:pt x="423" y="620"/>
                    <a:pt x="422" y="621"/>
                    <a:pt x="421" y="623"/>
                  </a:cubicBezTo>
                  <a:cubicBezTo>
                    <a:pt x="421" y="623"/>
                    <a:pt x="420" y="623"/>
                    <a:pt x="420" y="623"/>
                  </a:cubicBezTo>
                  <a:cubicBezTo>
                    <a:pt x="417" y="628"/>
                    <a:pt x="413" y="632"/>
                    <a:pt x="409" y="637"/>
                  </a:cubicBezTo>
                  <a:cubicBezTo>
                    <a:pt x="409" y="637"/>
                    <a:pt x="409" y="637"/>
                    <a:pt x="408" y="637"/>
                  </a:cubicBezTo>
                  <a:cubicBezTo>
                    <a:pt x="407" y="639"/>
                    <a:pt x="406" y="640"/>
                    <a:pt x="404" y="641"/>
                  </a:cubicBezTo>
                  <a:cubicBezTo>
                    <a:pt x="404" y="641"/>
                    <a:pt x="404" y="642"/>
                    <a:pt x="404" y="642"/>
                  </a:cubicBezTo>
                  <a:cubicBezTo>
                    <a:pt x="398" y="648"/>
                    <a:pt x="392" y="653"/>
                    <a:pt x="386" y="657"/>
                  </a:cubicBezTo>
                  <a:cubicBezTo>
                    <a:pt x="385" y="657"/>
                    <a:pt x="385" y="658"/>
                    <a:pt x="385" y="658"/>
                  </a:cubicBezTo>
                  <a:cubicBezTo>
                    <a:pt x="383" y="659"/>
                    <a:pt x="382" y="660"/>
                    <a:pt x="380" y="661"/>
                  </a:cubicBezTo>
                  <a:cubicBezTo>
                    <a:pt x="380" y="661"/>
                    <a:pt x="379" y="661"/>
                    <a:pt x="379" y="662"/>
                  </a:cubicBezTo>
                  <a:cubicBezTo>
                    <a:pt x="374" y="665"/>
                    <a:pt x="369" y="668"/>
                    <a:pt x="364" y="670"/>
                  </a:cubicBezTo>
                  <a:cubicBezTo>
                    <a:pt x="364" y="671"/>
                    <a:pt x="364" y="671"/>
                    <a:pt x="363" y="671"/>
                  </a:cubicBezTo>
                  <a:cubicBezTo>
                    <a:pt x="362" y="672"/>
                    <a:pt x="360" y="672"/>
                    <a:pt x="358" y="673"/>
                  </a:cubicBezTo>
                  <a:cubicBezTo>
                    <a:pt x="358" y="673"/>
                    <a:pt x="358" y="674"/>
                    <a:pt x="357" y="674"/>
                  </a:cubicBezTo>
                  <a:cubicBezTo>
                    <a:pt x="356" y="675"/>
                    <a:pt x="354" y="675"/>
                    <a:pt x="352" y="676"/>
                  </a:cubicBezTo>
                  <a:cubicBezTo>
                    <a:pt x="343" y="680"/>
                    <a:pt x="333" y="683"/>
                    <a:pt x="323" y="685"/>
                  </a:cubicBezTo>
                  <a:cubicBezTo>
                    <a:pt x="321" y="686"/>
                    <a:pt x="318" y="686"/>
                    <a:pt x="316" y="687"/>
                  </a:cubicBezTo>
                  <a:cubicBezTo>
                    <a:pt x="315" y="687"/>
                    <a:pt x="314" y="687"/>
                    <a:pt x="313" y="687"/>
                  </a:cubicBezTo>
                  <a:cubicBezTo>
                    <a:pt x="312" y="687"/>
                    <a:pt x="310" y="688"/>
                    <a:pt x="308" y="688"/>
                  </a:cubicBezTo>
                  <a:cubicBezTo>
                    <a:pt x="307" y="688"/>
                    <a:pt x="307" y="688"/>
                    <a:pt x="306" y="688"/>
                  </a:cubicBezTo>
                  <a:cubicBezTo>
                    <a:pt x="304" y="688"/>
                    <a:pt x="301" y="689"/>
                    <a:pt x="299" y="689"/>
                  </a:cubicBezTo>
                  <a:cubicBezTo>
                    <a:pt x="299" y="689"/>
                    <a:pt x="299" y="689"/>
                    <a:pt x="298" y="689"/>
                  </a:cubicBezTo>
                  <a:cubicBezTo>
                    <a:pt x="296" y="689"/>
                    <a:pt x="293" y="689"/>
                    <a:pt x="291" y="689"/>
                  </a:cubicBezTo>
                  <a:cubicBezTo>
                    <a:pt x="290" y="689"/>
                    <a:pt x="289" y="689"/>
                    <a:pt x="289" y="689"/>
                  </a:cubicBezTo>
                  <a:cubicBezTo>
                    <a:pt x="287" y="689"/>
                    <a:pt x="285" y="689"/>
                    <a:pt x="283" y="689"/>
                  </a:cubicBezTo>
                  <a:cubicBezTo>
                    <a:pt x="282" y="689"/>
                    <a:pt x="281" y="689"/>
                    <a:pt x="281" y="689"/>
                  </a:cubicBezTo>
                  <a:cubicBezTo>
                    <a:pt x="278" y="689"/>
                    <a:pt x="276" y="689"/>
                    <a:pt x="273" y="689"/>
                  </a:cubicBezTo>
                  <a:cubicBezTo>
                    <a:pt x="270" y="688"/>
                    <a:pt x="268" y="688"/>
                    <a:pt x="265" y="688"/>
                  </a:cubicBezTo>
                  <a:cubicBezTo>
                    <a:pt x="265" y="688"/>
                    <a:pt x="264" y="687"/>
                    <a:pt x="263" y="687"/>
                  </a:cubicBezTo>
                  <a:cubicBezTo>
                    <a:pt x="261" y="687"/>
                    <a:pt x="259" y="687"/>
                    <a:pt x="257" y="686"/>
                  </a:cubicBezTo>
                  <a:cubicBezTo>
                    <a:pt x="257" y="686"/>
                    <a:pt x="256" y="686"/>
                    <a:pt x="255" y="686"/>
                  </a:cubicBezTo>
                  <a:cubicBezTo>
                    <a:pt x="253" y="686"/>
                    <a:pt x="250" y="685"/>
                    <a:pt x="248" y="684"/>
                  </a:cubicBezTo>
                  <a:cubicBezTo>
                    <a:pt x="248" y="684"/>
                    <a:pt x="247" y="684"/>
                    <a:pt x="247" y="684"/>
                  </a:cubicBezTo>
                  <a:cubicBezTo>
                    <a:pt x="245" y="684"/>
                    <a:pt x="243" y="683"/>
                    <a:pt x="241" y="683"/>
                  </a:cubicBezTo>
                  <a:cubicBezTo>
                    <a:pt x="240" y="682"/>
                    <a:pt x="239" y="682"/>
                    <a:pt x="238" y="682"/>
                  </a:cubicBezTo>
                  <a:cubicBezTo>
                    <a:pt x="237" y="681"/>
                    <a:pt x="235" y="681"/>
                    <a:pt x="233" y="680"/>
                  </a:cubicBezTo>
                  <a:cubicBezTo>
                    <a:pt x="233" y="680"/>
                    <a:pt x="232" y="680"/>
                    <a:pt x="231" y="679"/>
                  </a:cubicBezTo>
                  <a:cubicBezTo>
                    <a:pt x="229" y="679"/>
                    <a:pt x="226" y="678"/>
                    <a:pt x="224" y="677"/>
                  </a:cubicBezTo>
                  <a:cubicBezTo>
                    <a:pt x="215" y="673"/>
                    <a:pt x="206" y="668"/>
                    <a:pt x="197" y="663"/>
                  </a:cubicBezTo>
                  <a:cubicBezTo>
                    <a:pt x="196" y="662"/>
                    <a:pt x="194" y="661"/>
                    <a:pt x="192" y="660"/>
                  </a:cubicBezTo>
                  <a:cubicBezTo>
                    <a:pt x="192" y="659"/>
                    <a:pt x="192" y="659"/>
                    <a:pt x="191" y="659"/>
                  </a:cubicBezTo>
                  <a:cubicBezTo>
                    <a:pt x="190" y="658"/>
                    <a:pt x="188" y="657"/>
                    <a:pt x="187" y="656"/>
                  </a:cubicBezTo>
                  <a:cubicBezTo>
                    <a:pt x="187" y="655"/>
                    <a:pt x="187" y="655"/>
                    <a:pt x="186" y="655"/>
                  </a:cubicBezTo>
                  <a:cubicBezTo>
                    <a:pt x="182" y="652"/>
                    <a:pt x="177" y="648"/>
                    <a:pt x="173" y="644"/>
                  </a:cubicBezTo>
                  <a:cubicBezTo>
                    <a:pt x="173" y="644"/>
                    <a:pt x="172" y="643"/>
                    <a:pt x="172" y="643"/>
                  </a:cubicBezTo>
                  <a:cubicBezTo>
                    <a:pt x="171" y="642"/>
                    <a:pt x="170" y="641"/>
                    <a:pt x="168" y="639"/>
                  </a:cubicBezTo>
                  <a:cubicBezTo>
                    <a:pt x="168" y="639"/>
                    <a:pt x="168" y="639"/>
                    <a:pt x="167" y="638"/>
                  </a:cubicBezTo>
                  <a:cubicBezTo>
                    <a:pt x="162" y="633"/>
                    <a:pt x="157" y="627"/>
                    <a:pt x="152" y="620"/>
                  </a:cubicBezTo>
                  <a:cubicBezTo>
                    <a:pt x="152" y="620"/>
                    <a:pt x="152" y="620"/>
                    <a:pt x="151" y="619"/>
                  </a:cubicBezTo>
                  <a:cubicBezTo>
                    <a:pt x="150" y="618"/>
                    <a:pt x="149" y="616"/>
                    <a:pt x="148" y="615"/>
                  </a:cubicBezTo>
                  <a:cubicBezTo>
                    <a:pt x="148" y="615"/>
                    <a:pt x="148" y="614"/>
                    <a:pt x="148" y="614"/>
                  </a:cubicBezTo>
                  <a:cubicBezTo>
                    <a:pt x="145" y="609"/>
                    <a:pt x="142" y="604"/>
                    <a:pt x="139" y="599"/>
                  </a:cubicBezTo>
                  <a:cubicBezTo>
                    <a:pt x="139" y="599"/>
                    <a:pt x="139" y="598"/>
                    <a:pt x="139" y="598"/>
                  </a:cubicBezTo>
                  <a:cubicBezTo>
                    <a:pt x="138" y="597"/>
                    <a:pt x="137" y="595"/>
                    <a:pt x="136" y="593"/>
                  </a:cubicBezTo>
                  <a:cubicBezTo>
                    <a:pt x="136" y="593"/>
                    <a:pt x="136" y="592"/>
                    <a:pt x="136" y="592"/>
                  </a:cubicBezTo>
                  <a:cubicBezTo>
                    <a:pt x="135" y="590"/>
                    <a:pt x="134" y="589"/>
                    <a:pt x="133" y="587"/>
                  </a:cubicBezTo>
                  <a:cubicBezTo>
                    <a:pt x="129" y="575"/>
                    <a:pt x="125" y="563"/>
                    <a:pt x="123" y="551"/>
                  </a:cubicBezTo>
                  <a:cubicBezTo>
                    <a:pt x="123" y="550"/>
                    <a:pt x="122" y="549"/>
                    <a:pt x="122" y="548"/>
                  </a:cubicBezTo>
                  <a:cubicBezTo>
                    <a:pt x="122" y="547"/>
                    <a:pt x="122" y="545"/>
                    <a:pt x="122" y="543"/>
                  </a:cubicBezTo>
                  <a:cubicBezTo>
                    <a:pt x="122" y="542"/>
                    <a:pt x="121" y="541"/>
                    <a:pt x="121" y="541"/>
                  </a:cubicBezTo>
                  <a:cubicBezTo>
                    <a:pt x="121" y="538"/>
                    <a:pt x="121" y="536"/>
                    <a:pt x="121" y="534"/>
                  </a:cubicBezTo>
                  <a:cubicBezTo>
                    <a:pt x="121" y="534"/>
                    <a:pt x="121" y="533"/>
                    <a:pt x="121" y="533"/>
                  </a:cubicBezTo>
                  <a:cubicBezTo>
                    <a:pt x="120" y="531"/>
                    <a:pt x="120" y="528"/>
                    <a:pt x="120" y="526"/>
                  </a:cubicBezTo>
                  <a:cubicBezTo>
                    <a:pt x="120" y="525"/>
                    <a:pt x="120" y="524"/>
                    <a:pt x="120" y="523"/>
                  </a:cubicBezTo>
                  <a:cubicBezTo>
                    <a:pt x="120" y="522"/>
                    <a:pt x="120" y="520"/>
                    <a:pt x="120" y="518"/>
                  </a:cubicBezTo>
                  <a:cubicBezTo>
                    <a:pt x="120" y="517"/>
                    <a:pt x="120" y="516"/>
                    <a:pt x="120" y="515"/>
                  </a:cubicBezTo>
                  <a:cubicBezTo>
                    <a:pt x="121" y="513"/>
                    <a:pt x="121" y="510"/>
                    <a:pt x="121" y="508"/>
                  </a:cubicBezTo>
                  <a:cubicBezTo>
                    <a:pt x="121" y="505"/>
                    <a:pt x="121" y="503"/>
                    <a:pt x="122" y="500"/>
                  </a:cubicBezTo>
                  <a:cubicBezTo>
                    <a:pt x="122" y="499"/>
                    <a:pt x="122" y="499"/>
                    <a:pt x="122" y="498"/>
                  </a:cubicBezTo>
                  <a:cubicBezTo>
                    <a:pt x="122" y="496"/>
                    <a:pt x="123" y="494"/>
                    <a:pt x="123" y="492"/>
                  </a:cubicBezTo>
                  <a:cubicBezTo>
                    <a:pt x="123" y="492"/>
                    <a:pt x="123" y="491"/>
                    <a:pt x="123" y="490"/>
                  </a:cubicBezTo>
                  <a:cubicBezTo>
                    <a:pt x="124" y="488"/>
                    <a:pt x="124" y="485"/>
                    <a:pt x="125" y="483"/>
                  </a:cubicBezTo>
                  <a:cubicBezTo>
                    <a:pt x="125" y="482"/>
                    <a:pt x="125" y="482"/>
                    <a:pt x="125" y="482"/>
                  </a:cubicBezTo>
                  <a:cubicBezTo>
                    <a:pt x="126" y="480"/>
                    <a:pt x="126" y="478"/>
                    <a:pt x="127" y="475"/>
                  </a:cubicBezTo>
                  <a:cubicBezTo>
                    <a:pt x="127" y="475"/>
                    <a:pt x="127" y="474"/>
                    <a:pt x="128" y="473"/>
                  </a:cubicBezTo>
                  <a:cubicBezTo>
                    <a:pt x="128" y="471"/>
                    <a:pt x="129" y="470"/>
                    <a:pt x="129" y="468"/>
                  </a:cubicBezTo>
                  <a:cubicBezTo>
                    <a:pt x="130" y="467"/>
                    <a:pt x="130" y="467"/>
                    <a:pt x="130" y="466"/>
                  </a:cubicBezTo>
                  <a:cubicBezTo>
                    <a:pt x="131" y="464"/>
                    <a:pt x="132" y="461"/>
                    <a:pt x="133" y="459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36" y="450"/>
                    <a:pt x="141" y="440"/>
                    <a:pt x="147" y="432"/>
                  </a:cubicBezTo>
                  <a:cubicBezTo>
                    <a:pt x="148" y="430"/>
                    <a:pt x="149" y="429"/>
                    <a:pt x="150" y="427"/>
                  </a:cubicBezTo>
                  <a:cubicBezTo>
                    <a:pt x="150" y="427"/>
                    <a:pt x="150" y="426"/>
                    <a:pt x="151" y="426"/>
                  </a:cubicBezTo>
                  <a:cubicBezTo>
                    <a:pt x="152" y="425"/>
                    <a:pt x="153" y="423"/>
                    <a:pt x="154" y="422"/>
                  </a:cubicBezTo>
                  <a:cubicBezTo>
                    <a:pt x="154" y="422"/>
                    <a:pt x="154" y="421"/>
                    <a:pt x="154" y="421"/>
                  </a:cubicBezTo>
                  <a:cubicBezTo>
                    <a:pt x="158" y="416"/>
                    <a:pt x="162" y="412"/>
                    <a:pt x="166" y="408"/>
                  </a:cubicBezTo>
                  <a:cubicBezTo>
                    <a:pt x="166" y="407"/>
                    <a:pt x="166" y="407"/>
                    <a:pt x="166" y="407"/>
                  </a:cubicBezTo>
                  <a:cubicBezTo>
                    <a:pt x="168" y="406"/>
                    <a:pt x="169" y="404"/>
                    <a:pt x="170" y="403"/>
                  </a:cubicBezTo>
                  <a:cubicBezTo>
                    <a:pt x="170" y="403"/>
                    <a:pt x="171" y="403"/>
                    <a:pt x="171" y="402"/>
                  </a:cubicBezTo>
                  <a:cubicBezTo>
                    <a:pt x="177" y="397"/>
                    <a:pt x="183" y="392"/>
                    <a:pt x="189" y="387"/>
                  </a:cubicBezTo>
                  <a:cubicBezTo>
                    <a:pt x="189" y="387"/>
                    <a:pt x="190" y="387"/>
                    <a:pt x="190" y="386"/>
                  </a:cubicBezTo>
                  <a:cubicBezTo>
                    <a:pt x="192" y="385"/>
                    <a:pt x="193" y="384"/>
                    <a:pt x="195" y="383"/>
                  </a:cubicBezTo>
                  <a:cubicBezTo>
                    <a:pt x="195" y="383"/>
                    <a:pt x="195" y="383"/>
                    <a:pt x="195" y="383"/>
                  </a:cubicBezTo>
                  <a:cubicBezTo>
                    <a:pt x="200" y="379"/>
                    <a:pt x="205" y="377"/>
                    <a:pt x="211" y="374"/>
                  </a:cubicBezTo>
                  <a:cubicBezTo>
                    <a:pt x="211" y="374"/>
                    <a:pt x="211" y="374"/>
                    <a:pt x="211" y="373"/>
                  </a:cubicBezTo>
                  <a:cubicBezTo>
                    <a:pt x="213" y="373"/>
                    <a:pt x="215" y="372"/>
                    <a:pt x="216" y="371"/>
                  </a:cubicBezTo>
                  <a:cubicBezTo>
                    <a:pt x="217" y="371"/>
                    <a:pt x="217" y="371"/>
                    <a:pt x="217" y="371"/>
                  </a:cubicBezTo>
                  <a:cubicBezTo>
                    <a:pt x="219" y="370"/>
                    <a:pt x="221" y="369"/>
                    <a:pt x="223" y="368"/>
                  </a:cubicBezTo>
                  <a:cubicBezTo>
                    <a:pt x="232" y="364"/>
                    <a:pt x="242" y="361"/>
                    <a:pt x="252" y="359"/>
                  </a:cubicBezTo>
                  <a:cubicBezTo>
                    <a:pt x="254" y="358"/>
                    <a:pt x="256" y="358"/>
                    <a:pt x="259" y="358"/>
                  </a:cubicBezTo>
                  <a:cubicBezTo>
                    <a:pt x="260" y="357"/>
                    <a:pt x="260" y="357"/>
                    <a:pt x="261" y="357"/>
                  </a:cubicBezTo>
                  <a:cubicBezTo>
                    <a:pt x="263" y="357"/>
                    <a:pt x="265" y="357"/>
                    <a:pt x="266" y="356"/>
                  </a:cubicBezTo>
                  <a:cubicBezTo>
                    <a:pt x="267" y="356"/>
                    <a:pt x="268" y="356"/>
                    <a:pt x="269" y="356"/>
                  </a:cubicBezTo>
                  <a:cubicBezTo>
                    <a:pt x="271" y="356"/>
                    <a:pt x="273" y="356"/>
                    <a:pt x="276" y="356"/>
                  </a:cubicBezTo>
                  <a:cubicBezTo>
                    <a:pt x="276" y="355"/>
                    <a:pt x="276" y="355"/>
                    <a:pt x="276" y="355"/>
                  </a:cubicBezTo>
                  <a:cubicBezTo>
                    <a:pt x="279" y="355"/>
                    <a:pt x="281" y="355"/>
                    <a:pt x="284" y="355"/>
                  </a:cubicBezTo>
                  <a:cubicBezTo>
                    <a:pt x="285" y="355"/>
                    <a:pt x="285" y="355"/>
                    <a:pt x="286" y="355"/>
                  </a:cubicBezTo>
                  <a:cubicBezTo>
                    <a:pt x="288" y="355"/>
                    <a:pt x="290" y="355"/>
                    <a:pt x="292" y="355"/>
                  </a:cubicBezTo>
                  <a:cubicBezTo>
                    <a:pt x="292" y="355"/>
                    <a:pt x="293" y="355"/>
                    <a:pt x="294" y="355"/>
                  </a:cubicBezTo>
                  <a:cubicBezTo>
                    <a:pt x="297" y="355"/>
                    <a:pt x="299" y="356"/>
                    <a:pt x="302" y="356"/>
                  </a:cubicBezTo>
                  <a:cubicBezTo>
                    <a:pt x="304" y="356"/>
                    <a:pt x="307" y="356"/>
                    <a:pt x="309" y="357"/>
                  </a:cubicBezTo>
                  <a:cubicBezTo>
                    <a:pt x="310" y="357"/>
                    <a:pt x="311" y="357"/>
                    <a:pt x="312" y="357"/>
                  </a:cubicBezTo>
                  <a:cubicBezTo>
                    <a:pt x="314" y="357"/>
                    <a:pt x="315" y="357"/>
                    <a:pt x="317" y="358"/>
                  </a:cubicBezTo>
                  <a:cubicBezTo>
                    <a:pt x="318" y="358"/>
                    <a:pt x="319" y="358"/>
                    <a:pt x="319" y="358"/>
                  </a:cubicBezTo>
                  <a:cubicBezTo>
                    <a:pt x="322" y="359"/>
                    <a:pt x="324" y="359"/>
                    <a:pt x="327" y="360"/>
                  </a:cubicBezTo>
                  <a:cubicBezTo>
                    <a:pt x="327" y="360"/>
                    <a:pt x="327" y="360"/>
                    <a:pt x="328" y="360"/>
                  </a:cubicBezTo>
                  <a:cubicBezTo>
                    <a:pt x="330" y="361"/>
                    <a:pt x="332" y="361"/>
                    <a:pt x="334" y="362"/>
                  </a:cubicBezTo>
                  <a:cubicBezTo>
                    <a:pt x="335" y="362"/>
                    <a:pt x="336" y="362"/>
                    <a:pt x="336" y="363"/>
                  </a:cubicBezTo>
                  <a:cubicBezTo>
                    <a:pt x="338" y="363"/>
                    <a:pt x="340" y="363"/>
                    <a:pt x="341" y="364"/>
                  </a:cubicBezTo>
                  <a:cubicBezTo>
                    <a:pt x="342" y="364"/>
                    <a:pt x="343" y="365"/>
                    <a:pt x="344" y="365"/>
                  </a:cubicBezTo>
                  <a:cubicBezTo>
                    <a:pt x="346" y="366"/>
                    <a:pt x="348" y="367"/>
                    <a:pt x="350" y="367"/>
                  </a:cubicBezTo>
                  <a:cubicBezTo>
                    <a:pt x="360" y="371"/>
                    <a:pt x="369" y="376"/>
                    <a:pt x="378" y="382"/>
                  </a:cubicBezTo>
                  <a:cubicBezTo>
                    <a:pt x="379" y="383"/>
                    <a:pt x="381" y="384"/>
                    <a:pt x="382" y="385"/>
                  </a:cubicBezTo>
                  <a:cubicBezTo>
                    <a:pt x="383" y="385"/>
                    <a:pt x="383" y="385"/>
                    <a:pt x="383" y="385"/>
                  </a:cubicBezTo>
                  <a:cubicBezTo>
                    <a:pt x="385" y="387"/>
                    <a:pt x="386" y="388"/>
                    <a:pt x="388" y="389"/>
                  </a:cubicBezTo>
                  <a:cubicBezTo>
                    <a:pt x="388" y="389"/>
                    <a:pt x="388" y="389"/>
                    <a:pt x="388" y="389"/>
                  </a:cubicBezTo>
                  <a:cubicBezTo>
                    <a:pt x="393" y="393"/>
                    <a:pt x="398" y="397"/>
                    <a:pt x="402" y="401"/>
                  </a:cubicBezTo>
                  <a:cubicBezTo>
                    <a:pt x="402" y="401"/>
                    <a:pt x="402" y="401"/>
                    <a:pt x="402" y="401"/>
                  </a:cubicBezTo>
                  <a:cubicBezTo>
                    <a:pt x="404" y="402"/>
                    <a:pt x="405" y="404"/>
                    <a:pt x="406" y="405"/>
                  </a:cubicBezTo>
                  <a:cubicBezTo>
                    <a:pt x="407" y="405"/>
                    <a:pt x="407" y="406"/>
                    <a:pt x="407" y="406"/>
                  </a:cubicBezTo>
                  <a:cubicBezTo>
                    <a:pt x="413" y="412"/>
                    <a:pt x="418" y="418"/>
                    <a:pt x="422" y="424"/>
                  </a:cubicBezTo>
                  <a:cubicBezTo>
                    <a:pt x="423" y="424"/>
                    <a:pt x="423" y="425"/>
                    <a:pt x="423" y="425"/>
                  </a:cubicBezTo>
                  <a:cubicBezTo>
                    <a:pt x="424" y="426"/>
                    <a:pt x="425" y="428"/>
                    <a:pt x="426" y="429"/>
                  </a:cubicBezTo>
                  <a:cubicBezTo>
                    <a:pt x="426" y="430"/>
                    <a:pt x="427" y="430"/>
                    <a:pt x="427" y="430"/>
                  </a:cubicBezTo>
                  <a:cubicBezTo>
                    <a:pt x="430" y="435"/>
                    <a:pt x="433" y="440"/>
                    <a:pt x="436" y="445"/>
                  </a:cubicBezTo>
                  <a:cubicBezTo>
                    <a:pt x="436" y="446"/>
                    <a:pt x="436" y="446"/>
                    <a:pt x="436" y="446"/>
                  </a:cubicBezTo>
                  <a:cubicBezTo>
                    <a:pt x="437" y="448"/>
                    <a:pt x="438" y="449"/>
                    <a:pt x="438" y="451"/>
                  </a:cubicBezTo>
                  <a:cubicBezTo>
                    <a:pt x="439" y="451"/>
                    <a:pt x="439" y="452"/>
                    <a:pt x="439" y="452"/>
                  </a:cubicBezTo>
                  <a:cubicBezTo>
                    <a:pt x="440" y="454"/>
                    <a:pt x="441" y="456"/>
                    <a:pt x="441" y="457"/>
                  </a:cubicBezTo>
                  <a:cubicBezTo>
                    <a:pt x="445" y="467"/>
                    <a:pt x="448" y="476"/>
                    <a:pt x="451" y="487"/>
                  </a:cubicBezTo>
                  <a:cubicBezTo>
                    <a:pt x="451" y="489"/>
                    <a:pt x="452" y="491"/>
                    <a:pt x="452" y="494"/>
                  </a:cubicBezTo>
                  <a:cubicBezTo>
                    <a:pt x="452" y="494"/>
                    <a:pt x="452" y="495"/>
                    <a:pt x="452" y="496"/>
                  </a:cubicBezTo>
                  <a:cubicBezTo>
                    <a:pt x="453" y="498"/>
                    <a:pt x="453" y="499"/>
                    <a:pt x="453" y="501"/>
                  </a:cubicBezTo>
                  <a:cubicBezTo>
                    <a:pt x="453" y="502"/>
                    <a:pt x="453" y="503"/>
                    <a:pt x="453" y="504"/>
                  </a:cubicBezTo>
                  <a:cubicBezTo>
                    <a:pt x="454" y="506"/>
                    <a:pt x="454" y="508"/>
                    <a:pt x="454" y="510"/>
                  </a:cubicBezTo>
                  <a:cubicBezTo>
                    <a:pt x="454" y="511"/>
                    <a:pt x="454" y="511"/>
                    <a:pt x="454" y="511"/>
                  </a:cubicBezTo>
                  <a:cubicBezTo>
                    <a:pt x="454" y="514"/>
                    <a:pt x="454" y="516"/>
                    <a:pt x="454" y="519"/>
                  </a:cubicBezTo>
                  <a:lnTo>
                    <a:pt x="454" y="521"/>
                  </a:lnTo>
                  <a:cubicBezTo>
                    <a:pt x="454" y="523"/>
                    <a:pt x="454" y="525"/>
                    <a:pt x="454" y="527"/>
                  </a:cubicBezTo>
                  <a:cubicBezTo>
                    <a:pt x="454" y="527"/>
                    <a:pt x="454" y="528"/>
                    <a:pt x="454" y="529"/>
                  </a:cubicBezTo>
                  <a:cubicBezTo>
                    <a:pt x="454" y="531"/>
                    <a:pt x="454" y="534"/>
                    <a:pt x="454" y="537"/>
                  </a:cubicBezTo>
                  <a:cubicBezTo>
                    <a:pt x="454" y="539"/>
                    <a:pt x="453" y="542"/>
                    <a:pt x="453" y="544"/>
                  </a:cubicBezTo>
                  <a:close/>
                  <a:moveTo>
                    <a:pt x="566" y="596"/>
                  </a:moveTo>
                  <a:lnTo>
                    <a:pt x="575" y="497"/>
                  </a:lnTo>
                  <a:lnTo>
                    <a:pt x="518" y="492"/>
                  </a:lnTo>
                  <a:cubicBezTo>
                    <a:pt x="514" y="464"/>
                    <a:pt x="506" y="438"/>
                    <a:pt x="493" y="414"/>
                  </a:cubicBezTo>
                  <a:lnTo>
                    <a:pt x="537" y="377"/>
                  </a:lnTo>
                  <a:lnTo>
                    <a:pt x="473" y="301"/>
                  </a:lnTo>
                  <a:lnTo>
                    <a:pt x="429" y="338"/>
                  </a:lnTo>
                  <a:cubicBezTo>
                    <a:pt x="408" y="321"/>
                    <a:pt x="383" y="308"/>
                    <a:pt x="356" y="300"/>
                  </a:cubicBezTo>
                  <a:lnTo>
                    <a:pt x="361" y="243"/>
                  </a:lnTo>
                  <a:lnTo>
                    <a:pt x="262" y="235"/>
                  </a:lnTo>
                  <a:lnTo>
                    <a:pt x="258" y="291"/>
                  </a:lnTo>
                  <a:cubicBezTo>
                    <a:pt x="230" y="295"/>
                    <a:pt x="203" y="304"/>
                    <a:pt x="179" y="316"/>
                  </a:cubicBezTo>
                  <a:lnTo>
                    <a:pt x="142" y="273"/>
                  </a:lnTo>
                  <a:lnTo>
                    <a:pt x="66" y="336"/>
                  </a:lnTo>
                  <a:lnTo>
                    <a:pt x="103" y="380"/>
                  </a:lnTo>
                  <a:cubicBezTo>
                    <a:pt x="87" y="402"/>
                    <a:pt x="73" y="426"/>
                    <a:pt x="65" y="453"/>
                  </a:cubicBezTo>
                  <a:lnTo>
                    <a:pt x="8" y="448"/>
                  </a:lnTo>
                  <a:lnTo>
                    <a:pt x="0" y="547"/>
                  </a:lnTo>
                  <a:lnTo>
                    <a:pt x="57" y="552"/>
                  </a:lnTo>
                  <a:cubicBezTo>
                    <a:pt x="60" y="580"/>
                    <a:pt x="69" y="606"/>
                    <a:pt x="82" y="631"/>
                  </a:cubicBezTo>
                  <a:lnTo>
                    <a:pt x="38" y="667"/>
                  </a:lnTo>
                  <a:lnTo>
                    <a:pt x="102" y="743"/>
                  </a:lnTo>
                  <a:lnTo>
                    <a:pt x="145" y="706"/>
                  </a:lnTo>
                  <a:cubicBezTo>
                    <a:pt x="167" y="723"/>
                    <a:pt x="192" y="736"/>
                    <a:pt x="219" y="744"/>
                  </a:cubicBezTo>
                  <a:lnTo>
                    <a:pt x="214" y="801"/>
                  </a:lnTo>
                  <a:lnTo>
                    <a:pt x="312" y="810"/>
                  </a:lnTo>
                  <a:lnTo>
                    <a:pt x="317" y="753"/>
                  </a:lnTo>
                  <a:cubicBezTo>
                    <a:pt x="345" y="749"/>
                    <a:pt x="372" y="741"/>
                    <a:pt x="396" y="728"/>
                  </a:cubicBezTo>
                  <a:lnTo>
                    <a:pt x="432" y="772"/>
                  </a:lnTo>
                  <a:lnTo>
                    <a:pt x="508" y="708"/>
                  </a:lnTo>
                  <a:lnTo>
                    <a:pt x="471" y="664"/>
                  </a:lnTo>
                  <a:cubicBezTo>
                    <a:pt x="488" y="643"/>
                    <a:pt x="501" y="618"/>
                    <a:pt x="509" y="591"/>
                  </a:cubicBezTo>
                  <a:lnTo>
                    <a:pt x="566" y="596"/>
                  </a:lnTo>
                  <a:close/>
                  <a:moveTo>
                    <a:pt x="863" y="462"/>
                  </a:moveTo>
                  <a:cubicBezTo>
                    <a:pt x="863" y="462"/>
                    <a:pt x="862" y="463"/>
                    <a:pt x="862" y="463"/>
                  </a:cubicBezTo>
                  <a:cubicBezTo>
                    <a:pt x="862" y="465"/>
                    <a:pt x="862" y="466"/>
                    <a:pt x="862" y="467"/>
                  </a:cubicBezTo>
                  <a:cubicBezTo>
                    <a:pt x="862" y="468"/>
                    <a:pt x="862" y="468"/>
                    <a:pt x="861" y="469"/>
                  </a:cubicBezTo>
                  <a:cubicBezTo>
                    <a:pt x="861" y="470"/>
                    <a:pt x="861" y="472"/>
                    <a:pt x="860" y="474"/>
                  </a:cubicBezTo>
                  <a:cubicBezTo>
                    <a:pt x="860" y="474"/>
                    <a:pt x="860" y="474"/>
                    <a:pt x="860" y="474"/>
                  </a:cubicBezTo>
                  <a:cubicBezTo>
                    <a:pt x="860" y="476"/>
                    <a:pt x="859" y="477"/>
                    <a:pt x="859" y="479"/>
                  </a:cubicBezTo>
                  <a:cubicBezTo>
                    <a:pt x="859" y="479"/>
                    <a:pt x="859" y="480"/>
                    <a:pt x="858" y="481"/>
                  </a:cubicBezTo>
                  <a:cubicBezTo>
                    <a:pt x="858" y="482"/>
                    <a:pt x="858" y="483"/>
                    <a:pt x="857" y="484"/>
                  </a:cubicBezTo>
                  <a:cubicBezTo>
                    <a:pt x="857" y="485"/>
                    <a:pt x="857" y="485"/>
                    <a:pt x="857" y="486"/>
                  </a:cubicBezTo>
                  <a:cubicBezTo>
                    <a:pt x="854" y="494"/>
                    <a:pt x="850" y="502"/>
                    <a:pt x="845" y="510"/>
                  </a:cubicBezTo>
                  <a:cubicBezTo>
                    <a:pt x="844" y="511"/>
                    <a:pt x="844" y="512"/>
                    <a:pt x="843" y="513"/>
                  </a:cubicBezTo>
                  <a:cubicBezTo>
                    <a:pt x="843" y="513"/>
                    <a:pt x="842" y="513"/>
                    <a:pt x="842" y="513"/>
                  </a:cubicBezTo>
                  <a:cubicBezTo>
                    <a:pt x="842" y="515"/>
                    <a:pt x="841" y="516"/>
                    <a:pt x="840" y="517"/>
                  </a:cubicBezTo>
                  <a:cubicBezTo>
                    <a:pt x="840" y="517"/>
                    <a:pt x="840" y="517"/>
                    <a:pt x="840" y="517"/>
                  </a:cubicBezTo>
                  <a:cubicBezTo>
                    <a:pt x="837" y="520"/>
                    <a:pt x="835" y="524"/>
                    <a:pt x="832" y="527"/>
                  </a:cubicBezTo>
                  <a:cubicBezTo>
                    <a:pt x="832" y="527"/>
                    <a:pt x="831" y="527"/>
                    <a:pt x="831" y="527"/>
                  </a:cubicBezTo>
                  <a:cubicBezTo>
                    <a:pt x="830" y="528"/>
                    <a:pt x="829" y="529"/>
                    <a:pt x="829" y="530"/>
                  </a:cubicBezTo>
                  <a:cubicBezTo>
                    <a:pt x="828" y="530"/>
                    <a:pt x="828" y="530"/>
                    <a:pt x="828" y="530"/>
                  </a:cubicBezTo>
                  <a:cubicBezTo>
                    <a:pt x="824" y="534"/>
                    <a:pt x="820" y="538"/>
                    <a:pt x="815" y="541"/>
                  </a:cubicBezTo>
                  <a:cubicBezTo>
                    <a:pt x="815" y="541"/>
                    <a:pt x="815" y="541"/>
                    <a:pt x="815" y="541"/>
                  </a:cubicBezTo>
                  <a:cubicBezTo>
                    <a:pt x="814" y="542"/>
                    <a:pt x="812" y="543"/>
                    <a:pt x="811" y="544"/>
                  </a:cubicBezTo>
                  <a:cubicBezTo>
                    <a:pt x="811" y="544"/>
                    <a:pt x="811" y="544"/>
                    <a:pt x="811" y="544"/>
                  </a:cubicBezTo>
                  <a:cubicBezTo>
                    <a:pt x="807" y="546"/>
                    <a:pt x="804" y="548"/>
                    <a:pt x="800" y="550"/>
                  </a:cubicBezTo>
                  <a:cubicBezTo>
                    <a:pt x="800" y="550"/>
                    <a:pt x="800" y="550"/>
                    <a:pt x="800" y="551"/>
                  </a:cubicBezTo>
                  <a:cubicBezTo>
                    <a:pt x="799" y="551"/>
                    <a:pt x="797" y="552"/>
                    <a:pt x="796" y="552"/>
                  </a:cubicBezTo>
                  <a:cubicBezTo>
                    <a:pt x="796" y="552"/>
                    <a:pt x="796" y="552"/>
                    <a:pt x="795" y="553"/>
                  </a:cubicBezTo>
                  <a:cubicBezTo>
                    <a:pt x="794" y="553"/>
                    <a:pt x="793" y="554"/>
                    <a:pt x="792" y="554"/>
                  </a:cubicBezTo>
                  <a:cubicBezTo>
                    <a:pt x="785" y="557"/>
                    <a:pt x="778" y="559"/>
                    <a:pt x="771" y="561"/>
                  </a:cubicBezTo>
                  <a:cubicBezTo>
                    <a:pt x="770" y="561"/>
                    <a:pt x="768" y="561"/>
                    <a:pt x="766" y="562"/>
                  </a:cubicBezTo>
                  <a:cubicBezTo>
                    <a:pt x="766" y="562"/>
                    <a:pt x="765" y="562"/>
                    <a:pt x="765" y="562"/>
                  </a:cubicBezTo>
                  <a:cubicBezTo>
                    <a:pt x="763" y="562"/>
                    <a:pt x="762" y="562"/>
                    <a:pt x="761" y="562"/>
                  </a:cubicBezTo>
                  <a:cubicBezTo>
                    <a:pt x="760" y="563"/>
                    <a:pt x="760" y="563"/>
                    <a:pt x="759" y="563"/>
                  </a:cubicBezTo>
                  <a:cubicBezTo>
                    <a:pt x="758" y="563"/>
                    <a:pt x="756" y="563"/>
                    <a:pt x="755" y="563"/>
                  </a:cubicBezTo>
                  <a:cubicBezTo>
                    <a:pt x="754" y="563"/>
                    <a:pt x="754" y="563"/>
                    <a:pt x="754" y="563"/>
                  </a:cubicBezTo>
                  <a:cubicBezTo>
                    <a:pt x="752" y="563"/>
                    <a:pt x="751" y="563"/>
                    <a:pt x="749" y="563"/>
                  </a:cubicBezTo>
                  <a:cubicBezTo>
                    <a:pt x="748" y="563"/>
                    <a:pt x="748" y="563"/>
                    <a:pt x="747" y="563"/>
                  </a:cubicBezTo>
                  <a:cubicBezTo>
                    <a:pt x="746" y="563"/>
                    <a:pt x="745" y="563"/>
                    <a:pt x="743" y="563"/>
                  </a:cubicBezTo>
                  <a:cubicBezTo>
                    <a:pt x="743" y="563"/>
                    <a:pt x="742" y="563"/>
                    <a:pt x="742" y="563"/>
                  </a:cubicBezTo>
                  <a:cubicBezTo>
                    <a:pt x="740" y="563"/>
                    <a:pt x="738" y="563"/>
                    <a:pt x="736" y="563"/>
                  </a:cubicBezTo>
                  <a:cubicBezTo>
                    <a:pt x="734" y="563"/>
                    <a:pt x="733" y="563"/>
                    <a:pt x="731" y="562"/>
                  </a:cubicBezTo>
                  <a:cubicBezTo>
                    <a:pt x="730" y="562"/>
                    <a:pt x="730" y="562"/>
                    <a:pt x="729" y="562"/>
                  </a:cubicBezTo>
                  <a:cubicBezTo>
                    <a:pt x="728" y="562"/>
                    <a:pt x="727" y="562"/>
                    <a:pt x="725" y="562"/>
                  </a:cubicBezTo>
                  <a:cubicBezTo>
                    <a:pt x="725" y="561"/>
                    <a:pt x="724" y="561"/>
                    <a:pt x="724" y="561"/>
                  </a:cubicBezTo>
                  <a:cubicBezTo>
                    <a:pt x="722" y="561"/>
                    <a:pt x="720" y="561"/>
                    <a:pt x="719" y="560"/>
                  </a:cubicBezTo>
                  <a:cubicBezTo>
                    <a:pt x="718" y="560"/>
                    <a:pt x="718" y="560"/>
                    <a:pt x="718" y="560"/>
                  </a:cubicBezTo>
                  <a:cubicBezTo>
                    <a:pt x="717" y="560"/>
                    <a:pt x="715" y="559"/>
                    <a:pt x="714" y="559"/>
                  </a:cubicBezTo>
                  <a:cubicBezTo>
                    <a:pt x="713" y="559"/>
                    <a:pt x="712" y="558"/>
                    <a:pt x="712" y="558"/>
                  </a:cubicBezTo>
                  <a:cubicBezTo>
                    <a:pt x="711" y="558"/>
                    <a:pt x="710" y="558"/>
                    <a:pt x="708" y="557"/>
                  </a:cubicBezTo>
                  <a:cubicBezTo>
                    <a:pt x="708" y="557"/>
                    <a:pt x="707" y="557"/>
                    <a:pt x="707" y="557"/>
                  </a:cubicBezTo>
                  <a:cubicBezTo>
                    <a:pt x="705" y="556"/>
                    <a:pt x="704" y="555"/>
                    <a:pt x="702" y="555"/>
                  </a:cubicBezTo>
                  <a:cubicBezTo>
                    <a:pt x="695" y="552"/>
                    <a:pt x="689" y="549"/>
                    <a:pt x="683" y="545"/>
                  </a:cubicBezTo>
                  <a:cubicBezTo>
                    <a:pt x="682" y="544"/>
                    <a:pt x="681" y="543"/>
                    <a:pt x="680" y="543"/>
                  </a:cubicBezTo>
                  <a:cubicBezTo>
                    <a:pt x="679" y="542"/>
                    <a:pt x="679" y="542"/>
                    <a:pt x="679" y="542"/>
                  </a:cubicBezTo>
                  <a:cubicBezTo>
                    <a:pt x="678" y="541"/>
                    <a:pt x="677" y="541"/>
                    <a:pt x="676" y="540"/>
                  </a:cubicBezTo>
                  <a:cubicBezTo>
                    <a:pt x="676" y="540"/>
                    <a:pt x="676" y="540"/>
                    <a:pt x="675" y="539"/>
                  </a:cubicBezTo>
                  <a:cubicBezTo>
                    <a:pt x="672" y="537"/>
                    <a:pt x="669" y="534"/>
                    <a:pt x="666" y="531"/>
                  </a:cubicBezTo>
                  <a:cubicBezTo>
                    <a:pt x="666" y="531"/>
                    <a:pt x="666" y="531"/>
                    <a:pt x="665" y="531"/>
                  </a:cubicBezTo>
                  <a:cubicBezTo>
                    <a:pt x="665" y="530"/>
                    <a:pt x="664" y="529"/>
                    <a:pt x="663" y="528"/>
                  </a:cubicBezTo>
                  <a:cubicBezTo>
                    <a:pt x="663" y="528"/>
                    <a:pt x="662" y="528"/>
                    <a:pt x="662" y="528"/>
                  </a:cubicBezTo>
                  <a:cubicBezTo>
                    <a:pt x="658" y="524"/>
                    <a:pt x="655" y="520"/>
                    <a:pt x="651" y="515"/>
                  </a:cubicBezTo>
                  <a:cubicBezTo>
                    <a:pt x="651" y="515"/>
                    <a:pt x="651" y="515"/>
                    <a:pt x="651" y="514"/>
                  </a:cubicBezTo>
                  <a:cubicBezTo>
                    <a:pt x="650" y="513"/>
                    <a:pt x="649" y="512"/>
                    <a:pt x="649" y="511"/>
                  </a:cubicBezTo>
                  <a:cubicBezTo>
                    <a:pt x="649" y="511"/>
                    <a:pt x="649" y="511"/>
                    <a:pt x="648" y="511"/>
                  </a:cubicBezTo>
                  <a:cubicBezTo>
                    <a:pt x="646" y="507"/>
                    <a:pt x="644" y="504"/>
                    <a:pt x="642" y="500"/>
                  </a:cubicBezTo>
                  <a:cubicBezTo>
                    <a:pt x="642" y="500"/>
                    <a:pt x="642" y="500"/>
                    <a:pt x="642" y="500"/>
                  </a:cubicBezTo>
                  <a:cubicBezTo>
                    <a:pt x="641" y="498"/>
                    <a:pt x="641" y="497"/>
                    <a:pt x="640" y="496"/>
                  </a:cubicBezTo>
                  <a:cubicBezTo>
                    <a:pt x="640" y="496"/>
                    <a:pt x="640" y="495"/>
                    <a:pt x="640" y="495"/>
                  </a:cubicBezTo>
                  <a:cubicBezTo>
                    <a:pt x="639" y="494"/>
                    <a:pt x="639" y="493"/>
                    <a:pt x="638" y="492"/>
                  </a:cubicBezTo>
                  <a:cubicBezTo>
                    <a:pt x="635" y="484"/>
                    <a:pt x="632" y="475"/>
                    <a:pt x="631" y="466"/>
                  </a:cubicBezTo>
                  <a:cubicBezTo>
                    <a:pt x="631" y="466"/>
                    <a:pt x="631" y="465"/>
                    <a:pt x="630" y="464"/>
                  </a:cubicBezTo>
                  <a:cubicBezTo>
                    <a:pt x="630" y="463"/>
                    <a:pt x="630" y="462"/>
                    <a:pt x="630" y="461"/>
                  </a:cubicBezTo>
                  <a:cubicBezTo>
                    <a:pt x="630" y="460"/>
                    <a:pt x="630" y="460"/>
                    <a:pt x="630" y="459"/>
                  </a:cubicBezTo>
                  <a:cubicBezTo>
                    <a:pt x="630" y="458"/>
                    <a:pt x="629" y="456"/>
                    <a:pt x="629" y="454"/>
                  </a:cubicBezTo>
                  <a:cubicBezTo>
                    <a:pt x="629" y="454"/>
                    <a:pt x="629" y="454"/>
                    <a:pt x="629" y="454"/>
                  </a:cubicBezTo>
                  <a:cubicBezTo>
                    <a:pt x="629" y="452"/>
                    <a:pt x="629" y="450"/>
                    <a:pt x="629" y="449"/>
                  </a:cubicBezTo>
                  <a:cubicBezTo>
                    <a:pt x="629" y="448"/>
                    <a:pt x="629" y="448"/>
                    <a:pt x="629" y="447"/>
                  </a:cubicBezTo>
                  <a:cubicBezTo>
                    <a:pt x="629" y="446"/>
                    <a:pt x="629" y="444"/>
                    <a:pt x="629" y="443"/>
                  </a:cubicBezTo>
                  <a:cubicBezTo>
                    <a:pt x="629" y="443"/>
                    <a:pt x="629" y="442"/>
                    <a:pt x="629" y="441"/>
                  </a:cubicBezTo>
                  <a:cubicBezTo>
                    <a:pt x="629" y="440"/>
                    <a:pt x="629" y="438"/>
                    <a:pt x="629" y="436"/>
                  </a:cubicBezTo>
                  <a:cubicBezTo>
                    <a:pt x="630" y="434"/>
                    <a:pt x="630" y="432"/>
                    <a:pt x="630" y="431"/>
                  </a:cubicBezTo>
                  <a:cubicBezTo>
                    <a:pt x="630" y="430"/>
                    <a:pt x="630" y="430"/>
                    <a:pt x="630" y="429"/>
                  </a:cubicBezTo>
                  <a:cubicBezTo>
                    <a:pt x="630" y="428"/>
                    <a:pt x="631" y="426"/>
                    <a:pt x="631" y="425"/>
                  </a:cubicBezTo>
                  <a:cubicBezTo>
                    <a:pt x="631" y="425"/>
                    <a:pt x="631" y="424"/>
                    <a:pt x="631" y="424"/>
                  </a:cubicBezTo>
                  <a:cubicBezTo>
                    <a:pt x="632" y="422"/>
                    <a:pt x="632" y="420"/>
                    <a:pt x="632" y="418"/>
                  </a:cubicBezTo>
                  <a:cubicBezTo>
                    <a:pt x="632" y="418"/>
                    <a:pt x="632" y="418"/>
                    <a:pt x="632" y="418"/>
                  </a:cubicBezTo>
                  <a:cubicBezTo>
                    <a:pt x="633" y="416"/>
                    <a:pt x="633" y="415"/>
                    <a:pt x="634" y="413"/>
                  </a:cubicBezTo>
                  <a:cubicBezTo>
                    <a:pt x="634" y="413"/>
                    <a:pt x="634" y="412"/>
                    <a:pt x="634" y="412"/>
                  </a:cubicBezTo>
                  <a:cubicBezTo>
                    <a:pt x="635" y="410"/>
                    <a:pt x="635" y="409"/>
                    <a:pt x="635" y="408"/>
                  </a:cubicBezTo>
                  <a:cubicBezTo>
                    <a:pt x="635" y="408"/>
                    <a:pt x="636" y="407"/>
                    <a:pt x="636" y="407"/>
                  </a:cubicBezTo>
                  <a:cubicBezTo>
                    <a:pt x="636" y="405"/>
                    <a:pt x="637" y="403"/>
                    <a:pt x="638" y="402"/>
                  </a:cubicBezTo>
                  <a:cubicBezTo>
                    <a:pt x="638" y="402"/>
                    <a:pt x="638" y="402"/>
                    <a:pt x="638" y="402"/>
                  </a:cubicBezTo>
                  <a:cubicBezTo>
                    <a:pt x="640" y="395"/>
                    <a:pt x="644" y="389"/>
                    <a:pt x="648" y="383"/>
                  </a:cubicBezTo>
                  <a:cubicBezTo>
                    <a:pt x="648" y="382"/>
                    <a:pt x="649" y="380"/>
                    <a:pt x="650" y="379"/>
                  </a:cubicBezTo>
                  <a:cubicBezTo>
                    <a:pt x="650" y="379"/>
                    <a:pt x="650" y="379"/>
                    <a:pt x="650" y="379"/>
                  </a:cubicBezTo>
                  <a:cubicBezTo>
                    <a:pt x="651" y="378"/>
                    <a:pt x="652" y="377"/>
                    <a:pt x="653" y="376"/>
                  </a:cubicBezTo>
                  <a:cubicBezTo>
                    <a:pt x="653" y="375"/>
                    <a:pt x="653" y="375"/>
                    <a:pt x="653" y="375"/>
                  </a:cubicBezTo>
                  <a:cubicBezTo>
                    <a:pt x="655" y="372"/>
                    <a:pt x="658" y="369"/>
                    <a:pt x="661" y="366"/>
                  </a:cubicBezTo>
                  <a:cubicBezTo>
                    <a:pt x="661" y="366"/>
                    <a:pt x="661" y="365"/>
                    <a:pt x="661" y="365"/>
                  </a:cubicBezTo>
                  <a:cubicBezTo>
                    <a:pt x="662" y="364"/>
                    <a:pt x="663" y="363"/>
                    <a:pt x="664" y="363"/>
                  </a:cubicBezTo>
                  <a:cubicBezTo>
                    <a:pt x="664" y="362"/>
                    <a:pt x="664" y="362"/>
                    <a:pt x="665" y="362"/>
                  </a:cubicBezTo>
                  <a:cubicBezTo>
                    <a:pt x="669" y="358"/>
                    <a:pt x="673" y="355"/>
                    <a:pt x="677" y="351"/>
                  </a:cubicBezTo>
                  <a:cubicBezTo>
                    <a:pt x="678" y="351"/>
                    <a:pt x="678" y="351"/>
                    <a:pt x="678" y="351"/>
                  </a:cubicBezTo>
                  <a:cubicBezTo>
                    <a:pt x="679" y="350"/>
                    <a:pt x="680" y="349"/>
                    <a:pt x="681" y="349"/>
                  </a:cubicBezTo>
                  <a:cubicBezTo>
                    <a:pt x="681" y="348"/>
                    <a:pt x="682" y="348"/>
                    <a:pt x="682" y="348"/>
                  </a:cubicBezTo>
                  <a:cubicBezTo>
                    <a:pt x="685" y="346"/>
                    <a:pt x="689" y="344"/>
                    <a:pt x="692" y="342"/>
                  </a:cubicBezTo>
                  <a:cubicBezTo>
                    <a:pt x="693" y="342"/>
                    <a:pt x="693" y="342"/>
                    <a:pt x="693" y="342"/>
                  </a:cubicBezTo>
                  <a:cubicBezTo>
                    <a:pt x="694" y="341"/>
                    <a:pt x="695" y="341"/>
                    <a:pt x="696" y="340"/>
                  </a:cubicBezTo>
                  <a:cubicBezTo>
                    <a:pt x="697" y="340"/>
                    <a:pt x="697" y="340"/>
                    <a:pt x="697" y="340"/>
                  </a:cubicBezTo>
                  <a:cubicBezTo>
                    <a:pt x="698" y="339"/>
                    <a:pt x="700" y="339"/>
                    <a:pt x="701" y="338"/>
                  </a:cubicBezTo>
                  <a:cubicBezTo>
                    <a:pt x="707" y="335"/>
                    <a:pt x="714" y="333"/>
                    <a:pt x="721" y="331"/>
                  </a:cubicBezTo>
                  <a:cubicBezTo>
                    <a:pt x="723" y="331"/>
                    <a:pt x="725" y="331"/>
                    <a:pt x="726" y="331"/>
                  </a:cubicBezTo>
                  <a:cubicBezTo>
                    <a:pt x="727" y="330"/>
                    <a:pt x="727" y="330"/>
                    <a:pt x="728" y="330"/>
                  </a:cubicBezTo>
                  <a:cubicBezTo>
                    <a:pt x="729" y="330"/>
                    <a:pt x="730" y="330"/>
                    <a:pt x="732" y="330"/>
                  </a:cubicBezTo>
                  <a:cubicBezTo>
                    <a:pt x="732" y="330"/>
                    <a:pt x="733" y="330"/>
                    <a:pt x="733" y="330"/>
                  </a:cubicBezTo>
                  <a:cubicBezTo>
                    <a:pt x="735" y="329"/>
                    <a:pt x="736" y="329"/>
                    <a:pt x="738" y="329"/>
                  </a:cubicBezTo>
                  <a:cubicBezTo>
                    <a:pt x="738" y="329"/>
                    <a:pt x="738" y="329"/>
                    <a:pt x="739" y="329"/>
                  </a:cubicBezTo>
                  <a:cubicBezTo>
                    <a:pt x="740" y="329"/>
                    <a:pt x="742" y="329"/>
                    <a:pt x="744" y="329"/>
                  </a:cubicBezTo>
                  <a:cubicBezTo>
                    <a:pt x="744" y="329"/>
                    <a:pt x="745" y="329"/>
                    <a:pt x="745" y="329"/>
                  </a:cubicBezTo>
                  <a:cubicBezTo>
                    <a:pt x="747" y="329"/>
                    <a:pt x="748" y="329"/>
                    <a:pt x="749" y="329"/>
                  </a:cubicBezTo>
                  <a:cubicBezTo>
                    <a:pt x="750" y="329"/>
                    <a:pt x="750" y="329"/>
                    <a:pt x="751" y="329"/>
                  </a:cubicBezTo>
                  <a:cubicBezTo>
                    <a:pt x="753" y="329"/>
                    <a:pt x="755" y="329"/>
                    <a:pt x="756" y="329"/>
                  </a:cubicBezTo>
                  <a:cubicBezTo>
                    <a:pt x="758" y="329"/>
                    <a:pt x="760" y="330"/>
                    <a:pt x="762" y="330"/>
                  </a:cubicBezTo>
                  <a:cubicBezTo>
                    <a:pt x="762" y="330"/>
                    <a:pt x="763" y="330"/>
                    <a:pt x="763" y="330"/>
                  </a:cubicBezTo>
                  <a:cubicBezTo>
                    <a:pt x="765" y="330"/>
                    <a:pt x="766" y="330"/>
                    <a:pt x="767" y="331"/>
                  </a:cubicBezTo>
                  <a:cubicBezTo>
                    <a:pt x="768" y="331"/>
                    <a:pt x="768" y="331"/>
                    <a:pt x="769" y="331"/>
                  </a:cubicBezTo>
                  <a:cubicBezTo>
                    <a:pt x="771" y="331"/>
                    <a:pt x="772" y="332"/>
                    <a:pt x="774" y="332"/>
                  </a:cubicBezTo>
                  <a:cubicBezTo>
                    <a:pt x="774" y="332"/>
                    <a:pt x="774" y="332"/>
                    <a:pt x="775" y="332"/>
                  </a:cubicBezTo>
                  <a:cubicBezTo>
                    <a:pt x="776" y="333"/>
                    <a:pt x="778" y="333"/>
                    <a:pt x="779" y="333"/>
                  </a:cubicBezTo>
                  <a:cubicBezTo>
                    <a:pt x="780" y="334"/>
                    <a:pt x="780" y="334"/>
                    <a:pt x="781" y="334"/>
                  </a:cubicBezTo>
                  <a:cubicBezTo>
                    <a:pt x="782" y="334"/>
                    <a:pt x="783" y="335"/>
                    <a:pt x="784" y="335"/>
                  </a:cubicBezTo>
                  <a:cubicBezTo>
                    <a:pt x="785" y="335"/>
                    <a:pt x="785" y="335"/>
                    <a:pt x="786" y="336"/>
                  </a:cubicBezTo>
                  <a:cubicBezTo>
                    <a:pt x="787" y="336"/>
                    <a:pt x="789" y="337"/>
                    <a:pt x="791" y="337"/>
                  </a:cubicBezTo>
                  <a:cubicBezTo>
                    <a:pt x="797" y="340"/>
                    <a:pt x="804" y="344"/>
                    <a:pt x="810" y="347"/>
                  </a:cubicBezTo>
                  <a:cubicBezTo>
                    <a:pt x="811" y="348"/>
                    <a:pt x="812" y="349"/>
                    <a:pt x="813" y="350"/>
                  </a:cubicBezTo>
                  <a:cubicBezTo>
                    <a:pt x="813" y="350"/>
                    <a:pt x="813" y="350"/>
                    <a:pt x="814" y="350"/>
                  </a:cubicBezTo>
                  <a:cubicBezTo>
                    <a:pt x="815" y="351"/>
                    <a:pt x="816" y="352"/>
                    <a:pt x="817" y="352"/>
                  </a:cubicBezTo>
                  <a:cubicBezTo>
                    <a:pt x="817" y="353"/>
                    <a:pt x="817" y="353"/>
                    <a:pt x="817" y="353"/>
                  </a:cubicBezTo>
                  <a:cubicBezTo>
                    <a:pt x="821" y="355"/>
                    <a:pt x="824" y="358"/>
                    <a:pt x="827" y="361"/>
                  </a:cubicBezTo>
                  <a:cubicBezTo>
                    <a:pt x="827" y="361"/>
                    <a:pt x="827" y="361"/>
                    <a:pt x="827" y="361"/>
                  </a:cubicBezTo>
                  <a:cubicBezTo>
                    <a:pt x="828" y="362"/>
                    <a:pt x="829" y="363"/>
                    <a:pt x="830" y="364"/>
                  </a:cubicBezTo>
                  <a:cubicBezTo>
                    <a:pt x="830" y="364"/>
                    <a:pt x="830" y="364"/>
                    <a:pt x="831" y="364"/>
                  </a:cubicBezTo>
                  <a:cubicBezTo>
                    <a:pt x="834" y="368"/>
                    <a:pt x="838" y="373"/>
                    <a:pt x="841" y="377"/>
                  </a:cubicBezTo>
                  <a:cubicBezTo>
                    <a:pt x="841" y="377"/>
                    <a:pt x="842" y="378"/>
                    <a:pt x="842" y="378"/>
                  </a:cubicBezTo>
                  <a:cubicBezTo>
                    <a:pt x="842" y="379"/>
                    <a:pt x="843" y="380"/>
                    <a:pt x="844" y="381"/>
                  </a:cubicBezTo>
                  <a:cubicBezTo>
                    <a:pt x="844" y="381"/>
                    <a:pt x="844" y="381"/>
                    <a:pt x="844" y="382"/>
                  </a:cubicBezTo>
                  <a:cubicBezTo>
                    <a:pt x="847" y="385"/>
                    <a:pt x="849" y="389"/>
                    <a:pt x="851" y="392"/>
                  </a:cubicBezTo>
                  <a:cubicBezTo>
                    <a:pt x="851" y="392"/>
                    <a:pt x="851" y="393"/>
                    <a:pt x="851" y="393"/>
                  </a:cubicBezTo>
                  <a:cubicBezTo>
                    <a:pt x="851" y="394"/>
                    <a:pt x="852" y="395"/>
                    <a:pt x="852" y="396"/>
                  </a:cubicBezTo>
                  <a:cubicBezTo>
                    <a:pt x="853" y="396"/>
                    <a:pt x="853" y="397"/>
                    <a:pt x="853" y="397"/>
                  </a:cubicBezTo>
                  <a:cubicBezTo>
                    <a:pt x="853" y="398"/>
                    <a:pt x="854" y="399"/>
                    <a:pt x="854" y="401"/>
                  </a:cubicBezTo>
                  <a:cubicBezTo>
                    <a:pt x="857" y="407"/>
                    <a:pt x="859" y="414"/>
                    <a:pt x="861" y="421"/>
                  </a:cubicBezTo>
                  <a:cubicBezTo>
                    <a:pt x="861" y="423"/>
                    <a:pt x="862" y="424"/>
                    <a:pt x="862" y="426"/>
                  </a:cubicBezTo>
                  <a:cubicBezTo>
                    <a:pt x="862" y="427"/>
                    <a:pt x="862" y="427"/>
                    <a:pt x="862" y="428"/>
                  </a:cubicBezTo>
                  <a:cubicBezTo>
                    <a:pt x="862" y="429"/>
                    <a:pt x="863" y="430"/>
                    <a:pt x="863" y="431"/>
                  </a:cubicBezTo>
                  <a:cubicBezTo>
                    <a:pt x="863" y="432"/>
                    <a:pt x="863" y="433"/>
                    <a:pt x="863" y="433"/>
                  </a:cubicBezTo>
                  <a:cubicBezTo>
                    <a:pt x="863" y="435"/>
                    <a:pt x="863" y="436"/>
                    <a:pt x="863" y="438"/>
                  </a:cubicBezTo>
                  <a:cubicBezTo>
                    <a:pt x="863" y="438"/>
                    <a:pt x="863" y="438"/>
                    <a:pt x="863" y="438"/>
                  </a:cubicBezTo>
                  <a:cubicBezTo>
                    <a:pt x="863" y="440"/>
                    <a:pt x="864" y="442"/>
                    <a:pt x="864" y="444"/>
                  </a:cubicBezTo>
                  <a:lnTo>
                    <a:pt x="864" y="445"/>
                  </a:lnTo>
                  <a:cubicBezTo>
                    <a:pt x="864" y="447"/>
                    <a:pt x="864" y="448"/>
                    <a:pt x="864" y="449"/>
                  </a:cubicBezTo>
                  <a:cubicBezTo>
                    <a:pt x="864" y="450"/>
                    <a:pt x="864" y="450"/>
                    <a:pt x="864" y="451"/>
                  </a:cubicBezTo>
                  <a:cubicBezTo>
                    <a:pt x="863" y="453"/>
                    <a:pt x="863" y="454"/>
                    <a:pt x="863" y="456"/>
                  </a:cubicBezTo>
                  <a:cubicBezTo>
                    <a:pt x="863" y="458"/>
                    <a:pt x="863" y="460"/>
                    <a:pt x="863" y="462"/>
                  </a:cubicBezTo>
                  <a:close/>
                  <a:moveTo>
                    <a:pt x="942" y="498"/>
                  </a:moveTo>
                  <a:lnTo>
                    <a:pt x="948" y="429"/>
                  </a:lnTo>
                  <a:lnTo>
                    <a:pt x="908" y="425"/>
                  </a:lnTo>
                  <a:cubicBezTo>
                    <a:pt x="906" y="406"/>
                    <a:pt x="900" y="387"/>
                    <a:pt x="891" y="370"/>
                  </a:cubicBezTo>
                  <a:lnTo>
                    <a:pt x="922" y="344"/>
                  </a:lnTo>
                  <a:lnTo>
                    <a:pt x="877" y="291"/>
                  </a:lnTo>
                  <a:lnTo>
                    <a:pt x="846" y="317"/>
                  </a:lnTo>
                  <a:cubicBezTo>
                    <a:pt x="831" y="305"/>
                    <a:pt x="814" y="296"/>
                    <a:pt x="795" y="290"/>
                  </a:cubicBezTo>
                  <a:lnTo>
                    <a:pt x="798" y="250"/>
                  </a:lnTo>
                  <a:lnTo>
                    <a:pt x="729" y="244"/>
                  </a:lnTo>
                  <a:lnTo>
                    <a:pt x="725" y="284"/>
                  </a:lnTo>
                  <a:cubicBezTo>
                    <a:pt x="706" y="287"/>
                    <a:pt x="687" y="293"/>
                    <a:pt x="670" y="302"/>
                  </a:cubicBezTo>
                  <a:lnTo>
                    <a:pt x="644" y="271"/>
                  </a:lnTo>
                  <a:lnTo>
                    <a:pt x="591" y="316"/>
                  </a:lnTo>
                  <a:lnTo>
                    <a:pt x="617" y="346"/>
                  </a:lnTo>
                  <a:cubicBezTo>
                    <a:pt x="605" y="362"/>
                    <a:pt x="596" y="379"/>
                    <a:pt x="590" y="398"/>
                  </a:cubicBezTo>
                  <a:lnTo>
                    <a:pt x="550" y="394"/>
                  </a:lnTo>
                  <a:lnTo>
                    <a:pt x="544" y="464"/>
                  </a:lnTo>
                  <a:lnTo>
                    <a:pt x="584" y="467"/>
                  </a:lnTo>
                  <a:cubicBezTo>
                    <a:pt x="587" y="487"/>
                    <a:pt x="593" y="505"/>
                    <a:pt x="602" y="522"/>
                  </a:cubicBezTo>
                  <a:lnTo>
                    <a:pt x="571" y="548"/>
                  </a:lnTo>
                  <a:lnTo>
                    <a:pt x="616" y="601"/>
                  </a:lnTo>
                  <a:lnTo>
                    <a:pt x="647" y="575"/>
                  </a:lnTo>
                  <a:cubicBezTo>
                    <a:pt x="662" y="587"/>
                    <a:pt x="679" y="596"/>
                    <a:pt x="698" y="602"/>
                  </a:cubicBezTo>
                  <a:lnTo>
                    <a:pt x="694" y="642"/>
                  </a:lnTo>
                  <a:lnTo>
                    <a:pt x="764" y="648"/>
                  </a:lnTo>
                  <a:lnTo>
                    <a:pt x="767" y="608"/>
                  </a:lnTo>
                  <a:cubicBezTo>
                    <a:pt x="787" y="606"/>
                    <a:pt x="805" y="600"/>
                    <a:pt x="822" y="591"/>
                  </a:cubicBezTo>
                  <a:lnTo>
                    <a:pt x="848" y="621"/>
                  </a:lnTo>
                  <a:lnTo>
                    <a:pt x="901" y="577"/>
                  </a:lnTo>
                  <a:lnTo>
                    <a:pt x="876" y="546"/>
                  </a:lnTo>
                  <a:cubicBezTo>
                    <a:pt x="887" y="531"/>
                    <a:pt x="896" y="513"/>
                    <a:pt x="902" y="494"/>
                  </a:cubicBezTo>
                  <a:lnTo>
                    <a:pt x="942" y="4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23">
            <a:extLst>
              <a:ext uri="{FF2B5EF4-FFF2-40B4-BE49-F238E27FC236}">
                <a16:creationId xmlns:a16="http://schemas.microsoft.com/office/drawing/2014/main" id="{AF7D0EFD-AF44-A5FB-DC4C-16E53A86EE5A}"/>
              </a:ext>
            </a:extLst>
          </p:cNvPr>
          <p:cNvGrpSpPr/>
          <p:nvPr/>
        </p:nvGrpSpPr>
        <p:grpSpPr>
          <a:xfrm>
            <a:off x="2596960" y="3400827"/>
            <a:ext cx="576262" cy="576262"/>
            <a:chOff x="6170389" y="4163727"/>
            <a:chExt cx="576064" cy="576064"/>
          </a:xfrm>
        </p:grpSpPr>
        <p:sp>
          <p:nvSpPr>
            <p:cNvPr id="6" name="圆角矩形 12">
              <a:extLst>
                <a:ext uri="{FF2B5EF4-FFF2-40B4-BE49-F238E27FC236}">
                  <a16:creationId xmlns:a16="http://schemas.microsoft.com/office/drawing/2014/main" id="{00658660-FA88-C35F-C898-FF0458F720CF}"/>
                </a:ext>
              </a:extLst>
            </p:cNvPr>
            <p:cNvSpPr/>
            <p:nvPr/>
          </p:nvSpPr>
          <p:spPr>
            <a:xfrm>
              <a:off x="6170389" y="4163727"/>
              <a:ext cx="576064" cy="576064"/>
            </a:xfrm>
            <a:prstGeom prst="roundRect">
              <a:avLst>
                <a:gd name="adj" fmla="val 16667"/>
              </a:avLst>
            </a:prstGeom>
            <a:solidFill>
              <a:srgbClr val="113E6A"/>
            </a:solidFill>
            <a:ln w="9525">
              <a:noFill/>
            </a:ln>
          </p:spPr>
          <p:txBody>
            <a:bodyPr anchor="t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1B59BCC1-E965-25D2-5FB4-B05E153CCA62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6278404" y="4253861"/>
              <a:ext cx="378197" cy="364816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022" h="973">
                  <a:moveTo>
                    <a:pt x="596" y="882"/>
                  </a:moveTo>
                  <a:lnTo>
                    <a:pt x="426" y="882"/>
                  </a:lnTo>
                  <a:cubicBezTo>
                    <a:pt x="414" y="882"/>
                    <a:pt x="403" y="892"/>
                    <a:pt x="403" y="904"/>
                  </a:cubicBezTo>
                  <a:cubicBezTo>
                    <a:pt x="403" y="916"/>
                    <a:pt x="414" y="926"/>
                    <a:pt x="426" y="926"/>
                  </a:cubicBezTo>
                  <a:lnTo>
                    <a:pt x="596" y="926"/>
                  </a:lnTo>
                  <a:cubicBezTo>
                    <a:pt x="609" y="926"/>
                    <a:pt x="619" y="916"/>
                    <a:pt x="619" y="904"/>
                  </a:cubicBezTo>
                  <a:cubicBezTo>
                    <a:pt x="619" y="892"/>
                    <a:pt x="609" y="882"/>
                    <a:pt x="596" y="882"/>
                  </a:cubicBezTo>
                  <a:close/>
                  <a:moveTo>
                    <a:pt x="596" y="813"/>
                  </a:moveTo>
                  <a:lnTo>
                    <a:pt x="596" y="813"/>
                  </a:lnTo>
                  <a:lnTo>
                    <a:pt x="426" y="813"/>
                  </a:lnTo>
                  <a:cubicBezTo>
                    <a:pt x="414" y="813"/>
                    <a:pt x="403" y="823"/>
                    <a:pt x="403" y="835"/>
                  </a:cubicBezTo>
                  <a:cubicBezTo>
                    <a:pt x="403" y="848"/>
                    <a:pt x="414" y="858"/>
                    <a:pt x="426" y="858"/>
                  </a:cubicBezTo>
                  <a:lnTo>
                    <a:pt x="596" y="858"/>
                  </a:lnTo>
                  <a:cubicBezTo>
                    <a:pt x="609" y="858"/>
                    <a:pt x="619" y="848"/>
                    <a:pt x="619" y="835"/>
                  </a:cubicBezTo>
                  <a:cubicBezTo>
                    <a:pt x="619" y="823"/>
                    <a:pt x="609" y="813"/>
                    <a:pt x="596" y="813"/>
                  </a:cubicBezTo>
                  <a:close/>
                  <a:moveTo>
                    <a:pt x="511" y="973"/>
                  </a:moveTo>
                  <a:lnTo>
                    <a:pt x="511" y="973"/>
                  </a:lnTo>
                  <a:lnTo>
                    <a:pt x="585" y="946"/>
                  </a:lnTo>
                  <a:lnTo>
                    <a:pt x="437" y="946"/>
                  </a:lnTo>
                  <a:lnTo>
                    <a:pt x="511" y="973"/>
                  </a:lnTo>
                  <a:close/>
                  <a:moveTo>
                    <a:pt x="514" y="261"/>
                  </a:moveTo>
                  <a:lnTo>
                    <a:pt x="514" y="261"/>
                  </a:lnTo>
                  <a:lnTo>
                    <a:pt x="508" y="261"/>
                  </a:lnTo>
                  <a:cubicBezTo>
                    <a:pt x="384" y="261"/>
                    <a:pt x="272" y="362"/>
                    <a:pt x="272" y="486"/>
                  </a:cubicBezTo>
                  <a:cubicBezTo>
                    <a:pt x="272" y="611"/>
                    <a:pt x="377" y="682"/>
                    <a:pt x="388" y="721"/>
                  </a:cubicBezTo>
                  <a:cubicBezTo>
                    <a:pt x="398" y="759"/>
                    <a:pt x="388" y="778"/>
                    <a:pt x="416" y="787"/>
                  </a:cubicBezTo>
                  <a:cubicBezTo>
                    <a:pt x="444" y="796"/>
                    <a:pt x="508" y="794"/>
                    <a:pt x="508" y="794"/>
                  </a:cubicBezTo>
                  <a:lnTo>
                    <a:pt x="514" y="794"/>
                  </a:lnTo>
                  <a:cubicBezTo>
                    <a:pt x="514" y="794"/>
                    <a:pt x="578" y="796"/>
                    <a:pt x="606" y="787"/>
                  </a:cubicBezTo>
                  <a:cubicBezTo>
                    <a:pt x="634" y="778"/>
                    <a:pt x="624" y="759"/>
                    <a:pt x="634" y="721"/>
                  </a:cubicBezTo>
                  <a:cubicBezTo>
                    <a:pt x="645" y="682"/>
                    <a:pt x="750" y="611"/>
                    <a:pt x="750" y="486"/>
                  </a:cubicBezTo>
                  <a:cubicBezTo>
                    <a:pt x="750" y="362"/>
                    <a:pt x="638" y="261"/>
                    <a:pt x="514" y="261"/>
                  </a:cubicBezTo>
                  <a:close/>
                  <a:moveTo>
                    <a:pt x="201" y="527"/>
                  </a:moveTo>
                  <a:lnTo>
                    <a:pt x="201" y="527"/>
                  </a:lnTo>
                  <a:cubicBezTo>
                    <a:pt x="201" y="509"/>
                    <a:pt x="183" y="495"/>
                    <a:pt x="162" y="495"/>
                  </a:cubicBezTo>
                  <a:lnTo>
                    <a:pt x="39" y="495"/>
                  </a:lnTo>
                  <a:cubicBezTo>
                    <a:pt x="17" y="495"/>
                    <a:pt x="0" y="509"/>
                    <a:pt x="0" y="527"/>
                  </a:cubicBezTo>
                  <a:cubicBezTo>
                    <a:pt x="0" y="544"/>
                    <a:pt x="17" y="558"/>
                    <a:pt x="39" y="558"/>
                  </a:cubicBezTo>
                  <a:lnTo>
                    <a:pt x="162" y="558"/>
                  </a:lnTo>
                  <a:cubicBezTo>
                    <a:pt x="183" y="558"/>
                    <a:pt x="201" y="544"/>
                    <a:pt x="201" y="527"/>
                  </a:cubicBezTo>
                  <a:close/>
                  <a:moveTo>
                    <a:pt x="983" y="495"/>
                  </a:moveTo>
                  <a:lnTo>
                    <a:pt x="983" y="495"/>
                  </a:lnTo>
                  <a:lnTo>
                    <a:pt x="860" y="495"/>
                  </a:lnTo>
                  <a:cubicBezTo>
                    <a:pt x="839" y="495"/>
                    <a:pt x="822" y="509"/>
                    <a:pt x="822" y="527"/>
                  </a:cubicBezTo>
                  <a:cubicBezTo>
                    <a:pt x="822" y="544"/>
                    <a:pt x="839" y="558"/>
                    <a:pt x="860" y="558"/>
                  </a:cubicBezTo>
                  <a:lnTo>
                    <a:pt x="983" y="558"/>
                  </a:lnTo>
                  <a:cubicBezTo>
                    <a:pt x="1005" y="558"/>
                    <a:pt x="1022" y="544"/>
                    <a:pt x="1022" y="527"/>
                  </a:cubicBezTo>
                  <a:cubicBezTo>
                    <a:pt x="1022" y="509"/>
                    <a:pt x="1005" y="495"/>
                    <a:pt x="983" y="495"/>
                  </a:cubicBezTo>
                  <a:close/>
                  <a:moveTo>
                    <a:pt x="782" y="296"/>
                  </a:moveTo>
                  <a:lnTo>
                    <a:pt x="782" y="296"/>
                  </a:lnTo>
                  <a:lnTo>
                    <a:pt x="869" y="209"/>
                  </a:lnTo>
                  <a:cubicBezTo>
                    <a:pt x="885" y="194"/>
                    <a:pt x="887" y="172"/>
                    <a:pt x="874" y="159"/>
                  </a:cubicBezTo>
                  <a:cubicBezTo>
                    <a:pt x="862" y="147"/>
                    <a:pt x="839" y="149"/>
                    <a:pt x="824" y="164"/>
                  </a:cubicBezTo>
                  <a:lnTo>
                    <a:pt x="737" y="251"/>
                  </a:lnTo>
                  <a:cubicBezTo>
                    <a:pt x="722" y="266"/>
                    <a:pt x="720" y="289"/>
                    <a:pt x="732" y="301"/>
                  </a:cubicBezTo>
                  <a:cubicBezTo>
                    <a:pt x="745" y="314"/>
                    <a:pt x="767" y="311"/>
                    <a:pt x="782" y="296"/>
                  </a:cubicBezTo>
                  <a:close/>
                  <a:moveTo>
                    <a:pt x="508" y="201"/>
                  </a:moveTo>
                  <a:lnTo>
                    <a:pt x="508" y="201"/>
                  </a:lnTo>
                  <a:cubicBezTo>
                    <a:pt x="526" y="201"/>
                    <a:pt x="540" y="183"/>
                    <a:pt x="540" y="162"/>
                  </a:cubicBezTo>
                  <a:lnTo>
                    <a:pt x="540" y="39"/>
                  </a:lnTo>
                  <a:cubicBezTo>
                    <a:pt x="540" y="18"/>
                    <a:pt x="526" y="0"/>
                    <a:pt x="508" y="0"/>
                  </a:cubicBezTo>
                  <a:cubicBezTo>
                    <a:pt x="491" y="0"/>
                    <a:pt x="476" y="18"/>
                    <a:pt x="476" y="39"/>
                  </a:cubicBezTo>
                  <a:lnTo>
                    <a:pt x="476" y="162"/>
                  </a:lnTo>
                  <a:cubicBezTo>
                    <a:pt x="476" y="183"/>
                    <a:pt x="491" y="201"/>
                    <a:pt x="508" y="201"/>
                  </a:cubicBezTo>
                  <a:close/>
                  <a:moveTo>
                    <a:pt x="229" y="283"/>
                  </a:moveTo>
                  <a:lnTo>
                    <a:pt x="229" y="283"/>
                  </a:lnTo>
                  <a:cubicBezTo>
                    <a:pt x="244" y="299"/>
                    <a:pt x="267" y="301"/>
                    <a:pt x="279" y="288"/>
                  </a:cubicBezTo>
                  <a:cubicBezTo>
                    <a:pt x="292" y="276"/>
                    <a:pt x="289" y="254"/>
                    <a:pt x="274" y="238"/>
                  </a:cubicBezTo>
                  <a:lnTo>
                    <a:pt x="187" y="151"/>
                  </a:lnTo>
                  <a:cubicBezTo>
                    <a:pt x="172" y="136"/>
                    <a:pt x="149" y="134"/>
                    <a:pt x="137" y="146"/>
                  </a:cubicBezTo>
                  <a:cubicBezTo>
                    <a:pt x="125" y="159"/>
                    <a:pt x="127" y="181"/>
                    <a:pt x="142" y="196"/>
                  </a:cubicBezTo>
                  <a:lnTo>
                    <a:pt x="229" y="283"/>
                  </a:lnTo>
                  <a:close/>
                  <a:moveTo>
                    <a:pt x="240" y="756"/>
                  </a:moveTo>
                  <a:lnTo>
                    <a:pt x="240" y="756"/>
                  </a:lnTo>
                  <a:lnTo>
                    <a:pt x="153" y="843"/>
                  </a:lnTo>
                  <a:cubicBezTo>
                    <a:pt x="137" y="859"/>
                    <a:pt x="135" y="881"/>
                    <a:pt x="148" y="894"/>
                  </a:cubicBezTo>
                  <a:cubicBezTo>
                    <a:pt x="160" y="906"/>
                    <a:pt x="183" y="904"/>
                    <a:pt x="198" y="889"/>
                  </a:cubicBezTo>
                  <a:lnTo>
                    <a:pt x="285" y="802"/>
                  </a:lnTo>
                  <a:cubicBezTo>
                    <a:pt x="300" y="786"/>
                    <a:pt x="302" y="764"/>
                    <a:pt x="290" y="751"/>
                  </a:cubicBezTo>
                  <a:cubicBezTo>
                    <a:pt x="277" y="739"/>
                    <a:pt x="255" y="741"/>
                    <a:pt x="240" y="756"/>
                  </a:cubicBezTo>
                  <a:close/>
                  <a:moveTo>
                    <a:pt x="793" y="769"/>
                  </a:moveTo>
                  <a:lnTo>
                    <a:pt x="793" y="769"/>
                  </a:lnTo>
                  <a:cubicBezTo>
                    <a:pt x="778" y="754"/>
                    <a:pt x="755" y="752"/>
                    <a:pt x="743" y="764"/>
                  </a:cubicBezTo>
                  <a:cubicBezTo>
                    <a:pt x="731" y="777"/>
                    <a:pt x="733" y="799"/>
                    <a:pt x="748" y="814"/>
                  </a:cubicBezTo>
                  <a:lnTo>
                    <a:pt x="835" y="901"/>
                  </a:lnTo>
                  <a:cubicBezTo>
                    <a:pt x="850" y="916"/>
                    <a:pt x="873" y="919"/>
                    <a:pt x="885" y="906"/>
                  </a:cubicBezTo>
                  <a:cubicBezTo>
                    <a:pt x="897" y="894"/>
                    <a:pt x="895" y="871"/>
                    <a:pt x="880" y="856"/>
                  </a:cubicBezTo>
                  <a:lnTo>
                    <a:pt x="793" y="76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22">
            <a:extLst>
              <a:ext uri="{FF2B5EF4-FFF2-40B4-BE49-F238E27FC236}">
                <a16:creationId xmlns:a16="http://schemas.microsoft.com/office/drawing/2014/main" id="{93FF3184-AFDD-E893-898D-D05245A3B498}"/>
              </a:ext>
            </a:extLst>
          </p:cNvPr>
          <p:cNvGrpSpPr/>
          <p:nvPr/>
        </p:nvGrpSpPr>
        <p:grpSpPr>
          <a:xfrm>
            <a:off x="2596960" y="2608664"/>
            <a:ext cx="576262" cy="576263"/>
            <a:chOff x="6170389" y="3371639"/>
            <a:chExt cx="576064" cy="576064"/>
          </a:xfrm>
        </p:grpSpPr>
        <p:sp>
          <p:nvSpPr>
            <p:cNvPr id="9" name="圆角矩形 11">
              <a:extLst>
                <a:ext uri="{FF2B5EF4-FFF2-40B4-BE49-F238E27FC236}">
                  <a16:creationId xmlns:a16="http://schemas.microsoft.com/office/drawing/2014/main" id="{6F3E5809-86F9-DF60-0EF6-E9C40B9ABEEA}"/>
                </a:ext>
              </a:extLst>
            </p:cNvPr>
            <p:cNvSpPr/>
            <p:nvPr/>
          </p:nvSpPr>
          <p:spPr>
            <a:xfrm>
              <a:off x="6170389" y="3371639"/>
              <a:ext cx="576064" cy="576064"/>
            </a:xfrm>
            <a:prstGeom prst="roundRect">
              <a:avLst>
                <a:gd name="adj" fmla="val 16667"/>
              </a:avLst>
            </a:prstGeom>
            <a:solidFill>
              <a:srgbClr val="113E6A"/>
            </a:solidFill>
            <a:ln w="9525">
              <a:noFill/>
            </a:ln>
          </p:spPr>
          <p:txBody>
            <a:bodyPr anchor="t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14EFBD86-6F92-A640-2F5F-EE24F368050B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6293383" y="3504805"/>
              <a:ext cx="330076" cy="309733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957" h="885">
                  <a:moveTo>
                    <a:pt x="0" y="155"/>
                  </a:moveTo>
                  <a:cubicBezTo>
                    <a:pt x="0" y="278"/>
                    <a:pt x="0" y="400"/>
                    <a:pt x="0" y="523"/>
                  </a:cubicBezTo>
                  <a:cubicBezTo>
                    <a:pt x="0" y="533"/>
                    <a:pt x="161" y="687"/>
                    <a:pt x="181" y="707"/>
                  </a:cubicBezTo>
                  <a:cubicBezTo>
                    <a:pt x="202" y="728"/>
                    <a:pt x="355" y="885"/>
                    <a:pt x="368" y="885"/>
                  </a:cubicBezTo>
                  <a:cubicBezTo>
                    <a:pt x="442" y="885"/>
                    <a:pt x="516" y="885"/>
                    <a:pt x="589" y="885"/>
                  </a:cubicBezTo>
                  <a:cubicBezTo>
                    <a:pt x="620" y="885"/>
                    <a:pt x="632" y="856"/>
                    <a:pt x="645" y="837"/>
                  </a:cubicBezTo>
                  <a:cubicBezTo>
                    <a:pt x="645" y="684"/>
                    <a:pt x="645" y="532"/>
                    <a:pt x="645" y="380"/>
                  </a:cubicBezTo>
                  <a:cubicBezTo>
                    <a:pt x="631" y="385"/>
                    <a:pt x="590" y="368"/>
                    <a:pt x="582" y="391"/>
                  </a:cubicBezTo>
                  <a:cubicBezTo>
                    <a:pt x="577" y="401"/>
                    <a:pt x="582" y="573"/>
                    <a:pt x="582" y="608"/>
                  </a:cubicBezTo>
                  <a:cubicBezTo>
                    <a:pt x="582" y="643"/>
                    <a:pt x="592" y="822"/>
                    <a:pt x="567" y="822"/>
                  </a:cubicBezTo>
                  <a:cubicBezTo>
                    <a:pt x="507" y="822"/>
                    <a:pt x="447" y="822"/>
                    <a:pt x="387" y="822"/>
                  </a:cubicBezTo>
                  <a:cubicBezTo>
                    <a:pt x="368" y="822"/>
                    <a:pt x="376" y="760"/>
                    <a:pt x="376" y="741"/>
                  </a:cubicBezTo>
                  <a:cubicBezTo>
                    <a:pt x="376" y="710"/>
                    <a:pt x="376" y="679"/>
                    <a:pt x="376" y="649"/>
                  </a:cubicBezTo>
                  <a:cubicBezTo>
                    <a:pt x="376" y="565"/>
                    <a:pt x="376" y="551"/>
                    <a:pt x="324" y="516"/>
                  </a:cubicBezTo>
                  <a:cubicBezTo>
                    <a:pt x="300" y="516"/>
                    <a:pt x="301" y="509"/>
                    <a:pt x="280" y="509"/>
                  </a:cubicBezTo>
                  <a:cubicBezTo>
                    <a:pt x="209" y="509"/>
                    <a:pt x="137" y="509"/>
                    <a:pt x="66" y="509"/>
                  </a:cubicBezTo>
                  <a:cubicBezTo>
                    <a:pt x="66" y="398"/>
                    <a:pt x="66" y="287"/>
                    <a:pt x="66" y="177"/>
                  </a:cubicBezTo>
                  <a:cubicBezTo>
                    <a:pt x="66" y="168"/>
                    <a:pt x="69" y="169"/>
                    <a:pt x="74" y="162"/>
                  </a:cubicBezTo>
                  <a:cubicBezTo>
                    <a:pt x="155" y="162"/>
                    <a:pt x="236" y="162"/>
                    <a:pt x="317" y="162"/>
                  </a:cubicBezTo>
                  <a:cubicBezTo>
                    <a:pt x="333" y="151"/>
                    <a:pt x="375" y="115"/>
                    <a:pt x="376" y="92"/>
                  </a:cubicBezTo>
                  <a:cubicBezTo>
                    <a:pt x="274" y="92"/>
                    <a:pt x="172" y="92"/>
                    <a:pt x="70" y="92"/>
                  </a:cubicBezTo>
                  <a:cubicBezTo>
                    <a:pt x="42" y="92"/>
                    <a:pt x="0" y="131"/>
                    <a:pt x="0" y="155"/>
                  </a:cubicBezTo>
                  <a:close/>
                  <a:moveTo>
                    <a:pt x="505" y="215"/>
                  </a:moveTo>
                  <a:lnTo>
                    <a:pt x="538" y="182"/>
                  </a:lnTo>
                  <a:lnTo>
                    <a:pt x="505" y="149"/>
                  </a:lnTo>
                  <a:cubicBezTo>
                    <a:pt x="504" y="148"/>
                    <a:pt x="504" y="146"/>
                    <a:pt x="505" y="145"/>
                  </a:cubicBezTo>
                  <a:lnTo>
                    <a:pt x="527" y="123"/>
                  </a:lnTo>
                  <a:cubicBezTo>
                    <a:pt x="528" y="122"/>
                    <a:pt x="530" y="122"/>
                    <a:pt x="531" y="123"/>
                  </a:cubicBezTo>
                  <a:lnTo>
                    <a:pt x="564" y="156"/>
                  </a:lnTo>
                  <a:lnTo>
                    <a:pt x="597" y="123"/>
                  </a:lnTo>
                  <a:cubicBezTo>
                    <a:pt x="599" y="122"/>
                    <a:pt x="601" y="122"/>
                    <a:pt x="602" y="123"/>
                  </a:cubicBezTo>
                  <a:lnTo>
                    <a:pt x="624" y="145"/>
                  </a:lnTo>
                  <a:cubicBezTo>
                    <a:pt x="625" y="146"/>
                    <a:pt x="625" y="148"/>
                    <a:pt x="624" y="149"/>
                  </a:cubicBezTo>
                  <a:lnTo>
                    <a:pt x="591" y="182"/>
                  </a:lnTo>
                  <a:lnTo>
                    <a:pt x="624" y="215"/>
                  </a:lnTo>
                  <a:cubicBezTo>
                    <a:pt x="625" y="217"/>
                    <a:pt x="625" y="219"/>
                    <a:pt x="624" y="220"/>
                  </a:cubicBezTo>
                  <a:lnTo>
                    <a:pt x="602" y="242"/>
                  </a:lnTo>
                  <a:cubicBezTo>
                    <a:pt x="601" y="243"/>
                    <a:pt x="599" y="243"/>
                    <a:pt x="597" y="242"/>
                  </a:cubicBezTo>
                  <a:lnTo>
                    <a:pt x="564" y="209"/>
                  </a:lnTo>
                  <a:lnTo>
                    <a:pt x="531" y="242"/>
                  </a:lnTo>
                  <a:cubicBezTo>
                    <a:pt x="530" y="243"/>
                    <a:pt x="528" y="243"/>
                    <a:pt x="527" y="242"/>
                  </a:cubicBezTo>
                  <a:lnTo>
                    <a:pt x="505" y="220"/>
                  </a:lnTo>
                  <a:cubicBezTo>
                    <a:pt x="504" y="219"/>
                    <a:pt x="504" y="217"/>
                    <a:pt x="505" y="215"/>
                  </a:cubicBezTo>
                  <a:close/>
                  <a:moveTo>
                    <a:pt x="780" y="332"/>
                  </a:moveTo>
                  <a:lnTo>
                    <a:pt x="944" y="496"/>
                  </a:lnTo>
                  <a:cubicBezTo>
                    <a:pt x="957" y="509"/>
                    <a:pt x="957" y="530"/>
                    <a:pt x="944" y="543"/>
                  </a:cubicBezTo>
                  <a:lnTo>
                    <a:pt x="925" y="562"/>
                  </a:lnTo>
                  <a:cubicBezTo>
                    <a:pt x="912" y="575"/>
                    <a:pt x="891" y="575"/>
                    <a:pt x="878" y="562"/>
                  </a:cubicBezTo>
                  <a:lnTo>
                    <a:pt x="714" y="398"/>
                  </a:lnTo>
                  <a:lnTo>
                    <a:pt x="780" y="332"/>
                  </a:lnTo>
                  <a:close/>
                  <a:moveTo>
                    <a:pt x="447" y="65"/>
                  </a:moveTo>
                  <a:cubicBezTo>
                    <a:pt x="512" y="0"/>
                    <a:pt x="617" y="0"/>
                    <a:pt x="682" y="65"/>
                  </a:cubicBezTo>
                  <a:cubicBezTo>
                    <a:pt x="740" y="123"/>
                    <a:pt x="747" y="213"/>
                    <a:pt x="701" y="278"/>
                  </a:cubicBezTo>
                  <a:lnTo>
                    <a:pt x="754" y="331"/>
                  </a:lnTo>
                  <a:cubicBezTo>
                    <a:pt x="756" y="333"/>
                    <a:pt x="756" y="337"/>
                    <a:pt x="754" y="339"/>
                  </a:cubicBezTo>
                  <a:lnTo>
                    <a:pt x="721" y="372"/>
                  </a:lnTo>
                  <a:cubicBezTo>
                    <a:pt x="719" y="374"/>
                    <a:pt x="715" y="374"/>
                    <a:pt x="713" y="372"/>
                  </a:cubicBezTo>
                  <a:lnTo>
                    <a:pt x="660" y="319"/>
                  </a:lnTo>
                  <a:cubicBezTo>
                    <a:pt x="595" y="364"/>
                    <a:pt x="505" y="358"/>
                    <a:pt x="447" y="300"/>
                  </a:cubicBezTo>
                  <a:cubicBezTo>
                    <a:pt x="382" y="235"/>
                    <a:pt x="382" y="130"/>
                    <a:pt x="447" y="65"/>
                  </a:cubicBezTo>
                  <a:close/>
                  <a:moveTo>
                    <a:pt x="486" y="104"/>
                  </a:moveTo>
                  <a:cubicBezTo>
                    <a:pt x="529" y="60"/>
                    <a:pt x="600" y="60"/>
                    <a:pt x="643" y="104"/>
                  </a:cubicBezTo>
                  <a:cubicBezTo>
                    <a:pt x="687" y="147"/>
                    <a:pt x="687" y="218"/>
                    <a:pt x="643" y="261"/>
                  </a:cubicBezTo>
                  <a:cubicBezTo>
                    <a:pt x="600" y="305"/>
                    <a:pt x="529" y="305"/>
                    <a:pt x="486" y="261"/>
                  </a:cubicBezTo>
                  <a:cubicBezTo>
                    <a:pt x="442" y="218"/>
                    <a:pt x="442" y="147"/>
                    <a:pt x="486" y="104"/>
                  </a:cubicBezTo>
                  <a:close/>
                  <a:moveTo>
                    <a:pt x="306" y="770"/>
                  </a:moveTo>
                  <a:cubicBezTo>
                    <a:pt x="304" y="706"/>
                    <a:pt x="303" y="643"/>
                    <a:pt x="302" y="579"/>
                  </a:cubicBezTo>
                  <a:cubicBezTo>
                    <a:pt x="241" y="579"/>
                    <a:pt x="179" y="579"/>
                    <a:pt x="118" y="579"/>
                  </a:cubicBezTo>
                  <a:cubicBezTo>
                    <a:pt x="117" y="580"/>
                    <a:pt x="116" y="581"/>
                    <a:pt x="115" y="581"/>
                  </a:cubicBezTo>
                  <a:cubicBezTo>
                    <a:pt x="179" y="644"/>
                    <a:pt x="242" y="707"/>
                    <a:pt x="306" y="770"/>
                  </a:cubicBezTo>
                  <a:close/>
                  <a:moveTo>
                    <a:pt x="110" y="225"/>
                  </a:moveTo>
                  <a:cubicBezTo>
                    <a:pt x="110" y="233"/>
                    <a:pt x="110" y="242"/>
                    <a:pt x="110" y="250"/>
                  </a:cubicBezTo>
                  <a:cubicBezTo>
                    <a:pt x="110" y="259"/>
                    <a:pt x="116" y="265"/>
                    <a:pt x="125" y="265"/>
                  </a:cubicBezTo>
                  <a:cubicBezTo>
                    <a:pt x="209" y="265"/>
                    <a:pt x="292" y="265"/>
                    <a:pt x="376" y="265"/>
                  </a:cubicBezTo>
                  <a:cubicBezTo>
                    <a:pt x="399" y="265"/>
                    <a:pt x="394" y="228"/>
                    <a:pt x="387" y="214"/>
                  </a:cubicBezTo>
                  <a:cubicBezTo>
                    <a:pt x="338" y="214"/>
                    <a:pt x="288" y="214"/>
                    <a:pt x="239" y="214"/>
                  </a:cubicBezTo>
                  <a:cubicBezTo>
                    <a:pt x="209" y="214"/>
                    <a:pt x="110" y="206"/>
                    <a:pt x="110" y="225"/>
                  </a:cubicBezTo>
                  <a:close/>
                  <a:moveTo>
                    <a:pt x="110" y="405"/>
                  </a:moveTo>
                  <a:cubicBezTo>
                    <a:pt x="110" y="416"/>
                    <a:pt x="110" y="427"/>
                    <a:pt x="110" y="439"/>
                  </a:cubicBezTo>
                  <a:cubicBezTo>
                    <a:pt x="110" y="447"/>
                    <a:pt x="113" y="450"/>
                    <a:pt x="121" y="450"/>
                  </a:cubicBezTo>
                  <a:cubicBezTo>
                    <a:pt x="211" y="450"/>
                    <a:pt x="301" y="450"/>
                    <a:pt x="390" y="450"/>
                  </a:cubicBezTo>
                  <a:cubicBezTo>
                    <a:pt x="392" y="440"/>
                    <a:pt x="400" y="402"/>
                    <a:pt x="379" y="402"/>
                  </a:cubicBezTo>
                  <a:cubicBezTo>
                    <a:pt x="296" y="402"/>
                    <a:pt x="212" y="402"/>
                    <a:pt x="129" y="402"/>
                  </a:cubicBezTo>
                  <a:cubicBezTo>
                    <a:pt x="123" y="402"/>
                    <a:pt x="115" y="404"/>
                    <a:pt x="110" y="405"/>
                  </a:cubicBezTo>
                  <a:close/>
                  <a:moveTo>
                    <a:pt x="110" y="328"/>
                  </a:moveTo>
                  <a:cubicBezTo>
                    <a:pt x="110" y="333"/>
                    <a:pt x="110" y="338"/>
                    <a:pt x="110" y="343"/>
                  </a:cubicBezTo>
                  <a:cubicBezTo>
                    <a:pt x="110" y="351"/>
                    <a:pt x="113" y="351"/>
                    <a:pt x="118" y="357"/>
                  </a:cubicBezTo>
                  <a:cubicBezTo>
                    <a:pt x="205" y="357"/>
                    <a:pt x="292" y="357"/>
                    <a:pt x="379" y="357"/>
                  </a:cubicBezTo>
                  <a:cubicBezTo>
                    <a:pt x="384" y="355"/>
                    <a:pt x="389" y="353"/>
                    <a:pt x="394" y="350"/>
                  </a:cubicBezTo>
                  <a:cubicBezTo>
                    <a:pt x="394" y="344"/>
                    <a:pt x="394" y="338"/>
                    <a:pt x="394" y="332"/>
                  </a:cubicBezTo>
                  <a:cubicBezTo>
                    <a:pt x="394" y="320"/>
                    <a:pt x="390" y="317"/>
                    <a:pt x="387" y="309"/>
                  </a:cubicBezTo>
                  <a:cubicBezTo>
                    <a:pt x="336" y="309"/>
                    <a:pt x="286" y="309"/>
                    <a:pt x="236" y="309"/>
                  </a:cubicBezTo>
                  <a:cubicBezTo>
                    <a:pt x="211" y="309"/>
                    <a:pt x="187" y="309"/>
                    <a:pt x="162" y="309"/>
                  </a:cubicBezTo>
                  <a:cubicBezTo>
                    <a:pt x="131" y="310"/>
                    <a:pt x="110" y="299"/>
                    <a:pt x="110" y="32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21">
            <a:extLst>
              <a:ext uri="{FF2B5EF4-FFF2-40B4-BE49-F238E27FC236}">
                <a16:creationId xmlns:a16="http://schemas.microsoft.com/office/drawing/2014/main" id="{E3B6DEBE-5A26-A74A-85EC-BCD6DF07A745}"/>
              </a:ext>
            </a:extLst>
          </p:cNvPr>
          <p:cNvGrpSpPr/>
          <p:nvPr/>
        </p:nvGrpSpPr>
        <p:grpSpPr>
          <a:xfrm>
            <a:off x="2596960" y="1816502"/>
            <a:ext cx="576262" cy="576262"/>
            <a:chOff x="6170389" y="2579551"/>
            <a:chExt cx="576064" cy="576064"/>
          </a:xfrm>
        </p:grpSpPr>
        <p:sp>
          <p:nvSpPr>
            <p:cNvPr id="12" name="圆角矩形 10">
              <a:extLst>
                <a:ext uri="{FF2B5EF4-FFF2-40B4-BE49-F238E27FC236}">
                  <a16:creationId xmlns:a16="http://schemas.microsoft.com/office/drawing/2014/main" id="{E0767D65-9F03-9FBB-2F34-EB4E14A702C9}"/>
                </a:ext>
              </a:extLst>
            </p:cNvPr>
            <p:cNvSpPr/>
            <p:nvPr/>
          </p:nvSpPr>
          <p:spPr>
            <a:xfrm>
              <a:off x="6170389" y="2579551"/>
              <a:ext cx="576064" cy="576064"/>
            </a:xfrm>
            <a:prstGeom prst="roundRect">
              <a:avLst>
                <a:gd name="adj" fmla="val 16667"/>
              </a:avLst>
            </a:prstGeom>
            <a:solidFill>
              <a:srgbClr val="113E6A"/>
            </a:solidFill>
            <a:ln w="9525">
              <a:noFill/>
            </a:ln>
          </p:spPr>
          <p:txBody>
            <a:bodyPr anchor="t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id="{4DF90D35-0F17-3AD0-643E-E38B9AD6675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6344742" y="2711328"/>
              <a:ext cx="312142" cy="334857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812" h="858">
                  <a:moveTo>
                    <a:pt x="179" y="0"/>
                  </a:moveTo>
                  <a:lnTo>
                    <a:pt x="507" y="0"/>
                  </a:lnTo>
                  <a:cubicBezTo>
                    <a:pt x="569" y="0"/>
                    <a:pt x="620" y="51"/>
                    <a:pt x="620" y="113"/>
                  </a:cubicBezTo>
                  <a:lnTo>
                    <a:pt x="620" y="264"/>
                  </a:lnTo>
                  <a:cubicBezTo>
                    <a:pt x="584" y="292"/>
                    <a:pt x="563" y="318"/>
                    <a:pt x="535" y="356"/>
                  </a:cubicBezTo>
                  <a:lnTo>
                    <a:pt x="535" y="113"/>
                  </a:lnTo>
                  <a:cubicBezTo>
                    <a:pt x="535" y="98"/>
                    <a:pt x="522" y="85"/>
                    <a:pt x="507" y="85"/>
                  </a:cubicBezTo>
                  <a:lnTo>
                    <a:pt x="247" y="85"/>
                  </a:lnTo>
                  <a:lnTo>
                    <a:pt x="247" y="204"/>
                  </a:lnTo>
                  <a:cubicBezTo>
                    <a:pt x="247" y="216"/>
                    <a:pt x="237" y="226"/>
                    <a:pt x="225" y="226"/>
                  </a:cubicBezTo>
                  <a:lnTo>
                    <a:pt x="86" y="226"/>
                  </a:lnTo>
                  <a:lnTo>
                    <a:pt x="86" y="643"/>
                  </a:lnTo>
                  <a:cubicBezTo>
                    <a:pt x="86" y="658"/>
                    <a:pt x="98" y="670"/>
                    <a:pt x="113" y="670"/>
                  </a:cubicBezTo>
                  <a:lnTo>
                    <a:pt x="375" y="670"/>
                  </a:lnTo>
                  <a:cubicBezTo>
                    <a:pt x="366" y="699"/>
                    <a:pt x="358" y="727"/>
                    <a:pt x="353" y="756"/>
                  </a:cubicBezTo>
                  <a:lnTo>
                    <a:pt x="113" y="756"/>
                  </a:lnTo>
                  <a:cubicBezTo>
                    <a:pt x="51" y="756"/>
                    <a:pt x="0" y="705"/>
                    <a:pt x="0" y="643"/>
                  </a:cubicBezTo>
                  <a:lnTo>
                    <a:pt x="0" y="178"/>
                  </a:lnTo>
                  <a:lnTo>
                    <a:pt x="179" y="0"/>
                  </a:lnTo>
                  <a:close/>
                  <a:moveTo>
                    <a:pt x="721" y="277"/>
                  </a:moveTo>
                  <a:cubicBezTo>
                    <a:pt x="733" y="283"/>
                    <a:pt x="740" y="295"/>
                    <a:pt x="743" y="310"/>
                  </a:cubicBezTo>
                  <a:cubicBezTo>
                    <a:pt x="765" y="316"/>
                    <a:pt x="786" y="330"/>
                    <a:pt x="802" y="358"/>
                  </a:cubicBezTo>
                  <a:cubicBezTo>
                    <a:pt x="812" y="382"/>
                    <a:pt x="808" y="417"/>
                    <a:pt x="794" y="442"/>
                  </a:cubicBezTo>
                  <a:cubicBezTo>
                    <a:pt x="770" y="487"/>
                    <a:pt x="736" y="543"/>
                    <a:pt x="707" y="588"/>
                  </a:cubicBezTo>
                  <a:cubicBezTo>
                    <a:pt x="688" y="595"/>
                    <a:pt x="692" y="556"/>
                    <a:pt x="699" y="546"/>
                  </a:cubicBezTo>
                  <a:cubicBezTo>
                    <a:pt x="723" y="510"/>
                    <a:pt x="743" y="477"/>
                    <a:pt x="762" y="413"/>
                  </a:cubicBezTo>
                  <a:cubicBezTo>
                    <a:pt x="766" y="382"/>
                    <a:pt x="752" y="368"/>
                    <a:pt x="743" y="355"/>
                  </a:cubicBezTo>
                  <a:cubicBezTo>
                    <a:pt x="742" y="358"/>
                    <a:pt x="742" y="360"/>
                    <a:pt x="741" y="363"/>
                  </a:cubicBezTo>
                  <a:cubicBezTo>
                    <a:pt x="723" y="355"/>
                    <a:pt x="706" y="346"/>
                    <a:pt x="688" y="337"/>
                  </a:cubicBezTo>
                  <a:cubicBezTo>
                    <a:pt x="670" y="327"/>
                    <a:pt x="653" y="314"/>
                    <a:pt x="636" y="302"/>
                  </a:cubicBezTo>
                  <a:cubicBezTo>
                    <a:pt x="669" y="274"/>
                    <a:pt x="698" y="264"/>
                    <a:pt x="721" y="277"/>
                  </a:cubicBezTo>
                  <a:close/>
                  <a:moveTo>
                    <a:pt x="734" y="395"/>
                  </a:moveTo>
                  <a:cubicBezTo>
                    <a:pt x="719" y="445"/>
                    <a:pt x="690" y="508"/>
                    <a:pt x="649" y="579"/>
                  </a:cubicBezTo>
                  <a:cubicBezTo>
                    <a:pt x="628" y="615"/>
                    <a:pt x="604" y="650"/>
                    <a:pt x="580" y="681"/>
                  </a:cubicBezTo>
                  <a:cubicBezTo>
                    <a:pt x="557" y="670"/>
                    <a:pt x="535" y="658"/>
                    <a:pt x="512" y="646"/>
                  </a:cubicBezTo>
                  <a:cubicBezTo>
                    <a:pt x="488" y="633"/>
                    <a:pt x="465" y="617"/>
                    <a:pt x="442" y="601"/>
                  </a:cubicBezTo>
                  <a:cubicBezTo>
                    <a:pt x="457" y="565"/>
                    <a:pt x="475" y="527"/>
                    <a:pt x="496" y="491"/>
                  </a:cubicBezTo>
                  <a:cubicBezTo>
                    <a:pt x="536" y="420"/>
                    <a:pt x="576" y="363"/>
                    <a:pt x="612" y="325"/>
                  </a:cubicBezTo>
                  <a:cubicBezTo>
                    <a:pt x="631" y="338"/>
                    <a:pt x="650" y="351"/>
                    <a:pt x="671" y="363"/>
                  </a:cubicBezTo>
                  <a:cubicBezTo>
                    <a:pt x="691" y="375"/>
                    <a:pt x="712" y="384"/>
                    <a:pt x="734" y="395"/>
                  </a:cubicBezTo>
                  <a:close/>
                  <a:moveTo>
                    <a:pt x="560" y="707"/>
                  </a:moveTo>
                  <a:cubicBezTo>
                    <a:pt x="486" y="797"/>
                    <a:pt x="410" y="858"/>
                    <a:pt x="392" y="848"/>
                  </a:cubicBezTo>
                  <a:cubicBezTo>
                    <a:pt x="375" y="838"/>
                    <a:pt x="389" y="742"/>
                    <a:pt x="430" y="632"/>
                  </a:cubicBezTo>
                  <a:cubicBezTo>
                    <a:pt x="451" y="645"/>
                    <a:pt x="472" y="659"/>
                    <a:pt x="494" y="672"/>
                  </a:cubicBezTo>
                  <a:cubicBezTo>
                    <a:pt x="516" y="685"/>
                    <a:pt x="538" y="695"/>
                    <a:pt x="560" y="707"/>
                  </a:cubicBezTo>
                  <a:close/>
                  <a:moveTo>
                    <a:pt x="294" y="149"/>
                  </a:moveTo>
                  <a:lnTo>
                    <a:pt x="482" y="149"/>
                  </a:lnTo>
                  <a:lnTo>
                    <a:pt x="482" y="193"/>
                  </a:lnTo>
                  <a:lnTo>
                    <a:pt x="294" y="193"/>
                  </a:lnTo>
                  <a:lnTo>
                    <a:pt x="294" y="149"/>
                  </a:lnTo>
                  <a:close/>
                  <a:moveTo>
                    <a:pt x="148" y="437"/>
                  </a:moveTo>
                  <a:lnTo>
                    <a:pt x="258" y="437"/>
                  </a:lnTo>
                  <a:lnTo>
                    <a:pt x="258" y="480"/>
                  </a:lnTo>
                  <a:lnTo>
                    <a:pt x="148" y="480"/>
                  </a:lnTo>
                  <a:lnTo>
                    <a:pt x="148" y="437"/>
                  </a:lnTo>
                  <a:close/>
                  <a:moveTo>
                    <a:pt x="148" y="337"/>
                  </a:moveTo>
                  <a:lnTo>
                    <a:pt x="482" y="337"/>
                  </a:lnTo>
                  <a:lnTo>
                    <a:pt x="482" y="381"/>
                  </a:lnTo>
                  <a:lnTo>
                    <a:pt x="148" y="381"/>
                  </a:lnTo>
                  <a:lnTo>
                    <a:pt x="148" y="337"/>
                  </a:lnTo>
                  <a:close/>
                  <a:moveTo>
                    <a:pt x="148" y="245"/>
                  </a:moveTo>
                  <a:lnTo>
                    <a:pt x="482" y="245"/>
                  </a:lnTo>
                  <a:lnTo>
                    <a:pt x="482" y="288"/>
                  </a:lnTo>
                  <a:lnTo>
                    <a:pt x="148" y="288"/>
                  </a:lnTo>
                  <a:lnTo>
                    <a:pt x="148" y="245"/>
                  </a:lnTo>
                  <a:close/>
                  <a:moveTo>
                    <a:pt x="111" y="187"/>
                  </a:moveTo>
                  <a:lnTo>
                    <a:pt x="193" y="187"/>
                  </a:lnTo>
                  <a:cubicBezTo>
                    <a:pt x="201" y="187"/>
                    <a:pt x="208" y="181"/>
                    <a:pt x="208" y="173"/>
                  </a:cubicBezTo>
                  <a:lnTo>
                    <a:pt x="208" y="91"/>
                  </a:lnTo>
                  <a:lnTo>
                    <a:pt x="111" y="1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组合 25">
            <a:extLst>
              <a:ext uri="{FF2B5EF4-FFF2-40B4-BE49-F238E27FC236}">
                <a16:creationId xmlns:a16="http://schemas.microsoft.com/office/drawing/2014/main" id="{F296481B-AFC5-C768-6B6F-FDD17989BD4D}"/>
              </a:ext>
            </a:extLst>
          </p:cNvPr>
          <p:cNvGrpSpPr/>
          <p:nvPr/>
        </p:nvGrpSpPr>
        <p:grpSpPr>
          <a:xfrm>
            <a:off x="2596960" y="4985152"/>
            <a:ext cx="576262" cy="576262"/>
            <a:chOff x="6170389" y="5747903"/>
            <a:chExt cx="576064" cy="576064"/>
          </a:xfrm>
        </p:grpSpPr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9737F69F-ABC5-875B-28E6-A114535E5676}"/>
                </a:ext>
              </a:extLst>
            </p:cNvPr>
            <p:cNvSpPr/>
            <p:nvPr/>
          </p:nvSpPr>
          <p:spPr>
            <a:xfrm>
              <a:off x="6170389" y="5747903"/>
              <a:ext cx="576064" cy="576064"/>
            </a:xfrm>
            <a:prstGeom prst="roundRect">
              <a:avLst>
                <a:gd name="adj" fmla="val 16667"/>
              </a:avLst>
            </a:prstGeom>
            <a:solidFill>
              <a:srgbClr val="113E6A"/>
            </a:solidFill>
            <a:ln w="9525">
              <a:noFill/>
            </a:ln>
          </p:spPr>
          <p:txBody>
            <a:bodyPr anchor="t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Freeform 28">
              <a:extLst>
                <a:ext uri="{FF2B5EF4-FFF2-40B4-BE49-F238E27FC236}">
                  <a16:creationId xmlns:a16="http://schemas.microsoft.com/office/drawing/2014/main" id="{A94E0217-9CA8-5831-589A-588D87DED66E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6293383" y="5910861"/>
              <a:ext cx="295907" cy="250148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923" h="771">
                  <a:moveTo>
                    <a:pt x="303" y="0"/>
                  </a:moveTo>
                  <a:lnTo>
                    <a:pt x="819" y="0"/>
                  </a:lnTo>
                  <a:cubicBezTo>
                    <a:pt x="848" y="0"/>
                    <a:pt x="873" y="12"/>
                    <a:pt x="892" y="31"/>
                  </a:cubicBezTo>
                  <a:cubicBezTo>
                    <a:pt x="911" y="50"/>
                    <a:pt x="923" y="76"/>
                    <a:pt x="923" y="104"/>
                  </a:cubicBezTo>
                  <a:lnTo>
                    <a:pt x="923" y="313"/>
                  </a:lnTo>
                  <a:cubicBezTo>
                    <a:pt x="923" y="341"/>
                    <a:pt x="911" y="367"/>
                    <a:pt x="892" y="386"/>
                  </a:cubicBezTo>
                  <a:cubicBezTo>
                    <a:pt x="873" y="405"/>
                    <a:pt x="848" y="416"/>
                    <a:pt x="819" y="416"/>
                  </a:cubicBezTo>
                  <a:lnTo>
                    <a:pt x="737" y="416"/>
                  </a:lnTo>
                  <a:lnTo>
                    <a:pt x="626" y="553"/>
                  </a:lnTo>
                  <a:lnTo>
                    <a:pt x="584" y="605"/>
                  </a:lnTo>
                  <a:lnTo>
                    <a:pt x="584" y="537"/>
                  </a:lnTo>
                  <a:lnTo>
                    <a:pt x="584" y="416"/>
                  </a:lnTo>
                  <a:lnTo>
                    <a:pt x="494" y="416"/>
                  </a:lnTo>
                  <a:cubicBezTo>
                    <a:pt x="499" y="401"/>
                    <a:pt x="502" y="385"/>
                    <a:pt x="502" y="368"/>
                  </a:cubicBezTo>
                  <a:lnTo>
                    <a:pt x="608" y="368"/>
                  </a:lnTo>
                  <a:lnTo>
                    <a:pt x="632" y="368"/>
                  </a:lnTo>
                  <a:lnTo>
                    <a:pt x="632" y="392"/>
                  </a:lnTo>
                  <a:lnTo>
                    <a:pt x="632" y="470"/>
                  </a:lnTo>
                  <a:lnTo>
                    <a:pt x="707" y="377"/>
                  </a:lnTo>
                  <a:lnTo>
                    <a:pt x="714" y="368"/>
                  </a:lnTo>
                  <a:lnTo>
                    <a:pt x="726" y="368"/>
                  </a:lnTo>
                  <a:lnTo>
                    <a:pt x="819" y="368"/>
                  </a:lnTo>
                  <a:cubicBezTo>
                    <a:pt x="834" y="368"/>
                    <a:pt x="848" y="362"/>
                    <a:pt x="858" y="352"/>
                  </a:cubicBezTo>
                  <a:cubicBezTo>
                    <a:pt x="868" y="342"/>
                    <a:pt x="875" y="328"/>
                    <a:pt x="875" y="313"/>
                  </a:cubicBezTo>
                  <a:lnTo>
                    <a:pt x="875" y="104"/>
                  </a:lnTo>
                  <a:cubicBezTo>
                    <a:pt x="875" y="89"/>
                    <a:pt x="868" y="75"/>
                    <a:pt x="858" y="65"/>
                  </a:cubicBezTo>
                  <a:cubicBezTo>
                    <a:pt x="848" y="55"/>
                    <a:pt x="834" y="48"/>
                    <a:pt x="819" y="48"/>
                  </a:cubicBezTo>
                  <a:lnTo>
                    <a:pt x="303" y="48"/>
                  </a:lnTo>
                  <a:cubicBezTo>
                    <a:pt x="288" y="48"/>
                    <a:pt x="274" y="55"/>
                    <a:pt x="264" y="65"/>
                  </a:cubicBezTo>
                  <a:cubicBezTo>
                    <a:pt x="253" y="75"/>
                    <a:pt x="247" y="89"/>
                    <a:pt x="247" y="104"/>
                  </a:cubicBezTo>
                  <a:lnTo>
                    <a:pt x="247" y="293"/>
                  </a:lnTo>
                  <a:cubicBezTo>
                    <a:pt x="235" y="311"/>
                    <a:pt x="228" y="333"/>
                    <a:pt x="226" y="356"/>
                  </a:cubicBezTo>
                  <a:cubicBezTo>
                    <a:pt x="219" y="347"/>
                    <a:pt x="210" y="338"/>
                    <a:pt x="201" y="332"/>
                  </a:cubicBezTo>
                  <a:cubicBezTo>
                    <a:pt x="200" y="325"/>
                    <a:pt x="199" y="319"/>
                    <a:pt x="199" y="313"/>
                  </a:cubicBezTo>
                  <a:lnTo>
                    <a:pt x="199" y="104"/>
                  </a:lnTo>
                  <a:cubicBezTo>
                    <a:pt x="199" y="76"/>
                    <a:pt x="211" y="50"/>
                    <a:pt x="230" y="31"/>
                  </a:cubicBezTo>
                  <a:cubicBezTo>
                    <a:pt x="248" y="12"/>
                    <a:pt x="274" y="0"/>
                    <a:pt x="303" y="0"/>
                  </a:cubicBezTo>
                  <a:close/>
                  <a:moveTo>
                    <a:pt x="130" y="344"/>
                  </a:moveTo>
                  <a:lnTo>
                    <a:pt x="130" y="344"/>
                  </a:lnTo>
                  <a:cubicBezTo>
                    <a:pt x="83" y="344"/>
                    <a:pt x="45" y="382"/>
                    <a:pt x="45" y="429"/>
                  </a:cubicBezTo>
                  <a:cubicBezTo>
                    <a:pt x="45" y="476"/>
                    <a:pt x="83" y="514"/>
                    <a:pt x="130" y="514"/>
                  </a:cubicBezTo>
                  <a:cubicBezTo>
                    <a:pt x="177" y="514"/>
                    <a:pt x="215" y="476"/>
                    <a:pt x="215" y="429"/>
                  </a:cubicBezTo>
                  <a:cubicBezTo>
                    <a:pt x="215" y="382"/>
                    <a:pt x="177" y="344"/>
                    <a:pt x="130" y="344"/>
                  </a:cubicBezTo>
                  <a:close/>
                  <a:moveTo>
                    <a:pt x="364" y="265"/>
                  </a:moveTo>
                  <a:lnTo>
                    <a:pt x="364" y="265"/>
                  </a:lnTo>
                  <a:cubicBezTo>
                    <a:pt x="307" y="265"/>
                    <a:pt x="261" y="311"/>
                    <a:pt x="261" y="368"/>
                  </a:cubicBezTo>
                  <a:cubicBezTo>
                    <a:pt x="261" y="425"/>
                    <a:pt x="307" y="471"/>
                    <a:pt x="364" y="471"/>
                  </a:cubicBezTo>
                  <a:cubicBezTo>
                    <a:pt x="420" y="471"/>
                    <a:pt x="466" y="425"/>
                    <a:pt x="466" y="368"/>
                  </a:cubicBezTo>
                  <a:cubicBezTo>
                    <a:pt x="466" y="311"/>
                    <a:pt x="420" y="265"/>
                    <a:pt x="364" y="265"/>
                  </a:cubicBezTo>
                  <a:close/>
                  <a:moveTo>
                    <a:pt x="274" y="748"/>
                  </a:moveTo>
                  <a:lnTo>
                    <a:pt x="274" y="748"/>
                  </a:lnTo>
                  <a:lnTo>
                    <a:pt x="274" y="601"/>
                  </a:lnTo>
                  <a:lnTo>
                    <a:pt x="285" y="601"/>
                  </a:lnTo>
                  <a:lnTo>
                    <a:pt x="285" y="748"/>
                  </a:lnTo>
                  <a:lnTo>
                    <a:pt x="285" y="771"/>
                  </a:lnTo>
                  <a:lnTo>
                    <a:pt x="446" y="771"/>
                  </a:lnTo>
                  <a:lnTo>
                    <a:pt x="446" y="748"/>
                  </a:lnTo>
                  <a:lnTo>
                    <a:pt x="446" y="601"/>
                  </a:lnTo>
                  <a:lnTo>
                    <a:pt x="457" y="601"/>
                  </a:lnTo>
                  <a:lnTo>
                    <a:pt x="457" y="748"/>
                  </a:lnTo>
                  <a:lnTo>
                    <a:pt x="522" y="748"/>
                  </a:lnTo>
                  <a:lnTo>
                    <a:pt x="522" y="548"/>
                  </a:lnTo>
                  <a:cubicBezTo>
                    <a:pt x="522" y="512"/>
                    <a:pt x="493" y="483"/>
                    <a:pt x="458" y="483"/>
                  </a:cubicBezTo>
                  <a:cubicBezTo>
                    <a:pt x="262" y="483"/>
                    <a:pt x="468" y="483"/>
                    <a:pt x="271" y="483"/>
                  </a:cubicBezTo>
                  <a:cubicBezTo>
                    <a:pt x="236" y="483"/>
                    <a:pt x="207" y="512"/>
                    <a:pt x="207" y="548"/>
                  </a:cubicBezTo>
                  <a:lnTo>
                    <a:pt x="207" y="748"/>
                  </a:lnTo>
                  <a:cubicBezTo>
                    <a:pt x="218" y="748"/>
                    <a:pt x="245" y="748"/>
                    <a:pt x="274" y="748"/>
                  </a:cubicBezTo>
                  <a:close/>
                  <a:moveTo>
                    <a:pt x="55" y="743"/>
                  </a:moveTo>
                  <a:lnTo>
                    <a:pt x="55" y="743"/>
                  </a:lnTo>
                  <a:lnTo>
                    <a:pt x="55" y="622"/>
                  </a:lnTo>
                  <a:lnTo>
                    <a:pt x="65" y="622"/>
                  </a:lnTo>
                  <a:lnTo>
                    <a:pt x="65" y="743"/>
                  </a:lnTo>
                  <a:lnTo>
                    <a:pt x="65" y="757"/>
                  </a:lnTo>
                  <a:lnTo>
                    <a:pt x="174" y="757"/>
                  </a:lnTo>
                  <a:lnTo>
                    <a:pt x="174" y="548"/>
                  </a:lnTo>
                  <a:cubicBezTo>
                    <a:pt x="174" y="540"/>
                    <a:pt x="175" y="532"/>
                    <a:pt x="177" y="524"/>
                  </a:cubicBezTo>
                  <a:lnTo>
                    <a:pt x="53" y="524"/>
                  </a:lnTo>
                  <a:cubicBezTo>
                    <a:pt x="24" y="524"/>
                    <a:pt x="0" y="548"/>
                    <a:pt x="0" y="577"/>
                  </a:cubicBezTo>
                  <a:lnTo>
                    <a:pt x="0" y="743"/>
                  </a:lnTo>
                  <a:cubicBezTo>
                    <a:pt x="10" y="743"/>
                    <a:pt x="32" y="743"/>
                    <a:pt x="55" y="74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" name="矩形 27">
            <a:extLst>
              <a:ext uri="{FF2B5EF4-FFF2-40B4-BE49-F238E27FC236}">
                <a16:creationId xmlns:a16="http://schemas.microsoft.com/office/drawing/2014/main" id="{E83A8F7B-B8F5-FF6D-3E31-56E2264F135D}"/>
              </a:ext>
            </a:extLst>
          </p:cNvPr>
          <p:cNvSpPr/>
          <p:nvPr/>
        </p:nvSpPr>
        <p:spPr>
          <a:xfrm>
            <a:off x="3316096" y="1816502"/>
            <a:ext cx="6612197" cy="5762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rgbClr val="113E6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28">
            <a:extLst>
              <a:ext uri="{FF2B5EF4-FFF2-40B4-BE49-F238E27FC236}">
                <a16:creationId xmlns:a16="http://schemas.microsoft.com/office/drawing/2014/main" id="{C10FB0F5-8AA0-5E49-7A42-39E36A695439}"/>
              </a:ext>
            </a:extLst>
          </p:cNvPr>
          <p:cNvSpPr/>
          <p:nvPr/>
        </p:nvSpPr>
        <p:spPr>
          <a:xfrm>
            <a:off x="3316097" y="2607077"/>
            <a:ext cx="6612196" cy="5762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rgbClr val="113E6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矩形 29">
            <a:extLst>
              <a:ext uri="{FF2B5EF4-FFF2-40B4-BE49-F238E27FC236}">
                <a16:creationId xmlns:a16="http://schemas.microsoft.com/office/drawing/2014/main" id="{377920BB-16F4-9D13-FA9D-A6EE54BB1314}"/>
              </a:ext>
            </a:extLst>
          </p:cNvPr>
          <p:cNvSpPr/>
          <p:nvPr/>
        </p:nvSpPr>
        <p:spPr>
          <a:xfrm>
            <a:off x="3316096" y="3397652"/>
            <a:ext cx="6612196" cy="5746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rgbClr val="113E6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矩形 30">
            <a:extLst>
              <a:ext uri="{FF2B5EF4-FFF2-40B4-BE49-F238E27FC236}">
                <a16:creationId xmlns:a16="http://schemas.microsoft.com/office/drawing/2014/main" id="{14F964BA-8DA0-66AD-35A8-A299154B2D45}"/>
              </a:ext>
            </a:extLst>
          </p:cNvPr>
          <p:cNvSpPr/>
          <p:nvPr/>
        </p:nvSpPr>
        <p:spPr>
          <a:xfrm>
            <a:off x="3316096" y="4186639"/>
            <a:ext cx="6612196" cy="5762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rgbClr val="113E6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 31">
            <a:extLst>
              <a:ext uri="{FF2B5EF4-FFF2-40B4-BE49-F238E27FC236}">
                <a16:creationId xmlns:a16="http://schemas.microsoft.com/office/drawing/2014/main" id="{CEC8FD19-FCC6-258A-30B8-83B9F8014394}"/>
              </a:ext>
            </a:extLst>
          </p:cNvPr>
          <p:cNvSpPr/>
          <p:nvPr/>
        </p:nvSpPr>
        <p:spPr>
          <a:xfrm>
            <a:off x="3316096" y="4977214"/>
            <a:ext cx="6612195" cy="5762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rgbClr val="113E6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20F9446-5C30-4FA9-0606-5AB2800BD160}"/>
              </a:ext>
            </a:extLst>
          </p:cNvPr>
          <p:cNvGrpSpPr/>
          <p:nvPr/>
        </p:nvGrpSpPr>
        <p:grpSpPr>
          <a:xfrm>
            <a:off x="3316816" y="1817134"/>
            <a:ext cx="949816" cy="3735824"/>
            <a:chOff x="6897317" y="2075495"/>
            <a:chExt cx="949816" cy="3735824"/>
          </a:xfrm>
          <a:solidFill>
            <a:schemeClr val="accent1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16971B7-06BC-B562-076F-B6212D039F7D}"/>
                </a:ext>
              </a:extLst>
            </p:cNvPr>
            <p:cNvSpPr/>
            <p:nvPr/>
          </p:nvSpPr>
          <p:spPr bwMode="auto">
            <a:xfrm>
              <a:off x="6897317" y="2075495"/>
              <a:ext cx="949816" cy="576064"/>
            </a:xfrm>
            <a:prstGeom prst="rect">
              <a:avLst/>
            </a:prstGeom>
            <a:grpFill/>
            <a:ln w="9525" cap="flat" cmpd="sng" algn="ctr">
              <a:solidFill>
                <a:srgbClr val="113E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3C0DBE5-F134-F3C1-E830-0D0C5E0C9FDB}"/>
                </a:ext>
              </a:extLst>
            </p:cNvPr>
            <p:cNvSpPr/>
            <p:nvPr/>
          </p:nvSpPr>
          <p:spPr bwMode="auto">
            <a:xfrm>
              <a:off x="6897317" y="2865435"/>
              <a:ext cx="949816" cy="576064"/>
            </a:xfrm>
            <a:prstGeom prst="rect">
              <a:avLst/>
            </a:prstGeom>
            <a:grpFill/>
            <a:ln w="9525" cap="flat" cmpd="sng" algn="ctr">
              <a:solidFill>
                <a:srgbClr val="113E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F614A1F-B77A-4450-E2D9-05DFD6E8A750}"/>
                </a:ext>
              </a:extLst>
            </p:cNvPr>
            <p:cNvSpPr/>
            <p:nvPr/>
          </p:nvSpPr>
          <p:spPr bwMode="auto">
            <a:xfrm>
              <a:off x="6897317" y="3655375"/>
              <a:ext cx="949816" cy="576064"/>
            </a:xfrm>
            <a:prstGeom prst="rect">
              <a:avLst/>
            </a:prstGeom>
            <a:grpFill/>
            <a:ln w="9525" cap="flat" cmpd="sng" algn="ctr">
              <a:solidFill>
                <a:srgbClr val="113E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ACEFF14-9C5D-FEB1-36AC-FE27420818A8}"/>
                </a:ext>
              </a:extLst>
            </p:cNvPr>
            <p:cNvSpPr/>
            <p:nvPr/>
          </p:nvSpPr>
          <p:spPr bwMode="auto">
            <a:xfrm>
              <a:off x="6897317" y="4445315"/>
              <a:ext cx="949816" cy="576064"/>
            </a:xfrm>
            <a:prstGeom prst="rect">
              <a:avLst/>
            </a:prstGeom>
            <a:grpFill/>
            <a:ln w="9525" cap="flat" cmpd="sng" algn="ctr">
              <a:solidFill>
                <a:srgbClr val="113E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560F002-6681-B9C4-15D8-2D034D3DC8DA}"/>
                </a:ext>
              </a:extLst>
            </p:cNvPr>
            <p:cNvSpPr/>
            <p:nvPr/>
          </p:nvSpPr>
          <p:spPr bwMode="auto">
            <a:xfrm>
              <a:off x="6897317" y="5235255"/>
              <a:ext cx="949816" cy="576064"/>
            </a:xfrm>
            <a:prstGeom prst="rect">
              <a:avLst/>
            </a:prstGeom>
            <a:grpFill/>
            <a:ln w="9525" cap="flat" cmpd="sng" algn="ctr">
              <a:solidFill>
                <a:srgbClr val="113E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8" name="Rectangle 14">
            <a:extLst>
              <a:ext uri="{FF2B5EF4-FFF2-40B4-BE49-F238E27FC236}">
                <a16:creationId xmlns:a16="http://schemas.microsoft.com/office/drawing/2014/main" id="{DA9E0BE8-D646-26FD-45D6-9A083C8C0261}"/>
              </a:ext>
            </a:extLst>
          </p:cNvPr>
          <p:cNvSpPr/>
          <p:nvPr/>
        </p:nvSpPr>
        <p:spPr>
          <a:xfrm>
            <a:off x="3503422" y="1981602"/>
            <a:ext cx="576263" cy="2460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66B4FBC5-09A9-AA1D-C345-D9476122FC21}"/>
              </a:ext>
            </a:extLst>
          </p:cNvPr>
          <p:cNvSpPr/>
          <p:nvPr/>
        </p:nvSpPr>
        <p:spPr>
          <a:xfrm>
            <a:off x="3503422" y="2764239"/>
            <a:ext cx="576263" cy="2460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79A9E946-002E-EC15-B5F0-A6F208996BF7}"/>
              </a:ext>
            </a:extLst>
          </p:cNvPr>
          <p:cNvSpPr/>
          <p:nvPr/>
        </p:nvSpPr>
        <p:spPr>
          <a:xfrm>
            <a:off x="3503422" y="3556402"/>
            <a:ext cx="576263" cy="2460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14">
            <a:extLst>
              <a:ext uri="{FF2B5EF4-FFF2-40B4-BE49-F238E27FC236}">
                <a16:creationId xmlns:a16="http://schemas.microsoft.com/office/drawing/2014/main" id="{15946870-8A9F-1883-2FA4-4012A0E3A2AD}"/>
              </a:ext>
            </a:extLst>
          </p:cNvPr>
          <p:cNvSpPr/>
          <p:nvPr/>
        </p:nvSpPr>
        <p:spPr>
          <a:xfrm>
            <a:off x="3503422" y="4359677"/>
            <a:ext cx="576263" cy="2460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9B4AB9A0-60A1-7C94-4F94-1A3BDF9F8FD2}"/>
              </a:ext>
            </a:extLst>
          </p:cNvPr>
          <p:cNvSpPr/>
          <p:nvPr/>
        </p:nvSpPr>
        <p:spPr>
          <a:xfrm>
            <a:off x="3503422" y="5151839"/>
            <a:ext cx="576263" cy="2460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59">
            <a:extLst>
              <a:ext uri="{FF2B5EF4-FFF2-40B4-BE49-F238E27FC236}">
                <a16:creationId xmlns:a16="http://schemas.microsoft.com/office/drawing/2014/main" id="{CF776062-5541-2078-3588-36CBA3020381}"/>
              </a:ext>
            </a:extLst>
          </p:cNvPr>
          <p:cNvSpPr txBox="1"/>
          <p:nvPr/>
        </p:nvSpPr>
        <p:spPr>
          <a:xfrm>
            <a:off x="4409884" y="1899052"/>
            <a:ext cx="5390993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34" name="TextBox 59">
            <a:extLst>
              <a:ext uri="{FF2B5EF4-FFF2-40B4-BE49-F238E27FC236}">
                <a16:creationId xmlns:a16="http://schemas.microsoft.com/office/drawing/2014/main" id="{2BA8FE14-8297-F6B2-E236-D9FC0247AF21}"/>
              </a:ext>
            </a:extLst>
          </p:cNvPr>
          <p:cNvSpPr txBox="1"/>
          <p:nvPr/>
        </p:nvSpPr>
        <p:spPr>
          <a:xfrm>
            <a:off x="4409507" y="2688039"/>
            <a:ext cx="5391370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algn="ctr">
              <a:defRPr sz="2000" b="1" spc="300"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cs typeface="Arial" panose="020B0604020202020204" pitchFamily="34" charset="0"/>
                <a:sym typeface="Century Gothic" panose="020B0502020202020204" pitchFamily="34" charset="0"/>
              </a:rPr>
              <a:t>选取三个任务作为</a:t>
            </a:r>
            <a:r>
              <a:rPr lang="en-US" altLang="zh-CN" dirty="0">
                <a:latin typeface="微软雅黑" panose="020B0503020204020204" pitchFamily="34" charset="-122"/>
                <a:cs typeface="Arial" panose="020B0604020202020204" pitchFamily="34" charset="0"/>
                <a:sym typeface="Century Gothic" panose="020B0502020202020204" pitchFamily="34" charset="0"/>
              </a:rPr>
              <a:t>NETLLM</a:t>
            </a:r>
            <a:r>
              <a:rPr lang="zh-CN" altLang="en-US" dirty="0">
                <a:latin typeface="微软雅黑" panose="020B0503020204020204" pitchFamily="34" charset="-122"/>
                <a:cs typeface="Arial" panose="020B0604020202020204" pitchFamily="34" charset="0"/>
                <a:sym typeface="Century Gothic" panose="020B0502020202020204" pitchFamily="34" charset="0"/>
              </a:rPr>
              <a:t>的研究对象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5" name="TextBox 59">
            <a:extLst>
              <a:ext uri="{FF2B5EF4-FFF2-40B4-BE49-F238E27FC236}">
                <a16:creationId xmlns:a16="http://schemas.microsoft.com/office/drawing/2014/main" id="{33230F3D-DBF9-6BD2-99E6-F639B9D00870}"/>
              </a:ext>
            </a:extLst>
          </p:cNvPr>
          <p:cNvSpPr txBox="1"/>
          <p:nvPr/>
        </p:nvSpPr>
        <p:spPr>
          <a:xfrm>
            <a:off x="4409506" y="3491314"/>
            <a:ext cx="539137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NETLLM</a:t>
            </a:r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的设计动机</a:t>
            </a:r>
            <a:endParaRPr lang="zh-CN" altLang="en-US" sz="2000" b="1" dirty="0">
              <a:solidFill>
                <a:srgbClr val="113E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59">
            <a:extLst>
              <a:ext uri="{FF2B5EF4-FFF2-40B4-BE49-F238E27FC236}">
                <a16:creationId xmlns:a16="http://schemas.microsoft.com/office/drawing/2014/main" id="{4ED7DCDE-7A4B-D442-4E15-E00635F01D36}"/>
              </a:ext>
            </a:extLst>
          </p:cNvPr>
          <p:cNvSpPr txBox="1"/>
          <p:nvPr/>
        </p:nvSpPr>
        <p:spPr>
          <a:xfrm>
            <a:off x="4409506" y="4291234"/>
            <a:ext cx="539137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NETLLM</a:t>
            </a:r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的设计</a:t>
            </a:r>
            <a:endParaRPr lang="zh-CN" altLang="en-US" sz="2000" b="1" dirty="0">
              <a:solidFill>
                <a:srgbClr val="113E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59">
            <a:extLst>
              <a:ext uri="{FF2B5EF4-FFF2-40B4-BE49-F238E27FC236}">
                <a16:creationId xmlns:a16="http://schemas.microsoft.com/office/drawing/2014/main" id="{9271DCD2-F90C-8AA1-7DBC-2A7047B9E6AD}"/>
              </a:ext>
            </a:extLst>
          </p:cNvPr>
          <p:cNvSpPr txBox="1"/>
          <p:nvPr/>
        </p:nvSpPr>
        <p:spPr>
          <a:xfrm>
            <a:off x="4409506" y="5056589"/>
            <a:ext cx="539137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评价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1"/>
            </p:custDataLst>
          </p:nvPr>
        </p:nvSpPr>
        <p:spPr>
          <a:xfrm>
            <a:off x="1056003" y="0"/>
            <a:ext cx="4243020" cy="62801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400" b="1" spc="300" dirty="0">
                <a:latin typeface="Arial" panose="020B0604020202020204"/>
                <a:ea typeface="微软雅黑" panose="020B0503020204020204" pitchFamily="34" charset="-122"/>
                <a:cs typeface="+mn-cs"/>
              </a:rPr>
              <a:t>背景</a:t>
            </a:r>
            <a:r>
              <a:rPr lang="en-US" altLang="zh-CN" sz="2400" b="1" spc="300" dirty="0">
                <a:latin typeface="Arial" panose="020B0604020202020204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1600" b="1" spc="300" dirty="0">
                <a:latin typeface="Arial" panose="020B0604020202020204"/>
                <a:ea typeface="微软雅黑" panose="020B0503020204020204" pitchFamily="34" charset="-122"/>
                <a:cs typeface="+mn-cs"/>
              </a:rPr>
              <a:t>以往常用的算法存在的问题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F5E163C-7DB5-BD68-037F-579AFC2ADC31}"/>
              </a:ext>
            </a:extLst>
          </p:cNvPr>
          <p:cNvGrpSpPr/>
          <p:nvPr/>
        </p:nvGrpSpPr>
        <p:grpSpPr>
          <a:xfrm>
            <a:off x="2476485" y="1024906"/>
            <a:ext cx="1947870" cy="3154494"/>
            <a:chOff x="2040898" y="1767238"/>
            <a:chExt cx="1947870" cy="3154494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17AB672-EF1D-C2D3-3DD0-0E1B7CDB80EF}"/>
                </a:ext>
              </a:extLst>
            </p:cNvPr>
            <p:cNvSpPr/>
            <p:nvPr/>
          </p:nvSpPr>
          <p:spPr>
            <a:xfrm>
              <a:off x="2120050" y="1767238"/>
              <a:ext cx="1782082" cy="17820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grpSp>
          <p:nvGrpSpPr>
            <p:cNvPr id="6" name="Group 44">
              <a:extLst>
                <a:ext uri="{FF2B5EF4-FFF2-40B4-BE49-F238E27FC236}">
                  <a16:creationId xmlns:a16="http://schemas.microsoft.com/office/drawing/2014/main" id="{D9B28831-EFB3-6540-80E9-F2BB8F4512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216321" y="1863170"/>
              <a:ext cx="1597025" cy="1597025"/>
              <a:chOff x="763" y="1656"/>
              <a:chExt cx="1006" cy="1006"/>
            </a:xfrm>
          </p:grpSpPr>
          <p:sp>
            <p:nvSpPr>
              <p:cNvPr id="11" name="Oval 45">
                <a:extLst>
                  <a:ext uri="{FF2B5EF4-FFF2-40B4-BE49-F238E27FC236}">
                    <a16:creationId xmlns:a16="http://schemas.microsoft.com/office/drawing/2014/main" id="{551A0EC5-20D2-2B92-4F10-DCF65BE43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" y="1656"/>
                <a:ext cx="1006" cy="100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12" name="Freeform 46">
                <a:extLst>
                  <a:ext uri="{FF2B5EF4-FFF2-40B4-BE49-F238E27FC236}">
                    <a16:creationId xmlns:a16="http://schemas.microsoft.com/office/drawing/2014/main" id="{7CDB66D0-AAFD-752B-B1E2-BC4F11438DD3}"/>
                  </a:ext>
                </a:extLst>
              </p:cNvPr>
              <p:cNvSpPr/>
              <p:nvPr/>
            </p:nvSpPr>
            <p:spPr bwMode="auto">
              <a:xfrm>
                <a:off x="1170" y="2179"/>
                <a:ext cx="195" cy="300"/>
              </a:xfrm>
              <a:custGeom>
                <a:avLst/>
                <a:gdLst>
                  <a:gd name="T0" fmla="*/ 76 w 82"/>
                  <a:gd name="T1" fmla="*/ 105 h 126"/>
                  <a:gd name="T2" fmla="*/ 61 w 82"/>
                  <a:gd name="T3" fmla="*/ 105 h 126"/>
                  <a:gd name="T4" fmla="*/ 63 w 82"/>
                  <a:gd name="T5" fmla="*/ 53 h 126"/>
                  <a:gd name="T6" fmla="*/ 64 w 82"/>
                  <a:gd name="T7" fmla="*/ 53 h 126"/>
                  <a:gd name="T8" fmla="*/ 68 w 82"/>
                  <a:gd name="T9" fmla="*/ 49 h 126"/>
                  <a:gd name="T10" fmla="*/ 68 w 82"/>
                  <a:gd name="T11" fmla="*/ 40 h 126"/>
                  <a:gd name="T12" fmla="*/ 64 w 82"/>
                  <a:gd name="T13" fmla="*/ 36 h 126"/>
                  <a:gd name="T14" fmla="*/ 62 w 82"/>
                  <a:gd name="T15" fmla="*/ 36 h 126"/>
                  <a:gd name="T16" fmla="*/ 57 w 82"/>
                  <a:gd name="T17" fmla="*/ 9 h 126"/>
                  <a:gd name="T18" fmla="*/ 41 w 82"/>
                  <a:gd name="T19" fmla="*/ 0 h 126"/>
                  <a:gd name="T20" fmla="*/ 25 w 82"/>
                  <a:gd name="T21" fmla="*/ 8 h 126"/>
                  <a:gd name="T22" fmla="*/ 20 w 82"/>
                  <a:gd name="T23" fmla="*/ 36 h 126"/>
                  <a:gd name="T24" fmla="*/ 18 w 82"/>
                  <a:gd name="T25" fmla="*/ 36 h 126"/>
                  <a:gd name="T26" fmla="*/ 14 w 82"/>
                  <a:gd name="T27" fmla="*/ 40 h 126"/>
                  <a:gd name="T28" fmla="*/ 14 w 82"/>
                  <a:gd name="T29" fmla="*/ 49 h 126"/>
                  <a:gd name="T30" fmla="*/ 18 w 82"/>
                  <a:gd name="T31" fmla="*/ 53 h 126"/>
                  <a:gd name="T32" fmla="*/ 19 w 82"/>
                  <a:gd name="T33" fmla="*/ 53 h 126"/>
                  <a:gd name="T34" fmla="*/ 21 w 82"/>
                  <a:gd name="T35" fmla="*/ 105 h 126"/>
                  <a:gd name="T36" fmla="*/ 5 w 82"/>
                  <a:gd name="T37" fmla="*/ 105 h 126"/>
                  <a:gd name="T38" fmla="*/ 0 w 82"/>
                  <a:gd name="T39" fmla="*/ 114 h 126"/>
                  <a:gd name="T40" fmla="*/ 0 w 82"/>
                  <a:gd name="T41" fmla="*/ 126 h 126"/>
                  <a:gd name="T42" fmla="*/ 82 w 82"/>
                  <a:gd name="T43" fmla="*/ 126 h 126"/>
                  <a:gd name="T44" fmla="*/ 82 w 82"/>
                  <a:gd name="T45" fmla="*/ 114 h 126"/>
                  <a:gd name="T46" fmla="*/ 76 w 82"/>
                  <a:gd name="T47" fmla="*/ 10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2" h="126">
                    <a:moveTo>
                      <a:pt x="76" y="105"/>
                    </a:moveTo>
                    <a:cubicBezTo>
                      <a:pt x="61" y="105"/>
                      <a:pt x="61" y="105"/>
                      <a:pt x="61" y="105"/>
                    </a:cubicBezTo>
                    <a:cubicBezTo>
                      <a:pt x="54" y="88"/>
                      <a:pt x="55" y="70"/>
                      <a:pt x="63" y="53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66" y="53"/>
                      <a:pt x="68" y="51"/>
                      <a:pt x="68" y="4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7"/>
                      <a:pt x="66" y="36"/>
                      <a:pt x="64" y="36"/>
                    </a:cubicBezTo>
                    <a:cubicBezTo>
                      <a:pt x="62" y="36"/>
                      <a:pt x="62" y="36"/>
                      <a:pt x="62" y="36"/>
                    </a:cubicBezTo>
                    <a:cubicBezTo>
                      <a:pt x="57" y="27"/>
                      <a:pt x="55" y="18"/>
                      <a:pt x="57" y="9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7" y="17"/>
                      <a:pt x="25" y="27"/>
                      <a:pt x="20" y="36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6" y="36"/>
                      <a:pt x="14" y="37"/>
                      <a:pt x="14" y="40"/>
                    </a:cubicBezTo>
                    <a:cubicBezTo>
                      <a:pt x="14" y="49"/>
                      <a:pt x="14" y="49"/>
                      <a:pt x="14" y="49"/>
                    </a:cubicBezTo>
                    <a:cubicBezTo>
                      <a:pt x="14" y="51"/>
                      <a:pt x="16" y="53"/>
                      <a:pt x="18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27" y="70"/>
                      <a:pt x="28" y="88"/>
                      <a:pt x="21" y="105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2" y="105"/>
                      <a:pt x="0" y="109"/>
                      <a:pt x="0" y="114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82" y="126"/>
                      <a:pt x="82" y="126"/>
                      <a:pt x="82" y="126"/>
                    </a:cubicBezTo>
                    <a:cubicBezTo>
                      <a:pt x="82" y="114"/>
                      <a:pt x="82" y="114"/>
                      <a:pt x="82" y="114"/>
                    </a:cubicBezTo>
                    <a:cubicBezTo>
                      <a:pt x="82" y="109"/>
                      <a:pt x="79" y="105"/>
                      <a:pt x="76" y="1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13" name="Freeform 47">
                <a:extLst>
                  <a:ext uri="{FF2B5EF4-FFF2-40B4-BE49-F238E27FC236}">
                    <a16:creationId xmlns:a16="http://schemas.microsoft.com/office/drawing/2014/main" id="{B846CB29-E869-B7E6-629D-9CC1212707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3" y="1839"/>
                <a:ext cx="406" cy="385"/>
              </a:xfrm>
              <a:custGeom>
                <a:avLst/>
                <a:gdLst>
                  <a:gd name="T0" fmla="*/ 170 w 171"/>
                  <a:gd name="T1" fmla="*/ 61 h 162"/>
                  <a:gd name="T2" fmla="*/ 163 w 171"/>
                  <a:gd name="T3" fmla="*/ 55 h 162"/>
                  <a:gd name="T4" fmla="*/ 115 w 171"/>
                  <a:gd name="T5" fmla="*/ 48 h 162"/>
                  <a:gd name="T6" fmla="*/ 93 w 171"/>
                  <a:gd name="T7" fmla="*/ 5 h 162"/>
                  <a:gd name="T8" fmla="*/ 86 w 171"/>
                  <a:gd name="T9" fmla="*/ 0 h 162"/>
                  <a:gd name="T10" fmla="*/ 78 w 171"/>
                  <a:gd name="T11" fmla="*/ 5 h 162"/>
                  <a:gd name="T12" fmla="*/ 56 w 171"/>
                  <a:gd name="T13" fmla="*/ 48 h 162"/>
                  <a:gd name="T14" fmla="*/ 8 w 171"/>
                  <a:gd name="T15" fmla="*/ 55 h 162"/>
                  <a:gd name="T16" fmla="*/ 1 w 171"/>
                  <a:gd name="T17" fmla="*/ 61 h 162"/>
                  <a:gd name="T18" fmla="*/ 4 w 171"/>
                  <a:gd name="T19" fmla="*/ 70 h 162"/>
                  <a:gd name="T20" fmla="*/ 38 w 171"/>
                  <a:gd name="T21" fmla="*/ 104 h 162"/>
                  <a:gd name="T22" fmla="*/ 30 w 171"/>
                  <a:gd name="T23" fmla="*/ 151 h 162"/>
                  <a:gd name="T24" fmla="*/ 34 w 171"/>
                  <a:gd name="T25" fmla="*/ 160 h 162"/>
                  <a:gd name="T26" fmla="*/ 43 w 171"/>
                  <a:gd name="T27" fmla="*/ 161 h 162"/>
                  <a:gd name="T28" fmla="*/ 86 w 171"/>
                  <a:gd name="T29" fmla="*/ 138 h 162"/>
                  <a:gd name="T30" fmla="*/ 129 w 171"/>
                  <a:gd name="T31" fmla="*/ 160 h 162"/>
                  <a:gd name="T32" fmla="*/ 133 w 171"/>
                  <a:gd name="T33" fmla="*/ 161 h 162"/>
                  <a:gd name="T34" fmla="*/ 133 w 171"/>
                  <a:gd name="T35" fmla="*/ 161 h 162"/>
                  <a:gd name="T36" fmla="*/ 141 w 171"/>
                  <a:gd name="T37" fmla="*/ 153 h 162"/>
                  <a:gd name="T38" fmla="*/ 141 w 171"/>
                  <a:gd name="T39" fmla="*/ 151 h 162"/>
                  <a:gd name="T40" fmla="*/ 133 w 171"/>
                  <a:gd name="T41" fmla="*/ 104 h 162"/>
                  <a:gd name="T42" fmla="*/ 168 w 171"/>
                  <a:gd name="T43" fmla="*/ 70 h 162"/>
                  <a:gd name="T44" fmla="*/ 170 w 171"/>
                  <a:gd name="T45" fmla="*/ 61 h 162"/>
                  <a:gd name="T46" fmla="*/ 118 w 171"/>
                  <a:gd name="T47" fmla="*/ 94 h 162"/>
                  <a:gd name="T48" fmla="*/ 115 w 171"/>
                  <a:gd name="T49" fmla="*/ 102 h 162"/>
                  <a:gd name="T50" fmla="*/ 121 w 171"/>
                  <a:gd name="T51" fmla="*/ 137 h 162"/>
                  <a:gd name="T52" fmla="*/ 90 w 171"/>
                  <a:gd name="T53" fmla="*/ 121 h 162"/>
                  <a:gd name="T54" fmla="*/ 82 w 171"/>
                  <a:gd name="T55" fmla="*/ 121 h 162"/>
                  <a:gd name="T56" fmla="*/ 50 w 171"/>
                  <a:gd name="T57" fmla="*/ 137 h 162"/>
                  <a:gd name="T58" fmla="*/ 56 w 171"/>
                  <a:gd name="T59" fmla="*/ 102 h 162"/>
                  <a:gd name="T60" fmla="*/ 54 w 171"/>
                  <a:gd name="T61" fmla="*/ 94 h 162"/>
                  <a:gd name="T62" fmla="*/ 28 w 171"/>
                  <a:gd name="T63" fmla="*/ 70 h 162"/>
                  <a:gd name="T64" fmla="*/ 63 w 171"/>
                  <a:gd name="T65" fmla="*/ 65 h 162"/>
                  <a:gd name="T66" fmla="*/ 70 w 171"/>
                  <a:gd name="T67" fmla="*/ 60 h 162"/>
                  <a:gd name="T68" fmla="*/ 86 w 171"/>
                  <a:gd name="T69" fmla="*/ 28 h 162"/>
                  <a:gd name="T70" fmla="*/ 101 w 171"/>
                  <a:gd name="T71" fmla="*/ 60 h 162"/>
                  <a:gd name="T72" fmla="*/ 108 w 171"/>
                  <a:gd name="T73" fmla="*/ 65 h 162"/>
                  <a:gd name="T74" fmla="*/ 143 w 171"/>
                  <a:gd name="T75" fmla="*/ 70 h 162"/>
                  <a:gd name="T76" fmla="*/ 118 w 171"/>
                  <a:gd name="T77" fmla="*/ 9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71" h="162">
                    <a:moveTo>
                      <a:pt x="170" y="61"/>
                    </a:moveTo>
                    <a:cubicBezTo>
                      <a:pt x="169" y="58"/>
                      <a:pt x="166" y="56"/>
                      <a:pt x="163" y="55"/>
                    </a:cubicBezTo>
                    <a:cubicBezTo>
                      <a:pt x="115" y="48"/>
                      <a:pt x="115" y="48"/>
                      <a:pt x="115" y="48"/>
                    </a:cubicBezTo>
                    <a:cubicBezTo>
                      <a:pt x="93" y="5"/>
                      <a:pt x="93" y="5"/>
                      <a:pt x="93" y="5"/>
                    </a:cubicBezTo>
                    <a:cubicBezTo>
                      <a:pt x="92" y="2"/>
                      <a:pt x="89" y="0"/>
                      <a:pt x="86" y="0"/>
                    </a:cubicBezTo>
                    <a:cubicBezTo>
                      <a:pt x="82" y="0"/>
                      <a:pt x="79" y="2"/>
                      <a:pt x="78" y="5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8" y="55"/>
                      <a:pt x="8" y="55"/>
                      <a:pt x="8" y="55"/>
                    </a:cubicBezTo>
                    <a:cubicBezTo>
                      <a:pt x="5" y="56"/>
                      <a:pt x="3" y="58"/>
                      <a:pt x="1" y="61"/>
                    </a:cubicBezTo>
                    <a:cubicBezTo>
                      <a:pt x="0" y="64"/>
                      <a:pt x="1" y="68"/>
                      <a:pt x="4" y="70"/>
                    </a:cubicBezTo>
                    <a:cubicBezTo>
                      <a:pt x="38" y="104"/>
                      <a:pt x="38" y="104"/>
                      <a:pt x="38" y="104"/>
                    </a:cubicBezTo>
                    <a:cubicBezTo>
                      <a:pt x="30" y="151"/>
                      <a:pt x="30" y="151"/>
                      <a:pt x="30" y="151"/>
                    </a:cubicBezTo>
                    <a:cubicBezTo>
                      <a:pt x="30" y="155"/>
                      <a:pt x="31" y="158"/>
                      <a:pt x="34" y="160"/>
                    </a:cubicBezTo>
                    <a:cubicBezTo>
                      <a:pt x="36" y="162"/>
                      <a:pt x="40" y="162"/>
                      <a:pt x="43" y="161"/>
                    </a:cubicBezTo>
                    <a:cubicBezTo>
                      <a:pt x="86" y="138"/>
                      <a:pt x="86" y="138"/>
                      <a:pt x="86" y="138"/>
                    </a:cubicBezTo>
                    <a:cubicBezTo>
                      <a:pt x="129" y="160"/>
                      <a:pt x="129" y="160"/>
                      <a:pt x="129" y="160"/>
                    </a:cubicBezTo>
                    <a:cubicBezTo>
                      <a:pt x="130" y="161"/>
                      <a:pt x="131" y="161"/>
                      <a:pt x="133" y="161"/>
                    </a:cubicBezTo>
                    <a:cubicBezTo>
                      <a:pt x="133" y="161"/>
                      <a:pt x="133" y="161"/>
                      <a:pt x="133" y="161"/>
                    </a:cubicBezTo>
                    <a:cubicBezTo>
                      <a:pt x="137" y="161"/>
                      <a:pt x="141" y="158"/>
                      <a:pt x="141" y="153"/>
                    </a:cubicBezTo>
                    <a:cubicBezTo>
                      <a:pt x="141" y="152"/>
                      <a:pt x="141" y="152"/>
                      <a:pt x="141" y="151"/>
                    </a:cubicBezTo>
                    <a:cubicBezTo>
                      <a:pt x="133" y="104"/>
                      <a:pt x="133" y="104"/>
                      <a:pt x="133" y="104"/>
                    </a:cubicBezTo>
                    <a:cubicBezTo>
                      <a:pt x="168" y="70"/>
                      <a:pt x="168" y="70"/>
                      <a:pt x="168" y="70"/>
                    </a:cubicBezTo>
                    <a:cubicBezTo>
                      <a:pt x="170" y="68"/>
                      <a:pt x="171" y="64"/>
                      <a:pt x="170" y="61"/>
                    </a:cubicBezTo>
                    <a:close/>
                    <a:moveTo>
                      <a:pt x="118" y="94"/>
                    </a:moveTo>
                    <a:cubicBezTo>
                      <a:pt x="116" y="96"/>
                      <a:pt x="115" y="99"/>
                      <a:pt x="115" y="102"/>
                    </a:cubicBezTo>
                    <a:cubicBezTo>
                      <a:pt x="121" y="137"/>
                      <a:pt x="121" y="137"/>
                      <a:pt x="121" y="137"/>
                    </a:cubicBezTo>
                    <a:cubicBezTo>
                      <a:pt x="90" y="121"/>
                      <a:pt x="90" y="121"/>
                      <a:pt x="90" y="121"/>
                    </a:cubicBezTo>
                    <a:cubicBezTo>
                      <a:pt x="87" y="119"/>
                      <a:pt x="84" y="119"/>
                      <a:pt x="82" y="121"/>
                    </a:cubicBezTo>
                    <a:cubicBezTo>
                      <a:pt x="50" y="137"/>
                      <a:pt x="50" y="137"/>
                      <a:pt x="50" y="137"/>
                    </a:cubicBezTo>
                    <a:cubicBezTo>
                      <a:pt x="56" y="102"/>
                      <a:pt x="56" y="102"/>
                      <a:pt x="56" y="102"/>
                    </a:cubicBezTo>
                    <a:cubicBezTo>
                      <a:pt x="57" y="99"/>
                      <a:pt x="56" y="96"/>
                      <a:pt x="54" y="94"/>
                    </a:cubicBezTo>
                    <a:cubicBezTo>
                      <a:pt x="28" y="70"/>
                      <a:pt x="28" y="70"/>
                      <a:pt x="28" y="70"/>
                    </a:cubicBezTo>
                    <a:cubicBezTo>
                      <a:pt x="63" y="65"/>
                      <a:pt x="63" y="65"/>
                      <a:pt x="63" y="65"/>
                    </a:cubicBezTo>
                    <a:cubicBezTo>
                      <a:pt x="66" y="64"/>
                      <a:pt x="69" y="62"/>
                      <a:pt x="70" y="60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101" y="60"/>
                      <a:pt x="101" y="60"/>
                      <a:pt x="101" y="60"/>
                    </a:cubicBezTo>
                    <a:cubicBezTo>
                      <a:pt x="103" y="62"/>
                      <a:pt x="105" y="64"/>
                      <a:pt x="108" y="65"/>
                    </a:cubicBezTo>
                    <a:cubicBezTo>
                      <a:pt x="143" y="70"/>
                      <a:pt x="143" y="70"/>
                      <a:pt x="143" y="70"/>
                    </a:cubicBezTo>
                    <a:lnTo>
                      <a:pt x="118" y="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B3CE81C-40ED-C4BA-0357-B9AE5847A3C3}"/>
                </a:ext>
              </a:extLst>
            </p:cNvPr>
            <p:cNvCxnSpPr>
              <a:stCxn id="4" idx="4"/>
            </p:cNvCxnSpPr>
            <p:nvPr/>
          </p:nvCxnSpPr>
          <p:spPr>
            <a:xfrm>
              <a:off x="3011091" y="3549320"/>
              <a:ext cx="0" cy="46015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60C168E-4486-DB59-EC6D-777480024E49}"/>
                </a:ext>
              </a:extLst>
            </p:cNvPr>
            <p:cNvSpPr/>
            <p:nvPr/>
          </p:nvSpPr>
          <p:spPr>
            <a:xfrm>
              <a:off x="2324271" y="3997222"/>
              <a:ext cx="1361621" cy="1013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1B59D51-4F15-EF2E-8884-53EDFE537B63}"/>
                </a:ext>
              </a:extLst>
            </p:cNvPr>
            <p:cNvSpPr/>
            <p:nvPr/>
          </p:nvSpPr>
          <p:spPr>
            <a:xfrm>
              <a:off x="2324271" y="4098595"/>
              <a:ext cx="1361621" cy="10137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05C35AC-5FFE-D509-0D2A-E266710E11EA}"/>
                </a:ext>
              </a:extLst>
            </p:cNvPr>
            <p:cNvSpPr/>
            <p:nvPr/>
          </p:nvSpPr>
          <p:spPr>
            <a:xfrm>
              <a:off x="2040898" y="4308487"/>
              <a:ext cx="1947870" cy="613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基于手工控制规则的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基于规则的算法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3F66BAA-0EE9-2F1E-C2B7-A6DD03BDA348}"/>
              </a:ext>
            </a:extLst>
          </p:cNvPr>
          <p:cNvGrpSpPr/>
          <p:nvPr/>
        </p:nvGrpSpPr>
        <p:grpSpPr>
          <a:xfrm>
            <a:off x="7592222" y="1024906"/>
            <a:ext cx="1947870" cy="2830958"/>
            <a:chOff x="6117034" y="1765541"/>
            <a:chExt cx="1947870" cy="2830958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F565A8AB-3DED-CD94-83FE-941E6310F035}"/>
                </a:ext>
              </a:extLst>
            </p:cNvPr>
            <p:cNvSpPr/>
            <p:nvPr/>
          </p:nvSpPr>
          <p:spPr>
            <a:xfrm>
              <a:off x="6199928" y="1765541"/>
              <a:ext cx="1782082" cy="17820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grpSp>
          <p:nvGrpSpPr>
            <p:cNvPr id="26" name="Group 24">
              <a:extLst>
                <a:ext uri="{FF2B5EF4-FFF2-40B4-BE49-F238E27FC236}">
                  <a16:creationId xmlns:a16="http://schemas.microsoft.com/office/drawing/2014/main" id="{790FDEA1-778B-4391-5D74-B88BF1013C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02546" y="1864758"/>
              <a:ext cx="1597025" cy="1597025"/>
              <a:chOff x="3337" y="1657"/>
              <a:chExt cx="1006" cy="1006"/>
            </a:xfrm>
          </p:grpSpPr>
          <p:sp>
            <p:nvSpPr>
              <p:cNvPr id="31" name="AutoShape 23">
                <a:extLst>
                  <a:ext uri="{FF2B5EF4-FFF2-40B4-BE49-F238E27FC236}">
                    <a16:creationId xmlns:a16="http://schemas.microsoft.com/office/drawing/2014/main" id="{5844DA6C-B4E7-292A-7400-E74C067C23B3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337" y="1657"/>
                <a:ext cx="1006" cy="1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32" name="Oval 25">
                <a:extLst>
                  <a:ext uri="{FF2B5EF4-FFF2-40B4-BE49-F238E27FC236}">
                    <a16:creationId xmlns:a16="http://schemas.microsoft.com/office/drawing/2014/main" id="{97DEBADE-6953-7E60-55FE-D9863D983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" y="1657"/>
                <a:ext cx="1006" cy="100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33" name="Freeform 26">
                <a:extLst>
                  <a:ext uri="{FF2B5EF4-FFF2-40B4-BE49-F238E27FC236}">
                    <a16:creationId xmlns:a16="http://schemas.microsoft.com/office/drawing/2014/main" id="{90FFEF48-062F-A5C9-AF62-6FDCABDEF8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75" y="1876"/>
                <a:ext cx="328" cy="95"/>
              </a:xfrm>
              <a:custGeom>
                <a:avLst/>
                <a:gdLst>
                  <a:gd name="T0" fmla="*/ 69 w 138"/>
                  <a:gd name="T1" fmla="*/ 40 h 40"/>
                  <a:gd name="T2" fmla="*/ 138 w 138"/>
                  <a:gd name="T3" fmla="*/ 22 h 40"/>
                  <a:gd name="T4" fmla="*/ 138 w 138"/>
                  <a:gd name="T5" fmla="*/ 20 h 40"/>
                  <a:gd name="T6" fmla="*/ 69 w 138"/>
                  <a:gd name="T7" fmla="*/ 0 h 40"/>
                  <a:gd name="T8" fmla="*/ 0 w 138"/>
                  <a:gd name="T9" fmla="*/ 20 h 40"/>
                  <a:gd name="T10" fmla="*/ 1 w 138"/>
                  <a:gd name="T11" fmla="*/ 22 h 40"/>
                  <a:gd name="T12" fmla="*/ 69 w 138"/>
                  <a:gd name="T13" fmla="*/ 40 h 40"/>
                  <a:gd name="T14" fmla="*/ 12 w 138"/>
                  <a:gd name="T15" fmla="*/ 17 h 40"/>
                  <a:gd name="T16" fmla="*/ 26 w 138"/>
                  <a:gd name="T17" fmla="*/ 13 h 40"/>
                  <a:gd name="T18" fmla="*/ 69 w 138"/>
                  <a:gd name="T19" fmla="*/ 8 h 40"/>
                  <a:gd name="T20" fmla="*/ 113 w 138"/>
                  <a:gd name="T21" fmla="*/ 13 h 40"/>
                  <a:gd name="T22" fmla="*/ 126 w 138"/>
                  <a:gd name="T23" fmla="*/ 17 h 40"/>
                  <a:gd name="T24" fmla="*/ 130 w 138"/>
                  <a:gd name="T25" fmla="*/ 20 h 40"/>
                  <a:gd name="T26" fmla="*/ 126 w 138"/>
                  <a:gd name="T27" fmla="*/ 23 h 40"/>
                  <a:gd name="T28" fmla="*/ 113 w 138"/>
                  <a:gd name="T29" fmla="*/ 28 h 40"/>
                  <a:gd name="T30" fmla="*/ 69 w 138"/>
                  <a:gd name="T31" fmla="*/ 32 h 40"/>
                  <a:gd name="T32" fmla="*/ 26 w 138"/>
                  <a:gd name="T33" fmla="*/ 28 h 40"/>
                  <a:gd name="T34" fmla="*/ 12 w 138"/>
                  <a:gd name="T35" fmla="*/ 23 h 40"/>
                  <a:gd name="T36" fmla="*/ 8 w 138"/>
                  <a:gd name="T37" fmla="*/ 20 h 40"/>
                  <a:gd name="T38" fmla="*/ 12 w 138"/>
                  <a:gd name="T39" fmla="*/ 1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8" h="40">
                    <a:moveTo>
                      <a:pt x="69" y="40"/>
                    </a:moveTo>
                    <a:cubicBezTo>
                      <a:pt x="105" y="40"/>
                      <a:pt x="134" y="32"/>
                      <a:pt x="138" y="22"/>
                    </a:cubicBezTo>
                    <a:cubicBezTo>
                      <a:pt x="138" y="21"/>
                      <a:pt x="138" y="21"/>
                      <a:pt x="138" y="20"/>
                    </a:cubicBezTo>
                    <a:cubicBezTo>
                      <a:pt x="138" y="9"/>
                      <a:pt x="107" y="0"/>
                      <a:pt x="69" y="0"/>
                    </a:cubicBezTo>
                    <a:cubicBezTo>
                      <a:pt x="31" y="0"/>
                      <a:pt x="0" y="9"/>
                      <a:pt x="0" y="20"/>
                    </a:cubicBezTo>
                    <a:cubicBezTo>
                      <a:pt x="0" y="21"/>
                      <a:pt x="0" y="21"/>
                      <a:pt x="1" y="22"/>
                    </a:cubicBezTo>
                    <a:cubicBezTo>
                      <a:pt x="4" y="32"/>
                      <a:pt x="33" y="40"/>
                      <a:pt x="69" y="40"/>
                    </a:cubicBezTo>
                    <a:close/>
                    <a:moveTo>
                      <a:pt x="12" y="17"/>
                    </a:moveTo>
                    <a:cubicBezTo>
                      <a:pt x="15" y="16"/>
                      <a:pt x="20" y="14"/>
                      <a:pt x="26" y="13"/>
                    </a:cubicBezTo>
                    <a:cubicBezTo>
                      <a:pt x="38" y="9"/>
                      <a:pt x="53" y="8"/>
                      <a:pt x="69" y="8"/>
                    </a:cubicBezTo>
                    <a:cubicBezTo>
                      <a:pt x="85" y="8"/>
                      <a:pt x="101" y="9"/>
                      <a:pt x="113" y="13"/>
                    </a:cubicBezTo>
                    <a:cubicBezTo>
                      <a:pt x="118" y="14"/>
                      <a:pt x="123" y="16"/>
                      <a:pt x="126" y="17"/>
                    </a:cubicBezTo>
                    <a:cubicBezTo>
                      <a:pt x="128" y="19"/>
                      <a:pt x="130" y="19"/>
                      <a:pt x="130" y="20"/>
                    </a:cubicBezTo>
                    <a:cubicBezTo>
                      <a:pt x="130" y="21"/>
                      <a:pt x="128" y="22"/>
                      <a:pt x="126" y="23"/>
                    </a:cubicBezTo>
                    <a:cubicBezTo>
                      <a:pt x="123" y="25"/>
                      <a:pt x="118" y="26"/>
                      <a:pt x="113" y="28"/>
                    </a:cubicBezTo>
                    <a:cubicBezTo>
                      <a:pt x="101" y="31"/>
                      <a:pt x="85" y="32"/>
                      <a:pt x="69" y="32"/>
                    </a:cubicBezTo>
                    <a:cubicBezTo>
                      <a:pt x="53" y="32"/>
                      <a:pt x="38" y="31"/>
                      <a:pt x="26" y="28"/>
                    </a:cubicBezTo>
                    <a:cubicBezTo>
                      <a:pt x="20" y="26"/>
                      <a:pt x="15" y="25"/>
                      <a:pt x="12" y="23"/>
                    </a:cubicBezTo>
                    <a:cubicBezTo>
                      <a:pt x="10" y="22"/>
                      <a:pt x="9" y="21"/>
                      <a:pt x="8" y="20"/>
                    </a:cubicBezTo>
                    <a:cubicBezTo>
                      <a:pt x="9" y="19"/>
                      <a:pt x="10" y="19"/>
                      <a:pt x="12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34" name="Freeform 27">
                <a:extLst>
                  <a:ext uri="{FF2B5EF4-FFF2-40B4-BE49-F238E27FC236}">
                    <a16:creationId xmlns:a16="http://schemas.microsoft.com/office/drawing/2014/main" id="{6CAF58F2-4BE4-EF1C-3818-54937B2483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39" y="1942"/>
                <a:ext cx="599" cy="502"/>
              </a:xfrm>
              <a:custGeom>
                <a:avLst/>
                <a:gdLst>
                  <a:gd name="T0" fmla="*/ 236 w 252"/>
                  <a:gd name="T1" fmla="*/ 8 h 211"/>
                  <a:gd name="T2" fmla="*/ 220 w 252"/>
                  <a:gd name="T3" fmla="*/ 6 h 211"/>
                  <a:gd name="T4" fmla="*/ 195 w 252"/>
                  <a:gd name="T5" fmla="*/ 0 h 211"/>
                  <a:gd name="T6" fmla="*/ 126 w 252"/>
                  <a:gd name="T7" fmla="*/ 16 h 211"/>
                  <a:gd name="T8" fmla="*/ 57 w 252"/>
                  <a:gd name="T9" fmla="*/ 0 h 211"/>
                  <a:gd name="T10" fmla="*/ 32 w 252"/>
                  <a:gd name="T11" fmla="*/ 6 h 211"/>
                  <a:gd name="T12" fmla="*/ 16 w 252"/>
                  <a:gd name="T13" fmla="*/ 8 h 211"/>
                  <a:gd name="T14" fmla="*/ 1 w 252"/>
                  <a:gd name="T15" fmla="*/ 32 h 211"/>
                  <a:gd name="T16" fmla="*/ 23 w 252"/>
                  <a:gd name="T17" fmla="*/ 53 h 211"/>
                  <a:gd name="T18" fmla="*/ 58 w 252"/>
                  <a:gd name="T19" fmla="*/ 91 h 211"/>
                  <a:gd name="T20" fmla="*/ 46 w 252"/>
                  <a:gd name="T21" fmla="*/ 97 h 211"/>
                  <a:gd name="T22" fmla="*/ 40 w 252"/>
                  <a:gd name="T23" fmla="*/ 95 h 211"/>
                  <a:gd name="T24" fmla="*/ 28 w 252"/>
                  <a:gd name="T25" fmla="*/ 101 h 211"/>
                  <a:gd name="T26" fmla="*/ 42 w 252"/>
                  <a:gd name="T27" fmla="*/ 112 h 211"/>
                  <a:gd name="T28" fmla="*/ 59 w 252"/>
                  <a:gd name="T29" fmla="*/ 109 h 211"/>
                  <a:gd name="T30" fmla="*/ 112 w 252"/>
                  <a:gd name="T31" fmla="*/ 144 h 211"/>
                  <a:gd name="T32" fmla="*/ 96 w 252"/>
                  <a:gd name="T33" fmla="*/ 184 h 211"/>
                  <a:gd name="T34" fmla="*/ 86 w 252"/>
                  <a:gd name="T35" fmla="*/ 194 h 211"/>
                  <a:gd name="T36" fmla="*/ 75 w 252"/>
                  <a:gd name="T37" fmla="*/ 211 h 211"/>
                  <a:gd name="T38" fmla="*/ 177 w 252"/>
                  <a:gd name="T39" fmla="*/ 204 h 211"/>
                  <a:gd name="T40" fmla="*/ 167 w 252"/>
                  <a:gd name="T41" fmla="*/ 194 h 211"/>
                  <a:gd name="T42" fmla="*/ 144 w 252"/>
                  <a:gd name="T43" fmla="*/ 184 h 211"/>
                  <a:gd name="T44" fmla="*/ 182 w 252"/>
                  <a:gd name="T45" fmla="*/ 98 h 211"/>
                  <a:gd name="T46" fmla="*/ 206 w 252"/>
                  <a:gd name="T47" fmla="*/ 111 h 211"/>
                  <a:gd name="T48" fmla="*/ 222 w 252"/>
                  <a:gd name="T49" fmla="*/ 108 h 211"/>
                  <a:gd name="T50" fmla="*/ 222 w 252"/>
                  <a:gd name="T51" fmla="*/ 96 h 211"/>
                  <a:gd name="T52" fmla="*/ 210 w 252"/>
                  <a:gd name="T53" fmla="*/ 98 h 211"/>
                  <a:gd name="T54" fmla="*/ 199 w 252"/>
                  <a:gd name="T55" fmla="*/ 96 h 211"/>
                  <a:gd name="T56" fmla="*/ 205 w 252"/>
                  <a:gd name="T57" fmla="*/ 71 h 211"/>
                  <a:gd name="T58" fmla="*/ 245 w 252"/>
                  <a:gd name="T59" fmla="*/ 42 h 211"/>
                  <a:gd name="T60" fmla="*/ 250 w 252"/>
                  <a:gd name="T61" fmla="*/ 19 h 211"/>
                  <a:gd name="T62" fmla="*/ 29 w 252"/>
                  <a:gd name="T63" fmla="*/ 40 h 211"/>
                  <a:gd name="T64" fmla="*/ 15 w 252"/>
                  <a:gd name="T65" fmla="*/ 25 h 211"/>
                  <a:gd name="T66" fmla="*/ 32 w 252"/>
                  <a:gd name="T67" fmla="*/ 19 h 211"/>
                  <a:gd name="T68" fmla="*/ 49 w 252"/>
                  <a:gd name="T69" fmla="*/ 27 h 211"/>
                  <a:gd name="T70" fmla="*/ 58 w 252"/>
                  <a:gd name="T71" fmla="*/ 36 h 211"/>
                  <a:gd name="T72" fmla="*/ 58 w 252"/>
                  <a:gd name="T73" fmla="*/ 62 h 211"/>
                  <a:gd name="T74" fmla="*/ 223 w 252"/>
                  <a:gd name="T75" fmla="*/ 40 h 211"/>
                  <a:gd name="T76" fmla="*/ 190 w 252"/>
                  <a:gd name="T77" fmla="*/ 66 h 211"/>
                  <a:gd name="T78" fmla="*/ 199 w 252"/>
                  <a:gd name="T79" fmla="*/ 36 h 211"/>
                  <a:gd name="T80" fmla="*/ 204 w 252"/>
                  <a:gd name="T81" fmla="*/ 24 h 211"/>
                  <a:gd name="T82" fmla="*/ 220 w 252"/>
                  <a:gd name="T83" fmla="*/ 19 h 211"/>
                  <a:gd name="T84" fmla="*/ 235 w 252"/>
                  <a:gd name="T85" fmla="*/ 32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52" h="211">
                    <a:moveTo>
                      <a:pt x="250" y="19"/>
                    </a:moveTo>
                    <a:cubicBezTo>
                      <a:pt x="248" y="16"/>
                      <a:pt x="245" y="11"/>
                      <a:pt x="236" y="8"/>
                    </a:cubicBezTo>
                    <a:cubicBezTo>
                      <a:pt x="231" y="6"/>
                      <a:pt x="226" y="6"/>
                      <a:pt x="220" y="6"/>
                    </a:cubicBezTo>
                    <a:cubicBezTo>
                      <a:pt x="220" y="6"/>
                      <a:pt x="220" y="6"/>
                      <a:pt x="220" y="6"/>
                    </a:cubicBezTo>
                    <a:cubicBezTo>
                      <a:pt x="209" y="6"/>
                      <a:pt x="200" y="8"/>
                      <a:pt x="195" y="13"/>
                    </a:cubicBezTo>
                    <a:cubicBezTo>
                      <a:pt x="195" y="8"/>
                      <a:pt x="195" y="3"/>
                      <a:pt x="195" y="0"/>
                    </a:cubicBezTo>
                    <a:cubicBezTo>
                      <a:pt x="191" y="4"/>
                      <a:pt x="184" y="8"/>
                      <a:pt x="173" y="11"/>
                    </a:cubicBezTo>
                    <a:cubicBezTo>
                      <a:pt x="160" y="14"/>
                      <a:pt x="144" y="16"/>
                      <a:pt x="126" y="16"/>
                    </a:cubicBezTo>
                    <a:cubicBezTo>
                      <a:pt x="109" y="16"/>
                      <a:pt x="92" y="14"/>
                      <a:pt x="79" y="11"/>
                    </a:cubicBezTo>
                    <a:cubicBezTo>
                      <a:pt x="69" y="8"/>
                      <a:pt x="61" y="4"/>
                      <a:pt x="57" y="0"/>
                    </a:cubicBezTo>
                    <a:cubicBezTo>
                      <a:pt x="57" y="3"/>
                      <a:pt x="57" y="8"/>
                      <a:pt x="57" y="13"/>
                    </a:cubicBezTo>
                    <a:cubicBezTo>
                      <a:pt x="52" y="8"/>
                      <a:pt x="44" y="6"/>
                      <a:pt x="32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26" y="6"/>
                      <a:pt x="21" y="6"/>
                      <a:pt x="16" y="8"/>
                    </a:cubicBezTo>
                    <a:cubicBezTo>
                      <a:pt x="8" y="11"/>
                      <a:pt x="4" y="16"/>
                      <a:pt x="2" y="20"/>
                    </a:cubicBezTo>
                    <a:cubicBezTo>
                      <a:pt x="0" y="24"/>
                      <a:pt x="0" y="28"/>
                      <a:pt x="1" y="32"/>
                    </a:cubicBezTo>
                    <a:cubicBezTo>
                      <a:pt x="2" y="36"/>
                      <a:pt x="5" y="39"/>
                      <a:pt x="7" y="42"/>
                    </a:cubicBezTo>
                    <a:cubicBezTo>
                      <a:pt x="12" y="47"/>
                      <a:pt x="18" y="50"/>
                      <a:pt x="23" y="53"/>
                    </a:cubicBezTo>
                    <a:cubicBezTo>
                      <a:pt x="33" y="58"/>
                      <a:pt x="41" y="64"/>
                      <a:pt x="48" y="71"/>
                    </a:cubicBezTo>
                    <a:cubicBezTo>
                      <a:pt x="54" y="78"/>
                      <a:pt x="58" y="86"/>
                      <a:pt x="58" y="91"/>
                    </a:cubicBezTo>
                    <a:cubicBezTo>
                      <a:pt x="57" y="92"/>
                      <a:pt x="57" y="94"/>
                      <a:pt x="53" y="96"/>
                    </a:cubicBezTo>
                    <a:cubicBezTo>
                      <a:pt x="52" y="96"/>
                      <a:pt x="50" y="97"/>
                      <a:pt x="46" y="97"/>
                    </a:cubicBezTo>
                    <a:cubicBezTo>
                      <a:pt x="44" y="98"/>
                      <a:pt x="43" y="98"/>
                      <a:pt x="42" y="98"/>
                    </a:cubicBezTo>
                    <a:cubicBezTo>
                      <a:pt x="41" y="97"/>
                      <a:pt x="41" y="96"/>
                      <a:pt x="40" y="95"/>
                    </a:cubicBezTo>
                    <a:cubicBezTo>
                      <a:pt x="37" y="92"/>
                      <a:pt x="32" y="93"/>
                      <a:pt x="30" y="96"/>
                    </a:cubicBezTo>
                    <a:cubicBezTo>
                      <a:pt x="29" y="98"/>
                      <a:pt x="28" y="99"/>
                      <a:pt x="28" y="101"/>
                    </a:cubicBezTo>
                    <a:cubicBezTo>
                      <a:pt x="28" y="104"/>
                      <a:pt x="28" y="106"/>
                      <a:pt x="30" y="108"/>
                    </a:cubicBezTo>
                    <a:cubicBezTo>
                      <a:pt x="32" y="110"/>
                      <a:pt x="36" y="112"/>
                      <a:pt x="42" y="112"/>
                    </a:cubicBezTo>
                    <a:cubicBezTo>
                      <a:pt x="43" y="112"/>
                      <a:pt x="45" y="112"/>
                      <a:pt x="46" y="111"/>
                    </a:cubicBezTo>
                    <a:cubicBezTo>
                      <a:pt x="50" y="111"/>
                      <a:pt x="56" y="110"/>
                      <a:pt x="59" y="109"/>
                    </a:cubicBezTo>
                    <a:cubicBezTo>
                      <a:pt x="65" y="106"/>
                      <a:pt x="69" y="101"/>
                      <a:pt x="70" y="98"/>
                    </a:cubicBezTo>
                    <a:cubicBezTo>
                      <a:pt x="78" y="120"/>
                      <a:pt x="91" y="138"/>
                      <a:pt x="112" y="144"/>
                    </a:cubicBezTo>
                    <a:cubicBezTo>
                      <a:pt x="113" y="147"/>
                      <a:pt x="116" y="174"/>
                      <a:pt x="108" y="184"/>
                    </a:cubicBezTo>
                    <a:cubicBezTo>
                      <a:pt x="96" y="184"/>
                      <a:pt x="96" y="184"/>
                      <a:pt x="96" y="184"/>
                    </a:cubicBezTo>
                    <a:cubicBezTo>
                      <a:pt x="90" y="184"/>
                      <a:pt x="86" y="188"/>
                      <a:pt x="86" y="194"/>
                    </a:cubicBezTo>
                    <a:cubicBezTo>
                      <a:pt x="86" y="194"/>
                      <a:pt x="86" y="194"/>
                      <a:pt x="86" y="194"/>
                    </a:cubicBezTo>
                    <a:cubicBezTo>
                      <a:pt x="80" y="194"/>
                      <a:pt x="75" y="199"/>
                      <a:pt x="75" y="204"/>
                    </a:cubicBezTo>
                    <a:cubicBezTo>
                      <a:pt x="75" y="211"/>
                      <a:pt x="75" y="211"/>
                      <a:pt x="75" y="211"/>
                    </a:cubicBezTo>
                    <a:cubicBezTo>
                      <a:pt x="177" y="211"/>
                      <a:pt x="177" y="211"/>
                      <a:pt x="177" y="211"/>
                    </a:cubicBezTo>
                    <a:cubicBezTo>
                      <a:pt x="177" y="204"/>
                      <a:pt x="177" y="204"/>
                      <a:pt x="177" y="204"/>
                    </a:cubicBezTo>
                    <a:cubicBezTo>
                      <a:pt x="177" y="199"/>
                      <a:pt x="173" y="195"/>
                      <a:pt x="167" y="194"/>
                    </a:cubicBezTo>
                    <a:cubicBezTo>
                      <a:pt x="167" y="194"/>
                      <a:pt x="167" y="194"/>
                      <a:pt x="167" y="194"/>
                    </a:cubicBezTo>
                    <a:cubicBezTo>
                      <a:pt x="167" y="188"/>
                      <a:pt x="162" y="184"/>
                      <a:pt x="157" y="184"/>
                    </a:cubicBezTo>
                    <a:cubicBezTo>
                      <a:pt x="144" y="184"/>
                      <a:pt x="144" y="184"/>
                      <a:pt x="144" y="184"/>
                    </a:cubicBezTo>
                    <a:cubicBezTo>
                      <a:pt x="136" y="174"/>
                      <a:pt x="140" y="147"/>
                      <a:pt x="140" y="144"/>
                    </a:cubicBezTo>
                    <a:cubicBezTo>
                      <a:pt x="161" y="138"/>
                      <a:pt x="174" y="120"/>
                      <a:pt x="182" y="98"/>
                    </a:cubicBezTo>
                    <a:cubicBezTo>
                      <a:pt x="184" y="101"/>
                      <a:pt x="187" y="106"/>
                      <a:pt x="193" y="109"/>
                    </a:cubicBezTo>
                    <a:cubicBezTo>
                      <a:pt x="196" y="110"/>
                      <a:pt x="203" y="111"/>
                      <a:pt x="206" y="111"/>
                    </a:cubicBezTo>
                    <a:cubicBezTo>
                      <a:pt x="208" y="112"/>
                      <a:pt x="209" y="112"/>
                      <a:pt x="210" y="112"/>
                    </a:cubicBezTo>
                    <a:cubicBezTo>
                      <a:pt x="216" y="112"/>
                      <a:pt x="220" y="110"/>
                      <a:pt x="222" y="108"/>
                    </a:cubicBezTo>
                    <a:cubicBezTo>
                      <a:pt x="224" y="106"/>
                      <a:pt x="225" y="104"/>
                      <a:pt x="224" y="101"/>
                    </a:cubicBezTo>
                    <a:cubicBezTo>
                      <a:pt x="224" y="99"/>
                      <a:pt x="223" y="98"/>
                      <a:pt x="222" y="96"/>
                    </a:cubicBezTo>
                    <a:cubicBezTo>
                      <a:pt x="220" y="93"/>
                      <a:pt x="216" y="92"/>
                      <a:pt x="213" y="95"/>
                    </a:cubicBezTo>
                    <a:cubicBezTo>
                      <a:pt x="212" y="96"/>
                      <a:pt x="211" y="97"/>
                      <a:pt x="210" y="98"/>
                    </a:cubicBezTo>
                    <a:cubicBezTo>
                      <a:pt x="209" y="98"/>
                      <a:pt x="208" y="98"/>
                      <a:pt x="206" y="97"/>
                    </a:cubicBezTo>
                    <a:cubicBezTo>
                      <a:pt x="203" y="97"/>
                      <a:pt x="200" y="96"/>
                      <a:pt x="199" y="96"/>
                    </a:cubicBezTo>
                    <a:cubicBezTo>
                      <a:pt x="196" y="94"/>
                      <a:pt x="195" y="92"/>
                      <a:pt x="195" y="91"/>
                    </a:cubicBezTo>
                    <a:cubicBezTo>
                      <a:pt x="194" y="86"/>
                      <a:pt x="198" y="78"/>
                      <a:pt x="205" y="71"/>
                    </a:cubicBezTo>
                    <a:cubicBezTo>
                      <a:pt x="212" y="64"/>
                      <a:pt x="219" y="58"/>
                      <a:pt x="229" y="53"/>
                    </a:cubicBezTo>
                    <a:cubicBezTo>
                      <a:pt x="234" y="50"/>
                      <a:pt x="240" y="47"/>
                      <a:pt x="245" y="42"/>
                    </a:cubicBezTo>
                    <a:cubicBezTo>
                      <a:pt x="248" y="39"/>
                      <a:pt x="250" y="36"/>
                      <a:pt x="251" y="32"/>
                    </a:cubicBezTo>
                    <a:cubicBezTo>
                      <a:pt x="252" y="28"/>
                      <a:pt x="252" y="24"/>
                      <a:pt x="250" y="19"/>
                    </a:cubicBezTo>
                    <a:close/>
                    <a:moveTo>
                      <a:pt x="58" y="62"/>
                    </a:moveTo>
                    <a:cubicBezTo>
                      <a:pt x="50" y="53"/>
                      <a:pt x="41" y="46"/>
                      <a:pt x="29" y="40"/>
                    </a:cubicBezTo>
                    <a:cubicBezTo>
                      <a:pt x="26" y="38"/>
                      <a:pt x="21" y="35"/>
                      <a:pt x="17" y="32"/>
                    </a:cubicBezTo>
                    <a:cubicBezTo>
                      <a:pt x="14" y="28"/>
                      <a:pt x="15" y="26"/>
                      <a:pt x="15" y="25"/>
                    </a:cubicBezTo>
                    <a:cubicBezTo>
                      <a:pt x="17" y="21"/>
                      <a:pt x="25" y="19"/>
                      <a:pt x="32" y="1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40" y="19"/>
                      <a:pt x="46" y="21"/>
                      <a:pt x="48" y="24"/>
                    </a:cubicBezTo>
                    <a:cubicBezTo>
                      <a:pt x="49" y="25"/>
                      <a:pt x="49" y="27"/>
                      <a:pt x="49" y="27"/>
                    </a:cubicBezTo>
                    <a:cubicBezTo>
                      <a:pt x="48" y="31"/>
                      <a:pt x="50" y="35"/>
                      <a:pt x="53" y="36"/>
                    </a:cubicBezTo>
                    <a:cubicBezTo>
                      <a:pt x="55" y="37"/>
                      <a:pt x="57" y="36"/>
                      <a:pt x="58" y="36"/>
                    </a:cubicBezTo>
                    <a:cubicBezTo>
                      <a:pt x="59" y="45"/>
                      <a:pt x="60" y="56"/>
                      <a:pt x="62" y="67"/>
                    </a:cubicBezTo>
                    <a:cubicBezTo>
                      <a:pt x="61" y="65"/>
                      <a:pt x="59" y="63"/>
                      <a:pt x="58" y="62"/>
                    </a:cubicBezTo>
                    <a:close/>
                    <a:moveTo>
                      <a:pt x="235" y="32"/>
                    </a:moveTo>
                    <a:cubicBezTo>
                      <a:pt x="232" y="35"/>
                      <a:pt x="227" y="38"/>
                      <a:pt x="223" y="40"/>
                    </a:cubicBezTo>
                    <a:cubicBezTo>
                      <a:pt x="211" y="46"/>
                      <a:pt x="203" y="53"/>
                      <a:pt x="194" y="62"/>
                    </a:cubicBezTo>
                    <a:cubicBezTo>
                      <a:pt x="193" y="63"/>
                      <a:pt x="192" y="65"/>
                      <a:pt x="190" y="66"/>
                    </a:cubicBezTo>
                    <a:cubicBezTo>
                      <a:pt x="192" y="56"/>
                      <a:pt x="193" y="45"/>
                      <a:pt x="194" y="36"/>
                    </a:cubicBezTo>
                    <a:cubicBezTo>
                      <a:pt x="196" y="36"/>
                      <a:pt x="197" y="37"/>
                      <a:pt x="199" y="36"/>
                    </a:cubicBezTo>
                    <a:cubicBezTo>
                      <a:pt x="203" y="35"/>
                      <a:pt x="205" y="31"/>
                      <a:pt x="203" y="27"/>
                    </a:cubicBezTo>
                    <a:cubicBezTo>
                      <a:pt x="203" y="27"/>
                      <a:pt x="203" y="25"/>
                      <a:pt x="204" y="24"/>
                    </a:cubicBezTo>
                    <a:cubicBezTo>
                      <a:pt x="206" y="21"/>
                      <a:pt x="212" y="19"/>
                      <a:pt x="220" y="19"/>
                    </a:cubicBezTo>
                    <a:cubicBezTo>
                      <a:pt x="220" y="19"/>
                      <a:pt x="220" y="19"/>
                      <a:pt x="220" y="19"/>
                    </a:cubicBezTo>
                    <a:cubicBezTo>
                      <a:pt x="227" y="19"/>
                      <a:pt x="235" y="21"/>
                      <a:pt x="237" y="25"/>
                    </a:cubicBezTo>
                    <a:cubicBezTo>
                      <a:pt x="238" y="26"/>
                      <a:pt x="239" y="28"/>
                      <a:pt x="235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</p:grp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B4303BE-962E-BE90-E4B6-8A8A51B44C24}"/>
                </a:ext>
              </a:extLst>
            </p:cNvPr>
            <p:cNvCxnSpPr/>
            <p:nvPr/>
          </p:nvCxnSpPr>
          <p:spPr>
            <a:xfrm>
              <a:off x="7098677" y="3513147"/>
              <a:ext cx="0" cy="46015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8D10109-8774-4B32-88FD-11276C98BF8D}"/>
                </a:ext>
              </a:extLst>
            </p:cNvPr>
            <p:cNvSpPr/>
            <p:nvPr/>
          </p:nvSpPr>
          <p:spPr>
            <a:xfrm>
              <a:off x="6417866" y="4008789"/>
              <a:ext cx="1361621" cy="1013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50AD195-3E44-50CE-18FE-B64A870447F3}"/>
                </a:ext>
              </a:extLst>
            </p:cNvPr>
            <p:cNvSpPr/>
            <p:nvPr/>
          </p:nvSpPr>
          <p:spPr>
            <a:xfrm>
              <a:off x="6417866" y="4110162"/>
              <a:ext cx="1361621" cy="10137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AC15669-C875-3869-FB1C-95E6B5AEC3B4}"/>
                </a:ext>
              </a:extLst>
            </p:cNvPr>
            <p:cNvSpPr/>
            <p:nvPr/>
          </p:nvSpPr>
          <p:spPr>
            <a:xfrm>
              <a:off x="6117034" y="4262240"/>
              <a:ext cx="1947870" cy="334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基于学习的算法</a:t>
              </a: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0BCC7AE4-8A11-30E8-837C-4444EEAB48B6}"/>
              </a:ext>
            </a:extLst>
          </p:cNvPr>
          <p:cNvSpPr/>
          <p:nvPr/>
        </p:nvSpPr>
        <p:spPr>
          <a:xfrm>
            <a:off x="2146276" y="4287919"/>
            <a:ext cx="2608288" cy="1204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    </a:t>
            </a:r>
            <a:r>
              <a:rPr lang="zh-CN" altLang="en-US" sz="1400" dirty="0"/>
              <a:t>严重依赖规则工程</a:t>
            </a:r>
            <a:r>
              <a:rPr lang="en-US" altLang="zh-CN" sz="1400" dirty="0"/>
              <a:t>,</a:t>
            </a:r>
            <a:r>
              <a:rPr lang="zh-CN" altLang="en-US" sz="1400" dirty="0"/>
              <a:t>这涉及大量的人力来设计、实现和验证网络优化的控制规则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F4E3040-FFBE-A2AA-6955-CE1D4EF3593F}"/>
              </a:ext>
            </a:extLst>
          </p:cNvPr>
          <p:cNvSpPr/>
          <p:nvPr/>
        </p:nvSpPr>
        <p:spPr>
          <a:xfrm>
            <a:off x="7262013" y="4277773"/>
            <a:ext cx="2608288" cy="1204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两大限制：</a:t>
            </a:r>
            <a:endParaRPr lang="en-US" altLang="zh-CN" sz="1400" dirty="0"/>
          </a:p>
          <a:p>
            <a:r>
              <a:rPr lang="en-US" altLang="zh-CN" sz="1400" dirty="0"/>
              <a:t>            1</a:t>
            </a:r>
            <a:r>
              <a:rPr lang="zh-CN" altLang="en-US" sz="1400" dirty="0"/>
              <a:t>）模型工程成本高</a:t>
            </a:r>
            <a:endParaRPr lang="en-US" altLang="zh-CN" sz="1400" dirty="0"/>
          </a:p>
          <a:p>
            <a:r>
              <a:rPr lang="zh-CN" altLang="en-US" sz="1400" dirty="0"/>
              <a:t>            </a:t>
            </a:r>
            <a:r>
              <a:rPr lang="en-US" altLang="zh-CN" sz="1400" dirty="0"/>
              <a:t>2</a:t>
            </a:r>
            <a:r>
              <a:rPr lang="zh-CN" altLang="en-US" sz="1400" dirty="0"/>
              <a:t>）泛化能力低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-6350" y="6588152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1"/>
            </p:custDataLst>
          </p:nvPr>
        </p:nvSpPr>
        <p:spPr>
          <a:xfrm>
            <a:off x="1056004" y="70485"/>
            <a:ext cx="3718363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背景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引入</a:t>
            </a:r>
            <a:r>
              <a:rPr kumimoji="0" lang="en-US" altLang="zh-CN" sz="16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LLM</a:t>
            </a:r>
            <a:r>
              <a:rPr kumimoji="0" lang="zh-CN" altLang="en-US" sz="16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带来了挑战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id="{E589AB60-2B5E-0147-916D-8A844E5B0ABF}"/>
              </a:ext>
            </a:extLst>
          </p:cNvPr>
          <p:cNvSpPr/>
          <p:nvPr/>
        </p:nvSpPr>
        <p:spPr>
          <a:xfrm>
            <a:off x="2715215" y="2217268"/>
            <a:ext cx="1322364" cy="1322364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Impact" panose="020B080603090205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1</a:t>
            </a:r>
            <a:endParaRPr lang="zh-CN" altLang="en-US" sz="4800" dirty="0">
              <a:latin typeface="Impact" panose="020B080603090205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8B66AE18-8A4B-AF22-24CE-8448B8F806B7}"/>
              </a:ext>
            </a:extLst>
          </p:cNvPr>
          <p:cNvSpPr/>
          <p:nvPr/>
        </p:nvSpPr>
        <p:spPr>
          <a:xfrm>
            <a:off x="5367733" y="2217268"/>
            <a:ext cx="1322364" cy="1322364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Impact" panose="020B080603090205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2</a:t>
            </a:r>
            <a:endParaRPr lang="zh-CN" altLang="en-US" sz="4800" dirty="0">
              <a:latin typeface="Impact" panose="020B080603090205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id="{793017B4-3EE4-F55E-E710-FB8D67B253C5}"/>
              </a:ext>
            </a:extLst>
          </p:cNvPr>
          <p:cNvSpPr/>
          <p:nvPr/>
        </p:nvSpPr>
        <p:spPr>
          <a:xfrm>
            <a:off x="8020251" y="2217268"/>
            <a:ext cx="1322364" cy="1322364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Impact" panose="020B080603090205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3</a:t>
            </a:r>
            <a:endParaRPr lang="zh-CN" altLang="en-US" sz="4800" dirty="0">
              <a:latin typeface="Impact" panose="020B080603090205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142BE8-AE95-BE14-04C2-62FCDE9A1FAE}"/>
              </a:ext>
            </a:extLst>
          </p:cNvPr>
          <p:cNvSpPr txBox="1"/>
          <p:nvPr/>
        </p:nvSpPr>
        <p:spPr>
          <a:xfrm>
            <a:off x="2467334" y="3889948"/>
            <a:ext cx="180049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输入模态差距大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400" dirty="0"/>
              <a:t>     1</a:t>
            </a:r>
            <a:r>
              <a:rPr lang="zh-CN" altLang="en-US" sz="1400" dirty="0"/>
              <a:t>）时变性</a:t>
            </a:r>
            <a:endParaRPr lang="en-US" altLang="zh-CN" sz="1400" dirty="0"/>
          </a:p>
          <a:p>
            <a:pPr algn="ctr"/>
            <a:r>
              <a:rPr lang="en-US" altLang="zh-CN" sz="1400" dirty="0"/>
              <a:t>2</a:t>
            </a:r>
            <a:r>
              <a:rPr lang="zh-CN" altLang="en-US" sz="1400" dirty="0"/>
              <a:t>）结构化数据</a:t>
            </a:r>
            <a:endParaRPr lang="en-US" altLang="zh-CN" sz="1400" dirty="0"/>
          </a:p>
          <a:p>
            <a:pPr algn="ctr"/>
            <a:r>
              <a:rPr lang="en-US" altLang="zh-CN" sz="1400" dirty="0"/>
              <a:t>3</a:t>
            </a:r>
            <a:r>
              <a:rPr lang="zh-CN" altLang="en-US" sz="1400" dirty="0"/>
              <a:t>）低语义信息</a:t>
            </a:r>
            <a:endParaRPr lang="en-US" altLang="zh-CN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E7AAFD-DEC6-1A50-D627-4117C85F6D95}"/>
              </a:ext>
            </a:extLst>
          </p:cNvPr>
          <p:cNvSpPr txBox="1"/>
          <p:nvPr/>
        </p:nvSpPr>
        <p:spPr>
          <a:xfrm>
            <a:off x="4992413" y="3897444"/>
            <a:ext cx="20313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答案生成效率低下</a:t>
            </a:r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sz="1400" dirty="0"/>
              <a:t>1</a:t>
            </a:r>
            <a:r>
              <a:rPr lang="zh-CN" altLang="en-US" sz="1400" dirty="0"/>
              <a:t>）易幻觉</a:t>
            </a:r>
            <a:endParaRPr lang="en-US" altLang="zh-CN" sz="1400" dirty="0"/>
          </a:p>
          <a:p>
            <a:pPr algn="ctr"/>
            <a:r>
              <a:rPr lang="en-US" altLang="zh-CN" sz="1400" dirty="0"/>
              <a:t>2</a:t>
            </a:r>
            <a:r>
              <a:rPr lang="zh-CN" altLang="en-US" sz="1400" dirty="0"/>
              <a:t>）高延迟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3C87AA-8C23-D765-8630-2EC319EAD3AD}"/>
              </a:ext>
            </a:extLst>
          </p:cNvPr>
          <p:cNvSpPr txBox="1"/>
          <p:nvPr/>
        </p:nvSpPr>
        <p:spPr>
          <a:xfrm>
            <a:off x="8003787" y="3889948"/>
            <a:ext cx="14414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适应成本高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400" dirty="0"/>
              <a:t>1</a:t>
            </a:r>
            <a:r>
              <a:rPr lang="zh-CN" altLang="en-US" sz="1400" dirty="0"/>
              <a:t>）微调</a:t>
            </a:r>
            <a:r>
              <a:rPr lang="en-US" altLang="zh-CN" sz="1400" dirty="0"/>
              <a:t>LLM</a:t>
            </a:r>
            <a:r>
              <a:rPr lang="zh-CN" altLang="en-US" sz="1400" dirty="0"/>
              <a:t>的</a:t>
            </a:r>
            <a:endParaRPr lang="en-US" altLang="zh-CN" sz="1400" dirty="0"/>
          </a:p>
          <a:p>
            <a:r>
              <a:rPr lang="zh-CN" altLang="en-US" sz="1400" dirty="0"/>
              <a:t>成本可能会很高</a:t>
            </a:r>
            <a:endParaRPr lang="en-US" altLang="zh-CN" sz="14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25BE5-A41D-091D-98A0-B92D9DE5D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35407BB5-57EE-3D3F-0DCA-45A9057BD800}"/>
              </a:ext>
            </a:extLst>
          </p:cNvPr>
          <p:cNvCxnSpPr/>
          <p:nvPr/>
        </p:nvCxnSpPr>
        <p:spPr>
          <a:xfrm>
            <a:off x="666750" y="779206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D590B6A3-43F4-D11A-9350-4DEF9597E58D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4BE5EC30-8F14-E7C0-8C9E-878E18FCE86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>
            <a:extLst>
              <a:ext uri="{FF2B5EF4-FFF2-40B4-BE49-F238E27FC236}">
                <a16:creationId xmlns:a16="http://schemas.microsoft.com/office/drawing/2014/main" id="{0FC09469-7251-7FFB-280E-893A2928D7E3}"/>
              </a:ext>
            </a:extLst>
          </p:cNvPr>
          <p:cNvSpPr/>
          <p:nvPr/>
        </p:nvSpPr>
        <p:spPr>
          <a:xfrm>
            <a:off x="-6350" y="6588152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AFEED0D-5A92-7772-9A45-8C392C049D0F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D942B0D4-B629-8BE7-622E-FFAB1D303C95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70FC9219-D553-18BB-EB8E-1D03543A531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3D653B2A-3CB6-C1DD-A187-489AF6511965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>
            <a:extLst>
              <a:ext uri="{FF2B5EF4-FFF2-40B4-BE49-F238E27FC236}">
                <a16:creationId xmlns:a16="http://schemas.microsoft.com/office/drawing/2014/main" id="{EE11D9CA-2079-1F86-B1B5-9E3E1D03D54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48509" y="229026"/>
            <a:ext cx="6716395" cy="74793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400" b="1" dirty="0">
                <a:latin typeface="Arial" panose="020B0604020202020204" pitchFamily="34" charset="0"/>
                <a:ea typeface="思源黑体 CN Normal" panose="020B0400000000000000" pitchFamily="34" charset="-122"/>
                <a:cs typeface="Arial" panose="020B0604020202020204" pitchFamily="34" charset="0"/>
                <a:sym typeface="Century Gothic" panose="020B0502020202020204" pitchFamily="34" charset="0"/>
              </a:rPr>
              <a:t>选取三个任务作为</a:t>
            </a:r>
            <a:r>
              <a:rPr lang="en-US" altLang="zh-CN" sz="2400" b="1" dirty="0">
                <a:latin typeface="Arial" panose="020B0604020202020204" pitchFamily="34" charset="0"/>
                <a:ea typeface="思源黑体 CN Normal" panose="020B0400000000000000" pitchFamily="34" charset="-122"/>
                <a:cs typeface="Arial" panose="020B0604020202020204" pitchFamily="34" charset="0"/>
                <a:sym typeface="Century Gothic" panose="020B0502020202020204" pitchFamily="34" charset="0"/>
              </a:rPr>
              <a:t>NETLLM</a:t>
            </a:r>
            <a:r>
              <a:rPr lang="zh-CN" altLang="en-US" sz="2400" b="1" dirty="0">
                <a:latin typeface="Arial" panose="020B0604020202020204" pitchFamily="34" charset="0"/>
                <a:ea typeface="思源黑体 CN Normal" panose="020B0400000000000000" pitchFamily="34" charset="-122"/>
                <a:cs typeface="Arial" panose="020B0604020202020204" pitchFamily="34" charset="0"/>
                <a:sym typeface="Century Gothic" panose="020B0502020202020204" pitchFamily="34" charset="0"/>
              </a:rPr>
              <a:t>的研究对象</a:t>
            </a:r>
            <a:r>
              <a:rPr lang="en-US" altLang="zh-CN" sz="2400" b="1" dirty="0">
                <a:latin typeface="Arial" panose="020B0604020202020204" pitchFamily="34" charset="0"/>
                <a:ea typeface="思源黑体 CN Normal" panose="020B0400000000000000" pitchFamily="34" charset="-122"/>
                <a:cs typeface="Arial" panose="020B0604020202020204" pitchFamily="34" charset="0"/>
                <a:sym typeface="Century Gothic" panose="020B0502020202020204" pitchFamily="34" charset="0"/>
              </a:rPr>
              <a:t>—</a:t>
            </a:r>
            <a:r>
              <a:rPr lang="zh-CN" altLang="en-US" sz="2400" b="1" dirty="0">
                <a:latin typeface="Arial" panose="020B0604020202020204" pitchFamily="34" charset="0"/>
                <a:ea typeface="思源黑体 CN Normal" panose="020B0400000000000000" pitchFamily="34" charset="-122"/>
                <a:cs typeface="Arial" panose="020B0604020202020204" pitchFamily="34" charset="0"/>
                <a:sym typeface="Century Gothic" panose="020B0502020202020204" pitchFamily="34" charset="0"/>
              </a:rPr>
              <a:t>信息</a:t>
            </a:r>
            <a:r>
              <a:rPr lang="en-US" altLang="zh-CN" sz="2400" b="1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>
              <a:buClrTx/>
              <a:buSzTx/>
              <a:buFontTx/>
              <a:defRPr/>
            </a:pP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32FF41-7315-86CB-8B86-640A23B114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66" y="2185752"/>
            <a:ext cx="11814593" cy="268839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7676A97-8B8C-A0F2-E849-00CF4B7A83B8}"/>
              </a:ext>
            </a:extLst>
          </p:cNvPr>
          <p:cNvSpPr txBox="1"/>
          <p:nvPr/>
        </p:nvSpPr>
        <p:spPr>
          <a:xfrm>
            <a:off x="3804409" y="1618667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网络领域中三个基于学习的算法用例的信息</a:t>
            </a:r>
          </a:p>
        </p:txBody>
      </p:sp>
    </p:spTree>
    <p:extLst>
      <p:ext uri="{BB962C8B-B14F-4D97-AF65-F5344CB8AC3E}">
        <p14:creationId xmlns:p14="http://schemas.microsoft.com/office/powerpoint/2010/main" val="1548084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C0E92-DFA0-4C04-99F8-2AD03E3DE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ACA87F3-16C0-451F-EDBB-D9900B9AFFBA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3A36A22D-B432-C65A-E332-EC30453A9696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4F9DAC91-F400-0AEB-814D-B4EC9D012C29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>
            <a:extLst>
              <a:ext uri="{FF2B5EF4-FFF2-40B4-BE49-F238E27FC236}">
                <a16:creationId xmlns:a16="http://schemas.microsoft.com/office/drawing/2014/main" id="{7BB091BB-E149-4A1C-9099-2A8706995478}"/>
              </a:ext>
            </a:extLst>
          </p:cNvPr>
          <p:cNvSpPr/>
          <p:nvPr/>
        </p:nvSpPr>
        <p:spPr>
          <a:xfrm>
            <a:off x="-6350" y="6588152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FE93B20-887B-A972-0B6B-EA08C2FE61D8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7FADE586-1E73-60EA-3C56-D0FCAC01F996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749F749A-C8A5-588C-89E6-32EB73BA092A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b="1" i="1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208F1D4B-A903-9F93-6C3A-CBF5005187BF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>
            <a:extLst>
              <a:ext uri="{FF2B5EF4-FFF2-40B4-BE49-F238E27FC236}">
                <a16:creationId xmlns:a16="http://schemas.microsoft.com/office/drawing/2014/main" id="{3570D380-8A0F-6665-A4DD-3ADAEB6A8C6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19059" y="95685"/>
            <a:ext cx="8914487" cy="99857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400" b="1" dirty="0">
                <a:latin typeface="Arial" panose="020B0604020202020204" pitchFamily="34" charset="0"/>
                <a:ea typeface="思源黑体 CN Normal" panose="020B0400000000000000" pitchFamily="34" charset="-122"/>
                <a:cs typeface="Arial" panose="020B0604020202020204" pitchFamily="34" charset="0"/>
                <a:sym typeface="Century Gothic" panose="020B0502020202020204" pitchFamily="34" charset="0"/>
              </a:rPr>
              <a:t>选取三个任务作为</a:t>
            </a:r>
            <a:r>
              <a:rPr lang="en-US" altLang="zh-CN" sz="2400" b="1" dirty="0">
                <a:latin typeface="Arial" panose="020B0604020202020204" pitchFamily="34" charset="0"/>
                <a:ea typeface="思源黑体 CN Normal" panose="020B0400000000000000" pitchFamily="34" charset="-122"/>
                <a:cs typeface="Arial" panose="020B0604020202020204" pitchFamily="34" charset="0"/>
                <a:sym typeface="Century Gothic" panose="020B0502020202020204" pitchFamily="34" charset="0"/>
              </a:rPr>
              <a:t>NETLLM</a:t>
            </a:r>
            <a:r>
              <a:rPr lang="zh-CN" altLang="en-US" sz="2400" b="1" dirty="0">
                <a:latin typeface="Arial" panose="020B0604020202020204" pitchFamily="34" charset="0"/>
                <a:ea typeface="思源黑体 CN Normal" panose="020B0400000000000000" pitchFamily="34" charset="-122"/>
                <a:cs typeface="Arial" panose="020B0604020202020204" pitchFamily="34" charset="0"/>
                <a:sym typeface="Century Gothic" panose="020B0502020202020204" pitchFamily="34" charset="0"/>
              </a:rPr>
              <a:t>的研究对象</a:t>
            </a:r>
            <a:r>
              <a:rPr lang="en-US" altLang="zh-CN" sz="2400" b="1" dirty="0">
                <a:latin typeface="Arial" panose="020B0604020202020204" pitchFamily="34" charset="0"/>
                <a:ea typeface="思源黑体 CN Normal" panose="020B0400000000000000" pitchFamily="34" charset="-122"/>
                <a:cs typeface="Arial" panose="020B0604020202020204" pitchFamily="34" charset="0"/>
                <a:sym typeface="Century Gothic" panose="020B0502020202020204" pitchFamily="34" charset="0"/>
              </a:rPr>
              <a:t>—</a:t>
            </a:r>
            <a:r>
              <a:rPr lang="zh-CN" altLang="en-US" sz="2400" b="1" dirty="0">
                <a:latin typeface="Arial" panose="020B0604020202020204" pitchFamily="34" charset="0"/>
                <a:ea typeface="思源黑体 CN Normal" panose="020B0400000000000000" pitchFamily="34" charset="-122"/>
                <a:cs typeface="Arial" panose="020B0604020202020204" pitchFamily="34" charset="0"/>
                <a:sym typeface="Century Gothic" panose="020B0502020202020204" pitchFamily="34" charset="0"/>
              </a:rPr>
              <a:t>为什么？</a:t>
            </a:r>
            <a:r>
              <a:rPr lang="en-US" altLang="zh-CN" sz="2400" b="1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defRPr/>
            </a:pP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E5AE4AA-DFFD-3C4B-CBEF-F78E337C267D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07839" y="1666281"/>
            <a:ext cx="6776322" cy="3525437"/>
            <a:chOff x="958362" y="1877176"/>
            <a:chExt cx="6776322" cy="3525437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6D8484B7-C1A9-C78E-B990-476EF2B7A810}"/>
                </a:ext>
              </a:extLst>
            </p:cNvPr>
            <p:cNvGrpSpPr/>
            <p:nvPr/>
          </p:nvGrpSpPr>
          <p:grpSpPr>
            <a:xfrm>
              <a:off x="958362" y="1877176"/>
              <a:ext cx="1543863" cy="3525437"/>
              <a:chOff x="958362" y="1877176"/>
              <a:chExt cx="1543863" cy="3525437"/>
            </a:xfrm>
          </p:grpSpPr>
          <p:sp>
            <p:nvSpPr>
              <p:cNvPr id="67" name="1">
                <a:extLst>
                  <a:ext uri="{FF2B5EF4-FFF2-40B4-BE49-F238E27FC236}">
                    <a16:creationId xmlns:a16="http://schemas.microsoft.com/office/drawing/2014/main" id="{4B038A47-8C4D-E340-612E-B695B8F400D6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958363" y="2510591"/>
                <a:ext cx="1543862" cy="2892022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25000"/>
                  <a:lumOff val="75000"/>
                  <a:alpha val="20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8" name="Title-1">
                <a:extLst>
                  <a:ext uri="{FF2B5EF4-FFF2-40B4-BE49-F238E27FC236}">
                    <a16:creationId xmlns:a16="http://schemas.microsoft.com/office/drawing/2014/main" id="{5EA2C0E3-1A55-246B-58E1-B2F4A4DCDCC7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958363" y="1877176"/>
                <a:ext cx="1543862" cy="338554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1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r>
                  <a:rPr lang="zh-CN" altLang="en-US" sz="1600" b="1" dirty="0">
                    <a:solidFill>
                      <a:schemeClr val="bg1"/>
                    </a:solidFill>
                    <a:latin typeface="+mn-ea"/>
                  </a:rPr>
                  <a:t>两种学习范式</a:t>
                </a:r>
              </a:p>
            </p:txBody>
          </p:sp>
          <p:sp>
            <p:nvSpPr>
              <p:cNvPr id="69" name="Body-1">
                <a:extLst>
                  <a:ext uri="{FF2B5EF4-FFF2-40B4-BE49-F238E27FC236}">
                    <a16:creationId xmlns:a16="http://schemas.microsoft.com/office/drawing/2014/main" id="{0A608C24-99EC-4033-537E-E45DE47C082F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 flipH="1">
                <a:off x="958362" y="3644482"/>
                <a:ext cx="1543863" cy="1512850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rgbClr val="45454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它们涵盖了网络中常用的两种学习范式，即用于预测任务（</a:t>
                </a:r>
                <a:r>
                  <a:rPr lang="en-US" altLang="zh-CN" sz="1200" dirty="0">
                    <a:solidFill>
                      <a:srgbClr val="45454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VP</a:t>
                </a:r>
                <a:r>
                  <a:rPr lang="zh-CN" altLang="en-US" sz="1200" dirty="0">
                    <a:solidFill>
                      <a:srgbClr val="45454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）的</a:t>
                </a:r>
                <a:r>
                  <a:rPr lang="en-US" altLang="zh-CN" sz="1200" dirty="0">
                    <a:solidFill>
                      <a:srgbClr val="45454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SL</a:t>
                </a:r>
                <a:r>
                  <a:rPr lang="zh-CN" altLang="en-US" sz="1200" dirty="0">
                    <a:solidFill>
                      <a:srgbClr val="45454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和用于决策任务（</a:t>
                </a:r>
                <a:r>
                  <a:rPr lang="en-US" altLang="zh-CN" sz="1200" dirty="0">
                    <a:solidFill>
                      <a:srgbClr val="45454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ABR</a:t>
                </a:r>
                <a:r>
                  <a:rPr lang="zh-CN" altLang="en-US" sz="1200" dirty="0">
                    <a:solidFill>
                      <a:srgbClr val="45454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1200" dirty="0">
                    <a:solidFill>
                      <a:srgbClr val="45454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CJS</a:t>
                </a:r>
                <a:r>
                  <a:rPr lang="zh-CN" altLang="en-US" sz="1200" dirty="0">
                    <a:solidFill>
                      <a:srgbClr val="45454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）的</a:t>
                </a:r>
                <a:r>
                  <a:rPr lang="en-US" altLang="zh-CN" sz="1200" dirty="0">
                    <a:solidFill>
                      <a:srgbClr val="45454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RL</a:t>
                </a:r>
                <a:r>
                  <a:rPr lang="zh-CN" altLang="en-US" sz="1200" dirty="0">
                    <a:solidFill>
                      <a:srgbClr val="45454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en-US" sz="1050" dirty="0">
                  <a:latin typeface="+mn-ea"/>
                </a:endParaRPr>
              </a:p>
            </p:txBody>
          </p:sp>
          <p:sp>
            <p:nvSpPr>
              <p:cNvPr id="70" name="1">
                <a:extLst>
                  <a:ext uri="{FF2B5EF4-FFF2-40B4-BE49-F238E27FC236}">
                    <a16:creationId xmlns:a16="http://schemas.microsoft.com/office/drawing/2014/main" id="{0A4A5364-0687-8516-8D8A-88AA1F3CEC1C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>
                <a:off x="1536687" y="2976986"/>
                <a:ext cx="387212" cy="387210"/>
              </a:xfrm>
              <a:prstGeom prst="rect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1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75" name="1">
                <a:extLst>
                  <a:ext uri="{FF2B5EF4-FFF2-40B4-BE49-F238E27FC236}">
                    <a16:creationId xmlns:a16="http://schemas.microsoft.com/office/drawing/2014/main" id="{2F77226E-065D-B261-FEE9-63D762352FE0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1640703" y="3103399"/>
                <a:ext cx="179180" cy="134384"/>
              </a:xfrm>
              <a:custGeom>
                <a:avLst/>
                <a:gdLst>
                  <a:gd name="connsiteX0" fmla="*/ 534008 w 533400"/>
                  <a:gd name="connsiteY0" fmla="*/ 621 h 400050"/>
                  <a:gd name="connsiteX1" fmla="*/ 534008 w 533400"/>
                  <a:gd name="connsiteY1" fmla="*/ 400671 h 400050"/>
                  <a:gd name="connsiteX2" fmla="*/ 608 w 533400"/>
                  <a:gd name="connsiteY2" fmla="*/ 400671 h 400050"/>
                  <a:gd name="connsiteX3" fmla="*/ 608 w 533400"/>
                  <a:gd name="connsiteY3" fmla="*/ 621 h 400050"/>
                  <a:gd name="connsiteX4" fmla="*/ 534008 w 533400"/>
                  <a:gd name="connsiteY4" fmla="*/ 621 h 400050"/>
                  <a:gd name="connsiteX5" fmla="*/ 375607 w 533400"/>
                  <a:gd name="connsiteY5" fmla="*/ 172071 h 400050"/>
                  <a:gd name="connsiteX6" fmla="*/ 247401 w 533400"/>
                  <a:gd name="connsiteY6" fmla="*/ 341616 h 400050"/>
                  <a:gd name="connsiteX7" fmla="*/ 139768 w 533400"/>
                  <a:gd name="connsiteY7" fmla="*/ 235317 h 400050"/>
                  <a:gd name="connsiteX8" fmla="*/ 19658 w 533400"/>
                  <a:gd name="connsiteY8" fmla="*/ 381621 h 400050"/>
                  <a:gd name="connsiteX9" fmla="*/ 514958 w 533400"/>
                  <a:gd name="connsiteY9" fmla="*/ 381621 h 400050"/>
                  <a:gd name="connsiteX10" fmla="*/ 375607 w 533400"/>
                  <a:gd name="connsiteY10" fmla="*/ 172071 h 400050"/>
                  <a:gd name="connsiteX11" fmla="*/ 95858 w 533400"/>
                  <a:gd name="connsiteY11" fmla="*/ 57771 h 400050"/>
                  <a:gd name="connsiteX12" fmla="*/ 57758 w 533400"/>
                  <a:gd name="connsiteY12" fmla="*/ 95871 h 400050"/>
                  <a:gd name="connsiteX13" fmla="*/ 95858 w 533400"/>
                  <a:gd name="connsiteY13" fmla="*/ 133971 h 400050"/>
                  <a:gd name="connsiteX14" fmla="*/ 133958 w 533400"/>
                  <a:gd name="connsiteY14" fmla="*/ 95871 h 400050"/>
                  <a:gd name="connsiteX15" fmla="*/ 95858 w 533400"/>
                  <a:gd name="connsiteY15" fmla="*/ 57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3400" h="400050">
                    <a:moveTo>
                      <a:pt x="534008" y="621"/>
                    </a:moveTo>
                    <a:lnTo>
                      <a:pt x="534008" y="400671"/>
                    </a:lnTo>
                    <a:lnTo>
                      <a:pt x="608" y="400671"/>
                    </a:lnTo>
                    <a:lnTo>
                      <a:pt x="608" y="621"/>
                    </a:lnTo>
                    <a:lnTo>
                      <a:pt x="534008" y="621"/>
                    </a:lnTo>
                    <a:close/>
                    <a:moveTo>
                      <a:pt x="375607" y="172071"/>
                    </a:moveTo>
                    <a:lnTo>
                      <a:pt x="247401" y="341616"/>
                    </a:lnTo>
                    <a:lnTo>
                      <a:pt x="139768" y="235317"/>
                    </a:lnTo>
                    <a:lnTo>
                      <a:pt x="19658" y="381621"/>
                    </a:lnTo>
                    <a:lnTo>
                      <a:pt x="514958" y="381621"/>
                    </a:lnTo>
                    <a:lnTo>
                      <a:pt x="375607" y="172071"/>
                    </a:lnTo>
                    <a:close/>
                    <a:moveTo>
                      <a:pt x="95858" y="57771"/>
                    </a:moveTo>
                    <a:cubicBezTo>
                      <a:pt x="74808" y="57771"/>
                      <a:pt x="57758" y="74821"/>
                      <a:pt x="57758" y="95871"/>
                    </a:cubicBezTo>
                    <a:cubicBezTo>
                      <a:pt x="57758" y="116921"/>
                      <a:pt x="74808" y="133971"/>
                      <a:pt x="95858" y="133971"/>
                    </a:cubicBezTo>
                    <a:cubicBezTo>
                      <a:pt x="116908" y="133971"/>
                      <a:pt x="133958" y="116921"/>
                      <a:pt x="133958" y="95871"/>
                    </a:cubicBezTo>
                    <a:cubicBezTo>
                      <a:pt x="133958" y="74821"/>
                      <a:pt x="116908" y="57771"/>
                      <a:pt x="95858" y="577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zh-CN" altLang="en-US">
                  <a:latin typeface="+mn-ea"/>
                </a:endParaRP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0C200A4E-AAA1-3227-5D1A-A3DB6AC68CF7}"/>
                </a:ext>
              </a:extLst>
            </p:cNvPr>
            <p:cNvGrpSpPr/>
            <p:nvPr/>
          </p:nvGrpSpPr>
          <p:grpSpPr>
            <a:xfrm>
              <a:off x="2702104" y="1877176"/>
              <a:ext cx="1543863" cy="3525437"/>
              <a:chOff x="2702104" y="1877176"/>
              <a:chExt cx="1543863" cy="3525437"/>
            </a:xfrm>
          </p:grpSpPr>
          <p:sp>
            <p:nvSpPr>
              <p:cNvPr id="58" name="2">
                <a:extLst>
                  <a:ext uri="{FF2B5EF4-FFF2-40B4-BE49-F238E27FC236}">
                    <a16:creationId xmlns:a16="http://schemas.microsoft.com/office/drawing/2014/main" id="{C60E7BF7-736F-6A10-B646-8066E9EE0BEE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2702105" y="2510591"/>
                <a:ext cx="1543862" cy="2892022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25000"/>
                  <a:lumOff val="75000"/>
                  <a:alpha val="20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0" name="Title-2">
                <a:extLst>
                  <a:ext uri="{FF2B5EF4-FFF2-40B4-BE49-F238E27FC236}">
                    <a16:creationId xmlns:a16="http://schemas.microsoft.com/office/drawing/2014/main" id="{7DF281D7-DFA2-6888-DC5D-63619DEA9A80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2702105" y="1877176"/>
                <a:ext cx="1543862" cy="338554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2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r>
                  <a:rPr lang="zh-CN" altLang="en-US" sz="1600" b="1" dirty="0">
                    <a:solidFill>
                      <a:schemeClr val="bg1"/>
                    </a:solidFill>
                    <a:latin typeface="+mn-ea"/>
                  </a:rPr>
                  <a:t>集中</a:t>
                </a:r>
                <a:r>
                  <a:rPr lang="en-US" altLang="zh-CN" sz="1600" b="1" dirty="0">
                    <a:solidFill>
                      <a:schemeClr val="bg1"/>
                    </a:solidFill>
                    <a:latin typeface="+mn-ea"/>
                  </a:rPr>
                  <a:t>/</a:t>
                </a:r>
                <a:r>
                  <a:rPr lang="zh-CN" altLang="en-US" sz="1600" b="1" dirty="0">
                    <a:solidFill>
                      <a:schemeClr val="bg1"/>
                    </a:solidFill>
                    <a:latin typeface="+mn-ea"/>
                  </a:rPr>
                  <a:t>分布控制</a:t>
                </a:r>
              </a:p>
            </p:txBody>
          </p:sp>
          <p:sp>
            <p:nvSpPr>
              <p:cNvPr id="63" name="Body-2">
                <a:extLst>
                  <a:ext uri="{FF2B5EF4-FFF2-40B4-BE49-F238E27FC236}">
                    <a16:creationId xmlns:a16="http://schemas.microsoft.com/office/drawing/2014/main" id="{F3E7BF96-787F-0DC1-8EFF-CE3DB3960CA4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 flipH="1">
                <a:off x="2702104" y="3644482"/>
                <a:ext cx="1543863" cy="1032719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rgbClr val="45454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它们包括集中控制（</a:t>
                </a:r>
                <a:r>
                  <a:rPr lang="en-US" altLang="zh-CN" sz="1200" dirty="0">
                    <a:solidFill>
                      <a:srgbClr val="45454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CJS</a:t>
                </a:r>
                <a:r>
                  <a:rPr lang="zh-CN" altLang="en-US" sz="1200" dirty="0">
                    <a:solidFill>
                      <a:srgbClr val="45454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）和分布式控制（</a:t>
                </a:r>
                <a:r>
                  <a:rPr lang="en-US" altLang="zh-CN" sz="1200" dirty="0">
                    <a:solidFill>
                      <a:srgbClr val="45454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ABR</a:t>
                </a:r>
                <a:r>
                  <a:rPr lang="zh-CN" altLang="en-US" sz="1200" dirty="0">
                    <a:solidFill>
                      <a:srgbClr val="45454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）网络任务。</a:t>
                </a:r>
                <a:endParaRPr lang="zh-CN" altLang="en-US" sz="1050" dirty="0">
                  <a:latin typeface="+mn-ea"/>
                </a:endParaRPr>
              </a:p>
            </p:txBody>
          </p:sp>
          <p:sp>
            <p:nvSpPr>
              <p:cNvPr id="65" name="2">
                <a:extLst>
                  <a:ext uri="{FF2B5EF4-FFF2-40B4-BE49-F238E27FC236}">
                    <a16:creationId xmlns:a16="http://schemas.microsoft.com/office/drawing/2014/main" id="{54F5EE23-D010-ED4D-04AB-CC33E10CA449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3280429" y="2976986"/>
                <a:ext cx="387212" cy="387210"/>
              </a:xfrm>
              <a:prstGeom prst="rect">
                <a:avLst/>
              </a:prstGeom>
              <a:solidFill>
                <a:schemeClr val="accent2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2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6" name="2">
                <a:extLst>
                  <a:ext uri="{FF2B5EF4-FFF2-40B4-BE49-F238E27FC236}">
                    <a16:creationId xmlns:a16="http://schemas.microsoft.com/office/drawing/2014/main" id="{F3D73851-9F16-EB56-59AE-061D207906F8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3384445" y="3097000"/>
                <a:ext cx="179180" cy="147183"/>
              </a:xfrm>
              <a:custGeom>
                <a:avLst/>
                <a:gdLst>
                  <a:gd name="connsiteX0" fmla="*/ 96626 w 533400"/>
                  <a:gd name="connsiteY0" fmla="*/ 133971 h 438150"/>
                  <a:gd name="connsiteX1" fmla="*/ 125201 w 533400"/>
                  <a:gd name="connsiteY1" fmla="*/ 286371 h 438150"/>
                  <a:gd name="connsiteX2" fmla="*/ 410951 w 533400"/>
                  <a:gd name="connsiteY2" fmla="*/ 286371 h 438150"/>
                  <a:gd name="connsiteX3" fmla="*/ 439526 w 533400"/>
                  <a:gd name="connsiteY3" fmla="*/ 133971 h 438150"/>
                  <a:gd name="connsiteX4" fmla="*/ 534776 w 533400"/>
                  <a:gd name="connsiteY4" fmla="*/ 133971 h 438150"/>
                  <a:gd name="connsiteX5" fmla="*/ 515726 w 533400"/>
                  <a:gd name="connsiteY5" fmla="*/ 381621 h 438150"/>
                  <a:gd name="connsiteX6" fmla="*/ 458576 w 533400"/>
                  <a:gd name="connsiteY6" fmla="*/ 381621 h 438150"/>
                  <a:gd name="connsiteX7" fmla="*/ 458576 w 533400"/>
                  <a:gd name="connsiteY7" fmla="*/ 438771 h 438150"/>
                  <a:gd name="connsiteX8" fmla="*/ 439526 w 533400"/>
                  <a:gd name="connsiteY8" fmla="*/ 438771 h 438150"/>
                  <a:gd name="connsiteX9" fmla="*/ 439526 w 533400"/>
                  <a:gd name="connsiteY9" fmla="*/ 381621 h 438150"/>
                  <a:gd name="connsiteX10" fmla="*/ 96626 w 533400"/>
                  <a:gd name="connsiteY10" fmla="*/ 381621 h 438150"/>
                  <a:gd name="connsiteX11" fmla="*/ 96626 w 533400"/>
                  <a:gd name="connsiteY11" fmla="*/ 438771 h 438150"/>
                  <a:gd name="connsiteX12" fmla="*/ 77576 w 533400"/>
                  <a:gd name="connsiteY12" fmla="*/ 438771 h 438150"/>
                  <a:gd name="connsiteX13" fmla="*/ 77576 w 533400"/>
                  <a:gd name="connsiteY13" fmla="*/ 381621 h 438150"/>
                  <a:gd name="connsiteX14" fmla="*/ 20426 w 533400"/>
                  <a:gd name="connsiteY14" fmla="*/ 381621 h 438150"/>
                  <a:gd name="connsiteX15" fmla="*/ 1376 w 533400"/>
                  <a:gd name="connsiteY15" fmla="*/ 133971 h 438150"/>
                  <a:gd name="connsiteX16" fmla="*/ 96626 w 533400"/>
                  <a:gd name="connsiteY16" fmla="*/ 133971 h 438150"/>
                  <a:gd name="connsiteX17" fmla="*/ 487151 w 533400"/>
                  <a:gd name="connsiteY17" fmla="*/ 621 h 438150"/>
                  <a:gd name="connsiteX18" fmla="*/ 487151 w 533400"/>
                  <a:gd name="connsiteY18" fmla="*/ 114921 h 438150"/>
                  <a:gd name="connsiteX19" fmla="*/ 425239 w 533400"/>
                  <a:gd name="connsiteY19" fmla="*/ 114921 h 438150"/>
                  <a:gd name="connsiteX20" fmla="*/ 396664 w 533400"/>
                  <a:gd name="connsiteY20" fmla="*/ 267321 h 438150"/>
                  <a:gd name="connsiteX21" fmla="*/ 139489 w 533400"/>
                  <a:gd name="connsiteY21" fmla="*/ 267321 h 438150"/>
                  <a:gd name="connsiteX22" fmla="*/ 110914 w 533400"/>
                  <a:gd name="connsiteY22" fmla="*/ 114921 h 438150"/>
                  <a:gd name="connsiteX23" fmla="*/ 58526 w 533400"/>
                  <a:gd name="connsiteY23" fmla="*/ 114921 h 438150"/>
                  <a:gd name="connsiteX24" fmla="*/ 58526 w 533400"/>
                  <a:gd name="connsiteY24" fmla="*/ 621 h 438150"/>
                  <a:gd name="connsiteX25" fmla="*/ 487151 w 533400"/>
                  <a:gd name="connsiteY25" fmla="*/ 621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33400" h="438150">
                    <a:moveTo>
                      <a:pt x="96626" y="133971"/>
                    </a:moveTo>
                    <a:lnTo>
                      <a:pt x="125201" y="286371"/>
                    </a:lnTo>
                    <a:lnTo>
                      <a:pt x="410951" y="286371"/>
                    </a:lnTo>
                    <a:lnTo>
                      <a:pt x="439526" y="133971"/>
                    </a:lnTo>
                    <a:lnTo>
                      <a:pt x="534776" y="133971"/>
                    </a:lnTo>
                    <a:lnTo>
                      <a:pt x="515726" y="381621"/>
                    </a:lnTo>
                    <a:lnTo>
                      <a:pt x="458576" y="381621"/>
                    </a:lnTo>
                    <a:lnTo>
                      <a:pt x="458576" y="438771"/>
                    </a:lnTo>
                    <a:lnTo>
                      <a:pt x="439526" y="438771"/>
                    </a:lnTo>
                    <a:lnTo>
                      <a:pt x="439526" y="381621"/>
                    </a:lnTo>
                    <a:lnTo>
                      <a:pt x="96626" y="381621"/>
                    </a:lnTo>
                    <a:lnTo>
                      <a:pt x="96626" y="438771"/>
                    </a:lnTo>
                    <a:lnTo>
                      <a:pt x="77576" y="438771"/>
                    </a:lnTo>
                    <a:lnTo>
                      <a:pt x="77576" y="381621"/>
                    </a:lnTo>
                    <a:lnTo>
                      <a:pt x="20426" y="381621"/>
                    </a:lnTo>
                    <a:lnTo>
                      <a:pt x="1376" y="133971"/>
                    </a:lnTo>
                    <a:lnTo>
                      <a:pt x="96626" y="133971"/>
                    </a:lnTo>
                    <a:close/>
                    <a:moveTo>
                      <a:pt x="487151" y="621"/>
                    </a:moveTo>
                    <a:lnTo>
                      <a:pt x="487151" y="114921"/>
                    </a:lnTo>
                    <a:lnTo>
                      <a:pt x="425239" y="114921"/>
                    </a:lnTo>
                    <a:lnTo>
                      <a:pt x="396664" y="267321"/>
                    </a:lnTo>
                    <a:lnTo>
                      <a:pt x="139489" y="267321"/>
                    </a:lnTo>
                    <a:lnTo>
                      <a:pt x="110914" y="114921"/>
                    </a:lnTo>
                    <a:lnTo>
                      <a:pt x="58526" y="114921"/>
                    </a:lnTo>
                    <a:lnTo>
                      <a:pt x="58526" y="621"/>
                    </a:lnTo>
                    <a:lnTo>
                      <a:pt x="48715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zh-CN" altLang="en-US">
                  <a:latin typeface="+mn-ea"/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72C6A4FD-7D6D-485E-A684-200883FAB773}"/>
                </a:ext>
              </a:extLst>
            </p:cNvPr>
            <p:cNvGrpSpPr/>
            <p:nvPr/>
          </p:nvGrpSpPr>
          <p:grpSpPr>
            <a:xfrm>
              <a:off x="4447080" y="1877176"/>
              <a:ext cx="1543863" cy="3525437"/>
              <a:chOff x="4447080" y="1877176"/>
              <a:chExt cx="1543863" cy="3525437"/>
            </a:xfrm>
          </p:grpSpPr>
          <p:sp>
            <p:nvSpPr>
              <p:cNvPr id="53" name="3">
                <a:extLst>
                  <a:ext uri="{FF2B5EF4-FFF2-40B4-BE49-F238E27FC236}">
                    <a16:creationId xmlns:a16="http://schemas.microsoft.com/office/drawing/2014/main" id="{B8914EA4-C4DF-AEB9-074E-CD34BC77BDB4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4447081" y="2510591"/>
                <a:ext cx="1543862" cy="2892022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25000"/>
                  <a:lumOff val="75000"/>
                  <a:alpha val="20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54" name="Title-3">
                <a:extLst>
                  <a:ext uri="{FF2B5EF4-FFF2-40B4-BE49-F238E27FC236}">
                    <a16:creationId xmlns:a16="http://schemas.microsoft.com/office/drawing/2014/main" id="{867BE747-739D-B8CF-9600-646CFC63FAFC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4447081" y="1877176"/>
                <a:ext cx="1543862" cy="338554"/>
              </a:xfrm>
              <a:prstGeom prst="roundRect">
                <a:avLst>
                  <a:gd name="adj" fmla="val 0"/>
                </a:avLst>
              </a:prstGeom>
              <a:solidFill>
                <a:schemeClr val="accent3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3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r>
                  <a:rPr lang="zh-CN" altLang="en-US" sz="1600" b="1" dirty="0">
                    <a:solidFill>
                      <a:schemeClr val="bg1"/>
                    </a:solidFill>
                    <a:latin typeface="+mn-ea"/>
                  </a:rPr>
                  <a:t>多种输入模式</a:t>
                </a:r>
              </a:p>
            </p:txBody>
          </p:sp>
          <p:sp>
            <p:nvSpPr>
              <p:cNvPr id="55" name="Body-3">
                <a:extLst>
                  <a:ext uri="{FF2B5EF4-FFF2-40B4-BE49-F238E27FC236}">
                    <a16:creationId xmlns:a16="http://schemas.microsoft.com/office/drawing/2014/main" id="{3D1A8BDF-BF24-9E07-EE53-5E14D9EDA930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 flipH="1">
                <a:off x="4447080" y="3644482"/>
                <a:ext cx="1543863" cy="1032719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rgbClr val="45454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它们涉及多种输入模式，涵盖了许多网络任务中的主要数据模式。</a:t>
                </a:r>
                <a:endParaRPr lang="zh-CN" altLang="en-US" sz="1200" dirty="0">
                  <a:latin typeface="+mn-ea"/>
                </a:endParaRPr>
              </a:p>
            </p:txBody>
          </p:sp>
          <p:sp>
            <p:nvSpPr>
              <p:cNvPr id="56" name="3">
                <a:extLst>
                  <a:ext uri="{FF2B5EF4-FFF2-40B4-BE49-F238E27FC236}">
                    <a16:creationId xmlns:a16="http://schemas.microsoft.com/office/drawing/2014/main" id="{03E24778-7D06-85F0-53B8-3456E8219763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5025405" y="2976986"/>
                <a:ext cx="387212" cy="387210"/>
              </a:xfrm>
              <a:prstGeom prst="rect">
                <a:avLst/>
              </a:prstGeom>
              <a:solidFill>
                <a:schemeClr val="accent3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3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57" name="3">
                <a:extLst>
                  <a:ext uri="{FF2B5EF4-FFF2-40B4-BE49-F238E27FC236}">
                    <a16:creationId xmlns:a16="http://schemas.microsoft.com/office/drawing/2014/main" id="{7680156E-6E1F-E635-3B7A-EB75D7B76A4E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5129421" y="3089001"/>
                <a:ext cx="179180" cy="163181"/>
              </a:xfrm>
              <a:custGeom>
                <a:avLst/>
                <a:gdLst>
                  <a:gd name="connsiteX0" fmla="*/ 125329 w 533400"/>
                  <a:gd name="connsiteY0" fmla="*/ 229221 h 485775"/>
                  <a:gd name="connsiteX1" fmla="*/ 125329 w 533400"/>
                  <a:gd name="connsiteY1" fmla="*/ 276846 h 485775"/>
                  <a:gd name="connsiteX2" fmla="*/ 144379 w 533400"/>
                  <a:gd name="connsiteY2" fmla="*/ 276846 h 485775"/>
                  <a:gd name="connsiteX3" fmla="*/ 144379 w 533400"/>
                  <a:gd name="connsiteY3" fmla="*/ 229221 h 485775"/>
                  <a:gd name="connsiteX4" fmla="*/ 392029 w 533400"/>
                  <a:gd name="connsiteY4" fmla="*/ 229221 h 485775"/>
                  <a:gd name="connsiteX5" fmla="*/ 392029 w 533400"/>
                  <a:gd name="connsiteY5" fmla="*/ 276846 h 485775"/>
                  <a:gd name="connsiteX6" fmla="*/ 411079 w 533400"/>
                  <a:gd name="connsiteY6" fmla="*/ 276846 h 485775"/>
                  <a:gd name="connsiteX7" fmla="*/ 411079 w 533400"/>
                  <a:gd name="connsiteY7" fmla="*/ 229221 h 485775"/>
                  <a:gd name="connsiteX8" fmla="*/ 534904 w 533400"/>
                  <a:gd name="connsiteY8" fmla="*/ 229221 h 485775"/>
                  <a:gd name="connsiteX9" fmla="*/ 534904 w 533400"/>
                  <a:gd name="connsiteY9" fmla="*/ 486396 h 485775"/>
                  <a:gd name="connsiteX10" fmla="*/ 1504 w 533400"/>
                  <a:gd name="connsiteY10" fmla="*/ 486396 h 485775"/>
                  <a:gd name="connsiteX11" fmla="*/ 1504 w 533400"/>
                  <a:gd name="connsiteY11" fmla="*/ 229221 h 485775"/>
                  <a:gd name="connsiteX12" fmla="*/ 125329 w 533400"/>
                  <a:gd name="connsiteY12" fmla="*/ 229221 h 485775"/>
                  <a:gd name="connsiteX13" fmla="*/ 411079 w 533400"/>
                  <a:gd name="connsiteY13" fmla="*/ 621 h 485775"/>
                  <a:gd name="connsiteX14" fmla="*/ 411079 w 533400"/>
                  <a:gd name="connsiteY14" fmla="*/ 114921 h 485775"/>
                  <a:gd name="connsiteX15" fmla="*/ 534904 w 533400"/>
                  <a:gd name="connsiteY15" fmla="*/ 114921 h 485775"/>
                  <a:gd name="connsiteX16" fmla="*/ 534904 w 533400"/>
                  <a:gd name="connsiteY16" fmla="*/ 210171 h 485775"/>
                  <a:gd name="connsiteX17" fmla="*/ 1504 w 533400"/>
                  <a:gd name="connsiteY17" fmla="*/ 210171 h 485775"/>
                  <a:gd name="connsiteX18" fmla="*/ 1504 w 533400"/>
                  <a:gd name="connsiteY18" fmla="*/ 114921 h 485775"/>
                  <a:gd name="connsiteX19" fmla="*/ 125329 w 533400"/>
                  <a:gd name="connsiteY19" fmla="*/ 114921 h 485775"/>
                  <a:gd name="connsiteX20" fmla="*/ 125329 w 533400"/>
                  <a:gd name="connsiteY20" fmla="*/ 621 h 485775"/>
                  <a:gd name="connsiteX21" fmla="*/ 411079 w 533400"/>
                  <a:gd name="connsiteY21" fmla="*/ 621 h 485775"/>
                  <a:gd name="connsiteX22" fmla="*/ 392029 w 533400"/>
                  <a:gd name="connsiteY22" fmla="*/ 19671 h 485775"/>
                  <a:gd name="connsiteX23" fmla="*/ 144379 w 533400"/>
                  <a:gd name="connsiteY23" fmla="*/ 19671 h 485775"/>
                  <a:gd name="connsiteX24" fmla="*/ 144379 w 533400"/>
                  <a:gd name="connsiteY24" fmla="*/ 114921 h 485775"/>
                  <a:gd name="connsiteX25" fmla="*/ 392029 w 533400"/>
                  <a:gd name="connsiteY25" fmla="*/ 114921 h 485775"/>
                  <a:gd name="connsiteX26" fmla="*/ 392029 w 533400"/>
                  <a:gd name="connsiteY26" fmla="*/ 1967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33400" h="485775">
                    <a:moveTo>
                      <a:pt x="125329" y="229221"/>
                    </a:moveTo>
                    <a:lnTo>
                      <a:pt x="125329" y="276846"/>
                    </a:lnTo>
                    <a:lnTo>
                      <a:pt x="144379" y="276846"/>
                    </a:lnTo>
                    <a:lnTo>
                      <a:pt x="144379" y="229221"/>
                    </a:lnTo>
                    <a:lnTo>
                      <a:pt x="392029" y="229221"/>
                    </a:lnTo>
                    <a:lnTo>
                      <a:pt x="392029" y="276846"/>
                    </a:lnTo>
                    <a:lnTo>
                      <a:pt x="411079" y="276846"/>
                    </a:lnTo>
                    <a:lnTo>
                      <a:pt x="411079" y="229221"/>
                    </a:lnTo>
                    <a:lnTo>
                      <a:pt x="534904" y="229221"/>
                    </a:lnTo>
                    <a:lnTo>
                      <a:pt x="534904" y="486396"/>
                    </a:lnTo>
                    <a:lnTo>
                      <a:pt x="1504" y="486396"/>
                    </a:lnTo>
                    <a:lnTo>
                      <a:pt x="1504" y="229221"/>
                    </a:lnTo>
                    <a:lnTo>
                      <a:pt x="125329" y="229221"/>
                    </a:lnTo>
                    <a:close/>
                    <a:moveTo>
                      <a:pt x="411079" y="621"/>
                    </a:moveTo>
                    <a:lnTo>
                      <a:pt x="411079" y="114921"/>
                    </a:lnTo>
                    <a:lnTo>
                      <a:pt x="534904" y="114921"/>
                    </a:lnTo>
                    <a:lnTo>
                      <a:pt x="534904" y="210171"/>
                    </a:lnTo>
                    <a:lnTo>
                      <a:pt x="1504" y="210171"/>
                    </a:lnTo>
                    <a:lnTo>
                      <a:pt x="1504" y="114921"/>
                    </a:lnTo>
                    <a:lnTo>
                      <a:pt x="125329" y="114921"/>
                    </a:lnTo>
                    <a:lnTo>
                      <a:pt x="125329" y="621"/>
                    </a:lnTo>
                    <a:lnTo>
                      <a:pt x="411079" y="621"/>
                    </a:lnTo>
                    <a:close/>
                    <a:moveTo>
                      <a:pt x="392029" y="19671"/>
                    </a:moveTo>
                    <a:lnTo>
                      <a:pt x="144379" y="19671"/>
                    </a:lnTo>
                    <a:lnTo>
                      <a:pt x="144379" y="114921"/>
                    </a:lnTo>
                    <a:lnTo>
                      <a:pt x="392029" y="114921"/>
                    </a:lnTo>
                    <a:lnTo>
                      <a:pt x="392029" y="196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zh-CN" altLang="en-US">
                  <a:latin typeface="+mn-ea"/>
                </a:endParaRPr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7055A7B2-3236-C659-2670-BCC8B3DC2081}"/>
                </a:ext>
              </a:extLst>
            </p:cNvPr>
            <p:cNvGrpSpPr/>
            <p:nvPr/>
          </p:nvGrpSpPr>
          <p:grpSpPr>
            <a:xfrm>
              <a:off x="6190821" y="1877176"/>
              <a:ext cx="1543863" cy="3525437"/>
              <a:chOff x="6190821" y="1877176"/>
              <a:chExt cx="1543863" cy="3525437"/>
            </a:xfrm>
          </p:grpSpPr>
          <p:sp>
            <p:nvSpPr>
              <p:cNvPr id="47" name="4">
                <a:extLst>
                  <a:ext uri="{FF2B5EF4-FFF2-40B4-BE49-F238E27FC236}">
                    <a16:creationId xmlns:a16="http://schemas.microsoft.com/office/drawing/2014/main" id="{DC25A19B-97C7-8866-D9F1-A10E6B6F67BC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6190822" y="2510591"/>
                <a:ext cx="1543862" cy="2892022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25000"/>
                  <a:lumOff val="75000"/>
                  <a:alpha val="20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48" name="Title-4">
                <a:extLst>
                  <a:ext uri="{FF2B5EF4-FFF2-40B4-BE49-F238E27FC236}">
                    <a16:creationId xmlns:a16="http://schemas.microsoft.com/office/drawing/2014/main" id="{6024BB16-4BF0-BF38-B76A-004F1941B7A2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6190822" y="1877176"/>
                <a:ext cx="1543862" cy="338554"/>
              </a:xfrm>
              <a:prstGeom prst="roundRect">
                <a:avLst>
                  <a:gd name="adj" fmla="val 0"/>
                </a:avLst>
              </a:prstGeom>
              <a:solidFill>
                <a:schemeClr val="accent4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4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r>
                  <a:rPr lang="zh-CN" altLang="en-US" sz="1600" b="1" dirty="0">
                    <a:solidFill>
                      <a:schemeClr val="bg1"/>
                    </a:solidFill>
                    <a:latin typeface="+mn-ea"/>
                  </a:rPr>
                  <a:t>需跨模态融合</a:t>
                </a:r>
              </a:p>
            </p:txBody>
          </p:sp>
          <p:sp>
            <p:nvSpPr>
              <p:cNvPr id="49" name="Body-4">
                <a:extLst>
                  <a:ext uri="{FF2B5EF4-FFF2-40B4-BE49-F238E27FC236}">
                    <a16:creationId xmlns:a16="http://schemas.microsoft.com/office/drawing/2014/main" id="{4C970055-68E5-2EF2-678D-7B10C4F25ECB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 flipH="1">
                <a:off x="6190821" y="3644482"/>
                <a:ext cx="1543863" cy="1752916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rgbClr val="45454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选择</a:t>
                </a:r>
                <a:r>
                  <a:rPr lang="en-US" altLang="zh-CN" sz="1200" dirty="0">
                    <a:solidFill>
                      <a:srgbClr val="45454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VP</a:t>
                </a:r>
                <a:r>
                  <a:rPr lang="zh-CN" altLang="en-US" sz="1200" dirty="0">
                    <a:solidFill>
                      <a:srgbClr val="45454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是因为它包含多种输入模态，需要跨模态融合，这使得</a:t>
                </a:r>
                <a:r>
                  <a:rPr lang="en-US" altLang="zh-CN" sz="1200" dirty="0">
                    <a:solidFill>
                      <a:srgbClr val="45454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LLM</a:t>
                </a:r>
                <a:r>
                  <a:rPr lang="zh-CN" altLang="en-US" sz="1200" dirty="0">
                    <a:solidFill>
                      <a:srgbClr val="45454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适应比通常涉及单输入模态的其他预测任务更具挑战性。</a:t>
                </a:r>
                <a:endParaRPr lang="zh-CN" altLang="en-US" sz="1050" dirty="0">
                  <a:latin typeface="+mn-ea"/>
                </a:endParaRPr>
              </a:p>
            </p:txBody>
          </p:sp>
          <p:sp>
            <p:nvSpPr>
              <p:cNvPr id="50" name="4">
                <a:extLst>
                  <a:ext uri="{FF2B5EF4-FFF2-40B4-BE49-F238E27FC236}">
                    <a16:creationId xmlns:a16="http://schemas.microsoft.com/office/drawing/2014/main" id="{2B0AF337-68C6-9073-A0F3-49F6B463A6B4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6769146" y="2976986"/>
                <a:ext cx="387212" cy="387210"/>
              </a:xfrm>
              <a:prstGeom prst="rect">
                <a:avLst/>
              </a:prstGeom>
              <a:solidFill>
                <a:schemeClr val="accent4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4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52" name="4">
                <a:extLst>
                  <a:ext uri="{FF2B5EF4-FFF2-40B4-BE49-F238E27FC236}">
                    <a16:creationId xmlns:a16="http://schemas.microsoft.com/office/drawing/2014/main" id="{23FD2E54-08DC-9038-2F89-3013B61E0591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6873162" y="3099252"/>
                <a:ext cx="179180" cy="142680"/>
              </a:xfrm>
              <a:custGeom>
                <a:avLst/>
                <a:gdLst>
                  <a:gd name="connsiteX0" fmla="*/ 515342 w 514350"/>
                  <a:gd name="connsiteY0" fmla="*/ 621 h 409575"/>
                  <a:gd name="connsiteX1" fmla="*/ 515342 w 514350"/>
                  <a:gd name="connsiteY1" fmla="*/ 353046 h 409575"/>
                  <a:gd name="connsiteX2" fmla="*/ 192159 w 514350"/>
                  <a:gd name="connsiteY2" fmla="*/ 353046 h 409575"/>
                  <a:gd name="connsiteX3" fmla="*/ 115387 w 514350"/>
                  <a:gd name="connsiteY3" fmla="*/ 410196 h 409575"/>
                  <a:gd name="connsiteX4" fmla="*/ 115387 w 514350"/>
                  <a:gd name="connsiteY4" fmla="*/ 353046 h 409575"/>
                  <a:gd name="connsiteX5" fmla="*/ 992 w 514350"/>
                  <a:gd name="connsiteY5" fmla="*/ 353046 h 409575"/>
                  <a:gd name="connsiteX6" fmla="*/ 992 w 514350"/>
                  <a:gd name="connsiteY6" fmla="*/ 621 h 409575"/>
                  <a:gd name="connsiteX7" fmla="*/ 515342 w 514350"/>
                  <a:gd name="connsiteY7" fmla="*/ 621 h 409575"/>
                  <a:gd name="connsiteX8" fmla="*/ 124817 w 514350"/>
                  <a:gd name="connsiteY8" fmla="*/ 143496 h 409575"/>
                  <a:gd name="connsiteX9" fmla="*/ 91480 w 514350"/>
                  <a:gd name="connsiteY9" fmla="*/ 176834 h 409575"/>
                  <a:gd name="connsiteX10" fmla="*/ 124817 w 514350"/>
                  <a:gd name="connsiteY10" fmla="*/ 210171 h 409575"/>
                  <a:gd name="connsiteX11" fmla="*/ 158155 w 514350"/>
                  <a:gd name="connsiteY11" fmla="*/ 176834 h 409575"/>
                  <a:gd name="connsiteX12" fmla="*/ 124817 w 514350"/>
                  <a:gd name="connsiteY12" fmla="*/ 143496 h 409575"/>
                  <a:gd name="connsiteX13" fmla="*/ 258167 w 514350"/>
                  <a:gd name="connsiteY13" fmla="*/ 143496 h 409575"/>
                  <a:gd name="connsiteX14" fmla="*/ 224830 w 514350"/>
                  <a:gd name="connsiteY14" fmla="*/ 176834 h 409575"/>
                  <a:gd name="connsiteX15" fmla="*/ 258167 w 514350"/>
                  <a:gd name="connsiteY15" fmla="*/ 210171 h 409575"/>
                  <a:gd name="connsiteX16" fmla="*/ 291505 w 514350"/>
                  <a:gd name="connsiteY16" fmla="*/ 176834 h 409575"/>
                  <a:gd name="connsiteX17" fmla="*/ 258167 w 514350"/>
                  <a:gd name="connsiteY17" fmla="*/ 143496 h 409575"/>
                  <a:gd name="connsiteX18" fmla="*/ 391517 w 514350"/>
                  <a:gd name="connsiteY18" fmla="*/ 143496 h 409575"/>
                  <a:gd name="connsiteX19" fmla="*/ 358180 w 514350"/>
                  <a:gd name="connsiteY19" fmla="*/ 176834 h 409575"/>
                  <a:gd name="connsiteX20" fmla="*/ 391517 w 514350"/>
                  <a:gd name="connsiteY20" fmla="*/ 210171 h 409575"/>
                  <a:gd name="connsiteX21" fmla="*/ 424855 w 514350"/>
                  <a:gd name="connsiteY21" fmla="*/ 176834 h 409575"/>
                  <a:gd name="connsiteX22" fmla="*/ 391517 w 514350"/>
                  <a:gd name="connsiteY22" fmla="*/ 143496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14350" h="409575">
                    <a:moveTo>
                      <a:pt x="515342" y="621"/>
                    </a:moveTo>
                    <a:lnTo>
                      <a:pt x="515342" y="353046"/>
                    </a:lnTo>
                    <a:lnTo>
                      <a:pt x="192159" y="353046"/>
                    </a:lnTo>
                    <a:lnTo>
                      <a:pt x="115387" y="410196"/>
                    </a:lnTo>
                    <a:lnTo>
                      <a:pt x="115387" y="353046"/>
                    </a:lnTo>
                    <a:lnTo>
                      <a:pt x="992" y="353046"/>
                    </a:lnTo>
                    <a:lnTo>
                      <a:pt x="992" y="621"/>
                    </a:lnTo>
                    <a:lnTo>
                      <a:pt x="515342" y="621"/>
                    </a:lnTo>
                    <a:close/>
                    <a:moveTo>
                      <a:pt x="124817" y="143496"/>
                    </a:moveTo>
                    <a:cubicBezTo>
                      <a:pt x="106434" y="143496"/>
                      <a:pt x="91480" y="158450"/>
                      <a:pt x="91480" y="176834"/>
                    </a:cubicBezTo>
                    <a:cubicBezTo>
                      <a:pt x="91480" y="195217"/>
                      <a:pt x="106434" y="210171"/>
                      <a:pt x="124817" y="210171"/>
                    </a:cubicBezTo>
                    <a:cubicBezTo>
                      <a:pt x="143200" y="210171"/>
                      <a:pt x="158155" y="195217"/>
                      <a:pt x="158155" y="176834"/>
                    </a:cubicBezTo>
                    <a:cubicBezTo>
                      <a:pt x="158155" y="158450"/>
                      <a:pt x="143200" y="143496"/>
                      <a:pt x="124817" y="143496"/>
                    </a:cubicBezTo>
                    <a:close/>
                    <a:moveTo>
                      <a:pt x="258167" y="143496"/>
                    </a:moveTo>
                    <a:cubicBezTo>
                      <a:pt x="239784" y="143496"/>
                      <a:pt x="224830" y="158450"/>
                      <a:pt x="224830" y="176834"/>
                    </a:cubicBezTo>
                    <a:cubicBezTo>
                      <a:pt x="224830" y="195217"/>
                      <a:pt x="239784" y="210171"/>
                      <a:pt x="258167" y="210171"/>
                    </a:cubicBezTo>
                    <a:cubicBezTo>
                      <a:pt x="276550" y="210171"/>
                      <a:pt x="291505" y="195217"/>
                      <a:pt x="291505" y="176834"/>
                    </a:cubicBezTo>
                    <a:cubicBezTo>
                      <a:pt x="291505" y="158450"/>
                      <a:pt x="276550" y="143496"/>
                      <a:pt x="258167" y="143496"/>
                    </a:cubicBezTo>
                    <a:close/>
                    <a:moveTo>
                      <a:pt x="391517" y="143496"/>
                    </a:moveTo>
                    <a:cubicBezTo>
                      <a:pt x="373134" y="143496"/>
                      <a:pt x="358180" y="158450"/>
                      <a:pt x="358180" y="176834"/>
                    </a:cubicBezTo>
                    <a:cubicBezTo>
                      <a:pt x="358180" y="195217"/>
                      <a:pt x="373134" y="210171"/>
                      <a:pt x="391517" y="210171"/>
                    </a:cubicBezTo>
                    <a:cubicBezTo>
                      <a:pt x="409900" y="210171"/>
                      <a:pt x="424855" y="195217"/>
                      <a:pt x="424855" y="176834"/>
                    </a:cubicBezTo>
                    <a:cubicBezTo>
                      <a:pt x="424855" y="158450"/>
                      <a:pt x="409900" y="143496"/>
                      <a:pt x="391517" y="1434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zh-CN" altLang="en-US"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4415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-6350" y="6588152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1"/>
            </p:custDataLst>
          </p:nvPr>
        </p:nvSpPr>
        <p:spPr>
          <a:xfrm>
            <a:off x="988215" y="231325"/>
            <a:ext cx="8914487" cy="384136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NETLLM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的设计动机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</a:t>
            </a:r>
            <a:r>
              <a:rPr lang="zh-CN" altLang="en-US" sz="1600" b="1" spc="3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传统</a:t>
            </a:r>
            <a:r>
              <a:rPr lang="en-US" altLang="zh-CN" sz="1600" b="1" spc="3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LLM</a:t>
            </a:r>
            <a:r>
              <a:rPr kumimoji="0" lang="zh-CN" altLang="en-US" sz="16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不适用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0C7C036-3CAC-3856-37B1-4E41D0C1C6AC}"/>
              </a:ext>
            </a:extLst>
          </p:cNvPr>
          <p:cNvSpPr txBox="1"/>
          <p:nvPr/>
        </p:nvSpPr>
        <p:spPr>
          <a:xfrm>
            <a:off x="405117" y="3721431"/>
            <a:ext cx="19451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输入模态差距大的文本模板解决方案</a:t>
            </a:r>
            <a:endParaRPr lang="en-US" altLang="zh-CN" sz="1600" dirty="0"/>
          </a:p>
          <a:p>
            <a:r>
              <a:rPr lang="en-US" altLang="zh-CN" sz="1600" dirty="0"/>
              <a:t>              |</a:t>
            </a:r>
          </a:p>
          <a:p>
            <a:r>
              <a:rPr lang="zh-CN" altLang="en-US" sz="1600" dirty="0"/>
              <a:t>   用</a:t>
            </a:r>
            <a:r>
              <a:rPr lang="en-US" altLang="zh-CN" sz="1600" dirty="0"/>
              <a:t>VP</a:t>
            </a:r>
            <a:r>
              <a:rPr lang="zh-CN" altLang="en-US" sz="1600" dirty="0"/>
              <a:t>任务举例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200" dirty="0"/>
              <a:t>Mean</a:t>
            </a:r>
            <a:r>
              <a:rPr lang="zh-CN" altLang="en-US" sz="1200" dirty="0"/>
              <a:t>值越低效果越好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endParaRPr lang="en-US" altLang="zh-CN" sz="16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5FDBFE2-2AB9-AC8B-4C7F-EEC849B245B9}"/>
              </a:ext>
            </a:extLst>
          </p:cNvPr>
          <p:cNvSpPr txBox="1"/>
          <p:nvPr/>
        </p:nvSpPr>
        <p:spPr>
          <a:xfrm>
            <a:off x="2406110" y="3695525"/>
            <a:ext cx="44951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                  答案生成效率低下</a:t>
            </a:r>
            <a:endParaRPr lang="en-US" altLang="zh-CN" sz="1600" dirty="0"/>
          </a:p>
          <a:p>
            <a:r>
              <a:rPr lang="en-US" altLang="zh-CN" sz="1600" dirty="0"/>
              <a:t>        1</a:t>
            </a:r>
            <a:r>
              <a:rPr lang="zh-CN" altLang="en-US" sz="1600" dirty="0"/>
              <a:t>）幻觉                        </a:t>
            </a:r>
            <a:r>
              <a:rPr lang="en-US" altLang="zh-CN" sz="1600" dirty="0"/>
              <a:t>2</a:t>
            </a:r>
            <a:r>
              <a:rPr lang="zh-CN" altLang="en-US" sz="1600" dirty="0"/>
              <a:t>）高延迟</a:t>
            </a:r>
            <a:endParaRPr lang="en-US" altLang="zh-CN" sz="1600" dirty="0"/>
          </a:p>
          <a:p>
            <a:r>
              <a:rPr lang="en-US" altLang="zh-CN" sz="1600" dirty="0"/>
              <a:t>                |                                       |                             </a:t>
            </a:r>
          </a:p>
          <a:p>
            <a:r>
              <a:rPr lang="zh-CN" altLang="en-US" sz="1600" dirty="0"/>
              <a:t>   计算了基于令牌               测量</a:t>
            </a:r>
            <a:r>
              <a:rPr lang="en-US" altLang="zh-CN" sz="1600" dirty="0"/>
              <a:t>Llama2</a:t>
            </a:r>
            <a:r>
              <a:rPr lang="zh-CN" altLang="en-US" sz="1600" dirty="0"/>
              <a:t>为</a:t>
            </a:r>
            <a:r>
              <a:rPr lang="en-US" altLang="zh-CN" sz="1600" dirty="0"/>
              <a:t>VP</a:t>
            </a:r>
            <a:r>
              <a:rPr lang="zh-CN" altLang="en-US" sz="1600" dirty="0"/>
              <a:t>任务</a:t>
            </a:r>
            <a:endParaRPr lang="en-US" altLang="zh-CN" sz="1600" dirty="0"/>
          </a:p>
          <a:p>
            <a:r>
              <a:rPr lang="zh-CN" altLang="en-US" sz="1600" dirty="0"/>
              <a:t>   预测将</a:t>
            </a:r>
            <a:r>
              <a:rPr lang="en-US" altLang="zh-CN" sz="1600" dirty="0"/>
              <a:t>Llama2</a:t>
            </a:r>
            <a:r>
              <a:rPr lang="zh-CN" altLang="en-US" sz="1600" dirty="0"/>
              <a:t>应               生成单个答案的平均</a:t>
            </a:r>
            <a:endParaRPr lang="en-US" altLang="zh-CN" sz="1600" dirty="0"/>
          </a:p>
          <a:p>
            <a:r>
              <a:rPr lang="zh-CN" altLang="en-US" sz="1600" dirty="0"/>
              <a:t>   用于</a:t>
            </a:r>
            <a:r>
              <a:rPr lang="en-US" altLang="zh-CN" sz="1600" dirty="0"/>
              <a:t>VP</a:t>
            </a:r>
            <a:r>
              <a:rPr lang="zh-CN" altLang="en-US" sz="1600" dirty="0"/>
              <a:t>任务时有              时间</a:t>
            </a:r>
            <a:endParaRPr lang="en-US" altLang="zh-CN" sz="1600" dirty="0"/>
          </a:p>
          <a:p>
            <a:r>
              <a:rPr lang="zh-CN" altLang="en-US" sz="1600" dirty="0"/>
              <a:t>   效答案的分数</a:t>
            </a:r>
            <a:endParaRPr lang="en-US" altLang="zh-CN" sz="16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6B26EDE-FDBF-6700-0567-B7ACA4829218}"/>
              </a:ext>
            </a:extLst>
          </p:cNvPr>
          <p:cNvSpPr txBox="1"/>
          <p:nvPr/>
        </p:nvSpPr>
        <p:spPr>
          <a:xfrm>
            <a:off x="7870078" y="4544479"/>
            <a:ext cx="35873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                     适应成本高</a:t>
            </a:r>
            <a:endParaRPr lang="en-US" altLang="zh-CN" sz="1600" dirty="0"/>
          </a:p>
          <a:p>
            <a:r>
              <a:rPr lang="en-US" altLang="zh-CN" sz="1600" dirty="0"/>
              <a:t>                              |</a:t>
            </a:r>
          </a:p>
          <a:p>
            <a:r>
              <a:rPr lang="zh-CN" altLang="en-US" sz="1600" dirty="0"/>
              <a:t>使用标准强化学习技术将</a:t>
            </a:r>
            <a:r>
              <a:rPr lang="en-US" altLang="zh-CN" sz="1600" dirty="0"/>
              <a:t>LLM</a:t>
            </a:r>
            <a:r>
              <a:rPr lang="zh-CN" altLang="en-US" sz="1600" dirty="0"/>
              <a:t>应用于基于强化学习的决策任务（</a:t>
            </a:r>
            <a:r>
              <a:rPr lang="en-US" altLang="zh-CN" sz="1600" dirty="0"/>
              <a:t>ABR</a:t>
            </a:r>
            <a:r>
              <a:rPr lang="zh-CN" altLang="en-US" sz="1600" dirty="0"/>
              <a:t>和</a:t>
            </a:r>
            <a:r>
              <a:rPr lang="en-US" altLang="zh-CN" sz="1600" dirty="0"/>
              <a:t>CJS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r>
              <a:rPr lang="en-US" altLang="zh-CN" sz="1600" dirty="0"/>
              <a:t>                              |</a:t>
            </a:r>
          </a:p>
          <a:p>
            <a:r>
              <a:rPr lang="en-US" altLang="zh-CN" sz="1600" dirty="0"/>
              <a:t>           VP</a:t>
            </a:r>
            <a:r>
              <a:rPr lang="zh-CN" altLang="en-US" sz="1600" dirty="0"/>
              <a:t>上全参数微调的高成本</a:t>
            </a:r>
            <a:endParaRPr lang="en-US" altLang="zh-CN" sz="1600" dirty="0"/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2986B2F7-501A-33EA-808D-6CB21B395D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18" y="1413484"/>
            <a:ext cx="6324087" cy="2282041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305F1114-3E90-E573-9BCF-0FA96381DF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29" y="834362"/>
            <a:ext cx="5462121" cy="2069983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E4D82A74-CA14-9DA4-0D7C-417714F03B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317" y="2882631"/>
            <a:ext cx="4998865" cy="1700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15B21-B48A-690A-3F80-805633C6A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744A867-DD28-E668-32EB-89F5269DBD80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DB659418-5F77-7F19-0B76-E174FAD3204C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6AF52DFA-1EB7-DA34-65D3-9F251B3226E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>
            <a:extLst>
              <a:ext uri="{FF2B5EF4-FFF2-40B4-BE49-F238E27FC236}">
                <a16:creationId xmlns:a16="http://schemas.microsoft.com/office/drawing/2014/main" id="{DEFB779A-55AF-A6E8-B7B5-54DEC64E36A9}"/>
              </a:ext>
            </a:extLst>
          </p:cNvPr>
          <p:cNvSpPr/>
          <p:nvPr/>
        </p:nvSpPr>
        <p:spPr>
          <a:xfrm>
            <a:off x="-6350" y="6588152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101A219-855B-5B55-86A8-F3F2F1A5F334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E31405CC-8412-661D-6CD6-18FE4A5BFC42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DCC38F4B-AED8-88E3-F75B-5D5256D8640C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b="1" i="1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BCCC9E11-4FBE-0E84-EDD7-D5647C830F68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>
            <a:extLst>
              <a:ext uri="{FF2B5EF4-FFF2-40B4-BE49-F238E27FC236}">
                <a16:creationId xmlns:a16="http://schemas.microsoft.com/office/drawing/2014/main" id="{E70108C8-1C38-2280-D720-A2A414E320A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88215" y="231325"/>
            <a:ext cx="8914487" cy="384136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NETLLM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的设计</a:t>
            </a:r>
            <a:r>
              <a:rPr lang="en-US" altLang="zh-CN" sz="2400" b="1" spc="3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</a:t>
            </a:r>
            <a:r>
              <a:rPr lang="zh-CN" altLang="en-US" sz="1600" b="1" spc="3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总结构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4E6F88DD-95BC-E945-E521-E676BA8A0E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52" y="1292764"/>
            <a:ext cx="10724296" cy="3875880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1454BD93-FF11-B87C-835D-8B7239DD193A}"/>
              </a:ext>
            </a:extLst>
          </p:cNvPr>
          <p:cNvSpPr txBox="1"/>
          <p:nvPr/>
        </p:nvSpPr>
        <p:spPr>
          <a:xfrm>
            <a:off x="1721223" y="5195904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多模态编码器</a:t>
            </a:r>
            <a:endParaRPr lang="en-US" altLang="zh-CN" dirty="0"/>
          </a:p>
          <a:p>
            <a:r>
              <a:rPr lang="zh-CN" altLang="en-US" dirty="0"/>
              <a:t>（应对挑战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AE1A045-2848-E4EC-DE9D-78CBE6C5D84E}"/>
              </a:ext>
            </a:extLst>
          </p:cNvPr>
          <p:cNvSpPr txBox="1"/>
          <p:nvPr/>
        </p:nvSpPr>
        <p:spPr>
          <a:xfrm>
            <a:off x="7821785" y="5218437"/>
            <a:ext cx="166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网络主管</a:t>
            </a:r>
            <a:endParaRPr lang="en-US" altLang="zh-CN" dirty="0"/>
          </a:p>
          <a:p>
            <a:r>
              <a:rPr lang="zh-CN" altLang="en-US" dirty="0"/>
              <a:t>（应对挑战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B3BCFF5-F200-A416-DE19-8C92B17D5819}"/>
              </a:ext>
            </a:extLst>
          </p:cNvPr>
          <p:cNvSpPr txBox="1"/>
          <p:nvPr/>
        </p:nvSpPr>
        <p:spPr>
          <a:xfrm>
            <a:off x="4970288" y="519590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数据驱动的低阶网络自适应</a:t>
            </a:r>
            <a:endParaRPr lang="en-US" altLang="zh-CN" dirty="0"/>
          </a:p>
          <a:p>
            <a:r>
              <a:rPr lang="zh-CN" altLang="en-US" dirty="0"/>
              <a:t>         （应对挑战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764205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44B53-7BED-37D1-EAE1-27CBBC88A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641CBA48-208A-FC46-CA5B-E93FE5D77743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B6EB0D6E-D89A-E0DB-81B3-D7F288FA8CCC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AFB72D73-7FB1-AF28-E11D-5B5A46440C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>
            <a:extLst>
              <a:ext uri="{FF2B5EF4-FFF2-40B4-BE49-F238E27FC236}">
                <a16:creationId xmlns:a16="http://schemas.microsoft.com/office/drawing/2014/main" id="{807950C7-DFE2-DB6B-1827-E8C7C6F5E876}"/>
              </a:ext>
            </a:extLst>
          </p:cNvPr>
          <p:cNvSpPr/>
          <p:nvPr/>
        </p:nvSpPr>
        <p:spPr>
          <a:xfrm>
            <a:off x="-6350" y="6588152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4F25DB4-1E98-46D2-D1A3-EC4F895A2E42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D5A2FA88-E0DF-910C-7BD3-283DF6735080}"/>
              </a:ext>
            </a:extLst>
          </p:cNvPr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2E078165-4584-E0DC-B39A-841DBFC5138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3AC97C2A-843A-4B65-68BF-46515EF9835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>
            <a:extLst>
              <a:ext uri="{FF2B5EF4-FFF2-40B4-BE49-F238E27FC236}">
                <a16:creationId xmlns:a16="http://schemas.microsoft.com/office/drawing/2014/main" id="{96A9307D-9837-71E4-C686-E02F9971570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88215" y="231325"/>
            <a:ext cx="8914487" cy="384136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NETLLM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的设计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</a:t>
            </a:r>
            <a:r>
              <a:rPr kumimoji="0" lang="zh-CN" altLang="en-US" sz="16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多模态编码器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C8700D2B-5CE3-70F1-3D11-6B9B6BDE1C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289" y="1645896"/>
            <a:ext cx="5174968" cy="4066560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19D520D2-E669-A9E8-634F-E077E6416FE8}"/>
              </a:ext>
            </a:extLst>
          </p:cNvPr>
          <p:cNvSpPr txBox="1"/>
          <p:nvPr/>
        </p:nvSpPr>
        <p:spPr>
          <a:xfrm>
            <a:off x="5445458" y="2655366"/>
            <a:ext cx="162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特征编码器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E479671-FE24-0D89-332B-07836C405B90}"/>
              </a:ext>
            </a:extLst>
          </p:cNvPr>
          <p:cNvSpPr txBox="1"/>
          <p:nvPr/>
        </p:nvSpPr>
        <p:spPr>
          <a:xfrm>
            <a:off x="5445458" y="3244334"/>
            <a:ext cx="154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线性投影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E3DA2A73-2732-0203-CA0E-4B2BB0A9A66C}"/>
              </a:ext>
            </a:extLst>
          </p:cNvPr>
          <p:cNvSpPr/>
          <p:nvPr/>
        </p:nvSpPr>
        <p:spPr>
          <a:xfrm>
            <a:off x="203760" y="868292"/>
            <a:ext cx="922084" cy="4502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图像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B0D4BA83-6F2D-2B52-BAB7-D1A0973AA93F}"/>
              </a:ext>
            </a:extLst>
          </p:cNvPr>
          <p:cNvSpPr/>
          <p:nvPr/>
        </p:nvSpPr>
        <p:spPr>
          <a:xfrm>
            <a:off x="203760" y="1819310"/>
            <a:ext cx="922084" cy="4502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ViT</a:t>
            </a:r>
            <a:endParaRPr lang="zh-CN" altLang="en-US" sz="1400" dirty="0"/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769342FA-933A-842E-A4A6-21912A146BB7}"/>
              </a:ext>
            </a:extLst>
          </p:cNvPr>
          <p:cNvSpPr/>
          <p:nvPr/>
        </p:nvSpPr>
        <p:spPr>
          <a:xfrm>
            <a:off x="587962" y="1383122"/>
            <a:ext cx="161365" cy="3899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6F6B04C3-B9D1-5FD3-CF80-CA39D9437766}"/>
              </a:ext>
            </a:extLst>
          </p:cNvPr>
          <p:cNvSpPr/>
          <p:nvPr/>
        </p:nvSpPr>
        <p:spPr>
          <a:xfrm>
            <a:off x="1438329" y="868292"/>
            <a:ext cx="922084" cy="4502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时间序列数据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5C99293-0093-E26E-292C-E8587CEA694F}"/>
              </a:ext>
            </a:extLst>
          </p:cNvPr>
          <p:cNvSpPr/>
          <p:nvPr/>
        </p:nvSpPr>
        <p:spPr>
          <a:xfrm>
            <a:off x="1438329" y="1819310"/>
            <a:ext cx="922084" cy="4502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1D-CNN</a:t>
            </a:r>
            <a:endParaRPr lang="zh-CN" altLang="en-US" sz="1400" dirty="0"/>
          </a:p>
        </p:txBody>
      </p:sp>
      <p:sp>
        <p:nvSpPr>
          <p:cNvPr id="48" name="箭头: 下 47">
            <a:extLst>
              <a:ext uri="{FF2B5EF4-FFF2-40B4-BE49-F238E27FC236}">
                <a16:creationId xmlns:a16="http://schemas.microsoft.com/office/drawing/2014/main" id="{0EB9D42E-1C8C-2F93-8955-385326A4244A}"/>
              </a:ext>
            </a:extLst>
          </p:cNvPr>
          <p:cNvSpPr/>
          <p:nvPr/>
        </p:nvSpPr>
        <p:spPr>
          <a:xfrm>
            <a:off x="1822531" y="1383122"/>
            <a:ext cx="161365" cy="3899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27409A47-E05B-4A7F-83F2-D64BC39F8D4F}"/>
              </a:ext>
            </a:extLst>
          </p:cNvPr>
          <p:cNvSpPr/>
          <p:nvPr/>
        </p:nvSpPr>
        <p:spPr>
          <a:xfrm>
            <a:off x="2702227" y="868292"/>
            <a:ext cx="922084" cy="4502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标量</a:t>
            </a:r>
            <a:endParaRPr lang="en-US" altLang="zh-CN" sz="1400" dirty="0"/>
          </a:p>
          <a:p>
            <a:pPr algn="ctr"/>
            <a:r>
              <a:rPr lang="zh-CN" altLang="en-US" sz="1400" dirty="0"/>
              <a:t>数据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DCDB0034-A497-D4BD-F898-1D88CD8519FA}"/>
              </a:ext>
            </a:extLst>
          </p:cNvPr>
          <p:cNvSpPr/>
          <p:nvPr/>
        </p:nvSpPr>
        <p:spPr>
          <a:xfrm>
            <a:off x="2702227" y="1819310"/>
            <a:ext cx="922084" cy="4502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全连</a:t>
            </a:r>
            <a:endParaRPr lang="en-US" altLang="zh-CN" sz="1400" dirty="0"/>
          </a:p>
          <a:p>
            <a:pPr algn="ctr"/>
            <a:r>
              <a:rPr lang="zh-CN" altLang="en-US" sz="1400" dirty="0"/>
              <a:t>接层</a:t>
            </a:r>
          </a:p>
        </p:txBody>
      </p:sp>
      <p:sp>
        <p:nvSpPr>
          <p:cNvPr id="52" name="箭头: 下 51">
            <a:extLst>
              <a:ext uri="{FF2B5EF4-FFF2-40B4-BE49-F238E27FC236}">
                <a16:creationId xmlns:a16="http://schemas.microsoft.com/office/drawing/2014/main" id="{335FA7AA-9660-EBE0-1FC5-014A2605571E}"/>
              </a:ext>
            </a:extLst>
          </p:cNvPr>
          <p:cNvSpPr/>
          <p:nvPr/>
        </p:nvSpPr>
        <p:spPr>
          <a:xfrm>
            <a:off x="3086429" y="1383122"/>
            <a:ext cx="161365" cy="3899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1F845658-51D3-5D76-637A-532BD544EB0E}"/>
              </a:ext>
            </a:extLst>
          </p:cNvPr>
          <p:cNvSpPr/>
          <p:nvPr/>
        </p:nvSpPr>
        <p:spPr>
          <a:xfrm>
            <a:off x="3966125" y="868292"/>
            <a:ext cx="922084" cy="4502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图形</a:t>
            </a:r>
            <a:endParaRPr lang="en-US" altLang="zh-CN" sz="1400" dirty="0"/>
          </a:p>
          <a:p>
            <a:pPr algn="ctr"/>
            <a:r>
              <a:rPr lang="zh-CN" altLang="en-US" sz="1400" dirty="0"/>
              <a:t>数据</a:t>
            </a:r>
            <a:endParaRPr lang="en-US" altLang="zh-CN" sz="1400" dirty="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38852C3E-44C7-96F4-77D5-109B4706AE92}"/>
              </a:ext>
            </a:extLst>
          </p:cNvPr>
          <p:cNvSpPr/>
          <p:nvPr/>
        </p:nvSpPr>
        <p:spPr>
          <a:xfrm>
            <a:off x="3966125" y="1819310"/>
            <a:ext cx="922084" cy="4502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标量</a:t>
            </a:r>
            <a:endParaRPr lang="en-US" altLang="zh-CN" sz="1400" dirty="0"/>
          </a:p>
          <a:p>
            <a:pPr algn="ctr"/>
            <a:r>
              <a:rPr lang="zh-CN" altLang="en-US" sz="1400" dirty="0"/>
              <a:t>数据</a:t>
            </a:r>
            <a:endParaRPr lang="en-US" altLang="zh-CN" sz="1400" dirty="0"/>
          </a:p>
        </p:txBody>
      </p:sp>
      <p:sp>
        <p:nvSpPr>
          <p:cNvPr id="55" name="箭头: 下 54">
            <a:extLst>
              <a:ext uri="{FF2B5EF4-FFF2-40B4-BE49-F238E27FC236}">
                <a16:creationId xmlns:a16="http://schemas.microsoft.com/office/drawing/2014/main" id="{4DB2AE3D-7756-BBD6-BCFD-3F966B555009}"/>
              </a:ext>
            </a:extLst>
          </p:cNvPr>
          <p:cNvSpPr/>
          <p:nvPr/>
        </p:nvSpPr>
        <p:spPr>
          <a:xfrm>
            <a:off x="4350327" y="1383122"/>
            <a:ext cx="161365" cy="3899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A4F6DB5-64C9-A841-7FC2-A16DAC498439}"/>
              </a:ext>
            </a:extLst>
          </p:cNvPr>
          <p:cNvSpPr txBox="1"/>
          <p:nvPr/>
        </p:nvSpPr>
        <p:spPr>
          <a:xfrm>
            <a:off x="4983337" y="157080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8" name="左大括号 57">
            <a:extLst>
              <a:ext uri="{FF2B5EF4-FFF2-40B4-BE49-F238E27FC236}">
                <a16:creationId xmlns:a16="http://schemas.microsoft.com/office/drawing/2014/main" id="{81EDBBF6-0B4C-A2EC-7E43-AE782826F80E}"/>
              </a:ext>
            </a:extLst>
          </p:cNvPr>
          <p:cNvSpPr/>
          <p:nvPr/>
        </p:nvSpPr>
        <p:spPr>
          <a:xfrm rot="16200000">
            <a:off x="2517241" y="118287"/>
            <a:ext cx="493497" cy="4949993"/>
          </a:xfrm>
          <a:prstGeom prst="leftBrace">
            <a:avLst>
              <a:gd name="adj1" fmla="val 8333"/>
              <a:gd name="adj2" fmla="val 494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F3150BA-9C2E-514B-D3B5-2EA1B94363E6}"/>
              </a:ext>
            </a:extLst>
          </p:cNvPr>
          <p:cNvCxnSpPr>
            <a:cxnSpLocks/>
            <a:stCxn id="41" idx="1"/>
            <a:endCxn id="58" idx="1"/>
          </p:cNvCxnSpPr>
          <p:nvPr/>
        </p:nvCxnSpPr>
        <p:spPr>
          <a:xfrm flipH="1">
            <a:off x="2735428" y="2840032"/>
            <a:ext cx="2710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FFD756D0-197A-0ABE-7452-FF1EA2BC8CF3}"/>
              </a:ext>
            </a:extLst>
          </p:cNvPr>
          <p:cNvSpPr/>
          <p:nvPr/>
        </p:nvSpPr>
        <p:spPr>
          <a:xfrm>
            <a:off x="2274386" y="3775792"/>
            <a:ext cx="922084" cy="4502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提取出的特征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9DAD8858-37AA-B3AD-FA8D-E9C64A566CC9}"/>
              </a:ext>
            </a:extLst>
          </p:cNvPr>
          <p:cNvSpPr/>
          <p:nvPr/>
        </p:nvSpPr>
        <p:spPr>
          <a:xfrm>
            <a:off x="2274386" y="4726810"/>
            <a:ext cx="922084" cy="4502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所需输入维度</a:t>
            </a:r>
          </a:p>
        </p:txBody>
      </p:sp>
      <p:sp>
        <p:nvSpPr>
          <p:cNvPr id="75" name="箭头: 下 74">
            <a:extLst>
              <a:ext uri="{FF2B5EF4-FFF2-40B4-BE49-F238E27FC236}">
                <a16:creationId xmlns:a16="http://schemas.microsoft.com/office/drawing/2014/main" id="{52AE466D-9155-5275-2333-4B0093878B7C}"/>
              </a:ext>
            </a:extLst>
          </p:cNvPr>
          <p:cNvSpPr/>
          <p:nvPr/>
        </p:nvSpPr>
        <p:spPr>
          <a:xfrm>
            <a:off x="2658588" y="4290622"/>
            <a:ext cx="161365" cy="3899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0EEA2F4-FDD7-D392-7E1E-B21986D9F2D0}"/>
              </a:ext>
            </a:extLst>
          </p:cNvPr>
          <p:cNvCxnSpPr>
            <a:cxnSpLocks/>
          </p:cNvCxnSpPr>
          <p:nvPr/>
        </p:nvCxnSpPr>
        <p:spPr>
          <a:xfrm flipH="1">
            <a:off x="3373291" y="3429000"/>
            <a:ext cx="2123491" cy="957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B6CF47A2-D5FE-D437-F2C1-14C6CD5346C6}"/>
              </a:ext>
            </a:extLst>
          </p:cNvPr>
          <p:cNvSpPr txBox="1"/>
          <p:nvPr/>
        </p:nvSpPr>
        <p:spPr>
          <a:xfrm>
            <a:off x="5542002" y="3813813"/>
            <a:ext cx="14157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 层归一化</a:t>
            </a:r>
            <a:endParaRPr lang="en-US" altLang="zh-CN" dirty="0"/>
          </a:p>
          <a:p>
            <a:r>
              <a:rPr lang="zh-CN" altLang="en-US" sz="1200" dirty="0"/>
              <a:t>（加强投影效果）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500AC36-BA99-2B3B-B9D4-4267E27A22C3}"/>
              </a:ext>
            </a:extLst>
          </p:cNvPr>
          <p:cNvSpPr txBox="1"/>
          <p:nvPr/>
        </p:nvSpPr>
        <p:spPr>
          <a:xfrm>
            <a:off x="5618946" y="456795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类令牌嵌入</a:t>
            </a:r>
          </a:p>
        </p:txBody>
      </p:sp>
    </p:spTree>
    <p:extLst>
      <p:ext uri="{BB962C8B-B14F-4D97-AF65-F5344CB8AC3E}">
        <p14:creationId xmlns:p14="http://schemas.microsoft.com/office/powerpoint/2010/main" val="28012767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fd36f17d-5434-465f-afe9-55547e8cda33"/>
  <p:tag name="COMMONDATA" val="eyJoZGlkIjoiYjk5ODM0YmMxOWJiYWQyNDU4MGIzYWRmYTA0ZmI5ND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_TYPE" val="OfficePlusSmartComponent"/>
  <p:tag name="OP_SCP_TAG_VERSION" val="1.0"/>
  <p:tag name="OP_SCP_CHANGE_COLOR" val="N"/>
  <p:tag name="OP_SCP_COMPONENT_TYPE" val="Relation"/>
  <p:tag name="OP_SCP_CONTENT_ID" val="MatlComponentContent-114"/>
  <p:tag name="OP_SCP_COMPONENT_INFO" val="{&quot;title&quot;:&quot;渐变阴影4项列表PPT组件&quot;,&quot;description&quot;:&quot;渐变阴影4项列表PPT组件&quot;,&quot;keywords&quot;:[&quot;渐变&quot;,&quot;阴影&quot;,&quot;4项&quot;,&quot;列表&quot;,&quot;PPT组件&quot;],&quot;labels&quot;:[]}"/>
  <p:tag name="OP_SCP_GROUP_ID" val="e6a0d15a-4667-9758-12fc-4fce2551075f"/>
  <p:tag name="OP_SCP_ITEM_COUNT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4"/>
  <p:tag name="OP_SCP_DEFAULT_TEXT" val="添加标题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4"/>
  <p:tag name="OP_SCP_DEFAULT_TEXT" val="单击此处添加文本，单击此处添加文本，单击此处添加文本。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3"/>
  <p:tag name="OP_SCP_DEFAULT_TEXT" val="添加标题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3"/>
  <p:tag name="OP_SCP_DEFAULT_TEXT" val="单击此处添加文本，单击此处添加文本，单击此处添加文本。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2"/>
  <p:tag name="OP_SCP_DEFAULT_TEXT" val="添加标题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2"/>
  <p:tag name="OP_SCP_DEFAULT_TEXT" val="单击此处添加文本，单击此处添加文本，单击此处添加文本。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1"/>
  <p:tag name="OP_SCP_DEFAULT_TEXT" val="添加标题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1"/>
  <p:tag name="OP_SCP_DEFAULT_TEXT" val="单击此处添加文本，单击此处添加文本，单击此处添加文本。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_TYPE" val="OfficePlusSmartComponent"/>
  <p:tag name="OP_SCP_TAG_VERSION" val="1.0"/>
  <p:tag name="OP_SCP_CHANGE_COLOR" val="N"/>
  <p:tag name="OP_SCP_COMPONENT_TYPE" val="Relation"/>
  <p:tag name="OP_SCP_CONTENT_ID" val="MatlComponentContent-115"/>
  <p:tag name="OP_SCP_COMPONENT_INFO" val="{&quot;title&quot;:&quot;渐变阴影2项列表PPT组件&quot;,&quot;description&quot;:&quot;渐变阴影2项列表PPT组件&quot;,&quot;keywords&quot;:[&quot;渐变&quot;,&quot;阴影&quot;,&quot;2项&quot;,&quot;列表&quot;,&quot;PPT组件&quot;],&quot;labels&quot;:[]}"/>
  <p:tag name="OP_SCP_GROUP_ID" val="e6a0d15a-4667-9758-12fc-4fce2551075f"/>
  <p:tag name="OP_SCP_ITEM_COUN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2"/>
  <p:tag name="OP_SCP_DEFAULT_TEXT" val="添加标题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2"/>
  <p:tag name="OP_SCP_DEFAULT_TEXT" val="单击此处添加文本，单击此处添加文本，单击此处添加文本。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1"/>
  <p:tag name="OP_SCP_DEFAULT_TEXT" val="添加标题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1"/>
  <p:tag name="OP_SCP_DEFAULT_TEXT" val="单击此处添加文本，单击此处添加文本，单击此处添加文本。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1308</Words>
  <Application>Microsoft Office PowerPoint</Application>
  <PresentationFormat>宽屏</PresentationFormat>
  <Paragraphs>269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等线</vt:lpstr>
      <vt:lpstr>等线 Light</vt:lpstr>
      <vt:lpstr>微软雅黑</vt:lpstr>
      <vt:lpstr>Arial</vt:lpstr>
      <vt:lpstr>Calibri</vt:lpstr>
      <vt:lpstr>Cambria Math</vt:lpstr>
      <vt:lpstr>Century Gothic</vt:lpstr>
      <vt:lpstr>Impact</vt:lpstr>
      <vt:lpstr>Open Sans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奕婷</dc:creator>
  <cp:lastModifiedBy>小山 张</cp:lastModifiedBy>
  <cp:revision>387</cp:revision>
  <dcterms:created xsi:type="dcterms:W3CDTF">2023-06-20T13:38:00Z</dcterms:created>
  <dcterms:modified xsi:type="dcterms:W3CDTF">2024-11-27T07:32:00Z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CF5D6E20C2824057BEF5F102E50BE146_13</vt:lpwstr>
  </property>
  <property fmtid="{D5CDD505-2E9C-101B-9397-08002B2CF9AE}" pid="3" name="KSOProductBuildVer">
    <vt:lpwstr>2052-12.1.0.18608</vt:lpwstr>
  </property>
</Properties>
</file>