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543" r:id="rId2"/>
    <p:sldId id="3560" r:id="rId3"/>
    <p:sldId id="3561" r:id="rId4"/>
    <p:sldId id="3562" r:id="rId5"/>
    <p:sldId id="3567" r:id="rId6"/>
    <p:sldId id="3564" r:id="rId7"/>
    <p:sldId id="3566" r:id="rId8"/>
    <p:sldId id="3568" r:id="rId9"/>
    <p:sldId id="3569" r:id="rId10"/>
    <p:sldId id="3571" r:id="rId11"/>
    <p:sldId id="3572" r:id="rId12"/>
    <p:sldId id="3574" r:id="rId13"/>
    <p:sldId id="3575" r:id="rId14"/>
    <p:sldId id="3576" r:id="rId15"/>
    <p:sldId id="42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E9836-19FD-4C6F-BE9D-C9FCC8E4D850}" v="25" dt="2024-11-27T02:51:07.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3" autoAdjust="0"/>
    <p:restoredTop sz="83868" autoAdjust="0"/>
  </p:normalViewPr>
  <p:slideViewPr>
    <p:cSldViewPr snapToGrid="0">
      <p:cViewPr varScale="1">
        <p:scale>
          <a:sx n="133" d="100"/>
          <a:sy n="133" d="100"/>
        </p:scale>
        <p:origin x="630" y="18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A72BE-8353-4788-A81D-EF323370733C}" type="datetimeFigureOut">
              <a:rPr lang="zh-CN" altLang="en-US" smtClean="0"/>
              <a:t>2024/11/27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8CFCC-6379-446F-B895-3201964D2548}" type="slidenum">
              <a:rPr lang="zh-CN" altLang="en-US" smtClean="0"/>
              <a:t>‹#›</a:t>
            </a:fld>
            <a:endParaRPr lang="zh-CN" altLang="en-US"/>
          </a:p>
        </p:txBody>
      </p:sp>
    </p:spTree>
    <p:extLst>
      <p:ext uri="{BB962C8B-B14F-4D97-AF65-F5344CB8AC3E}">
        <p14:creationId xmlns:p14="http://schemas.microsoft.com/office/powerpoint/2010/main" val="414653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服务感知的</a:t>
            </a:r>
            <a:r>
              <a:rPr lang="en-US" altLang="zh-CN" dirty="0"/>
              <a:t>RoCE</a:t>
            </a:r>
            <a:r>
              <a:rPr lang="zh-CN" altLang="en-US" dirty="0"/>
              <a:t>网络监控和诊断系统</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BD6D3-F565-4D55-EF3B-C5678CC746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8420AC-A899-3848-5CD7-512DA7AC1C21}"/>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78D051F8-3595-A5D1-2BB0-2BB3E6D01EC5}"/>
              </a:ext>
            </a:extLst>
          </p:cNvPr>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Analyzer</a:t>
            </a:r>
            <a:r>
              <a:rPr lang="zh-CN" altLang="en-US" b="0" i="0" dirty="0">
                <a:solidFill>
                  <a:srgbClr val="000000"/>
                </a:solidFill>
                <a:effectLst/>
                <a:latin typeface="微软雅黑" panose="020B0503020204020204" pitchFamily="34" charset="-122"/>
                <a:ea typeface="微软雅黑" panose="020B0503020204020204" pitchFamily="34" charset="-122"/>
              </a:rPr>
              <a:t>检测到交换机网络问题导致的异常探针上传数量超过阈值时，将逐个遍历这些探针及其</a:t>
            </a:r>
            <a:r>
              <a:rPr lang="en-US" altLang="zh-CN" b="0" i="0" dirty="0">
                <a:solidFill>
                  <a:srgbClr val="000000"/>
                </a:solidFill>
                <a:effectLst/>
                <a:latin typeface="微软雅黑" panose="020B0503020204020204" pitchFamily="34" charset="-122"/>
                <a:ea typeface="微软雅黑" panose="020B0503020204020204" pitchFamily="34" charset="-122"/>
              </a:rPr>
              <a:t>ack</a:t>
            </a:r>
            <a:r>
              <a:rPr lang="zh-CN" altLang="en-US" b="0" i="0" dirty="0">
                <a:solidFill>
                  <a:srgbClr val="000000"/>
                </a:solidFill>
                <a:effectLst/>
                <a:latin typeface="微软雅黑" panose="020B0503020204020204" pitchFamily="34" charset="-122"/>
                <a:ea typeface="微软雅黑" panose="020B0503020204020204" pitchFamily="34" charset="-122"/>
              </a:rPr>
              <a:t>的路径，并统计每条链路的遍历次数。经过这个过程，票数最高的链接是最可疑的。</a:t>
            </a:r>
            <a:endParaRPr lang="zh-CN" altLang="en-US" dirty="0"/>
          </a:p>
        </p:txBody>
      </p:sp>
      <p:sp>
        <p:nvSpPr>
          <p:cNvPr id="4" name="灯片编号占位符 3">
            <a:extLst>
              <a:ext uri="{FF2B5EF4-FFF2-40B4-BE49-F238E27FC236}">
                <a16:creationId xmlns:a16="http://schemas.microsoft.com/office/drawing/2014/main" id="{0206033C-9CE3-2FBB-375B-CB0CEF699EEB}"/>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93237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B3FAC-CEC5-333C-7181-43A93FD48C4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3FA038-C92C-5E56-F2C3-D316C643ABF9}"/>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715AE4FC-CAB1-9767-9A9F-5E82F3062DF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EC4471B-A4F0-4F3C-EE67-3EF955083180}"/>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59059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69095-4E95-9461-D2A3-6D07678D7DC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03684F7-BD17-46B6-CB67-B02FFAE624F2}"/>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AEA071E5-D462-8D09-5D4A-00AA40C6FA13}"/>
              </a:ext>
            </a:extLst>
          </p:cNvPr>
          <p:cNvSpPr>
            <a:spLocks noGrp="1"/>
          </p:cNvSpPr>
          <p:nvPr>
            <p:ph type="body" idx="1"/>
          </p:nvPr>
        </p:nvSpPr>
        <p:spPr/>
        <p:txBody>
          <a:bodyPr/>
          <a:lstStyle/>
          <a:p>
            <a:r>
              <a:rPr lang="zh-CN" altLang="en-US" b="1" dirty="0"/>
              <a:t>我们在多个 </a:t>
            </a:r>
            <a:r>
              <a:rPr lang="en-US" altLang="zh-CN" b="1" dirty="0"/>
              <a:t>DML RoCE </a:t>
            </a:r>
            <a:r>
              <a:rPr lang="zh-CN" altLang="en-US" b="1" dirty="0"/>
              <a:t>集群上部署了 </a:t>
            </a:r>
            <a:r>
              <a:rPr lang="en-US" altLang="zh-CN" b="1" dirty="0"/>
              <a:t>R-</a:t>
            </a:r>
            <a:r>
              <a:rPr lang="en-US" altLang="zh-CN" b="1" dirty="0" err="1"/>
              <a:t>Pingmesh</a:t>
            </a:r>
            <a:r>
              <a:rPr lang="en-US" altLang="zh-CN" b="1" dirty="0"/>
              <a:t> </a:t>
            </a:r>
            <a:r>
              <a:rPr lang="zh-CN" altLang="en-US" b="1" dirty="0"/>
              <a:t>超过 </a:t>
            </a:r>
            <a:r>
              <a:rPr lang="en-US" altLang="zh-CN" b="1" dirty="0"/>
              <a:t>6 </a:t>
            </a:r>
            <a:r>
              <a:rPr lang="zh-CN" altLang="en-US" b="1" dirty="0"/>
              <a:t>个月。</a:t>
            </a:r>
            <a:endParaRPr lang="zh-CN" altLang="en-US" dirty="0"/>
          </a:p>
          <a:p>
            <a:pPr>
              <a:buFont typeface="Arial" panose="020B0604020202020204" pitchFamily="34" charset="0"/>
              <a:buChar char="•"/>
            </a:pPr>
            <a:r>
              <a:rPr lang="zh-CN" altLang="en-US" dirty="0"/>
              <a:t>总计使用了</a:t>
            </a:r>
            <a:r>
              <a:rPr lang="zh-CN" altLang="en-US" b="1" dirty="0"/>
              <a:t>数万块 </a:t>
            </a:r>
            <a:r>
              <a:rPr lang="en-US" altLang="zh-CN" b="1" dirty="0"/>
              <a:t>RDMA NIC</a:t>
            </a:r>
            <a:r>
              <a:rPr lang="zh-CN" altLang="en-US" dirty="0"/>
              <a:t>。</a:t>
            </a:r>
          </a:p>
          <a:p>
            <a:pPr>
              <a:buFont typeface="Arial" panose="020B0604020202020204" pitchFamily="34" charset="0"/>
              <a:buChar char="•"/>
            </a:pPr>
            <a:r>
              <a:rPr lang="zh-CN" altLang="en-US" dirty="0"/>
              <a:t>包括</a:t>
            </a:r>
            <a:r>
              <a:rPr lang="zh-CN" altLang="en-US" b="1" dirty="0"/>
              <a:t>本地部署集群</a:t>
            </a:r>
            <a:r>
              <a:rPr lang="zh-CN" altLang="en-US" dirty="0"/>
              <a:t>和</a:t>
            </a:r>
            <a:r>
              <a:rPr lang="zh-CN" altLang="en-US" b="1" dirty="0"/>
              <a:t>公共云集群</a:t>
            </a:r>
            <a:r>
              <a:rPr lang="zh-CN" altLang="en-US" dirty="0"/>
              <a:t>。</a:t>
            </a:r>
          </a:p>
          <a:p>
            <a:r>
              <a:rPr lang="zh-CN" altLang="en-US" b="1" dirty="0"/>
              <a:t>我们在一个大规模 </a:t>
            </a:r>
            <a:r>
              <a:rPr lang="en-US" altLang="zh-CN" b="1" dirty="0"/>
              <a:t>DML </a:t>
            </a:r>
            <a:r>
              <a:rPr lang="zh-CN" altLang="en-US" b="1" dirty="0"/>
              <a:t>集群上评估了 </a:t>
            </a:r>
            <a:r>
              <a:rPr lang="en-US" altLang="zh-CN" b="1" dirty="0"/>
              <a:t>R-</a:t>
            </a:r>
            <a:r>
              <a:rPr lang="en-US" altLang="zh-CN" b="1" dirty="0" err="1"/>
              <a:t>Pingmesh</a:t>
            </a:r>
            <a:r>
              <a:rPr lang="en-US" altLang="zh-CN" b="1" dirty="0"/>
              <a:t> </a:t>
            </a:r>
            <a:r>
              <a:rPr lang="zh-CN" altLang="en-US" b="1" dirty="0"/>
              <a:t>的性能。</a:t>
            </a:r>
            <a:endParaRPr lang="zh-CN" altLang="en-US" dirty="0"/>
          </a:p>
          <a:p>
            <a:pPr>
              <a:buFont typeface="Arial" panose="020B0604020202020204" pitchFamily="34" charset="0"/>
              <a:buChar char="•"/>
            </a:pPr>
            <a:r>
              <a:rPr lang="zh-CN" altLang="en-US" dirty="0"/>
              <a:t>使用了</a:t>
            </a:r>
            <a:r>
              <a:rPr lang="zh-CN" altLang="en-US" b="1" dirty="0"/>
              <a:t>三层交换机架构</a:t>
            </a:r>
            <a:r>
              <a:rPr lang="zh-CN" altLang="en-US" dirty="0"/>
              <a:t>，支持</a:t>
            </a:r>
            <a:r>
              <a:rPr lang="zh-CN" altLang="en-US" b="1" dirty="0"/>
              <a:t>数千台 </a:t>
            </a:r>
            <a:r>
              <a:rPr lang="en-US" altLang="zh-CN" b="1" dirty="0"/>
              <a:t>GPU </a:t>
            </a:r>
            <a:r>
              <a:rPr lang="zh-CN" altLang="en-US" b="1" dirty="0"/>
              <a:t>服务器</a:t>
            </a:r>
            <a:r>
              <a:rPr lang="zh-CN" altLang="en-US" dirty="0"/>
              <a:t>。</a:t>
            </a:r>
          </a:p>
          <a:p>
            <a:pPr>
              <a:buFont typeface="Arial" panose="020B0604020202020204" pitchFamily="34" charset="0"/>
              <a:buChar char="•"/>
            </a:pPr>
            <a:r>
              <a:rPr lang="zh-CN" altLang="en-US" dirty="0"/>
              <a:t>不同层的交换机通过</a:t>
            </a:r>
            <a:r>
              <a:rPr lang="zh-CN" altLang="en-US" b="1" dirty="0"/>
              <a:t>类似 </a:t>
            </a:r>
            <a:r>
              <a:rPr lang="en-US" altLang="zh-CN" b="1" dirty="0"/>
              <a:t>Clos </a:t>
            </a:r>
            <a:r>
              <a:rPr lang="zh-CN" altLang="en-US" b="1" dirty="0"/>
              <a:t>的拓扑结构</a:t>
            </a:r>
            <a:r>
              <a:rPr lang="zh-CN" altLang="en-US" dirty="0"/>
              <a:t>互联。</a:t>
            </a:r>
          </a:p>
          <a:p>
            <a:pPr>
              <a:buFont typeface="Arial" panose="020B0604020202020204" pitchFamily="34" charset="0"/>
              <a:buChar char="•"/>
            </a:pPr>
            <a:r>
              <a:rPr lang="zh-CN" altLang="en-US" dirty="0"/>
              <a:t>交换机采用了</a:t>
            </a:r>
            <a:r>
              <a:rPr lang="en-US" altLang="zh-CN" b="1" dirty="0"/>
              <a:t>Broadcom Tomahawk 4 </a:t>
            </a:r>
            <a:r>
              <a:rPr lang="zh-CN" altLang="en-US" b="1" dirty="0"/>
              <a:t>芯片</a:t>
            </a:r>
            <a:r>
              <a:rPr lang="zh-CN" altLang="en-US" dirty="0"/>
              <a:t>，每台交换机有 </a:t>
            </a:r>
            <a:r>
              <a:rPr lang="en-US" altLang="zh-CN" b="1" dirty="0"/>
              <a:t>64 </a:t>
            </a:r>
            <a:r>
              <a:rPr lang="zh-CN" altLang="en-US" b="1" dirty="0"/>
              <a:t>个 </a:t>
            </a:r>
            <a:r>
              <a:rPr lang="en-US" altLang="zh-CN" b="1" dirty="0"/>
              <a:t>400 Gbps </a:t>
            </a:r>
            <a:r>
              <a:rPr lang="zh-CN" altLang="en-US" b="1" dirty="0"/>
              <a:t>端口</a:t>
            </a:r>
            <a:r>
              <a:rPr lang="zh-CN" altLang="en-US" dirty="0"/>
              <a:t>，总带宽达到 </a:t>
            </a:r>
            <a:r>
              <a:rPr lang="en-US" altLang="zh-CN" b="1" dirty="0"/>
              <a:t>25.6 </a:t>
            </a:r>
            <a:r>
              <a:rPr lang="en-US" altLang="zh-CN" b="1" dirty="0" err="1"/>
              <a:t>Tbps</a:t>
            </a:r>
            <a:r>
              <a:rPr lang="zh-CN" altLang="en-US" dirty="0"/>
              <a:t>。</a:t>
            </a:r>
          </a:p>
          <a:p>
            <a:pPr>
              <a:buFont typeface="Arial" panose="020B0604020202020204" pitchFamily="34" charset="0"/>
              <a:buChar char="•"/>
            </a:pPr>
            <a:r>
              <a:rPr lang="zh-CN" altLang="en-US" dirty="0"/>
              <a:t>每层交换机的</a:t>
            </a:r>
            <a:r>
              <a:rPr lang="zh-CN" altLang="en-US" b="1" dirty="0"/>
              <a:t>超订阅比</a:t>
            </a:r>
            <a:r>
              <a:rPr lang="zh-CN" altLang="en-US" dirty="0"/>
              <a:t>为 </a:t>
            </a:r>
            <a:r>
              <a:rPr lang="en-US" altLang="zh-CN" b="1" dirty="0"/>
              <a:t>1:1</a:t>
            </a:r>
            <a:r>
              <a:rPr lang="zh-CN" altLang="en-US" dirty="0"/>
              <a:t>（</a:t>
            </a:r>
            <a:r>
              <a:rPr lang="en-US" altLang="zh-CN" dirty="0"/>
              <a:t>32 </a:t>
            </a:r>
            <a:r>
              <a:rPr lang="zh-CN" altLang="en-US" dirty="0"/>
              <a:t>个端口用于下行连接，</a:t>
            </a:r>
            <a:r>
              <a:rPr lang="en-US" altLang="zh-CN" dirty="0"/>
              <a:t>32 </a:t>
            </a:r>
            <a:r>
              <a:rPr lang="zh-CN" altLang="en-US" dirty="0"/>
              <a:t>个端口用于上行连接）。</a:t>
            </a:r>
          </a:p>
          <a:p>
            <a:endParaRPr lang="zh-CN" altLang="en-US" dirty="0"/>
          </a:p>
        </p:txBody>
      </p:sp>
      <p:sp>
        <p:nvSpPr>
          <p:cNvPr id="4" name="灯片编号占位符 3">
            <a:extLst>
              <a:ext uri="{FF2B5EF4-FFF2-40B4-BE49-F238E27FC236}">
                <a16:creationId xmlns:a16="http://schemas.microsoft.com/office/drawing/2014/main" id="{2AC01669-C844-D7F0-85F6-0D63B638FF82}"/>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89421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E3B9F-3E68-8D1F-B4B2-D1DC32FF83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C1F4C5-7BDA-62B4-5A68-9322F7A57714}"/>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3E05A7F7-6734-2F0B-F5DC-9C5683A1312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C2CC2C5-DC78-37E5-19E4-11280215493A}"/>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09475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6A1E4-E89D-AFAA-912A-A1518A6454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0ADFB48-D95E-37E7-80D1-3BC1B4B70996}"/>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5082B10E-46ED-3B45-F0BF-CDCA4E99AE8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91E4DAF-A32A-53FC-A7B5-703D10A5AD00}"/>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836303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D8CFCC-6379-446F-B895-3201964D2548}" type="slidenum">
              <a:rPr lang="zh-CN" altLang="en-US" smtClean="0"/>
              <a:t>15</a:t>
            </a:fld>
            <a:endParaRPr lang="zh-CN" altLang="en-US"/>
          </a:p>
        </p:txBody>
      </p:sp>
    </p:spTree>
    <p:extLst>
      <p:ext uri="{BB962C8B-B14F-4D97-AF65-F5344CB8AC3E}">
        <p14:creationId xmlns:p14="http://schemas.microsoft.com/office/powerpoint/2010/main" val="1865118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商品 </a:t>
            </a:r>
            <a:r>
              <a:rPr lang="en-US" altLang="zh-CN" dirty="0"/>
              <a:t>RDMA NIC</a:t>
            </a:r>
            <a:r>
              <a:rPr lang="zh-CN" altLang="en-US" dirty="0"/>
              <a:t>（</a:t>
            </a:r>
            <a:r>
              <a:rPr lang="en-US" altLang="zh-CN" dirty="0"/>
              <a:t>RNIC</a:t>
            </a:r>
            <a:r>
              <a:rPr lang="zh-CN" altLang="en-US" dirty="0"/>
              <a:t>）使用 </a:t>
            </a:r>
            <a:r>
              <a:rPr lang="en-US" altLang="zh-CN" dirty="0"/>
              <a:t>go-back-n </a:t>
            </a:r>
            <a:r>
              <a:rPr lang="zh-CN" altLang="en-US" dirty="0"/>
              <a:t>作为重传机制。</a:t>
            </a:r>
            <a:endParaRPr lang="en-US" altLang="zh-CN" dirty="0"/>
          </a:p>
          <a:p>
            <a:r>
              <a:rPr lang="zh-CN" altLang="en-US" b="0" i="0" dirty="0">
                <a:solidFill>
                  <a:srgbClr val="71777D"/>
                </a:solidFill>
                <a:effectLst/>
                <a:latin typeface="Arial" panose="020B0604020202020204" pitchFamily="34" charset="0"/>
              </a:rPr>
              <a:t>远程直接内存访问</a:t>
            </a:r>
            <a:r>
              <a:rPr lang="en-US" altLang="zh-CN" b="0" i="0" dirty="0">
                <a:solidFill>
                  <a:srgbClr val="71777D"/>
                </a:solidFill>
                <a:effectLst/>
                <a:latin typeface="Arial" panose="020B0604020202020204" pitchFamily="34" charset="0"/>
              </a:rPr>
              <a:t>(Remote Direct Memory Access)</a:t>
            </a:r>
          </a:p>
          <a:p>
            <a:r>
              <a:rPr lang="en-US" altLang="zh-CN" b="0" i="0" dirty="0">
                <a:solidFill>
                  <a:srgbClr val="71777D"/>
                </a:solidFill>
                <a:effectLst/>
                <a:latin typeface="Arial" panose="020B0604020202020204" pitchFamily="34" charset="0"/>
              </a:rPr>
              <a:t>RoCE</a:t>
            </a:r>
            <a:r>
              <a:rPr lang="zh-CN" altLang="en-US" b="0" i="0" dirty="0">
                <a:solidFill>
                  <a:srgbClr val="71777D"/>
                </a:solidFill>
                <a:effectLst/>
                <a:latin typeface="Arial" panose="020B0604020202020204" pitchFamily="34" charset="0"/>
              </a:rPr>
              <a:t>（</a:t>
            </a:r>
            <a:r>
              <a:rPr lang="en-US" altLang="zh-CN" b="0" i="0" dirty="0">
                <a:solidFill>
                  <a:srgbClr val="71777D"/>
                </a:solidFill>
                <a:effectLst/>
                <a:latin typeface="Arial" panose="020B0604020202020204" pitchFamily="34" charset="0"/>
              </a:rPr>
              <a:t>RDMA over Converged Ethernet</a:t>
            </a:r>
            <a:r>
              <a:rPr lang="zh-CN" altLang="en-US" b="0" i="0" dirty="0">
                <a:solidFill>
                  <a:srgbClr val="71777D"/>
                </a:solidFill>
                <a:effectLst/>
                <a:latin typeface="Arial" panose="020B0604020202020204" pitchFamily="34" charset="0"/>
              </a:rPr>
              <a:t>）是一种基于以太网的远程直接内存访问协议，旨在通过以太网网络实现高性能、低延迟的数据传输。</a:t>
            </a:r>
            <a:endParaRPr lang="en-US" altLang="zh-CN" b="0" i="0" dirty="0">
              <a:solidFill>
                <a:srgbClr val="71777D"/>
              </a:solidFill>
              <a:effectLst/>
              <a:latin typeface="Arial" panose="020B0604020202020204" pitchFamily="34" charset="0"/>
            </a:endParaRPr>
          </a:p>
          <a:p>
            <a:r>
              <a:rPr lang="zh-CN" altLang="en-US" dirty="0"/>
              <a:t>文章中提到的 </a:t>
            </a:r>
            <a:r>
              <a:rPr lang="en-US" altLang="zh-CN" b="1" dirty="0"/>
              <a:t>PFC</a:t>
            </a:r>
            <a:r>
              <a:rPr lang="zh-CN" altLang="en-US" b="1" dirty="0"/>
              <a:t>（</a:t>
            </a:r>
            <a:r>
              <a:rPr lang="en-US" altLang="zh-CN" b="1" dirty="0"/>
              <a:t>Priority Flow Control</a:t>
            </a:r>
            <a:r>
              <a:rPr lang="zh-CN" altLang="en-US" b="1" dirty="0"/>
              <a:t>）</a:t>
            </a:r>
            <a:r>
              <a:rPr lang="en-US" altLang="zh-CN" dirty="0"/>
              <a:t> </a:t>
            </a:r>
            <a:r>
              <a:rPr lang="zh-CN" altLang="en-US" dirty="0"/>
              <a:t>配置，是一种在以太网网络中使用的 </a:t>
            </a:r>
            <a:r>
              <a:rPr lang="zh-CN" altLang="en-US" b="1" dirty="0"/>
              <a:t>拥塞管理机制</a:t>
            </a:r>
            <a:r>
              <a:rPr lang="zh-CN" altLang="en-US" dirty="0"/>
              <a:t>，主要用于减少数据丢包并提升网络传输的可靠性</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837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BCB96-63BC-7762-3EC7-0650AA6A2B2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461FA13-6402-681B-B136-0ECC1400DD63}"/>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5DD0C84B-5F4D-2746-5874-F573EB297DBC}"/>
              </a:ext>
            </a:extLst>
          </p:cNvPr>
          <p:cNvSpPr>
            <a:spLocks noGrp="1"/>
          </p:cNvSpPr>
          <p:nvPr>
            <p:ph type="body" idx="1"/>
          </p:nvPr>
        </p:nvSpPr>
        <p:spPr/>
        <p:txBody>
          <a:bodyPr/>
          <a:lstStyle/>
          <a:p>
            <a:r>
              <a:rPr lang="zh-CN" altLang="en-US" dirty="0"/>
              <a:t>现有 </a:t>
            </a:r>
            <a:r>
              <a:rPr lang="en-US" altLang="zh-CN" dirty="0"/>
              <a:t>RoCE </a:t>
            </a:r>
            <a:r>
              <a:rPr lang="zh-CN" altLang="en-US" dirty="0"/>
              <a:t>网络监控和诊断机制的局限性</a:t>
            </a:r>
            <a:endParaRPr lang="en-US" altLang="zh-CN" dirty="0"/>
          </a:p>
          <a:p>
            <a:r>
              <a:rPr lang="zh-CN" altLang="en-US" dirty="0"/>
              <a:t>步骤 </a:t>
            </a:r>
            <a:r>
              <a:rPr lang="en-US" altLang="zh-CN" dirty="0"/>
              <a:t>1</a:t>
            </a:r>
            <a:r>
              <a:rPr lang="zh-CN" altLang="en-US" dirty="0"/>
              <a:t>：检查服务器和交换机的配置、日志和异常指标。</a:t>
            </a:r>
          </a:p>
          <a:p>
            <a:r>
              <a:rPr lang="zh-CN" altLang="en-US" dirty="0"/>
              <a:t>步骤 </a:t>
            </a:r>
            <a:r>
              <a:rPr lang="en-US" altLang="zh-CN" dirty="0"/>
              <a:t>2</a:t>
            </a:r>
            <a:r>
              <a:rPr lang="zh-CN" altLang="en-US" dirty="0"/>
              <a:t>：在集群中运行基准测试工具（例如 </a:t>
            </a:r>
            <a:r>
              <a:rPr lang="en-US" altLang="zh-CN" dirty="0" err="1"/>
              <a:t>perftest</a:t>
            </a:r>
            <a:r>
              <a:rPr lang="zh-CN" altLang="en-US" dirty="0"/>
              <a:t>、</a:t>
            </a:r>
            <a:r>
              <a:rPr lang="en-US" altLang="zh-CN" dirty="0" err="1"/>
              <a:t>nccl</a:t>
            </a:r>
            <a:r>
              <a:rPr lang="en-US" altLang="zh-CN" dirty="0"/>
              <a:t>-test</a:t>
            </a:r>
            <a:r>
              <a:rPr lang="zh-CN" altLang="en-US" dirty="0"/>
              <a:t>）。此方法适用于小型集群，但对于大型集群来说很耗时。</a:t>
            </a:r>
            <a:endParaRPr lang="en-US" altLang="zh-CN" dirty="0"/>
          </a:p>
          <a:p>
            <a:r>
              <a:rPr lang="en-US" altLang="zh-CN" dirty="0">
                <a:latin typeface="Times New Roman" panose="02020603050405020304" pitchFamily="18" charset="0"/>
                <a:cs typeface="Times New Roman" panose="02020603050405020304" pitchFamily="18" charset="0"/>
              </a:rPr>
              <a:t>Benchmark: </a:t>
            </a:r>
            <a:r>
              <a:rPr lang="zh-CN" altLang="en-US" dirty="0">
                <a:latin typeface="Times New Roman" panose="02020603050405020304" pitchFamily="18" charset="0"/>
                <a:cs typeface="Times New Roman" panose="02020603050405020304" pitchFamily="18" charset="0"/>
              </a:rPr>
              <a:t>基准</a:t>
            </a:r>
            <a:endParaRPr lang="zh-CN" altLang="en-US" dirty="0"/>
          </a:p>
        </p:txBody>
      </p:sp>
      <p:sp>
        <p:nvSpPr>
          <p:cNvPr id="4" name="灯片编号占位符 3">
            <a:extLst>
              <a:ext uri="{FF2B5EF4-FFF2-40B4-BE49-F238E27FC236}">
                <a16:creationId xmlns:a16="http://schemas.microsoft.com/office/drawing/2014/main" id="{3CFF1896-4F60-7B10-0184-1E58BB8B9EF6}"/>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55685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D5C2E-2B3F-856F-9AD8-BD82005CB47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EFF040B-CBC7-84C4-9874-3890A364C0BD}"/>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13B53BBA-994D-6482-E4DD-FF2EE2D1829A}"/>
              </a:ext>
            </a:extLst>
          </p:cNvPr>
          <p:cNvSpPr>
            <a:spLocks noGrp="1"/>
          </p:cNvSpPr>
          <p:nvPr>
            <p:ph type="body" idx="1"/>
          </p:nvPr>
        </p:nvSpPr>
        <p:spPr/>
        <p:txBody>
          <a:bodyPr/>
          <a:lstStyle/>
          <a:p>
            <a:r>
              <a:rPr lang="zh-CN" altLang="en-US" dirty="0"/>
              <a:t>如果服务性能下降时没有检测到 </a:t>
            </a:r>
            <a:r>
              <a:rPr lang="en-US" altLang="zh-CN" dirty="0"/>
              <a:t>P0/P1 </a:t>
            </a:r>
            <a:r>
              <a:rPr lang="zh-CN" altLang="en-US" dirty="0"/>
              <a:t>问题，则网络是无问题的。</a:t>
            </a:r>
          </a:p>
        </p:txBody>
      </p:sp>
      <p:sp>
        <p:nvSpPr>
          <p:cNvPr id="4" name="灯片编号占位符 3">
            <a:extLst>
              <a:ext uri="{FF2B5EF4-FFF2-40B4-BE49-F238E27FC236}">
                <a16:creationId xmlns:a16="http://schemas.microsoft.com/office/drawing/2014/main" id="{109CB454-27A0-0F8A-75BA-A08DE553BD3F}"/>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6088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17FC5-BC69-00DF-950C-866E1F9FC1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B9C0B0-202A-42ED-FA85-04D67E4A8E2E}"/>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E5D6F5AD-8910-52F7-4F89-F944712AAC8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44E0728-D689-4E44-C99D-338F2DAB9397}"/>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362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C6C38-110A-5078-18C1-1DE2D9C35B2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A22D81F-5E7D-1FBC-DA17-C83892199D0B}"/>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95AD448B-B005-8368-812F-69EC1C85593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229D1DE-F3C4-B6B1-20CA-C3A5AB034507}"/>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3437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11FD7-7F1C-167E-2A01-486BC741037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A7BA063-1808-E152-F2CE-477C8C801104}"/>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63FE4188-D9F1-3F6F-63CB-AA2E279B5516}"/>
              </a:ext>
            </a:extLst>
          </p:cNvPr>
          <p:cNvSpPr>
            <a:spLocks noGrp="1"/>
          </p:cNvSpPr>
          <p:nvPr>
            <p:ph type="body" idx="1"/>
          </p:nvPr>
        </p:nvSpPr>
        <p:spPr/>
        <p:txBody>
          <a:bodyPr/>
          <a:lstStyle/>
          <a:p>
            <a:r>
              <a:rPr lang="en-US" altLang="zh-CN" dirty="0"/>
              <a:t>UD</a:t>
            </a:r>
            <a:r>
              <a:rPr lang="zh-CN" altLang="en-US" dirty="0"/>
              <a:t>（</a:t>
            </a:r>
            <a:r>
              <a:rPr lang="en-US" altLang="zh-CN" dirty="0"/>
              <a:t>Unreliable Datagram</a:t>
            </a:r>
            <a:r>
              <a:rPr lang="zh-CN" altLang="en-US" dirty="0"/>
              <a:t>）</a:t>
            </a:r>
          </a:p>
        </p:txBody>
      </p:sp>
      <p:sp>
        <p:nvSpPr>
          <p:cNvPr id="4" name="灯片编号占位符 3">
            <a:extLst>
              <a:ext uri="{FF2B5EF4-FFF2-40B4-BE49-F238E27FC236}">
                <a16:creationId xmlns:a16="http://schemas.microsoft.com/office/drawing/2014/main" id="{221F052E-9164-1EC2-9319-3EC9702E2A83}"/>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50823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ACDF1-C745-BC11-A196-98343C881A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FC851C-B940-74E1-B983-03244929C87C}"/>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A1DFBF99-4976-FF28-C08A-35842EA0C59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在网络发生持续性故障（如链路故障）的情况下，原本通过该链路传输的数据包可能会被网络重新分配（</a:t>
            </a:r>
            <a:r>
              <a:rPr lang="en-US" altLang="zh-CN" b="1" dirty="0"/>
              <a:t>rehashed</a:t>
            </a:r>
            <a:r>
              <a:rPr lang="zh-CN" altLang="en-US" dirty="0"/>
              <a:t>）到其他正常的链路上继续传输。由于这种重新分配机制，可能导致网络诊断工具无法准确定位原始故障的具体位置，从而产生</a:t>
            </a:r>
            <a:r>
              <a:rPr lang="zh-CN" altLang="en-US" b="1" dirty="0"/>
              <a:t>错误的故障推断（</a:t>
            </a:r>
            <a:r>
              <a:rPr lang="en-US" altLang="zh-CN" b="1" dirty="0"/>
              <a:t>fault inference</a:t>
            </a:r>
            <a:r>
              <a:rPr lang="zh-CN" altLang="en-US" b="1"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ECMP</a:t>
            </a:r>
            <a:r>
              <a:rPr lang="zh-CN" altLang="en-US" b="1" dirty="0"/>
              <a:t>（</a:t>
            </a:r>
            <a:r>
              <a:rPr lang="en-US" altLang="zh-CN" b="1" dirty="0"/>
              <a:t>Equal-Cost Multi-Path</a:t>
            </a:r>
            <a:r>
              <a:rPr lang="zh-CN" altLang="en-US" b="1" dirty="0"/>
              <a:t>）</a:t>
            </a:r>
            <a:r>
              <a:rPr lang="en-US" altLang="zh-CN" dirty="0"/>
              <a:t> </a:t>
            </a:r>
            <a:r>
              <a:rPr lang="zh-CN" altLang="en-US" dirty="0"/>
              <a:t>是一种路由策略，用于在多条具有相同开销的路径之间分摊网络流量</a:t>
            </a:r>
          </a:p>
          <a:p>
            <a:endParaRPr lang="zh-CN" altLang="en-US" dirty="0"/>
          </a:p>
        </p:txBody>
      </p:sp>
      <p:sp>
        <p:nvSpPr>
          <p:cNvPr id="4" name="灯片编号占位符 3">
            <a:extLst>
              <a:ext uri="{FF2B5EF4-FFF2-40B4-BE49-F238E27FC236}">
                <a16:creationId xmlns:a16="http://schemas.microsoft.com/office/drawing/2014/main" id="{02DAE610-4863-A608-1153-938ACE14919B}"/>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8626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F5D7E-2084-580B-6CC2-310A020463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E2B3A3-17C9-05D4-DB79-A5F3633B627C}"/>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03A6CFEA-8982-879C-E6C7-A60DD1AA0B69}"/>
              </a:ext>
            </a:extLst>
          </p:cNvPr>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同时，不应使用任何涉及</a:t>
            </a:r>
            <a:r>
              <a:rPr lang="en-US" altLang="zh-CN" b="0" i="0" dirty="0">
                <a:solidFill>
                  <a:srgbClr val="000000"/>
                </a:solidFill>
                <a:effectLst/>
                <a:latin typeface="微软雅黑" panose="020B0503020204020204" pitchFamily="34" charset="-122"/>
                <a:ea typeface="微软雅黑" panose="020B0503020204020204" pitchFamily="34" charset="-122"/>
              </a:rPr>
              <a:t>RNIC</a:t>
            </a:r>
            <a:r>
              <a:rPr lang="zh-CN" altLang="en-US" b="0" i="0" dirty="0">
                <a:solidFill>
                  <a:srgbClr val="000000"/>
                </a:solidFill>
                <a:effectLst/>
                <a:latin typeface="微软雅黑" panose="020B0503020204020204" pitchFamily="34" charset="-122"/>
                <a:ea typeface="微软雅黑" panose="020B0503020204020204" pitchFamily="34" charset="-122"/>
              </a:rPr>
              <a:t>的异常探测数据来定位交换机网络问题。这种方法的前提是，对于每个</a:t>
            </a:r>
            <a:r>
              <a:rPr lang="en-US" altLang="zh-CN" b="0" i="0" dirty="0">
                <a:solidFill>
                  <a:srgbClr val="000000"/>
                </a:solidFill>
                <a:effectLst/>
                <a:latin typeface="微软雅黑" panose="020B0503020204020204" pitchFamily="34" charset="-122"/>
                <a:ea typeface="微软雅黑" panose="020B0503020204020204" pitchFamily="34" charset="-122"/>
              </a:rPr>
              <a:t>RNIC</a:t>
            </a:r>
            <a:r>
              <a:rPr lang="zh-CN" altLang="en-US" b="0" i="0" dirty="0">
                <a:solidFill>
                  <a:srgbClr val="000000"/>
                </a:solidFill>
                <a:effectLst/>
                <a:latin typeface="微软雅黑" panose="020B0503020204020204" pitchFamily="34" charset="-122"/>
                <a:ea typeface="微软雅黑" panose="020B0503020204020204" pitchFamily="34" charset="-122"/>
              </a:rPr>
              <a:t>，在同一</a:t>
            </a:r>
            <a:r>
              <a:rPr lang="en-US" altLang="zh-CN" b="0" i="0" dirty="0" err="1">
                <a:solidFill>
                  <a:srgbClr val="000000"/>
                </a:solidFill>
                <a:effectLst/>
                <a:latin typeface="微软雅黑" panose="020B0503020204020204" pitchFamily="34" charset="-122"/>
                <a:ea typeface="微软雅黑" panose="020B0503020204020204" pitchFamily="34" charset="-122"/>
              </a:rPr>
              <a:t>ToR</a:t>
            </a:r>
            <a:r>
              <a:rPr lang="zh-CN" altLang="en-US" b="0" i="0" dirty="0">
                <a:solidFill>
                  <a:srgbClr val="000000"/>
                </a:solidFill>
                <a:effectLst/>
                <a:latin typeface="微软雅黑" panose="020B0503020204020204" pitchFamily="34" charset="-122"/>
                <a:ea typeface="微软雅黑" panose="020B0503020204020204" pitchFamily="34" charset="-122"/>
              </a:rPr>
              <a:t>交换机下，在一段细粒度的时间内，应该有足够的来自其他</a:t>
            </a:r>
            <a:r>
              <a:rPr lang="en-US" altLang="zh-CN" b="0" i="0" dirty="0">
                <a:solidFill>
                  <a:srgbClr val="000000"/>
                </a:solidFill>
                <a:effectLst/>
                <a:latin typeface="微软雅黑" panose="020B0503020204020204" pitchFamily="34" charset="-122"/>
                <a:ea typeface="微软雅黑" panose="020B0503020204020204" pitchFamily="34" charset="-122"/>
              </a:rPr>
              <a:t>RNIC</a:t>
            </a:r>
            <a:r>
              <a:rPr lang="zh-CN" altLang="en-US" b="0" i="0" dirty="0">
                <a:solidFill>
                  <a:srgbClr val="000000"/>
                </a:solidFill>
                <a:effectLst/>
                <a:latin typeface="微软雅黑" panose="020B0503020204020204" pitchFamily="34" charset="-122"/>
                <a:ea typeface="微软雅黑" panose="020B0503020204020204" pitchFamily="34" charset="-122"/>
              </a:rPr>
              <a:t>的探测，以便我们可以实时监视每个</a:t>
            </a:r>
            <a:r>
              <a:rPr lang="en-US" altLang="zh-CN" b="0" i="0" dirty="0">
                <a:solidFill>
                  <a:srgbClr val="000000"/>
                </a:solidFill>
                <a:effectLst/>
                <a:latin typeface="微软雅黑" panose="020B0503020204020204" pitchFamily="34" charset="-122"/>
                <a:ea typeface="微软雅黑" panose="020B0503020204020204" pitchFamily="34" charset="-122"/>
              </a:rPr>
              <a:t>RNIC</a:t>
            </a:r>
            <a:r>
              <a:rPr lang="zh-CN" altLang="en-US" b="0" i="0" dirty="0">
                <a:solidFill>
                  <a:srgbClr val="000000"/>
                </a:solidFill>
                <a:effectLst/>
                <a:latin typeface="微软雅黑" panose="020B0503020204020204" pitchFamily="34" charset="-122"/>
                <a:ea typeface="微软雅黑" panose="020B0503020204020204" pitchFamily="34" charset="-122"/>
              </a:rPr>
              <a:t>的状态。</a:t>
            </a:r>
            <a:endParaRPr lang="zh-CN" altLang="en-US" dirty="0"/>
          </a:p>
        </p:txBody>
      </p:sp>
      <p:sp>
        <p:nvSpPr>
          <p:cNvPr id="4" name="灯片编号占位符 3">
            <a:extLst>
              <a:ext uri="{FF2B5EF4-FFF2-40B4-BE49-F238E27FC236}">
                <a16:creationId xmlns:a16="http://schemas.microsoft.com/office/drawing/2014/main" id="{46E680C0-7E02-01F9-AC45-4E38A71733FB}"/>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6145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0C811-55FA-8184-F51E-065231127A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8D00E1-0AAE-3933-2298-E1A8575A6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73D591-B26C-30BC-A3FF-7BA43A95608D}"/>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66A4FFD4-57EA-C732-5F9E-AB0BBD413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90B792-2B45-B363-6724-AE3DCBB109F5}"/>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69638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7CE8F-8578-9B89-84B3-B8B5AA807C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B0BD34-E1D1-6010-D965-488A9604A6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AC2A4D-36CD-7D6C-2648-22507ED1DF7E}"/>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9A3794A8-CBC0-6319-3BE9-61DF5E4A14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CEA29-A985-3D0D-3111-3CC674CDD120}"/>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84467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2D4EE7-D7BB-C404-FCB4-A76980BBB5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D2DB27-FB90-FD71-0FEF-88F38CBCB7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BA031A-EF2D-D0B2-2FFA-077E9E26AEB3}"/>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F206C6F2-62DB-5A61-7FC3-DE32F3A187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95927-F275-B590-78A9-DA6BC4A5BA27}"/>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55708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C5609-5C88-5916-9EA7-403BA9DCC4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8431A8-DCAE-21A9-8D04-28D273C8820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1C1F40-C1EB-0371-A85E-F760F1938A4E}"/>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6EBAAAD7-E063-4525-F1A5-C5ABE4B26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89D6F-3538-F5C7-9EE7-B9A8B099B989}"/>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19493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9E79C-8E98-7FAE-182C-B9B356440F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9A58AA-35BA-25F2-D863-72CB29E40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C5620E-57A3-196A-CF8F-84D0765AD55B}"/>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C21C3FFD-A2F9-EE3A-0098-23A9A2A909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EAEEA-C1C5-F5AF-8285-C4BA2DCFF207}"/>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0813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66E0D-EA75-FC36-E8AF-67C66B5CCB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944E33-F544-ADDB-6534-0B208A6528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0170F2-589D-B009-A3E5-3C3801F32E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0CC41C-9AF5-4C80-580F-4F8E36FCC728}"/>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74623B4D-903E-423E-7611-2C6F155A61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BFBF8F-59F8-E421-C390-E4A1642BCB28}"/>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58148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64B50-05BC-0F37-E626-1ED502E936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7373C3-8A03-3966-F1F5-1D3A53426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A19676A-4139-AF94-F5A9-5978A36BA4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2EC21D-694A-E19D-A362-65498639F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B04DF3-583A-42CF-D369-1C436191E6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66E034-8A4A-48F7-BF96-EE427B30E5A2}"/>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8" name="页脚占位符 7">
            <a:extLst>
              <a:ext uri="{FF2B5EF4-FFF2-40B4-BE49-F238E27FC236}">
                <a16:creationId xmlns:a16="http://schemas.microsoft.com/office/drawing/2014/main" id="{6E4A58C0-7DDC-41DA-911C-93EB18B1AC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1F2B09-A80B-E1C8-7708-5F5878439A3A}"/>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20373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3F1A1-68EB-CFF1-6CBE-47D7F9768C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3D76D0-E86D-644A-2F38-CA48F6A0AA7C}"/>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4" name="页脚占位符 3">
            <a:extLst>
              <a:ext uri="{FF2B5EF4-FFF2-40B4-BE49-F238E27FC236}">
                <a16:creationId xmlns:a16="http://schemas.microsoft.com/office/drawing/2014/main" id="{05A56E60-4798-296C-A9AE-0D454528EC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DAB339-B341-A488-4D0F-F25E866927FA}"/>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29578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E470-DECA-8F63-5604-44568216A5AA}"/>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3" name="页脚占位符 2">
            <a:extLst>
              <a:ext uri="{FF2B5EF4-FFF2-40B4-BE49-F238E27FC236}">
                <a16:creationId xmlns:a16="http://schemas.microsoft.com/office/drawing/2014/main" id="{FD3CE726-0F1A-9A8C-73C8-57012EEF9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966C6B-E9BB-6BF1-1353-0B6E1AD1A11C}"/>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93149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5E664-428C-D42F-A6C2-91A92167A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598313-6EEE-5232-562B-0F5EAA31B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8B8DFD-F855-B190-BF14-ED06D5409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AD7C19-2489-5F0A-A844-9FD0761DA66E}"/>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34792B8F-DCD9-CEC6-45F0-3DAB7E16F0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825AFF-1DC9-4F86-6442-48CD74037A9D}"/>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84337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D3DCD-3E6C-421E-EFAC-3F7507FD88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0239FA-F70F-A0D9-FFFC-704328DD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7D9F-F723-A6C7-9E67-12416A33D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8CD5EF-B9CC-289B-AF6F-F80745F7E439}"/>
              </a:ext>
            </a:extLst>
          </p:cNvPr>
          <p:cNvSpPr>
            <a:spLocks noGrp="1"/>
          </p:cNvSpPr>
          <p:nvPr>
            <p:ph type="dt" sz="half" idx="10"/>
          </p:nvPr>
        </p:nvSpPr>
        <p:spPr/>
        <p:txBody>
          <a:bodyPr/>
          <a:lstStyle/>
          <a:p>
            <a:fld id="{146F87E1-CC00-4F65-A375-666208D79BC5}"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944AA657-5D16-1F44-027C-723902803B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B2EDD2-6D24-BA94-1C91-67FC92CC33CC}"/>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99280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5C8B0F-7991-E54D-5361-876FD7DBA6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4BA379-BD01-9733-5EF2-96C5601F7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CBF368-025A-8F44-69F1-74146B478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F87E1-CC00-4F65-A375-666208D79BC5}"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26F2EA7E-D793-DE2D-6C26-56B701A2F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EBE6AE-9148-3F1C-B8E5-A78210FA5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284676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635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429225"/>
            <a:ext cx="12192000" cy="2738633"/>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804266" y="5083820"/>
            <a:ext cx="2183974" cy="858377"/>
          </a:xfrm>
          <a:prstGeom prst="rect">
            <a:avLst/>
          </a:prstGeom>
          <a:noFill/>
        </p:spPr>
        <p:txBody>
          <a:bodyPr wrap="square" rtlCol="0">
            <a:spAutoFit/>
          </a:bodyPr>
          <a:lstStyle/>
          <a:p>
            <a:pPr>
              <a:lnSpc>
                <a:spcPct val="150000"/>
              </a:lnSpc>
            </a:pPr>
            <a:r>
              <a:rPr lang="zh-CN" altLang="en-US" b="1" dirty="0">
                <a:solidFill>
                  <a:srgbClr val="453D3A"/>
                </a:solidFill>
                <a:latin typeface="宋体" panose="02010600030101010101" pitchFamily="2" charset="-122"/>
                <a:ea typeface="宋体" panose="02010600030101010101" pitchFamily="2" charset="-122"/>
              </a:rPr>
              <a:t>汇报人：方如意  </a:t>
            </a:r>
            <a:endParaRPr lang="en-US" altLang="zh-CN" b="1" dirty="0">
              <a:solidFill>
                <a:srgbClr val="453D3A"/>
              </a:solidFill>
              <a:latin typeface="宋体" panose="02010600030101010101" pitchFamily="2" charset="-122"/>
              <a:ea typeface="宋体" panose="02010600030101010101" pitchFamily="2" charset="-122"/>
            </a:endParaRPr>
          </a:p>
          <a:p>
            <a:pPr>
              <a:lnSpc>
                <a:spcPct val="150000"/>
              </a:lnSpc>
            </a:pPr>
            <a:r>
              <a:rPr lang="zh-CN" altLang="en-US" b="1" dirty="0">
                <a:solidFill>
                  <a:srgbClr val="453D3A"/>
                </a:solidFill>
                <a:latin typeface="宋体" panose="02010600030101010101" pitchFamily="2" charset="-122"/>
                <a:ea typeface="宋体" panose="02010600030101010101" pitchFamily="2" charset="-122"/>
              </a:rPr>
              <a:t>日期：</a:t>
            </a:r>
            <a:r>
              <a:rPr lang="en-US" altLang="zh-CN" b="1" dirty="0">
                <a:solidFill>
                  <a:srgbClr val="453D3A"/>
                </a:solidFill>
                <a:latin typeface="宋体" panose="02010600030101010101" pitchFamily="2" charset="-122"/>
                <a:ea typeface="宋体" panose="02010600030101010101" pitchFamily="2" charset="-122"/>
              </a:rPr>
              <a:t>2024.11.27</a:t>
            </a:r>
            <a:endParaRPr lang="zh-CN" altLang="en-US" b="1" dirty="0">
              <a:solidFill>
                <a:srgbClr val="453D3A"/>
              </a:solidFill>
              <a:latin typeface="宋体" panose="02010600030101010101" pitchFamily="2" charset="-122"/>
              <a:ea typeface="宋体" panose="02010600030101010101" pitchFamily="2" charset="-122"/>
            </a:endParaRPr>
          </a:p>
        </p:txBody>
      </p:sp>
      <p:sp>
        <p:nvSpPr>
          <p:cNvPr id="24" name="Freeform 5">
            <a:extLst>
              <a:ext uri="{FF2B5EF4-FFF2-40B4-BE49-F238E27FC236}">
                <a16:creationId xmlns:a16="http://schemas.microsoft.com/office/drawing/2014/main" id="{F5001039-9873-5140-A171-6462E222E194}"/>
              </a:ext>
            </a:extLst>
          </p:cNvPr>
          <p:cNvSpPr>
            <a:spLocks noEditPoints="1"/>
          </p:cNvSpPr>
          <p:nvPr/>
        </p:nvSpPr>
        <p:spPr bwMode="auto">
          <a:xfrm>
            <a:off x="11313647" y="267307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154387" y="1641594"/>
            <a:ext cx="2466589" cy="2004366"/>
          </a:xfrm>
          <a:prstGeom prst="rect">
            <a:avLst/>
          </a:prstGeom>
        </p:spPr>
      </p:pic>
      <p:sp>
        <p:nvSpPr>
          <p:cNvPr id="2" name="文本框 1">
            <a:extLst>
              <a:ext uri="{FF2B5EF4-FFF2-40B4-BE49-F238E27FC236}">
                <a16:creationId xmlns:a16="http://schemas.microsoft.com/office/drawing/2014/main" id="{B291280A-89D2-0F43-425C-2F338B1255C2}"/>
              </a:ext>
            </a:extLst>
          </p:cNvPr>
          <p:cNvSpPr txBox="1"/>
          <p:nvPr/>
        </p:nvSpPr>
        <p:spPr>
          <a:xfrm>
            <a:off x="2775362" y="2166658"/>
            <a:ext cx="8410798" cy="1077218"/>
          </a:xfrm>
          <a:prstGeom prst="rect">
            <a:avLst/>
          </a:prstGeom>
          <a:noFill/>
        </p:spPr>
        <p:txBody>
          <a:bodyPr wrap="square" rtlCol="0">
            <a:spAutoFit/>
          </a:bodyPr>
          <a:lstStyle/>
          <a:p>
            <a:pPr algn="just"/>
            <a:r>
              <a:rPr lang="en-US" altLang="zh-CN" sz="32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3200" b="1"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Pingmesh</a:t>
            </a:r>
            <a:r>
              <a:rPr lang="en-US" altLang="zh-CN" sz="32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 Service-Aware RoCE Network Monitoring and Diagnostic System</a:t>
            </a:r>
            <a:endParaRPr lang="zh-CN" altLang="en-US" sz="32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38871270-808E-1B1E-C6F4-467F2B3946EC}"/>
              </a:ext>
            </a:extLst>
          </p:cNvPr>
          <p:cNvSpPr txBox="1"/>
          <p:nvPr/>
        </p:nvSpPr>
        <p:spPr>
          <a:xfrm>
            <a:off x="2209800" y="3640846"/>
            <a:ext cx="9975850" cy="461665"/>
          </a:xfrm>
          <a:prstGeom prst="rect">
            <a:avLst/>
          </a:prstGeom>
          <a:noFill/>
        </p:spPr>
        <p:txBody>
          <a:bodyPr wrap="square" rtlCol="0">
            <a:spAutoFit/>
          </a:bodyPr>
          <a:lstStyle/>
          <a:p>
            <a:r>
              <a:rPr lang="zh-CN" altLang="en-US" sz="20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北京邮电大学未来网络实验室与紫金山实验室、字节跳动网络团队</a:t>
            </a:r>
            <a:r>
              <a:rPr lang="en-US" altLang="zh-CN" sz="20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SIGCOMM 2024 </a:t>
            </a:r>
            <a:endParaRPr lang="zh-CN" altLang="en-US" sz="28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27DE9C40-5628-0B20-490C-28DDC32C96BD}"/>
              </a:ext>
            </a:extLst>
          </p:cNvPr>
          <p:cNvSpPr txBox="1"/>
          <p:nvPr/>
        </p:nvSpPr>
        <p:spPr>
          <a:xfrm>
            <a:off x="144862" y="5100716"/>
            <a:ext cx="8196657" cy="923330"/>
          </a:xfrm>
          <a:prstGeom prst="rect">
            <a:avLst/>
          </a:prstGeom>
          <a:noFill/>
        </p:spPr>
        <p:txBody>
          <a:bodyPr wrap="square">
            <a:spAutoFit/>
          </a:bodyPr>
          <a:lstStyle/>
          <a:p>
            <a:r>
              <a:rPr lang="en-US" altLang="zh-CN" b="1" i="0" dirty="0">
                <a:solidFill>
                  <a:srgbClr val="222222"/>
                </a:solidFill>
                <a:effectLst/>
                <a:latin typeface="Times New Roman" panose="02020603050405020304" pitchFamily="18" charset="0"/>
                <a:cs typeface="Times New Roman" panose="02020603050405020304" pitchFamily="18" charset="0"/>
              </a:rPr>
              <a:t>Authors</a:t>
            </a:r>
            <a:r>
              <a:rPr lang="zh-CN" altLang="en-US" i="0" dirty="0">
                <a:solidFill>
                  <a:srgbClr val="222222"/>
                </a:solidFill>
                <a:effectLst/>
                <a:latin typeface="Times New Roman" panose="02020603050405020304" pitchFamily="18" charset="0"/>
                <a:cs typeface="Times New Roman" panose="02020603050405020304" pitchFamily="18" charset="0"/>
              </a:rPr>
              <a:t>：</a:t>
            </a:r>
            <a:r>
              <a:rPr lang="en-US" altLang="zh-CN" i="0" dirty="0" err="1">
                <a:solidFill>
                  <a:srgbClr val="222222"/>
                </a:solidFill>
                <a:effectLst/>
                <a:latin typeface="Times New Roman" panose="02020603050405020304" pitchFamily="18" charset="0"/>
                <a:cs typeface="Times New Roman" panose="02020603050405020304" pitchFamily="18" charset="0"/>
              </a:rPr>
              <a:t>Kefei</a:t>
            </a:r>
            <a:r>
              <a:rPr lang="en-US" altLang="zh-CN" i="0" dirty="0">
                <a:solidFill>
                  <a:srgbClr val="222222"/>
                </a:solidFill>
                <a:effectLst/>
                <a:latin typeface="Times New Roman" panose="02020603050405020304" pitchFamily="18" charset="0"/>
                <a:cs typeface="Times New Roman" panose="02020603050405020304" pitchFamily="18" charset="0"/>
              </a:rPr>
              <a:t> Liu, Zhuo Jiang, Jiao Zhang, </a:t>
            </a:r>
            <a:r>
              <a:rPr lang="en-US" altLang="zh-CN" i="0" dirty="0" err="1">
                <a:solidFill>
                  <a:srgbClr val="222222"/>
                </a:solidFill>
                <a:effectLst/>
                <a:latin typeface="Times New Roman" panose="02020603050405020304" pitchFamily="18" charset="0"/>
                <a:cs typeface="Times New Roman" panose="02020603050405020304" pitchFamily="18" charset="0"/>
              </a:rPr>
              <a:t>Shixian</a:t>
            </a:r>
            <a:r>
              <a:rPr lang="en-US" altLang="zh-CN" i="0" dirty="0">
                <a:solidFill>
                  <a:srgbClr val="222222"/>
                </a:solidFill>
                <a:effectLst/>
                <a:latin typeface="Times New Roman" panose="02020603050405020304" pitchFamily="18" charset="0"/>
                <a:cs typeface="Times New Roman" panose="02020603050405020304" pitchFamily="18" charset="0"/>
              </a:rPr>
              <a:t> Guo, Xuan Zhang, </a:t>
            </a:r>
            <a:r>
              <a:rPr lang="en-US" altLang="zh-CN" i="0" dirty="0" err="1">
                <a:solidFill>
                  <a:srgbClr val="222222"/>
                </a:solidFill>
                <a:effectLst/>
                <a:latin typeface="Times New Roman" panose="02020603050405020304" pitchFamily="18" charset="0"/>
                <a:cs typeface="Times New Roman" panose="02020603050405020304" pitchFamily="18" charset="0"/>
              </a:rPr>
              <a:t>Yangyang</a:t>
            </a:r>
            <a:r>
              <a:rPr lang="en-US" altLang="zh-CN" i="0" dirty="0">
                <a:solidFill>
                  <a:srgbClr val="222222"/>
                </a:solidFill>
                <a:effectLst/>
                <a:latin typeface="Times New Roman" panose="02020603050405020304" pitchFamily="18" charset="0"/>
                <a:cs typeface="Times New Roman" panose="02020603050405020304" pitchFamily="18" charset="0"/>
              </a:rPr>
              <a:t> Bai, </a:t>
            </a:r>
            <a:r>
              <a:rPr lang="en-US" altLang="zh-CN" i="0" dirty="0" err="1">
                <a:solidFill>
                  <a:srgbClr val="222222"/>
                </a:solidFill>
                <a:effectLst/>
                <a:latin typeface="Times New Roman" panose="02020603050405020304" pitchFamily="18" charset="0"/>
                <a:cs typeface="Times New Roman" panose="02020603050405020304" pitchFamily="18" charset="0"/>
              </a:rPr>
              <a:t>Yongbin</a:t>
            </a:r>
            <a:r>
              <a:rPr lang="en-US" altLang="zh-CN" i="0" dirty="0">
                <a:solidFill>
                  <a:srgbClr val="222222"/>
                </a:solidFill>
                <a:effectLst/>
                <a:latin typeface="Times New Roman" panose="02020603050405020304" pitchFamily="18" charset="0"/>
                <a:cs typeface="Times New Roman" panose="02020603050405020304" pitchFamily="18" charset="0"/>
              </a:rPr>
              <a:t> Dong, Feng Luo, Zhang </a:t>
            </a:r>
            <a:r>
              <a:rPr lang="en-US" altLang="zh-CN" i="0" dirty="0" err="1">
                <a:solidFill>
                  <a:srgbClr val="222222"/>
                </a:solidFill>
                <a:effectLst/>
                <a:latin typeface="Times New Roman" panose="02020603050405020304" pitchFamily="18" charset="0"/>
                <a:cs typeface="Times New Roman" panose="02020603050405020304" pitchFamily="18" charset="0"/>
              </a:rPr>
              <a:t>Zhang</a:t>
            </a:r>
            <a:r>
              <a:rPr lang="en-US" altLang="zh-CN" i="0" dirty="0">
                <a:solidFill>
                  <a:srgbClr val="222222"/>
                </a:solidFill>
                <a:effectLst/>
                <a:latin typeface="Times New Roman" panose="02020603050405020304" pitchFamily="18" charset="0"/>
                <a:cs typeface="Times New Roman" panose="02020603050405020304" pitchFamily="18" charset="0"/>
              </a:rPr>
              <a:t>, Lei Wang, Xiang Shi, </a:t>
            </a:r>
            <a:r>
              <a:rPr lang="en-US" altLang="zh-CN" i="0" dirty="0" err="1">
                <a:solidFill>
                  <a:srgbClr val="222222"/>
                </a:solidFill>
                <a:effectLst/>
                <a:latin typeface="Times New Roman" panose="02020603050405020304" pitchFamily="18" charset="0"/>
                <a:cs typeface="Times New Roman" panose="02020603050405020304" pitchFamily="18" charset="0"/>
              </a:rPr>
              <a:t>Haohan</a:t>
            </a:r>
            <a:r>
              <a:rPr lang="en-US" altLang="zh-CN" i="0" dirty="0">
                <a:solidFill>
                  <a:srgbClr val="222222"/>
                </a:solidFill>
                <a:effectLst/>
                <a:latin typeface="Times New Roman" panose="02020603050405020304" pitchFamily="18" charset="0"/>
                <a:cs typeface="Times New Roman" panose="02020603050405020304" pitchFamily="18" charset="0"/>
              </a:rPr>
              <a:t> Xu, Yang Bai, </a:t>
            </a:r>
            <a:r>
              <a:rPr lang="en-US" altLang="zh-CN" i="0" dirty="0" err="1">
                <a:solidFill>
                  <a:srgbClr val="222222"/>
                </a:solidFill>
                <a:effectLst/>
                <a:latin typeface="Times New Roman" panose="02020603050405020304" pitchFamily="18" charset="0"/>
                <a:cs typeface="Times New Roman" panose="02020603050405020304" pitchFamily="18" charset="0"/>
              </a:rPr>
              <a:t>Dongyang</a:t>
            </a:r>
            <a:r>
              <a:rPr lang="en-US" altLang="zh-CN" i="0" dirty="0">
                <a:solidFill>
                  <a:srgbClr val="222222"/>
                </a:solidFill>
                <a:effectLst/>
                <a:latin typeface="Times New Roman" panose="02020603050405020304" pitchFamily="18" charset="0"/>
                <a:cs typeface="Times New Roman" panose="02020603050405020304" pitchFamily="18" charset="0"/>
              </a:rPr>
              <a:t> Song, </a:t>
            </a:r>
            <a:r>
              <a:rPr lang="en-US" altLang="zh-CN" i="0" dirty="0" err="1">
                <a:solidFill>
                  <a:srgbClr val="222222"/>
                </a:solidFill>
                <a:effectLst/>
                <a:latin typeface="Times New Roman" panose="02020603050405020304" pitchFamily="18" charset="0"/>
                <a:cs typeface="Times New Roman" panose="02020603050405020304" pitchFamily="18" charset="0"/>
              </a:rPr>
              <a:t>Haoran</a:t>
            </a:r>
            <a:r>
              <a:rPr lang="en-US" altLang="zh-CN" i="0" dirty="0">
                <a:solidFill>
                  <a:srgbClr val="222222"/>
                </a:solidFill>
                <a:effectLst/>
                <a:latin typeface="Times New Roman" panose="02020603050405020304" pitchFamily="18" charset="0"/>
                <a:cs typeface="Times New Roman" panose="02020603050405020304" pitchFamily="18" charset="0"/>
              </a:rPr>
              <a:t> Wei, Bo Li, </a:t>
            </a:r>
            <a:r>
              <a:rPr lang="en-US" altLang="zh-CN" i="0" dirty="0" err="1">
                <a:solidFill>
                  <a:srgbClr val="222222"/>
                </a:solidFill>
                <a:effectLst/>
                <a:latin typeface="Times New Roman" panose="02020603050405020304" pitchFamily="18" charset="0"/>
                <a:cs typeface="Times New Roman" panose="02020603050405020304" pitchFamily="18" charset="0"/>
              </a:rPr>
              <a:t>Yongchen</a:t>
            </a:r>
            <a:r>
              <a:rPr lang="en-US" altLang="zh-CN" i="0" dirty="0">
                <a:solidFill>
                  <a:srgbClr val="222222"/>
                </a:solidFill>
                <a:effectLst/>
                <a:latin typeface="Times New Roman" panose="02020603050405020304" pitchFamily="18" charset="0"/>
                <a:cs typeface="Times New Roman" panose="02020603050405020304" pitchFamily="18" charset="0"/>
              </a:rPr>
              <a:t> Pan, Tian Pan, and Tao Huang.</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2C88A-91B2-D539-306F-D04752E78A90}"/>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57EB4B1C-F976-20EF-71E6-C8F7FE20C7C2}"/>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668F1100-2A86-84C7-6542-C4B4381DB559}"/>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6C0CE85A-D34C-FE76-5EA2-FE938931F65D}"/>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78529724-DD7F-5AF5-AC0D-DDAF4A3EE7E2}"/>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6EC19E76-E957-09E4-8B98-59617636606B}"/>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10B34699-3B9E-7FAF-1FB1-C922284DD35A}"/>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C86A7DD6-5B47-89B5-327A-D6F5CF8BA90B}"/>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11D408E3-A989-2428-4180-B2D7412D673A}"/>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F42BE740-5386-2820-D586-37F6397B3E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F480631E-6F37-D1C1-378F-DBDD9FFC70B0}"/>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6F6429D4-4D74-1717-7F71-3222406A8B18}"/>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D1EE127C-19C3-37F4-F4BC-FAF127320D46}"/>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F6B1999-FC7C-FE7C-3841-CA864B943694}"/>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30E63A15-A8EA-4C7D-7A2E-1AFDB3EFEE08}"/>
              </a:ext>
            </a:extLst>
          </p:cNvPr>
          <p:cNvSpPr txBox="1"/>
          <p:nvPr/>
        </p:nvSpPr>
        <p:spPr>
          <a:xfrm>
            <a:off x="796777" y="208926"/>
            <a:ext cx="2759089"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Pingmesh</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Design</a:t>
            </a:r>
          </a:p>
        </p:txBody>
      </p:sp>
      <p:sp>
        <p:nvSpPr>
          <p:cNvPr id="14" name="文本框 13">
            <a:extLst>
              <a:ext uri="{FF2B5EF4-FFF2-40B4-BE49-F238E27FC236}">
                <a16:creationId xmlns:a16="http://schemas.microsoft.com/office/drawing/2014/main" id="{26E4913A-251D-1218-E469-283B7BBF3AC7}"/>
              </a:ext>
            </a:extLst>
          </p:cNvPr>
          <p:cNvSpPr txBox="1"/>
          <p:nvPr/>
        </p:nvSpPr>
        <p:spPr>
          <a:xfrm>
            <a:off x="379974" y="951857"/>
            <a:ext cx="6582802"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R-</a:t>
            </a:r>
            <a:r>
              <a:rPr lang="en-US" altLang="zh-CN" b="1" dirty="0" err="1">
                <a:latin typeface="Times New Roman" panose="02020603050405020304" pitchFamily="18" charset="0"/>
                <a:cs typeface="Times New Roman" panose="02020603050405020304" pitchFamily="18" charset="0"/>
              </a:rPr>
              <a:t>Pingmesh</a:t>
            </a:r>
            <a:r>
              <a:rPr lang="en-US" altLang="zh-CN" b="1" dirty="0">
                <a:latin typeface="Times New Roman" panose="02020603050405020304" pitchFamily="18" charset="0"/>
                <a:cs typeface="Times New Roman" panose="02020603050405020304" pitchFamily="18" charset="0"/>
              </a:rPr>
              <a:t> Analyzer - (2) Locate Switch Network Problems</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85319F8D-EA37-A1C2-2861-9EC988272251}"/>
              </a:ext>
            </a:extLst>
          </p:cNvPr>
          <p:cNvSpPr txBox="1"/>
          <p:nvPr/>
        </p:nvSpPr>
        <p:spPr>
          <a:xfrm>
            <a:off x="379973" y="1432658"/>
            <a:ext cx="7080007" cy="4197559"/>
          </a:xfrm>
          <a:prstGeom prst="rect">
            <a:avLst/>
          </a:prstGeom>
          <a:noFill/>
        </p:spPr>
        <p:txBody>
          <a:bodyPr wrap="square" rtlCol="0">
            <a:spAutoFit/>
          </a:bodyPr>
          <a:lstStyle/>
          <a:p>
            <a:pPr>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 Filtering Anomalous Probes:</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After detecting anomalous RNICs and filtering out probes caused by them, only anomalous probes caused by switches remain.</a:t>
            </a:r>
          </a:p>
          <a:p>
            <a:pPr>
              <a:lnSpc>
                <a:spcPct val="150000"/>
              </a:lnSpc>
            </a:pPr>
            <a:r>
              <a:rPr lang="en-US" altLang="zh-CN" dirty="0">
                <a:latin typeface="Times New Roman" panose="02020603050405020304" pitchFamily="18" charset="0"/>
                <a:cs typeface="Times New Roman" panose="02020603050405020304" pitchFamily="18" charset="0"/>
              </a:rPr>
              <a:t>2. Simple Voting Algorithm:</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analyzer uses a voting algorithm to infer abnormal devices.</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It traverses the paths of probes and their ACKs, counting the number of times each link or switch is traversed.</a:t>
            </a:r>
          </a:p>
          <a:p>
            <a:pPr>
              <a:lnSpc>
                <a:spcPct val="150000"/>
              </a:lnSpc>
            </a:pPr>
            <a:r>
              <a:rPr lang="en-US" altLang="zh-CN" dirty="0">
                <a:latin typeface="Times New Roman" panose="02020603050405020304" pitchFamily="18" charset="0"/>
                <a:cs typeface="Times New Roman" panose="02020603050405020304" pitchFamily="18" charset="0"/>
              </a:rPr>
              <a:t>3. Result:</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link or switch with the highest number of votes is identified as the most suspicious.</a:t>
            </a:r>
          </a:p>
        </p:txBody>
      </p:sp>
      <p:pic>
        <p:nvPicPr>
          <p:cNvPr id="4" name="图片 3">
            <a:extLst>
              <a:ext uri="{FF2B5EF4-FFF2-40B4-BE49-F238E27FC236}">
                <a16:creationId xmlns:a16="http://schemas.microsoft.com/office/drawing/2014/main" id="{383D189E-E0C1-6AA8-FEFE-72FC83CC2430}"/>
              </a:ext>
            </a:extLst>
          </p:cNvPr>
          <p:cNvPicPr>
            <a:picLocks noChangeAspect="1"/>
          </p:cNvPicPr>
          <p:nvPr/>
        </p:nvPicPr>
        <p:blipFill>
          <a:blip r:embed="rId4"/>
          <a:stretch>
            <a:fillRect/>
          </a:stretch>
        </p:blipFill>
        <p:spPr>
          <a:xfrm>
            <a:off x="7377578" y="1971705"/>
            <a:ext cx="4343287" cy="2745076"/>
          </a:xfrm>
          <a:prstGeom prst="rect">
            <a:avLst/>
          </a:prstGeom>
        </p:spPr>
      </p:pic>
    </p:spTree>
    <p:extLst>
      <p:ext uri="{BB962C8B-B14F-4D97-AF65-F5344CB8AC3E}">
        <p14:creationId xmlns:p14="http://schemas.microsoft.com/office/powerpoint/2010/main" val="270675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D1A19-DDA4-BBDE-4302-F2C276FC7287}"/>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DF13FFC8-4BF6-01AE-C504-9A745933084D}"/>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933268B0-1103-4C05-F8C1-A30284BDA667}"/>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DFCD2D7D-67AA-F377-C223-E90F56563C88}"/>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B6A0F5A5-EA69-843E-5E04-DAFDB591BFDE}"/>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E272E71B-2F47-D365-D6D2-F7C8FC69C803}"/>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8349172F-BE43-D67F-A37E-DB6E65850D07}"/>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732BF93C-09FF-1FA2-8381-85132B107BF6}"/>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8F1AE0C7-FE6C-DE10-0A16-2DDBCC860882}"/>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448AC88D-9CBA-E950-B2FC-4680E7E0BD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BCE4854C-55E1-6081-B2FD-1BF736DA6798}"/>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D1478FED-B794-673C-6C23-2FF2C5871C08}"/>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92315591-9EEC-A683-57F9-938D6738D354}"/>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8B6DBF91-466E-3447-34ED-C77550B0B383}"/>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714C351B-25C2-863F-86B1-CBD3AC096569}"/>
              </a:ext>
            </a:extLst>
          </p:cNvPr>
          <p:cNvSpPr txBox="1"/>
          <p:nvPr/>
        </p:nvSpPr>
        <p:spPr>
          <a:xfrm>
            <a:off x="796777" y="208926"/>
            <a:ext cx="2759089"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Pingmesh</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Design</a:t>
            </a:r>
          </a:p>
        </p:txBody>
      </p:sp>
      <p:sp>
        <p:nvSpPr>
          <p:cNvPr id="14" name="文本框 13">
            <a:extLst>
              <a:ext uri="{FF2B5EF4-FFF2-40B4-BE49-F238E27FC236}">
                <a16:creationId xmlns:a16="http://schemas.microsoft.com/office/drawing/2014/main" id="{FCEA52A6-F224-66A0-9FAA-F55943CAF7D5}"/>
              </a:ext>
            </a:extLst>
          </p:cNvPr>
          <p:cNvSpPr txBox="1"/>
          <p:nvPr/>
        </p:nvSpPr>
        <p:spPr>
          <a:xfrm>
            <a:off x="592554" y="829817"/>
            <a:ext cx="9240276"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R-</a:t>
            </a:r>
            <a:r>
              <a:rPr lang="en-US" altLang="zh-CN" b="1" dirty="0" err="1">
                <a:latin typeface="Times New Roman" panose="02020603050405020304" pitchFamily="18" charset="0"/>
                <a:cs typeface="Times New Roman" panose="02020603050405020304" pitchFamily="18" charset="0"/>
              </a:rPr>
              <a:t>Pingmesh</a:t>
            </a:r>
            <a:r>
              <a:rPr lang="en-US" altLang="zh-CN" b="1" dirty="0">
                <a:latin typeface="Times New Roman" panose="02020603050405020304" pitchFamily="18" charset="0"/>
                <a:cs typeface="Times New Roman" panose="02020603050405020304" pitchFamily="18" charset="0"/>
              </a:rPr>
              <a:t> Analyzer - (3) Assess the Impact of Problems on Services (Service-Aware)</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D4442DC-1384-BFA5-5B96-09264E5D87B6}"/>
              </a:ext>
            </a:extLst>
          </p:cNvPr>
          <p:cNvSpPr txBox="1"/>
          <p:nvPr/>
        </p:nvSpPr>
        <p:spPr>
          <a:xfrm>
            <a:off x="660399" y="1519116"/>
            <a:ext cx="10858501" cy="3782061"/>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1.  If a problem is detected by Service Tracing:</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This problem can affect the service (P0 or P1):</a:t>
            </a:r>
          </a:p>
          <a:p>
            <a:pPr marL="1200150" lvl="2"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P0: The performance degradation exceeds the preset threshold, and the problem should be fixed immediately.</a:t>
            </a:r>
          </a:p>
          <a:p>
            <a:pPr marL="1200150" lvl="2"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P1: Otherwise, the decision to fix the problem should be based on the benefits gained after resolution.</a:t>
            </a:r>
          </a:p>
          <a:p>
            <a:pPr>
              <a:lnSpc>
                <a:spcPct val="150000"/>
              </a:lnSpc>
            </a:pPr>
            <a:r>
              <a:rPr lang="en-US" altLang="zh-CN" dirty="0">
                <a:latin typeface="Times New Roman" panose="02020603050405020304" pitchFamily="18" charset="0"/>
                <a:cs typeface="Times New Roman" panose="02020603050405020304" pitchFamily="18" charset="0"/>
              </a:rPr>
              <a:t>2.  If a problem is detected by Cluster Monitoring but not by Service Tracing:</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This problem is outside the service network and does not affect service performance (P2).</a:t>
            </a:r>
          </a:p>
          <a:p>
            <a:pPr>
              <a:lnSpc>
                <a:spcPct val="150000"/>
              </a:lnSpc>
            </a:pPr>
            <a:r>
              <a:rPr lang="en-US" altLang="zh-CN" dirty="0">
                <a:latin typeface="Times New Roman" panose="02020603050405020304" pitchFamily="18" charset="0"/>
                <a:cs typeface="Times New Roman" panose="02020603050405020304" pitchFamily="18" charset="0"/>
              </a:rPr>
              <a:t>3.  If service performance degrades but Service Tracing Probing does not find any problem:</a:t>
            </a:r>
          </a:p>
          <a:p>
            <a:pPr marL="742950" lvl="1"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service network is considered innocent.</a:t>
            </a:r>
          </a:p>
        </p:txBody>
      </p:sp>
    </p:spTree>
    <p:extLst>
      <p:ext uri="{BB962C8B-B14F-4D97-AF65-F5344CB8AC3E}">
        <p14:creationId xmlns:p14="http://schemas.microsoft.com/office/powerpoint/2010/main" val="388719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834D5-AA05-5196-355A-BB59718F0497}"/>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F09E4AA5-7F40-394B-1C59-DE064BA5EA83}"/>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0E85770C-0D93-0985-8552-884E015B948C}"/>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CCFFD626-5682-6DAA-51EE-580FD5C70E4A}"/>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FFB43615-8C59-3637-8A92-E91D2619E45B}"/>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687A17FC-F85C-D3EB-6513-E666DB6BCDC4}"/>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4BEDD4F0-1E3D-BA64-A1BF-460D6D0EDAA4}"/>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89725EA4-5F17-3133-B4C4-79E57A1A1123}"/>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2BA59FFD-1A61-8233-D885-50A7557F52C4}"/>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B5907527-CCC0-0F87-B2EE-2DAD7D1CC2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A816B475-AA07-5426-1166-FF53FCD7CFFD}"/>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9535DA8B-A534-3DE5-9229-8DD67952843A}"/>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D8F669AF-ED54-7641-20BF-0808B7690722}"/>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CF342A10-59C1-39C8-AD43-A78EF28A179D}"/>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D89321D5-8159-08BA-C5C9-E867463DEF6D}"/>
              </a:ext>
            </a:extLst>
          </p:cNvPr>
          <p:cNvSpPr txBox="1"/>
          <p:nvPr/>
        </p:nvSpPr>
        <p:spPr>
          <a:xfrm>
            <a:off x="796777" y="208926"/>
            <a:ext cx="1620957"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a:t>
            </a:r>
          </a:p>
        </p:txBody>
      </p:sp>
      <p:sp>
        <p:nvSpPr>
          <p:cNvPr id="4" name="文本框 3">
            <a:extLst>
              <a:ext uri="{FF2B5EF4-FFF2-40B4-BE49-F238E27FC236}">
                <a16:creationId xmlns:a16="http://schemas.microsoft.com/office/drawing/2014/main" id="{7C9E0862-2E32-EB37-7ED5-67B8344ABFB8}"/>
              </a:ext>
            </a:extLst>
          </p:cNvPr>
          <p:cNvSpPr txBox="1"/>
          <p:nvPr/>
        </p:nvSpPr>
        <p:spPr>
          <a:xfrm>
            <a:off x="617338" y="850235"/>
            <a:ext cx="9202937" cy="369332"/>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Accurately measure RTT and processing delay and use them to reflect service states.</a:t>
            </a:r>
          </a:p>
        </p:txBody>
      </p:sp>
      <p:pic>
        <p:nvPicPr>
          <p:cNvPr id="5" name="图片 4">
            <a:extLst>
              <a:ext uri="{FF2B5EF4-FFF2-40B4-BE49-F238E27FC236}">
                <a16:creationId xmlns:a16="http://schemas.microsoft.com/office/drawing/2014/main" id="{2FAAF014-7388-8978-6825-9D9C5F9C71A7}"/>
              </a:ext>
            </a:extLst>
          </p:cNvPr>
          <p:cNvPicPr>
            <a:picLocks noChangeAspect="1"/>
          </p:cNvPicPr>
          <p:nvPr/>
        </p:nvPicPr>
        <p:blipFill>
          <a:blip r:embed="rId4"/>
          <a:stretch>
            <a:fillRect/>
          </a:stretch>
        </p:blipFill>
        <p:spPr>
          <a:xfrm>
            <a:off x="6792819" y="1302860"/>
            <a:ext cx="4225701" cy="4704905"/>
          </a:xfrm>
          <a:prstGeom prst="rect">
            <a:avLst/>
          </a:prstGeom>
        </p:spPr>
      </p:pic>
      <p:sp>
        <p:nvSpPr>
          <p:cNvPr id="7" name="文本框 6">
            <a:extLst>
              <a:ext uri="{FF2B5EF4-FFF2-40B4-BE49-F238E27FC236}">
                <a16:creationId xmlns:a16="http://schemas.microsoft.com/office/drawing/2014/main" id="{0DBB9A30-60B5-5A59-0CE2-D3D223755E97}"/>
              </a:ext>
            </a:extLst>
          </p:cNvPr>
          <p:cNvSpPr txBox="1"/>
          <p:nvPr/>
        </p:nvSpPr>
        <p:spPr>
          <a:xfrm>
            <a:off x="617338" y="1226970"/>
            <a:ext cx="5605779" cy="5167056"/>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a:t>
            </a:r>
            <a:r>
              <a:rPr lang="en-US" altLang="zh-CN" dirty="0" err="1">
                <a:latin typeface="Times New Roman" panose="02020603050405020304" pitchFamily="18" charset="0"/>
                <a:cs typeface="Times New Roman" panose="02020603050405020304" pitchFamily="18" charset="0"/>
              </a:rPr>
              <a:t>Pingmesh</a:t>
            </a:r>
            <a:r>
              <a:rPr lang="en-US" altLang="zh-CN" dirty="0">
                <a:latin typeface="Times New Roman" panose="02020603050405020304" pitchFamily="18" charset="0"/>
                <a:cs typeface="Times New Roman" panose="02020603050405020304" pitchFamily="18" charset="0"/>
              </a:rPr>
              <a:t> was deployed for over </a:t>
            </a:r>
            <a:r>
              <a:rPr lang="en-US" altLang="zh-CN" b="1" dirty="0">
                <a:latin typeface="Times New Roman" panose="02020603050405020304" pitchFamily="18" charset="0"/>
                <a:cs typeface="Times New Roman" panose="02020603050405020304" pitchFamily="18" charset="0"/>
              </a:rPr>
              <a:t>6 months </a:t>
            </a:r>
            <a:r>
              <a:rPr lang="en-US" altLang="zh-CN" dirty="0">
                <a:latin typeface="Times New Roman" panose="02020603050405020304" pitchFamily="18" charset="0"/>
                <a:cs typeface="Times New Roman" panose="02020603050405020304" pitchFamily="18" charset="0"/>
              </a:rPr>
              <a:t>on multiple DML RoCE clusters:</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Tens of thousands of RDMA NICs </a:t>
            </a:r>
            <a:r>
              <a:rPr lang="en-US" altLang="zh-CN" dirty="0">
                <a:latin typeface="Times New Roman" panose="02020603050405020304" pitchFamily="18" charset="0"/>
                <a:cs typeface="Times New Roman" panose="02020603050405020304" pitchFamily="18" charset="0"/>
              </a:rPr>
              <a:t>were used in total.</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Including both </a:t>
            </a:r>
            <a:r>
              <a:rPr lang="en-US" altLang="zh-CN" b="1" dirty="0">
                <a:latin typeface="Times New Roman" panose="02020603050405020304" pitchFamily="18" charset="0"/>
                <a:cs typeface="Times New Roman" panose="02020603050405020304" pitchFamily="18" charset="0"/>
              </a:rPr>
              <a:t>on-premises </a:t>
            </a:r>
            <a:r>
              <a:rPr lang="en-US" altLang="zh-CN" dirty="0">
                <a:latin typeface="Times New Roman" panose="02020603050405020304" pitchFamily="18" charset="0"/>
                <a:cs typeface="Times New Roman" panose="02020603050405020304" pitchFamily="18" charset="0"/>
              </a:rPr>
              <a:t>and </a:t>
            </a:r>
            <a:r>
              <a:rPr lang="en-US" altLang="zh-CN" b="1" dirty="0">
                <a:latin typeface="Times New Roman" panose="02020603050405020304" pitchFamily="18" charset="0"/>
                <a:cs typeface="Times New Roman" panose="02020603050405020304" pitchFamily="18" charset="0"/>
              </a:rPr>
              <a:t>public</a:t>
            </a:r>
            <a:r>
              <a:rPr lang="en-US" altLang="zh-CN" dirty="0">
                <a:latin typeface="Times New Roman" panose="02020603050405020304" pitchFamily="18" charset="0"/>
                <a:cs typeface="Times New Roman" panose="02020603050405020304" pitchFamily="18" charset="0"/>
              </a:rPr>
              <a:t> cloud clusters.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performance of R-</a:t>
            </a:r>
            <a:r>
              <a:rPr lang="en-US" altLang="zh-CN" dirty="0" err="1">
                <a:latin typeface="Times New Roman" panose="02020603050405020304" pitchFamily="18" charset="0"/>
                <a:cs typeface="Times New Roman" panose="02020603050405020304" pitchFamily="18" charset="0"/>
              </a:rPr>
              <a:t>Pingmesh</a:t>
            </a:r>
            <a:r>
              <a:rPr lang="en-US" altLang="zh-CN" dirty="0">
                <a:latin typeface="Times New Roman" panose="02020603050405020304" pitchFamily="18" charset="0"/>
                <a:cs typeface="Times New Roman" panose="02020603050405020304" pitchFamily="18" charset="0"/>
              </a:rPr>
              <a:t> was evaluated on a large-scale DML cluster:</a:t>
            </a:r>
          </a:p>
          <a:p>
            <a:pPr marL="285750" indent="-285750">
              <a:lnSpc>
                <a:spcPct val="150000"/>
              </a:lnSpc>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3 tiers </a:t>
            </a:r>
            <a:r>
              <a:rPr lang="en-US" altLang="zh-CN" dirty="0">
                <a:latin typeface="Times New Roman" panose="02020603050405020304" pitchFamily="18" charset="0"/>
                <a:cs typeface="Times New Roman" panose="02020603050405020304" pitchFamily="18" charset="0"/>
              </a:rPr>
              <a:t>of switches were used to accommodate </a:t>
            </a:r>
            <a:r>
              <a:rPr lang="en-US" altLang="zh-CN" b="1" dirty="0">
                <a:latin typeface="Times New Roman" panose="02020603050405020304" pitchFamily="18" charset="0"/>
                <a:cs typeface="Times New Roman" panose="02020603050405020304" pitchFamily="18" charset="0"/>
              </a:rPr>
              <a:t>thousands of GPU servers</a:t>
            </a:r>
            <a:r>
              <a:rPr lang="en-US" altLang="zh-CN"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switches were equipped with Broadcom Tomahawk 4 chips, each providing </a:t>
            </a:r>
            <a:r>
              <a:rPr lang="en-US" altLang="zh-CN" b="1" dirty="0">
                <a:latin typeface="Times New Roman" panose="02020603050405020304" pitchFamily="18" charset="0"/>
                <a:cs typeface="Times New Roman" panose="02020603050405020304" pitchFamily="18" charset="0"/>
              </a:rPr>
              <a:t>64 × 400 Gbps </a:t>
            </a:r>
            <a:r>
              <a:rPr lang="en-US" altLang="zh-CN" dirty="0">
                <a:latin typeface="Times New Roman" panose="02020603050405020304" pitchFamily="18" charset="0"/>
                <a:cs typeface="Times New Roman" panose="02020603050405020304" pitchFamily="18" charset="0"/>
              </a:rPr>
              <a:t>ports for a total bandwidth of </a:t>
            </a:r>
            <a:r>
              <a:rPr lang="en-US" altLang="zh-CN" b="1" dirty="0">
                <a:latin typeface="Times New Roman" panose="02020603050405020304" pitchFamily="18" charset="0"/>
                <a:cs typeface="Times New Roman" panose="02020603050405020304" pitchFamily="18" charset="0"/>
              </a:rPr>
              <a:t>25.6 </a:t>
            </a:r>
            <a:r>
              <a:rPr lang="en-US" altLang="zh-CN" b="1" dirty="0" err="1">
                <a:latin typeface="Times New Roman" panose="02020603050405020304" pitchFamily="18" charset="0"/>
                <a:cs typeface="Times New Roman" panose="02020603050405020304" pitchFamily="18" charset="0"/>
              </a:rPr>
              <a:t>Tbps</a:t>
            </a:r>
            <a:r>
              <a:rPr lang="en-US" altLang="zh-CN" b="1"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oversubscription ratio at each tier was 1:1 (32 ports for downlink and 32 ports for uplink).</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F6EE6ADD-707F-A69A-E286-D9C0B404A3B8}"/>
              </a:ext>
            </a:extLst>
          </p:cNvPr>
          <p:cNvSpPr txBox="1"/>
          <p:nvPr/>
        </p:nvSpPr>
        <p:spPr>
          <a:xfrm>
            <a:off x="6792819" y="5984129"/>
            <a:ext cx="4576221" cy="523220"/>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Measured network RTT has the same "shape" with average training throughput.</a:t>
            </a:r>
            <a:endParaRPr lang="zh-CN" altLang="en-US" sz="14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6CD1B11F-A18F-A349-4617-621CFD8864E0}"/>
              </a:ext>
            </a:extLst>
          </p:cNvPr>
          <p:cNvSpPr txBox="1"/>
          <p:nvPr/>
        </p:nvSpPr>
        <p:spPr>
          <a:xfrm>
            <a:off x="10955764" y="4144249"/>
            <a:ext cx="934871" cy="646331"/>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Service </a:t>
            </a:r>
          </a:p>
          <a:p>
            <a:r>
              <a:rPr lang="en-US" altLang="zh-CN" dirty="0">
                <a:solidFill>
                  <a:srgbClr val="FF0000"/>
                </a:solidFill>
                <a:latin typeface="Times New Roman" panose="02020603050405020304" pitchFamily="18" charset="0"/>
                <a:cs typeface="Times New Roman" panose="02020603050405020304" pitchFamily="18" charset="0"/>
              </a:rPr>
              <a:t>Tracing</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BD3CD0B-BD75-86EC-B64B-95CA2E5D02F6}"/>
              </a:ext>
            </a:extLst>
          </p:cNvPr>
          <p:cNvSpPr txBox="1"/>
          <p:nvPr/>
        </p:nvSpPr>
        <p:spPr>
          <a:xfrm>
            <a:off x="10955764" y="4972986"/>
            <a:ext cx="1236236" cy="646331"/>
          </a:xfrm>
          <a:prstGeom prst="rect">
            <a:avLst/>
          </a:prstGeom>
          <a:noFill/>
        </p:spPr>
        <p:txBody>
          <a:bodyPr wrap="none" rtlCol="0">
            <a:spAutoFit/>
          </a:bodyPr>
          <a:lstStyle/>
          <a:p>
            <a:r>
              <a:rPr lang="en-US" altLang="zh-CN" dirty="0">
                <a:solidFill>
                  <a:srgbClr val="FF0000"/>
                </a:solidFill>
                <a:latin typeface="Times New Roman" panose="02020603050405020304" pitchFamily="18" charset="0"/>
                <a:cs typeface="Times New Roman" panose="02020603050405020304" pitchFamily="18" charset="0"/>
              </a:rPr>
              <a:t>Cluster </a:t>
            </a:r>
          </a:p>
          <a:p>
            <a:r>
              <a:rPr lang="en-US" altLang="zh-CN" dirty="0">
                <a:solidFill>
                  <a:srgbClr val="FF0000"/>
                </a:solidFill>
                <a:latin typeface="Times New Roman" panose="02020603050405020304" pitchFamily="18" charset="0"/>
                <a:cs typeface="Times New Roman" panose="02020603050405020304" pitchFamily="18" charset="0"/>
              </a:rPr>
              <a:t>Monitoring</a:t>
            </a:r>
            <a:endParaRPr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82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000B7-E674-8F8B-5A11-10FFAF5D1495}"/>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5BF5EC7D-3A0D-58BF-5D9A-8B7613699EB6}"/>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C5C4142C-D628-3958-D806-9CB6425FDDBC}"/>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965CD52F-0CE9-A145-446C-B5A302D733E4}"/>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04CB4439-89C4-DBC4-C53E-D4374BD0D229}"/>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E2CE3598-0B1A-4597-4016-E544AC593C12}"/>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8E76AF95-5DF6-56B2-8E86-785B6A9B17AE}"/>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F3BAD621-9DD3-6C95-2565-F143281865E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7D858DE4-9E7D-7D3B-3484-6EBFDFD7E113}"/>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9A2EE032-7BDE-64E2-3409-4EEAAB8662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5286CA32-DDEE-7DA5-7C83-65F40AD52875}"/>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D966705B-73DE-65D5-3CA3-954A71F03A18}"/>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8A140A18-3AC8-2DAA-4FCC-FDDDA9BF4511}"/>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C035EB3F-3985-66D0-4D56-5E824F05425D}"/>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88373C5B-87A5-D8E8-9645-6BE0680139AF}"/>
              </a:ext>
            </a:extLst>
          </p:cNvPr>
          <p:cNvSpPr txBox="1"/>
          <p:nvPr/>
        </p:nvSpPr>
        <p:spPr>
          <a:xfrm>
            <a:off x="796777" y="208926"/>
            <a:ext cx="1620957"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a:t>
            </a:r>
          </a:p>
        </p:txBody>
      </p:sp>
      <p:sp>
        <p:nvSpPr>
          <p:cNvPr id="4" name="文本框 3">
            <a:extLst>
              <a:ext uri="{FF2B5EF4-FFF2-40B4-BE49-F238E27FC236}">
                <a16:creationId xmlns:a16="http://schemas.microsoft.com/office/drawing/2014/main" id="{A49B1C3C-5CD8-9A13-10B1-ECEFAAC3241C}"/>
              </a:ext>
            </a:extLst>
          </p:cNvPr>
          <p:cNvSpPr txBox="1"/>
          <p:nvPr/>
        </p:nvSpPr>
        <p:spPr>
          <a:xfrm>
            <a:off x="617338" y="850235"/>
            <a:ext cx="9202937" cy="646331"/>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Effectively determine if the network is to blame when service performance degrades.</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Service throughput continues to degrade due to bugs in the training code.</a:t>
            </a:r>
          </a:p>
        </p:txBody>
      </p:sp>
      <p:pic>
        <p:nvPicPr>
          <p:cNvPr id="2" name="图片 1">
            <a:extLst>
              <a:ext uri="{FF2B5EF4-FFF2-40B4-BE49-F238E27FC236}">
                <a16:creationId xmlns:a16="http://schemas.microsoft.com/office/drawing/2014/main" id="{6CB180C4-E137-5470-7F41-A18F08186AC3}"/>
              </a:ext>
            </a:extLst>
          </p:cNvPr>
          <p:cNvPicPr>
            <a:picLocks noChangeAspect="1"/>
          </p:cNvPicPr>
          <p:nvPr/>
        </p:nvPicPr>
        <p:blipFill>
          <a:blip r:embed="rId4"/>
          <a:stretch>
            <a:fillRect/>
          </a:stretch>
        </p:blipFill>
        <p:spPr>
          <a:xfrm>
            <a:off x="965200" y="1719073"/>
            <a:ext cx="9571428" cy="2952381"/>
          </a:xfrm>
          <a:prstGeom prst="rect">
            <a:avLst/>
          </a:prstGeom>
        </p:spPr>
      </p:pic>
      <p:sp>
        <p:nvSpPr>
          <p:cNvPr id="6" name="文本框 5">
            <a:extLst>
              <a:ext uri="{FF2B5EF4-FFF2-40B4-BE49-F238E27FC236}">
                <a16:creationId xmlns:a16="http://schemas.microsoft.com/office/drawing/2014/main" id="{807F864C-1404-3246-865F-1B65F7E61A9D}"/>
              </a:ext>
            </a:extLst>
          </p:cNvPr>
          <p:cNvSpPr txBox="1"/>
          <p:nvPr/>
        </p:nvSpPr>
        <p:spPr>
          <a:xfrm>
            <a:off x="1717237" y="4998720"/>
            <a:ext cx="3931525" cy="369332"/>
          </a:xfrm>
          <a:prstGeom prst="rect">
            <a:avLst/>
          </a:prstGeom>
          <a:noFill/>
          <a:ln w="28575">
            <a:solidFill>
              <a:srgbClr val="FF0000"/>
            </a:solidFill>
          </a:ln>
        </p:spPr>
        <p:txBody>
          <a:bodyPr wrap="none" rtlCol="0">
            <a:spAutoFit/>
          </a:bodyPr>
          <a:lstStyle/>
          <a:p>
            <a:r>
              <a:rPr lang="en-US" altLang="zh-CN" b="1" dirty="0">
                <a:latin typeface="Times New Roman" panose="02020603050405020304" pitchFamily="18" charset="0"/>
                <a:cs typeface="Times New Roman" panose="02020603050405020304" pitchFamily="18" charset="0"/>
              </a:rPr>
              <a:t>No anomaly found in processing delay</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0CDA9CB-5FE9-B5A3-A99C-D3149147CEDE}"/>
              </a:ext>
            </a:extLst>
          </p:cNvPr>
          <p:cNvSpPr txBox="1"/>
          <p:nvPr/>
        </p:nvSpPr>
        <p:spPr>
          <a:xfrm>
            <a:off x="6255336" y="4998720"/>
            <a:ext cx="4710136" cy="369332"/>
          </a:xfrm>
          <a:prstGeom prst="rect">
            <a:avLst/>
          </a:prstGeom>
          <a:noFill/>
          <a:ln w="28575">
            <a:solidFill>
              <a:srgbClr val="FF0000"/>
            </a:solidFill>
          </a:ln>
        </p:spPr>
        <p:txBody>
          <a:bodyPr wrap="none" rtlCol="0">
            <a:spAutoFit/>
          </a:bodyPr>
          <a:lstStyle/>
          <a:p>
            <a:r>
              <a:rPr lang="en-US" altLang="zh-CN" b="1" dirty="0">
                <a:latin typeface="Times New Roman" panose="02020603050405020304" pitchFamily="18" charset="0"/>
                <a:cs typeface="Times New Roman" panose="02020603050405020304" pitchFamily="18" charset="0"/>
              </a:rPr>
              <a:t>Measured network RTT continues to decrease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00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53660-CCAF-1376-B83D-E3D01465A4FF}"/>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DCC6AAAD-E8F5-D589-C27B-9D4E8CAFC8DB}"/>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6EA684F0-7584-54BE-2A7C-88F93744168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5128669E-F218-1BDB-B779-8085B5E734B1}"/>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40F0880D-35CD-0A41-FE27-369657696E9E}"/>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8BBEFB88-7EA9-C83D-361A-D04D9DA61C52}"/>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B975D464-EAFD-2277-279A-659E634FDEFF}"/>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D761BE21-59B5-7EE2-5DAE-7779E8BA096C}"/>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7651C335-196C-310A-74FB-2E6B7383FA3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A47C2FC2-72FE-4513-5F53-5CF85F2C53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4A8E4D1F-CF36-EC0A-EB78-E32FDA234B1E}"/>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5BEB05C2-595A-BA89-54AC-1C0F90AA34EE}"/>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5F1297E2-12CA-8FDF-C48B-05EC9011E2B6}"/>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87D1A6C6-BA13-ACBE-4007-47EF42587C7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EC3CAD7E-B7B9-F248-990C-4A0322F7138F}"/>
              </a:ext>
            </a:extLst>
          </p:cNvPr>
          <p:cNvSpPr txBox="1"/>
          <p:nvPr/>
        </p:nvSpPr>
        <p:spPr>
          <a:xfrm>
            <a:off x="796777" y="208926"/>
            <a:ext cx="1620957"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a:t>
            </a:r>
          </a:p>
        </p:txBody>
      </p:sp>
      <p:sp>
        <p:nvSpPr>
          <p:cNvPr id="4" name="文本框 3">
            <a:extLst>
              <a:ext uri="{FF2B5EF4-FFF2-40B4-BE49-F238E27FC236}">
                <a16:creationId xmlns:a16="http://schemas.microsoft.com/office/drawing/2014/main" id="{9B0840DF-B6BC-EBB1-A455-322CA1BB7FCA}"/>
              </a:ext>
            </a:extLst>
          </p:cNvPr>
          <p:cNvSpPr txBox="1"/>
          <p:nvPr/>
        </p:nvSpPr>
        <p:spPr>
          <a:xfrm>
            <a:off x="592554" y="850235"/>
            <a:ext cx="10926346" cy="369332"/>
          </a:xfrm>
          <a:prstGeom prst="rect">
            <a:avLst/>
          </a:prstGeom>
          <a:noFill/>
        </p:spPr>
        <p:txBody>
          <a:bodyPr wrap="square" rtlCol="0">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Problems Found by R-</a:t>
            </a:r>
            <a:r>
              <a:rPr lang="en-US" altLang="zh-CN" b="1" dirty="0" err="1">
                <a:latin typeface="Times New Roman" panose="02020603050405020304" pitchFamily="18" charset="0"/>
                <a:cs typeface="Times New Roman" panose="02020603050405020304" pitchFamily="18" charset="0"/>
              </a:rPr>
              <a:t>Pingmesh</a:t>
            </a:r>
            <a:endParaRPr lang="en-US" altLang="zh-CN"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0A725C4-58B1-430D-145F-F1999E96DCDE}"/>
              </a:ext>
            </a:extLst>
          </p:cNvPr>
          <p:cNvPicPr>
            <a:picLocks noChangeAspect="1"/>
          </p:cNvPicPr>
          <p:nvPr/>
        </p:nvPicPr>
        <p:blipFill>
          <a:blip r:embed="rId4"/>
          <a:stretch>
            <a:fillRect/>
          </a:stretch>
        </p:blipFill>
        <p:spPr>
          <a:xfrm>
            <a:off x="663696" y="1765729"/>
            <a:ext cx="10851907" cy="2947320"/>
          </a:xfrm>
          <a:prstGeom prst="rect">
            <a:avLst/>
          </a:prstGeom>
        </p:spPr>
      </p:pic>
      <p:sp>
        <p:nvSpPr>
          <p:cNvPr id="9" name="文本框 8">
            <a:extLst>
              <a:ext uri="{FF2B5EF4-FFF2-40B4-BE49-F238E27FC236}">
                <a16:creationId xmlns:a16="http://schemas.microsoft.com/office/drawing/2014/main" id="{7E35DF88-8DED-72D6-1FC2-2FF7AC268CA6}"/>
              </a:ext>
            </a:extLst>
          </p:cNvPr>
          <p:cNvSpPr txBox="1"/>
          <p:nvPr/>
        </p:nvSpPr>
        <p:spPr>
          <a:xfrm>
            <a:off x="617338" y="1128923"/>
            <a:ext cx="10851907"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Efficiently detect and locate 14 types of problems caused by hardware failures, misconfigurations, network congestion, and intra-host bottlenecks during deployment.</a:t>
            </a:r>
          </a:p>
        </p:txBody>
      </p:sp>
      <p:pic>
        <p:nvPicPr>
          <p:cNvPr id="10" name="图片 9">
            <a:extLst>
              <a:ext uri="{FF2B5EF4-FFF2-40B4-BE49-F238E27FC236}">
                <a16:creationId xmlns:a16="http://schemas.microsoft.com/office/drawing/2014/main" id="{D2E1A5C0-E79B-6C4A-64DF-46D218197863}"/>
              </a:ext>
            </a:extLst>
          </p:cNvPr>
          <p:cNvPicPr>
            <a:picLocks noChangeAspect="1"/>
          </p:cNvPicPr>
          <p:nvPr/>
        </p:nvPicPr>
        <p:blipFill>
          <a:blip r:embed="rId5"/>
          <a:stretch>
            <a:fillRect/>
          </a:stretch>
        </p:blipFill>
        <p:spPr>
          <a:xfrm>
            <a:off x="660400" y="4730264"/>
            <a:ext cx="2921000" cy="1806179"/>
          </a:xfrm>
          <a:prstGeom prst="rect">
            <a:avLst/>
          </a:prstGeom>
        </p:spPr>
      </p:pic>
      <p:sp>
        <p:nvSpPr>
          <p:cNvPr id="11" name="文本框 10">
            <a:extLst>
              <a:ext uri="{FF2B5EF4-FFF2-40B4-BE49-F238E27FC236}">
                <a16:creationId xmlns:a16="http://schemas.microsoft.com/office/drawing/2014/main" id="{04236AD9-8CDB-BEA7-ED36-9252D519F8D1}"/>
              </a:ext>
            </a:extLst>
          </p:cNvPr>
          <p:cNvSpPr txBox="1"/>
          <p:nvPr/>
        </p:nvSpPr>
        <p:spPr>
          <a:xfrm>
            <a:off x="3825240" y="4830164"/>
            <a:ext cx="8041367"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Data Source: </a:t>
            </a:r>
            <a:r>
              <a:rPr lang="en-US" altLang="zh-CN" dirty="0">
                <a:latin typeface="Times New Roman" panose="02020603050405020304" pitchFamily="18" charset="0"/>
                <a:cs typeface="Times New Roman" panose="02020603050405020304" pitchFamily="18" charset="0"/>
              </a:rPr>
              <a:t>Data from a recent month in the DML cluster was used to evaluate the localization accuracy of R-</a:t>
            </a:r>
            <a:r>
              <a:rPr lang="en-US" altLang="zh-CN" dirty="0" err="1">
                <a:latin typeface="Times New Roman" panose="02020603050405020304" pitchFamily="18" charset="0"/>
                <a:cs typeface="Times New Roman" panose="02020603050405020304" pitchFamily="18" charset="0"/>
              </a:rPr>
              <a:t>Pingmesh</a:t>
            </a:r>
            <a:r>
              <a:rPr lang="en-US" altLang="zh-CN"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a:t>
            </a:r>
            <a:r>
              <a:rPr lang="en-US" altLang="zh-CN" dirty="0" err="1">
                <a:latin typeface="Times New Roman" panose="02020603050405020304" pitchFamily="18" charset="0"/>
                <a:cs typeface="Times New Roman" panose="02020603050405020304" pitchFamily="18" charset="0"/>
              </a:rPr>
              <a:t>Pingmesh</a:t>
            </a:r>
            <a:r>
              <a:rPr lang="en-US" altLang="zh-CN" dirty="0">
                <a:latin typeface="Times New Roman" panose="02020603050405020304" pitchFamily="18" charset="0"/>
                <a:cs typeface="Times New Roman" panose="02020603050405020304" pitchFamily="18" charset="0"/>
              </a:rPr>
              <a:t> detected and located 207 problems during this month.</a:t>
            </a:r>
          </a:p>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Switch Network Problems: </a:t>
            </a:r>
            <a:r>
              <a:rPr lang="en-US" altLang="zh-CN" dirty="0">
                <a:latin typeface="Times New Roman" panose="02020603050405020304" pitchFamily="18" charset="0"/>
                <a:cs typeface="Times New Roman" panose="02020603050405020304" pitchFamily="18" charset="0"/>
              </a:rPr>
              <a:t>85% of reported problems are accurate.</a:t>
            </a:r>
          </a:p>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RNIC Problems: </a:t>
            </a:r>
            <a:r>
              <a:rPr lang="en-US" altLang="zh-CN" dirty="0">
                <a:latin typeface="Times New Roman" panose="02020603050405020304" pitchFamily="18" charset="0"/>
                <a:cs typeface="Times New Roman" panose="02020603050405020304" pitchFamily="18" charset="0"/>
              </a:rPr>
              <a:t>Out of 50 reported RNIC problems, only 20 are confirmed.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89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899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r>
              <a:rPr lang="zh-CN" sz="3600" b="1" dirty="0">
                <a:solidFill>
                  <a:schemeClr val="bg1"/>
                </a:solidFill>
              </a:rPr>
              <a:t>！</a:t>
            </a: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2650084"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INTRODUCTION</a:t>
            </a:r>
          </a:p>
        </p:txBody>
      </p:sp>
      <p:sp>
        <p:nvSpPr>
          <p:cNvPr id="8" name="文本框 7">
            <a:extLst>
              <a:ext uri="{FF2B5EF4-FFF2-40B4-BE49-F238E27FC236}">
                <a16:creationId xmlns:a16="http://schemas.microsoft.com/office/drawing/2014/main" id="{5368BBB2-22C4-47DE-1B21-8939984ECB8E}"/>
              </a:ext>
            </a:extLst>
          </p:cNvPr>
          <p:cNvSpPr txBox="1"/>
          <p:nvPr/>
        </p:nvSpPr>
        <p:spPr>
          <a:xfrm>
            <a:off x="592554" y="2756821"/>
            <a:ext cx="4790735" cy="369332"/>
          </a:xfrm>
          <a:prstGeom prst="rect">
            <a:avLst/>
          </a:prstGeom>
          <a:noFill/>
        </p:spPr>
        <p:txBody>
          <a:bodyPr wrap="none" rtlCol="0">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Characteristics of RoCE Network Problems</a:t>
            </a:r>
            <a:endParaRPr lang="zh-CN" altLang="en-US" b="1"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C1123FFA-A797-0A2D-F328-36B634FA65D6}"/>
              </a:ext>
            </a:extLst>
          </p:cNvPr>
          <p:cNvSpPr txBox="1"/>
          <p:nvPr/>
        </p:nvSpPr>
        <p:spPr>
          <a:xfrm>
            <a:off x="660400" y="779206"/>
            <a:ext cx="6097190" cy="369332"/>
          </a:xfrm>
          <a:prstGeom prst="rect">
            <a:avLst/>
          </a:prstGeom>
          <a:noFill/>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cs typeface="Times New Roman" panose="02020603050405020304" pitchFamily="18" charset="0"/>
              </a:rPr>
              <a:t>What is RoCE Network</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1125F5D9-BB07-FCD5-6723-891B88DE5C71}"/>
              </a:ext>
            </a:extLst>
          </p:cNvPr>
          <p:cNvSpPr txBox="1"/>
          <p:nvPr/>
        </p:nvSpPr>
        <p:spPr>
          <a:xfrm>
            <a:off x="796776" y="1092612"/>
            <a:ext cx="11320005" cy="1477328"/>
          </a:xfrm>
          <a:prstGeom prst="rect">
            <a:avLst/>
          </a:prstGeom>
          <a:noFill/>
        </p:spPr>
        <p:txBody>
          <a:bodyPr wrap="square">
            <a:spAutoFit/>
          </a:bodyPr>
          <a:lstStyle/>
          <a:p>
            <a:pPr marL="285750" indent="-28575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Data center services have become the core support for high-performance computing and large-scale distributed tasks.</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RDMA enables data center services to achieve low latency, high throughput, and low CPU overhead.</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RoCE (RDMA over Converged Ethernet) is the most widely adopted RDMA solution in data centers.</a:t>
            </a:r>
            <a:endParaRPr lang="zh-CN" altLang="en-US" dirty="0">
              <a:latin typeface="Times New Roman" panose="02020603050405020304" pitchFamily="18" charset="0"/>
              <a:cs typeface="Times New Roman" panose="02020603050405020304" pitchFamily="18" charset="0"/>
            </a:endParaRPr>
          </a:p>
        </p:txBody>
      </p:sp>
      <p:pic>
        <p:nvPicPr>
          <p:cNvPr id="46" name="图片 45">
            <a:extLst>
              <a:ext uri="{FF2B5EF4-FFF2-40B4-BE49-F238E27FC236}">
                <a16:creationId xmlns:a16="http://schemas.microsoft.com/office/drawing/2014/main" id="{7A80FFF4-0BF2-2C39-2CE8-7225494C38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792" y="2506042"/>
            <a:ext cx="2743386" cy="1437403"/>
          </a:xfrm>
          <a:prstGeom prst="rect">
            <a:avLst/>
          </a:prstGeom>
        </p:spPr>
      </p:pic>
      <p:sp>
        <p:nvSpPr>
          <p:cNvPr id="50" name="文本框 49">
            <a:extLst>
              <a:ext uri="{FF2B5EF4-FFF2-40B4-BE49-F238E27FC236}">
                <a16:creationId xmlns:a16="http://schemas.microsoft.com/office/drawing/2014/main" id="{F9FEE273-3C77-8765-9519-36D2F8C4FEA6}"/>
              </a:ext>
            </a:extLst>
          </p:cNvPr>
          <p:cNvSpPr txBox="1"/>
          <p:nvPr/>
        </p:nvSpPr>
        <p:spPr>
          <a:xfrm>
            <a:off x="617338" y="3093486"/>
            <a:ext cx="11264702" cy="3139321"/>
          </a:xfrm>
          <a:prstGeom prst="rect">
            <a:avLst/>
          </a:prstGeom>
          <a:noFill/>
        </p:spPr>
        <p:txBody>
          <a:bodyPr wrap="square">
            <a:spAutoFit/>
          </a:bodyPr>
          <a:lstStyle/>
          <a:p>
            <a:pPr marL="285750"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RDMA throughput is sensitive to packet drops</a:t>
            </a:r>
          </a:p>
          <a:p>
            <a:pPr marL="742950" lvl="2"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Commodity RDMA NICs (RNICs) use </a:t>
            </a:r>
            <a:r>
              <a:rPr lang="en-US" altLang="zh-CN" dirty="0">
                <a:solidFill>
                  <a:srgbClr val="C00000"/>
                </a:solidFill>
                <a:latin typeface="Times New Roman" panose="02020603050405020304" pitchFamily="18" charset="0"/>
                <a:cs typeface="Times New Roman" panose="02020603050405020304" pitchFamily="18" charset="0"/>
              </a:rPr>
              <a:t>go-back-n</a:t>
            </a:r>
            <a:r>
              <a:rPr lang="en-US" altLang="zh-CN" dirty="0">
                <a:latin typeface="Times New Roman" panose="02020603050405020304" pitchFamily="18" charset="0"/>
                <a:cs typeface="Times New Roman" panose="02020603050405020304" pitchFamily="18" charset="0"/>
              </a:rPr>
              <a:t> as the retransmission mechanism.</a:t>
            </a:r>
          </a:p>
          <a:p>
            <a:pPr marL="0" lvl="1"/>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Frequent network misconfigurations</a:t>
            </a:r>
          </a:p>
          <a:p>
            <a:pPr marL="742950" lvl="2"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RoCE networks typically require </a:t>
            </a:r>
            <a:r>
              <a:rPr lang="en-US" altLang="zh-CN" dirty="0">
                <a:solidFill>
                  <a:srgbClr val="C00000"/>
                </a:solidFill>
                <a:latin typeface="Times New Roman" panose="02020603050405020304" pitchFamily="18" charset="0"/>
                <a:cs typeface="Times New Roman" panose="02020603050405020304" pitchFamily="18" charset="0"/>
              </a:rPr>
              <a:t>a variety of configurations</a:t>
            </a:r>
            <a:r>
              <a:rPr lang="en-US" altLang="zh-CN" dirty="0">
                <a:latin typeface="Times New Roman" panose="02020603050405020304" pitchFamily="18" charset="0"/>
                <a:cs typeface="Times New Roman" panose="02020603050405020304" pitchFamily="18" charset="0"/>
              </a:rPr>
              <a:t>, such as enabling PFC and configuring PFC headroom, leading to a high probability of misconfigurations, which can cause packet drops and throughput degradation.</a:t>
            </a:r>
          </a:p>
          <a:p>
            <a:pPr marL="457200" lvl="2"/>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Frequent RNIC problems</a:t>
            </a:r>
          </a:p>
          <a:p>
            <a:pPr marL="742950" lvl="2"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Such as </a:t>
            </a:r>
            <a:r>
              <a:rPr lang="en-US" altLang="zh-CN" dirty="0">
                <a:solidFill>
                  <a:srgbClr val="C00000"/>
                </a:solidFill>
                <a:latin typeface="Times New Roman" panose="02020603050405020304" pitchFamily="18" charset="0"/>
                <a:cs typeface="Times New Roman" panose="02020603050405020304" pitchFamily="18" charset="0"/>
              </a:rPr>
              <a:t>RNIC flapping</a:t>
            </a:r>
            <a:r>
              <a:rPr lang="en-US" altLang="zh-CN" dirty="0">
                <a:latin typeface="Times New Roman" panose="02020603050405020304" pitchFamily="18" charset="0"/>
                <a:cs typeface="Times New Roman" panose="02020603050405020304" pitchFamily="18" charset="0"/>
              </a:rPr>
              <a:t>, which can lead to packet drops and throughput </a:t>
            </a:r>
          </a:p>
          <a:p>
            <a:pPr marL="0" lvl="1"/>
            <a:r>
              <a:rPr lang="en-US" altLang="zh-CN" dirty="0">
                <a:latin typeface="Times New Roman" panose="02020603050405020304" pitchFamily="18" charset="0"/>
                <a:cs typeface="Times New Roman" panose="02020603050405020304" pitchFamily="18" charset="0"/>
              </a:rPr>
              <a:t>             degradation.</a:t>
            </a:r>
          </a:p>
        </p:txBody>
      </p:sp>
      <p:pic>
        <p:nvPicPr>
          <p:cNvPr id="51" name="图片 50">
            <a:extLst>
              <a:ext uri="{FF2B5EF4-FFF2-40B4-BE49-F238E27FC236}">
                <a16:creationId xmlns:a16="http://schemas.microsoft.com/office/drawing/2014/main" id="{7BE5F170-0887-9D1C-C628-7624D2C40AA1}"/>
              </a:ext>
            </a:extLst>
          </p:cNvPr>
          <p:cNvPicPr>
            <a:picLocks noChangeAspect="1"/>
          </p:cNvPicPr>
          <p:nvPr/>
        </p:nvPicPr>
        <p:blipFill>
          <a:blip r:embed="rId5"/>
          <a:stretch>
            <a:fillRect/>
          </a:stretch>
        </p:blipFill>
        <p:spPr>
          <a:xfrm>
            <a:off x="8539909" y="4839114"/>
            <a:ext cx="2978991" cy="1668235"/>
          </a:xfrm>
          <a:prstGeom prst="rect">
            <a:avLst/>
          </a:prstGeom>
        </p:spPr>
      </p:pic>
    </p:spTree>
    <p:extLst>
      <p:ext uri="{BB962C8B-B14F-4D97-AF65-F5344CB8AC3E}">
        <p14:creationId xmlns:p14="http://schemas.microsoft.com/office/powerpoint/2010/main" val="87347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D5772-29E8-4354-0F3B-14D0F35AAE9F}"/>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9B4C0D63-E107-C997-7920-69BC094199BD}"/>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DE57A9D5-3B78-20D1-DCFF-3C3424227327}"/>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CF229CF9-F860-51E7-EF96-154C81F048B5}"/>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FDD319B9-D3AA-E594-42C3-9CF68A864B00}"/>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5EB9FDF0-5D55-56E9-3FE9-FC919BF0C4E3}"/>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41B7529E-7A92-7C98-472B-23AC72124E4F}"/>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7AF967F1-EA3F-5026-CA0F-8832D7B973A7}"/>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57ED97B3-524D-F406-E9C4-B4DEEBBB41C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2DF2B394-9A93-5CFB-D077-22CEB03E66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B4B441F2-8253-EE98-0DA1-81B22D5617D0}"/>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D7F9A138-CC62-925C-5FB1-5B339D8F5EDB}"/>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37C15411-766F-8A24-CFFE-8D2411A9E6B1}"/>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8103E9BA-1D91-FA48-EACA-129ACD693FF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0704A07D-D25E-E874-8CFD-1C201C630F03}"/>
              </a:ext>
            </a:extLst>
          </p:cNvPr>
          <p:cNvSpPr txBox="1"/>
          <p:nvPr/>
        </p:nvSpPr>
        <p:spPr>
          <a:xfrm>
            <a:off x="796777" y="208926"/>
            <a:ext cx="2730684"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RELATED WORK</a:t>
            </a:r>
          </a:p>
        </p:txBody>
      </p:sp>
      <p:sp>
        <p:nvSpPr>
          <p:cNvPr id="5" name="文本框 4">
            <a:extLst>
              <a:ext uri="{FF2B5EF4-FFF2-40B4-BE49-F238E27FC236}">
                <a16:creationId xmlns:a16="http://schemas.microsoft.com/office/drawing/2014/main" id="{BC0B0E8A-9948-A382-3836-5A7F9A267EB2}"/>
              </a:ext>
            </a:extLst>
          </p:cNvPr>
          <p:cNvSpPr txBox="1"/>
          <p:nvPr/>
        </p:nvSpPr>
        <p:spPr>
          <a:xfrm>
            <a:off x="592554" y="788544"/>
            <a:ext cx="10858500"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Limitations of Existing RoCE Network Monitoring and Diagnostic Mechanisms</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F1499AB-117D-14B8-CA7F-2EC377F3828F}"/>
              </a:ext>
            </a:extLst>
          </p:cNvPr>
          <p:cNvSpPr txBox="1"/>
          <p:nvPr/>
        </p:nvSpPr>
        <p:spPr>
          <a:xfrm>
            <a:off x="634404" y="1157876"/>
            <a:ext cx="9495433" cy="646331"/>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1.  Hard to detect failures and performance bottlenecks when they occur</a:t>
            </a:r>
          </a:p>
          <a:p>
            <a:r>
              <a:rPr lang="en-US" altLang="zh-CN" dirty="0">
                <a:latin typeface="Times New Roman" panose="02020603050405020304" pitchFamily="18" charset="0"/>
                <a:cs typeface="Times New Roman" panose="02020603050405020304" pitchFamily="18" charset="0"/>
              </a:rPr>
              <a:t>Lacking an effective monitoring system for RoCE clusters to:</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DFF59A6-96C4-F128-C86A-0A58B1B958BD}"/>
              </a:ext>
            </a:extLst>
          </p:cNvPr>
          <p:cNvSpPr txBox="1"/>
          <p:nvPr/>
        </p:nvSpPr>
        <p:spPr>
          <a:xfrm>
            <a:off x="660398" y="1771296"/>
            <a:ext cx="6426201"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Quickly detecting packet drops caused by abnormal switches, links, and RNICs.</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Accurately monitoring latency metrics, including accurate </a:t>
            </a:r>
            <a:r>
              <a:rPr lang="en-US" altLang="zh-CN" dirty="0">
                <a:solidFill>
                  <a:srgbClr val="C00000"/>
                </a:solidFill>
                <a:latin typeface="Times New Roman" panose="02020603050405020304" pitchFamily="18" charset="0"/>
                <a:cs typeface="Times New Roman" panose="02020603050405020304" pitchFamily="18" charset="0"/>
              </a:rPr>
              <a:t>network RTT </a:t>
            </a:r>
            <a:r>
              <a:rPr lang="en-US" altLang="zh-CN" dirty="0">
                <a:latin typeface="Times New Roman" panose="02020603050405020304" pitchFamily="18" charset="0"/>
                <a:cs typeface="Times New Roman" panose="02020603050405020304" pitchFamily="18" charset="0"/>
              </a:rPr>
              <a:t>and end-host </a:t>
            </a:r>
            <a:r>
              <a:rPr lang="en-US" altLang="zh-CN" dirty="0">
                <a:solidFill>
                  <a:srgbClr val="C00000"/>
                </a:solidFill>
                <a:latin typeface="Times New Roman" panose="02020603050405020304" pitchFamily="18" charset="0"/>
                <a:cs typeface="Times New Roman" panose="02020603050405020304" pitchFamily="18" charset="0"/>
              </a:rPr>
              <a:t>processing delay</a:t>
            </a:r>
            <a:r>
              <a:rPr lang="en-US" altLang="zh-CN" dirty="0">
                <a:latin typeface="Times New Roman" panose="02020603050405020304" pitchFamily="18" charset="0"/>
                <a:cs typeface="Times New Roman" panose="02020603050405020304" pitchFamily="18" charset="0"/>
              </a:rPr>
              <a:t>, to detect </a:t>
            </a:r>
            <a:r>
              <a:rPr lang="en-US" altLang="zh-CN" dirty="0">
                <a:solidFill>
                  <a:srgbClr val="C00000"/>
                </a:solidFill>
                <a:latin typeface="Times New Roman" panose="02020603050405020304" pitchFamily="18" charset="0"/>
                <a:cs typeface="Times New Roman" panose="02020603050405020304" pitchFamily="18" charset="0"/>
              </a:rPr>
              <a:t>performance bottlenecks </a:t>
            </a:r>
            <a:r>
              <a:rPr lang="en-US" altLang="zh-CN" dirty="0">
                <a:latin typeface="Times New Roman" panose="02020603050405020304" pitchFamily="18" charset="0"/>
                <a:cs typeface="Times New Roman" panose="02020603050405020304" pitchFamily="18" charset="0"/>
              </a:rPr>
              <a:t>in end hosts and networks, respectively.</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0B5EEE8C-B5FE-C996-B4C7-D03D1A3B2580}"/>
              </a:ext>
            </a:extLst>
          </p:cNvPr>
          <p:cNvSpPr txBox="1"/>
          <p:nvPr/>
        </p:nvSpPr>
        <p:spPr>
          <a:xfrm>
            <a:off x="487798" y="3517919"/>
            <a:ext cx="8315226"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2.  Time-consuming to locate network problems in large clusters</a:t>
            </a:r>
            <a:endParaRPr lang="zh-CN" altLang="en-US"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076F1FA-497F-7F11-736F-7108AF188F2D}"/>
              </a:ext>
            </a:extLst>
          </p:cNvPr>
          <p:cNvSpPr txBox="1"/>
          <p:nvPr/>
        </p:nvSpPr>
        <p:spPr>
          <a:xfrm>
            <a:off x="521236" y="3810638"/>
            <a:ext cx="11574662"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Step 1: Inspecting servers and switches for configurations, logs, and anomalous metrics.</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Step 2: Running benchmark tools in the cluster (e.g., </a:t>
            </a:r>
            <a:r>
              <a:rPr lang="en-US" altLang="zh-CN" dirty="0" err="1">
                <a:latin typeface="Times New Roman" panose="02020603050405020304" pitchFamily="18" charset="0"/>
                <a:cs typeface="Times New Roman" panose="02020603050405020304" pitchFamily="18" charset="0"/>
              </a:rPr>
              <a:t>perftest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nccl</a:t>
            </a:r>
            <a:r>
              <a:rPr lang="en-US" altLang="zh-CN" dirty="0">
                <a:latin typeface="Times New Roman" panose="02020603050405020304" pitchFamily="18" charset="0"/>
                <a:cs typeface="Times New Roman" panose="02020603050405020304" pitchFamily="18" charset="0"/>
              </a:rPr>
              <a:t>-test).This method works for small clusters, but is time consuming for large clusters.</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38F4D27E-A27F-3260-88BD-85F74CB8A8F8}"/>
              </a:ext>
            </a:extLst>
          </p:cNvPr>
          <p:cNvSpPr txBox="1"/>
          <p:nvPr/>
        </p:nvSpPr>
        <p:spPr>
          <a:xfrm>
            <a:off x="463014" y="4927749"/>
            <a:ext cx="6115050" cy="369332"/>
          </a:xfrm>
          <a:prstGeom prst="rect">
            <a:avLst/>
          </a:prstGeom>
          <a:noFill/>
        </p:spPr>
        <p:txBody>
          <a:bodyPr wrap="square">
            <a:spAutoFit/>
          </a:bodyPr>
          <a:lstStyle/>
          <a:p>
            <a:r>
              <a:rPr lang="en-US" altLang="zh-CN" dirty="0"/>
              <a:t> </a:t>
            </a:r>
            <a:r>
              <a:rPr lang="en-US" altLang="zh-CN" b="1" dirty="0">
                <a:latin typeface="Times New Roman" panose="02020603050405020304" pitchFamily="18" charset="0"/>
                <a:cs typeface="Times New Roman" panose="02020603050405020304" pitchFamily="18" charset="0"/>
              </a:rPr>
              <a:t>3.  Is It a Network Problem?</a:t>
            </a:r>
            <a:endParaRPr lang="zh-CN" altLang="en-US" b="1"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35F7BBF4-2FD4-307F-957A-3069CF8177EF}"/>
              </a:ext>
            </a:extLst>
          </p:cNvPr>
          <p:cNvSpPr txBox="1"/>
          <p:nvPr/>
        </p:nvSpPr>
        <p:spPr>
          <a:xfrm>
            <a:off x="564782" y="5246288"/>
            <a:ext cx="1079065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Service logs can be misleading. </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t>
            </a:r>
            <a:r>
              <a:rPr lang="en-US" altLang="zh-CN" b="1" dirty="0">
                <a:solidFill>
                  <a:srgbClr val="C00000"/>
                </a:solidFill>
                <a:latin typeface="Times New Roman" panose="02020603050405020304" pitchFamily="18" charset="0"/>
                <a:cs typeface="Times New Roman" panose="02020603050405020304" pitchFamily="18" charset="0"/>
              </a:rPr>
              <a:t>error code 12 </a:t>
            </a:r>
            <a:r>
              <a:rPr lang="en-US" altLang="zh-CN" dirty="0">
                <a:latin typeface="Times New Roman" panose="02020603050405020304" pitchFamily="18" charset="0"/>
                <a:cs typeface="Times New Roman" panose="02020603050405020304" pitchFamily="18" charset="0"/>
              </a:rPr>
              <a:t>” problems are caused by: </a:t>
            </a:r>
          </a:p>
          <a:p>
            <a:r>
              <a:rPr lang="en-US" altLang="zh-CN" dirty="0">
                <a:latin typeface="Times New Roman" panose="02020603050405020304" pitchFamily="18" charset="0"/>
                <a:cs typeface="Times New Roman" panose="02020603050405020304" pitchFamily="18" charset="0"/>
              </a:rPr>
              <a:t>      RNIC down or persistent packet drops on switches. (</a:t>
            </a:r>
            <a:r>
              <a:rPr lang="en-US" altLang="zh-CN" dirty="0">
                <a:solidFill>
                  <a:srgbClr val="C00000"/>
                </a:solidFill>
                <a:latin typeface="Times New Roman" panose="02020603050405020304" pitchFamily="18" charset="0"/>
                <a:cs typeface="Times New Roman" panose="02020603050405020304" pitchFamily="18" charset="0"/>
              </a:rPr>
              <a:t>Network</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Abnormal remote process exit due to GPU down, GPU hang, and GPU out of memory. (</a:t>
            </a:r>
            <a:r>
              <a:rPr lang="en-US" altLang="zh-CN" dirty="0">
                <a:solidFill>
                  <a:srgbClr val="C00000"/>
                </a:solidFill>
                <a:latin typeface="Times New Roman" panose="02020603050405020304" pitchFamily="18" charset="0"/>
                <a:cs typeface="Times New Roman" panose="02020603050405020304" pitchFamily="18" charset="0"/>
              </a:rPr>
              <a:t>non-Network</a:t>
            </a:r>
            <a:r>
              <a:rPr lang="en-US" altLang="zh-CN" dirty="0">
                <a:latin typeface="Times New Roman" panose="02020603050405020304" pitchFamily="18" charset="0"/>
                <a:cs typeface="Times New Roman" panose="02020603050405020304" pitchFamily="18" charset="0"/>
              </a:rPr>
              <a:t>)</a:t>
            </a:r>
          </a:p>
        </p:txBody>
      </p:sp>
      <p:pic>
        <p:nvPicPr>
          <p:cNvPr id="21" name="图片 20">
            <a:extLst>
              <a:ext uri="{FF2B5EF4-FFF2-40B4-BE49-F238E27FC236}">
                <a16:creationId xmlns:a16="http://schemas.microsoft.com/office/drawing/2014/main" id="{126A4729-36B9-4D7F-D55E-5293A1ECFD43}"/>
              </a:ext>
            </a:extLst>
          </p:cNvPr>
          <p:cNvPicPr>
            <a:picLocks noChangeAspect="1"/>
          </p:cNvPicPr>
          <p:nvPr/>
        </p:nvPicPr>
        <p:blipFill>
          <a:blip r:embed="rId4"/>
          <a:stretch>
            <a:fillRect/>
          </a:stretch>
        </p:blipFill>
        <p:spPr>
          <a:xfrm>
            <a:off x="7010400" y="1997794"/>
            <a:ext cx="5085498" cy="1344852"/>
          </a:xfrm>
          <a:prstGeom prst="rect">
            <a:avLst/>
          </a:prstGeom>
        </p:spPr>
      </p:pic>
    </p:spTree>
    <p:extLst>
      <p:ext uri="{BB962C8B-B14F-4D97-AF65-F5344CB8AC3E}">
        <p14:creationId xmlns:p14="http://schemas.microsoft.com/office/powerpoint/2010/main" val="354312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B62C5-B63E-1F81-0ED6-7FF38012630E}"/>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E73069AC-7CBA-6DDA-AF0A-CB317F5F3712}"/>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12B12633-B43D-45EB-5FC4-1FEAE0FEE51B}"/>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BEFB0E12-ADA5-CFAE-8802-ED60950BCA9B}"/>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EF5DDD9C-6B26-B432-8AA2-459662B0B90A}"/>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8FA64C82-E085-E728-38A5-F5FDF9BC6840}"/>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8DE4467C-2A84-3BDB-BD78-A87DE50E4402}"/>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78D788F9-1FDF-BD67-BBD0-350B72DDF7B0}"/>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777E1657-F713-5013-31D2-42CED5F9977B}"/>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84966CC4-9564-55DA-0C6E-BF43753B58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DD4C6073-5225-8061-4455-56A814E84B38}"/>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D5E63962-FAC1-1DFF-3F7B-E602BD0E6D5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437D3A59-B41F-D9BC-67C7-895BCE929BA5}"/>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4B5F5723-ECEC-5EA3-B12A-A0DA680D5AF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C0285B19-C583-2042-E68C-244B45A25DA7}"/>
              </a:ext>
            </a:extLst>
          </p:cNvPr>
          <p:cNvSpPr txBox="1"/>
          <p:nvPr/>
        </p:nvSpPr>
        <p:spPr>
          <a:xfrm>
            <a:off x="796777" y="208926"/>
            <a:ext cx="1636987"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Motivation</a:t>
            </a:r>
          </a:p>
        </p:txBody>
      </p:sp>
      <p:sp>
        <p:nvSpPr>
          <p:cNvPr id="5" name="文本框 4">
            <a:extLst>
              <a:ext uri="{FF2B5EF4-FFF2-40B4-BE49-F238E27FC236}">
                <a16:creationId xmlns:a16="http://schemas.microsoft.com/office/drawing/2014/main" id="{25FB90AB-7788-D19B-FB47-8237CF52B0A4}"/>
              </a:ext>
            </a:extLst>
          </p:cNvPr>
          <p:cNvSpPr txBox="1"/>
          <p:nvPr/>
        </p:nvSpPr>
        <p:spPr>
          <a:xfrm>
            <a:off x="592554" y="788544"/>
            <a:ext cx="10858500"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Design Targets</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17DB713-55EB-CF1C-8030-46E68BD4F2FB}"/>
              </a:ext>
            </a:extLst>
          </p:cNvPr>
          <p:cNvSpPr txBox="1"/>
          <p:nvPr/>
        </p:nvSpPr>
        <p:spPr>
          <a:xfrm>
            <a:off x="634404" y="1157876"/>
            <a:ext cx="9495433"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1.  Detect problems specific to RoCE networks.</a:t>
            </a:r>
          </a:p>
        </p:txBody>
      </p:sp>
      <p:sp>
        <p:nvSpPr>
          <p:cNvPr id="11" name="文本框 10">
            <a:extLst>
              <a:ext uri="{FF2B5EF4-FFF2-40B4-BE49-F238E27FC236}">
                <a16:creationId xmlns:a16="http://schemas.microsoft.com/office/drawing/2014/main" id="{5E2EC214-0E18-3390-F06E-5801BD2F46F1}"/>
              </a:ext>
            </a:extLst>
          </p:cNvPr>
          <p:cNvSpPr txBox="1"/>
          <p:nvPr/>
        </p:nvSpPr>
        <p:spPr>
          <a:xfrm>
            <a:off x="660400" y="1507932"/>
            <a:ext cx="111125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Need to use RoCE packets for network probing.</a:t>
            </a:r>
          </a:p>
        </p:txBody>
      </p:sp>
      <p:sp>
        <p:nvSpPr>
          <p:cNvPr id="14" name="文本框 13">
            <a:extLst>
              <a:ext uri="{FF2B5EF4-FFF2-40B4-BE49-F238E27FC236}">
                <a16:creationId xmlns:a16="http://schemas.microsoft.com/office/drawing/2014/main" id="{C9EFE92F-0F15-E91C-0BA4-C8985856691E}"/>
              </a:ext>
            </a:extLst>
          </p:cNvPr>
          <p:cNvSpPr txBox="1"/>
          <p:nvPr/>
        </p:nvSpPr>
        <p:spPr>
          <a:xfrm>
            <a:off x="634404" y="1851590"/>
            <a:ext cx="5471042"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2.  Distinguish between RNIC and in-network drops.</a:t>
            </a:r>
            <a:endParaRPr lang="zh-CN" altLang="en-US"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6393A89F-872C-0587-543B-1AD9CDB114B8}"/>
              </a:ext>
            </a:extLst>
          </p:cNvPr>
          <p:cNvSpPr txBox="1"/>
          <p:nvPr/>
        </p:nvSpPr>
        <p:spPr>
          <a:xfrm>
            <a:off x="634404" y="2186516"/>
            <a:ext cx="11368922"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To accurately </a:t>
            </a:r>
            <a:r>
              <a:rPr lang="en-US" altLang="zh-CN" dirty="0">
                <a:solidFill>
                  <a:srgbClr val="C00000"/>
                </a:solidFill>
                <a:latin typeface="Times New Roman" panose="02020603050405020304" pitchFamily="18" charset="0"/>
                <a:cs typeface="Times New Roman" panose="02020603050405020304" pitchFamily="18" charset="0"/>
              </a:rPr>
              <a:t>locate</a:t>
            </a:r>
            <a:r>
              <a:rPr lang="en-US" altLang="zh-CN" dirty="0">
                <a:latin typeface="Times New Roman" panose="02020603050405020304" pitchFamily="18" charset="0"/>
                <a:cs typeface="Times New Roman" panose="02020603050405020304" pitchFamily="18" charset="0"/>
              </a:rPr>
              <a:t> anomalous RNICs, switches, or links, need to accurately tell if a dropped probe is caused by an RNIC or a switch.</a:t>
            </a:r>
          </a:p>
        </p:txBody>
      </p:sp>
      <p:sp>
        <p:nvSpPr>
          <p:cNvPr id="18" name="文本框 17">
            <a:extLst>
              <a:ext uri="{FF2B5EF4-FFF2-40B4-BE49-F238E27FC236}">
                <a16:creationId xmlns:a16="http://schemas.microsoft.com/office/drawing/2014/main" id="{17DDF9B4-16E1-6EDE-06E2-F5FE1D2B19BB}"/>
              </a:ext>
            </a:extLst>
          </p:cNvPr>
          <p:cNvSpPr txBox="1"/>
          <p:nvPr/>
        </p:nvSpPr>
        <p:spPr>
          <a:xfrm>
            <a:off x="592554" y="2827329"/>
            <a:ext cx="9732546" cy="369332"/>
          </a:xfrm>
          <a:prstGeom prst="rect">
            <a:avLst/>
          </a:prstGeom>
          <a:noFill/>
        </p:spPr>
        <p:txBody>
          <a:bodyPr wrap="square">
            <a:spAutoFit/>
          </a:bodyPr>
          <a:lstStyle/>
          <a:p>
            <a:r>
              <a:rPr lang="en-US" altLang="zh-CN" dirty="0"/>
              <a:t> </a:t>
            </a:r>
            <a:r>
              <a:rPr lang="en-US" altLang="zh-CN" b="1" dirty="0">
                <a:latin typeface="Times New Roman" panose="02020603050405020304" pitchFamily="18" charset="0"/>
                <a:cs typeface="Times New Roman" panose="02020603050405020304" pitchFamily="18" charset="0"/>
              </a:rPr>
              <a:t>3. Accurately </a:t>
            </a:r>
            <a:r>
              <a:rPr lang="en-US" altLang="zh-CN" b="1" dirty="0">
                <a:solidFill>
                  <a:srgbClr val="C00000"/>
                </a:solidFill>
                <a:latin typeface="Times New Roman" panose="02020603050405020304" pitchFamily="18" charset="0"/>
                <a:cs typeface="Times New Roman" panose="02020603050405020304" pitchFamily="18" charset="0"/>
              </a:rPr>
              <a:t>measure</a:t>
            </a:r>
            <a:r>
              <a:rPr lang="en-US" altLang="zh-CN" b="1" dirty="0">
                <a:latin typeface="Times New Roman" panose="02020603050405020304" pitchFamily="18" charset="0"/>
                <a:cs typeface="Times New Roman" panose="02020603050405020304" pitchFamily="18" charset="0"/>
              </a:rPr>
              <a:t> end-host processing delay and service network RTT.</a:t>
            </a:r>
            <a:endParaRPr lang="zh-CN" altLang="en-US" b="1"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233B4C2E-A806-4BCB-C647-D2554ED1D8FD}"/>
              </a:ext>
            </a:extLst>
          </p:cNvPr>
          <p:cNvSpPr txBox="1"/>
          <p:nvPr/>
        </p:nvSpPr>
        <p:spPr>
          <a:xfrm>
            <a:off x="626476" y="3131218"/>
            <a:ext cx="10790656"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Accurate measurement of end-host processing delay and service path RTT is essential to locate performance bottlenecks.</a:t>
            </a:r>
          </a:p>
        </p:txBody>
      </p:sp>
      <p:sp>
        <p:nvSpPr>
          <p:cNvPr id="2" name="文本框 1">
            <a:extLst>
              <a:ext uri="{FF2B5EF4-FFF2-40B4-BE49-F238E27FC236}">
                <a16:creationId xmlns:a16="http://schemas.microsoft.com/office/drawing/2014/main" id="{73FF2CC0-4A7F-11B0-024C-3A6C231E481A}"/>
              </a:ext>
            </a:extLst>
          </p:cNvPr>
          <p:cNvSpPr txBox="1"/>
          <p:nvPr/>
        </p:nvSpPr>
        <p:spPr>
          <a:xfrm>
            <a:off x="592554" y="3792847"/>
            <a:ext cx="9732546" cy="646331"/>
          </a:xfrm>
          <a:prstGeom prst="rect">
            <a:avLst/>
          </a:prstGeom>
          <a:noFill/>
        </p:spPr>
        <p:txBody>
          <a:bodyPr wrap="square">
            <a:spAutoFit/>
          </a:bodyPr>
          <a:lstStyle/>
          <a:p>
            <a:r>
              <a:rPr lang="en-US" altLang="zh-CN" dirty="0"/>
              <a:t> </a:t>
            </a:r>
            <a:r>
              <a:rPr lang="en-US" altLang="zh-CN" b="1" dirty="0">
                <a:latin typeface="Times New Roman" panose="02020603050405020304" pitchFamily="18" charset="0"/>
                <a:cs typeface="Times New Roman" panose="02020603050405020304" pitchFamily="18" charset="0"/>
              </a:rPr>
              <a:t>4. </a:t>
            </a:r>
            <a:r>
              <a:rPr lang="en-US" altLang="zh-CN" b="1" dirty="0">
                <a:solidFill>
                  <a:srgbClr val="C00000"/>
                </a:solidFill>
                <a:latin typeface="Times New Roman" panose="02020603050405020304" pitchFamily="18" charset="0"/>
                <a:cs typeface="Times New Roman" panose="02020603050405020304" pitchFamily="18" charset="0"/>
              </a:rPr>
              <a:t>Assess</a:t>
            </a:r>
            <a:r>
              <a:rPr lang="en-US" altLang="zh-CN" b="1" dirty="0">
                <a:latin typeface="Times New Roman" panose="02020603050405020304" pitchFamily="18" charset="0"/>
                <a:cs typeface="Times New Roman" panose="02020603050405020304" pitchFamily="18" charset="0"/>
              </a:rPr>
              <a:t> the impact of problems on services (Service-Aware).</a:t>
            </a:r>
          </a:p>
          <a:p>
            <a:r>
              <a:rPr lang="en-US" altLang="zh-CN" dirty="0">
                <a:latin typeface="Times New Roman" panose="02020603050405020304" pitchFamily="18" charset="0"/>
                <a:cs typeface="Times New Roman" panose="02020603050405020304" pitchFamily="18" charset="0"/>
              </a:rPr>
              <a:t>    Prioritize each detected problem based on its impact:</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B7DB4E5-985E-B664-1E8F-4CF8F97436B8}"/>
              </a:ext>
            </a:extLst>
          </p:cNvPr>
          <p:cNvSpPr txBox="1"/>
          <p:nvPr/>
        </p:nvSpPr>
        <p:spPr>
          <a:xfrm>
            <a:off x="851338" y="4349153"/>
            <a:ext cx="10190042"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P0: Severe impact; must be resolved immediately.</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P1: Minor impact; fix based on benefit.</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P2: Not service-related; no action needed.</a:t>
            </a:r>
          </a:p>
        </p:txBody>
      </p:sp>
      <p:sp>
        <p:nvSpPr>
          <p:cNvPr id="9" name="文本框 8">
            <a:extLst>
              <a:ext uri="{FF2B5EF4-FFF2-40B4-BE49-F238E27FC236}">
                <a16:creationId xmlns:a16="http://schemas.microsoft.com/office/drawing/2014/main" id="{938F7242-CB6E-3E3A-FB95-AF77FEE6BB62}"/>
              </a:ext>
            </a:extLst>
          </p:cNvPr>
          <p:cNvSpPr txBox="1"/>
          <p:nvPr/>
        </p:nvSpPr>
        <p:spPr>
          <a:xfrm>
            <a:off x="851338" y="5272483"/>
            <a:ext cx="10667562"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Insight:  </a:t>
            </a:r>
            <a:r>
              <a:rPr lang="en-US" altLang="zh-CN" dirty="0">
                <a:latin typeface="Times New Roman" panose="02020603050405020304" pitchFamily="18" charset="0"/>
                <a:cs typeface="Times New Roman" panose="02020603050405020304" pitchFamily="18" charset="0"/>
              </a:rPr>
              <a:t>If no P0/P1 problems are detected when service performance degrades, the network is innocent.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935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AED7A-93CD-3B24-A9AE-CA846F4788E3}"/>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908A9AB9-30F5-582B-2F7E-5053036E1BA7}"/>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BFDF6886-898F-AB79-9BF7-EEB6D784B5A4}"/>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991E5C3C-91A4-BD1D-83C7-2E985C0B0E9F}"/>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7EE95ABA-4C52-598A-187F-8C48391D2006}"/>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E28E4F39-1FF5-2437-0F31-CAD5E450DE57}"/>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FBA62411-C938-DF08-25A0-57A58AF66AAD}"/>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BEF88304-C14E-240C-7D5B-34D4A999B430}"/>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4A034564-C2FF-D560-7CF9-6633A391CF8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4E13A8E7-151F-D09F-46AE-93E838F661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C17622ED-5FEF-EDB2-2391-63C60B23E3ED}"/>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85740528-EAA2-7F29-70E9-AFBFA69AFC32}"/>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6E825AC3-3AC5-5873-DB62-31D54B8A5F2C}"/>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5264EAA7-4DAC-80FE-D95C-BBFF87212AB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0480EA9A-A32E-35E4-A45E-599773D60E60}"/>
              </a:ext>
            </a:extLst>
          </p:cNvPr>
          <p:cNvSpPr txBox="1"/>
          <p:nvPr/>
        </p:nvSpPr>
        <p:spPr>
          <a:xfrm>
            <a:off x="796777" y="208926"/>
            <a:ext cx="2759089"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Pingmesh</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Design</a:t>
            </a:r>
          </a:p>
        </p:txBody>
      </p:sp>
      <p:sp>
        <p:nvSpPr>
          <p:cNvPr id="6" name="文本框 5">
            <a:extLst>
              <a:ext uri="{FF2B5EF4-FFF2-40B4-BE49-F238E27FC236}">
                <a16:creationId xmlns:a16="http://schemas.microsoft.com/office/drawing/2014/main" id="{EF25E342-2F92-BDC2-25FA-378753093517}"/>
              </a:ext>
            </a:extLst>
          </p:cNvPr>
          <p:cNvSpPr txBox="1"/>
          <p:nvPr/>
        </p:nvSpPr>
        <p:spPr>
          <a:xfrm>
            <a:off x="6505575" y="1974394"/>
            <a:ext cx="5449883" cy="646331"/>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R-</a:t>
            </a:r>
            <a:r>
              <a:rPr lang="en-US" altLang="zh-CN" b="1" dirty="0" err="1">
                <a:latin typeface="Times New Roman" panose="02020603050405020304" pitchFamily="18" charset="0"/>
                <a:cs typeface="Times New Roman" panose="02020603050405020304" pitchFamily="18" charset="0"/>
              </a:rPr>
              <a:t>Pingmesh</a:t>
            </a:r>
            <a:r>
              <a:rPr lang="en-US" altLang="zh-CN" b="1" dirty="0">
                <a:latin typeface="Times New Roman" panose="02020603050405020304" pitchFamily="18" charset="0"/>
                <a:cs typeface="Times New Roman" panose="02020603050405020304" pitchFamily="18" charset="0"/>
              </a:rPr>
              <a:t> has three modules: </a:t>
            </a:r>
            <a:r>
              <a:rPr lang="en-US" altLang="zh-CN" b="1" dirty="0">
                <a:solidFill>
                  <a:srgbClr val="C00000"/>
                </a:solidFill>
                <a:latin typeface="Times New Roman" panose="02020603050405020304" pitchFamily="18" charset="0"/>
                <a:cs typeface="Times New Roman" panose="02020603050405020304" pitchFamily="18" charset="0"/>
              </a:rPr>
              <a:t>Agent, Controller, </a:t>
            </a:r>
            <a:r>
              <a:rPr lang="en-US" altLang="zh-CN" b="1" dirty="0">
                <a:latin typeface="Times New Roman" panose="02020603050405020304" pitchFamily="18" charset="0"/>
                <a:cs typeface="Times New Roman" panose="02020603050405020304" pitchFamily="18" charset="0"/>
              </a:rPr>
              <a:t>and</a:t>
            </a:r>
            <a:r>
              <a:rPr lang="en-US" altLang="zh-CN" b="1" dirty="0">
                <a:solidFill>
                  <a:srgbClr val="C00000"/>
                </a:solidFill>
                <a:latin typeface="Times New Roman" panose="02020603050405020304" pitchFamily="18" charset="0"/>
                <a:cs typeface="Times New Roman" panose="02020603050405020304" pitchFamily="18" charset="0"/>
              </a:rPr>
              <a:t> Analyzer</a:t>
            </a:r>
            <a:endParaRPr lang="zh-CN" altLang="en-US" b="1" dirty="0">
              <a:solidFill>
                <a:srgbClr val="C00000"/>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F560BAF7-2791-E85B-A711-6F3FED5E6A69}"/>
              </a:ext>
            </a:extLst>
          </p:cNvPr>
          <p:cNvSpPr txBox="1"/>
          <p:nvPr/>
        </p:nvSpPr>
        <p:spPr>
          <a:xfrm>
            <a:off x="592554" y="850235"/>
            <a:ext cx="6096000"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Two Independent Functions</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E8FD7FCE-F30C-612F-3DFF-B9A3B1AB96C3}"/>
              </a:ext>
            </a:extLst>
          </p:cNvPr>
          <p:cNvSpPr txBox="1"/>
          <p:nvPr/>
        </p:nvSpPr>
        <p:spPr>
          <a:xfrm>
            <a:off x="569233" y="1281258"/>
            <a:ext cx="5936342" cy="4801314"/>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Function 1: Cluster Network Monitoring</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Construct </a:t>
            </a:r>
            <a:r>
              <a:rPr lang="en-US" altLang="zh-CN" dirty="0">
                <a:solidFill>
                  <a:srgbClr val="990000"/>
                </a:solidFill>
                <a:latin typeface="Times New Roman" panose="02020603050405020304" pitchFamily="18" charset="0"/>
                <a:cs typeface="Times New Roman" panose="02020603050405020304" pitchFamily="18" charset="0"/>
              </a:rPr>
              <a:t>RoCE packets </a:t>
            </a:r>
            <a:r>
              <a:rPr lang="en-US" altLang="zh-CN" dirty="0">
                <a:latin typeface="Times New Roman" panose="02020603050405020304" pitchFamily="18" charset="0"/>
                <a:cs typeface="Times New Roman" panose="02020603050405020304" pitchFamily="18" charset="0"/>
              </a:rPr>
              <a:t>to probe between </a:t>
            </a:r>
            <a:r>
              <a:rPr lang="en-US" altLang="zh-CN" dirty="0">
                <a:solidFill>
                  <a:srgbClr val="990000"/>
                </a:solidFill>
                <a:latin typeface="Times New Roman" panose="02020603050405020304" pitchFamily="18" charset="0"/>
                <a:cs typeface="Times New Roman" panose="02020603050405020304" pitchFamily="18" charset="0"/>
              </a:rPr>
              <a:t>all RNICs in a RoCE cluster.</a:t>
            </a:r>
          </a:p>
          <a:p>
            <a:pPr marL="285750" indent="-285750">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Monitor network SLAs of RoCE clusters</a:t>
            </a:r>
            <a:r>
              <a:rPr lang="en-US" altLang="zh-CN" dirty="0">
                <a:latin typeface="Times New Roman" panose="02020603050405020304" pitchFamily="18" charset="0"/>
                <a:cs typeface="Times New Roman" panose="02020603050405020304" pitchFamily="18" charset="0"/>
              </a:rPr>
              <a:t>: Connectivity, drop rate, RTT, and processing delay.</a:t>
            </a:r>
          </a:p>
          <a:p>
            <a:pPr marL="285750" indent="-285750">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Service-Independent</a:t>
            </a:r>
            <a:r>
              <a:rPr lang="en-US" altLang="zh-CN" dirty="0">
                <a:latin typeface="Times New Roman" panose="02020603050405020304" pitchFamily="18" charset="0"/>
                <a:cs typeface="Times New Roman" panose="02020603050405020304" pitchFamily="18" charset="0"/>
              </a:rPr>
              <a:t>: Able to detect network problems before services run.</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Function 2: Service Tracing Probing</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Similar to Function 1 in the probing data path.</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Differences from Function 1:Probe paths used by services.</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Accurately detect and </a:t>
            </a:r>
            <a:r>
              <a:rPr lang="en-US" altLang="zh-CN" dirty="0">
                <a:solidFill>
                  <a:srgbClr val="990000"/>
                </a:solidFill>
                <a:latin typeface="Times New Roman" panose="02020603050405020304" pitchFamily="18" charset="0"/>
                <a:cs typeface="Times New Roman" panose="02020603050405020304" pitchFamily="18" charset="0"/>
              </a:rPr>
              <a:t>locate problems in the service network.</a:t>
            </a:r>
          </a:p>
          <a:p>
            <a:pPr marL="285750" indent="-285750">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Monitor service network SLAs</a:t>
            </a:r>
            <a:r>
              <a:rPr lang="en-US" altLang="zh-CN" dirty="0">
                <a:latin typeface="Times New Roman" panose="02020603050405020304" pitchFamily="18" charset="0"/>
                <a:cs typeface="Times New Roman" panose="02020603050405020304" pitchFamily="18" charset="0"/>
              </a:rPr>
              <a:t>: Connectivity, drop rate, RTT, and processing delay.</a:t>
            </a:r>
          </a:p>
          <a:p>
            <a:pPr marL="285750" indent="-285750">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Service-Aware</a:t>
            </a:r>
            <a:r>
              <a:rPr lang="en-US" altLang="zh-CN" dirty="0">
                <a:latin typeface="Times New Roman" panose="02020603050405020304" pitchFamily="18" charset="0"/>
                <a:cs typeface="Times New Roman" panose="02020603050405020304" pitchFamily="18" charset="0"/>
              </a:rPr>
              <a:t>: Assess the impact of detected problems on services.</a:t>
            </a:r>
          </a:p>
        </p:txBody>
      </p:sp>
      <p:pic>
        <p:nvPicPr>
          <p:cNvPr id="8" name="图片 7">
            <a:extLst>
              <a:ext uri="{FF2B5EF4-FFF2-40B4-BE49-F238E27FC236}">
                <a16:creationId xmlns:a16="http://schemas.microsoft.com/office/drawing/2014/main" id="{D5F47DA4-7C41-659D-9DF3-E315C7D0E97B}"/>
              </a:ext>
            </a:extLst>
          </p:cNvPr>
          <p:cNvPicPr>
            <a:picLocks noChangeAspect="1"/>
          </p:cNvPicPr>
          <p:nvPr/>
        </p:nvPicPr>
        <p:blipFill>
          <a:blip r:embed="rId4"/>
          <a:stretch>
            <a:fillRect/>
          </a:stretch>
        </p:blipFill>
        <p:spPr>
          <a:xfrm>
            <a:off x="6377238" y="2803390"/>
            <a:ext cx="5578220" cy="2773352"/>
          </a:xfrm>
          <a:prstGeom prst="rect">
            <a:avLst/>
          </a:prstGeom>
        </p:spPr>
      </p:pic>
    </p:spTree>
    <p:extLst>
      <p:ext uri="{BB962C8B-B14F-4D97-AF65-F5344CB8AC3E}">
        <p14:creationId xmlns:p14="http://schemas.microsoft.com/office/powerpoint/2010/main" val="254329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12F93-215E-F934-7A27-D060980A5181}"/>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2EB2B035-C898-8D50-79EF-A30E443D01CE}"/>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80C2C039-3353-197E-BBE1-D5A45ACE5B8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26401761-2159-C53B-203A-002E9D3463F0}"/>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E4A6B275-9428-1FF1-5398-E80768EB7DFC}"/>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F0EDF435-F554-C20B-3C6B-A3D30EBD33B5}"/>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20AD1925-EA2D-7557-7A57-B380689A5EDD}"/>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B39A30FE-9EF2-599C-6008-516DD83691B1}"/>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FD8B5F3C-32C9-A54A-EFFE-E893BF3D1338}"/>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33E12C45-150D-D3D9-D7FB-DE47DB6064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F5C994BF-2BF4-86AC-3410-45DD136702FE}"/>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812A1863-8058-7482-6DA5-1E1C048737D6}"/>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C7363740-EB75-9C29-F6D3-20E5C96EDD80}"/>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0B2D54C-AA5A-1CB4-F3C4-259754ADBDFA}"/>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EC8B810B-AE61-2A1F-A05B-9D7DCE5527BF}"/>
              </a:ext>
            </a:extLst>
          </p:cNvPr>
          <p:cNvSpPr txBox="1"/>
          <p:nvPr/>
        </p:nvSpPr>
        <p:spPr>
          <a:xfrm>
            <a:off x="796777" y="208926"/>
            <a:ext cx="2759089"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Pingmesh</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Design</a:t>
            </a:r>
          </a:p>
        </p:txBody>
      </p:sp>
      <p:sp>
        <p:nvSpPr>
          <p:cNvPr id="6" name="文本框 5">
            <a:extLst>
              <a:ext uri="{FF2B5EF4-FFF2-40B4-BE49-F238E27FC236}">
                <a16:creationId xmlns:a16="http://schemas.microsoft.com/office/drawing/2014/main" id="{19A5F599-80E1-F93E-407C-D8DAEFFB11AC}"/>
              </a:ext>
            </a:extLst>
          </p:cNvPr>
          <p:cNvSpPr txBox="1"/>
          <p:nvPr/>
        </p:nvSpPr>
        <p:spPr>
          <a:xfrm>
            <a:off x="592554" y="1317435"/>
            <a:ext cx="8418096" cy="1150571"/>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1.  Store the latest RNIC communication information.</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GID (Global Identifier) and QPN (Queue Pair Number), similar to IP and port number.</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QPN can only be obtained after Agent starts and creates a QP on the RNIC.</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0FA195F8-63B2-0312-554B-EFFAAC16D53A}"/>
              </a:ext>
            </a:extLst>
          </p:cNvPr>
          <p:cNvSpPr txBox="1"/>
          <p:nvPr/>
        </p:nvSpPr>
        <p:spPr>
          <a:xfrm>
            <a:off x="541754" y="3092233"/>
            <a:ext cx="9749965" cy="1566070"/>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2.  Create </a:t>
            </a:r>
            <a:r>
              <a:rPr lang="en-US" altLang="zh-CN" b="1" dirty="0" err="1">
                <a:latin typeface="Times New Roman" panose="02020603050405020304" pitchFamily="18" charset="0"/>
                <a:cs typeface="Times New Roman" panose="02020603050405020304" pitchFamily="18" charset="0"/>
              </a:rPr>
              <a:t>ToR</a:t>
            </a:r>
            <a:r>
              <a:rPr lang="en-US" altLang="zh-CN" b="1" dirty="0">
                <a:latin typeface="Times New Roman" panose="02020603050405020304" pitchFamily="18" charset="0"/>
                <a:cs typeface="Times New Roman" panose="02020603050405020304" pitchFamily="18" charset="0"/>
              </a:rPr>
              <a:t>-mesh and inter-</a:t>
            </a:r>
            <a:r>
              <a:rPr lang="en-US" altLang="zh-CN" b="1" dirty="0" err="1">
                <a:latin typeface="Times New Roman" panose="02020603050405020304" pitchFamily="18" charset="0"/>
                <a:cs typeface="Times New Roman" panose="02020603050405020304" pitchFamily="18" charset="0"/>
              </a:rPr>
              <a:t>ToR</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pinglists</a:t>
            </a:r>
            <a:r>
              <a:rPr lang="en-US" altLang="zh-CN" b="1" dirty="0">
                <a:latin typeface="Times New Roman" panose="02020603050405020304" pitchFamily="18" charset="0"/>
                <a:cs typeface="Times New Roman" panose="02020603050405020304" pitchFamily="18" charset="0"/>
              </a:rPr>
              <a:t> for each RNIC in Cluster Monitoring.</a:t>
            </a:r>
          </a:p>
          <a:p>
            <a:pPr marL="285750" indent="-285750">
              <a:lnSpc>
                <a:spcPct val="15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Pinglists</a:t>
            </a:r>
            <a:r>
              <a:rPr lang="en-US" altLang="zh-CN" dirty="0">
                <a:latin typeface="Times New Roman" panose="02020603050405020304" pitchFamily="18" charset="0"/>
                <a:cs typeface="Times New Roman" panose="02020603050405020304" pitchFamily="18" charset="0"/>
              </a:rPr>
              <a:t> include the target RNIC's latest communication information.</a:t>
            </a:r>
          </a:p>
          <a:p>
            <a:pPr marL="285750" indent="-285750">
              <a:lnSpc>
                <a:spcPct val="150000"/>
              </a:lnSpc>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ToR</a:t>
            </a:r>
            <a:r>
              <a:rPr lang="en-US" altLang="zh-CN" dirty="0">
                <a:latin typeface="Times New Roman" panose="02020603050405020304" pitchFamily="18" charset="0"/>
                <a:cs typeface="Times New Roman" panose="02020603050405020304" pitchFamily="18" charset="0"/>
              </a:rPr>
              <a:t>-mesh probing: Probe within </a:t>
            </a:r>
            <a:r>
              <a:rPr lang="en-US" altLang="zh-CN" dirty="0" err="1">
                <a:latin typeface="Times New Roman" panose="02020603050405020304" pitchFamily="18" charset="0"/>
                <a:cs typeface="Times New Roman" panose="02020603050405020304" pitchFamily="18" charset="0"/>
              </a:rPr>
              <a:t>ToR</a:t>
            </a:r>
            <a:r>
              <a:rPr lang="en-US" altLang="zh-CN" dirty="0">
                <a:latin typeface="Times New Roman" panose="02020603050405020304" pitchFamily="18" charset="0"/>
                <a:cs typeface="Times New Roman" panose="02020603050405020304" pitchFamily="18" charset="0"/>
              </a:rPr>
              <a:t> switches and monitor RNIC states.</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Inter-</a:t>
            </a:r>
            <a:r>
              <a:rPr lang="en-US" altLang="zh-CN" dirty="0" err="1">
                <a:latin typeface="Times New Roman" panose="02020603050405020304" pitchFamily="18" charset="0"/>
                <a:cs typeface="Times New Roman" panose="02020603050405020304" pitchFamily="18" charset="0"/>
              </a:rPr>
              <a:t>ToR</a:t>
            </a:r>
            <a:r>
              <a:rPr lang="en-US" altLang="zh-CN" dirty="0">
                <a:latin typeface="Times New Roman" panose="02020603050405020304" pitchFamily="18" charset="0"/>
                <a:cs typeface="Times New Roman" panose="02020603050405020304" pitchFamily="18" charset="0"/>
              </a:rPr>
              <a:t> probing: Cover all network links between different </a:t>
            </a:r>
            <a:r>
              <a:rPr lang="en-US" altLang="zh-CN" dirty="0" err="1">
                <a:latin typeface="Times New Roman" panose="02020603050405020304" pitchFamily="18" charset="0"/>
                <a:cs typeface="Times New Roman" panose="02020603050405020304" pitchFamily="18" charset="0"/>
              </a:rPr>
              <a:t>ToR</a:t>
            </a:r>
            <a:r>
              <a:rPr lang="en-US" altLang="zh-CN" dirty="0">
                <a:latin typeface="Times New Roman" panose="02020603050405020304" pitchFamily="18" charset="0"/>
                <a:cs typeface="Times New Roman" panose="02020603050405020304" pitchFamily="18" charset="0"/>
              </a:rPr>
              <a:t> switches.</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47B6CF8-88A2-A404-0548-2F336189E0C7}"/>
              </a:ext>
            </a:extLst>
          </p:cNvPr>
          <p:cNvSpPr txBox="1"/>
          <p:nvPr/>
        </p:nvSpPr>
        <p:spPr>
          <a:xfrm>
            <a:off x="592554" y="818573"/>
            <a:ext cx="8177212"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R-</a:t>
            </a:r>
            <a:r>
              <a:rPr lang="en-US" altLang="zh-CN" b="1" dirty="0" err="1">
                <a:latin typeface="Times New Roman" panose="02020603050405020304" pitchFamily="18" charset="0"/>
                <a:cs typeface="Times New Roman" panose="02020603050405020304" pitchFamily="18" charset="0"/>
              </a:rPr>
              <a:t>Pingmesh</a:t>
            </a:r>
            <a:r>
              <a:rPr lang="en-US" altLang="zh-CN" b="1" dirty="0">
                <a:latin typeface="Times New Roman" panose="02020603050405020304" pitchFamily="18" charset="0"/>
                <a:cs typeface="Times New Roman" panose="02020603050405020304" pitchFamily="18" charset="0"/>
              </a:rPr>
              <a:t> Controller</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47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4408E-573E-3C61-5325-E761052E3F0B}"/>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16C29446-F4C3-6B4C-BDF7-551C24D30C38}"/>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597C024C-FA79-B840-C7C1-5130EC9D5B3B}"/>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B58B3FCE-6896-B634-6743-5B0E9C55F297}"/>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B5EA753A-0C6F-F57C-877A-AC9C4A8AC1B4}"/>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4AD8D8C4-2879-95AF-89B2-09022013335B}"/>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8E5D114A-A364-A93D-957D-0FFCD3C76D9F}"/>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1D41EAFE-CA14-C443-F80A-A6377B553FFD}"/>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CE19A4B9-52C6-6151-DDAB-3E6B43028116}"/>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E8720301-BA39-FBAA-418F-32D1BC010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5087EA0E-333E-E0C8-F263-57FA0752524E}"/>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EDFA65D1-1271-F5E3-108A-1C89883940F9}"/>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76D735EA-AE8D-5BB7-A660-3EF58AAF3FAE}"/>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0F0A47F4-8C6F-2F72-C96E-FA3CB68D4788}"/>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C8A9760A-8726-2359-A5E5-D3D9E4726953}"/>
              </a:ext>
            </a:extLst>
          </p:cNvPr>
          <p:cNvSpPr txBox="1"/>
          <p:nvPr/>
        </p:nvSpPr>
        <p:spPr>
          <a:xfrm>
            <a:off x="796777" y="208926"/>
            <a:ext cx="2759089"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Pingmesh</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Design</a:t>
            </a:r>
          </a:p>
        </p:txBody>
      </p:sp>
      <p:sp>
        <p:nvSpPr>
          <p:cNvPr id="6" name="文本框 5">
            <a:extLst>
              <a:ext uri="{FF2B5EF4-FFF2-40B4-BE49-F238E27FC236}">
                <a16:creationId xmlns:a16="http://schemas.microsoft.com/office/drawing/2014/main" id="{43B4F79F-6209-48F7-A65E-F79B12AAE6DA}"/>
              </a:ext>
            </a:extLst>
          </p:cNvPr>
          <p:cNvSpPr txBox="1"/>
          <p:nvPr/>
        </p:nvSpPr>
        <p:spPr>
          <a:xfrm>
            <a:off x="660399" y="1356495"/>
            <a:ext cx="6302377" cy="2462213"/>
          </a:xfrm>
          <a:prstGeom prst="rect">
            <a:avLst/>
          </a:prstGeom>
          <a:noFill/>
        </p:spPr>
        <p:txBody>
          <a:bodyPr wrap="square">
            <a:spAutoFit/>
          </a:bodyPr>
          <a:lstStyle/>
          <a:p>
            <a:pPr marL="342900" indent="-342900">
              <a:buAutoNum type="arabicPeriod"/>
            </a:pPr>
            <a:r>
              <a:rPr lang="en-US" altLang="zh-CN" b="1" dirty="0">
                <a:latin typeface="Times New Roman" panose="02020603050405020304" pitchFamily="18" charset="0"/>
                <a:cs typeface="Times New Roman" panose="02020603050405020304" pitchFamily="18" charset="0"/>
              </a:rPr>
              <a:t>Choice of QP type: </a:t>
            </a:r>
            <a:r>
              <a:rPr lang="en-US" altLang="zh-CN" b="1" dirty="0">
                <a:solidFill>
                  <a:srgbClr val="990000"/>
                </a:solidFill>
                <a:latin typeface="Times New Roman" panose="02020603050405020304" pitchFamily="18" charset="0"/>
                <a:cs typeface="Times New Roman" panose="02020603050405020304" pitchFamily="18" charset="0"/>
              </a:rPr>
              <a:t>UD!</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All three QP types can obtain timestamps ③ and ⑤ from receive CQEs.</a:t>
            </a:r>
          </a:p>
          <a:p>
            <a:pPr marL="285750" indent="-285750">
              <a:spcBef>
                <a:spcPts val="600"/>
              </a:spcBef>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In RC</a:t>
            </a:r>
            <a:r>
              <a:rPr lang="en-US" altLang="zh-CN" dirty="0">
                <a:latin typeface="Times New Roman" panose="02020603050405020304" pitchFamily="18" charset="0"/>
                <a:cs typeface="Times New Roman" panose="02020603050405020304" pitchFamily="18" charset="0"/>
              </a:rPr>
              <a:t>, he sender RNIC generates a CQE only after receiving ACKs for all message packets sent to the destination.</a:t>
            </a:r>
          </a:p>
          <a:p>
            <a:pPr marL="285750" indent="-285750">
              <a:spcBef>
                <a:spcPts val="600"/>
              </a:spcBef>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In UC and UD</a:t>
            </a:r>
            <a:r>
              <a:rPr lang="en-US" altLang="zh-CN" dirty="0">
                <a:latin typeface="Times New Roman" panose="02020603050405020304" pitchFamily="18" charset="0"/>
                <a:cs typeface="Times New Roman" panose="02020603050405020304" pitchFamily="18" charset="0"/>
              </a:rPr>
              <a:t>, the sender RNIC generates a CQE immediately after the message is sent to the network, without waiting for ACKs, allowing timestamps ② and ④ to be obtained.</a:t>
            </a:r>
          </a:p>
        </p:txBody>
      </p:sp>
      <p:sp>
        <p:nvSpPr>
          <p:cNvPr id="12" name="文本框 11">
            <a:extLst>
              <a:ext uri="{FF2B5EF4-FFF2-40B4-BE49-F238E27FC236}">
                <a16:creationId xmlns:a16="http://schemas.microsoft.com/office/drawing/2014/main" id="{8EFB5121-2F86-A2D4-4CE7-A45F78BCAEFF}"/>
              </a:ext>
            </a:extLst>
          </p:cNvPr>
          <p:cNvSpPr txBox="1"/>
          <p:nvPr/>
        </p:nvSpPr>
        <p:spPr>
          <a:xfrm>
            <a:off x="660399" y="3923469"/>
            <a:ext cx="9785351" cy="2397066"/>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2. For accurate measurement:</a:t>
            </a:r>
          </a:p>
          <a:p>
            <a:pPr marL="285750" indent="-285750">
              <a:lnSpc>
                <a:spcPct val="150000"/>
              </a:lnSpc>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Network RTT</a:t>
            </a:r>
            <a:r>
              <a:rPr lang="en-US" altLang="zh-CN" dirty="0">
                <a:latin typeface="Times New Roman" panose="02020603050405020304" pitchFamily="18" charset="0"/>
                <a:cs typeface="Times New Roman" panose="02020603050405020304" pitchFamily="18" charset="0"/>
              </a:rPr>
              <a:t>: (⑤−②)−(④−③).</a:t>
            </a:r>
          </a:p>
          <a:p>
            <a:pPr marL="285750" indent="-285750">
              <a:lnSpc>
                <a:spcPct val="150000"/>
              </a:lnSpc>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Prober processing delay</a:t>
            </a:r>
            <a:r>
              <a:rPr lang="en-US" altLang="zh-CN" dirty="0">
                <a:latin typeface="Times New Roman" panose="02020603050405020304" pitchFamily="18" charset="0"/>
                <a:cs typeface="Times New Roman" panose="02020603050405020304" pitchFamily="18" charset="0"/>
              </a:rPr>
              <a:t>: (⑥−①)−(⑤−②).</a:t>
            </a:r>
          </a:p>
          <a:p>
            <a:pPr marL="285750" indent="-285750">
              <a:lnSpc>
                <a:spcPct val="150000"/>
              </a:lnSpc>
              <a:buFont typeface="Arial" panose="020B0604020202020204" pitchFamily="34" charset="0"/>
              <a:buChar char="•"/>
            </a:pPr>
            <a:r>
              <a:rPr lang="en-US" altLang="zh-CN" dirty="0">
                <a:solidFill>
                  <a:srgbClr val="990000"/>
                </a:solidFill>
                <a:latin typeface="Times New Roman" panose="02020603050405020304" pitchFamily="18" charset="0"/>
                <a:cs typeface="Times New Roman" panose="02020603050405020304" pitchFamily="18" charset="0"/>
              </a:rPr>
              <a:t>Responder processing delay</a:t>
            </a:r>
            <a:r>
              <a:rPr lang="en-US" altLang="zh-CN" dirty="0">
                <a:latin typeface="Times New Roman" panose="02020603050405020304" pitchFamily="18" charset="0"/>
                <a:cs typeface="Times New Roman" panose="02020603050405020304" pitchFamily="18" charset="0"/>
              </a:rPr>
              <a:t>: (④−③).</a:t>
            </a:r>
          </a:p>
          <a:p>
            <a:pPr marL="285750" indent="-28575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All duration calculations (⑤−②, ④−③, and ⑥−①) do not require clock synchronization between the host CPU and the RNIC or between the prober and the responder.</a:t>
            </a:r>
          </a:p>
        </p:txBody>
      </p:sp>
      <p:sp>
        <p:nvSpPr>
          <p:cNvPr id="14" name="文本框 13">
            <a:extLst>
              <a:ext uri="{FF2B5EF4-FFF2-40B4-BE49-F238E27FC236}">
                <a16:creationId xmlns:a16="http://schemas.microsoft.com/office/drawing/2014/main" id="{B2F8FF84-E7E2-A732-741C-FCA2DDF3A076}"/>
              </a:ext>
            </a:extLst>
          </p:cNvPr>
          <p:cNvSpPr txBox="1"/>
          <p:nvPr/>
        </p:nvSpPr>
        <p:spPr>
          <a:xfrm>
            <a:off x="592554" y="818573"/>
            <a:ext cx="8177212"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R-</a:t>
            </a:r>
            <a:r>
              <a:rPr lang="en-US" altLang="zh-CN" b="1" dirty="0" err="1">
                <a:latin typeface="Times New Roman" panose="02020603050405020304" pitchFamily="18" charset="0"/>
                <a:cs typeface="Times New Roman" panose="02020603050405020304" pitchFamily="18" charset="0"/>
              </a:rPr>
              <a:t>Pingmesh</a:t>
            </a:r>
            <a:r>
              <a:rPr lang="en-US" altLang="zh-CN" b="1" dirty="0">
                <a:latin typeface="Times New Roman" panose="02020603050405020304" pitchFamily="18" charset="0"/>
                <a:cs typeface="Times New Roman" panose="02020603050405020304" pitchFamily="18" charset="0"/>
              </a:rPr>
              <a:t> Agent - (1) Measure Network RTT and Processing Delay</a:t>
            </a:r>
            <a:endParaRPr lang="zh-CN" altLang="en-US"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584DB3E-6078-984B-3224-7B0854AAAF0B}"/>
              </a:ext>
            </a:extLst>
          </p:cNvPr>
          <p:cNvPicPr>
            <a:picLocks noChangeAspect="1"/>
          </p:cNvPicPr>
          <p:nvPr/>
        </p:nvPicPr>
        <p:blipFill>
          <a:blip r:embed="rId4"/>
          <a:stretch>
            <a:fillRect/>
          </a:stretch>
        </p:blipFill>
        <p:spPr>
          <a:xfrm>
            <a:off x="6962777" y="1378750"/>
            <a:ext cx="4085714" cy="1066667"/>
          </a:xfrm>
          <a:prstGeom prst="rect">
            <a:avLst/>
          </a:prstGeom>
        </p:spPr>
      </p:pic>
      <p:pic>
        <p:nvPicPr>
          <p:cNvPr id="5" name="图片 4">
            <a:extLst>
              <a:ext uri="{FF2B5EF4-FFF2-40B4-BE49-F238E27FC236}">
                <a16:creationId xmlns:a16="http://schemas.microsoft.com/office/drawing/2014/main" id="{F02BB34E-0B36-AAE9-D1B0-CD6313A143FD}"/>
              </a:ext>
            </a:extLst>
          </p:cNvPr>
          <p:cNvPicPr>
            <a:picLocks noChangeAspect="1"/>
          </p:cNvPicPr>
          <p:nvPr/>
        </p:nvPicPr>
        <p:blipFill>
          <a:blip r:embed="rId5"/>
          <a:stretch>
            <a:fillRect/>
          </a:stretch>
        </p:blipFill>
        <p:spPr>
          <a:xfrm>
            <a:off x="6837792" y="2698777"/>
            <a:ext cx="4600000" cy="2657143"/>
          </a:xfrm>
          <a:prstGeom prst="rect">
            <a:avLst/>
          </a:prstGeom>
        </p:spPr>
      </p:pic>
    </p:spTree>
    <p:extLst>
      <p:ext uri="{BB962C8B-B14F-4D97-AF65-F5344CB8AC3E}">
        <p14:creationId xmlns:p14="http://schemas.microsoft.com/office/powerpoint/2010/main" val="399370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D7D1E-0ACE-098D-76C4-8C351C5E4A5B}"/>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680EFE4A-6BFD-BBDC-33AE-9A4E79E16DD2}"/>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570F0990-A4CF-3F81-A704-6D9798928DC8}"/>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BC08D895-9720-4D7D-659B-B6863BE9692F}"/>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C2EF87D9-B5BD-E337-1969-2D7F14DDB70F}"/>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A27210F5-1C74-AB0C-D21A-3EBF6AE729CB}"/>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D1E5ED76-87FC-84AF-B2B0-98A6D9024B8F}"/>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100DC164-54A6-05F6-BEB8-3514B0619B94}"/>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8D989B03-CB7E-594C-B55A-7AC1457ABBA2}"/>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B08CBCD9-7906-5495-35D2-4AE333F44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B421C8D4-EA16-2A4D-273E-3FFA6935E1D7}"/>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CB90E001-4E4C-CAF8-B427-C8F948003A5F}"/>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D1931BBD-305D-AF06-6F57-DAFEA44175D4}"/>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B46630E6-00B4-8772-F7B6-B392FACCA4A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F395678-F27F-7CC4-BEDA-E3B509BF0A8B}"/>
              </a:ext>
            </a:extLst>
          </p:cNvPr>
          <p:cNvSpPr txBox="1"/>
          <p:nvPr/>
        </p:nvSpPr>
        <p:spPr>
          <a:xfrm>
            <a:off x="796777" y="208926"/>
            <a:ext cx="2759089"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Pingmesh</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Design</a:t>
            </a:r>
          </a:p>
        </p:txBody>
      </p:sp>
      <p:sp>
        <p:nvSpPr>
          <p:cNvPr id="14" name="文本框 13">
            <a:extLst>
              <a:ext uri="{FF2B5EF4-FFF2-40B4-BE49-F238E27FC236}">
                <a16:creationId xmlns:a16="http://schemas.microsoft.com/office/drawing/2014/main" id="{74324689-4094-7824-5986-1D77B164B341}"/>
              </a:ext>
            </a:extLst>
          </p:cNvPr>
          <p:cNvSpPr txBox="1"/>
          <p:nvPr/>
        </p:nvSpPr>
        <p:spPr>
          <a:xfrm>
            <a:off x="592554" y="818573"/>
            <a:ext cx="7103646"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R-</a:t>
            </a:r>
            <a:r>
              <a:rPr lang="en-US" altLang="zh-CN" b="1" dirty="0" err="1">
                <a:latin typeface="Times New Roman" panose="02020603050405020304" pitchFamily="18" charset="0"/>
                <a:cs typeface="Times New Roman" panose="02020603050405020304" pitchFamily="18" charset="0"/>
              </a:rPr>
              <a:t>Pingmesh</a:t>
            </a:r>
            <a:r>
              <a:rPr lang="en-US" altLang="zh-CN" b="1" dirty="0">
                <a:latin typeface="Times New Roman" panose="02020603050405020304" pitchFamily="18" charset="0"/>
                <a:cs typeface="Times New Roman" panose="02020603050405020304" pitchFamily="18" charset="0"/>
              </a:rPr>
              <a:t> Agent - (2) Monitor and Probe the 5-tuple of Service</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DC02C92-51FE-AFC8-4015-5F9A996E91A4}"/>
              </a:ext>
            </a:extLst>
          </p:cNvPr>
          <p:cNvSpPr txBox="1"/>
          <p:nvPr/>
        </p:nvSpPr>
        <p:spPr>
          <a:xfrm>
            <a:off x="660400" y="1187905"/>
            <a:ext cx="10939046" cy="2310504"/>
          </a:xfrm>
          <a:prstGeom prst="rect">
            <a:avLst/>
          </a:prstGeom>
          <a:noFill/>
        </p:spPr>
        <p:txBody>
          <a:bodyPr wrap="square" rtlCol="0">
            <a:spAutoFit/>
          </a:bodyPr>
          <a:lstStyle/>
          <a:p>
            <a:pPr marL="285750" indent="-285750">
              <a:lnSpc>
                <a:spcPts val="25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Use </a:t>
            </a:r>
            <a:r>
              <a:rPr lang="en-US" altLang="zh-CN" dirty="0" err="1">
                <a:solidFill>
                  <a:srgbClr val="990000"/>
                </a:solidFill>
                <a:latin typeface="Times New Roman" panose="02020603050405020304" pitchFamily="18" charset="0"/>
                <a:cs typeface="Times New Roman" panose="02020603050405020304" pitchFamily="18" charset="0"/>
              </a:rPr>
              <a:t>eBPF</a:t>
            </a:r>
            <a:r>
              <a:rPr lang="en-US" altLang="zh-CN" dirty="0">
                <a:solidFill>
                  <a:srgbClr val="99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trace the call to the kernel functions </a:t>
            </a:r>
            <a:r>
              <a:rPr lang="en-US" altLang="zh-CN" i="1" dirty="0" err="1">
                <a:latin typeface="Times New Roman" panose="02020603050405020304" pitchFamily="18" charset="0"/>
                <a:cs typeface="Times New Roman" panose="02020603050405020304" pitchFamily="18" charset="0"/>
              </a:rPr>
              <a:t>modify_qp</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a:t>
            </a:r>
            <a:r>
              <a:rPr lang="en-US" altLang="zh-CN" i="1" dirty="0" err="1">
                <a:latin typeface="Times New Roman" panose="02020603050405020304" pitchFamily="18" charset="0"/>
                <a:cs typeface="Times New Roman" panose="02020603050405020304" pitchFamily="18" charset="0"/>
              </a:rPr>
              <a:t>destroy_qp</a:t>
            </a:r>
            <a:r>
              <a:rPr lang="en-US" altLang="zh-CN" dirty="0">
                <a:latin typeface="Times New Roman" panose="02020603050405020304" pitchFamily="18" charset="0"/>
                <a:cs typeface="Times New Roman" panose="02020603050405020304" pitchFamily="18" charset="0"/>
              </a:rPr>
              <a:t>.</a:t>
            </a:r>
          </a:p>
          <a:p>
            <a:pPr marL="742950" lvl="1" indent="-285750">
              <a:lnSpc>
                <a:spcPts val="25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When the service connects QPs on two RNICs: It calls </a:t>
            </a:r>
            <a:r>
              <a:rPr lang="en-US" altLang="zh-CN" i="1" dirty="0" err="1">
                <a:latin typeface="Times New Roman" panose="02020603050405020304" pitchFamily="18" charset="0"/>
                <a:cs typeface="Times New Roman" panose="02020603050405020304" pitchFamily="18" charset="0"/>
              </a:rPr>
              <a:t>modify_qp</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modify the QP attribute, including the connection </a:t>
            </a:r>
            <a:r>
              <a:rPr lang="en-US" altLang="zh-CN" dirty="0">
                <a:solidFill>
                  <a:srgbClr val="990000"/>
                </a:solidFill>
                <a:latin typeface="Times New Roman" panose="02020603050405020304" pitchFamily="18" charset="0"/>
                <a:cs typeface="Times New Roman" panose="02020603050405020304" pitchFamily="18" charset="0"/>
              </a:rPr>
              <a:t>5-tuple</a:t>
            </a:r>
            <a:r>
              <a:rPr lang="en-US" altLang="zh-CN" dirty="0">
                <a:latin typeface="Times New Roman" panose="02020603050405020304" pitchFamily="18" charset="0"/>
                <a:cs typeface="Times New Roman" panose="02020603050405020304" pitchFamily="18" charset="0"/>
              </a:rPr>
              <a:t>.</a:t>
            </a:r>
          </a:p>
          <a:p>
            <a:pPr marL="742950" lvl="1" indent="-285750">
              <a:lnSpc>
                <a:spcPts val="25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When the service closes a connection, it calls </a:t>
            </a:r>
            <a:r>
              <a:rPr lang="en-US" altLang="zh-CN" i="1" dirty="0" err="1">
                <a:latin typeface="Times New Roman" panose="02020603050405020304" pitchFamily="18" charset="0"/>
                <a:cs typeface="Times New Roman" panose="02020603050405020304" pitchFamily="18" charset="0"/>
              </a:rPr>
              <a:t>destroy_qp</a:t>
            </a:r>
            <a:r>
              <a:rPr lang="en-US" altLang="zh-CN" dirty="0">
                <a:latin typeface="Times New Roman" panose="02020603050405020304" pitchFamily="18" charset="0"/>
                <a:cs typeface="Times New Roman" panose="02020603050405020304" pitchFamily="18" charset="0"/>
              </a:rPr>
              <a:t>.</a:t>
            </a:r>
          </a:p>
          <a:p>
            <a:pPr marL="285750" indent="-285750">
              <a:lnSpc>
                <a:spcPts val="25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By tracing these two verbs, the Agent can keep track of the 5-tuple used by services in real-time. </a:t>
            </a:r>
          </a:p>
          <a:p>
            <a:pPr marL="285750" indent="-285750">
              <a:lnSpc>
                <a:spcPts val="25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Construct probes with the same 5-tuple as the service flows. These probes can cover the exact network paths used by the service due to ECMP hashing.</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5812F9A-899A-18BD-3B64-D21A2107C1EB}"/>
              </a:ext>
            </a:extLst>
          </p:cNvPr>
          <p:cNvSpPr txBox="1"/>
          <p:nvPr/>
        </p:nvSpPr>
        <p:spPr>
          <a:xfrm>
            <a:off x="525879" y="3646721"/>
            <a:ext cx="4789071"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R-</a:t>
            </a:r>
            <a:r>
              <a:rPr lang="en-US" altLang="zh-CN" b="1" dirty="0" err="1">
                <a:latin typeface="Times New Roman" panose="02020603050405020304" pitchFamily="18" charset="0"/>
                <a:cs typeface="Times New Roman" panose="02020603050405020304" pitchFamily="18" charset="0"/>
              </a:rPr>
              <a:t>Pingmesh</a:t>
            </a:r>
            <a:r>
              <a:rPr lang="en-US" altLang="zh-CN" b="1" dirty="0">
                <a:latin typeface="Times New Roman" panose="02020603050405020304" pitchFamily="18" charset="0"/>
                <a:cs typeface="Times New Roman" panose="02020603050405020304" pitchFamily="18" charset="0"/>
              </a:rPr>
              <a:t> Agent - (3) Path Tracing</a:t>
            </a:r>
            <a:endParaRPr lang="zh-CN" altLang="en-US"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F479E12C-C1BA-5597-3F81-62A1739C6B16}"/>
              </a:ext>
            </a:extLst>
          </p:cNvPr>
          <p:cNvSpPr txBox="1"/>
          <p:nvPr/>
        </p:nvSpPr>
        <p:spPr>
          <a:xfrm>
            <a:off x="569233" y="4065006"/>
            <a:ext cx="11053534" cy="1669303"/>
          </a:xfrm>
          <a:prstGeom prst="rect">
            <a:avLst/>
          </a:prstGeom>
          <a:noFill/>
        </p:spPr>
        <p:txBody>
          <a:bodyPr wrap="square">
            <a:spAutoFit/>
          </a:bodyPr>
          <a:lstStyle/>
          <a:p>
            <a:pPr>
              <a:lnSpc>
                <a:spcPts val="2500"/>
              </a:lnSpc>
            </a:pPr>
            <a:r>
              <a:rPr lang="en-US" altLang="zh-CN" dirty="0">
                <a:latin typeface="Times New Roman" panose="02020603050405020304" pitchFamily="18" charset="0"/>
                <a:cs typeface="Times New Roman" panose="02020603050405020304" pitchFamily="18" charset="0"/>
              </a:rPr>
              <a:t>Periodically traceroute the latest paths of probe packets and their ACKs. (</a:t>
            </a:r>
            <a:r>
              <a:rPr lang="en-US" altLang="zh-CN" sz="1400" dirty="0">
                <a:latin typeface="Times New Roman" panose="02020603050405020304" pitchFamily="18" charset="0"/>
                <a:cs typeface="Times New Roman" panose="02020603050405020304" pitchFamily="18" charset="0"/>
              </a:rPr>
              <a:t>VS: </a:t>
            </a:r>
            <a:r>
              <a:rPr lang="en-US" altLang="zh-CN" sz="1400" strike="sngStrike" dirty="0">
                <a:latin typeface="Times New Roman" panose="02020603050405020304" pitchFamily="18" charset="0"/>
                <a:cs typeface="Times New Roman" panose="02020603050405020304" pitchFamily="18" charset="0"/>
              </a:rPr>
              <a:t>Track only when you encounter network problems</a:t>
            </a:r>
            <a:r>
              <a:rPr lang="en-US" altLang="zh-CN" dirty="0">
                <a:latin typeface="Times New Roman" panose="02020603050405020304" pitchFamily="18" charset="0"/>
                <a:cs typeface="Times New Roman" panose="02020603050405020304" pitchFamily="18" charset="0"/>
              </a:rPr>
              <a:t>)</a:t>
            </a:r>
          </a:p>
          <a:p>
            <a:pPr>
              <a:lnSpc>
                <a:spcPts val="2500"/>
              </a:lnSpc>
            </a:pPr>
            <a:r>
              <a:rPr lang="en-US" altLang="zh-CN" dirty="0">
                <a:latin typeface="Times New Roman" panose="02020603050405020304" pitchFamily="18" charset="0"/>
                <a:cs typeface="Times New Roman" panose="02020603050405020304" pitchFamily="18" charset="0"/>
              </a:rPr>
              <a:t>Continuous Path Tracing instead of path tracing when detecting anomalies.</a:t>
            </a:r>
          </a:p>
          <a:p>
            <a:pPr marL="285750" indent="-285750">
              <a:lnSpc>
                <a:spcPts val="25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 the case of a persistent failure (e.g., link failure), the replayed dropped packets will be </a:t>
            </a:r>
            <a:r>
              <a:rPr lang="en-US" altLang="zh-CN" dirty="0">
                <a:solidFill>
                  <a:srgbClr val="990000"/>
                </a:solidFill>
                <a:latin typeface="Times New Roman" panose="02020603050405020304" pitchFamily="18" charset="0"/>
                <a:cs typeface="Times New Roman" panose="02020603050405020304" pitchFamily="18" charset="0"/>
              </a:rPr>
              <a:t>rehashed to other normal links</a:t>
            </a:r>
            <a:r>
              <a:rPr lang="en-US" altLang="zh-CN" dirty="0">
                <a:latin typeface="Times New Roman" panose="02020603050405020304" pitchFamily="18" charset="0"/>
                <a:cs typeface="Times New Roman" panose="02020603050405020304" pitchFamily="18" charset="0"/>
              </a:rPr>
              <a:t>, leading to inaccurate fault inference.</a:t>
            </a:r>
          </a:p>
          <a:p>
            <a:pPr marL="285750" indent="-285750">
              <a:lnSpc>
                <a:spcPts val="25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Continuous path tracing allows the Analyzer </a:t>
            </a:r>
            <a:r>
              <a:rPr lang="en-US" altLang="zh-CN" dirty="0">
                <a:solidFill>
                  <a:srgbClr val="990000"/>
                </a:solidFill>
                <a:latin typeface="Times New Roman" panose="02020603050405020304" pitchFamily="18" charset="0"/>
                <a:cs typeface="Times New Roman" panose="02020603050405020304" pitchFamily="18" charset="0"/>
              </a:rPr>
              <a:t>to locate network problems immediately</a:t>
            </a:r>
            <a:r>
              <a:rPr lang="en-US" altLang="zh-CN" dirty="0">
                <a:latin typeface="Times New Roman" panose="02020603050405020304" pitchFamily="18" charset="0"/>
                <a:cs typeface="Times New Roman" panose="02020603050405020304" pitchFamily="18" charset="0"/>
              </a:rPr>
              <a:t> as they occur.</a:t>
            </a:r>
          </a:p>
        </p:txBody>
      </p:sp>
    </p:spTree>
    <p:extLst>
      <p:ext uri="{BB962C8B-B14F-4D97-AF65-F5344CB8AC3E}">
        <p14:creationId xmlns:p14="http://schemas.microsoft.com/office/powerpoint/2010/main" val="383441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60D53-9A49-F8D5-0B0E-1BB61D4C12D0}"/>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A34143BC-17D9-AD87-F776-68514466EE8E}"/>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84001A3E-B53B-29A8-6398-37E9C28397A9}"/>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40A5EA45-E8FA-7A22-58F5-50D6F102A142}"/>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B5EA77BF-8999-B48A-0864-39346DEC38AC}"/>
              </a:ext>
            </a:extLst>
          </p:cNvPr>
          <p:cNvSpPr/>
          <p:nvPr/>
        </p:nvSpPr>
        <p:spPr>
          <a:xfrm>
            <a:off x="0" y="6554272"/>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3240656F-93EE-D476-1E89-AB92ACDED4ED}"/>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3D4D7C12-5FF1-632B-FD7A-CFC203122841}"/>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35178A2F-F979-A65D-1769-4F1A992624CB}"/>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89B31277-EBAE-CBDF-6E54-738DAE366382}"/>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8635F536-7150-5417-84CD-18AF3E5971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347427C9-C27B-50AA-23E5-EA15F0281939}"/>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5E2645B1-BFD2-2950-4991-16A99D88167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5CA1A1E0-A207-7799-E258-CFFD707A4537}"/>
                </a:ext>
              </a:extLst>
            </p:cNvPr>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EC03D4B-B328-D19F-72FE-671D3F6A8643}"/>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CBF39C1E-9E27-AEBF-655A-35EEDAB37E15}"/>
              </a:ext>
            </a:extLst>
          </p:cNvPr>
          <p:cNvSpPr txBox="1"/>
          <p:nvPr/>
        </p:nvSpPr>
        <p:spPr>
          <a:xfrm>
            <a:off x="796777" y="208926"/>
            <a:ext cx="2759089" cy="461665"/>
          </a:xfrm>
          <a:prstGeom prst="rect">
            <a:avLst/>
          </a:prstGeom>
          <a:noFill/>
        </p:spPr>
        <p:txBody>
          <a:bodyPr wrap="none" rtlCol="0">
            <a:spAutoFit/>
          </a:bodyPr>
          <a:lstStyle/>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Pingmesh</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Design</a:t>
            </a:r>
          </a:p>
        </p:txBody>
      </p:sp>
      <p:sp>
        <p:nvSpPr>
          <p:cNvPr id="14" name="文本框 13">
            <a:extLst>
              <a:ext uri="{FF2B5EF4-FFF2-40B4-BE49-F238E27FC236}">
                <a16:creationId xmlns:a16="http://schemas.microsoft.com/office/drawing/2014/main" id="{9E6785EB-3658-8010-B00D-24CED53E212B}"/>
              </a:ext>
            </a:extLst>
          </p:cNvPr>
          <p:cNvSpPr txBox="1"/>
          <p:nvPr/>
        </p:nvSpPr>
        <p:spPr>
          <a:xfrm>
            <a:off x="592553" y="818573"/>
            <a:ext cx="10027821" cy="369332"/>
          </a:xfrm>
          <a:prstGeom prst="rect">
            <a:avLst/>
          </a:prstGeom>
          <a:noFill/>
        </p:spPr>
        <p:txBody>
          <a:bodyPr wrap="square">
            <a:spAutoFit/>
          </a:bodyPr>
          <a:lstStyle/>
          <a:p>
            <a:pPr marL="285750" indent="-285750">
              <a:buFont typeface="Wingdings" panose="05000000000000000000" pitchFamily="2" charset="2"/>
              <a:buChar char="n"/>
            </a:pPr>
            <a:r>
              <a:rPr lang="en-US" altLang="zh-CN" b="1" dirty="0">
                <a:latin typeface="Times New Roman" panose="02020603050405020304" pitchFamily="18" charset="0"/>
                <a:cs typeface="Times New Roman" panose="02020603050405020304" pitchFamily="18" charset="0"/>
              </a:rPr>
              <a:t>R-</a:t>
            </a:r>
            <a:r>
              <a:rPr lang="en-US" altLang="zh-CN" b="1" dirty="0" err="1">
                <a:latin typeface="Times New Roman" panose="02020603050405020304" pitchFamily="18" charset="0"/>
                <a:cs typeface="Times New Roman" panose="02020603050405020304" pitchFamily="18" charset="0"/>
              </a:rPr>
              <a:t>Pingmesh</a:t>
            </a:r>
            <a:r>
              <a:rPr lang="en-US" altLang="zh-CN" b="1" dirty="0">
                <a:latin typeface="Times New Roman" panose="02020603050405020304" pitchFamily="18" charset="0"/>
                <a:cs typeface="Times New Roman" panose="02020603050405020304" pitchFamily="18" charset="0"/>
              </a:rPr>
              <a:t> Analyzer - (1) Use </a:t>
            </a:r>
            <a:r>
              <a:rPr lang="en-US" altLang="zh-CN" b="1" dirty="0" err="1">
                <a:latin typeface="Times New Roman" panose="02020603050405020304" pitchFamily="18" charset="0"/>
                <a:cs typeface="Times New Roman" panose="02020603050405020304" pitchFamily="18" charset="0"/>
              </a:rPr>
              <a:t>ToR</a:t>
            </a:r>
            <a:r>
              <a:rPr lang="en-US" altLang="zh-CN" b="1" dirty="0">
                <a:latin typeface="Times New Roman" panose="02020603050405020304" pitchFamily="18" charset="0"/>
                <a:cs typeface="Times New Roman" panose="02020603050405020304" pitchFamily="18" charset="0"/>
              </a:rPr>
              <a:t>-mesh Probing to Detect Anomalous RNICs</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054E612-24C9-0714-0D50-273EF47CE62A}"/>
              </a:ext>
            </a:extLst>
          </p:cNvPr>
          <p:cNvSpPr txBox="1"/>
          <p:nvPr/>
        </p:nvSpPr>
        <p:spPr>
          <a:xfrm>
            <a:off x="660400" y="1200730"/>
            <a:ext cx="10939046" cy="4836196"/>
          </a:xfrm>
          <a:prstGeom prst="rect">
            <a:avLst/>
          </a:prstGeom>
          <a:noFill/>
        </p:spPr>
        <p:txBody>
          <a:bodyPr wrap="square" rtlCol="0">
            <a:spAutoFit/>
          </a:bodyPr>
          <a:lstStyle/>
          <a:p>
            <a:pPr>
              <a:lnSpc>
                <a:spcPct val="150000"/>
              </a:lnSpc>
            </a:pPr>
            <a:r>
              <a:rPr lang="en-US" altLang="zh-CN" dirty="0">
                <a:solidFill>
                  <a:srgbClr val="990000"/>
                </a:solidFill>
                <a:latin typeface="Times New Roman" panose="02020603050405020304" pitchFamily="18" charset="0"/>
                <a:cs typeface="Times New Roman" panose="02020603050405020304" pitchFamily="18" charset="0"/>
              </a:rPr>
              <a:t>1. Timeout</a:t>
            </a:r>
            <a:r>
              <a:rPr lang="en-US" altLang="zh-CN" dirty="0">
                <a:latin typeface="Times New Roman" panose="02020603050405020304" pitchFamily="18" charset="0"/>
                <a:cs typeface="Times New Roman" panose="02020603050405020304" pitchFamily="18" charset="0"/>
              </a:rPr>
              <a:t> and </a:t>
            </a:r>
            <a:r>
              <a:rPr lang="en-US" altLang="zh-CN" dirty="0">
                <a:solidFill>
                  <a:srgbClr val="990000"/>
                </a:solidFill>
                <a:latin typeface="Times New Roman" panose="02020603050405020304" pitchFamily="18" charset="0"/>
                <a:cs typeface="Times New Roman" panose="02020603050405020304" pitchFamily="18" charset="0"/>
              </a:rPr>
              <a:t>high RTT </a:t>
            </a:r>
            <a:r>
              <a:rPr lang="en-US" altLang="zh-CN" dirty="0">
                <a:latin typeface="Times New Roman" panose="02020603050405020304" pitchFamily="18" charset="0"/>
                <a:cs typeface="Times New Roman" panose="02020603050405020304" pitchFamily="18" charset="0"/>
              </a:rPr>
              <a:t>are two types of abnormal data in the uploaded end-to-end detection results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High RTT: usually caused by network problems (such as network congestion).</a:t>
            </a:r>
          </a:p>
          <a:p>
            <a:pPr marL="285750" indent="-285750">
              <a:lnSpc>
                <a:spcPts val="216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Timeout: may be caused by the following reasons:</a:t>
            </a:r>
          </a:p>
          <a:p>
            <a:pPr marL="742950" lvl="1" indent="-285750">
              <a:lnSpc>
                <a:spcPts val="21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Network problems: such as flapping of ports </a:t>
            </a:r>
            <a:r>
              <a:rPr lang="en-US" altLang="zh-CN" dirty="0">
                <a:solidFill>
                  <a:srgbClr val="990000"/>
                </a:solidFill>
                <a:latin typeface="Times New Roman" panose="02020603050405020304" pitchFamily="18" charset="0"/>
                <a:cs typeface="Times New Roman" panose="02020603050405020304" pitchFamily="18" charset="0"/>
              </a:rPr>
              <a:t>RNICs or Switches</a:t>
            </a:r>
            <a:r>
              <a:rPr lang="en-US" altLang="zh-CN" dirty="0">
                <a:latin typeface="Times New Roman" panose="02020603050405020304" pitchFamily="18" charset="0"/>
                <a:cs typeface="Times New Roman" panose="02020603050405020304" pitchFamily="18" charset="0"/>
              </a:rPr>
              <a:t>.</a:t>
            </a:r>
          </a:p>
          <a:p>
            <a:pPr marL="742950" lvl="1" indent="-285750">
              <a:lnSpc>
                <a:spcPts val="21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Non-network problems: such as </a:t>
            </a:r>
            <a:r>
              <a:rPr lang="en-US" altLang="zh-CN" dirty="0">
                <a:solidFill>
                  <a:srgbClr val="990000"/>
                </a:solidFill>
                <a:latin typeface="Times New Roman" panose="02020603050405020304" pitchFamily="18" charset="0"/>
                <a:cs typeface="Times New Roman" panose="02020603050405020304" pitchFamily="18" charset="0"/>
              </a:rPr>
              <a:t>host downtime</a:t>
            </a:r>
            <a:r>
              <a:rPr lang="en-US" altLang="zh-CN" dirty="0">
                <a:latin typeface="Times New Roman" panose="02020603050405020304" pitchFamily="18" charset="0"/>
                <a:cs typeface="Times New Roman" panose="02020603050405020304" pitchFamily="18" charset="0"/>
              </a:rPr>
              <a:t>.</a:t>
            </a:r>
          </a:p>
          <a:p>
            <a:pPr lvl="1">
              <a:lnSpc>
                <a:spcPts val="2160"/>
              </a:lnSpc>
            </a:pPr>
            <a:r>
              <a:rPr lang="en-US" altLang="zh-CN" dirty="0">
                <a:latin typeface="Times New Roman" panose="02020603050405020304" pitchFamily="18" charset="0"/>
                <a:cs typeface="Times New Roman" panose="02020603050405020304" pitchFamily="18" charset="0"/>
              </a:rPr>
              <a:t>(First check if the Agent on the target host is still uploading data. If not, the timeout is caused by a host crash.)</a:t>
            </a:r>
          </a:p>
          <a:p>
            <a:pPr marL="742950" lvl="1" indent="-285750">
              <a:lnSpc>
                <a:spcPts val="21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Probe noise: such as </a:t>
            </a:r>
            <a:r>
              <a:rPr lang="en-US" altLang="zh-CN" dirty="0">
                <a:solidFill>
                  <a:srgbClr val="990000"/>
                </a:solidFill>
                <a:latin typeface="Times New Roman" panose="02020603050405020304" pitchFamily="18" charset="0"/>
                <a:cs typeface="Times New Roman" panose="02020603050405020304" pitchFamily="18" charset="0"/>
              </a:rPr>
              <a:t>QPN reset</a:t>
            </a:r>
            <a:r>
              <a:rPr lang="en-US" altLang="zh-CN" dirty="0">
                <a:latin typeface="Times New Roman" panose="02020603050405020304" pitchFamily="18" charset="0"/>
                <a:cs typeface="Times New Roman" panose="02020603050405020304" pitchFamily="18" charset="0"/>
              </a:rPr>
              <a:t>.</a:t>
            </a:r>
          </a:p>
          <a:p>
            <a:pPr lvl="1">
              <a:lnSpc>
                <a:spcPts val="2160"/>
              </a:lnSpc>
            </a:pPr>
            <a:r>
              <a:rPr lang="en-US" altLang="zh-CN" dirty="0">
                <a:latin typeface="Times New Roman" panose="02020603050405020304" pitchFamily="18" charset="0"/>
                <a:cs typeface="Times New Roman" panose="02020603050405020304" pitchFamily="18" charset="0"/>
              </a:rPr>
              <a:t>(The analyzer compares the QPN of the target RNIC in the probe packet with the QPN stored in the controller. If the two do not match, the timeout is caused by a QPN reset.)</a:t>
            </a:r>
          </a:p>
          <a:p>
            <a:pPr>
              <a:lnSpc>
                <a:spcPct val="200000"/>
              </a:lnSpc>
            </a:pPr>
            <a:r>
              <a:rPr lang="en-US" altLang="zh-CN" dirty="0">
                <a:latin typeface="Times New Roman" panose="02020603050405020304" pitchFamily="18" charset="0"/>
                <a:cs typeface="Times New Roman" panose="02020603050405020304" pitchFamily="18" charset="0"/>
              </a:rPr>
              <a:t>2. </a:t>
            </a:r>
            <a:r>
              <a:rPr lang="en-US" altLang="zh-CN" dirty="0" err="1">
                <a:latin typeface="Times New Roman" panose="02020603050405020304" pitchFamily="18" charset="0"/>
                <a:cs typeface="Times New Roman" panose="02020603050405020304" pitchFamily="18" charset="0"/>
              </a:rPr>
              <a:t>ToR</a:t>
            </a:r>
            <a:r>
              <a:rPr lang="en-US" altLang="zh-CN" dirty="0">
                <a:latin typeface="Times New Roman" panose="02020603050405020304" pitchFamily="18" charset="0"/>
                <a:cs typeface="Times New Roman" panose="02020603050405020304" pitchFamily="18" charset="0"/>
              </a:rPr>
              <a:t>-mesh Probing: Introduces </a:t>
            </a:r>
            <a:r>
              <a:rPr lang="en-US" altLang="zh-CN" dirty="0">
                <a:solidFill>
                  <a:srgbClr val="990000"/>
                </a:solidFill>
                <a:latin typeface="Times New Roman" panose="02020603050405020304" pitchFamily="18" charset="0"/>
                <a:cs typeface="Times New Roman" panose="02020603050405020304" pitchFamily="18" charset="0"/>
              </a:rPr>
              <a:t>minimal uncertainty</a:t>
            </a:r>
            <a:r>
              <a:rPr lang="en-US" altLang="zh-CN" dirty="0">
                <a:latin typeface="Times New Roman" panose="02020603050405020304" pitchFamily="18" charset="0"/>
                <a:cs typeface="Times New Roman" panose="02020603050405020304" pitchFamily="18" charset="0"/>
              </a:rPr>
              <a:t>:</a:t>
            </a:r>
          </a:p>
          <a:p>
            <a:pPr marL="1200150" lvl="2" indent="-285750">
              <a:lnSpc>
                <a:spcPts val="21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Probing under a </a:t>
            </a:r>
            <a:r>
              <a:rPr lang="en-US" altLang="zh-CN" dirty="0" err="1">
                <a:latin typeface="Times New Roman" panose="02020603050405020304" pitchFamily="18" charset="0"/>
                <a:cs typeface="Times New Roman" panose="02020603050405020304" pitchFamily="18" charset="0"/>
              </a:rPr>
              <a:t>ToR</a:t>
            </a:r>
            <a:r>
              <a:rPr lang="en-US" altLang="zh-CN" dirty="0">
                <a:latin typeface="Times New Roman" panose="02020603050405020304" pitchFamily="18" charset="0"/>
                <a:cs typeface="Times New Roman" panose="02020603050405020304" pitchFamily="18" charset="0"/>
              </a:rPr>
              <a:t> switch involves only two links.</a:t>
            </a:r>
          </a:p>
          <a:p>
            <a:pPr marL="1200150" lvl="2" indent="-285750">
              <a:lnSpc>
                <a:spcPts val="21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If a probe from RNIC A to RNIC B shows anomalies, the problem is either at A, B, or the </a:t>
            </a:r>
            <a:r>
              <a:rPr lang="en-US" altLang="zh-CN" dirty="0" err="1">
                <a:latin typeface="Times New Roman" panose="02020603050405020304" pitchFamily="18" charset="0"/>
                <a:cs typeface="Times New Roman" panose="02020603050405020304" pitchFamily="18" charset="0"/>
              </a:rPr>
              <a:t>ToR</a:t>
            </a:r>
            <a:r>
              <a:rPr lang="en-US" altLang="zh-CN" dirty="0">
                <a:latin typeface="Times New Roman" panose="02020603050405020304" pitchFamily="18" charset="0"/>
                <a:cs typeface="Times New Roman" panose="02020603050405020304" pitchFamily="18" charset="0"/>
              </a:rPr>
              <a:t> switch.</a:t>
            </a:r>
          </a:p>
          <a:p>
            <a:pPr>
              <a:lnSpc>
                <a:spcPct val="200000"/>
              </a:lnSpc>
            </a:pPr>
            <a:r>
              <a:rPr lang="en-US" altLang="zh-CN" dirty="0">
                <a:latin typeface="Times New Roman" panose="02020603050405020304" pitchFamily="18" charset="0"/>
                <a:cs typeface="Times New Roman" panose="02020603050405020304" pitchFamily="18" charset="0"/>
              </a:rPr>
              <a:t>3. Identification of Anomalous RNICs:</a:t>
            </a:r>
          </a:p>
          <a:p>
            <a:pPr marL="742950" lvl="1" indent="-285750">
              <a:lnSpc>
                <a:spcPts val="216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Multiple probes showing anomalies for the same RNIC indicate that the RNIC is likely abnormal.</a:t>
            </a:r>
          </a:p>
        </p:txBody>
      </p:sp>
      <p:pic>
        <p:nvPicPr>
          <p:cNvPr id="4" name="图形 3" descr="关闭 纯色填充">
            <a:extLst>
              <a:ext uri="{FF2B5EF4-FFF2-40B4-BE49-F238E27FC236}">
                <a16:creationId xmlns:a16="http://schemas.microsoft.com/office/drawing/2014/main" id="{FB59451C-B270-6F4A-7976-5C45E6D4A7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2250" y="3188250"/>
            <a:ext cx="310345" cy="310345"/>
          </a:xfrm>
          <a:prstGeom prst="rect">
            <a:avLst/>
          </a:prstGeom>
        </p:spPr>
      </p:pic>
      <p:pic>
        <p:nvPicPr>
          <p:cNvPr id="5" name="图形 4" descr="关闭 纯色填充">
            <a:extLst>
              <a:ext uri="{FF2B5EF4-FFF2-40B4-BE49-F238E27FC236}">
                <a16:creationId xmlns:a16="http://schemas.microsoft.com/office/drawing/2014/main" id="{6FC0C0B4-260C-1611-0421-FB587CA3E1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34477" y="2610844"/>
            <a:ext cx="310345" cy="310345"/>
          </a:xfrm>
          <a:prstGeom prst="rect">
            <a:avLst/>
          </a:prstGeom>
        </p:spPr>
      </p:pic>
    </p:spTree>
    <p:extLst>
      <p:ext uri="{BB962C8B-B14F-4D97-AF65-F5344CB8AC3E}">
        <p14:creationId xmlns:p14="http://schemas.microsoft.com/office/powerpoint/2010/main" val="2842241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5804</TotalTime>
  <Words>2719</Words>
  <Application>Microsoft Office PowerPoint</Application>
  <PresentationFormat>宽屏</PresentationFormat>
  <Paragraphs>267</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如意 方</cp:lastModifiedBy>
  <cp:revision>42</cp:revision>
  <dcterms:created xsi:type="dcterms:W3CDTF">2023-11-29T16:06:10Z</dcterms:created>
  <dcterms:modified xsi:type="dcterms:W3CDTF">2024-11-27T02:59:27Z</dcterms:modified>
</cp:coreProperties>
</file>