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3228" r:id="rId2"/>
    <p:sldId id="270" r:id="rId3"/>
    <p:sldId id="3255" r:id="rId4"/>
    <p:sldId id="3279" r:id="rId5"/>
    <p:sldId id="3282" r:id="rId6"/>
    <p:sldId id="3312" r:id="rId7"/>
    <p:sldId id="3320" r:id="rId8"/>
    <p:sldId id="3317" r:id="rId9"/>
    <p:sldId id="3319" r:id="rId10"/>
    <p:sldId id="3318" r:id="rId11"/>
    <p:sldId id="3321" r:id="rId12"/>
    <p:sldId id="3283" r:id="rId13"/>
    <p:sldId id="3323" r:id="rId14"/>
    <p:sldId id="3316" r:id="rId15"/>
    <p:sldId id="3324" r:id="rId16"/>
    <p:sldId id="3325" r:id="rId17"/>
    <p:sldId id="3311" r:id="rId18"/>
    <p:sldId id="3231"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9"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2081" autoAdjust="0"/>
  </p:normalViewPr>
  <p:slideViewPr>
    <p:cSldViewPr snapToGrid="0" showGuides="1">
      <p:cViewPr varScale="1">
        <p:scale>
          <a:sx n="84" d="100"/>
          <a:sy n="84" d="100"/>
        </p:scale>
        <p:origin x="237" y="33"/>
      </p:cViewPr>
      <p:guideLst>
        <p:guide orient="horz" pos="2219"/>
        <p:guide pos="3844"/>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t>2023/7/19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2023/7/19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在基于</a:t>
            </a:r>
            <a:r>
              <a:rPr lang="en-US" altLang="zh-CN" sz="1200" b="1" i="0" kern="1200" dirty="0">
                <a:solidFill>
                  <a:schemeClr val="tx1"/>
                </a:solidFill>
                <a:effectLst/>
                <a:latin typeface="+mn-lt"/>
                <a:ea typeface="+mn-ea"/>
                <a:cs typeface="+mn-cs"/>
              </a:rPr>
              <a:t>MEC</a:t>
            </a:r>
            <a:r>
              <a:rPr lang="zh-CN" altLang="en-US" sz="1200" b="1" i="0" kern="1200" dirty="0">
                <a:solidFill>
                  <a:schemeClr val="tx1"/>
                </a:solidFill>
                <a:effectLst/>
                <a:latin typeface="+mn-lt"/>
                <a:ea typeface="+mn-ea"/>
                <a:cs typeface="+mn-cs"/>
              </a:rPr>
              <a:t>的车载网络中数据驱动任务卸载的异步深度强化学习</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移动边缘计算 （</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a:t>
            </a:r>
            <a:endParaRPr lang="zh-CN" altLang="en-US"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0212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39473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56803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34294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86092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提出了</a:t>
            </a:r>
            <a:r>
              <a:rPr lang="zh-CN" altLang="en-US" sz="1200" dirty="0">
                <a:latin typeface="微软雅黑" panose="020B0503020204020204" pitchFamily="34" charset="-122"/>
                <a:ea typeface="微软雅黑" panose="020B0503020204020204" pitchFamily="34" charset="-122"/>
              </a:rPr>
              <a:t>在基于</a:t>
            </a:r>
            <a:r>
              <a:rPr lang="en-US" altLang="zh-CN" sz="1200" dirty="0">
                <a:latin typeface="微软雅黑" panose="020B0503020204020204" pitchFamily="34" charset="-122"/>
                <a:ea typeface="微软雅黑" panose="020B0503020204020204" pitchFamily="34" charset="-122"/>
              </a:rPr>
              <a:t>MEC</a:t>
            </a:r>
            <a:r>
              <a:rPr lang="zh-CN" altLang="en-US" sz="1200" dirty="0">
                <a:latin typeface="微软雅黑" panose="020B0503020204020204" pitchFamily="34" charset="-122"/>
                <a:ea typeface="微软雅黑" panose="020B0503020204020204" pitchFamily="34" charset="-122"/>
              </a:rPr>
              <a:t>的车载网络中数据驱动任务卸载的异步深度强化学习</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 背景、挑战、模型细节、评估、结论这五个方面展开对本片论文的阐述</a:t>
            </a:r>
          </a:p>
        </p:txBody>
      </p:sp>
      <p:sp>
        <p:nvSpPr>
          <p:cNvPr id="4" name="灯片编号占位符 3"/>
          <p:cNvSpPr>
            <a:spLocks noGrp="1"/>
          </p:cNvSpPr>
          <p:nvPr>
            <p:ph type="sldNum" sz="quarter" idx="5"/>
          </p:nvPr>
        </p:nvSpPr>
        <p:spPr/>
        <p:txBody>
          <a:bodyPr/>
          <a:lstStyle/>
          <a:p>
            <a:fld id="{BB933A62-8780-4CAA-8D19-25292B7F568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移动边缘计算 （</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 通过在边缘设备上提供计算、通信和缓存资源，已成为支持实时智能交通系统</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ITS</a:t>
            </a:r>
            <a:r>
              <a:rPr lang="zh-CN" altLang="zh-CN" sz="1200" kern="1200" dirty="0">
                <a:solidFill>
                  <a:schemeClr val="tx1"/>
                </a:solidFill>
                <a:effectLst/>
                <a:latin typeface="+mn-lt"/>
                <a:ea typeface="+mn-ea"/>
                <a:cs typeface="+mn-cs"/>
              </a:rPr>
              <a:t>服务，如自动驾驶、视频监控和交通控制，始终是数据驱动和计算密集型的任务，必须处理大规模道路网络中移动车辆携带的大量交通数据。</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虽然</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服务器部署在靠近移动终端的地方，但它仍然对计算和带宽资源提出了严格的要求，超出了</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服务器的本地能力。</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特别是由于车载网络的独特特性，如高度动态的网络拓扑结构和车辆密度分布不均匀，用户可能会因不可预测的网络拥塞和不平衡的工作负载分配而导致业务延迟</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异构计算服务器，如车辆，</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服务器和云，预计将被集成，以满足</a:t>
            </a:r>
            <a:r>
              <a:rPr lang="en-US" altLang="zh-CN" sz="1200" kern="1200" dirty="0">
                <a:solidFill>
                  <a:schemeClr val="tx1"/>
                </a:solidFill>
                <a:effectLst/>
                <a:latin typeface="+mn-lt"/>
                <a:ea typeface="+mn-ea"/>
                <a:cs typeface="+mn-cs"/>
              </a:rPr>
              <a:t>ITS</a:t>
            </a:r>
            <a:r>
              <a:rPr lang="zh-CN" altLang="zh-CN" sz="1200" kern="1200" dirty="0">
                <a:solidFill>
                  <a:schemeClr val="tx1"/>
                </a:solidFill>
                <a:effectLst/>
                <a:latin typeface="+mn-lt"/>
                <a:ea typeface="+mn-ea"/>
                <a:cs typeface="+mn-cs"/>
              </a:rPr>
              <a:t>服务日益增长的需求</a:t>
            </a:r>
            <a:endParaRPr lang="en-US"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研究基于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MEC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的车载网络中的任务卸载机制仍有巨大挑战</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一些研究人员制定了车辆边缘计算（</a:t>
            </a:r>
            <a:r>
              <a:rPr lang="en-US" altLang="zh-CN" sz="1200" kern="1200" dirty="0">
                <a:solidFill>
                  <a:schemeClr val="tx1"/>
                </a:solidFill>
                <a:effectLst/>
                <a:latin typeface="+mn-lt"/>
                <a:ea typeface="+mn-ea"/>
                <a:cs typeface="+mn-cs"/>
              </a:rPr>
              <a:t>VEC</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框架，</a:t>
            </a:r>
            <a:r>
              <a:rPr lang="zh-CN" altLang="zh-CN" sz="1200" kern="1200" dirty="0">
                <a:solidFill>
                  <a:schemeClr val="tx1"/>
                </a:solidFill>
                <a:effectLst/>
                <a:latin typeface="+mn-lt"/>
                <a:ea typeface="+mn-ea"/>
                <a:cs typeface="+mn-cs"/>
              </a:rPr>
              <a:t>其中强大的车辆的计算资源通过车对车（</a:t>
            </a:r>
            <a:r>
              <a:rPr lang="en-US" altLang="zh-CN" sz="1200" kern="1200" dirty="0">
                <a:solidFill>
                  <a:schemeClr val="tx1"/>
                </a:solidFill>
                <a:effectLst/>
                <a:latin typeface="+mn-lt"/>
                <a:ea typeface="+mn-ea"/>
                <a:cs typeface="+mn-cs"/>
              </a:rPr>
              <a:t>V2V</a:t>
            </a:r>
            <a:r>
              <a:rPr lang="zh-CN" altLang="zh-CN" sz="1200" kern="1200" dirty="0">
                <a:solidFill>
                  <a:schemeClr val="tx1"/>
                </a:solidFill>
                <a:effectLst/>
                <a:latin typeface="+mn-lt"/>
                <a:ea typeface="+mn-ea"/>
                <a:cs typeface="+mn-cs"/>
              </a:rPr>
              <a:t>）通信用于本地任务处理。然而，由于</a:t>
            </a:r>
            <a:r>
              <a:rPr lang="en-US" altLang="zh-CN" sz="1200" kern="1200" dirty="0">
                <a:solidFill>
                  <a:schemeClr val="tx1"/>
                </a:solidFill>
                <a:effectLst/>
                <a:latin typeface="+mn-lt"/>
                <a:ea typeface="+mn-ea"/>
                <a:cs typeface="+mn-cs"/>
              </a:rPr>
              <a:t>V2V</a:t>
            </a:r>
            <a:r>
              <a:rPr lang="zh-CN" altLang="zh-CN" sz="1200" kern="1200" dirty="0">
                <a:solidFill>
                  <a:schemeClr val="tx1"/>
                </a:solidFill>
                <a:effectLst/>
                <a:latin typeface="+mn-lt"/>
                <a:ea typeface="+mn-ea"/>
                <a:cs typeface="+mn-cs"/>
              </a:rPr>
              <a:t>连接和动态计算能力不可靠，</a:t>
            </a:r>
            <a:r>
              <a:rPr lang="en-US" altLang="zh-CN" sz="1200" kern="1200" dirty="0">
                <a:solidFill>
                  <a:schemeClr val="tx1"/>
                </a:solidFill>
                <a:effectLst/>
                <a:latin typeface="+mn-lt"/>
                <a:ea typeface="+mn-ea"/>
                <a:cs typeface="+mn-cs"/>
              </a:rPr>
              <a:t>VEC</a:t>
            </a:r>
            <a:r>
              <a:rPr lang="zh-CN" altLang="zh-CN" sz="1200" kern="1200" dirty="0">
                <a:solidFill>
                  <a:schemeClr val="tx1"/>
                </a:solidFill>
                <a:effectLst/>
                <a:latin typeface="+mn-lt"/>
                <a:ea typeface="+mn-ea"/>
                <a:cs typeface="+mn-cs"/>
              </a:rPr>
              <a:t>无法提供稳定的服务</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为了提高可靠性，其他一些研究人员提出了基于</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的卸载机制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例如多用户游戏模型和强化学习，其中部署在路边的</a:t>
            </a:r>
            <a:r>
              <a:rPr lang="en-US" altLang="zh-CN" sz="1200" kern="1200" dirty="0">
                <a:solidFill>
                  <a:schemeClr val="tx1"/>
                </a:solidFill>
                <a:effectLst/>
                <a:latin typeface="+mn-lt"/>
                <a:ea typeface="+mn-ea"/>
                <a:cs typeface="+mn-cs"/>
              </a:rPr>
              <a:t>MEC</a:t>
            </a:r>
            <a:r>
              <a:rPr lang="zh-CN" altLang="zh-CN" sz="1200" kern="1200" dirty="0">
                <a:solidFill>
                  <a:schemeClr val="tx1"/>
                </a:solidFill>
                <a:effectLst/>
                <a:latin typeface="+mn-lt"/>
                <a:ea typeface="+mn-ea"/>
                <a:cs typeface="+mn-cs"/>
              </a:rPr>
              <a:t>服务器通过车辆到基础设施（</a:t>
            </a:r>
            <a:r>
              <a:rPr lang="en-US" altLang="zh-CN" sz="1200" kern="1200" dirty="0">
                <a:solidFill>
                  <a:schemeClr val="tx1"/>
                </a:solidFill>
                <a:effectLst/>
                <a:latin typeface="+mn-lt"/>
                <a:ea typeface="+mn-ea"/>
                <a:cs typeface="+mn-cs"/>
              </a:rPr>
              <a:t>V2I</a:t>
            </a:r>
            <a:r>
              <a:rPr lang="zh-CN" altLang="zh-CN" sz="1200" kern="1200" dirty="0">
                <a:solidFill>
                  <a:schemeClr val="tx1"/>
                </a:solidFill>
                <a:effectLst/>
                <a:latin typeface="+mn-lt"/>
                <a:ea typeface="+mn-ea"/>
                <a:cs typeface="+mn-cs"/>
              </a:rPr>
              <a:t>）通信</a:t>
            </a:r>
            <a:r>
              <a:rPr lang="zh-CN" altLang="en-US" sz="1200" kern="1200" dirty="0">
                <a:solidFill>
                  <a:schemeClr val="tx1"/>
                </a:solidFill>
                <a:effectLst/>
                <a:latin typeface="+mn-lt"/>
                <a:ea typeface="+mn-ea"/>
                <a:cs typeface="+mn-cs"/>
              </a:rPr>
              <a:t>来</a:t>
            </a:r>
            <a:r>
              <a:rPr lang="zh-CN" altLang="zh-CN" sz="1200" kern="1200" dirty="0">
                <a:solidFill>
                  <a:schemeClr val="tx1"/>
                </a:solidFill>
                <a:effectLst/>
                <a:latin typeface="+mn-lt"/>
                <a:ea typeface="+mn-ea"/>
                <a:cs typeface="+mn-cs"/>
              </a:rPr>
              <a:t>处理从相邻车辆卸载的任务</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然而，这些研究只关注优化卸载决策，忽略了多个任务之间的边缘资源竞争。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为了解决这个问题，一些研究设计了几种资源分配机制来保证用户的</a:t>
            </a:r>
            <a:r>
              <a:rPr lang="en-US" altLang="zh-CN" sz="1200" kern="1200" dirty="0">
                <a:solidFill>
                  <a:schemeClr val="tx1"/>
                </a:solidFill>
                <a:effectLst/>
                <a:latin typeface="+mn-lt"/>
                <a:ea typeface="+mn-ea"/>
                <a:cs typeface="+mn-cs"/>
              </a:rPr>
              <a:t>QoS</a:t>
            </a:r>
            <a:r>
              <a:rPr lang="zh-CN" altLang="zh-CN" sz="1200" kern="1200" dirty="0">
                <a:solidFill>
                  <a:schemeClr val="tx1"/>
                </a:solidFill>
                <a:effectLst/>
                <a:latin typeface="+mn-lt"/>
                <a:ea typeface="+mn-ea"/>
                <a:cs typeface="+mn-cs"/>
              </a:rPr>
              <a:t>，例如基于凸的优化</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和半马尔可夫决策过程</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此外，一些研究人员通过整合任务卸载和资源分配</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来制定联合优化模型，并开发了几种调度算法</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然而，这些联合优化模型都是基于非线性规划的，不能在多项式时间内得到最优解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此外</a:t>
            </a:r>
            <a:r>
              <a:rPr lang="zh-CN" altLang="zh-CN" sz="1200" kern="1200" dirty="0">
                <a:solidFill>
                  <a:schemeClr val="tx1"/>
                </a:solidFill>
                <a:effectLst/>
                <a:latin typeface="+mn-lt"/>
                <a:ea typeface="+mn-ea"/>
                <a:cs typeface="+mn-cs"/>
              </a:rPr>
              <a:t>现有的研究是基于集中式或分散式调度和同步信息交换，由于通信开销过高和调度复杂，无法应用于大规模车载网络。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基于异步优势</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Actor-critic</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A3C</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deep Q-network</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DQN</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）的基本思想，开发了一种异步数据驱动任务卸载算法（</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DTO</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），以异步方式实现快速收敛。</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进一步，基于分解法和凸理论推导了资源分配的最优解，并以分布式方式在</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sym typeface="+mn-ea"/>
              </a:rPr>
              <a:t>MEC</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服务器上实现。</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ea typeface="宋体" panose="02010600030101010101" pitchFamily="2" charset="-122"/>
                <a:cs typeface="Times New Roman" panose="02020603050405020304" pitchFamily="18" charset="0"/>
              </a:rPr>
              <a:t>ADQN</a:t>
            </a:r>
            <a:r>
              <a:rPr lang="zh-CN" altLang="zh-CN" dirty="0">
                <a:solidFill>
                  <a:srgbClr val="FF0000"/>
                </a:solidFill>
                <a:ea typeface="宋体" panose="02010600030101010101" pitchFamily="2" charset="-122"/>
                <a:cs typeface="Times New Roman" panose="02020603050405020304" pitchFamily="18" charset="0"/>
              </a:rPr>
              <a:t>算法</a:t>
            </a:r>
            <a:r>
              <a:rPr lang="zh-CN" altLang="zh-CN" dirty="0">
                <a:ea typeface="宋体" panose="02010600030101010101" pitchFamily="2" charset="-122"/>
                <a:cs typeface="Times New Roman" panose="02020603050405020304" pitchFamily="18" charset="0"/>
              </a:rPr>
              <a:t>使每个</a:t>
            </a:r>
            <a:r>
              <a:rPr lang="en-US" altLang="zh-CN" dirty="0">
                <a:ea typeface="宋体" panose="02010600030101010101" pitchFamily="2" charset="-122"/>
                <a:cs typeface="Times New Roman" panose="02020603050405020304" pitchFamily="18" charset="0"/>
              </a:rPr>
              <a:t>MEC</a:t>
            </a:r>
            <a:r>
              <a:rPr lang="zh-CN" altLang="zh-CN" dirty="0">
                <a:ea typeface="宋体" panose="02010600030101010101" pitchFamily="2" charset="-122"/>
                <a:cs typeface="Times New Roman" panose="02020603050405020304" pitchFamily="18" charset="0"/>
              </a:rPr>
              <a:t>能够以分布式方式做出卸载决策。利用</a:t>
            </a:r>
            <a:r>
              <a:rPr lang="en-US" altLang="zh-CN" dirty="0">
                <a:ea typeface="宋体" panose="02010600030101010101" pitchFamily="2" charset="-122"/>
                <a:cs typeface="Times New Roman" panose="02020603050405020304" pitchFamily="18" charset="0"/>
              </a:rPr>
              <a:t>A3C</a:t>
            </a:r>
            <a:r>
              <a:rPr lang="zh-CN" altLang="zh-CN" dirty="0">
                <a:ea typeface="宋体" panose="02010600030101010101" pitchFamily="2" charset="-122"/>
                <a:cs typeface="Times New Roman" panose="02020603050405020304" pitchFamily="18" charset="0"/>
              </a:rPr>
              <a:t>的优势，每个智能体可以并行训练其本地</a:t>
            </a:r>
            <a:r>
              <a:rPr lang="en-US" altLang="zh-CN" dirty="0">
                <a:ea typeface="宋体" panose="02010600030101010101" pitchFamily="2" charset="-122"/>
                <a:cs typeface="Times New Roman" panose="02020603050405020304" pitchFamily="18" charset="0"/>
              </a:rPr>
              <a:t>DQN</a:t>
            </a:r>
            <a:r>
              <a:rPr lang="zh-CN" altLang="zh-CN" dirty="0">
                <a:ea typeface="宋体" panose="02010600030101010101" pitchFamily="2" charset="-122"/>
                <a:cs typeface="Times New Roman" panose="02020603050405020304" pitchFamily="18" charset="0"/>
              </a:rPr>
              <a:t>模型，并共享其本地</a:t>
            </a:r>
            <a:r>
              <a:rPr lang="zh-CN" altLang="en-US" dirty="0">
                <a:ea typeface="宋体" panose="02010600030101010101" pitchFamily="2" charset="-122"/>
                <a:cs typeface="Times New Roman" panose="02020603050405020304" pitchFamily="18" charset="0"/>
              </a:rPr>
              <a:t>信息</a:t>
            </a:r>
            <a:r>
              <a:rPr lang="zh-CN" altLang="zh-CN" dirty="0">
                <a:ea typeface="宋体" panose="02010600030101010101" pitchFamily="2" charset="-122"/>
                <a:cs typeface="Times New Roman" panose="02020603050405020304" pitchFamily="18" charset="0"/>
              </a:rPr>
              <a:t>，以便异步进行全局模型更新，从而实现快速收敛。</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3016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67030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网络由四个隐藏层组成，其中神经元的数量分别设置为</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。学习率和贴现因子分别设置为</a:t>
            </a:r>
            <a:r>
              <a:rPr lang="en-US" altLang="zh-CN" sz="1200" b="0" i="0" kern="1200" dirty="0">
                <a:solidFill>
                  <a:schemeClr val="tx1"/>
                </a:solidFill>
                <a:effectLst/>
                <a:latin typeface="+mn-lt"/>
                <a:ea typeface="+mn-ea"/>
                <a:cs typeface="+mn-cs"/>
              </a:rPr>
              <a:t>0.001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0.9</a:t>
            </a:r>
            <a:r>
              <a:rPr lang="zh-CN" altLang="en-US" sz="1200" b="0" i="0" kern="1200" dirty="0">
                <a:solidFill>
                  <a:schemeClr val="tx1"/>
                </a:solidFill>
                <a:effectLst/>
                <a:latin typeface="+mn-lt"/>
                <a:ea typeface="+mn-ea"/>
                <a:cs typeface="+mn-cs"/>
              </a:rPr>
              <a:t>。经验池和批次的大小分别设置为</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588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2B442C-FCD2-43A6-8EF0-E847FDF90A8E}" type="datetime1">
              <a:rPr lang="zh-CN" altLang="en-US" smtClean="0"/>
              <a:t>2023/7/19</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BDE0BAE-6D4D-4FBC-9289-00EC79ADBD81}" type="datetime1">
              <a:rPr lang="zh-CN" altLang="en-US" smtClean="0"/>
              <a:t>2023/7/19</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FBE0F50-CCAE-46FA-977D-D341E443A857}" type="datetime1">
              <a:rPr lang="zh-CN" altLang="en-US" smtClean="0"/>
              <a:t>2023/7/19</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B6B4190-4EC0-4FED-AAC6-DF066069335C}" type="datetime1">
              <a:rPr lang="zh-CN" altLang="en-US" smtClean="0"/>
              <a:t>2023/7/19</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B8C47BB-B1F4-43CD-8D83-C16ECF620B38}" type="datetime1">
              <a:rPr lang="zh-CN" altLang="en-US" smtClean="0"/>
              <a:t>2023/7/19</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9262C69-C84B-4BA5-9ABB-AEDA01D3915A}" type="datetime1">
              <a:rPr lang="zh-CN" altLang="en-US" smtClean="0"/>
              <a:t>2023/7/19</a:t>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567F44-C328-4646-AEAE-FF134FB80EB0}" type="datetime1">
              <a:rPr lang="zh-CN" altLang="en-US" smtClean="0"/>
              <a:t>2023/7/19</a:t>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0AE4CF-2896-408A-AD4D-4BFDFF34365C}" type="datetime1">
              <a:rPr lang="zh-CN" altLang="en-US" smtClean="0"/>
              <a:t>2023/7/19</a:t>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t>2023/7/19</a:t>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708E07-74D0-4744-87FD-8736F1DB03B1}" type="datetime1">
              <a:rPr lang="zh-CN" altLang="en-US" smtClean="0"/>
              <a:t>2023/7/19</a:t>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865D423-E00C-487A-9966-FC60FB27827D}" type="datetime1">
              <a:rPr lang="zh-CN" altLang="en-US" smtClean="0"/>
              <a:t>2023/7/19</a:t>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t>2023/7/19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5.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2.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4.xml"/><Relationship Id="rId7" Type="http://schemas.openxmlformats.org/officeDocument/2006/relationships/image" Target="../media/image10.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png"/><Relationship Id="rId5" Type="http://schemas.openxmlformats.org/officeDocument/2006/relationships/notesSlide" Target="../notesSlides/notesSlide11.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2.pn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2.png"/><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3.xml"/><Relationship Id="rId7" Type="http://schemas.openxmlformats.org/officeDocument/2006/relationships/image" Target="../media/image14.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66.xml"/><Relationship Id="rId7" Type="http://schemas.openxmlformats.org/officeDocument/2006/relationships/image" Target="../media/image16.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png"/><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69.xml"/><Relationship Id="rId7" Type="http://schemas.openxmlformats.org/officeDocument/2006/relationships/image" Target="../media/image18.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2.png"/><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2.png"/><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notesSlide" Target="../notesSlides/notesSlide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pn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png"/><Relationship Id="rId5" Type="http://schemas.openxmlformats.org/officeDocument/2006/relationships/tags" Target="../tags/tag28.xml"/><Relationship Id="rId10" Type="http://schemas.openxmlformats.org/officeDocument/2006/relationships/notesSlide" Target="../notesSlides/notesSlide4.xml"/><Relationship Id="rId4" Type="http://schemas.openxmlformats.org/officeDocument/2006/relationships/tags" Target="../tags/tag27.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7.xml"/><Relationship Id="rId7" Type="http://schemas.openxmlformats.org/officeDocument/2006/relationships/notesSlide" Target="../notesSlides/notesSlide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7.xml"/><Relationship Id="rId5" Type="http://schemas.openxmlformats.org/officeDocument/2006/relationships/tags" Target="../tags/tag39.xml"/><Relationship Id="rId4" Type="http://schemas.openxmlformats.org/officeDocument/2006/relationships/tags" Target="../tags/tag38.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2.xml"/><Relationship Id="rId7" Type="http://schemas.openxmlformats.org/officeDocument/2006/relationships/image" Target="../media/image5.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5.xml"/><Relationship Id="rId7"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7.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8.xml"/><Relationship Id="rId7" Type="http://schemas.openxmlformats.org/officeDocument/2006/relationships/image" Target="../media/image5.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165860" y="3712210"/>
            <a:ext cx="10928985" cy="923287"/>
          </a:xfrm>
          <a:prstGeom prst="rect">
            <a:avLst/>
          </a:prstGeom>
        </p:spPr>
        <p:txBody>
          <a:bodyPr wrap="square" lIns="91397" tIns="45699" rIns="91397" bIns="45699">
            <a:spAutoFit/>
          </a:bodyPr>
          <a:lstStyle/>
          <a:p>
            <a:pPr indent="457200" algn="r" defTabSz="913765">
              <a:defRPr/>
            </a:pPr>
            <a:r>
              <a:rPr lang="en-US" altLang="zh-CN" b="0" dirty="0">
                <a:solidFill>
                  <a:schemeClr val="tx1"/>
                </a:solidFill>
                <a:effectLst/>
                <a:latin typeface="Times New Roman" panose="02020603050405020304" pitchFamily="18" charset="0"/>
                <a:cs typeface="Times New Roman" panose="02020603050405020304" pitchFamily="18" charset="0"/>
              </a:rPr>
              <a:t>Authors: </a:t>
            </a:r>
            <a:r>
              <a:rPr lang="en-US" altLang="zh-CN" dirty="0" err="1">
                <a:latin typeface="Times New Roman" panose="02020603050405020304" pitchFamily="18" charset="0"/>
                <a:cs typeface="Times New Roman" panose="02020603050405020304" pitchFamily="18" charset="0"/>
              </a:rPr>
              <a:t>Penglin</a:t>
            </a:r>
            <a:r>
              <a:rPr lang="en-US" altLang="zh-CN" dirty="0">
                <a:latin typeface="Times New Roman" panose="02020603050405020304" pitchFamily="18" charset="0"/>
                <a:cs typeface="Times New Roman" panose="02020603050405020304" pitchFamily="18" charset="0"/>
              </a:rPr>
              <a:t> Dai, </a:t>
            </a:r>
            <a:r>
              <a:rPr lang="en-US" altLang="zh-CN" dirty="0" err="1">
                <a:latin typeface="Times New Roman" panose="02020603050405020304" pitchFamily="18" charset="0"/>
                <a:cs typeface="Times New Roman" panose="02020603050405020304" pitchFamily="18" charset="0"/>
              </a:rPr>
              <a:t>Kaiwen</a:t>
            </a:r>
            <a:r>
              <a:rPr lang="en-US" altLang="zh-CN" dirty="0">
                <a:latin typeface="Times New Roman" panose="02020603050405020304" pitchFamily="18" charset="0"/>
                <a:cs typeface="Times New Roman" panose="02020603050405020304" pitchFamily="18" charset="0"/>
              </a:rPr>
              <a:t> Hu, Xiao Wu, </a:t>
            </a:r>
            <a:r>
              <a:rPr lang="en-US" altLang="zh-CN" dirty="0" err="1">
                <a:latin typeface="Times New Roman" panose="02020603050405020304" pitchFamily="18" charset="0"/>
                <a:cs typeface="Times New Roman" panose="02020603050405020304" pitchFamily="18" charset="0"/>
              </a:rPr>
              <a:t>Huanlai</a:t>
            </a:r>
            <a:r>
              <a:rPr lang="en-US" altLang="zh-CN" dirty="0">
                <a:latin typeface="Times New Roman" panose="02020603050405020304" pitchFamily="18" charset="0"/>
                <a:cs typeface="Times New Roman" panose="02020603050405020304" pitchFamily="18" charset="0"/>
              </a:rPr>
              <a:t> Xing</a:t>
            </a:r>
            <a:br>
              <a:rPr lang="en-US" altLang="zh-CN" b="0" i="1" dirty="0">
                <a:solidFill>
                  <a:schemeClr val="tx1"/>
                </a:solidFill>
                <a:effectLst/>
                <a:latin typeface="Times New Roman" panose="02020603050405020304" pitchFamily="18" charset="0"/>
                <a:cs typeface="Times New Roman" panose="02020603050405020304" pitchFamily="18" charset="0"/>
              </a:rPr>
            </a:br>
            <a:endParaRPr lang="en-US" altLang="zh-CN" b="0" i="1" dirty="0">
              <a:solidFill>
                <a:schemeClr val="tx1"/>
              </a:solidFill>
              <a:effectLst/>
              <a:latin typeface="Times New Roman" panose="02020603050405020304" pitchFamily="18" charset="0"/>
              <a:cs typeface="Times New Roman" panose="02020603050405020304" pitchFamily="18" charset="0"/>
            </a:endParaRPr>
          </a:p>
          <a:p>
            <a:pPr algn="r" defTabSz="913765">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a:t>
            </a:r>
            <a:r>
              <a:rPr lang="en-US" altLang="zh-CN" u="sng" dirty="0"/>
              <a:t>2021 - IEEE Conference on Computer Communications</a:t>
            </a:r>
            <a:endParaRPr lang="en-US" altLang="zh-CN" b="1" dirty="0">
              <a:solidFill>
                <a:srgbClr val="1C62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4" y="1684020"/>
            <a:ext cx="7874635" cy="1384995"/>
          </a:xfrm>
          <a:prstGeom prst="rect">
            <a:avLst/>
          </a:prstGeom>
          <a:noFill/>
        </p:spPr>
        <p:txBody>
          <a:bodyPr wrap="square" rtlCol="0">
            <a:spAutoFit/>
          </a:bodyPr>
          <a:lstStyle/>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Asynchronous Deep Reinforcement Learning for Data-Driven Task Offloading in MEC-Empowered Vehicular Networks</a:t>
            </a: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a:t>
            </a:r>
            <a:r>
              <a:rPr lang="zh-CN" altLang="en-US" sz="1600" dirty="0">
                <a:latin typeface="Arial" panose="020B0604020202020204"/>
                <a:ea typeface="微软雅黑" panose="020B0503020204020204" pitchFamily="34" charset="-122"/>
              </a:rPr>
              <a:t>唐杰</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p>
        </p:txBody>
      </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r>
              <a:rPr lang="en-US" altLang="zh-CN" sz="2000" b="1" dirty="0">
                <a:ea typeface="宋体" panose="02010600030101010101" pitchFamily="2" charset="-122"/>
                <a:cs typeface="Times New Roman" panose="02020603050405020304" pitchFamily="18" charset="0"/>
              </a:rPr>
              <a:t>ADQN</a:t>
            </a:r>
            <a:r>
              <a:rPr lang="zh-CN" altLang="en-US" sz="2000" b="1" dirty="0">
                <a:ea typeface="宋体" panose="02010600030101010101" pitchFamily="2" charset="-122"/>
                <a:cs typeface="Times New Roman" panose="02020603050405020304" pitchFamily="18" charset="0"/>
              </a:rPr>
              <a:t>步骤</a:t>
            </a:r>
            <a:endParaRPr lang="zh-CN" altLang="en-US" sz="2000" b="1" dirty="0">
              <a:ea typeface="宋体" panose="02010600030101010101" pitchFamily="2" charset="-122"/>
              <a:cs typeface="Times New Roman" panose="02020603050405020304" pitchFamily="18" charset="0"/>
              <a:sym typeface="+mn-ea"/>
            </a:endParaRPr>
          </a:p>
        </p:txBody>
      </p:sp>
      <p:sp>
        <p:nvSpPr>
          <p:cNvPr id="13" name="矩形 12">
            <a:extLst>
              <a:ext uri="{FF2B5EF4-FFF2-40B4-BE49-F238E27FC236}">
                <a16:creationId xmlns:a16="http://schemas.microsoft.com/office/drawing/2014/main" id="{AEBD351D-7ACC-4446-A780-2D8BE5F95E89}"/>
              </a:ext>
            </a:extLst>
          </p:cNvPr>
          <p:cNvSpPr/>
          <p:nvPr/>
        </p:nvSpPr>
        <p:spPr>
          <a:xfrm>
            <a:off x="617338" y="1844537"/>
            <a:ext cx="4808102" cy="523220"/>
          </a:xfrm>
          <a:prstGeom prst="rect">
            <a:avLst/>
          </a:prstGeom>
        </p:spPr>
        <p:txBody>
          <a:bodyPr wrap="square">
            <a:spAutoFit/>
          </a:bodyPr>
          <a:lstStyle/>
          <a:p>
            <a:r>
              <a:rPr lang="zh-CN" altLang="en-US" sz="1400" dirty="0">
                <a:latin typeface="-apple-system"/>
              </a:rPr>
              <a:t>第四，云端接收到梯度信息，立即更新全局</a:t>
            </a:r>
            <a:r>
              <a:rPr lang="en-US" altLang="zh-CN" sz="1400" dirty="0">
                <a:latin typeface="-apple-system"/>
              </a:rPr>
              <a:t>Q</a:t>
            </a:r>
            <a:r>
              <a:rPr lang="zh-CN" altLang="en-US" sz="1400" dirty="0">
                <a:latin typeface="-apple-system"/>
              </a:rPr>
              <a:t>网络，并且将其网络参数共享给每个本地代理，即，</a:t>
            </a:r>
            <a:r>
              <a:rPr lang="en-US" altLang="zh-CN" sz="1400" dirty="0" err="1">
                <a:latin typeface="-apple-system"/>
              </a:rPr>
              <a:t>θm</a:t>
            </a:r>
            <a:r>
              <a:rPr lang="en-US" altLang="zh-CN" sz="1400" dirty="0">
                <a:latin typeface="-apple-system"/>
              </a:rPr>
              <a:t> = </a:t>
            </a:r>
            <a:r>
              <a:rPr lang="en-US" altLang="zh-CN" sz="1400" dirty="0" err="1">
                <a:latin typeface="-apple-system"/>
              </a:rPr>
              <a:t>θg</a:t>
            </a:r>
            <a:r>
              <a:rPr lang="zh-CN" altLang="en-US" sz="1400" dirty="0">
                <a:latin typeface="-apple-system"/>
              </a:rPr>
              <a:t>，</a:t>
            </a:r>
            <a:r>
              <a:rPr lang="en-US" altLang="zh-CN" sz="1400" dirty="0">
                <a:latin typeface="-apple-system"/>
              </a:rPr>
              <a:t>m ∈ M.</a:t>
            </a:r>
            <a:endParaRPr lang="zh-CN" altLang="en-US" sz="1400" dirty="0"/>
          </a:p>
        </p:txBody>
      </p:sp>
      <p:sp>
        <p:nvSpPr>
          <p:cNvPr id="7" name="矩形 6">
            <a:extLst>
              <a:ext uri="{FF2B5EF4-FFF2-40B4-BE49-F238E27FC236}">
                <a16:creationId xmlns:a16="http://schemas.microsoft.com/office/drawing/2014/main" id="{6EA00ADE-BBC4-4A5F-BD49-F751473D420A}"/>
              </a:ext>
            </a:extLst>
          </p:cNvPr>
          <p:cNvSpPr/>
          <p:nvPr/>
        </p:nvSpPr>
        <p:spPr>
          <a:xfrm>
            <a:off x="617338" y="2796879"/>
            <a:ext cx="4667894" cy="738664"/>
          </a:xfrm>
          <a:prstGeom prst="rect">
            <a:avLst/>
          </a:prstGeom>
        </p:spPr>
        <p:txBody>
          <a:bodyPr wrap="square">
            <a:spAutoFit/>
          </a:bodyPr>
          <a:lstStyle/>
          <a:p>
            <a:r>
              <a:rPr lang="zh-CN" altLang="en-US" sz="1400" dirty="0">
                <a:latin typeface="-apple-system"/>
              </a:rPr>
              <a:t>第五，当</a:t>
            </a:r>
            <a:r>
              <a:rPr lang="en-US" altLang="zh-CN" sz="1400" dirty="0">
                <a:latin typeface="-apple-system"/>
              </a:rPr>
              <a:t>Q</a:t>
            </a:r>
            <a:r>
              <a:rPr lang="zh-CN" altLang="en-US" sz="1400" dirty="0">
                <a:latin typeface="-apple-system"/>
              </a:rPr>
              <a:t>网络的更新次数达到预定义阈值时，将</a:t>
            </a:r>
            <a:r>
              <a:rPr lang="en-US" altLang="zh-CN" sz="1400" dirty="0">
                <a:latin typeface="-apple-system"/>
              </a:rPr>
              <a:t>Q</a:t>
            </a:r>
            <a:r>
              <a:rPr lang="zh-CN" altLang="en-US" sz="1400" dirty="0">
                <a:latin typeface="-apple-system"/>
              </a:rPr>
              <a:t>网络的最新</a:t>
            </a:r>
            <a:r>
              <a:rPr lang="en-US" altLang="zh-CN" sz="1400" dirty="0" err="1">
                <a:latin typeface="-apple-system"/>
              </a:rPr>
              <a:t>θg</a:t>
            </a:r>
            <a:r>
              <a:rPr lang="zh-CN" altLang="en-US" sz="1400" dirty="0">
                <a:latin typeface="-apple-system"/>
              </a:rPr>
              <a:t>复制到</a:t>
            </a:r>
            <a:r>
              <a:rPr lang="en-US" altLang="zh-CN" sz="1400" dirty="0">
                <a:latin typeface="-apple-system"/>
              </a:rPr>
              <a:t>Q</a:t>
            </a:r>
            <a:r>
              <a:rPr lang="zh-CN" altLang="en-US" sz="1400" dirty="0">
                <a:latin typeface="-apple-system"/>
              </a:rPr>
              <a:t>目标网络的</a:t>
            </a:r>
            <a:r>
              <a:rPr lang="en-US" altLang="zh-CN" sz="1400" dirty="0" err="1">
                <a:latin typeface="-apple-system"/>
              </a:rPr>
              <a:t>θ’g</a:t>
            </a:r>
            <a:r>
              <a:rPr lang="zh-CN" altLang="en-US" sz="1400" dirty="0">
                <a:latin typeface="-apple-system"/>
              </a:rPr>
              <a:t>，即</a:t>
            </a:r>
            <a:r>
              <a:rPr lang="en-US" altLang="zh-CN" sz="1400" dirty="0" err="1">
                <a:latin typeface="-apple-system"/>
              </a:rPr>
              <a:t>θ’g</a:t>
            </a:r>
            <a:r>
              <a:rPr lang="en-US" altLang="zh-CN" sz="1400" dirty="0">
                <a:latin typeface="-apple-system"/>
              </a:rPr>
              <a:t> = </a:t>
            </a:r>
            <a:r>
              <a:rPr lang="en-US" altLang="zh-CN" sz="1400" dirty="0" err="1">
                <a:latin typeface="-apple-system"/>
              </a:rPr>
              <a:t>θg</a:t>
            </a:r>
            <a:r>
              <a:rPr lang="zh-CN" altLang="en-US" sz="1400" dirty="0">
                <a:latin typeface="-apple-system"/>
              </a:rPr>
              <a:t>，然后共享给每个本地代理，即</a:t>
            </a:r>
            <a:r>
              <a:rPr lang="en-US" altLang="zh-CN" sz="1400" dirty="0" err="1">
                <a:latin typeface="-apple-system"/>
              </a:rPr>
              <a:t>θ’m</a:t>
            </a:r>
            <a:r>
              <a:rPr lang="en-US" altLang="zh-CN" sz="1400" dirty="0">
                <a:latin typeface="-apple-system"/>
              </a:rPr>
              <a:t> = </a:t>
            </a:r>
            <a:r>
              <a:rPr lang="en-US" altLang="zh-CN" sz="1400" dirty="0" err="1">
                <a:latin typeface="-apple-system"/>
              </a:rPr>
              <a:t>θ’g</a:t>
            </a:r>
            <a:r>
              <a:rPr lang="zh-CN" altLang="en-US" sz="1400" dirty="0">
                <a:latin typeface="-apple-system"/>
              </a:rPr>
              <a:t>，</a:t>
            </a:r>
            <a:r>
              <a:rPr lang="en-US" altLang="zh-CN" sz="1400" dirty="0">
                <a:latin typeface="-apple-system"/>
              </a:rPr>
              <a:t>m ∈ M.</a:t>
            </a:r>
            <a:endParaRPr lang="zh-CN" altLang="en-US" sz="1400" dirty="0"/>
          </a:p>
        </p:txBody>
      </p:sp>
      <p:pic>
        <p:nvPicPr>
          <p:cNvPr id="20" name="图片 19">
            <a:extLst>
              <a:ext uri="{FF2B5EF4-FFF2-40B4-BE49-F238E27FC236}">
                <a16:creationId xmlns:a16="http://schemas.microsoft.com/office/drawing/2014/main" id="{9B276F77-3FA3-4E85-8B9D-FE5AEE7D0FB5}"/>
              </a:ext>
            </a:extLst>
          </p:cNvPr>
          <p:cNvPicPr>
            <a:picLocks noChangeAspect="1"/>
          </p:cNvPicPr>
          <p:nvPr/>
        </p:nvPicPr>
        <p:blipFill>
          <a:blip r:embed="rId7"/>
          <a:stretch>
            <a:fillRect/>
          </a:stretch>
        </p:blipFill>
        <p:spPr>
          <a:xfrm>
            <a:off x="5706755" y="1171946"/>
            <a:ext cx="6398778" cy="4986521"/>
          </a:xfrm>
          <a:prstGeom prst="rect">
            <a:avLst/>
          </a:prstGeom>
        </p:spPr>
      </p:pic>
      <p:sp>
        <p:nvSpPr>
          <p:cNvPr id="8" name="矩形 7">
            <a:extLst>
              <a:ext uri="{FF2B5EF4-FFF2-40B4-BE49-F238E27FC236}">
                <a16:creationId xmlns:a16="http://schemas.microsoft.com/office/drawing/2014/main" id="{843C4C18-FDDC-490D-92BC-33498DF77941}"/>
              </a:ext>
            </a:extLst>
          </p:cNvPr>
          <p:cNvSpPr/>
          <p:nvPr/>
        </p:nvSpPr>
        <p:spPr>
          <a:xfrm>
            <a:off x="617338" y="4090208"/>
            <a:ext cx="4582550" cy="307777"/>
          </a:xfrm>
          <a:prstGeom prst="rect">
            <a:avLst/>
          </a:prstGeom>
        </p:spPr>
        <p:txBody>
          <a:bodyPr wrap="square">
            <a:spAutoFit/>
          </a:bodyPr>
          <a:lstStyle/>
          <a:p>
            <a:r>
              <a:rPr lang="zh-CN" altLang="en-US" sz="1400" dirty="0">
                <a:latin typeface="-apple-system"/>
              </a:rPr>
              <a:t>应当注意，第</a:t>
            </a:r>
            <a:r>
              <a:rPr lang="en-US" altLang="zh-CN" sz="1400" dirty="0">
                <a:solidFill>
                  <a:srgbClr val="FF0000"/>
                </a:solidFill>
                <a:latin typeface="-apple-system"/>
              </a:rPr>
              <a:t>1-3</a:t>
            </a:r>
            <a:r>
              <a:rPr lang="zh-CN" altLang="en-US" sz="1400" dirty="0">
                <a:solidFill>
                  <a:srgbClr val="FF0000"/>
                </a:solidFill>
                <a:latin typeface="-apple-system"/>
              </a:rPr>
              <a:t>步骤</a:t>
            </a:r>
            <a:r>
              <a:rPr lang="zh-CN" altLang="en-US" sz="1400" dirty="0">
                <a:latin typeface="-apple-system"/>
              </a:rPr>
              <a:t>可以在每个代理处</a:t>
            </a:r>
            <a:r>
              <a:rPr lang="zh-CN" altLang="en-US" sz="1400" dirty="0">
                <a:solidFill>
                  <a:srgbClr val="FF0000"/>
                </a:solidFill>
                <a:latin typeface="-apple-system"/>
              </a:rPr>
              <a:t>同时进行</a:t>
            </a:r>
            <a:r>
              <a:rPr lang="zh-CN" altLang="en-US" sz="1400" dirty="0">
                <a:latin typeface="-apple-system"/>
              </a:rPr>
              <a:t>。</a:t>
            </a:r>
            <a:endParaRPr lang="zh-CN" altLang="en-US" sz="1400" dirty="0"/>
          </a:p>
        </p:txBody>
      </p:sp>
    </p:spTree>
    <p:extLst>
      <p:ext uri="{BB962C8B-B14F-4D97-AF65-F5344CB8AC3E}">
        <p14:creationId xmlns:p14="http://schemas.microsoft.com/office/powerpoint/2010/main" val="446403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p>
        </p:txBody>
      </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ea typeface="宋体" panose="02010600030101010101" pitchFamily="2" charset="-122"/>
                <a:cs typeface="Times New Roman" panose="02020603050405020304" pitchFamily="18" charset="0"/>
              </a:rPr>
              <a:t>基于凸优化的最优资源分配</a:t>
            </a:r>
            <a:endParaRPr lang="zh-CN" altLang="en-US" sz="2000" b="1" dirty="0">
              <a:ea typeface="宋体" panose="02010600030101010101" pitchFamily="2" charset="-122"/>
              <a:cs typeface="Times New Roman" panose="02020603050405020304" pitchFamily="18" charset="0"/>
              <a:sym typeface="+mn-ea"/>
            </a:endParaRPr>
          </a:p>
        </p:txBody>
      </p:sp>
      <p:sp>
        <p:nvSpPr>
          <p:cNvPr id="2" name="矩形 1">
            <a:extLst>
              <a:ext uri="{FF2B5EF4-FFF2-40B4-BE49-F238E27FC236}">
                <a16:creationId xmlns:a16="http://schemas.microsoft.com/office/drawing/2014/main" id="{026A54E8-4E64-4AA0-B76C-4DC8F073B490}"/>
              </a:ext>
            </a:extLst>
          </p:cNvPr>
          <p:cNvSpPr/>
          <p:nvPr/>
        </p:nvSpPr>
        <p:spPr>
          <a:xfrm>
            <a:off x="5485719" y="994410"/>
            <a:ext cx="1338828"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三个子问题</a:t>
            </a:r>
            <a:endParaRPr lang="zh-CN" altLang="en-US" dirty="0"/>
          </a:p>
        </p:txBody>
      </p:sp>
      <p:sp>
        <p:nvSpPr>
          <p:cNvPr id="3" name="矩形 2">
            <a:extLst>
              <a:ext uri="{FF2B5EF4-FFF2-40B4-BE49-F238E27FC236}">
                <a16:creationId xmlns:a16="http://schemas.microsoft.com/office/drawing/2014/main" id="{A35226BF-B20A-4CC4-B08B-605E1E0294D4}"/>
              </a:ext>
            </a:extLst>
          </p:cNvPr>
          <p:cNvSpPr/>
          <p:nvPr/>
        </p:nvSpPr>
        <p:spPr>
          <a:xfrm>
            <a:off x="1056005" y="1579086"/>
            <a:ext cx="1970411" cy="369332"/>
          </a:xfrm>
          <a:prstGeom prst="rect">
            <a:avLst/>
          </a:prstGeom>
        </p:spPr>
        <p:txBody>
          <a:bodyPr wrap="none">
            <a:spAutoFit/>
          </a:bodyPr>
          <a:lstStyle/>
          <a:p>
            <a:r>
              <a:rPr lang="en-US" altLang="zh-CN" dirty="0"/>
              <a:t>1 </a:t>
            </a:r>
            <a:r>
              <a:rPr lang="zh-CN" altLang="en-US" dirty="0"/>
              <a:t>云计算资源分配</a:t>
            </a:r>
          </a:p>
        </p:txBody>
      </p:sp>
      <p:sp>
        <p:nvSpPr>
          <p:cNvPr id="19" name="矩形 18">
            <a:extLst>
              <a:ext uri="{FF2B5EF4-FFF2-40B4-BE49-F238E27FC236}">
                <a16:creationId xmlns:a16="http://schemas.microsoft.com/office/drawing/2014/main" id="{2BC45DD2-7A03-4F25-8EA0-830B12D35FA5}"/>
              </a:ext>
            </a:extLst>
          </p:cNvPr>
          <p:cNvSpPr/>
          <p:nvPr/>
        </p:nvSpPr>
        <p:spPr>
          <a:xfrm>
            <a:off x="4757178" y="1579086"/>
            <a:ext cx="2215671" cy="369332"/>
          </a:xfrm>
          <a:prstGeom prst="rect">
            <a:avLst/>
          </a:prstGeom>
        </p:spPr>
        <p:txBody>
          <a:bodyPr wrap="none">
            <a:spAutoFit/>
          </a:bodyPr>
          <a:lstStyle/>
          <a:p>
            <a:r>
              <a:rPr lang="en-US" altLang="zh-CN" dirty="0"/>
              <a:t>2 </a:t>
            </a:r>
            <a:r>
              <a:rPr lang="zh-CN" altLang="en-US" dirty="0"/>
              <a:t>无线带宽资源分配</a:t>
            </a:r>
          </a:p>
        </p:txBody>
      </p:sp>
      <p:sp>
        <p:nvSpPr>
          <p:cNvPr id="6" name="矩形 5">
            <a:extLst>
              <a:ext uri="{FF2B5EF4-FFF2-40B4-BE49-F238E27FC236}">
                <a16:creationId xmlns:a16="http://schemas.microsoft.com/office/drawing/2014/main" id="{142C7538-5A2E-499C-A00F-FE3D9A858F64}"/>
              </a:ext>
            </a:extLst>
          </p:cNvPr>
          <p:cNvSpPr/>
          <p:nvPr/>
        </p:nvSpPr>
        <p:spPr>
          <a:xfrm>
            <a:off x="8263359" y="1579086"/>
            <a:ext cx="3135795" cy="369332"/>
          </a:xfrm>
          <a:prstGeom prst="rect">
            <a:avLst/>
          </a:prstGeom>
        </p:spPr>
        <p:txBody>
          <a:bodyPr wrap="none">
            <a:spAutoFit/>
          </a:bodyPr>
          <a:lstStyle/>
          <a:p>
            <a:r>
              <a:rPr lang="en-US" altLang="zh-CN" dirty="0"/>
              <a:t>3 MEC</a:t>
            </a:r>
            <a:r>
              <a:rPr lang="zh-CN" altLang="en-US" dirty="0"/>
              <a:t>服务器的计算资源分配</a:t>
            </a:r>
          </a:p>
        </p:txBody>
      </p:sp>
      <p:pic>
        <p:nvPicPr>
          <p:cNvPr id="10" name="图片 9">
            <a:extLst>
              <a:ext uri="{FF2B5EF4-FFF2-40B4-BE49-F238E27FC236}">
                <a16:creationId xmlns:a16="http://schemas.microsoft.com/office/drawing/2014/main" id="{9A6CB865-C3E3-40E5-BA43-43808B80830E}"/>
              </a:ext>
            </a:extLst>
          </p:cNvPr>
          <p:cNvPicPr>
            <a:picLocks noChangeAspect="1"/>
          </p:cNvPicPr>
          <p:nvPr/>
        </p:nvPicPr>
        <p:blipFill>
          <a:blip r:embed="rId7"/>
          <a:stretch>
            <a:fillRect/>
          </a:stretch>
        </p:blipFill>
        <p:spPr>
          <a:xfrm>
            <a:off x="851338" y="2580126"/>
            <a:ext cx="3048264" cy="624894"/>
          </a:xfrm>
          <a:prstGeom prst="rect">
            <a:avLst/>
          </a:prstGeom>
        </p:spPr>
      </p:pic>
      <p:pic>
        <p:nvPicPr>
          <p:cNvPr id="12" name="图片 11">
            <a:extLst>
              <a:ext uri="{FF2B5EF4-FFF2-40B4-BE49-F238E27FC236}">
                <a16:creationId xmlns:a16="http://schemas.microsoft.com/office/drawing/2014/main" id="{F93D6DAC-5D19-41EF-81DF-3132174FF9D0}"/>
              </a:ext>
            </a:extLst>
          </p:cNvPr>
          <p:cNvPicPr>
            <a:picLocks noChangeAspect="1"/>
          </p:cNvPicPr>
          <p:nvPr/>
        </p:nvPicPr>
        <p:blipFill>
          <a:blip r:embed="rId8"/>
          <a:stretch>
            <a:fillRect/>
          </a:stretch>
        </p:blipFill>
        <p:spPr>
          <a:xfrm>
            <a:off x="4093037" y="2280118"/>
            <a:ext cx="3993226" cy="1478408"/>
          </a:xfrm>
          <a:prstGeom prst="rect">
            <a:avLst/>
          </a:prstGeom>
        </p:spPr>
      </p:pic>
      <p:sp>
        <p:nvSpPr>
          <p:cNvPr id="14" name="矩形 13">
            <a:extLst>
              <a:ext uri="{FF2B5EF4-FFF2-40B4-BE49-F238E27FC236}">
                <a16:creationId xmlns:a16="http://schemas.microsoft.com/office/drawing/2014/main" id="{684CD4CA-FA82-4C24-881C-7E7AA66BD082}"/>
              </a:ext>
            </a:extLst>
          </p:cNvPr>
          <p:cNvSpPr/>
          <p:nvPr/>
        </p:nvSpPr>
        <p:spPr>
          <a:xfrm>
            <a:off x="8263357" y="1944571"/>
            <a:ext cx="3497461" cy="646331"/>
          </a:xfrm>
          <a:prstGeom prst="rect">
            <a:avLst/>
          </a:prstGeom>
        </p:spPr>
        <p:txBody>
          <a:bodyPr wrap="square">
            <a:spAutoFit/>
          </a:bodyPr>
          <a:lstStyle/>
          <a:p>
            <a:r>
              <a:rPr lang="zh-CN" altLang="en-US" dirty="0"/>
              <a:t>对于第一种情况，其中对偶变量</a:t>
            </a:r>
            <a:r>
              <a:rPr lang="en-US" altLang="zh-CN" dirty="0" err="1"/>
              <a:t>λm</a:t>
            </a:r>
            <a:r>
              <a:rPr lang="en-US" altLang="zh-CN" dirty="0"/>
              <a:t> =0</a:t>
            </a:r>
            <a:r>
              <a:rPr lang="zh-CN" altLang="en-US" dirty="0"/>
              <a:t>时：</a:t>
            </a:r>
          </a:p>
        </p:txBody>
      </p:sp>
      <p:pic>
        <p:nvPicPr>
          <p:cNvPr id="15" name="图片 14">
            <a:extLst>
              <a:ext uri="{FF2B5EF4-FFF2-40B4-BE49-F238E27FC236}">
                <a16:creationId xmlns:a16="http://schemas.microsoft.com/office/drawing/2014/main" id="{99627BAF-A215-4BFB-A258-1B5C8DE8F7C6}"/>
              </a:ext>
            </a:extLst>
          </p:cNvPr>
          <p:cNvPicPr>
            <a:picLocks noChangeAspect="1"/>
          </p:cNvPicPr>
          <p:nvPr/>
        </p:nvPicPr>
        <p:blipFill>
          <a:blip r:embed="rId9"/>
          <a:stretch>
            <a:fillRect/>
          </a:stretch>
        </p:blipFill>
        <p:spPr>
          <a:xfrm>
            <a:off x="8408342" y="2729471"/>
            <a:ext cx="3154953" cy="1714649"/>
          </a:xfrm>
          <a:prstGeom prst="rect">
            <a:avLst/>
          </a:prstGeom>
        </p:spPr>
      </p:pic>
      <p:sp>
        <p:nvSpPr>
          <p:cNvPr id="16" name="矩形 15">
            <a:extLst>
              <a:ext uri="{FF2B5EF4-FFF2-40B4-BE49-F238E27FC236}">
                <a16:creationId xmlns:a16="http://schemas.microsoft.com/office/drawing/2014/main" id="{88AB3258-08B8-420C-BDA3-7F8466A09E74}"/>
              </a:ext>
            </a:extLst>
          </p:cNvPr>
          <p:cNvSpPr/>
          <p:nvPr/>
        </p:nvSpPr>
        <p:spPr>
          <a:xfrm>
            <a:off x="8302729" y="4554846"/>
            <a:ext cx="1422184" cy="369332"/>
          </a:xfrm>
          <a:prstGeom prst="rect">
            <a:avLst/>
          </a:prstGeom>
        </p:spPr>
        <p:txBody>
          <a:bodyPr wrap="none">
            <a:spAutoFit/>
          </a:bodyPr>
          <a:lstStyle/>
          <a:p>
            <a:r>
              <a:rPr lang="zh-CN" altLang="en-US" dirty="0"/>
              <a:t>当λm </a:t>
            </a:r>
            <a:r>
              <a:rPr lang="en-US" altLang="zh-CN" dirty="0"/>
              <a:t>!</a:t>
            </a:r>
            <a:r>
              <a:rPr lang="zh-CN" altLang="en-US" dirty="0"/>
              <a:t>= 0时</a:t>
            </a:r>
          </a:p>
        </p:txBody>
      </p:sp>
      <p:pic>
        <p:nvPicPr>
          <p:cNvPr id="17" name="图片 16">
            <a:extLst>
              <a:ext uri="{FF2B5EF4-FFF2-40B4-BE49-F238E27FC236}">
                <a16:creationId xmlns:a16="http://schemas.microsoft.com/office/drawing/2014/main" id="{AF0177DB-3CAD-4CC7-8F48-1C856B1C7499}"/>
              </a:ext>
            </a:extLst>
          </p:cNvPr>
          <p:cNvPicPr>
            <a:picLocks noChangeAspect="1"/>
          </p:cNvPicPr>
          <p:nvPr/>
        </p:nvPicPr>
        <p:blipFill>
          <a:blip r:embed="rId10"/>
          <a:stretch>
            <a:fillRect/>
          </a:stretch>
        </p:blipFill>
        <p:spPr>
          <a:xfrm>
            <a:off x="8452946" y="4964619"/>
            <a:ext cx="3139712" cy="1409822"/>
          </a:xfrm>
          <a:prstGeom prst="rect">
            <a:avLst/>
          </a:prstGeom>
        </p:spPr>
      </p:pic>
    </p:spTree>
    <p:extLst>
      <p:ext uri="{BB962C8B-B14F-4D97-AF65-F5344CB8AC3E}">
        <p14:creationId xmlns:p14="http://schemas.microsoft.com/office/powerpoint/2010/main" val="3729035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p>
        </p:txBody>
      </p:sp>
      <p:sp>
        <p:nvSpPr>
          <p:cNvPr id="2" name="矩形 1">
            <a:extLst>
              <a:ext uri="{FF2B5EF4-FFF2-40B4-BE49-F238E27FC236}">
                <a16:creationId xmlns:a16="http://schemas.microsoft.com/office/drawing/2014/main" id="{318088EF-B96A-4946-A65A-9E9D5411391C}"/>
              </a:ext>
            </a:extLst>
          </p:cNvPr>
          <p:cNvSpPr/>
          <p:nvPr/>
        </p:nvSpPr>
        <p:spPr>
          <a:xfrm>
            <a:off x="617338" y="1221289"/>
            <a:ext cx="10858500" cy="5355312"/>
          </a:xfrm>
          <a:prstGeom prst="rect">
            <a:avLst/>
          </a:prstGeom>
        </p:spPr>
        <p:txBody>
          <a:bodyPr wrap="square">
            <a:spAutoFit/>
          </a:bodyPr>
          <a:lstStyle/>
          <a:p>
            <a:pPr algn="just"/>
            <a:r>
              <a:rPr lang="zh-CN" altLang="en-US" dirty="0"/>
              <a:t>路线图是从中国成都天府新区的</a:t>
            </a:r>
            <a:r>
              <a:rPr lang="en-US" altLang="zh-CN" dirty="0"/>
              <a:t>4km × 4km</a:t>
            </a:r>
            <a:r>
              <a:rPr lang="zh-CN" altLang="en-US" dirty="0"/>
              <a:t>区域中提取的。</a:t>
            </a:r>
            <a:endParaRPr lang="en-US" altLang="zh-CN" dirty="0"/>
          </a:p>
          <a:p>
            <a:pPr algn="just"/>
            <a:endParaRPr lang="en-US" altLang="zh-CN" dirty="0"/>
          </a:p>
          <a:p>
            <a:pPr algn="just"/>
            <a:r>
              <a:rPr lang="zh-CN" altLang="en-US" dirty="0"/>
              <a:t>车辆轨迹由名为</a:t>
            </a:r>
            <a:r>
              <a:rPr lang="en-US" altLang="zh-CN" dirty="0"/>
              <a:t>SUMO</a:t>
            </a:r>
            <a:r>
              <a:rPr lang="zh-CN" altLang="en-US" dirty="0"/>
              <a:t>的开源交通模拟器模拟。</a:t>
            </a:r>
            <a:endParaRPr lang="en-US" altLang="zh-CN" dirty="0"/>
          </a:p>
          <a:p>
            <a:pPr algn="just"/>
            <a:endParaRPr lang="en-US" altLang="zh-CN" dirty="0"/>
          </a:p>
          <a:p>
            <a:pPr algn="just"/>
            <a:r>
              <a:rPr lang="zh-CN" altLang="en-US" dirty="0"/>
              <a:t>有五个</a:t>
            </a:r>
            <a:r>
              <a:rPr lang="en-US" altLang="zh-CN" dirty="0"/>
              <a:t>MEC</a:t>
            </a:r>
            <a:r>
              <a:rPr lang="zh-CN" altLang="en-US" dirty="0"/>
              <a:t>服务器分布在道路网络和五种类型的数据驱动任务。每个任务由五个子任务组成，这指示相关联的数据集由五个部分组成，并且每个部分由众包车辆缓存。</a:t>
            </a:r>
            <a:endParaRPr lang="en-US" altLang="zh-CN" dirty="0"/>
          </a:p>
          <a:p>
            <a:pPr algn="just"/>
            <a:endParaRPr lang="en-US" altLang="zh-CN" dirty="0"/>
          </a:p>
          <a:p>
            <a:pPr algn="just"/>
            <a:r>
              <a:rPr lang="zh-CN" altLang="en-US" dirty="0"/>
              <a:t>假设每个众包车辆具有至多三个相邻计算车辆用于任务卸载。从</a:t>
            </a:r>
            <a:r>
              <a:rPr lang="en-US" altLang="zh-CN" dirty="0"/>
              <a:t>[45</a:t>
            </a:r>
            <a:r>
              <a:rPr lang="zh-CN" altLang="en-US" dirty="0"/>
              <a:t>，</a:t>
            </a:r>
            <a:r>
              <a:rPr lang="en-US" altLang="zh-CN" dirty="0"/>
              <a:t>75]MB</a:t>
            </a:r>
            <a:r>
              <a:rPr lang="zh-CN" altLang="en-US" dirty="0"/>
              <a:t>和</a:t>
            </a:r>
            <a:r>
              <a:rPr lang="en-US" altLang="zh-CN" dirty="0"/>
              <a:t>[30</a:t>
            </a:r>
            <a:r>
              <a:rPr lang="zh-CN" altLang="en-US" dirty="0"/>
              <a:t>，</a:t>
            </a:r>
            <a:r>
              <a:rPr lang="en-US" altLang="zh-CN" dirty="0"/>
              <a:t>50]G CPU</a:t>
            </a:r>
            <a:r>
              <a:rPr lang="zh-CN" altLang="en-US" dirty="0"/>
              <a:t>周期的间隔中随机选择任务的数据大小和所需的计算资源。</a:t>
            </a:r>
            <a:endParaRPr lang="en-US" altLang="zh-CN" dirty="0"/>
          </a:p>
          <a:p>
            <a:pPr algn="just"/>
            <a:endParaRPr lang="en-US" altLang="zh-CN" dirty="0"/>
          </a:p>
          <a:p>
            <a:pPr algn="just"/>
            <a:r>
              <a:rPr lang="zh-CN" altLang="en-US" dirty="0"/>
              <a:t>车辆和</a:t>
            </a:r>
            <a:r>
              <a:rPr lang="en-US" altLang="zh-CN" dirty="0"/>
              <a:t>MEC</a:t>
            </a:r>
            <a:r>
              <a:rPr lang="zh-CN" altLang="en-US" dirty="0"/>
              <a:t>服务器的无线带宽设置为</a:t>
            </a:r>
            <a:r>
              <a:rPr lang="en-US" altLang="zh-CN" dirty="0"/>
              <a:t>30</a:t>
            </a:r>
            <a:r>
              <a:rPr lang="zh-CN" altLang="en-US" dirty="0"/>
              <a:t>和</a:t>
            </a:r>
            <a:r>
              <a:rPr lang="en-US" altLang="zh-CN" dirty="0"/>
              <a:t>150MHz</a:t>
            </a:r>
            <a:r>
              <a:rPr lang="zh-CN" altLang="en-US" dirty="0"/>
              <a:t>。</a:t>
            </a:r>
            <a:endParaRPr lang="en-US" altLang="zh-CN" dirty="0"/>
          </a:p>
          <a:p>
            <a:pPr algn="just"/>
            <a:endParaRPr lang="en-US" altLang="zh-CN" dirty="0"/>
          </a:p>
          <a:p>
            <a:pPr algn="just"/>
            <a:r>
              <a:rPr lang="zh-CN" altLang="en-US" dirty="0"/>
              <a:t>计算车辆和</a:t>
            </a:r>
            <a:r>
              <a:rPr lang="en-US" altLang="zh-CN" dirty="0"/>
              <a:t>MEC</a:t>
            </a:r>
            <a:r>
              <a:rPr lang="zh-CN" altLang="en-US" dirty="0"/>
              <a:t>服务器的计算能力被设置为</a:t>
            </a:r>
            <a:r>
              <a:rPr lang="en-US" altLang="zh-CN" dirty="0"/>
              <a:t>10</a:t>
            </a:r>
            <a:r>
              <a:rPr lang="zh-CN" altLang="en-US" dirty="0"/>
              <a:t>和</a:t>
            </a:r>
            <a:r>
              <a:rPr lang="en-US" altLang="zh-CN" dirty="0"/>
              <a:t>60G CPU</a:t>
            </a:r>
            <a:r>
              <a:rPr lang="zh-CN" altLang="en-US" dirty="0"/>
              <a:t>周期</a:t>
            </a:r>
            <a:r>
              <a:rPr lang="en-US" altLang="zh-CN" dirty="0"/>
              <a:t>/s</a:t>
            </a:r>
            <a:r>
              <a:rPr lang="zh-CN" altLang="en-US" dirty="0"/>
              <a:t>。</a:t>
            </a:r>
            <a:endParaRPr lang="en-US" altLang="zh-CN" dirty="0"/>
          </a:p>
          <a:p>
            <a:pPr algn="just"/>
            <a:r>
              <a:rPr lang="zh-CN" altLang="en-US" dirty="0"/>
              <a:t>租用计算车辆、</a:t>
            </a:r>
            <a:r>
              <a:rPr lang="en-US" altLang="zh-CN" dirty="0"/>
              <a:t>MEC</a:t>
            </a:r>
            <a:r>
              <a:rPr lang="zh-CN" altLang="en-US" dirty="0"/>
              <a:t>服务器和云的一个单位计算资源的价格分别设置为</a:t>
            </a:r>
            <a:r>
              <a:rPr lang="en-US" altLang="zh-CN" dirty="0"/>
              <a:t>0.05</a:t>
            </a:r>
            <a:r>
              <a:rPr lang="zh-CN" altLang="en-US" dirty="0"/>
              <a:t>、</a:t>
            </a:r>
            <a:r>
              <a:rPr lang="en-US" altLang="zh-CN" dirty="0"/>
              <a:t>0.2</a:t>
            </a:r>
            <a:r>
              <a:rPr lang="zh-CN" altLang="en-US" dirty="0"/>
              <a:t>和</a:t>
            </a:r>
            <a:r>
              <a:rPr lang="en-US" altLang="zh-CN" dirty="0"/>
              <a:t>1</a:t>
            </a:r>
            <a:r>
              <a:rPr lang="zh-CN" altLang="en-US" dirty="0"/>
              <a:t>美元</a:t>
            </a:r>
            <a:r>
              <a:rPr lang="en-US" altLang="zh-CN" dirty="0"/>
              <a:t>/G</a:t>
            </a:r>
            <a:r>
              <a:rPr lang="zh-CN" altLang="en-US" dirty="0"/>
              <a:t>周期。</a:t>
            </a:r>
            <a:endParaRPr lang="en-US" altLang="zh-CN" dirty="0"/>
          </a:p>
          <a:p>
            <a:pPr algn="just"/>
            <a:endParaRPr lang="en-US" altLang="zh-CN" dirty="0"/>
          </a:p>
          <a:p>
            <a:pPr algn="just"/>
            <a:r>
              <a:rPr lang="zh-CN" altLang="en-US" dirty="0"/>
              <a:t>通过蜂窝接口上传数据的价格设置为</a:t>
            </a:r>
            <a:r>
              <a:rPr lang="en-US" altLang="zh-CN" dirty="0"/>
              <a:t>0.5 × 10−4$/MB</a:t>
            </a:r>
            <a:r>
              <a:rPr lang="zh-CN" altLang="en-US" dirty="0"/>
              <a:t>。</a:t>
            </a:r>
            <a:endParaRPr lang="en-US" altLang="zh-CN" dirty="0"/>
          </a:p>
          <a:p>
            <a:pPr algn="just"/>
            <a:endParaRPr lang="en-US" altLang="zh-CN" dirty="0"/>
          </a:p>
          <a:p>
            <a:pPr algn="just"/>
            <a:r>
              <a:rPr lang="zh-CN" altLang="en-US" dirty="0"/>
              <a:t>此外，车辆的发射功率</a:t>
            </a:r>
            <a:r>
              <a:rPr lang="en-US" altLang="zh-CN" dirty="0" err="1"/>
              <a:t>Pv</a:t>
            </a:r>
            <a:r>
              <a:rPr lang="zh-CN" altLang="en-US" dirty="0"/>
              <a:t>、高斯信道噪声</a:t>
            </a:r>
            <a:r>
              <a:rPr lang="en-US" altLang="zh-CN" dirty="0"/>
              <a:t>N 0</a:t>
            </a:r>
            <a:r>
              <a:rPr lang="zh-CN" altLang="en-US" dirty="0"/>
              <a:t>和信道增益</a:t>
            </a:r>
            <a:r>
              <a:rPr lang="en-US" altLang="zh-CN" dirty="0" err="1"/>
              <a:t>gmv</a:t>
            </a:r>
            <a:r>
              <a:rPr lang="zh-CN" altLang="en-US" dirty="0"/>
              <a:t>分别被设置为</a:t>
            </a:r>
            <a:r>
              <a:rPr lang="en-US" altLang="zh-CN" dirty="0"/>
              <a:t>150 </a:t>
            </a:r>
            <a:r>
              <a:rPr lang="en-US" altLang="zh-CN" dirty="0" err="1"/>
              <a:t>mW</a:t>
            </a:r>
            <a:r>
              <a:rPr lang="zh-CN" altLang="en-US" dirty="0"/>
              <a:t>、</a:t>
            </a:r>
            <a:r>
              <a:rPr lang="en-US" altLang="zh-CN" dirty="0"/>
              <a:t>10 - 6 </a:t>
            </a:r>
            <a:r>
              <a:rPr lang="en-US" altLang="zh-CN" dirty="0" err="1"/>
              <a:t>mW</a:t>
            </a:r>
            <a:r>
              <a:rPr lang="zh-CN" altLang="en-US" dirty="0"/>
              <a:t>和</a:t>
            </a:r>
            <a:r>
              <a:rPr lang="en-US" altLang="zh-CN" dirty="0"/>
              <a:t>5DB</a:t>
            </a:r>
            <a:r>
              <a:rPr lang="zh-CN" altLang="en-US" dirty="0"/>
              <a:t>。权重</a:t>
            </a:r>
            <a:r>
              <a:rPr lang="en-US" altLang="zh-CN" dirty="0"/>
              <a:t>η1</a:t>
            </a:r>
            <a:r>
              <a:rPr lang="zh-CN" altLang="en-US" dirty="0"/>
              <a:t>和</a:t>
            </a:r>
            <a:r>
              <a:rPr lang="en-US" altLang="zh-CN" dirty="0"/>
              <a:t>η2</a:t>
            </a:r>
            <a:r>
              <a:rPr lang="zh-CN" altLang="en-US" dirty="0"/>
              <a:t>被设置为</a:t>
            </a:r>
            <a:r>
              <a:rPr lang="en-US" altLang="zh-CN" dirty="0"/>
              <a:t>0.5</a:t>
            </a:r>
            <a:r>
              <a:rPr lang="zh-CN" altLang="en-US" dirty="0"/>
              <a:t>。</a:t>
            </a:r>
          </a:p>
        </p:txBody>
      </p:sp>
      <p:sp>
        <p:nvSpPr>
          <p:cNvPr id="17" name="文本框 16">
            <a:extLst>
              <a:ext uri="{FF2B5EF4-FFF2-40B4-BE49-F238E27FC236}">
                <a16:creationId xmlns:a16="http://schemas.microsoft.com/office/drawing/2014/main" id="{FBC2F099-B65C-4A9C-8514-1BE8D13DE4AD}"/>
              </a:ext>
            </a:extLst>
          </p:cNvPr>
          <p:cNvSpPr txBox="1"/>
          <p:nvPr/>
        </p:nvSpPr>
        <p:spPr>
          <a:xfrm>
            <a:off x="623230" y="800284"/>
            <a:ext cx="4045415"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ea typeface="宋体" panose="02010600030101010101" pitchFamily="2" charset="-122"/>
                <a:cs typeface="Times New Roman" panose="02020603050405020304" pitchFamily="18" charset="0"/>
              </a:rPr>
              <a:t>实验配置</a:t>
            </a:r>
            <a:endParaRPr lang="zh-CN" altLang="en-US" sz="2000" b="1" dirty="0">
              <a:ea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p>
        </p:txBody>
      </p:sp>
      <p:sp>
        <p:nvSpPr>
          <p:cNvPr id="2" name="矩形 1">
            <a:extLst>
              <a:ext uri="{FF2B5EF4-FFF2-40B4-BE49-F238E27FC236}">
                <a16:creationId xmlns:a16="http://schemas.microsoft.com/office/drawing/2014/main" id="{318088EF-B96A-4946-A65A-9E9D5411391C}"/>
              </a:ext>
            </a:extLst>
          </p:cNvPr>
          <p:cNvSpPr/>
          <p:nvPr/>
        </p:nvSpPr>
        <p:spPr>
          <a:xfrm>
            <a:off x="617338" y="1221289"/>
            <a:ext cx="10858500" cy="3139321"/>
          </a:xfrm>
          <a:prstGeom prst="rect">
            <a:avLst/>
          </a:prstGeom>
        </p:spPr>
        <p:txBody>
          <a:bodyPr wrap="square">
            <a:spAutoFit/>
          </a:bodyPr>
          <a:lstStyle/>
          <a:p>
            <a:pPr algn="just"/>
            <a:r>
              <a:rPr lang="zh-CN" altLang="en-US" dirty="0"/>
              <a:t>为了进行性能评估，在每个调度周期</a:t>
            </a:r>
            <a:r>
              <a:rPr lang="en-US" altLang="zh-CN" dirty="0"/>
              <a:t>t</a:t>
            </a:r>
            <a:r>
              <a:rPr lang="zh-CN" altLang="en-US" dirty="0"/>
              <a:t>收集了每个子任务</a:t>
            </a:r>
            <a:r>
              <a:rPr lang="en-US" altLang="zh-CN" dirty="0" err="1"/>
              <a:t>rv</a:t>
            </a:r>
            <a:r>
              <a:rPr lang="zh-CN" altLang="en-US" dirty="0"/>
              <a:t>的以下统计数据：</a:t>
            </a:r>
            <a:endParaRPr lang="en-US" altLang="zh-CN" dirty="0"/>
          </a:p>
          <a:p>
            <a:pPr algn="just"/>
            <a:endParaRPr lang="en-US" altLang="zh-CN" dirty="0"/>
          </a:p>
          <a:p>
            <a:pPr marL="285750" indent="-285750" algn="just">
              <a:buFont typeface="Wingdings" panose="05000000000000000000" pitchFamily="2" charset="2"/>
              <a:buChar char="l"/>
            </a:pPr>
            <a:r>
              <a:rPr lang="zh-CN" altLang="en-US" dirty="0"/>
              <a:t>完成子任务</a:t>
            </a:r>
            <a:r>
              <a:rPr lang="en-US" altLang="zh-CN" dirty="0" err="1"/>
              <a:t>rv</a:t>
            </a:r>
            <a:r>
              <a:rPr lang="zh-CN" altLang="en-US" dirty="0"/>
              <a:t>的时间</a:t>
            </a:r>
            <a:r>
              <a:rPr lang="en-US" altLang="zh-CN" dirty="0" err="1"/>
              <a:t>stt_rv</a:t>
            </a:r>
            <a:r>
              <a:rPr lang="zh-CN" altLang="en-US" dirty="0"/>
              <a:t>和成本</a:t>
            </a:r>
            <a:r>
              <a:rPr lang="en-US" altLang="zh-CN" dirty="0" err="1"/>
              <a:t>sct_rv</a:t>
            </a:r>
            <a:endParaRPr lang="en-US" altLang="zh-CN" dirty="0"/>
          </a:p>
          <a:p>
            <a:pPr algn="just"/>
            <a:endParaRPr lang="en-US" altLang="zh-CN" dirty="0"/>
          </a:p>
          <a:p>
            <a:pPr marL="285750" indent="-285750" algn="just">
              <a:buFont typeface="Wingdings" panose="05000000000000000000" pitchFamily="2" charset="2"/>
              <a:buChar char="l"/>
            </a:pPr>
            <a:r>
              <a:rPr lang="zh-CN" altLang="en-US" dirty="0"/>
              <a:t>完成子任务</a:t>
            </a:r>
            <a:r>
              <a:rPr lang="en-US" altLang="zh-CN" dirty="0" err="1"/>
              <a:t>rv</a:t>
            </a:r>
            <a:r>
              <a:rPr lang="zh-CN" altLang="en-US" dirty="0"/>
              <a:t>的报酬</a:t>
            </a:r>
            <a:r>
              <a:rPr lang="en-US" altLang="zh-CN" dirty="0" err="1"/>
              <a:t>rt_rv</a:t>
            </a:r>
            <a:r>
              <a:rPr lang="zh-CN" altLang="en-US" dirty="0"/>
              <a:t>、以及</a:t>
            </a:r>
            <a:r>
              <a:rPr lang="en-US" altLang="zh-CN" dirty="0" err="1"/>
              <a:t>rv</a:t>
            </a:r>
            <a:r>
              <a:rPr lang="zh-CN" altLang="en-US" dirty="0"/>
              <a:t>的卸载服务器</a:t>
            </a:r>
            <a:r>
              <a:rPr lang="en-US" altLang="zh-CN" dirty="0" err="1"/>
              <a:t>alt_rv</a:t>
            </a:r>
            <a:endParaRPr lang="en-US" altLang="zh-CN" dirty="0"/>
          </a:p>
          <a:p>
            <a:pPr algn="just"/>
            <a:endParaRPr lang="en-US" altLang="zh-CN" dirty="0"/>
          </a:p>
          <a:p>
            <a:pPr marL="285750" indent="-285750" algn="just">
              <a:buFont typeface="Wingdings" panose="05000000000000000000" pitchFamily="2" charset="2"/>
              <a:buChar char="l"/>
            </a:pPr>
            <a:r>
              <a:rPr lang="en-US" altLang="zh-CN" dirty="0"/>
              <a:t>ASC</a:t>
            </a:r>
            <a:r>
              <a:rPr lang="zh-CN" altLang="en-US" dirty="0"/>
              <a:t>、</a:t>
            </a:r>
            <a:r>
              <a:rPr lang="en-US" altLang="zh-CN" dirty="0"/>
              <a:t>AST</a:t>
            </a:r>
            <a:r>
              <a:rPr lang="zh-CN" altLang="en-US" dirty="0"/>
              <a:t>和目标值（</a:t>
            </a:r>
            <a:r>
              <a:rPr lang="en-US" altLang="zh-CN" dirty="0"/>
              <a:t>OV</a:t>
            </a:r>
            <a:r>
              <a:rPr lang="zh-CN" altLang="en-US" dirty="0"/>
              <a:t>）</a:t>
            </a:r>
            <a:endParaRPr lang="en-US" altLang="zh-CN" dirty="0"/>
          </a:p>
          <a:p>
            <a:pPr marL="285750" indent="-285750" algn="just">
              <a:buFont typeface="Wingdings" panose="05000000000000000000" pitchFamily="2" charset="2"/>
              <a:buChar char="l"/>
            </a:pPr>
            <a:endParaRPr lang="en-US" altLang="zh-CN" dirty="0"/>
          </a:p>
          <a:p>
            <a:pPr marL="285750" indent="-285750" algn="just">
              <a:buFont typeface="Wingdings" panose="05000000000000000000" pitchFamily="2" charset="2"/>
              <a:buChar char="l"/>
            </a:pPr>
            <a:r>
              <a:rPr lang="zh-CN" altLang="en-US" dirty="0"/>
              <a:t>平均累积奖励（</a:t>
            </a:r>
            <a:r>
              <a:rPr lang="en-US" altLang="zh-CN" dirty="0"/>
              <a:t>ACR</a:t>
            </a:r>
            <a:r>
              <a:rPr lang="zh-CN" altLang="en-US" dirty="0"/>
              <a:t>）</a:t>
            </a:r>
            <a:endParaRPr lang="en-US" altLang="zh-CN" dirty="0"/>
          </a:p>
          <a:p>
            <a:pPr marL="285750" indent="-285750" algn="just">
              <a:buFont typeface="Wingdings" panose="05000000000000000000" pitchFamily="2" charset="2"/>
              <a:buChar char="l"/>
            </a:pPr>
            <a:endParaRPr lang="en-US" altLang="zh-CN" dirty="0"/>
          </a:p>
          <a:p>
            <a:pPr marL="285750" indent="-285750" algn="just">
              <a:buFont typeface="Wingdings" panose="05000000000000000000" pitchFamily="2" charset="2"/>
              <a:buChar char="l"/>
            </a:pPr>
            <a:r>
              <a:rPr lang="zh-CN" altLang="en-US" dirty="0"/>
              <a:t>卸载比例（</a:t>
            </a:r>
            <a:r>
              <a:rPr lang="en-US" altLang="zh-CN" dirty="0"/>
              <a:t>OP</a:t>
            </a:r>
            <a:r>
              <a:rPr lang="zh-CN" altLang="en-US" dirty="0"/>
              <a:t>）</a:t>
            </a:r>
          </a:p>
        </p:txBody>
      </p:sp>
      <p:sp>
        <p:nvSpPr>
          <p:cNvPr id="17" name="文本框 16">
            <a:extLst>
              <a:ext uri="{FF2B5EF4-FFF2-40B4-BE49-F238E27FC236}">
                <a16:creationId xmlns:a16="http://schemas.microsoft.com/office/drawing/2014/main" id="{FBC2F099-B65C-4A9C-8514-1BE8D13DE4AD}"/>
              </a:ext>
            </a:extLst>
          </p:cNvPr>
          <p:cNvSpPr txBox="1"/>
          <p:nvPr/>
        </p:nvSpPr>
        <p:spPr>
          <a:xfrm>
            <a:off x="623230" y="800284"/>
            <a:ext cx="4045415"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ea typeface="宋体" panose="02010600030101010101" pitchFamily="2" charset="-122"/>
                <a:cs typeface="Times New Roman" panose="02020603050405020304" pitchFamily="18" charset="0"/>
              </a:rPr>
              <a:t>实验评估指标</a:t>
            </a:r>
            <a:endParaRPr lang="zh-CN" altLang="en-US" sz="2000" b="1" dirty="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015222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p>
        </p:txBody>
      </p:sp>
      <p:pic>
        <p:nvPicPr>
          <p:cNvPr id="15" name="图片 14">
            <a:extLst>
              <a:ext uri="{FF2B5EF4-FFF2-40B4-BE49-F238E27FC236}">
                <a16:creationId xmlns:a16="http://schemas.microsoft.com/office/drawing/2014/main" id="{C7FE7425-4F22-4A45-839A-F1C0BE8FA024}"/>
              </a:ext>
            </a:extLst>
          </p:cNvPr>
          <p:cNvPicPr>
            <a:picLocks noChangeAspect="1"/>
          </p:cNvPicPr>
          <p:nvPr/>
        </p:nvPicPr>
        <p:blipFill>
          <a:blip r:embed="rId7"/>
          <a:stretch>
            <a:fillRect/>
          </a:stretch>
        </p:blipFill>
        <p:spPr>
          <a:xfrm>
            <a:off x="1491082" y="800284"/>
            <a:ext cx="9048898" cy="2577395"/>
          </a:xfrm>
          <a:prstGeom prst="rect">
            <a:avLst/>
          </a:prstGeom>
        </p:spPr>
      </p:pic>
      <p:pic>
        <p:nvPicPr>
          <p:cNvPr id="16" name="图片 15">
            <a:extLst>
              <a:ext uri="{FF2B5EF4-FFF2-40B4-BE49-F238E27FC236}">
                <a16:creationId xmlns:a16="http://schemas.microsoft.com/office/drawing/2014/main" id="{7DF8FD3E-9DFB-4B36-8E08-1D3F3E6EFA05}"/>
              </a:ext>
            </a:extLst>
          </p:cNvPr>
          <p:cNvPicPr>
            <a:picLocks noChangeAspect="1"/>
          </p:cNvPicPr>
          <p:nvPr/>
        </p:nvPicPr>
        <p:blipFill>
          <a:blip r:embed="rId8"/>
          <a:stretch>
            <a:fillRect/>
          </a:stretch>
        </p:blipFill>
        <p:spPr>
          <a:xfrm>
            <a:off x="1520818" y="3371976"/>
            <a:ext cx="8987108" cy="2551046"/>
          </a:xfrm>
          <a:prstGeom prst="rect">
            <a:avLst/>
          </a:prstGeom>
        </p:spPr>
      </p:pic>
      <p:sp>
        <p:nvSpPr>
          <p:cNvPr id="17" name="矩形 16">
            <a:extLst>
              <a:ext uri="{FF2B5EF4-FFF2-40B4-BE49-F238E27FC236}">
                <a16:creationId xmlns:a16="http://schemas.microsoft.com/office/drawing/2014/main" id="{0DE42BD8-23B4-4E2B-BEF5-0959AB7C9013}"/>
              </a:ext>
            </a:extLst>
          </p:cNvPr>
          <p:cNvSpPr/>
          <p:nvPr/>
        </p:nvSpPr>
        <p:spPr>
          <a:xfrm>
            <a:off x="3865132" y="6047890"/>
            <a:ext cx="4605684" cy="369332"/>
          </a:xfrm>
          <a:prstGeom prst="rect">
            <a:avLst/>
          </a:prstGeom>
        </p:spPr>
        <p:txBody>
          <a:bodyPr wrap="none">
            <a:spAutoFit/>
          </a:bodyPr>
          <a:lstStyle/>
          <a:p>
            <a:r>
              <a:rPr lang="zh-CN" altLang="en-US" dirty="0">
                <a:latin typeface="-apple-system"/>
              </a:rPr>
              <a:t>图</a:t>
            </a:r>
            <a:r>
              <a:rPr lang="en-US" altLang="zh-CN" dirty="0">
                <a:latin typeface="-apple-system"/>
              </a:rPr>
              <a:t>3</a:t>
            </a:r>
            <a:r>
              <a:rPr lang="zh-CN" altLang="en-US" dirty="0">
                <a:latin typeface="-apple-system"/>
              </a:rPr>
              <a:t>：三种算法在不同计算资源需求下的</a:t>
            </a:r>
            <a:r>
              <a:rPr lang="en-US" altLang="zh-CN" dirty="0">
                <a:latin typeface="-apple-system"/>
              </a:rPr>
              <a:t>ACR</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p>
        </p:txBody>
      </p:sp>
      <p:sp>
        <p:nvSpPr>
          <p:cNvPr id="17" name="矩形 16">
            <a:extLst>
              <a:ext uri="{FF2B5EF4-FFF2-40B4-BE49-F238E27FC236}">
                <a16:creationId xmlns:a16="http://schemas.microsoft.com/office/drawing/2014/main" id="{0DE42BD8-23B4-4E2B-BEF5-0959AB7C9013}"/>
              </a:ext>
            </a:extLst>
          </p:cNvPr>
          <p:cNvSpPr/>
          <p:nvPr/>
        </p:nvSpPr>
        <p:spPr>
          <a:xfrm>
            <a:off x="3865132" y="6155470"/>
            <a:ext cx="4687502" cy="369332"/>
          </a:xfrm>
          <a:prstGeom prst="rect">
            <a:avLst/>
          </a:prstGeom>
        </p:spPr>
        <p:txBody>
          <a:bodyPr wrap="none">
            <a:spAutoFit/>
          </a:bodyPr>
          <a:lstStyle/>
          <a:p>
            <a:r>
              <a:rPr lang="zh-CN" altLang="en-US" dirty="0"/>
              <a:t>图</a:t>
            </a:r>
            <a:r>
              <a:rPr lang="en-US" altLang="zh-CN" dirty="0"/>
              <a:t>4</a:t>
            </a:r>
            <a:r>
              <a:rPr lang="zh-CN" altLang="en-US" dirty="0"/>
              <a:t>：三种算法在不同计算资源需求下的性能</a:t>
            </a:r>
          </a:p>
        </p:txBody>
      </p:sp>
      <p:pic>
        <p:nvPicPr>
          <p:cNvPr id="2" name="图片 1">
            <a:extLst>
              <a:ext uri="{FF2B5EF4-FFF2-40B4-BE49-F238E27FC236}">
                <a16:creationId xmlns:a16="http://schemas.microsoft.com/office/drawing/2014/main" id="{1E8ED18B-9DB7-4DD4-A3DF-BA70AD1A8158}"/>
              </a:ext>
            </a:extLst>
          </p:cNvPr>
          <p:cNvPicPr>
            <a:picLocks noChangeAspect="1"/>
          </p:cNvPicPr>
          <p:nvPr/>
        </p:nvPicPr>
        <p:blipFill>
          <a:blip r:embed="rId7"/>
          <a:stretch>
            <a:fillRect/>
          </a:stretch>
        </p:blipFill>
        <p:spPr>
          <a:xfrm>
            <a:off x="2858624" y="797258"/>
            <a:ext cx="6629621" cy="2526180"/>
          </a:xfrm>
          <a:prstGeom prst="rect">
            <a:avLst/>
          </a:prstGeom>
        </p:spPr>
      </p:pic>
      <p:pic>
        <p:nvPicPr>
          <p:cNvPr id="3" name="图片 2">
            <a:extLst>
              <a:ext uri="{FF2B5EF4-FFF2-40B4-BE49-F238E27FC236}">
                <a16:creationId xmlns:a16="http://schemas.microsoft.com/office/drawing/2014/main" id="{79CA8539-CA08-4884-8219-5B9F880C9A54}"/>
              </a:ext>
            </a:extLst>
          </p:cNvPr>
          <p:cNvPicPr>
            <a:picLocks noChangeAspect="1"/>
          </p:cNvPicPr>
          <p:nvPr/>
        </p:nvPicPr>
        <p:blipFill>
          <a:blip r:embed="rId8"/>
          <a:stretch>
            <a:fillRect/>
          </a:stretch>
        </p:blipFill>
        <p:spPr>
          <a:xfrm>
            <a:off x="2858624" y="3330262"/>
            <a:ext cx="6609893" cy="2744088"/>
          </a:xfrm>
          <a:prstGeom prst="rect">
            <a:avLst/>
          </a:prstGeom>
        </p:spPr>
      </p:pic>
    </p:spTree>
    <p:extLst>
      <p:ext uri="{BB962C8B-B14F-4D97-AF65-F5344CB8AC3E}">
        <p14:creationId xmlns:p14="http://schemas.microsoft.com/office/powerpoint/2010/main" val="3891697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p>
        </p:txBody>
      </p:sp>
      <p:sp>
        <p:nvSpPr>
          <p:cNvPr id="17" name="矩形 16">
            <a:extLst>
              <a:ext uri="{FF2B5EF4-FFF2-40B4-BE49-F238E27FC236}">
                <a16:creationId xmlns:a16="http://schemas.microsoft.com/office/drawing/2014/main" id="{0DE42BD8-23B4-4E2B-BEF5-0959AB7C9013}"/>
              </a:ext>
            </a:extLst>
          </p:cNvPr>
          <p:cNvSpPr/>
          <p:nvPr/>
        </p:nvSpPr>
        <p:spPr>
          <a:xfrm>
            <a:off x="3606948" y="6181876"/>
            <a:ext cx="5348452" cy="369332"/>
          </a:xfrm>
          <a:prstGeom prst="rect">
            <a:avLst/>
          </a:prstGeom>
        </p:spPr>
        <p:txBody>
          <a:bodyPr wrap="none">
            <a:spAutoFit/>
          </a:bodyPr>
          <a:lstStyle/>
          <a:p>
            <a:r>
              <a:rPr lang="zh-CN" altLang="en-US" dirty="0"/>
              <a:t>图</a:t>
            </a:r>
            <a:r>
              <a:rPr lang="en-US" altLang="zh-CN" dirty="0"/>
              <a:t>5</a:t>
            </a:r>
            <a:r>
              <a:rPr lang="zh-CN" altLang="en-US" dirty="0"/>
              <a:t>：三种算法在</a:t>
            </a:r>
            <a:r>
              <a:rPr lang="en-US" altLang="zh-CN" dirty="0"/>
              <a:t>MEC</a:t>
            </a:r>
            <a:r>
              <a:rPr lang="zh-CN" altLang="en-US" dirty="0"/>
              <a:t>服务器不同计算能力下的性能</a:t>
            </a:r>
          </a:p>
        </p:txBody>
      </p:sp>
      <p:pic>
        <p:nvPicPr>
          <p:cNvPr id="5" name="图片 4">
            <a:extLst>
              <a:ext uri="{FF2B5EF4-FFF2-40B4-BE49-F238E27FC236}">
                <a16:creationId xmlns:a16="http://schemas.microsoft.com/office/drawing/2014/main" id="{7EB258C5-3ECD-4B25-BE7B-5644BC16B94A}"/>
              </a:ext>
            </a:extLst>
          </p:cNvPr>
          <p:cNvPicPr>
            <a:picLocks noChangeAspect="1"/>
          </p:cNvPicPr>
          <p:nvPr/>
        </p:nvPicPr>
        <p:blipFill>
          <a:blip r:embed="rId7"/>
          <a:stretch>
            <a:fillRect/>
          </a:stretch>
        </p:blipFill>
        <p:spPr>
          <a:xfrm>
            <a:off x="3015047" y="1042679"/>
            <a:ext cx="6553768" cy="2400508"/>
          </a:xfrm>
          <a:prstGeom prst="rect">
            <a:avLst/>
          </a:prstGeom>
        </p:spPr>
      </p:pic>
      <p:pic>
        <p:nvPicPr>
          <p:cNvPr id="6" name="图片 5">
            <a:extLst>
              <a:ext uri="{FF2B5EF4-FFF2-40B4-BE49-F238E27FC236}">
                <a16:creationId xmlns:a16="http://schemas.microsoft.com/office/drawing/2014/main" id="{987FF17C-2F36-4D93-B86E-A0C4501E5F9A}"/>
              </a:ext>
            </a:extLst>
          </p:cNvPr>
          <p:cNvPicPr>
            <a:picLocks noChangeAspect="1"/>
          </p:cNvPicPr>
          <p:nvPr/>
        </p:nvPicPr>
        <p:blipFill>
          <a:blip r:embed="rId8"/>
          <a:stretch>
            <a:fillRect/>
          </a:stretch>
        </p:blipFill>
        <p:spPr>
          <a:xfrm>
            <a:off x="2977225" y="3444080"/>
            <a:ext cx="6602348" cy="2661596"/>
          </a:xfrm>
          <a:prstGeom prst="rect">
            <a:avLst/>
          </a:prstGeom>
        </p:spPr>
      </p:pic>
    </p:spTree>
    <p:extLst>
      <p:ext uri="{BB962C8B-B14F-4D97-AF65-F5344CB8AC3E}">
        <p14:creationId xmlns:p14="http://schemas.microsoft.com/office/powerpoint/2010/main" val="197369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总结</a:t>
            </a:r>
          </a:p>
        </p:txBody>
      </p:sp>
      <p:sp>
        <p:nvSpPr>
          <p:cNvPr id="2" name="文本框 1"/>
          <p:cNvSpPr txBox="1"/>
          <p:nvPr/>
        </p:nvSpPr>
        <p:spPr>
          <a:xfrm>
            <a:off x="1561465" y="1704113"/>
            <a:ext cx="10061302" cy="918481"/>
          </a:xfrm>
          <a:prstGeom prst="rect">
            <a:avLst/>
          </a:prstGeom>
          <a:noFill/>
        </p:spPr>
        <p:txBody>
          <a:bodyPr wrap="square" rtlCol="0" anchor="t">
            <a:noAutofit/>
          </a:bodyPr>
          <a:lstStyle/>
          <a:p>
            <a:pPr marL="342900" indent="-34290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提出了在基于</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MEC</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的车载网络中数据驱动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(DTO)</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任务卸载的异步深度强化学习</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制定了</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DTO</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的数据驱动任务，将</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DTO</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的解决方案分为两个阶段：任务卸载和资源分配。</a:t>
            </a:r>
          </a:p>
        </p:txBody>
      </p:sp>
      <p:sp>
        <p:nvSpPr>
          <p:cNvPr id="3" name="文本框 2"/>
          <p:cNvSpPr txBox="1"/>
          <p:nvPr/>
        </p:nvSpPr>
        <p:spPr>
          <a:xfrm>
            <a:off x="1550166" y="3941976"/>
            <a:ext cx="9586185" cy="2154338"/>
          </a:xfrm>
          <a:prstGeom prst="rect">
            <a:avLst/>
          </a:prstGeom>
          <a:noFill/>
        </p:spPr>
        <p:txBody>
          <a:bodyPr wrap="square" rtlCol="0">
            <a:noAutofit/>
          </a:bodyPr>
          <a:lstStyle/>
          <a:p>
            <a:pPr marL="342900" indent="-34290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优点：通信开销小、性能快、时间复杂度较低、可广泛扩大车载网络应用规模</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展望：</a:t>
            </a:r>
            <a:r>
              <a:rPr lang="en-US" altLang="zh-CN" sz="2000" dirty="0">
                <a:latin typeface="微软雅黑" panose="020B0503020204020204" pitchFamily="34" charset="-122"/>
                <a:ea typeface="微软雅黑" panose="020B0503020204020204" pitchFamily="34" charset="-122"/>
              </a:rPr>
              <a:t>DQN</a:t>
            </a:r>
            <a:r>
              <a:rPr lang="zh-CN" altLang="en-US" sz="2000" dirty="0">
                <a:latin typeface="微软雅黑" panose="020B0503020204020204" pitchFamily="34" charset="-122"/>
                <a:ea typeface="微软雅黑" panose="020B0503020204020204" pitchFamily="34" charset="-122"/>
              </a:rPr>
              <a:t>的空间不是连续控制的，可以将其作为解决问题的因素之一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7" name="文本框 6"/>
          <p:cNvSpPr txBox="1"/>
          <p:nvPr>
            <p:custDataLst>
              <p:tags r:id="rId1"/>
            </p:custDataLst>
          </p:nvPr>
        </p:nvSpPr>
        <p:spPr>
          <a:xfrm>
            <a:off x="4967091" y="624116"/>
            <a:ext cx="1504710" cy="706755"/>
          </a:xfrm>
          <a:prstGeom prst="rect">
            <a:avLst/>
          </a:prstGeom>
          <a:noFill/>
        </p:spPr>
        <p:txBody>
          <a:bodyPr wrap="square" rtlCol="0">
            <a:spAutoFit/>
          </a:bodyPr>
          <a:lstStyle/>
          <a:p>
            <a:pPr algn="dist"/>
            <a:r>
              <a:rPr lang="zh-CN" altLang="en-US" sz="4000" b="1" dirty="0">
                <a:solidFill>
                  <a:schemeClr val="tx1"/>
                </a:solidFill>
                <a:effectLst>
                  <a:outerShdw blurRad="38100" dist="38100" dir="2700000" algn="tl">
                    <a:srgbClr val="000000">
                      <a:alpha val="43137"/>
                    </a:srgbClr>
                  </a:outerShdw>
                </a:effectLst>
                <a:latin typeface="+mj-ea"/>
                <a:ea typeface="+mj-ea"/>
              </a:rPr>
              <a:t>目录</a:t>
            </a:r>
            <a:r>
              <a:rPr lang="en-US" altLang="zh-CN" sz="4000" b="1" dirty="0">
                <a:solidFill>
                  <a:schemeClr val="tx1"/>
                </a:solidFill>
                <a:effectLst>
                  <a:outerShdw blurRad="38100" dist="38100" dir="2700000" algn="tl">
                    <a:srgbClr val="000000">
                      <a:alpha val="43137"/>
                    </a:srgbClr>
                  </a:outerShdw>
                </a:effectLst>
                <a:latin typeface="+mj-ea"/>
                <a:ea typeface="+mj-ea"/>
              </a:rPr>
              <a:t> </a:t>
            </a:r>
          </a:p>
        </p:txBody>
      </p:sp>
      <p:sp>
        <p:nvSpPr>
          <p:cNvPr id="9" name="矩形 8"/>
          <p:cNvSpPr/>
          <p:nvPr>
            <p:custDataLst>
              <p:tags r:id="rId2"/>
            </p:custDataLst>
          </p:nvPr>
        </p:nvSpPr>
        <p:spPr>
          <a:xfrm>
            <a:off x="4372230" y="1330758"/>
            <a:ext cx="2694432" cy="460375"/>
          </a:xfrm>
          <a:prstGeom prst="rect">
            <a:avLst/>
          </a:prstGeom>
        </p:spPr>
        <p:txBody>
          <a:bodyPr wrap="square">
            <a:spAutoFit/>
          </a:bodyPr>
          <a:lstStyle/>
          <a:p>
            <a:pPr algn="ctr"/>
            <a:r>
              <a:rPr lang="en-US" altLang="zh-CN" sz="2400" b="1" i="1" dirty="0">
                <a:solidFill>
                  <a:schemeClr val="tx1"/>
                </a:solidFill>
                <a:effectLst>
                  <a:innerShdw blurRad="25400" dist="25400" dir="13500000">
                    <a:prstClr val="black">
                      <a:alpha val="50000"/>
                    </a:prstClr>
                  </a:innerShdw>
                </a:effectLst>
                <a:latin typeface="+mj-ea"/>
                <a:ea typeface="+mj-ea"/>
              </a:rPr>
              <a:t>·CONTENTS·</a:t>
            </a:r>
          </a:p>
        </p:txBody>
      </p:sp>
      <p:grpSp>
        <p:nvGrpSpPr>
          <p:cNvPr id="20" name="Group 5" descr="7b0a2020202022776f7264617274223a20227b5c2269645c223a343532343831352c5c227469645c223a31333437377d220a7d0a"/>
          <p:cNvGrpSpPr/>
          <p:nvPr/>
        </p:nvGrpSpPr>
        <p:grpSpPr>
          <a:xfrm>
            <a:off x="1336675" y="2273300"/>
            <a:ext cx="6176003" cy="3218815"/>
            <a:chOff x="2140077" y="3159529"/>
            <a:chExt cx="5324624" cy="2938797"/>
          </a:xfrm>
        </p:grpSpPr>
        <p:sp>
          <p:nvSpPr>
            <p:cNvPr id="11" name="Rectangle 6"/>
            <p:cNvSpPr/>
            <p:nvPr>
              <p:custDataLst>
                <p:tags r:id="rId14"/>
              </p:custDataLst>
            </p:nvPr>
          </p:nvSpPr>
          <p:spPr bwMode="auto">
            <a:xfrm>
              <a:off x="2140077"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1</a:t>
              </a:r>
            </a:p>
          </p:txBody>
        </p:sp>
        <p:sp>
          <p:nvSpPr>
            <p:cNvPr id="28" name="Rectangle 13"/>
            <p:cNvSpPr/>
            <p:nvPr>
              <p:custDataLst>
                <p:tags r:id="rId15"/>
              </p:custDataLst>
            </p:nvPr>
          </p:nvSpPr>
          <p:spPr bwMode="auto">
            <a:xfrm>
              <a:off x="2140077"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3</a:t>
              </a:r>
            </a:p>
          </p:txBody>
        </p:sp>
        <p:sp>
          <p:nvSpPr>
            <p:cNvPr id="19" name="Rectangle 14"/>
            <p:cNvSpPr/>
            <p:nvPr>
              <p:custDataLst>
                <p:tags r:id="rId16"/>
              </p:custDataLst>
            </p:nvPr>
          </p:nvSpPr>
          <p:spPr bwMode="auto">
            <a:xfrm>
              <a:off x="2140077" y="5322842"/>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5</a:t>
              </a:r>
            </a:p>
          </p:txBody>
        </p:sp>
        <p:sp>
          <p:nvSpPr>
            <p:cNvPr id="24" name="Rectangle 15"/>
            <p:cNvSpPr/>
            <p:nvPr>
              <p:custDataLst>
                <p:tags r:id="rId17"/>
              </p:custDataLst>
            </p:nvPr>
          </p:nvSpPr>
          <p:spPr bwMode="auto">
            <a:xfrm>
              <a:off x="6780625"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2</a:t>
              </a:r>
            </a:p>
          </p:txBody>
        </p:sp>
        <p:sp>
          <p:nvSpPr>
            <p:cNvPr id="32" name="Rectangle 16"/>
            <p:cNvSpPr/>
            <p:nvPr>
              <p:custDataLst>
                <p:tags r:id="rId18"/>
              </p:custDataLst>
            </p:nvPr>
          </p:nvSpPr>
          <p:spPr bwMode="auto">
            <a:xfrm>
              <a:off x="6780625"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4</a:t>
              </a:r>
            </a:p>
          </p:txBody>
        </p:sp>
        <p:sp>
          <p:nvSpPr>
            <p:cNvPr id="36" name="Rectangle 17"/>
            <p:cNvSpPr/>
            <p:nvPr>
              <p:custDataLst>
                <p:tags r:id="rId19"/>
              </p:custDataLst>
            </p:nvPr>
          </p:nvSpPr>
          <p:spPr bwMode="auto">
            <a:xfrm>
              <a:off x="6780625" y="5322842"/>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lstStyle/>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6</a:t>
              </a:r>
            </a:p>
          </p:txBody>
        </p:sp>
      </p:grpSp>
      <p:grpSp>
        <p:nvGrpSpPr>
          <p:cNvPr id="45" name="组合 44"/>
          <p:cNvGrpSpPr/>
          <p:nvPr/>
        </p:nvGrpSpPr>
        <p:grpSpPr>
          <a:xfrm>
            <a:off x="10107930" y="6148705"/>
            <a:ext cx="1752600" cy="238760"/>
            <a:chOff x="273050" y="153988"/>
            <a:chExt cx="2566991" cy="514350"/>
          </a:xfrm>
          <a:solidFill>
            <a:schemeClr val="bg1"/>
          </a:solidFill>
          <a:effectLst>
            <a:outerShdw blurRad="50800" dist="38100" dir="2700000" algn="tl" rotWithShape="0">
              <a:prstClr val="black">
                <a:alpha val="40000"/>
              </a:prstClr>
            </a:outerShdw>
          </a:effectLst>
        </p:grpSpPr>
        <p:sp>
          <p:nvSpPr>
            <p:cNvPr id="46" name="矩形 45"/>
            <p:cNvSpPr/>
            <p:nvPr>
              <p:custDataLst>
                <p:tags r:id="rId8"/>
              </p:custDataLst>
            </p:nvPr>
          </p:nvSpPr>
          <p:spPr>
            <a:xfrm>
              <a:off x="273050"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9"/>
              </p:custDataLst>
            </p:nvPr>
          </p:nvSpPr>
          <p:spPr>
            <a:xfrm>
              <a:off x="719138"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custDataLst>
                <p:tags r:id="rId10"/>
              </p:custDataLst>
            </p:nvPr>
          </p:nvSpPr>
          <p:spPr>
            <a:xfrm>
              <a:off x="1165226"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custDataLst>
                <p:tags r:id="rId11"/>
              </p:custDataLst>
            </p:nvPr>
          </p:nvSpPr>
          <p:spPr>
            <a:xfrm>
              <a:off x="1611314"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custDataLst>
                <p:tags r:id="rId12"/>
              </p:custDataLst>
            </p:nvPr>
          </p:nvSpPr>
          <p:spPr>
            <a:xfrm>
              <a:off x="2057402"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custDataLst>
                <p:tags r:id="rId13"/>
              </p:custDataLst>
            </p:nvPr>
          </p:nvSpPr>
          <p:spPr>
            <a:xfrm>
              <a:off x="2503491"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338070" y="2385060"/>
            <a:ext cx="2485390" cy="677545"/>
          </a:xfrm>
          <a:prstGeom prst="rect">
            <a:avLst/>
          </a:prstGeom>
          <a:noFill/>
        </p:spPr>
        <p:txBody>
          <a:bodyPr wrap="square" rtlCol="0">
            <a:noAutofit/>
          </a:bodyPr>
          <a:lstStyle/>
          <a:p>
            <a:r>
              <a:rPr lang="zh-CN" altLang="en-US" sz="2800">
                <a:latin typeface="微软雅黑" panose="020B0503020204020204" pitchFamily="34" charset="-122"/>
                <a:ea typeface="微软雅黑" panose="020B0503020204020204" pitchFamily="34" charset="-122"/>
              </a:rPr>
              <a:t>背</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景</a:t>
            </a:r>
          </a:p>
        </p:txBody>
      </p:sp>
      <p:sp>
        <p:nvSpPr>
          <p:cNvPr id="10" name="文本框 9"/>
          <p:cNvSpPr txBox="1"/>
          <p:nvPr>
            <p:custDataLst>
              <p:tags r:id="rId3"/>
            </p:custDataLst>
          </p:nvPr>
        </p:nvSpPr>
        <p:spPr>
          <a:xfrm>
            <a:off x="7852410" y="2385060"/>
            <a:ext cx="2485390" cy="677545"/>
          </a:xfrm>
          <a:prstGeom prst="rect">
            <a:avLst/>
          </a:prstGeom>
          <a:noFill/>
        </p:spPr>
        <p:txBody>
          <a:bodyPr wrap="square" rtlCol="0">
            <a:noAutofit/>
          </a:bodyPr>
          <a:lstStyle/>
          <a:p>
            <a:r>
              <a:rPr lang="zh-CN" altLang="en-US" sz="2800">
                <a:latin typeface="微软雅黑" panose="020B0503020204020204" pitchFamily="34" charset="-122"/>
                <a:ea typeface="微软雅黑" panose="020B0503020204020204" pitchFamily="34" charset="-122"/>
              </a:rPr>
              <a:t>相</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关</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工</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作</a:t>
            </a:r>
          </a:p>
        </p:txBody>
      </p:sp>
      <p:sp>
        <p:nvSpPr>
          <p:cNvPr id="21" name="文本框 20"/>
          <p:cNvSpPr txBox="1"/>
          <p:nvPr>
            <p:custDataLst>
              <p:tags r:id="rId4"/>
            </p:custDataLst>
          </p:nvPr>
        </p:nvSpPr>
        <p:spPr>
          <a:xfrm>
            <a:off x="2338070" y="3583305"/>
            <a:ext cx="2485390" cy="677545"/>
          </a:xfrm>
          <a:prstGeom prst="rect">
            <a:avLst/>
          </a:prstGeom>
          <a:noFill/>
        </p:spPr>
        <p:txBody>
          <a:bodyPr wrap="square" rtlCol="0">
            <a:noAutofit/>
          </a:bodyPr>
          <a:lstStyle/>
          <a:p>
            <a:r>
              <a:rPr lang="zh-CN" altLang="en-US" sz="2800">
                <a:latin typeface="微软雅黑" panose="020B0503020204020204" pitchFamily="34" charset="-122"/>
                <a:ea typeface="微软雅黑" panose="020B0503020204020204" pitchFamily="34" charset="-122"/>
              </a:rPr>
              <a:t>方</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法</a:t>
            </a:r>
          </a:p>
        </p:txBody>
      </p:sp>
      <p:sp>
        <p:nvSpPr>
          <p:cNvPr id="22" name="文本框 21"/>
          <p:cNvSpPr txBox="1"/>
          <p:nvPr>
            <p:custDataLst>
              <p:tags r:id="rId5"/>
            </p:custDataLst>
          </p:nvPr>
        </p:nvSpPr>
        <p:spPr>
          <a:xfrm>
            <a:off x="7852410" y="3583305"/>
            <a:ext cx="2485390" cy="677545"/>
          </a:xfrm>
          <a:prstGeom prst="rect">
            <a:avLst/>
          </a:prstGeom>
          <a:noFill/>
        </p:spPr>
        <p:txBody>
          <a:bodyPr wrap="square" rtlCol="0">
            <a:noAutofit/>
          </a:bodyPr>
          <a:lstStyle/>
          <a:p>
            <a:r>
              <a:rPr lang="zh-CN" altLang="en-US" sz="2800">
                <a:latin typeface="微软雅黑" panose="020B0503020204020204" pitchFamily="34" charset="-122"/>
                <a:ea typeface="微软雅黑" panose="020B0503020204020204" pitchFamily="34" charset="-122"/>
              </a:rPr>
              <a:t>实</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验</a:t>
            </a:r>
          </a:p>
        </p:txBody>
      </p:sp>
      <p:sp>
        <p:nvSpPr>
          <p:cNvPr id="23" name="文本框 22"/>
          <p:cNvSpPr txBox="1"/>
          <p:nvPr>
            <p:custDataLst>
              <p:tags r:id="rId6"/>
            </p:custDataLst>
          </p:nvPr>
        </p:nvSpPr>
        <p:spPr>
          <a:xfrm>
            <a:off x="2338070" y="4781550"/>
            <a:ext cx="2485390" cy="677545"/>
          </a:xfrm>
          <a:prstGeom prst="rect">
            <a:avLst/>
          </a:prstGeom>
          <a:noFill/>
        </p:spPr>
        <p:txBody>
          <a:bodyPr wrap="square" rtlCol="0">
            <a:noAutofit/>
          </a:bodyPr>
          <a:lstStyle/>
          <a:p>
            <a:r>
              <a:rPr lang="zh-CN" altLang="en-US" sz="2800">
                <a:latin typeface="微软雅黑" panose="020B0503020204020204" pitchFamily="34" charset="-122"/>
                <a:ea typeface="微软雅黑" panose="020B0503020204020204" pitchFamily="34" charset="-122"/>
              </a:rPr>
              <a:t>实</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验</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结</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果</a:t>
            </a:r>
          </a:p>
        </p:txBody>
      </p:sp>
      <p:sp>
        <p:nvSpPr>
          <p:cNvPr id="25" name="文本框 24"/>
          <p:cNvSpPr txBox="1"/>
          <p:nvPr>
            <p:custDataLst>
              <p:tags r:id="rId7"/>
            </p:custDataLst>
          </p:nvPr>
        </p:nvSpPr>
        <p:spPr>
          <a:xfrm>
            <a:off x="7852410" y="4781550"/>
            <a:ext cx="2485390" cy="677545"/>
          </a:xfrm>
          <a:prstGeom prst="rect">
            <a:avLst/>
          </a:prstGeom>
          <a:noFill/>
        </p:spPr>
        <p:txBody>
          <a:bodyPr wrap="square" rtlCol="0">
            <a:noAutofit/>
          </a:bodyPr>
          <a:lstStyle/>
          <a:p>
            <a:r>
              <a:rPr lang="zh-CN" altLang="en-US" sz="2800">
                <a:latin typeface="微软雅黑" panose="020B0503020204020204" pitchFamily="34" charset="-122"/>
                <a:ea typeface="微软雅黑" panose="020B0503020204020204" pitchFamily="34" charset="-122"/>
              </a:rPr>
              <a:t>总</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结</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任意多边形: 形状 14"/>
          <p:cNvSpPr/>
          <p:nvPr/>
        </p:nvSpPr>
        <p:spPr>
          <a:xfrm>
            <a:off x="-29029" y="2014750"/>
            <a:ext cx="12830629" cy="2859329"/>
          </a:xfrm>
          <a:custGeom>
            <a:avLst/>
            <a:gdLst>
              <a:gd name="connsiteX0" fmla="*/ 0 w 12830629"/>
              <a:gd name="connsiteY0" fmla="*/ 2859329 h 2859329"/>
              <a:gd name="connsiteX1" fmla="*/ 1378858 w 12830629"/>
              <a:gd name="connsiteY1" fmla="*/ 798301 h 2859329"/>
              <a:gd name="connsiteX2" fmla="*/ 4601029 w 12830629"/>
              <a:gd name="connsiteY2" fmla="*/ 2743215 h 2859329"/>
              <a:gd name="connsiteX3" fmla="*/ 6081486 w 12830629"/>
              <a:gd name="connsiteY3" fmla="*/ 348358 h 2859329"/>
              <a:gd name="connsiteX4" fmla="*/ 8839200 w 12830629"/>
              <a:gd name="connsiteY4" fmla="*/ 2351329 h 2859329"/>
              <a:gd name="connsiteX5" fmla="*/ 10334172 w 12830629"/>
              <a:gd name="connsiteY5" fmla="*/ 15 h 2859329"/>
              <a:gd name="connsiteX6" fmla="*/ 12830629 w 12830629"/>
              <a:gd name="connsiteY6" fmla="*/ 2322301 h 28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0629" h="2859329">
                <a:moveTo>
                  <a:pt x="0" y="2859329"/>
                </a:moveTo>
                <a:cubicBezTo>
                  <a:pt x="306010" y="1838491"/>
                  <a:pt x="612020" y="817653"/>
                  <a:pt x="1378858" y="798301"/>
                </a:cubicBezTo>
                <a:cubicBezTo>
                  <a:pt x="2145696" y="778949"/>
                  <a:pt x="3817258" y="2818205"/>
                  <a:pt x="4601029" y="2743215"/>
                </a:cubicBezTo>
                <a:cubicBezTo>
                  <a:pt x="5384800" y="2668225"/>
                  <a:pt x="5375124" y="413672"/>
                  <a:pt x="6081486" y="348358"/>
                </a:cubicBezTo>
                <a:cubicBezTo>
                  <a:pt x="6787848" y="283044"/>
                  <a:pt x="8130419" y="2409386"/>
                  <a:pt x="8839200" y="2351329"/>
                </a:cubicBezTo>
                <a:cubicBezTo>
                  <a:pt x="9547981" y="2293272"/>
                  <a:pt x="9668934" y="4853"/>
                  <a:pt x="10334172" y="15"/>
                </a:cubicBezTo>
                <a:cubicBezTo>
                  <a:pt x="10999410" y="-4823"/>
                  <a:pt x="11915019" y="1158739"/>
                  <a:pt x="12830629" y="2322301"/>
                </a:cubicBezTo>
              </a:path>
            </a:pathLst>
          </a:custGeom>
          <a:noFill/>
          <a:ln w="19050">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a:off x="878710" y="2522765"/>
            <a:ext cx="638628" cy="638628"/>
            <a:chOff x="878710" y="2380343"/>
            <a:chExt cx="638628" cy="638628"/>
          </a:xfrm>
          <a:solidFill>
            <a:schemeClr val="accent1">
              <a:lumMod val="75000"/>
            </a:schemeClr>
          </a:solidFill>
        </p:grpSpPr>
        <p:sp>
          <p:nvSpPr>
            <p:cNvPr id="34" name="椭圆 33"/>
            <p:cNvSpPr/>
            <p:nvPr/>
          </p:nvSpPr>
          <p:spPr>
            <a:xfrm>
              <a:off x="878710" y="2380343"/>
              <a:ext cx="638628" cy="63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20"/>
            <p:cNvSpPr txBox="1"/>
            <p:nvPr/>
          </p:nvSpPr>
          <p:spPr>
            <a:xfrm>
              <a:off x="878710" y="2499602"/>
              <a:ext cx="638628" cy="39878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2000" spc="300" dirty="0">
                  <a:solidFill>
                    <a:schemeClr val="bg1"/>
                  </a:solidFill>
                  <a:latin typeface="Times New Roman" panose="02020603050405020304" pitchFamily="18" charset="0"/>
                  <a:cs typeface="Times New Roman" panose="02020603050405020304" pitchFamily="18" charset="0"/>
                  <a:sym typeface="+mn-lt"/>
                </a:rPr>
                <a:t>01</a:t>
              </a:r>
            </a:p>
          </p:txBody>
        </p:sp>
      </p:grpSp>
      <p:grpSp>
        <p:nvGrpSpPr>
          <p:cNvPr id="36" name="组合 35"/>
          <p:cNvGrpSpPr/>
          <p:nvPr/>
        </p:nvGrpSpPr>
        <p:grpSpPr>
          <a:xfrm>
            <a:off x="4182388" y="4351565"/>
            <a:ext cx="638628" cy="638628"/>
            <a:chOff x="4182388" y="4209143"/>
            <a:chExt cx="638628" cy="638628"/>
          </a:xfrm>
        </p:grpSpPr>
        <p:sp>
          <p:nvSpPr>
            <p:cNvPr id="37" name="椭圆 36"/>
            <p:cNvSpPr/>
            <p:nvPr/>
          </p:nvSpPr>
          <p:spPr>
            <a:xfrm>
              <a:off x="4182388" y="4209143"/>
              <a:ext cx="638628" cy="638628"/>
            </a:xfrm>
            <a:prstGeom prst="ellipse">
              <a:avLst/>
            </a:prstGeom>
            <a:solidFill>
              <a:schemeClr val="bg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22"/>
            <p:cNvSpPr txBox="1"/>
            <p:nvPr/>
          </p:nvSpPr>
          <p:spPr>
            <a:xfrm>
              <a:off x="4182388" y="4328402"/>
              <a:ext cx="638628" cy="400110"/>
            </a:xfrm>
            <a:prstGeom prst="rect">
              <a:avLst/>
            </a:prstGeom>
            <a:noFill/>
          </p:spPr>
          <p:txBody>
            <a:bodyPr wrap="square" rtlCol="0">
              <a:spAutoFit/>
            </a:bodyPr>
            <a:lstStyle/>
            <a:p>
              <a:pPr algn="ctr"/>
              <a:r>
                <a:rPr lang="en-US" altLang="zh-CN" sz="2000" spc="300" dirty="0">
                  <a:cs typeface="+mn-ea"/>
                  <a:sym typeface="+mn-lt"/>
                </a:rPr>
                <a:t>02</a:t>
              </a:r>
              <a:endParaRPr lang="zh-CN" altLang="en-US" sz="2000" spc="300" dirty="0">
                <a:cs typeface="+mn-ea"/>
                <a:sym typeface="+mn-lt"/>
              </a:endParaRPr>
            </a:p>
          </p:txBody>
        </p:sp>
      </p:grpSp>
      <p:grpSp>
        <p:nvGrpSpPr>
          <p:cNvPr id="39" name="组合 38"/>
          <p:cNvGrpSpPr/>
          <p:nvPr/>
        </p:nvGrpSpPr>
        <p:grpSpPr>
          <a:xfrm>
            <a:off x="5776686" y="2014750"/>
            <a:ext cx="638628" cy="638628"/>
            <a:chOff x="5776686" y="1872328"/>
            <a:chExt cx="638628" cy="638628"/>
          </a:xfrm>
          <a:solidFill>
            <a:schemeClr val="accent1">
              <a:lumMod val="75000"/>
            </a:schemeClr>
          </a:solidFill>
        </p:grpSpPr>
        <p:sp>
          <p:nvSpPr>
            <p:cNvPr id="40" name="椭圆 39"/>
            <p:cNvSpPr/>
            <p:nvPr/>
          </p:nvSpPr>
          <p:spPr>
            <a:xfrm>
              <a:off x="5776686" y="1872328"/>
              <a:ext cx="638628" cy="63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1" name="文本框 24"/>
            <p:cNvSpPr txBox="1"/>
            <p:nvPr/>
          </p:nvSpPr>
          <p:spPr>
            <a:xfrm>
              <a:off x="5776686" y="1991587"/>
              <a:ext cx="638628" cy="39878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2000" spc="300" dirty="0">
                  <a:solidFill>
                    <a:schemeClr val="bg1"/>
                  </a:solidFill>
                  <a:latin typeface="Times New Roman" panose="02020603050405020304" pitchFamily="18" charset="0"/>
                  <a:cs typeface="Times New Roman" panose="02020603050405020304" pitchFamily="18" charset="0"/>
                  <a:sym typeface="+mn-lt"/>
                </a:rPr>
                <a:t>03</a:t>
              </a:r>
            </a:p>
          </p:txBody>
        </p:sp>
      </p:grpSp>
      <p:grpSp>
        <p:nvGrpSpPr>
          <p:cNvPr id="42" name="组合 41"/>
          <p:cNvGrpSpPr/>
          <p:nvPr/>
        </p:nvGrpSpPr>
        <p:grpSpPr>
          <a:xfrm>
            <a:off x="8497586" y="3974194"/>
            <a:ext cx="638628" cy="638628"/>
            <a:chOff x="8497586" y="3831772"/>
            <a:chExt cx="638628" cy="638628"/>
          </a:xfrm>
        </p:grpSpPr>
        <p:sp>
          <p:nvSpPr>
            <p:cNvPr id="43" name="椭圆 42"/>
            <p:cNvSpPr/>
            <p:nvPr/>
          </p:nvSpPr>
          <p:spPr>
            <a:xfrm>
              <a:off x="8497586" y="3831772"/>
              <a:ext cx="638628" cy="638628"/>
            </a:xfrm>
            <a:prstGeom prst="ellipse">
              <a:avLst/>
            </a:prstGeom>
            <a:solidFill>
              <a:schemeClr val="bg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4" name="文本框 26"/>
            <p:cNvSpPr txBox="1"/>
            <p:nvPr/>
          </p:nvSpPr>
          <p:spPr>
            <a:xfrm>
              <a:off x="8497586" y="3951031"/>
              <a:ext cx="638628" cy="400110"/>
            </a:xfrm>
            <a:prstGeom prst="rect">
              <a:avLst/>
            </a:prstGeom>
            <a:noFill/>
          </p:spPr>
          <p:txBody>
            <a:bodyPr wrap="square" rtlCol="0">
              <a:spAutoFit/>
            </a:bodyPr>
            <a:lstStyle/>
            <a:p>
              <a:pPr algn="ctr"/>
              <a:r>
                <a:rPr lang="en-US" altLang="zh-CN" sz="2000" spc="300" dirty="0">
                  <a:cs typeface="+mn-ea"/>
                  <a:sym typeface="+mn-lt"/>
                </a:rPr>
                <a:t>04</a:t>
              </a:r>
              <a:endParaRPr lang="zh-CN" altLang="en-US" sz="2000" spc="300" dirty="0">
                <a:cs typeface="+mn-ea"/>
                <a:sym typeface="+mn-lt"/>
              </a:endParaRPr>
            </a:p>
          </p:txBody>
        </p:sp>
      </p:grpSp>
      <p:grpSp>
        <p:nvGrpSpPr>
          <p:cNvPr id="45" name="组合 44"/>
          <p:cNvGrpSpPr/>
          <p:nvPr/>
        </p:nvGrpSpPr>
        <p:grpSpPr>
          <a:xfrm>
            <a:off x="10036034" y="1680922"/>
            <a:ext cx="638628" cy="638628"/>
            <a:chOff x="10036034" y="1538500"/>
            <a:chExt cx="638628" cy="638628"/>
          </a:xfrm>
        </p:grpSpPr>
        <p:sp>
          <p:nvSpPr>
            <p:cNvPr id="46" name="椭圆 45"/>
            <p:cNvSpPr/>
            <p:nvPr/>
          </p:nvSpPr>
          <p:spPr>
            <a:xfrm>
              <a:off x="10036034" y="1538500"/>
              <a:ext cx="638628" cy="6386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文本框 28"/>
            <p:cNvSpPr txBox="1"/>
            <p:nvPr/>
          </p:nvSpPr>
          <p:spPr>
            <a:xfrm>
              <a:off x="10036034" y="1657759"/>
              <a:ext cx="638628" cy="398780"/>
            </a:xfrm>
            <a:prstGeom prst="rect">
              <a:avLst/>
            </a:prstGeom>
            <a:noFill/>
          </p:spPr>
          <p:txBody>
            <a:bodyPr wrap="square" rtlCol="0">
              <a:spAutoFit/>
            </a:bodyPr>
            <a:lstStyle/>
            <a:p>
              <a:pPr algn="ctr"/>
              <a:r>
                <a:rPr lang="en-US" altLang="zh-CN" sz="2000" spc="300" dirty="0">
                  <a:solidFill>
                    <a:schemeClr val="bg1"/>
                  </a:solidFill>
                  <a:latin typeface="Times New Roman" panose="02020603050405020304" pitchFamily="18" charset="0"/>
                  <a:cs typeface="Times New Roman" panose="02020603050405020304" pitchFamily="18" charset="0"/>
                  <a:sym typeface="+mn-lt"/>
                </a:rPr>
                <a:t>05</a:t>
              </a:r>
            </a:p>
          </p:txBody>
        </p:sp>
      </p:grpSp>
      <p:sp>
        <p:nvSpPr>
          <p:cNvPr id="48" name="文本框 30"/>
          <p:cNvSpPr txBox="1"/>
          <p:nvPr/>
        </p:nvSpPr>
        <p:spPr>
          <a:xfrm>
            <a:off x="203835" y="3918585"/>
            <a:ext cx="2802255" cy="819150"/>
          </a:xfrm>
          <a:prstGeom prst="rect">
            <a:avLst/>
          </a:prstGeom>
          <a:noFill/>
        </p:spPr>
        <p:txBody>
          <a:bodyPr wrap="square" rtlCol="0">
            <a:noAutofit/>
          </a:bodyPr>
          <a:lstStyle/>
          <a:p>
            <a:pPr algn="ctr">
              <a:lnSpc>
                <a:spcPts val="18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实时智能交通系统</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ts val="1800"/>
              </a:lnSpc>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ts val="1800"/>
              </a:lnSpc>
            </a:pPr>
            <a:r>
              <a:rPr lang="zh-CN" altLang="en-US" dirty="0"/>
              <a:t>大规模的</a:t>
            </a:r>
            <a:r>
              <a:rPr lang="zh-CN" altLang="zh-CN" dirty="0"/>
              <a:t>大量交通数据</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9" name="文本框 31"/>
          <p:cNvSpPr txBox="1"/>
          <p:nvPr/>
        </p:nvSpPr>
        <p:spPr>
          <a:xfrm>
            <a:off x="1305799" y="3243761"/>
            <a:ext cx="865505" cy="502920"/>
          </a:xfrm>
          <a:prstGeom prst="rect">
            <a:avLst/>
          </a:prstGeom>
          <a:noFill/>
        </p:spPr>
        <p:txBody>
          <a:bodyPr wrap="square" rtlCol="0">
            <a:noAutofit/>
          </a:bodyPr>
          <a:lstStyle/>
          <a:p>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ITS</a:t>
            </a:r>
          </a:p>
        </p:txBody>
      </p:sp>
      <p:sp>
        <p:nvSpPr>
          <p:cNvPr id="50" name="文本框 32"/>
          <p:cNvSpPr txBox="1"/>
          <p:nvPr/>
        </p:nvSpPr>
        <p:spPr>
          <a:xfrm>
            <a:off x="2379980" y="2717800"/>
            <a:ext cx="2843530" cy="878840"/>
          </a:xfrm>
          <a:prstGeom prst="rect">
            <a:avLst/>
          </a:prstGeom>
          <a:noFill/>
        </p:spPr>
        <p:txBody>
          <a:bodyPr wrap="square" rtlCol="0">
            <a:noAutofit/>
          </a:bodyPr>
          <a:lstStyle/>
          <a:p>
            <a:pPr algn="ctr">
              <a:lnSpc>
                <a:spcPts val="1800"/>
              </a:lnSpc>
            </a:pPr>
            <a:r>
              <a:rPr lang="en-US" altLang="zh-CN" dirty="0"/>
              <a:t>MEC</a:t>
            </a:r>
            <a:r>
              <a:rPr lang="zh-CN" altLang="zh-CN" dirty="0"/>
              <a:t>计算和带宽资源要求</a:t>
            </a:r>
            <a:endParaRPr lang="en-US" altLang="zh-CN" dirty="0"/>
          </a:p>
          <a:p>
            <a:pPr algn="ctr">
              <a:lnSpc>
                <a:spcPts val="1800"/>
              </a:lnSpc>
            </a:pPr>
            <a:endParaRPr lang="en-US" altLang="zh-CN" dirty="0"/>
          </a:p>
          <a:p>
            <a:pPr algn="ctr">
              <a:lnSpc>
                <a:spcPts val="1800"/>
              </a:lnSpc>
            </a:pPr>
            <a:r>
              <a:rPr lang="zh-CN" altLang="zh-CN" dirty="0"/>
              <a:t>超出</a:t>
            </a:r>
            <a:r>
              <a:rPr lang="en-US" altLang="zh-CN" dirty="0"/>
              <a:t>MEC</a:t>
            </a:r>
            <a:r>
              <a:rPr lang="zh-CN" altLang="zh-CN" dirty="0"/>
              <a:t>的能力</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3" name="文本框 33"/>
          <p:cNvSpPr txBox="1"/>
          <p:nvPr/>
        </p:nvSpPr>
        <p:spPr>
          <a:xfrm>
            <a:off x="3423109" y="2131968"/>
            <a:ext cx="1518557" cy="398780"/>
          </a:xfrm>
          <a:prstGeom prst="rect">
            <a:avLst/>
          </a:prstGeom>
          <a:noFill/>
        </p:spPr>
        <p:txBody>
          <a:bodyPr wrap="square" rtlCol="0">
            <a:spAutoFit/>
          </a:bodyPr>
          <a:lstStyle/>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现状</a:t>
            </a:r>
          </a:p>
        </p:txBody>
      </p:sp>
      <p:sp>
        <p:nvSpPr>
          <p:cNvPr id="58" name="文本框 34"/>
          <p:cNvSpPr txBox="1"/>
          <p:nvPr/>
        </p:nvSpPr>
        <p:spPr>
          <a:xfrm>
            <a:off x="5106603" y="3887397"/>
            <a:ext cx="2874010" cy="1289050"/>
          </a:xfrm>
          <a:prstGeom prst="rect">
            <a:avLst/>
          </a:prstGeom>
          <a:noFill/>
        </p:spPr>
        <p:txBody>
          <a:bodyPr wrap="square" rtlCol="0">
            <a:noAutofit/>
          </a:bodyPr>
          <a:lstStyle/>
          <a:p>
            <a:pPr>
              <a:lnSpc>
                <a:spcPts val="18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高度动态的网络拓扑结构</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ts val="1800"/>
              </a:lnSpc>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ts val="18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车辆密度分布不均匀</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0" name="文本框 35"/>
          <p:cNvSpPr txBox="1"/>
          <p:nvPr/>
        </p:nvSpPr>
        <p:spPr>
          <a:xfrm>
            <a:off x="5446395" y="3335655"/>
            <a:ext cx="1743710" cy="433070"/>
          </a:xfrm>
          <a:prstGeom prst="rect">
            <a:avLst/>
          </a:prstGeom>
          <a:noFill/>
        </p:spPr>
        <p:txBody>
          <a:bodyPr wrap="square" rtlCol="0">
            <a:noAutofit/>
          </a:bodyPr>
          <a:lstStyle/>
          <a:p>
            <a:pPr algn="ct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车载网络特性</a:t>
            </a:r>
          </a:p>
        </p:txBody>
      </p:sp>
      <p:sp>
        <p:nvSpPr>
          <p:cNvPr id="65" name="文本框 37"/>
          <p:cNvSpPr txBox="1"/>
          <p:nvPr/>
        </p:nvSpPr>
        <p:spPr>
          <a:xfrm>
            <a:off x="7580042" y="2128457"/>
            <a:ext cx="1964688" cy="400110"/>
          </a:xfrm>
          <a:prstGeom prst="rect">
            <a:avLst/>
          </a:prstGeom>
          <a:noFill/>
        </p:spPr>
        <p:txBody>
          <a:bodyPr wrap="square" rtlCol="0">
            <a:spAutoFit/>
          </a:bodyPr>
          <a:lstStyle/>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异构计算服务器</a:t>
            </a:r>
          </a:p>
        </p:txBody>
      </p:sp>
      <p:sp>
        <p:nvSpPr>
          <p:cNvPr id="66" name="文本框 38"/>
          <p:cNvSpPr txBox="1"/>
          <p:nvPr/>
        </p:nvSpPr>
        <p:spPr>
          <a:xfrm>
            <a:off x="9516110" y="3296390"/>
            <a:ext cx="2675890" cy="867410"/>
          </a:xfrm>
          <a:prstGeom prst="rect">
            <a:avLst/>
          </a:prstGeom>
          <a:noFill/>
        </p:spPr>
        <p:txBody>
          <a:bodyPr wrap="square" rtlCol="0">
            <a:noAutofit/>
          </a:bodyPr>
          <a:lstStyle/>
          <a:p>
            <a:pPr indent="0" fontAlgn="auto"/>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研究基于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MEC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的车载网络中的任务卸载机制仍有巨大挑战</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p>
        </p:txBody>
      </p:sp>
      <p:sp>
        <p:nvSpPr>
          <p:cNvPr id="9" name="矩形 8">
            <a:extLst>
              <a:ext uri="{FF2B5EF4-FFF2-40B4-BE49-F238E27FC236}">
                <a16:creationId xmlns:a16="http://schemas.microsoft.com/office/drawing/2014/main" id="{CB16629D-17D6-4810-9573-584C821A2111}"/>
              </a:ext>
            </a:extLst>
          </p:cNvPr>
          <p:cNvSpPr/>
          <p:nvPr/>
        </p:nvSpPr>
        <p:spPr>
          <a:xfrm>
            <a:off x="7940706" y="2731181"/>
            <a:ext cx="1383713" cy="923330"/>
          </a:xfrm>
          <a:prstGeom prst="rect">
            <a:avLst/>
          </a:prstGeom>
        </p:spPr>
        <p:txBody>
          <a:bodyPr wrap="none">
            <a:spAutoFit/>
          </a:bodyPr>
          <a:lstStyle/>
          <a:p>
            <a:pPr algn="ctr"/>
            <a:r>
              <a:rPr lang="zh-CN" altLang="zh-CN" dirty="0">
                <a:latin typeface="微软雅黑" panose="020B0503020204020204" pitchFamily="34" charset="-122"/>
                <a:ea typeface="微软雅黑" panose="020B0503020204020204" pitchFamily="34" charset="-122"/>
              </a:rPr>
              <a:t>车辆</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MEC</a:t>
            </a:r>
            <a:r>
              <a:rPr lang="zh-CN" altLang="zh-CN" dirty="0">
                <a:latin typeface="微软雅黑" panose="020B0503020204020204" pitchFamily="34" charset="-122"/>
                <a:ea typeface="微软雅黑" panose="020B0503020204020204" pitchFamily="34" charset="-122"/>
              </a:rPr>
              <a:t>服务器</a:t>
            </a:r>
            <a:endParaRPr lang="en-US" altLang="zh-CN" dirty="0">
              <a:latin typeface="微软雅黑" panose="020B0503020204020204" pitchFamily="34" charset="-122"/>
              <a:ea typeface="微软雅黑" panose="020B0503020204020204" pitchFamily="34" charset="-122"/>
            </a:endParaRPr>
          </a:p>
          <a:p>
            <a:pPr algn="ctr"/>
            <a:r>
              <a:rPr lang="zh-CN" altLang="zh-CN" dirty="0">
                <a:latin typeface="微软雅黑" panose="020B0503020204020204" pitchFamily="34" charset="-122"/>
                <a:ea typeface="微软雅黑" panose="020B0503020204020204" pitchFamily="34" charset="-122"/>
              </a:rPr>
              <a:t>云</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7"/>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73" name="椭圆 72"/>
            <p:cNvSpPr/>
            <p:nvPr>
              <p:custDataLst>
                <p:tags r:id="rId8"/>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相关工作</a:t>
            </a:r>
          </a:p>
        </p:txBody>
      </p:sp>
      <p:sp>
        <p:nvSpPr>
          <p:cNvPr id="3" name="文本框 2"/>
          <p:cNvSpPr txBox="1"/>
          <p:nvPr/>
        </p:nvSpPr>
        <p:spPr>
          <a:xfrm>
            <a:off x="201930" y="1704342"/>
            <a:ext cx="2602865" cy="1470657"/>
          </a:xfrm>
          <a:prstGeom prst="rect">
            <a:avLst/>
          </a:prstGeom>
          <a:noFill/>
        </p:spPr>
        <p:txBody>
          <a:bodyPr wrap="square" rtlCol="0">
            <a:noAutofit/>
          </a:bodyPr>
          <a:lstStyle/>
          <a:p>
            <a:pPr algn="ct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车辆边缘计算</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VEC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车对车（</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V2V</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）通信</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本地任务处理</a:t>
            </a:r>
          </a:p>
        </p:txBody>
      </p:sp>
      <p:sp>
        <p:nvSpPr>
          <p:cNvPr id="30" name="文本框 29"/>
          <p:cNvSpPr txBox="1"/>
          <p:nvPr/>
        </p:nvSpPr>
        <p:spPr>
          <a:xfrm>
            <a:off x="2804795" y="1668780"/>
            <a:ext cx="2974975" cy="1386205"/>
          </a:xfrm>
          <a:prstGeom prst="rect">
            <a:avLst/>
          </a:prstGeom>
          <a:noFill/>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提出基于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MEC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的卸载机制</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zh-CN" dirty="0">
                <a:latin typeface="微软雅黑" panose="020B0503020204020204" pitchFamily="34" charset="-122"/>
                <a:ea typeface="微软雅黑" panose="020B0503020204020204" pitchFamily="34" charset="-122"/>
              </a:rPr>
              <a:t>多用户游戏模型和强化学习</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solidFill>
                  <a:srgbClr val="FF0000"/>
                </a:solidFill>
                <a:latin typeface="微软雅黑" panose="020B0503020204020204" pitchFamily="34" charset="-122"/>
                <a:ea typeface="微软雅黑" panose="020B0503020204020204" pitchFamily="34" charset="-122"/>
              </a:rPr>
              <a:t>车辆到基础设施（</a:t>
            </a:r>
            <a:r>
              <a:rPr lang="en-US" altLang="zh-CN" dirty="0">
                <a:solidFill>
                  <a:srgbClr val="FF0000"/>
                </a:solidFill>
                <a:latin typeface="微软雅黑" panose="020B0503020204020204" pitchFamily="34" charset="-122"/>
                <a:ea typeface="微软雅黑" panose="020B0503020204020204" pitchFamily="34" charset="-122"/>
              </a:rPr>
              <a:t>V2I</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5922010" y="1660525"/>
            <a:ext cx="2642235" cy="1336040"/>
          </a:xfrm>
          <a:prstGeom prst="rect">
            <a:avLst/>
          </a:prstGeom>
          <a:noFill/>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基于凸的优化</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zh-CN" dirty="0">
                <a:latin typeface="微软雅黑" panose="020B0503020204020204" pitchFamily="34" charset="-122"/>
                <a:ea typeface="微软雅黑" panose="020B0503020204020204" pitchFamily="34" charset="-122"/>
              </a:rPr>
              <a:t>半马尔可夫决策过程</a:t>
            </a: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9046527" y="1678912"/>
            <a:ext cx="2867025" cy="902335"/>
          </a:xfrm>
          <a:prstGeom prst="rect">
            <a:avLst/>
          </a:prstGeom>
          <a:noFill/>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联合优化基于非线性规划</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不能在多项式时间内得到最优解</a:t>
            </a:r>
          </a:p>
          <a:p>
            <a:pPr algn="ctr"/>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201930" y="4251613"/>
            <a:ext cx="2471420" cy="1321720"/>
          </a:xfrm>
          <a:prstGeom prst="rect">
            <a:avLst/>
          </a:prstGeom>
          <a:noFill/>
        </p:spPr>
        <p:txBody>
          <a:bodyPr wrap="square" rtlCol="0">
            <a:noAutofit/>
          </a:bodyPr>
          <a:lstStyle/>
          <a:p>
            <a:pPr algn="ct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V2V</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连接和动态计算能力</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不可靠</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VEC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无法提供</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稳定</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服务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2926715" y="4274820"/>
            <a:ext cx="2634615" cy="1009015"/>
          </a:xfrm>
          <a:prstGeom prst="rect">
            <a:avLst/>
          </a:prstGeom>
          <a:noFill/>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忽略了多个任务之间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的边缘资源竞争</a:t>
            </a:r>
          </a:p>
        </p:txBody>
      </p:sp>
      <p:sp>
        <p:nvSpPr>
          <p:cNvPr id="36" name="文本框 35"/>
          <p:cNvSpPr txBox="1"/>
          <p:nvPr/>
        </p:nvSpPr>
        <p:spPr>
          <a:xfrm>
            <a:off x="6032182" y="4268485"/>
            <a:ext cx="2634615" cy="1009015"/>
          </a:xfrm>
          <a:prstGeom prst="rect">
            <a:avLst/>
          </a:prstGeom>
          <a:noFill/>
        </p:spPr>
        <p:txBody>
          <a:bodyPr wrap="square" rtlCol="0">
            <a:noAutofit/>
          </a:bodyPr>
          <a:lstStyle/>
          <a:p>
            <a:pPr algn="just"/>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整合</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任务卸载和资源分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配来制定联合优化模型</a:t>
            </a:r>
          </a:p>
        </p:txBody>
      </p:sp>
      <p:sp>
        <p:nvSpPr>
          <p:cNvPr id="70" name="PA_任意多边形 8"/>
          <p:cNvSpPr/>
          <p:nvPr>
            <p:custDataLst>
              <p:tags r:id="rId2"/>
            </p:custDataLst>
          </p:nvPr>
        </p:nvSpPr>
        <p:spPr bwMode="auto">
          <a:xfrm>
            <a:off x="0" y="3177540"/>
            <a:ext cx="4147820" cy="598170"/>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chemeClr val="accent5">
              <a:lumMod val="40000"/>
              <a:lumOff val="6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mj-ea"/>
              <a:ea typeface="+mj-ea"/>
            </a:endParaRPr>
          </a:p>
        </p:txBody>
      </p:sp>
      <p:sp>
        <p:nvSpPr>
          <p:cNvPr id="78" name="PA_任意多边形 12"/>
          <p:cNvSpPr/>
          <p:nvPr>
            <p:custDataLst>
              <p:tags r:id="rId3"/>
            </p:custDataLst>
          </p:nvPr>
        </p:nvSpPr>
        <p:spPr bwMode="auto">
          <a:xfrm>
            <a:off x="2733675" y="3177540"/>
            <a:ext cx="3789680" cy="598170"/>
          </a:xfrm>
          <a:custGeom>
            <a:avLst/>
            <a:gdLst>
              <a:gd name="T0" fmla="*/ 1170 w 1268"/>
              <a:gd name="T1" fmla="*/ 177 h 177"/>
              <a:gd name="T2" fmla="*/ 0 w 1268"/>
              <a:gd name="T3" fmla="*/ 177 h 177"/>
              <a:gd name="T4" fmla="*/ 99 w 1268"/>
              <a:gd name="T5" fmla="*/ 88 h 177"/>
              <a:gd name="T6" fmla="*/ 0 w 1268"/>
              <a:gd name="T7" fmla="*/ 0 h 177"/>
              <a:gd name="T8" fmla="*/ 1170 w 1268"/>
              <a:gd name="T9" fmla="*/ 0 h 177"/>
              <a:gd name="T10" fmla="*/ 1268 w 1268"/>
              <a:gd name="T11" fmla="*/ 88 h 177"/>
              <a:gd name="T12" fmla="*/ 1170 w 1268"/>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8" h="177">
                <a:moveTo>
                  <a:pt x="1170" y="177"/>
                </a:moveTo>
                <a:lnTo>
                  <a:pt x="0" y="177"/>
                </a:lnTo>
                <a:lnTo>
                  <a:pt x="99" y="88"/>
                </a:lnTo>
                <a:lnTo>
                  <a:pt x="0" y="0"/>
                </a:lnTo>
                <a:lnTo>
                  <a:pt x="1170" y="0"/>
                </a:lnTo>
                <a:lnTo>
                  <a:pt x="1268" y="88"/>
                </a:lnTo>
                <a:lnTo>
                  <a:pt x="1170" y="177"/>
                </a:lnTo>
                <a:close/>
              </a:path>
            </a:pathLst>
          </a:custGeom>
          <a:solidFill>
            <a:schemeClr val="accent1">
              <a:lumMod val="40000"/>
              <a:lumOff val="6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mj-ea"/>
              <a:ea typeface="+mj-ea"/>
            </a:endParaRPr>
          </a:p>
        </p:txBody>
      </p:sp>
      <p:sp>
        <p:nvSpPr>
          <p:cNvPr id="82" name="PA_任意多边形 16"/>
          <p:cNvSpPr/>
          <p:nvPr>
            <p:custDataLst>
              <p:tags r:id="rId4"/>
            </p:custDataLst>
          </p:nvPr>
        </p:nvSpPr>
        <p:spPr bwMode="auto">
          <a:xfrm>
            <a:off x="5728335" y="3180080"/>
            <a:ext cx="3545205" cy="598170"/>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chemeClr val="accent1">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mj-ea"/>
              <a:ea typeface="+mj-ea"/>
            </a:endParaRPr>
          </a:p>
        </p:txBody>
      </p:sp>
      <p:sp>
        <p:nvSpPr>
          <p:cNvPr id="86" name="PA_任意多边形 20"/>
          <p:cNvSpPr/>
          <p:nvPr>
            <p:custDataLst>
              <p:tags r:id="rId5"/>
            </p:custDataLst>
          </p:nvPr>
        </p:nvSpPr>
        <p:spPr bwMode="auto">
          <a:xfrm>
            <a:off x="8743315" y="3176905"/>
            <a:ext cx="3473450" cy="598170"/>
          </a:xfrm>
          <a:custGeom>
            <a:avLst/>
            <a:gdLst>
              <a:gd name="T0" fmla="*/ 1170 w 1270"/>
              <a:gd name="T1" fmla="*/ 177 h 177"/>
              <a:gd name="T2" fmla="*/ 0 w 1270"/>
              <a:gd name="T3" fmla="*/ 177 h 177"/>
              <a:gd name="T4" fmla="*/ 100 w 1270"/>
              <a:gd name="T5" fmla="*/ 88 h 177"/>
              <a:gd name="T6" fmla="*/ 0 w 1270"/>
              <a:gd name="T7" fmla="*/ 0 h 177"/>
              <a:gd name="T8" fmla="*/ 1170 w 1270"/>
              <a:gd name="T9" fmla="*/ 0 h 177"/>
              <a:gd name="T10" fmla="*/ 1270 w 1270"/>
              <a:gd name="T11" fmla="*/ 88 h 177"/>
              <a:gd name="T12" fmla="*/ 1170 w 1270"/>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70" h="177">
                <a:moveTo>
                  <a:pt x="1170" y="177"/>
                </a:moveTo>
                <a:lnTo>
                  <a:pt x="0" y="177"/>
                </a:lnTo>
                <a:lnTo>
                  <a:pt x="100" y="88"/>
                </a:lnTo>
                <a:lnTo>
                  <a:pt x="0" y="0"/>
                </a:lnTo>
                <a:lnTo>
                  <a:pt x="1170" y="0"/>
                </a:lnTo>
                <a:lnTo>
                  <a:pt x="1270" y="88"/>
                </a:lnTo>
                <a:lnTo>
                  <a:pt x="1170" y="177"/>
                </a:lnTo>
                <a:close/>
              </a:path>
            </a:pathLst>
          </a:custGeom>
          <a:solidFill>
            <a:schemeClr val="accent5">
              <a:lumMod val="75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mj-ea"/>
              <a:ea typeface="+mj-ea"/>
            </a:endParaRPr>
          </a:p>
        </p:txBody>
      </p:sp>
      <p:sp>
        <p:nvSpPr>
          <p:cNvPr id="102" name="文本框 101"/>
          <p:cNvSpPr txBox="1"/>
          <p:nvPr>
            <p:custDataLst>
              <p:tags r:id="rId6"/>
            </p:custDataLst>
          </p:nvPr>
        </p:nvSpPr>
        <p:spPr>
          <a:xfrm>
            <a:off x="8846634" y="4311015"/>
            <a:ext cx="3178995" cy="1262318"/>
          </a:xfrm>
          <a:prstGeom prst="rect">
            <a:avLst/>
          </a:prstGeom>
          <a:noFill/>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集中式或分散式调度和同步信息交换</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zh-CN" dirty="0">
                <a:latin typeface="微软雅黑" panose="020B0503020204020204" pitchFamily="34" charset="-122"/>
                <a:ea typeface="微软雅黑" panose="020B0503020204020204" pitchFamily="34" charset="-122"/>
              </a:rPr>
              <a:t>通信开销过高和调度复杂</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zh-CN" altLang="zh-CN" dirty="0">
                <a:latin typeface="微软雅黑" panose="020B0503020204020204" pitchFamily="34" charset="-122"/>
                <a:ea typeface="微软雅黑" panose="020B0503020204020204" pitchFamily="34" charset="-122"/>
              </a:rPr>
              <a:t>无法应用于大规模车载网络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p>
        </p:txBody>
      </p:sp>
      <p:sp>
        <p:nvSpPr>
          <p:cNvPr id="2" name="文本框 1"/>
          <p:cNvSpPr txBox="1"/>
          <p:nvPr/>
        </p:nvSpPr>
        <p:spPr>
          <a:xfrm>
            <a:off x="1902521" y="1240222"/>
            <a:ext cx="8386957" cy="622935"/>
          </a:xfrm>
          <a:prstGeom prst="rect">
            <a:avLst/>
          </a:prstGeom>
          <a:noFill/>
        </p:spPr>
        <p:txBody>
          <a:bodyPr wrap="square" rtlCol="0">
            <a:noAutofit/>
          </a:bodyPr>
          <a:lstStyle/>
          <a:p>
            <a:pPr algn="ct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提出了</a:t>
            </a:r>
            <a:r>
              <a:rPr lang="zh-CN" altLang="en-US" sz="2000" b="1" dirty="0">
                <a:latin typeface="微软雅黑" panose="020B0503020204020204" pitchFamily="34" charset="-122"/>
                <a:ea typeface="微软雅黑" panose="020B0503020204020204" pitchFamily="34" charset="-122"/>
              </a:rPr>
              <a:t>在基于</a:t>
            </a:r>
            <a:r>
              <a:rPr lang="en-US" altLang="zh-CN" sz="2000" b="1" dirty="0">
                <a:latin typeface="微软雅黑" panose="020B0503020204020204" pitchFamily="34" charset="-122"/>
                <a:ea typeface="微软雅黑" panose="020B0503020204020204" pitchFamily="34" charset="-122"/>
              </a:rPr>
              <a:t>MEC</a:t>
            </a:r>
            <a:r>
              <a:rPr lang="zh-CN" altLang="en-US" sz="2000" b="1" dirty="0">
                <a:latin typeface="微软雅黑" panose="020B0503020204020204" pitchFamily="34" charset="-122"/>
                <a:ea typeface="微软雅黑" panose="020B0503020204020204" pitchFamily="34" charset="-122"/>
              </a:rPr>
              <a:t>的车载网络中数据驱动任务卸载的异步深度强化学习</a:t>
            </a:r>
            <a:endParaRPr lang="en-US" altLang="zh-CN" sz="2000" b="1" dirty="0">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ED31B23D-1CB3-4281-BAC0-F5879752533F}"/>
              </a:ext>
            </a:extLst>
          </p:cNvPr>
          <p:cNvSpPr/>
          <p:nvPr/>
        </p:nvSpPr>
        <p:spPr>
          <a:xfrm>
            <a:off x="851338" y="2832011"/>
            <a:ext cx="3014418" cy="10333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Actor-critic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A3C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deep Q-network</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DQN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p>
        </p:txBody>
      </p:sp>
      <p:sp>
        <p:nvSpPr>
          <p:cNvPr id="13" name="箭头: 右 12">
            <a:extLst>
              <a:ext uri="{FF2B5EF4-FFF2-40B4-BE49-F238E27FC236}">
                <a16:creationId xmlns:a16="http://schemas.microsoft.com/office/drawing/2014/main" id="{3C387753-A07A-4BBA-8172-0E7207C828CD}"/>
              </a:ext>
            </a:extLst>
          </p:cNvPr>
          <p:cNvSpPr/>
          <p:nvPr/>
        </p:nvSpPr>
        <p:spPr>
          <a:xfrm>
            <a:off x="4698380" y="3074389"/>
            <a:ext cx="2014654" cy="54859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28C9130-3157-4944-837B-4F0346B78316}"/>
              </a:ext>
            </a:extLst>
          </p:cNvPr>
          <p:cNvSpPr/>
          <p:nvPr/>
        </p:nvSpPr>
        <p:spPr>
          <a:xfrm>
            <a:off x="7275060" y="2832011"/>
            <a:ext cx="3014418" cy="10333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异步</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数据驱动任务卸载</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以异步方式实现快速收敛</a:t>
            </a:r>
            <a:endParaRPr lang="zh-CN" altLang="en-US" dirty="0"/>
          </a:p>
        </p:txBody>
      </p:sp>
      <p:sp>
        <p:nvSpPr>
          <p:cNvPr id="24" name="矩形: 圆角 23">
            <a:extLst>
              <a:ext uri="{FF2B5EF4-FFF2-40B4-BE49-F238E27FC236}">
                <a16:creationId xmlns:a16="http://schemas.microsoft.com/office/drawing/2014/main" id="{E78AD203-740A-4B23-88D5-DD1B84C85C59}"/>
              </a:ext>
            </a:extLst>
          </p:cNvPr>
          <p:cNvSpPr/>
          <p:nvPr/>
        </p:nvSpPr>
        <p:spPr>
          <a:xfrm>
            <a:off x="851338" y="4780289"/>
            <a:ext cx="3014418" cy="10333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分解法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凸理论</a:t>
            </a:r>
            <a:endParaRPr lang="zh-CN" altLang="en-US" dirty="0"/>
          </a:p>
        </p:txBody>
      </p:sp>
      <p:sp>
        <p:nvSpPr>
          <p:cNvPr id="25" name="箭头: 右 24">
            <a:extLst>
              <a:ext uri="{FF2B5EF4-FFF2-40B4-BE49-F238E27FC236}">
                <a16:creationId xmlns:a16="http://schemas.microsoft.com/office/drawing/2014/main" id="{12C91601-906C-447E-A3B2-64F59BE76DAF}"/>
              </a:ext>
            </a:extLst>
          </p:cNvPr>
          <p:cNvSpPr/>
          <p:nvPr/>
        </p:nvSpPr>
        <p:spPr>
          <a:xfrm>
            <a:off x="4687294" y="5022665"/>
            <a:ext cx="2014654" cy="54859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EC3415E3-B8B7-4A5E-B94D-3FB0FA6FA531}"/>
              </a:ext>
            </a:extLst>
          </p:cNvPr>
          <p:cNvSpPr/>
          <p:nvPr/>
        </p:nvSpPr>
        <p:spPr>
          <a:xfrm>
            <a:off x="7275060" y="4780289"/>
            <a:ext cx="3014418" cy="10333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资源分配</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的最优解</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并以分布式在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MEC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上实现</a:t>
            </a:r>
            <a:endParaRPr lang="zh-CN" altLang="en-US" dirty="0"/>
          </a:p>
        </p:txBody>
      </p:sp>
      <p:sp>
        <p:nvSpPr>
          <p:cNvPr id="14" name="矩形: 圆角 13">
            <a:extLst>
              <a:ext uri="{FF2B5EF4-FFF2-40B4-BE49-F238E27FC236}">
                <a16:creationId xmlns:a16="http://schemas.microsoft.com/office/drawing/2014/main" id="{4E13BE70-FB5C-4BBC-9C0D-4C4AE4499F92}"/>
              </a:ext>
            </a:extLst>
          </p:cNvPr>
          <p:cNvSpPr/>
          <p:nvPr/>
        </p:nvSpPr>
        <p:spPr>
          <a:xfrm>
            <a:off x="10519316" y="3034481"/>
            <a:ext cx="1190839" cy="5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DTO</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4"/>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3" name="椭圆 72"/>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p>
        </p:txBody>
      </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数据驱动的任务卸载</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DTO</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777240" y="1443355"/>
            <a:ext cx="5046980" cy="2397125"/>
          </a:xfrm>
          <a:prstGeom prst="rect">
            <a:avLst/>
          </a:prstGeom>
          <a:noFill/>
        </p:spPr>
        <p:txBody>
          <a:bodyPr wrap="square" rtlCol="0">
            <a:noAutofit/>
          </a:bodyPr>
          <a:lstStyle/>
          <a:p>
            <a:pPr algn="just"/>
            <a:r>
              <a:rPr lang="en-US" altLang="zh-CN" dirty="0">
                <a:latin typeface="微软雅黑" panose="020B0503020204020204" pitchFamily="34" charset="-122"/>
                <a:ea typeface="微软雅黑" panose="020B0503020204020204" pitchFamily="34" charset="-122"/>
                <a:cs typeface="微软雅黑" panose="020B0503020204020204" pitchFamily="34" charset="-122"/>
              </a:rPr>
              <a:t>DTO</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表述为混合整数规划模型，共同考虑异构服务器之间的任务卸载</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决策</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资源分配</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租用成本</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，旨在同时最小化平均服务时间（</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AST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）和平均服务成本（</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ASC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custDataLst>
              <p:tags r:id="rId2"/>
            </p:custDataLst>
          </p:nvPr>
        </p:nvSpPr>
        <p:spPr>
          <a:xfrm>
            <a:off x="660400" y="4037330"/>
            <a:ext cx="3921760" cy="421005"/>
          </a:xfrm>
          <a:prstGeom prst="rect">
            <a:avLst/>
          </a:prstGeom>
          <a:noFill/>
        </p:spPr>
        <p:txBody>
          <a:bodyPr wrap="square" rtlCol="0">
            <a:noAutofit/>
          </a:bodyPr>
          <a:lstStyle/>
          <a:p>
            <a:pPr marL="342900" indent="-342900">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资源分配</a:t>
            </a:r>
          </a:p>
        </p:txBody>
      </p:sp>
      <p:sp>
        <p:nvSpPr>
          <p:cNvPr id="10" name="文本框 9"/>
          <p:cNvSpPr txBox="1"/>
          <p:nvPr>
            <p:custDataLst>
              <p:tags r:id="rId3"/>
            </p:custDataLst>
          </p:nvPr>
        </p:nvSpPr>
        <p:spPr>
          <a:xfrm>
            <a:off x="777240" y="4592955"/>
            <a:ext cx="5046980" cy="1718945"/>
          </a:xfrm>
          <a:prstGeom prst="rect">
            <a:avLst/>
          </a:prstGeom>
          <a:noFill/>
        </p:spPr>
        <p:txBody>
          <a:bodyPr wrap="square" rtlCol="0">
            <a:noAutofit/>
          </a:bodyPr>
          <a:lstStyle/>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资源分配问题进一步分解为</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三个子问题</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，并推导出基于</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Karush</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-Kuhn-Tucker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KKT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）条件的最优解析公式，该公式在每个</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MEC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上实现</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箭头: 右 11">
            <a:extLst>
              <a:ext uri="{FF2B5EF4-FFF2-40B4-BE49-F238E27FC236}">
                <a16:creationId xmlns:a16="http://schemas.microsoft.com/office/drawing/2014/main" id="{DC66B194-AECF-4CF1-87F6-CAFE9675C54E}"/>
              </a:ext>
            </a:extLst>
          </p:cNvPr>
          <p:cNvSpPr/>
          <p:nvPr/>
        </p:nvSpPr>
        <p:spPr>
          <a:xfrm>
            <a:off x="6012718" y="1777992"/>
            <a:ext cx="1193614" cy="2880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68F17DC-C91F-41DA-BA8F-BB0CC74F0E08}"/>
              </a:ext>
            </a:extLst>
          </p:cNvPr>
          <p:cNvSpPr/>
          <p:nvPr/>
        </p:nvSpPr>
        <p:spPr>
          <a:xfrm>
            <a:off x="7305620" y="1679057"/>
            <a:ext cx="4728117" cy="646331"/>
          </a:xfrm>
          <a:prstGeom prst="rect">
            <a:avLst/>
          </a:prstGeom>
        </p:spPr>
        <p:txBody>
          <a:bodyPr wrap="square">
            <a:spAutoFit/>
          </a:bodyPr>
          <a:lstStyle/>
          <a:p>
            <a:pPr algn="ctr"/>
            <a:r>
              <a:rPr lang="en-US" altLang="zh-CN" dirty="0">
                <a:solidFill>
                  <a:srgbClr val="FF0000"/>
                </a:solidFill>
                <a:ea typeface="宋体" panose="02010600030101010101" pitchFamily="2" charset="-122"/>
                <a:cs typeface="Times New Roman" panose="02020603050405020304" pitchFamily="18" charset="0"/>
              </a:rPr>
              <a:t>Asynchronous Deep Q-network (ADQN) </a:t>
            </a:r>
          </a:p>
          <a:p>
            <a:pPr algn="ctr"/>
            <a:r>
              <a:rPr lang="zh-CN" altLang="en-US" dirty="0">
                <a:solidFill>
                  <a:srgbClr val="FF0000"/>
                </a:solidFill>
                <a:ea typeface="宋体" panose="02010600030101010101" pitchFamily="2" charset="-122"/>
                <a:cs typeface="Times New Roman" panose="02020603050405020304" pitchFamily="18" charset="0"/>
              </a:rPr>
              <a:t>卸载决策</a:t>
            </a:r>
            <a:r>
              <a:rPr lang="zh-CN" altLang="zh-CN" dirty="0">
                <a:solidFill>
                  <a:srgbClr val="FF0000"/>
                </a:solidFill>
                <a:ea typeface="宋体" panose="02010600030101010101" pitchFamily="2" charset="-122"/>
                <a:cs typeface="Times New Roman" panose="02020603050405020304" pitchFamily="18" charset="0"/>
              </a:rPr>
              <a:t>算法</a:t>
            </a:r>
            <a:endParaRPr lang="en-US" altLang="zh-CN" dirty="0">
              <a:solidFill>
                <a:srgbClr val="FF0000"/>
              </a:solidFill>
              <a:ea typeface="宋体"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79AA3B06-997F-4D28-B97F-F11490656057}"/>
              </a:ext>
            </a:extLst>
          </p:cNvPr>
          <p:cNvSpPr/>
          <p:nvPr/>
        </p:nvSpPr>
        <p:spPr>
          <a:xfrm>
            <a:off x="9018698" y="4726242"/>
            <a:ext cx="1301959" cy="369332"/>
          </a:xfrm>
          <a:prstGeom prst="rect">
            <a:avLst/>
          </a:prstGeom>
        </p:spPr>
        <p:txBody>
          <a:bodyPr wrap="none">
            <a:spAutoFit/>
          </a:bodyPr>
          <a:lstStyle/>
          <a:p>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KKT</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最优解</a:t>
            </a:r>
            <a:endParaRPr lang="zh-CN" altLang="en-US" dirty="0"/>
          </a:p>
        </p:txBody>
      </p:sp>
      <p:sp>
        <p:nvSpPr>
          <p:cNvPr id="25" name="箭头: 右 24">
            <a:extLst>
              <a:ext uri="{FF2B5EF4-FFF2-40B4-BE49-F238E27FC236}">
                <a16:creationId xmlns:a16="http://schemas.microsoft.com/office/drawing/2014/main" id="{2C5134E6-9522-4B00-9AD8-2E8AFA6FC072}"/>
              </a:ext>
            </a:extLst>
          </p:cNvPr>
          <p:cNvSpPr/>
          <p:nvPr/>
        </p:nvSpPr>
        <p:spPr>
          <a:xfrm>
            <a:off x="6012718" y="4766908"/>
            <a:ext cx="1193614" cy="2880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p>
        </p:txBody>
      </p:sp>
      <p:sp>
        <p:nvSpPr>
          <p:cNvPr id="5" name="文本框 4"/>
          <p:cNvSpPr txBox="1"/>
          <p:nvPr/>
        </p:nvSpPr>
        <p:spPr>
          <a:xfrm>
            <a:off x="379973" y="1030440"/>
            <a:ext cx="4045415" cy="421005"/>
          </a:xfrm>
          <a:prstGeom prst="rect">
            <a:avLst/>
          </a:prstGeom>
          <a:noFill/>
        </p:spPr>
        <p:txBody>
          <a:bodyPr wrap="square" rtlCol="0">
            <a:noAutofit/>
          </a:bodyPr>
          <a:lstStyle/>
          <a:p>
            <a:pPr marL="342900" indent="-342900">
              <a:buFont typeface="Wingdings" panose="05000000000000000000" charset="0"/>
              <a:buChar char="Ø"/>
            </a:pPr>
            <a:r>
              <a:rPr lang="en-US" altLang="zh-CN" sz="2000" b="1" dirty="0">
                <a:ea typeface="宋体" panose="02010600030101010101" pitchFamily="2" charset="-122"/>
                <a:cs typeface="Times New Roman" panose="02020603050405020304" pitchFamily="18" charset="0"/>
              </a:rPr>
              <a:t>ADQN</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a:extLst>
              <a:ext uri="{FF2B5EF4-FFF2-40B4-BE49-F238E27FC236}">
                <a16:creationId xmlns:a16="http://schemas.microsoft.com/office/drawing/2014/main" id="{E2B828B8-B2A9-4FB7-8E7C-397EC42CCD7D}"/>
              </a:ext>
            </a:extLst>
          </p:cNvPr>
          <p:cNvPicPr>
            <a:picLocks noChangeAspect="1"/>
          </p:cNvPicPr>
          <p:nvPr/>
        </p:nvPicPr>
        <p:blipFill>
          <a:blip r:embed="rId7"/>
          <a:stretch>
            <a:fillRect/>
          </a:stretch>
        </p:blipFill>
        <p:spPr>
          <a:xfrm>
            <a:off x="5706755" y="1171946"/>
            <a:ext cx="6398778" cy="4986521"/>
          </a:xfrm>
          <a:prstGeom prst="rect">
            <a:avLst/>
          </a:prstGeom>
        </p:spPr>
      </p:pic>
      <p:sp>
        <p:nvSpPr>
          <p:cNvPr id="3" name="矩形 2">
            <a:extLst>
              <a:ext uri="{FF2B5EF4-FFF2-40B4-BE49-F238E27FC236}">
                <a16:creationId xmlns:a16="http://schemas.microsoft.com/office/drawing/2014/main" id="{3547BCF4-C128-4B23-8BDF-F8E6B006F39E}"/>
              </a:ext>
            </a:extLst>
          </p:cNvPr>
          <p:cNvSpPr/>
          <p:nvPr/>
        </p:nvSpPr>
        <p:spPr>
          <a:xfrm>
            <a:off x="379974" y="1651485"/>
            <a:ext cx="5405130" cy="738664"/>
          </a:xfrm>
          <a:prstGeom prst="rect">
            <a:avLst/>
          </a:prstGeom>
        </p:spPr>
        <p:txBody>
          <a:bodyPr wrap="square">
            <a:spAutoFit/>
          </a:bodyPr>
          <a:lstStyle/>
          <a:p>
            <a:pPr algn="just"/>
            <a:r>
              <a:rPr lang="zh-CN" altLang="en-US" sz="1400" dirty="0"/>
              <a:t>异步深度</a:t>
            </a:r>
            <a:r>
              <a:rPr lang="en-US" altLang="zh-CN" sz="1400" dirty="0"/>
              <a:t>Q</a:t>
            </a:r>
            <a:r>
              <a:rPr lang="zh-CN" altLang="en-US" sz="1400" dirty="0"/>
              <a:t>学习（</a:t>
            </a:r>
            <a:r>
              <a:rPr lang="en-US" altLang="zh-CN" sz="1400" dirty="0"/>
              <a:t>ADQN</a:t>
            </a:r>
            <a:r>
              <a:rPr lang="zh-CN" altLang="en-US" sz="1400" dirty="0"/>
              <a:t>）的基本思想是通过综合异步优势</a:t>
            </a:r>
            <a:endParaRPr lang="en-US" altLang="zh-CN" sz="1400" dirty="0"/>
          </a:p>
          <a:p>
            <a:r>
              <a:rPr lang="en-US" altLang="zh-CN" sz="1400" dirty="0"/>
              <a:t>actor-critic (A3C)</a:t>
            </a:r>
            <a:r>
              <a:rPr lang="zh-CN" altLang="en-US" sz="1400" dirty="0"/>
              <a:t>和</a:t>
            </a:r>
            <a:r>
              <a:rPr lang="en-US" altLang="zh-CN" sz="1400" dirty="0"/>
              <a:t>deep Q-learning</a:t>
            </a:r>
            <a:r>
              <a:rPr lang="zh-CN" altLang="en-US" sz="1400" dirty="0"/>
              <a:t>（</a:t>
            </a:r>
            <a:r>
              <a:rPr lang="en-US" altLang="zh-CN" sz="1400" dirty="0"/>
              <a:t>DQN</a:t>
            </a:r>
            <a:r>
              <a:rPr lang="zh-CN" altLang="en-US" sz="1400" dirty="0"/>
              <a:t>）的优点来实现快速收敛。每个代理具有本地</a:t>
            </a:r>
            <a:r>
              <a:rPr lang="en-US" altLang="zh-CN" sz="1400" dirty="0"/>
              <a:t>DQN</a:t>
            </a:r>
            <a:r>
              <a:rPr lang="zh-CN" altLang="en-US" sz="1400" dirty="0"/>
              <a:t>模型和驻留在云中的全局模型。</a:t>
            </a:r>
            <a:endParaRPr lang="en-US" altLang="zh-CN" sz="1400" dirty="0"/>
          </a:p>
        </p:txBody>
      </p:sp>
      <p:pic>
        <p:nvPicPr>
          <p:cNvPr id="16" name="图片 15">
            <a:extLst>
              <a:ext uri="{FF2B5EF4-FFF2-40B4-BE49-F238E27FC236}">
                <a16:creationId xmlns:a16="http://schemas.microsoft.com/office/drawing/2014/main" id="{3E106433-5158-444F-9A2E-CC49091B08BA}"/>
              </a:ext>
            </a:extLst>
          </p:cNvPr>
          <p:cNvPicPr>
            <a:picLocks noChangeAspect="1"/>
          </p:cNvPicPr>
          <p:nvPr/>
        </p:nvPicPr>
        <p:blipFill>
          <a:blip r:embed="rId8"/>
          <a:stretch>
            <a:fillRect/>
          </a:stretch>
        </p:blipFill>
        <p:spPr>
          <a:xfrm>
            <a:off x="988158" y="4217104"/>
            <a:ext cx="3726503" cy="502964"/>
          </a:xfrm>
          <a:prstGeom prst="rect">
            <a:avLst/>
          </a:prstGeom>
        </p:spPr>
      </p:pic>
      <p:sp>
        <p:nvSpPr>
          <p:cNvPr id="17" name="矩形 16">
            <a:extLst>
              <a:ext uri="{FF2B5EF4-FFF2-40B4-BE49-F238E27FC236}">
                <a16:creationId xmlns:a16="http://schemas.microsoft.com/office/drawing/2014/main" id="{CC65738E-5E1A-4443-88E7-C4F06AEA049F}"/>
              </a:ext>
            </a:extLst>
          </p:cNvPr>
          <p:cNvSpPr/>
          <p:nvPr/>
        </p:nvSpPr>
        <p:spPr>
          <a:xfrm>
            <a:off x="379972" y="5159408"/>
            <a:ext cx="5262544" cy="738664"/>
          </a:xfrm>
          <a:prstGeom prst="rect">
            <a:avLst/>
          </a:prstGeom>
        </p:spPr>
        <p:txBody>
          <a:bodyPr wrap="square">
            <a:spAutoFit/>
          </a:bodyPr>
          <a:lstStyle/>
          <a:p>
            <a:r>
              <a:rPr lang="zh-CN" altLang="en-US" sz="1400" dirty="0"/>
              <a:t>其中</a:t>
            </a:r>
            <a:r>
              <a:rPr lang="en-US" altLang="zh-CN" sz="1400" dirty="0" err="1"/>
              <a:t>Drv</a:t>
            </a:r>
            <a:r>
              <a:rPr lang="zh-CN" altLang="en-US" sz="1400" dirty="0"/>
              <a:t>和</a:t>
            </a:r>
            <a:r>
              <a:rPr lang="en-US" altLang="zh-CN" sz="1400" dirty="0" err="1"/>
              <a:t>crrv</a:t>
            </a:r>
            <a:r>
              <a:rPr lang="zh-CN" altLang="en-US" sz="1400" dirty="0"/>
              <a:t>表示</a:t>
            </a:r>
            <a:r>
              <a:rPr lang="en-US" altLang="zh-CN" sz="1400" dirty="0" err="1"/>
              <a:t>rv</a:t>
            </a:r>
            <a:r>
              <a:rPr lang="zh-CN" altLang="en-US" sz="1400" dirty="0"/>
              <a:t>的数据大小和所需的计算资源。</a:t>
            </a:r>
            <a:r>
              <a:rPr lang="en-US" altLang="zh-CN" sz="1400" dirty="0" err="1"/>
              <a:t>Dtotal</a:t>
            </a:r>
            <a:r>
              <a:rPr lang="zh-CN" altLang="en-US" sz="1400" dirty="0"/>
              <a:t>表示调度之前未决子任务的总数据大小，</a:t>
            </a:r>
            <a:r>
              <a:rPr lang="en-US" altLang="zh-CN" sz="1400" dirty="0" err="1"/>
              <a:t>Dload</a:t>
            </a:r>
            <a:r>
              <a:rPr lang="zh-CN" altLang="en-US" sz="1400" dirty="0"/>
              <a:t>表示已经卸载到</a:t>
            </a:r>
            <a:r>
              <a:rPr lang="en-US" altLang="zh-CN" sz="1400" dirty="0"/>
              <a:t>m</a:t>
            </a:r>
            <a:r>
              <a:rPr lang="zh-CN" altLang="en-US" sz="1400" dirty="0"/>
              <a:t>的工作负载。</a:t>
            </a:r>
          </a:p>
        </p:txBody>
      </p:sp>
      <p:sp>
        <p:nvSpPr>
          <p:cNvPr id="20" name="矩形 19">
            <a:extLst>
              <a:ext uri="{FF2B5EF4-FFF2-40B4-BE49-F238E27FC236}">
                <a16:creationId xmlns:a16="http://schemas.microsoft.com/office/drawing/2014/main" id="{F8915392-A7BE-439B-9905-6244443B9ECD}"/>
              </a:ext>
            </a:extLst>
          </p:cNvPr>
          <p:cNvSpPr/>
          <p:nvPr/>
        </p:nvSpPr>
        <p:spPr>
          <a:xfrm>
            <a:off x="384105" y="3158055"/>
            <a:ext cx="5258412" cy="738664"/>
          </a:xfrm>
          <a:prstGeom prst="rect">
            <a:avLst/>
          </a:prstGeom>
        </p:spPr>
        <p:txBody>
          <a:bodyPr wrap="square">
            <a:spAutoFit/>
          </a:bodyPr>
          <a:lstStyle/>
          <a:p>
            <a:pPr algn="just"/>
            <a:r>
              <a:rPr lang="en-US" altLang="zh-CN" sz="1400" b="1" dirty="0"/>
              <a:t>1 System State</a:t>
            </a:r>
            <a:r>
              <a:rPr lang="en-US" altLang="zh-CN" sz="1400" dirty="0"/>
              <a:t>: </a:t>
            </a:r>
            <a:r>
              <a:rPr lang="zh-CN" altLang="en-US" sz="1400" dirty="0"/>
              <a:t>假设每个众包车辆最多有</a:t>
            </a:r>
            <a:r>
              <a:rPr lang="en-US" altLang="zh-CN" sz="1400" dirty="0"/>
              <a:t>n</a:t>
            </a:r>
            <a:r>
              <a:rPr lang="zh-CN" altLang="en-US" sz="1400" dirty="0"/>
              <a:t>个计算车辆可用。那么，在时间</a:t>
            </a:r>
            <a:r>
              <a:rPr lang="en-US" altLang="zh-CN" sz="1400" dirty="0"/>
              <a:t>t</a:t>
            </a:r>
            <a:r>
              <a:rPr lang="zh-CN" altLang="en-US" sz="1400" dirty="0"/>
              <a:t>上，当前待处理子任务</a:t>
            </a:r>
            <a:r>
              <a:rPr lang="en-US" altLang="zh-CN" sz="1400" dirty="0" err="1"/>
              <a:t>rv</a:t>
            </a:r>
            <a:r>
              <a:rPr lang="zh-CN" altLang="en-US" sz="1400" dirty="0"/>
              <a:t>的系统状态被定义为一个多维向量</a:t>
            </a:r>
            <a:endParaRPr lang="zh-CN" altLang="en-US" sz="1100" dirty="0"/>
          </a:p>
        </p:txBody>
      </p:sp>
      <p:sp>
        <p:nvSpPr>
          <p:cNvPr id="33" name="文本框 32">
            <a:extLst>
              <a:ext uri="{FF2B5EF4-FFF2-40B4-BE49-F238E27FC236}">
                <a16:creationId xmlns:a16="http://schemas.microsoft.com/office/drawing/2014/main" id="{526D6F4B-2398-44D4-A248-CACA5BE60424}"/>
              </a:ext>
            </a:extLst>
          </p:cNvPr>
          <p:cNvSpPr txBox="1"/>
          <p:nvPr/>
        </p:nvSpPr>
        <p:spPr>
          <a:xfrm>
            <a:off x="379972" y="2485816"/>
            <a:ext cx="4942877" cy="421005"/>
          </a:xfrm>
          <a:prstGeom prst="rect">
            <a:avLst/>
          </a:prstGeom>
          <a:noFill/>
        </p:spPr>
        <p:txBody>
          <a:bodyPr wrap="square" rtlCol="0">
            <a:noAutofit/>
          </a:bodyPr>
          <a:lstStyle/>
          <a:p>
            <a:pPr marL="342900" indent="-342900">
              <a:buFont typeface="Wingdings" panose="05000000000000000000" charset="0"/>
              <a:buChar char="Ø"/>
            </a:pPr>
            <a:r>
              <a:rPr lang="en-US" altLang="zh-CN" sz="2000" b="1" dirty="0">
                <a:ea typeface="宋体" panose="02010600030101010101" pitchFamily="2" charset="-122"/>
                <a:cs typeface="Times New Roman" panose="02020603050405020304" pitchFamily="18" charset="0"/>
              </a:rPr>
              <a:t>DQN</a:t>
            </a:r>
            <a:r>
              <a:rPr lang="zh-CN" altLang="en-US" sz="2000" b="1" dirty="0">
                <a:ea typeface="宋体" panose="02010600030101010101" pitchFamily="2" charset="-122"/>
                <a:cs typeface="Times New Roman" panose="02020603050405020304" pitchFamily="18" charset="0"/>
              </a:rPr>
              <a:t>模型中强化学习的基本元素</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1958268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p>
        </p:txBody>
      </p:sp>
      <p:pic>
        <p:nvPicPr>
          <p:cNvPr id="2" name="图片 1">
            <a:extLst>
              <a:ext uri="{FF2B5EF4-FFF2-40B4-BE49-F238E27FC236}">
                <a16:creationId xmlns:a16="http://schemas.microsoft.com/office/drawing/2014/main" id="{E2B828B8-B2A9-4FB7-8E7C-397EC42CCD7D}"/>
              </a:ext>
            </a:extLst>
          </p:cNvPr>
          <p:cNvPicPr>
            <a:picLocks noChangeAspect="1"/>
          </p:cNvPicPr>
          <p:nvPr/>
        </p:nvPicPr>
        <p:blipFill>
          <a:blip r:embed="rId7"/>
          <a:stretch>
            <a:fillRect/>
          </a:stretch>
        </p:blipFill>
        <p:spPr>
          <a:xfrm>
            <a:off x="5706755" y="1171946"/>
            <a:ext cx="6398778" cy="4986521"/>
          </a:xfrm>
          <a:prstGeom prst="rect">
            <a:avLst/>
          </a:prstGeom>
        </p:spPr>
      </p:pic>
      <p:sp>
        <p:nvSpPr>
          <p:cNvPr id="19" name="矩形 18">
            <a:extLst>
              <a:ext uri="{FF2B5EF4-FFF2-40B4-BE49-F238E27FC236}">
                <a16:creationId xmlns:a16="http://schemas.microsoft.com/office/drawing/2014/main" id="{44C354AD-B80B-4222-908A-137F6A7A4F22}"/>
              </a:ext>
            </a:extLst>
          </p:cNvPr>
          <p:cNvSpPr/>
          <p:nvPr/>
        </p:nvSpPr>
        <p:spPr>
          <a:xfrm>
            <a:off x="379972" y="1513371"/>
            <a:ext cx="5326783" cy="738664"/>
          </a:xfrm>
          <a:prstGeom prst="rect">
            <a:avLst/>
          </a:prstGeom>
        </p:spPr>
        <p:txBody>
          <a:bodyPr wrap="square">
            <a:spAutoFit/>
          </a:bodyPr>
          <a:lstStyle/>
          <a:p>
            <a:pPr algn="just"/>
            <a:r>
              <a:rPr lang="en-US" altLang="zh-CN" sz="1400" b="1" dirty="0">
                <a:latin typeface="-apple-system"/>
              </a:rPr>
              <a:t>2 Action Space: </a:t>
            </a:r>
            <a:r>
              <a:rPr lang="zh-CN" altLang="en-US" sz="1400" dirty="0">
                <a:latin typeface="-apple-system"/>
              </a:rPr>
              <a:t>它被定义为可用于待办任务</a:t>
            </a:r>
            <a:r>
              <a:rPr lang="en-US" altLang="zh-CN" sz="1400" dirty="0" err="1">
                <a:latin typeface="-apple-system"/>
              </a:rPr>
              <a:t>rv</a:t>
            </a:r>
            <a:r>
              <a:rPr lang="zh-CN" altLang="en-US" sz="1400" dirty="0">
                <a:latin typeface="-apple-system"/>
              </a:rPr>
              <a:t>的候选计算服务器集。具体来说，采用一热编码来表示行动，它被表示为一个</a:t>
            </a:r>
            <a:r>
              <a:rPr lang="en-US" altLang="zh-CN" sz="1400" dirty="0">
                <a:latin typeface="-apple-system"/>
              </a:rPr>
              <a:t>n+2</a:t>
            </a:r>
            <a:r>
              <a:rPr lang="zh-CN" altLang="en-US" sz="1400" dirty="0">
                <a:latin typeface="-apple-system"/>
              </a:rPr>
              <a:t>维的二进制向量。</a:t>
            </a:r>
            <a:endParaRPr lang="zh-CN" altLang="en-US" sz="1400" dirty="0"/>
          </a:p>
        </p:txBody>
      </p:sp>
      <p:sp>
        <p:nvSpPr>
          <p:cNvPr id="33" name="文本框 32">
            <a:extLst>
              <a:ext uri="{FF2B5EF4-FFF2-40B4-BE49-F238E27FC236}">
                <a16:creationId xmlns:a16="http://schemas.microsoft.com/office/drawing/2014/main" id="{526D6F4B-2398-44D4-A248-CACA5BE60424}"/>
              </a:ext>
            </a:extLst>
          </p:cNvPr>
          <p:cNvSpPr txBox="1"/>
          <p:nvPr/>
        </p:nvSpPr>
        <p:spPr>
          <a:xfrm>
            <a:off x="379972" y="939519"/>
            <a:ext cx="4942877" cy="421005"/>
          </a:xfrm>
          <a:prstGeom prst="rect">
            <a:avLst/>
          </a:prstGeom>
          <a:noFill/>
        </p:spPr>
        <p:txBody>
          <a:bodyPr wrap="square" rtlCol="0">
            <a:noAutofit/>
          </a:bodyPr>
          <a:lstStyle/>
          <a:p>
            <a:pPr marL="342900" indent="-342900">
              <a:buFont typeface="Wingdings" panose="05000000000000000000" charset="0"/>
              <a:buChar char="Ø"/>
            </a:pPr>
            <a:r>
              <a:rPr lang="en-US" altLang="zh-CN" sz="2000" b="1" dirty="0">
                <a:ea typeface="宋体" panose="02010600030101010101" pitchFamily="2" charset="-122"/>
                <a:cs typeface="Times New Roman" panose="02020603050405020304" pitchFamily="18" charset="0"/>
              </a:rPr>
              <a:t>DQN</a:t>
            </a:r>
            <a:r>
              <a:rPr lang="zh-CN" altLang="en-US" sz="2000" b="1" dirty="0">
                <a:ea typeface="宋体" panose="02010600030101010101" pitchFamily="2" charset="-122"/>
                <a:cs typeface="Times New Roman" panose="02020603050405020304" pitchFamily="18" charset="0"/>
              </a:rPr>
              <a:t>模型中强化学习的基本元素</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1" name="图片 20">
            <a:extLst>
              <a:ext uri="{FF2B5EF4-FFF2-40B4-BE49-F238E27FC236}">
                <a16:creationId xmlns:a16="http://schemas.microsoft.com/office/drawing/2014/main" id="{8F5D5C62-EBE2-4DAE-B7FF-A7FCA3676EDB}"/>
              </a:ext>
            </a:extLst>
          </p:cNvPr>
          <p:cNvPicPr>
            <a:picLocks noChangeAspect="1"/>
          </p:cNvPicPr>
          <p:nvPr/>
        </p:nvPicPr>
        <p:blipFill>
          <a:blip r:embed="rId8"/>
          <a:stretch>
            <a:fillRect/>
          </a:stretch>
        </p:blipFill>
        <p:spPr>
          <a:xfrm>
            <a:off x="1487312" y="2351121"/>
            <a:ext cx="2728196" cy="312447"/>
          </a:xfrm>
          <a:prstGeom prst="rect">
            <a:avLst/>
          </a:prstGeom>
        </p:spPr>
      </p:pic>
      <p:sp>
        <p:nvSpPr>
          <p:cNvPr id="22" name="矩形 21">
            <a:extLst>
              <a:ext uri="{FF2B5EF4-FFF2-40B4-BE49-F238E27FC236}">
                <a16:creationId xmlns:a16="http://schemas.microsoft.com/office/drawing/2014/main" id="{A7CA4FB4-253E-41E5-AD73-B4E0CBD87F13}"/>
              </a:ext>
            </a:extLst>
          </p:cNvPr>
          <p:cNvSpPr/>
          <p:nvPr/>
        </p:nvSpPr>
        <p:spPr>
          <a:xfrm>
            <a:off x="379971" y="3231789"/>
            <a:ext cx="5326784" cy="954107"/>
          </a:xfrm>
          <a:prstGeom prst="rect">
            <a:avLst/>
          </a:prstGeom>
        </p:spPr>
        <p:txBody>
          <a:bodyPr wrap="square">
            <a:spAutoFit/>
          </a:bodyPr>
          <a:lstStyle/>
          <a:p>
            <a:r>
              <a:rPr lang="en-US" altLang="zh-CN" sz="1400" b="1" dirty="0"/>
              <a:t>3 Reward Function: </a:t>
            </a:r>
            <a:r>
              <a:rPr lang="zh-CN" altLang="en-US" sz="1400" dirty="0"/>
              <a:t>行动带来的服务时间和成本越低，获得的奖励就越高。如果子任务能够在连接时间内成功完成，那么奖励被定义为子任务的服务时间和成本的权重之和与常数</a:t>
            </a:r>
            <a:r>
              <a:rPr lang="en-US" altLang="zh-CN" sz="1400" dirty="0"/>
              <a:t>M1</a:t>
            </a:r>
            <a:r>
              <a:rPr lang="zh-CN" altLang="en-US" sz="1400" dirty="0"/>
              <a:t>的倒数。否则，奖励被定义为一个负值，这代表一种惩罚，用−</a:t>
            </a:r>
            <a:r>
              <a:rPr lang="en-US" altLang="zh-CN" sz="1400" dirty="0"/>
              <a:t>M2</a:t>
            </a:r>
            <a:r>
              <a:rPr lang="zh-CN" altLang="en-US" sz="1400" dirty="0"/>
              <a:t>表示</a:t>
            </a:r>
            <a:endParaRPr lang="zh-CN" altLang="en-US" sz="1100" dirty="0"/>
          </a:p>
        </p:txBody>
      </p:sp>
      <p:pic>
        <p:nvPicPr>
          <p:cNvPr id="23" name="图片 22">
            <a:extLst>
              <a:ext uri="{FF2B5EF4-FFF2-40B4-BE49-F238E27FC236}">
                <a16:creationId xmlns:a16="http://schemas.microsoft.com/office/drawing/2014/main" id="{080CB5A0-8C70-4FB9-B057-F492CFA787C6}"/>
              </a:ext>
            </a:extLst>
          </p:cNvPr>
          <p:cNvPicPr>
            <a:picLocks noChangeAspect="1"/>
          </p:cNvPicPr>
          <p:nvPr/>
        </p:nvPicPr>
        <p:blipFill>
          <a:blip r:embed="rId9"/>
          <a:stretch>
            <a:fillRect/>
          </a:stretch>
        </p:blipFill>
        <p:spPr>
          <a:xfrm>
            <a:off x="1068175" y="4247378"/>
            <a:ext cx="3566469" cy="457240"/>
          </a:xfrm>
          <a:prstGeom prst="rect">
            <a:avLst/>
          </a:prstGeom>
        </p:spPr>
      </p:pic>
      <p:sp>
        <p:nvSpPr>
          <p:cNvPr id="24" name="矩形 23">
            <a:extLst>
              <a:ext uri="{FF2B5EF4-FFF2-40B4-BE49-F238E27FC236}">
                <a16:creationId xmlns:a16="http://schemas.microsoft.com/office/drawing/2014/main" id="{DADC4547-E074-4035-BEE0-62F3933EA31C}"/>
              </a:ext>
            </a:extLst>
          </p:cNvPr>
          <p:cNvSpPr/>
          <p:nvPr/>
        </p:nvSpPr>
        <p:spPr>
          <a:xfrm>
            <a:off x="379971" y="5127948"/>
            <a:ext cx="5326784" cy="523220"/>
          </a:xfrm>
          <a:prstGeom prst="rect">
            <a:avLst/>
          </a:prstGeom>
        </p:spPr>
        <p:txBody>
          <a:bodyPr wrap="square">
            <a:spAutoFit/>
          </a:bodyPr>
          <a:lstStyle/>
          <a:p>
            <a:r>
              <a:rPr lang="zh-CN" altLang="en-US" sz="1400" dirty="0">
                <a:latin typeface="-apple-system"/>
              </a:rPr>
              <a:t>其中</a:t>
            </a:r>
            <a:r>
              <a:rPr lang="en-US" altLang="zh-CN" sz="1400" dirty="0">
                <a:latin typeface="-apple-system"/>
              </a:rPr>
              <a:t>M1</a:t>
            </a:r>
            <a:r>
              <a:rPr lang="zh-CN" altLang="en-US" sz="1400" dirty="0">
                <a:latin typeface="-apple-system"/>
              </a:rPr>
              <a:t>和</a:t>
            </a:r>
            <a:r>
              <a:rPr lang="en-US" altLang="zh-CN" sz="1400" dirty="0">
                <a:latin typeface="-apple-system"/>
              </a:rPr>
              <a:t>M2</a:t>
            </a:r>
            <a:r>
              <a:rPr lang="zh-CN" altLang="en-US" sz="1400" dirty="0">
                <a:latin typeface="-apple-system"/>
              </a:rPr>
              <a:t>是两个预定义的正常数，并且</a:t>
            </a:r>
            <a:r>
              <a:rPr lang="en-US" altLang="zh-CN" sz="1400" dirty="0">
                <a:latin typeface="-apple-system"/>
              </a:rPr>
              <a:t>l</a:t>
            </a:r>
            <a:r>
              <a:rPr lang="zh-CN" altLang="en-US" sz="1400" dirty="0">
                <a:latin typeface="-apple-system"/>
              </a:rPr>
              <a:t>表示所选择的服务器。需要注意的是，只有在</a:t>
            </a:r>
            <a:r>
              <a:rPr lang="zh-CN" altLang="en-US" sz="1400" dirty="0">
                <a:solidFill>
                  <a:srgbClr val="FF0000"/>
                </a:solidFill>
                <a:latin typeface="-apple-system"/>
              </a:rPr>
              <a:t>所有未决任务完成</a:t>
            </a:r>
            <a:r>
              <a:rPr lang="zh-CN" altLang="en-US" sz="1400" dirty="0">
                <a:latin typeface="-apple-system"/>
              </a:rPr>
              <a:t>后才能获得奖励。</a:t>
            </a:r>
            <a:endParaRPr lang="zh-CN" altLang="en-US" sz="1400" dirty="0"/>
          </a:p>
        </p:txBody>
      </p:sp>
    </p:spTree>
    <p:extLst>
      <p:ext uri="{BB962C8B-B14F-4D97-AF65-F5344CB8AC3E}">
        <p14:creationId xmlns:p14="http://schemas.microsoft.com/office/powerpoint/2010/main" val="117620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p>
        </p:txBody>
      </p:sp>
      <p:sp>
        <p:nvSpPr>
          <p:cNvPr id="5" name="文本框 4"/>
          <p:cNvSpPr txBox="1"/>
          <p:nvPr/>
        </p:nvSpPr>
        <p:spPr>
          <a:xfrm>
            <a:off x="379973" y="1030440"/>
            <a:ext cx="4045415" cy="421005"/>
          </a:xfrm>
          <a:prstGeom prst="rect">
            <a:avLst/>
          </a:prstGeom>
          <a:noFill/>
        </p:spPr>
        <p:txBody>
          <a:bodyPr wrap="square" rtlCol="0">
            <a:noAutofit/>
          </a:bodyPr>
          <a:lstStyle/>
          <a:p>
            <a:pPr marL="342900" indent="-342900">
              <a:buFont typeface="Wingdings" panose="05000000000000000000" charset="0"/>
              <a:buChar char="Ø"/>
            </a:pPr>
            <a:r>
              <a:rPr lang="en-US" altLang="zh-CN" sz="2000" b="1" dirty="0">
                <a:ea typeface="宋体" panose="02010600030101010101" pitchFamily="2" charset="-122"/>
                <a:cs typeface="Times New Roman" panose="02020603050405020304" pitchFamily="18" charset="0"/>
              </a:rPr>
              <a:t>ADQN</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a:extLst>
              <a:ext uri="{FF2B5EF4-FFF2-40B4-BE49-F238E27FC236}">
                <a16:creationId xmlns:a16="http://schemas.microsoft.com/office/drawing/2014/main" id="{E2B828B8-B2A9-4FB7-8E7C-397EC42CCD7D}"/>
              </a:ext>
            </a:extLst>
          </p:cNvPr>
          <p:cNvPicPr>
            <a:picLocks noChangeAspect="1"/>
          </p:cNvPicPr>
          <p:nvPr/>
        </p:nvPicPr>
        <p:blipFill>
          <a:blip r:embed="rId7"/>
          <a:stretch>
            <a:fillRect/>
          </a:stretch>
        </p:blipFill>
        <p:spPr>
          <a:xfrm>
            <a:off x="5706755" y="1171946"/>
            <a:ext cx="6398778" cy="4986521"/>
          </a:xfrm>
          <a:prstGeom prst="rect">
            <a:avLst/>
          </a:prstGeom>
        </p:spPr>
      </p:pic>
      <p:sp>
        <p:nvSpPr>
          <p:cNvPr id="3" name="矩形 2">
            <a:extLst>
              <a:ext uri="{FF2B5EF4-FFF2-40B4-BE49-F238E27FC236}">
                <a16:creationId xmlns:a16="http://schemas.microsoft.com/office/drawing/2014/main" id="{3547BCF4-C128-4B23-8BDF-F8E6B006F39E}"/>
              </a:ext>
            </a:extLst>
          </p:cNvPr>
          <p:cNvSpPr/>
          <p:nvPr/>
        </p:nvSpPr>
        <p:spPr>
          <a:xfrm>
            <a:off x="379974" y="1651485"/>
            <a:ext cx="5405130" cy="954107"/>
          </a:xfrm>
          <a:prstGeom prst="rect">
            <a:avLst/>
          </a:prstGeom>
        </p:spPr>
        <p:txBody>
          <a:bodyPr wrap="square">
            <a:spAutoFit/>
          </a:bodyPr>
          <a:lstStyle/>
          <a:p>
            <a:r>
              <a:rPr lang="zh-CN" altLang="en-US" sz="1400" dirty="0"/>
              <a:t>每个代理处的本地</a:t>
            </a:r>
            <a:r>
              <a:rPr lang="en-US" altLang="zh-CN" sz="1400" dirty="0"/>
              <a:t>DQN</a:t>
            </a:r>
            <a:r>
              <a:rPr lang="zh-CN" altLang="en-US" sz="1400" dirty="0"/>
              <a:t>模型具有两个</a:t>
            </a:r>
            <a:r>
              <a:rPr lang="en-US" altLang="zh-CN" sz="1400" dirty="0"/>
              <a:t>Q networks</a:t>
            </a:r>
            <a:r>
              <a:rPr lang="zh-CN" altLang="en-US" sz="1400" dirty="0"/>
              <a:t>和一个经验池。用</a:t>
            </a:r>
            <a:r>
              <a:rPr lang="en-US" altLang="zh-CN" sz="1400" dirty="0"/>
              <a:t>Q</a:t>
            </a:r>
            <a:r>
              <a:rPr lang="zh-CN" altLang="en-US" sz="1400" dirty="0"/>
              <a:t>表示的一个当前</a:t>
            </a:r>
            <a:r>
              <a:rPr lang="en-US" altLang="zh-CN" sz="1400" dirty="0"/>
              <a:t>Q networks</a:t>
            </a:r>
            <a:r>
              <a:rPr lang="zh-CN" altLang="en-US" sz="1400" dirty="0"/>
              <a:t>用于在系统状态下选择动作。由</a:t>
            </a:r>
            <a:r>
              <a:rPr lang="en-US" altLang="zh-CN" sz="1400" dirty="0"/>
              <a:t>Q</a:t>
            </a:r>
            <a:r>
              <a:rPr lang="zh-CN" altLang="en-US" sz="1400" dirty="0"/>
              <a:t>表示的目标</a:t>
            </a:r>
            <a:r>
              <a:rPr lang="en-US" altLang="zh-CN" sz="1400" dirty="0"/>
              <a:t>Q</a:t>
            </a:r>
            <a:r>
              <a:rPr lang="zh-CN" altLang="en-US" sz="1400" dirty="0"/>
              <a:t>网络用于计算目标</a:t>
            </a:r>
            <a:r>
              <a:rPr lang="en-US" altLang="zh-CN" sz="1400" dirty="0"/>
              <a:t>Q</a:t>
            </a:r>
            <a:r>
              <a:rPr lang="zh-CN" altLang="en-US" sz="1400" dirty="0"/>
              <a:t>值。经验池可以存储由（</a:t>
            </a:r>
            <a:r>
              <a:rPr lang="en-US" altLang="zh-CN" sz="1400" dirty="0">
                <a:solidFill>
                  <a:srgbClr val="FF0000"/>
                </a:solidFill>
              </a:rPr>
              <a:t>s</a:t>
            </a:r>
            <a:r>
              <a:rPr lang="zh-CN" altLang="en-US" sz="1400" dirty="0">
                <a:solidFill>
                  <a:srgbClr val="FF0000"/>
                </a:solidFill>
              </a:rPr>
              <a:t>，</a:t>
            </a:r>
            <a:r>
              <a:rPr lang="en-US" altLang="zh-CN" sz="1400" dirty="0">
                <a:solidFill>
                  <a:srgbClr val="FF0000"/>
                </a:solidFill>
              </a:rPr>
              <a:t>a</a:t>
            </a:r>
            <a:r>
              <a:rPr lang="zh-CN" altLang="en-US" sz="1400" dirty="0">
                <a:solidFill>
                  <a:srgbClr val="FF0000"/>
                </a:solidFill>
              </a:rPr>
              <a:t>，</a:t>
            </a:r>
            <a:r>
              <a:rPr lang="en-US" altLang="zh-CN" sz="1400" dirty="0">
                <a:solidFill>
                  <a:srgbClr val="FF0000"/>
                </a:solidFill>
              </a:rPr>
              <a:t>r</a:t>
            </a:r>
            <a:r>
              <a:rPr lang="zh-CN" altLang="en-US" sz="1400" dirty="0">
                <a:solidFill>
                  <a:srgbClr val="FF0000"/>
                </a:solidFill>
              </a:rPr>
              <a:t>，</a:t>
            </a:r>
            <a:r>
              <a:rPr lang="en-US" altLang="zh-CN" sz="1400" dirty="0">
                <a:solidFill>
                  <a:srgbClr val="FF0000"/>
                </a:solidFill>
              </a:rPr>
              <a:t>s</a:t>
            </a:r>
            <a:r>
              <a:rPr lang="zh-CN" altLang="en-US" sz="1400" dirty="0">
                <a:solidFill>
                  <a:srgbClr val="FF0000"/>
                </a:solidFill>
              </a:rPr>
              <a:t>’）表示的状态、动作、奖励和下一状态的元组</a:t>
            </a:r>
            <a:r>
              <a:rPr lang="zh-CN" altLang="en-US" sz="1400" dirty="0"/>
              <a:t>），用于反复训练。</a:t>
            </a:r>
          </a:p>
        </p:txBody>
      </p:sp>
      <p:pic>
        <p:nvPicPr>
          <p:cNvPr id="4" name="图片 3">
            <a:extLst>
              <a:ext uri="{FF2B5EF4-FFF2-40B4-BE49-F238E27FC236}">
                <a16:creationId xmlns:a16="http://schemas.microsoft.com/office/drawing/2014/main" id="{9949D68E-0A1B-4625-BD0B-A0D91A7B98D2}"/>
              </a:ext>
            </a:extLst>
          </p:cNvPr>
          <p:cNvPicPr>
            <a:picLocks noChangeAspect="1"/>
          </p:cNvPicPr>
          <p:nvPr/>
        </p:nvPicPr>
        <p:blipFill>
          <a:blip r:embed="rId8"/>
          <a:stretch>
            <a:fillRect/>
          </a:stretch>
        </p:blipFill>
        <p:spPr>
          <a:xfrm>
            <a:off x="1056005" y="5300457"/>
            <a:ext cx="2918713" cy="396274"/>
          </a:xfrm>
          <a:prstGeom prst="rect">
            <a:avLst/>
          </a:prstGeom>
        </p:spPr>
      </p:pic>
      <p:sp>
        <p:nvSpPr>
          <p:cNvPr id="6" name="矩形 5">
            <a:extLst>
              <a:ext uri="{FF2B5EF4-FFF2-40B4-BE49-F238E27FC236}">
                <a16:creationId xmlns:a16="http://schemas.microsoft.com/office/drawing/2014/main" id="{9CE567F3-4F33-4354-9C49-1E2CB6D42E5C}"/>
              </a:ext>
            </a:extLst>
          </p:cNvPr>
          <p:cNvSpPr/>
          <p:nvPr/>
        </p:nvSpPr>
        <p:spPr>
          <a:xfrm>
            <a:off x="379973" y="3646683"/>
            <a:ext cx="4913994" cy="1600438"/>
          </a:xfrm>
          <a:prstGeom prst="rect">
            <a:avLst/>
          </a:prstGeom>
        </p:spPr>
        <p:txBody>
          <a:bodyPr wrap="square">
            <a:spAutoFit/>
          </a:bodyPr>
          <a:lstStyle/>
          <a:p>
            <a:r>
              <a:rPr lang="zh-CN" altLang="en-US" sz="1400" dirty="0"/>
              <a:t>第一，对于每个代理，给定一个列表的未决的子任务，任务卸载的行动是确定在一个迭代的方式基于其本地</a:t>
            </a:r>
            <a:r>
              <a:rPr lang="en-US" altLang="zh-CN" sz="1400" dirty="0"/>
              <a:t>Q networks </a:t>
            </a:r>
            <a:r>
              <a:rPr lang="zh-CN" altLang="en-US" sz="1400" dirty="0"/>
              <a:t>。生成的经验，由（</a:t>
            </a:r>
            <a:r>
              <a:rPr lang="en-US" altLang="zh-CN" sz="1400" dirty="0"/>
              <a:t>s</a:t>
            </a:r>
            <a:r>
              <a:rPr lang="zh-CN" altLang="en-US" sz="1400" dirty="0"/>
              <a:t>，</a:t>
            </a:r>
            <a:r>
              <a:rPr lang="en-US" altLang="zh-CN" sz="1400" dirty="0"/>
              <a:t>a</a:t>
            </a:r>
            <a:r>
              <a:rPr lang="zh-CN" altLang="en-US" sz="1400" dirty="0"/>
              <a:t>，</a:t>
            </a:r>
            <a:r>
              <a:rPr lang="en-US" altLang="zh-CN" sz="1400" dirty="0"/>
              <a:t>r</a:t>
            </a:r>
            <a:r>
              <a:rPr lang="zh-CN" altLang="en-US" sz="1400" dirty="0"/>
              <a:t>，</a:t>
            </a:r>
            <a:r>
              <a:rPr lang="en-US" altLang="zh-CN" sz="1400" dirty="0"/>
              <a:t>s’</a:t>
            </a:r>
            <a:r>
              <a:rPr lang="zh-CN" altLang="en-US" sz="1400" dirty="0"/>
              <a:t>表示），存储在经验池中。</a:t>
            </a:r>
            <a:endParaRPr lang="en-US" altLang="zh-CN" sz="1400" dirty="0"/>
          </a:p>
          <a:p>
            <a:endParaRPr lang="en-US" altLang="zh-CN" sz="1400" dirty="0"/>
          </a:p>
          <a:p>
            <a:endParaRPr lang="en-US" altLang="zh-CN" sz="1400" dirty="0"/>
          </a:p>
          <a:p>
            <a:r>
              <a:rPr lang="zh-CN" altLang="en-US" sz="1400" dirty="0"/>
              <a:t>第二，每个代理从经验池中提取一批元组，并基于下方损失函数以及其梯度。</a:t>
            </a:r>
            <a:endParaRPr lang="en-US" altLang="zh-CN" sz="1400" dirty="0"/>
          </a:p>
        </p:txBody>
      </p:sp>
      <p:sp>
        <p:nvSpPr>
          <p:cNvPr id="11" name="矩形 10">
            <a:extLst>
              <a:ext uri="{FF2B5EF4-FFF2-40B4-BE49-F238E27FC236}">
                <a16:creationId xmlns:a16="http://schemas.microsoft.com/office/drawing/2014/main" id="{6F876CCB-E00F-456F-9512-A4370CB54879}"/>
              </a:ext>
            </a:extLst>
          </p:cNvPr>
          <p:cNvSpPr/>
          <p:nvPr/>
        </p:nvSpPr>
        <p:spPr>
          <a:xfrm>
            <a:off x="379973" y="5800486"/>
            <a:ext cx="6096000" cy="307777"/>
          </a:xfrm>
          <a:prstGeom prst="rect">
            <a:avLst/>
          </a:prstGeom>
        </p:spPr>
        <p:txBody>
          <a:bodyPr>
            <a:spAutoFit/>
          </a:bodyPr>
          <a:lstStyle/>
          <a:p>
            <a:r>
              <a:rPr lang="zh-CN" altLang="en-US" sz="1400" dirty="0"/>
              <a:t>第三，每个代理的局部梯度信息异步上传到云端的全局模型。</a:t>
            </a:r>
          </a:p>
        </p:txBody>
      </p:sp>
      <p:sp>
        <p:nvSpPr>
          <p:cNvPr id="27" name="文本框 26">
            <a:extLst>
              <a:ext uri="{FF2B5EF4-FFF2-40B4-BE49-F238E27FC236}">
                <a16:creationId xmlns:a16="http://schemas.microsoft.com/office/drawing/2014/main" id="{42306E1C-D9E2-4F8C-817F-08BAFA3F9F1E}"/>
              </a:ext>
            </a:extLst>
          </p:cNvPr>
          <p:cNvSpPr txBox="1"/>
          <p:nvPr/>
        </p:nvSpPr>
        <p:spPr>
          <a:xfrm>
            <a:off x="379973" y="3019911"/>
            <a:ext cx="4045415" cy="421005"/>
          </a:xfrm>
          <a:prstGeom prst="rect">
            <a:avLst/>
          </a:prstGeom>
          <a:noFill/>
        </p:spPr>
        <p:txBody>
          <a:bodyPr wrap="square" rtlCol="0">
            <a:noAutofit/>
          </a:bodyPr>
          <a:lstStyle/>
          <a:p>
            <a:pPr marL="342900" indent="-342900">
              <a:buFont typeface="Wingdings" panose="05000000000000000000" charset="0"/>
              <a:buChar char="Ø"/>
            </a:pPr>
            <a:r>
              <a:rPr lang="en-US" altLang="zh-CN" sz="2000" b="1" dirty="0">
                <a:ea typeface="宋体" panose="02010600030101010101" pitchFamily="2" charset="-122"/>
                <a:cs typeface="Times New Roman" panose="02020603050405020304" pitchFamily="18" charset="0"/>
                <a:sym typeface="+mn-ea"/>
              </a:rPr>
              <a:t>ADQN</a:t>
            </a:r>
            <a:r>
              <a:rPr lang="zh-CN" altLang="en-US" sz="2000" b="1" dirty="0">
                <a:ea typeface="宋体" panose="02010600030101010101" pitchFamily="2" charset="-122"/>
                <a:cs typeface="Times New Roman" panose="02020603050405020304" pitchFamily="18" charset="0"/>
                <a:sym typeface="+mn-ea"/>
              </a:rPr>
              <a:t>步骤</a:t>
            </a:r>
          </a:p>
        </p:txBody>
      </p:sp>
    </p:spTree>
    <p:extLst>
      <p:ext uri="{BB962C8B-B14F-4D97-AF65-F5344CB8AC3E}">
        <p14:creationId xmlns:p14="http://schemas.microsoft.com/office/powerpoint/2010/main" val="3283352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czOWRlZGNhOWFjYzVmYjcyYzJjMDU5YjA5MmNjMzgifQ=="/>
  <p:tag name="KSO_WPP_MARK_KEY" val="fd36f17d-5434-465f-afe9-55547e8cda3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2217</Words>
  <Application>Microsoft Office PowerPoint</Application>
  <PresentationFormat>宽屏</PresentationFormat>
  <Paragraphs>262</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-apple-system</vt:lpstr>
      <vt:lpstr>等线</vt:lpstr>
      <vt:lpstr>等线 Light</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杰 唐</cp:lastModifiedBy>
  <cp:revision>94</cp:revision>
  <dcterms:created xsi:type="dcterms:W3CDTF">2023-06-20T13:38:00Z</dcterms:created>
  <dcterms:modified xsi:type="dcterms:W3CDTF">2023-07-19T04:37:53Z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BE7BE5CFC68B4E0FAC42A34D12069B47_13</vt:lpwstr>
  </property>
  <property fmtid="{D5CDD505-2E9C-101B-9397-08002B2CF9AE}" pid="3" name="KSOProductBuildVer">
    <vt:lpwstr>2052-11.1.0.14309</vt:lpwstr>
  </property>
</Properties>
</file>