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6" r:id="rId3"/>
  </p:sldMasterIdLst>
  <p:notesMasterIdLst>
    <p:notesMasterId r:id="rId19"/>
  </p:notesMasterIdLst>
  <p:sldIdLst>
    <p:sldId id="3228" r:id="rId4"/>
    <p:sldId id="3260" r:id="rId5"/>
    <p:sldId id="3272" r:id="rId6"/>
    <p:sldId id="3273" r:id="rId7"/>
    <p:sldId id="3274" r:id="rId8"/>
    <p:sldId id="3275" r:id="rId9"/>
    <p:sldId id="3277" r:id="rId10"/>
    <p:sldId id="3279" r:id="rId11"/>
    <p:sldId id="3280" r:id="rId12"/>
    <p:sldId id="3281" r:id="rId13"/>
    <p:sldId id="3282" r:id="rId14"/>
    <p:sldId id="3278" r:id="rId15"/>
    <p:sldId id="3283" r:id="rId16"/>
    <p:sldId id="3284" r:id="rId17"/>
    <p:sldId id="323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70AD47"/>
    <a:srgbClr val="A5A5A5"/>
    <a:srgbClr val="FF0000"/>
    <a:srgbClr val="98A1B7"/>
    <a:srgbClr val="707C9F"/>
    <a:srgbClr val="C55A11"/>
    <a:srgbClr val="2F5597"/>
    <a:srgbClr val="92D050"/>
    <a:srgbClr val="1A7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8" y="144"/>
      </p:cViewPr>
      <p:guideLst>
        <p:guide orient="horz" pos="2183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009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19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42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89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16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5.wmf"/><Relationship Id="rId3" Type="http://schemas.openxmlformats.org/officeDocument/2006/relationships/image" Target="../media/image4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4.png"/><Relationship Id="rId21" Type="http://schemas.openxmlformats.org/officeDocument/2006/relationships/image" Target="../media/image3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2.wmf"/><Relationship Id="rId2" Type="http://schemas.openxmlformats.org/officeDocument/2006/relationships/notesSlide" Target="../notesSlides/notesSlide10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4.png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0.emf"/><Relationship Id="rId3" Type="http://schemas.openxmlformats.org/officeDocument/2006/relationships/image" Target="../media/image4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76975" y="2951946"/>
            <a:ext cx="7333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Multivariate Time-Series Forecasting with Temporal Polynomial Graph Neural Networks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17" name="文本占位符 13"/>
          <p:cNvSpPr txBox="1"/>
          <p:nvPr/>
        </p:nvSpPr>
        <p:spPr>
          <a:xfrm>
            <a:off x="4581190" y="5795282"/>
            <a:ext cx="3028950" cy="296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2023 / 07 / 18</a:t>
            </a:r>
            <a:endParaRPr lang="zh-CN" altLang="en-US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49782" y="48826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Yijing Liu, Qinxian Liu, Jian-Wei Zhang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Haozhe Feng, Zhongwei Wang, Zihan Zhou, Wei Chen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73885" y="3934746"/>
            <a:ext cx="5222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Conference on Neural Information Processing Systems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2901" y="1739857"/>
            <a:ext cx="4024416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变量相关性表示为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阶多项式矩阵：</a:t>
            </a:r>
            <a:endParaRPr lang="en-US" altLang="zh-CN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C12045A-F64D-4728-B56D-1033A44D2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505843"/>
              </p:ext>
            </p:extLst>
          </p:nvPr>
        </p:nvGraphicFramePr>
        <p:xfrm>
          <a:off x="5129650" y="1670468"/>
          <a:ext cx="2322913" cy="60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190440" progId="Equation.DSMT4">
                  <p:embed/>
                </p:oleObj>
              </mc:Choice>
              <mc:Fallback>
                <p:oleObj name="Equation" r:id="rId4" imgW="736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9650" y="1670468"/>
                        <a:ext cx="2322913" cy="600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DFF19FB-B6B3-4392-B875-D2A765C87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865199"/>
              </p:ext>
            </p:extLst>
          </p:nvPr>
        </p:nvGraphicFramePr>
        <p:xfrm>
          <a:off x="4059677" y="3054031"/>
          <a:ext cx="2950723" cy="67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190440" progId="Equation.DSMT4">
                  <p:embed/>
                </p:oleObj>
              </mc:Choice>
              <mc:Fallback>
                <p:oleObj name="Equation" r:id="rId6" imgW="838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59677" y="3054031"/>
                        <a:ext cx="2950723" cy="670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D955277-8AA2-464F-9329-67B35FCC2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29853"/>
              </p:ext>
            </p:extLst>
          </p:nvPr>
        </p:nvGraphicFramePr>
        <p:xfrm>
          <a:off x="1524551" y="3252284"/>
          <a:ext cx="319038" cy="43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90440" progId="Equation.DSMT4">
                  <p:embed/>
                </p:oleObj>
              </mc:Choice>
              <mc:Fallback>
                <p:oleObj name="Equation" r:id="rId8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551" y="3252284"/>
                        <a:ext cx="319038" cy="435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C5CB5D7D-3C9C-49D9-B5DF-166F031DE1BB}"/>
              </a:ext>
            </a:extLst>
          </p:cNvPr>
          <p:cNvSpPr txBox="1"/>
          <p:nvPr/>
        </p:nvSpPr>
        <p:spPr>
          <a:xfrm>
            <a:off x="924656" y="3166371"/>
            <a:ext cx="7507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定义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2F65EBD-ACF0-4BC9-97EB-9D0C4C4F530F}"/>
              </a:ext>
            </a:extLst>
          </p:cNvPr>
          <p:cNvSpPr txBox="1"/>
          <p:nvPr/>
        </p:nvSpPr>
        <p:spPr>
          <a:xfrm>
            <a:off x="1778515" y="3159160"/>
            <a:ext cx="240080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时间戳</a:t>
            </a:r>
            <a:r>
              <a:rPr lang="en-US" altLang="zh-CN" dirty="0"/>
              <a:t>embeddings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9BB6AAE-73B4-463E-B7EB-31F44A660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10957"/>
              </p:ext>
            </p:extLst>
          </p:nvPr>
        </p:nvGraphicFramePr>
        <p:xfrm>
          <a:off x="1631178" y="3929253"/>
          <a:ext cx="5264006" cy="57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9880" imgH="190440" progId="Equation.DSMT4">
                  <p:embed/>
                </p:oleObj>
              </mc:Choice>
              <mc:Fallback>
                <p:oleObj name="Equation" r:id="rId10" imgW="1739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1178" y="3929253"/>
                        <a:ext cx="5264006" cy="576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AAC17740-2480-432C-83A0-D07C7E03B34E}"/>
              </a:ext>
            </a:extLst>
          </p:cNvPr>
          <p:cNvSpPr txBox="1"/>
          <p:nvPr/>
        </p:nvSpPr>
        <p:spPr>
          <a:xfrm>
            <a:off x="873581" y="4676218"/>
            <a:ext cx="771764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使用平均结果提高预测效率和鲁棒性，最终系数通过平均矩阵来计算</a:t>
            </a:r>
            <a:endParaRPr lang="en-US" altLang="zh-CN" dirty="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3AEA3F5-34D7-44EB-BF87-FD1E77B46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743071"/>
              </p:ext>
            </p:extLst>
          </p:nvPr>
        </p:nvGraphicFramePr>
        <p:xfrm>
          <a:off x="1609752" y="5353540"/>
          <a:ext cx="5442788" cy="642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190440" progId="Equation.DSMT4">
                  <p:embed/>
                </p:oleObj>
              </mc:Choice>
              <mc:Fallback>
                <p:oleObj name="Equation" r:id="rId12" imgW="16128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9752" y="5353540"/>
                        <a:ext cx="5442788" cy="642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051A0BA-E9C9-D14F-7495-F8B5A103A502}"/>
              </a:ext>
            </a:extLst>
          </p:cNvPr>
          <p:cNvSpPr txBox="1"/>
          <p:nvPr/>
        </p:nvSpPr>
        <p:spPr>
          <a:xfrm>
            <a:off x="592554" y="994045"/>
            <a:ext cx="7775865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的多项式矩阵代表每个时间步长的依赖关系（系数随时间确定）</a:t>
            </a:r>
            <a:endParaRPr lang="en-US" altLang="zh-CN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EB1C73-73AE-31C1-11E1-ACC206698C77}"/>
              </a:ext>
            </a:extLst>
          </p:cNvPr>
          <p:cNvSpPr txBox="1"/>
          <p:nvPr/>
        </p:nvSpPr>
        <p:spPr>
          <a:xfrm>
            <a:off x="592553" y="2578915"/>
            <a:ext cx="7775865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为了生成任意长度的系数，使用了循环时间戳</a:t>
            </a:r>
            <a:r>
              <a:rPr lang="en-US" altLang="zh-CN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embedding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来索引时间步长</a:t>
            </a:r>
          </a:p>
        </p:txBody>
      </p:sp>
    </p:spTree>
    <p:extLst>
      <p:ext uri="{BB962C8B-B14F-4D97-AF65-F5344CB8AC3E}">
        <p14:creationId xmlns:p14="http://schemas.microsoft.com/office/powerpoint/2010/main" val="336762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2597" y="1150600"/>
            <a:ext cx="258307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Hidden Feature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5864C0C-A81C-4C8C-BB70-E8056CD4A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524488"/>
              </p:ext>
            </p:extLst>
          </p:nvPr>
        </p:nvGraphicFramePr>
        <p:xfrm>
          <a:off x="1022597" y="1743140"/>
          <a:ext cx="38766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317160" progId="Equation.DSMT4">
                  <p:embed/>
                </p:oleObj>
              </mc:Choice>
              <mc:Fallback>
                <p:oleObj name="Equation" r:id="rId4" imgW="13204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2597" y="1743140"/>
                        <a:ext cx="3876675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FBD0143-3486-44B1-A24C-BB8D52D32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30064"/>
              </p:ext>
            </p:extLst>
          </p:nvPr>
        </p:nvGraphicFramePr>
        <p:xfrm>
          <a:off x="5683353" y="1708519"/>
          <a:ext cx="800471" cy="622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177480" progId="Equation.DSMT4">
                  <p:embed/>
                </p:oleObj>
              </mc:Choice>
              <mc:Fallback>
                <p:oleObj name="Equation" r:id="rId6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3353" y="1708519"/>
                        <a:ext cx="800471" cy="622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46702BEB-D43C-406C-B493-2526E26CC550}"/>
              </a:ext>
            </a:extLst>
          </p:cNvPr>
          <p:cNvSpPr txBox="1"/>
          <p:nvPr/>
        </p:nvSpPr>
        <p:spPr>
          <a:xfrm>
            <a:off x="6425863" y="1740269"/>
            <a:ext cx="222035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矩阵</a:t>
            </a:r>
            <a:r>
              <a:rPr lang="en-US" altLang="zh-CN" dirty="0" err="1"/>
              <a:t>Frobenius</a:t>
            </a:r>
            <a:r>
              <a:rPr lang="en-US" altLang="zh-CN" dirty="0"/>
              <a:t> norm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4AC91D6-60C8-4AAB-A8C9-3F65481A4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12276"/>
              </p:ext>
            </p:extLst>
          </p:nvPr>
        </p:nvGraphicFramePr>
        <p:xfrm>
          <a:off x="1022597" y="3262471"/>
          <a:ext cx="4250577" cy="61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480" imgH="190440" progId="Equation.DSMT4">
                  <p:embed/>
                </p:oleObj>
              </mc:Choice>
              <mc:Fallback>
                <p:oleObj name="Equation" r:id="rId8" imgW="1320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2597" y="3262471"/>
                        <a:ext cx="4250577" cy="613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CF00003-18A0-4610-9F7F-DDB9D0595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670260"/>
              </p:ext>
            </p:extLst>
          </p:nvPr>
        </p:nvGraphicFramePr>
        <p:xfrm>
          <a:off x="8178800" y="4470400"/>
          <a:ext cx="9144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164160" progId="Equation.DSMT4">
                  <p:embed/>
                </p:oleObj>
              </mc:Choice>
              <mc:Fallback>
                <p:oleObj name="Equation" r:id="rId10" imgW="914400" imgH="164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78800" y="4470400"/>
                        <a:ext cx="914400" cy="16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ACCC8B9-1083-42B2-96A6-31E22E283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068022"/>
              </p:ext>
            </p:extLst>
          </p:nvPr>
        </p:nvGraphicFramePr>
        <p:xfrm>
          <a:off x="1022597" y="3972417"/>
          <a:ext cx="2952660" cy="73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520" imgH="203040" progId="Equation.DSMT4">
                  <p:embed/>
                </p:oleObj>
              </mc:Choice>
              <mc:Fallback>
                <p:oleObj name="Equation" r:id="rId12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2597" y="3972417"/>
                        <a:ext cx="2952660" cy="73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6E8D7E8-5644-4A70-BCDC-8C6B52FCA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789695"/>
              </p:ext>
            </p:extLst>
          </p:nvPr>
        </p:nvGraphicFramePr>
        <p:xfrm>
          <a:off x="1023938" y="5231571"/>
          <a:ext cx="5902638" cy="57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68480" imgH="190440" progId="Equation.DSMT4">
                  <p:embed/>
                </p:oleObj>
              </mc:Choice>
              <mc:Fallback>
                <p:oleObj name="Equation" r:id="rId14" imgW="1968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23938" y="5231571"/>
                        <a:ext cx="5902638" cy="571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A7BDBBD-1F24-4740-836A-4D9E6A19E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467923"/>
              </p:ext>
            </p:extLst>
          </p:nvPr>
        </p:nvGraphicFramePr>
        <p:xfrm>
          <a:off x="7536041" y="5165528"/>
          <a:ext cx="3203502" cy="69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39600" imgH="203040" progId="Equation.DSMT4">
                  <p:embed/>
                </p:oleObj>
              </mc:Choice>
              <mc:Fallback>
                <p:oleObj name="Equation" r:id="rId16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36041" y="5165528"/>
                        <a:ext cx="3203502" cy="692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73FB75F-29A1-4C59-C8A1-596501ECD0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36792"/>
              </p:ext>
            </p:extLst>
          </p:nvPr>
        </p:nvGraphicFramePr>
        <p:xfrm>
          <a:off x="5669246" y="3336031"/>
          <a:ext cx="598632" cy="44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177480" progId="Equation.DSMT4">
                  <p:embed/>
                </p:oleObj>
              </mc:Choice>
              <mc:Fallback>
                <p:oleObj name="Equation" r:id="rId18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69246" y="3336031"/>
                        <a:ext cx="598632" cy="44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F3619CA-9B29-A7E5-71D1-80A45A332525}"/>
              </a:ext>
            </a:extLst>
          </p:cNvPr>
          <p:cNvSpPr txBox="1"/>
          <p:nvPr/>
        </p:nvSpPr>
        <p:spPr>
          <a:xfrm>
            <a:off x="6218198" y="3174854"/>
            <a:ext cx="449430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(queries the data encoding with a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learnable beginning of sentence (BOS) token)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6E4A419-0710-F386-A0A8-7FF775043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421902"/>
              </p:ext>
            </p:extLst>
          </p:nvPr>
        </p:nvGraphicFramePr>
        <p:xfrm>
          <a:off x="5520384" y="4112711"/>
          <a:ext cx="729682" cy="52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190440" progId="Equation.DSMT4">
                  <p:embed/>
                </p:oleObj>
              </mc:Choice>
              <mc:Fallback>
                <p:oleObj name="Equation" r:id="rId20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20384" y="4112711"/>
                        <a:ext cx="729682" cy="521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63EA652-510B-09D0-32FE-5A882E9C3CDD}"/>
              </a:ext>
            </a:extLst>
          </p:cNvPr>
          <p:cNvSpPr txBox="1"/>
          <p:nvPr/>
        </p:nvSpPr>
        <p:spPr>
          <a:xfrm>
            <a:off x="6346939" y="4128094"/>
            <a:ext cx="2875002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0" dirty="0">
                <a:effectLst/>
                <a:latin typeface="-apple-system"/>
              </a:rPr>
              <a:t>prediction matrix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5598FC-7176-4939-F45B-28A39F627926}"/>
              </a:ext>
            </a:extLst>
          </p:cNvPr>
          <p:cNvSpPr txBox="1"/>
          <p:nvPr/>
        </p:nvSpPr>
        <p:spPr>
          <a:xfrm>
            <a:off x="929104" y="2731199"/>
            <a:ext cx="2676567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单结果预测结果</a:t>
            </a:r>
            <a:endParaRPr lang="en-US" altLang="zh-CN" sz="20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63E6F7-DA77-5A0A-98F6-ED999EDAAB92}"/>
              </a:ext>
            </a:extLst>
          </p:cNvPr>
          <p:cNvSpPr txBox="1"/>
          <p:nvPr/>
        </p:nvSpPr>
        <p:spPr>
          <a:xfrm>
            <a:off x="1022597" y="4703154"/>
            <a:ext cx="215009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连续预测结果</a:t>
            </a:r>
            <a:endParaRPr lang="en-US" altLang="zh-CN" sz="20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03707A-BB24-4B07-E04E-0028F5ED47CB}"/>
              </a:ext>
            </a:extLst>
          </p:cNvPr>
          <p:cNvSpPr txBox="1"/>
          <p:nvPr/>
        </p:nvSpPr>
        <p:spPr>
          <a:xfrm>
            <a:off x="5536408" y="2392529"/>
            <a:ext cx="396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具有大范数的</a:t>
            </a:r>
            <a:r>
              <a:rPr lang="en-US" altLang="zh-CN" dirty="0" err="1"/>
              <a:t>Wk</a:t>
            </a:r>
            <a:r>
              <a:rPr lang="zh-CN" altLang="en-US" dirty="0"/>
              <a:t>增加了第</a:t>
            </a:r>
            <a:r>
              <a:rPr lang="en-US" altLang="zh-CN" dirty="0"/>
              <a:t>k</a:t>
            </a:r>
            <a:r>
              <a:rPr lang="zh-CN" altLang="en-US" dirty="0"/>
              <a:t>项的贡献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934C58-0206-A85C-D804-8540BDA81379}"/>
              </a:ext>
            </a:extLst>
          </p:cNvPr>
          <p:cNvSpPr txBox="1"/>
          <p:nvPr/>
        </p:nvSpPr>
        <p:spPr>
          <a:xfrm>
            <a:off x="3382199" y="1273083"/>
            <a:ext cx="7229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[</a:t>
            </a:r>
            <a:r>
              <a:rPr lang="zh-CN" altLang="en-US" sz="1600" dirty="0"/>
              <a:t>Diffusion convolutional recurrent neural network:</a:t>
            </a:r>
            <a:r>
              <a:rPr lang="en-US" altLang="zh-CN" sz="1600" dirty="0"/>
              <a:t> </a:t>
            </a:r>
            <a:r>
              <a:rPr lang="zh-CN" altLang="en-US" sz="1600" dirty="0"/>
              <a:t>Data-driven traffic forecasting</a:t>
            </a:r>
            <a:r>
              <a:rPr lang="en-US" altLang="zh-CN" sz="1600" dirty="0"/>
              <a:t>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156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103" y="852586"/>
            <a:ext cx="9121337" cy="555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对比结果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9F1B33-EECB-42CD-A11E-5D4CBEBCC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73" y="1101905"/>
            <a:ext cx="7277837" cy="45566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0ED241-EAEE-4784-96C0-1297A7287360}"/>
              </a:ext>
            </a:extLst>
          </p:cNvPr>
          <p:cNvSpPr txBox="1"/>
          <p:nvPr/>
        </p:nvSpPr>
        <p:spPr>
          <a:xfrm>
            <a:off x="7809016" y="2726403"/>
            <a:ext cx="3336966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个数据集，</a:t>
            </a:r>
            <a:r>
              <a:rPr lang="en-US" altLang="zh-CN" sz="20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个</a:t>
            </a:r>
            <a:r>
              <a:rPr lang="en-US" altLang="zh-CN" sz="20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SOTA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effectLst/>
                <a:latin typeface="仿宋_GB2312" panose="02010609030101010101" pitchFamily="49" charset="-122"/>
                <a:ea typeface="仿宋_GB2312" panose="02010609030101010101" pitchFamily="49" charset="-122"/>
              </a:rPr>
              <a:t>样本量小，这导致难以捕捉的动态变量的依赖性</a:t>
            </a:r>
            <a:endParaRPr lang="zh-CN" altLang="en-US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66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07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ED241-EAEE-4784-96C0-1297A7287360}"/>
              </a:ext>
            </a:extLst>
          </p:cNvPr>
          <p:cNvSpPr txBox="1"/>
          <p:nvPr/>
        </p:nvSpPr>
        <p:spPr>
          <a:xfrm>
            <a:off x="929104" y="1389872"/>
            <a:ext cx="9565911" cy="499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创新点：</a:t>
            </a:r>
            <a:endParaRPr lang="en-US" altLang="zh-CN" sz="2400" dirty="0">
              <a:solidFill>
                <a:srgbClr val="FF000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时间多项式矩阵捕捉节点权重的时间变化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思考：</a:t>
            </a:r>
            <a:endParaRPr lang="en-US" altLang="zh-CN" sz="2400" dirty="0">
              <a:solidFill>
                <a:srgbClr val="FF000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无人机部件之间权重关系会随时间变化，尤其是在部件损坏时变化会比较明显。可以引入该方法进行故障检测。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目前故障检测是飞机短时间飞行，可以先不考虑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timestamp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循环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后续可考虑用于寿命预测等方面，随着部件衰老，权重会发生变化。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41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71" y="195149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4784" y="2252225"/>
            <a:ext cx="3575018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</a:p>
        </p:txBody>
      </p:sp>
      <p:sp>
        <p:nvSpPr>
          <p:cNvPr id="12" name="椭圆 11"/>
          <p:cNvSpPr/>
          <p:nvPr/>
        </p:nvSpPr>
        <p:spPr>
          <a:xfrm>
            <a:off x="1524353" y="155864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41898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44598" y="3263845"/>
            <a:ext cx="6498497" cy="27695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9104" y="2161604"/>
            <a:ext cx="9217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Multivariate Time-Series Forecasting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with </a:t>
            </a:r>
          </a:p>
          <a:p>
            <a:pPr algn="ctr" defTabSz="913765">
              <a:defRPr/>
            </a:pP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defTabSz="913765"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Temporal Polynomial </a:t>
            </a:r>
            <a:r>
              <a:rPr lang="en-US" altLang="zh-CN" sz="3200" b="1" dirty="0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 Neural Networks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05600" y="373126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研究方法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27289" y="270272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研究问题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77780" y="373126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创新点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îś1îḍe"/>
          <p:cNvSpPr/>
          <p:nvPr/>
        </p:nvSpPr>
        <p:spPr>
          <a:xfrm>
            <a:off x="6960963" y="3733800"/>
            <a:ext cx="760928" cy="740884"/>
          </a:xfrm>
          <a:prstGeom prst="roundRect">
            <a:avLst>
              <a:gd name="adj" fmla="val 50000"/>
            </a:avLst>
          </a:prstGeom>
          <a:ln>
            <a:solidFill>
              <a:srgbClr val="A5A5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îš1ïḋe"/>
          <p:cNvSpPr txBox="1"/>
          <p:nvPr/>
        </p:nvSpPr>
        <p:spPr>
          <a:xfrm>
            <a:off x="6960962" y="3888687"/>
            <a:ext cx="7957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湿度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7338" y="1009588"/>
            <a:ext cx="6898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Multivariate Time-Series Forecasting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6548" y="1677280"/>
            <a:ext cx="11053618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多元时间序列预测考虑了多个与时间有关的变量，并试图预测未来的一段时间里这些变量的值。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多个单传感器的时间序列数据构成多元时间序列数据。</a:t>
            </a:r>
          </a:p>
        </p:txBody>
      </p:sp>
      <p:grpSp>
        <p:nvGrpSpPr>
          <p:cNvPr id="13" name="ïṥľïḓe"/>
          <p:cNvGrpSpPr/>
          <p:nvPr/>
        </p:nvGrpSpPr>
        <p:grpSpPr>
          <a:xfrm>
            <a:off x="2828383" y="4202896"/>
            <a:ext cx="975944" cy="908640"/>
            <a:chOff x="2100425" y="2192009"/>
            <a:chExt cx="1219376" cy="1135285"/>
          </a:xfrm>
          <a:solidFill>
            <a:schemeClr val="bg1"/>
          </a:solidFill>
          <a:effectLst>
            <a:outerShdw blurRad="254000" dist="152400" dir="3900000" algn="ctr" rotWithShape="0">
              <a:schemeClr val="bg1">
                <a:lumMod val="75000"/>
                <a:alpha val="30000"/>
              </a:schemeClr>
            </a:outerShdw>
          </a:effectLst>
        </p:grpSpPr>
        <p:sp>
          <p:nvSpPr>
            <p:cNvPr id="23" name="îś1îḍe"/>
            <p:cNvSpPr/>
            <p:nvPr/>
          </p:nvSpPr>
          <p:spPr>
            <a:xfrm>
              <a:off x="2131387" y="2192009"/>
              <a:ext cx="1165999" cy="113528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îš1ïḋe"/>
            <p:cNvSpPr txBox="1"/>
            <p:nvPr/>
          </p:nvSpPr>
          <p:spPr>
            <a:xfrm>
              <a:off x="2100425" y="2355877"/>
              <a:ext cx="1219376" cy="8075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今天</a:t>
              </a:r>
              <a:endPara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天气</a:t>
              </a:r>
              <a:endPara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30195" y="3416870"/>
            <a:ext cx="3002931" cy="2543576"/>
            <a:chOff x="3930195" y="3416870"/>
            <a:chExt cx="3002931" cy="2543576"/>
          </a:xfrm>
        </p:grpSpPr>
        <p:sp>
          <p:nvSpPr>
            <p:cNvPr id="11" name="íṩliḑê"/>
            <p:cNvSpPr/>
            <p:nvPr/>
          </p:nvSpPr>
          <p:spPr>
            <a:xfrm>
              <a:off x="4225433" y="3416870"/>
              <a:ext cx="2556999" cy="25367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 cap="rnd">
              <a:noFill/>
              <a:prstDash val="solid"/>
              <a:round/>
            </a:ln>
            <a:effectLst>
              <a:outerShdw sx="1000" sy="1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íṡ1ïďê"/>
            <p:cNvGrpSpPr/>
            <p:nvPr/>
          </p:nvGrpSpPr>
          <p:grpSpPr>
            <a:xfrm>
              <a:off x="4458788" y="3660932"/>
              <a:ext cx="2086172" cy="2069651"/>
              <a:chOff x="5003648" y="2488756"/>
              <a:chExt cx="2184705" cy="2167404"/>
            </a:xfrm>
          </p:grpSpPr>
          <p:sp>
            <p:nvSpPr>
              <p:cNvPr id="25" name="îśḷiḑe"/>
              <p:cNvSpPr/>
              <p:nvPr/>
            </p:nvSpPr>
            <p:spPr>
              <a:xfrm>
                <a:off x="5003648" y="2488756"/>
                <a:ext cx="2184705" cy="21674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 cap="rnd">
                <a:noFill/>
                <a:prstDash val="solid"/>
                <a:round/>
              </a:ln>
              <a:effectLst>
                <a:outerShdw blurRad="254000" dist="152400" dir="3900000" algn="ctr" rotWithShape="0">
                  <a:schemeClr val="bg1">
                    <a:lumMod val="75000"/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îsḻïḍe"/>
              <p:cNvSpPr txBox="1"/>
              <p:nvPr/>
            </p:nvSpPr>
            <p:spPr>
              <a:xfrm>
                <a:off x="5211876" y="3220453"/>
                <a:ext cx="1849762" cy="49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2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明天天气</a:t>
                </a:r>
                <a:endParaRPr lang="en-US" altLang="zh-CN" sz="2400" b="1" dirty="0">
                  <a:solidFill>
                    <a:schemeClr val="accent2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7" name="i$líḑé"/>
            <p:cNvSpPr/>
            <p:nvPr/>
          </p:nvSpPr>
          <p:spPr>
            <a:xfrm>
              <a:off x="6599470" y="4469659"/>
              <a:ext cx="333656" cy="333654"/>
            </a:xfrm>
            <a:prstGeom prst="ellipse">
              <a:avLst/>
            </a:prstGeom>
            <a:solidFill>
              <a:schemeClr val="accent3"/>
            </a:solidFill>
            <a:ln w="152400" cap="rnd">
              <a:noFill/>
              <a:prstDash val="solid"/>
              <a:round/>
            </a:ln>
            <a:effectLst>
              <a:outerShdw blurRad="254000" dist="127000" algn="ctr" rotWithShape="0">
                <a:schemeClr val="accent3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îşľîḓé"/>
            <p:cNvSpPr/>
            <p:nvPr/>
          </p:nvSpPr>
          <p:spPr>
            <a:xfrm>
              <a:off x="3930195" y="4397324"/>
              <a:ext cx="478327" cy="478323"/>
            </a:xfrm>
            <a:prstGeom prst="ellipse">
              <a:avLst/>
            </a:prstGeom>
            <a:solidFill>
              <a:schemeClr val="accent5"/>
            </a:solidFill>
            <a:ln w="152400" cap="rnd">
              <a:noFill/>
              <a:prstDash val="solid"/>
              <a:rou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ïṡļídè"/>
            <p:cNvSpPr/>
            <p:nvPr/>
          </p:nvSpPr>
          <p:spPr>
            <a:xfrm>
              <a:off x="5894742" y="5735065"/>
              <a:ext cx="225381" cy="225381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4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ïş1íḋê"/>
            <p:cNvSpPr/>
            <p:nvPr/>
          </p:nvSpPr>
          <p:spPr>
            <a:xfrm>
              <a:off x="4971343" y="3416870"/>
              <a:ext cx="156508" cy="156507"/>
            </a:xfrm>
            <a:prstGeom prst="ellipse">
              <a:avLst/>
            </a:prstGeom>
            <a:solidFill>
              <a:schemeClr val="accent6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6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" name="îś1îḍe"/>
          <p:cNvSpPr/>
          <p:nvPr/>
        </p:nvSpPr>
        <p:spPr>
          <a:xfrm>
            <a:off x="6349110" y="5637090"/>
            <a:ext cx="596548" cy="580833"/>
          </a:xfrm>
          <a:prstGeom prst="roundRect">
            <a:avLst>
              <a:gd name="adj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39" name="îš1ïḋe"/>
          <p:cNvSpPr txBox="1"/>
          <p:nvPr/>
        </p:nvSpPr>
        <p:spPr>
          <a:xfrm>
            <a:off x="6175724" y="5751938"/>
            <a:ext cx="9759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风力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" name="îś1îḍe"/>
          <p:cNvSpPr/>
          <p:nvPr/>
        </p:nvSpPr>
        <p:spPr>
          <a:xfrm>
            <a:off x="4403371" y="2921456"/>
            <a:ext cx="596548" cy="580833"/>
          </a:xfrm>
          <a:prstGeom prst="roundRect">
            <a:avLst>
              <a:gd name="adj" fmla="val 50000"/>
            </a:avLst>
          </a:prstGeom>
          <a:ln>
            <a:solidFill>
              <a:srgbClr val="70AD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îš1ïḋe"/>
          <p:cNvSpPr txBox="1"/>
          <p:nvPr/>
        </p:nvSpPr>
        <p:spPr>
          <a:xfrm>
            <a:off x="4229985" y="3036304"/>
            <a:ext cx="9759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季节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研究现状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92374" y="1719676"/>
            <a:ext cx="10361899" cy="3600000"/>
            <a:chOff x="992374" y="1885931"/>
            <a:chExt cx="10361899" cy="3600000"/>
          </a:xfrm>
        </p:grpSpPr>
        <p:sp>
          <p:nvSpPr>
            <p:cNvPr id="6" name="任意多边形: 形状 5"/>
            <p:cNvSpPr/>
            <p:nvPr/>
          </p:nvSpPr>
          <p:spPr>
            <a:xfrm rot="10800000" flipH="1" flipV="1">
              <a:off x="992374" y="1885931"/>
              <a:ext cx="5512146" cy="3600000"/>
            </a:xfrm>
            <a:custGeom>
              <a:avLst/>
              <a:gdLst>
                <a:gd name="connsiteX0" fmla="*/ 600012 w 5512146"/>
                <a:gd name="connsiteY0" fmla="*/ 0 h 3600000"/>
                <a:gd name="connsiteX1" fmla="*/ 4920173 w 5512146"/>
                <a:gd name="connsiteY1" fmla="*/ 0 h 3600000"/>
                <a:gd name="connsiteX2" fmla="*/ 5507995 w 5512146"/>
                <a:gd name="connsiteY2" fmla="*/ 479089 h 3600000"/>
                <a:gd name="connsiteX3" fmla="*/ 5512146 w 5512146"/>
                <a:gd name="connsiteY3" fmla="*/ 520264 h 3600000"/>
                <a:gd name="connsiteX4" fmla="*/ 5442889 w 5512146"/>
                <a:gd name="connsiteY4" fmla="*/ 494916 h 3600000"/>
                <a:gd name="connsiteX5" fmla="*/ 5036528 w 5512146"/>
                <a:gd name="connsiteY5" fmla="*/ 433480 h 3600000"/>
                <a:gd name="connsiteX6" fmla="*/ 3670008 w 5512146"/>
                <a:gd name="connsiteY6" fmla="*/ 1800000 h 3600000"/>
                <a:gd name="connsiteX7" fmla="*/ 5036528 w 5512146"/>
                <a:gd name="connsiteY7" fmla="*/ 3166520 h 3600000"/>
                <a:gd name="connsiteX8" fmla="*/ 5442889 w 5512146"/>
                <a:gd name="connsiteY8" fmla="*/ 3105084 h 3600000"/>
                <a:gd name="connsiteX9" fmla="*/ 5512145 w 5512146"/>
                <a:gd name="connsiteY9" fmla="*/ 3079736 h 3600000"/>
                <a:gd name="connsiteX10" fmla="*/ 5507995 w 5512146"/>
                <a:gd name="connsiteY10" fmla="*/ 3120911 h 3600000"/>
                <a:gd name="connsiteX11" fmla="*/ 4920173 w 5512146"/>
                <a:gd name="connsiteY11" fmla="*/ 3600000 h 3600000"/>
                <a:gd name="connsiteX12" fmla="*/ 600012 w 5512146"/>
                <a:gd name="connsiteY12" fmla="*/ 3600000 h 3600000"/>
                <a:gd name="connsiteX13" fmla="*/ 0 w 5512146"/>
                <a:gd name="connsiteY13" fmla="*/ 2999988 h 3600000"/>
                <a:gd name="connsiteX14" fmla="*/ 0 w 5512146"/>
                <a:gd name="connsiteY14" fmla="*/ 600012 h 3600000"/>
                <a:gd name="connsiteX15" fmla="*/ 600012 w 5512146"/>
                <a:gd name="connsiteY15" fmla="*/ 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2146" h="3600000">
                  <a:moveTo>
                    <a:pt x="600012" y="0"/>
                  </a:moveTo>
                  <a:lnTo>
                    <a:pt x="4920173" y="0"/>
                  </a:lnTo>
                  <a:cubicBezTo>
                    <a:pt x="5210128" y="0"/>
                    <a:pt x="5452046" y="205674"/>
                    <a:pt x="5507995" y="479089"/>
                  </a:cubicBezTo>
                  <a:lnTo>
                    <a:pt x="5512146" y="520264"/>
                  </a:lnTo>
                  <a:lnTo>
                    <a:pt x="5442889" y="494916"/>
                  </a:lnTo>
                  <a:cubicBezTo>
                    <a:pt x="5314520" y="454989"/>
                    <a:pt x="5178036" y="433480"/>
                    <a:pt x="5036528" y="433480"/>
                  </a:cubicBezTo>
                  <a:cubicBezTo>
                    <a:pt x="4281820" y="433480"/>
                    <a:pt x="3670008" y="1045292"/>
                    <a:pt x="3670008" y="1800000"/>
                  </a:cubicBezTo>
                  <a:cubicBezTo>
                    <a:pt x="3670008" y="2554708"/>
                    <a:pt x="4281820" y="3166520"/>
                    <a:pt x="5036528" y="3166520"/>
                  </a:cubicBezTo>
                  <a:cubicBezTo>
                    <a:pt x="5178036" y="3166520"/>
                    <a:pt x="5314520" y="3145011"/>
                    <a:pt x="5442889" y="3105084"/>
                  </a:cubicBezTo>
                  <a:lnTo>
                    <a:pt x="5512145" y="3079736"/>
                  </a:lnTo>
                  <a:lnTo>
                    <a:pt x="5507995" y="3120911"/>
                  </a:lnTo>
                  <a:cubicBezTo>
                    <a:pt x="5452046" y="3394327"/>
                    <a:pt x="5210128" y="3600000"/>
                    <a:pt x="4920173" y="3600000"/>
                  </a:cubicBezTo>
                  <a:lnTo>
                    <a:pt x="600012" y="3600000"/>
                  </a:lnTo>
                  <a:cubicBezTo>
                    <a:pt x="268635" y="3600000"/>
                    <a:pt x="0" y="3331365"/>
                    <a:pt x="0" y="2999988"/>
                  </a:cubicBezTo>
                  <a:lnTo>
                    <a:pt x="0" y="600012"/>
                  </a:lnTo>
                  <a:cubicBezTo>
                    <a:pt x="0" y="268635"/>
                    <a:pt x="268635" y="0"/>
                    <a:pt x="600012" y="0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 dirty="0">
                <a:noFill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 rot="10800000" flipV="1">
              <a:off x="5701016" y="1885931"/>
              <a:ext cx="5498608" cy="3600000"/>
            </a:xfrm>
            <a:custGeom>
              <a:avLst/>
              <a:gdLst>
                <a:gd name="connsiteX0" fmla="*/ 4912136 w 5498608"/>
                <a:gd name="connsiteY0" fmla="*/ 0 h 3600000"/>
                <a:gd name="connsiteX1" fmla="*/ 600012 w 5498608"/>
                <a:gd name="connsiteY1" fmla="*/ 0 h 3600000"/>
                <a:gd name="connsiteX2" fmla="*/ 0 w 5498608"/>
                <a:gd name="connsiteY2" fmla="*/ 600012 h 3600000"/>
                <a:gd name="connsiteX3" fmla="*/ 0 w 5498608"/>
                <a:gd name="connsiteY3" fmla="*/ 2999988 h 3600000"/>
                <a:gd name="connsiteX4" fmla="*/ 600012 w 5498608"/>
                <a:gd name="connsiteY4" fmla="*/ 3600000 h 3600000"/>
                <a:gd name="connsiteX5" fmla="*/ 4912136 w 5498608"/>
                <a:gd name="connsiteY5" fmla="*/ 3600000 h 3600000"/>
                <a:gd name="connsiteX6" fmla="*/ 5464996 w 5498608"/>
                <a:gd name="connsiteY6" fmla="*/ 3233540 h 3600000"/>
                <a:gd name="connsiteX7" fmla="*/ 5498608 w 5498608"/>
                <a:gd name="connsiteY7" fmla="*/ 3125262 h 3600000"/>
                <a:gd name="connsiteX8" fmla="*/ 5446122 w 5498608"/>
                <a:gd name="connsiteY8" fmla="*/ 3138757 h 3600000"/>
                <a:gd name="connsiteX9" fmla="*/ 5170721 w 5498608"/>
                <a:gd name="connsiteY9" fmla="*/ 3166520 h 3600000"/>
                <a:gd name="connsiteX10" fmla="*/ 3804201 w 5498608"/>
                <a:gd name="connsiteY10" fmla="*/ 1800000 h 3600000"/>
                <a:gd name="connsiteX11" fmla="*/ 5170721 w 5498608"/>
                <a:gd name="connsiteY11" fmla="*/ 433480 h 3600000"/>
                <a:gd name="connsiteX12" fmla="*/ 5446122 w 5498608"/>
                <a:gd name="connsiteY12" fmla="*/ 461243 h 3600000"/>
                <a:gd name="connsiteX13" fmla="*/ 5498608 w 5498608"/>
                <a:gd name="connsiteY13" fmla="*/ 474738 h 3600000"/>
                <a:gd name="connsiteX14" fmla="*/ 5464996 w 5498608"/>
                <a:gd name="connsiteY14" fmla="*/ 366460 h 3600000"/>
                <a:gd name="connsiteX15" fmla="*/ 4912136 w 5498608"/>
                <a:gd name="connsiteY15" fmla="*/ 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8608" h="3600000">
                  <a:moveTo>
                    <a:pt x="4912136" y="0"/>
                  </a:moveTo>
                  <a:lnTo>
                    <a:pt x="600012" y="0"/>
                  </a:lnTo>
                  <a:cubicBezTo>
                    <a:pt x="268635" y="0"/>
                    <a:pt x="0" y="268635"/>
                    <a:pt x="0" y="600012"/>
                  </a:cubicBezTo>
                  <a:lnTo>
                    <a:pt x="0" y="2999988"/>
                  </a:lnTo>
                  <a:cubicBezTo>
                    <a:pt x="0" y="3331365"/>
                    <a:pt x="268635" y="3600000"/>
                    <a:pt x="600012" y="3600000"/>
                  </a:cubicBezTo>
                  <a:lnTo>
                    <a:pt x="4912136" y="3600000"/>
                  </a:lnTo>
                  <a:cubicBezTo>
                    <a:pt x="5160669" y="3600000"/>
                    <a:pt x="5373909" y="3448893"/>
                    <a:pt x="5464996" y="3233540"/>
                  </a:cubicBezTo>
                  <a:lnTo>
                    <a:pt x="5498608" y="3125262"/>
                  </a:lnTo>
                  <a:lnTo>
                    <a:pt x="5446122" y="3138757"/>
                  </a:lnTo>
                  <a:cubicBezTo>
                    <a:pt x="5357165" y="3156961"/>
                    <a:pt x="5265060" y="3166520"/>
                    <a:pt x="5170721" y="3166520"/>
                  </a:cubicBezTo>
                  <a:cubicBezTo>
                    <a:pt x="4416013" y="3166520"/>
                    <a:pt x="3804201" y="2554708"/>
                    <a:pt x="3804201" y="1800000"/>
                  </a:cubicBezTo>
                  <a:cubicBezTo>
                    <a:pt x="3804201" y="1045292"/>
                    <a:pt x="4416013" y="433480"/>
                    <a:pt x="5170721" y="433480"/>
                  </a:cubicBezTo>
                  <a:cubicBezTo>
                    <a:pt x="5265060" y="433480"/>
                    <a:pt x="5357165" y="443040"/>
                    <a:pt x="5446122" y="461243"/>
                  </a:cubicBezTo>
                  <a:lnTo>
                    <a:pt x="5498608" y="474738"/>
                  </a:lnTo>
                  <a:lnTo>
                    <a:pt x="5464996" y="366460"/>
                  </a:lnTo>
                  <a:cubicBezTo>
                    <a:pt x="5373909" y="151107"/>
                    <a:pt x="5160669" y="0"/>
                    <a:pt x="4912136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 dirty="0">
                <a:noFill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89648" y="1885931"/>
              <a:ext cx="3600000" cy="3600000"/>
              <a:chOff x="4289651" y="1832200"/>
              <a:chExt cx="3600000" cy="360000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4289651" y="1832200"/>
                <a:ext cx="3600000" cy="3600000"/>
                <a:chOff x="4296000" y="1832200"/>
                <a:chExt cx="3600000" cy="3600000"/>
              </a:xfrm>
            </p:grpSpPr>
            <p:sp>
              <p:nvSpPr>
                <p:cNvPr id="30" name="空心弧 29"/>
                <p:cNvSpPr/>
                <p:nvPr/>
              </p:nvSpPr>
              <p:spPr>
                <a:xfrm flipH="1">
                  <a:off x="4296000" y="1832200"/>
                  <a:ext cx="3600000" cy="3600000"/>
                </a:xfrm>
                <a:prstGeom prst="blockArc">
                  <a:avLst>
                    <a:gd name="adj1" fmla="val 16200000"/>
                    <a:gd name="adj2" fmla="val 5400000"/>
                    <a:gd name="adj3" fmla="val 15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0800" cap="flat" cmpd="sng" algn="ctr">
                  <a:noFill/>
                  <a:prstDash val="solid"/>
                  <a:miter lim="800000"/>
                </a:ln>
              </p:spPr>
              <p:txBody>
                <a:bodyPr lIns="108000" tIns="108000" rIns="108000" bIns="108000" rtlCol="0" anchor="ctr"/>
                <a:lstStyle/>
                <a:p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空心弧 30"/>
                <p:cNvSpPr/>
                <p:nvPr/>
              </p:nvSpPr>
              <p:spPr>
                <a:xfrm flipH="1">
                  <a:off x="4296000" y="1832200"/>
                  <a:ext cx="3600000" cy="3600000"/>
                </a:xfrm>
                <a:prstGeom prst="blockArc">
                  <a:avLst>
                    <a:gd name="adj1" fmla="val 5400000"/>
                    <a:gd name="adj2" fmla="val 16200000"/>
                    <a:gd name="adj3" fmla="val 15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ap="flat" cmpd="sng" algn="ctr">
                  <a:noFill/>
                  <a:prstDash val="solid"/>
                  <a:miter lim="800000"/>
                </a:ln>
              </p:spPr>
              <p:txBody>
                <a:bodyPr lIns="108000" tIns="108000" rIns="108000" bIns="108000" rtlCol="0" anchor="ctr"/>
                <a:lstStyle/>
                <a:p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矩形: 圆角 28"/>
              <p:cNvSpPr/>
              <p:nvPr/>
            </p:nvSpPr>
            <p:spPr>
              <a:xfrm>
                <a:off x="4924361" y="3221048"/>
                <a:ext cx="2330578" cy="822305"/>
              </a:xfrm>
              <a:prstGeom prst="roundRect">
                <a:avLst>
                  <a:gd name="adj" fmla="val 50000"/>
                </a:avLst>
              </a:prstGeom>
              <a:noFill/>
              <a:ln w="508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spAutoFit/>
              </a:bodyPr>
              <a:lstStyle/>
              <a:p>
                <a:pPr algn="ctr"/>
                <a:r>
                  <a:rPr kumimoji="1" lang="zh-CN" altLang="en-US" sz="3200" b="1" dirty="0">
                    <a:solidFill>
                      <a:schemeClr val="tx1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现有方法</a:t>
                </a:r>
                <a:endParaRPr kumimoji="1" lang="en-US" altLang="zh-CN" sz="3200" b="1" dirty="0">
                  <a:solidFill>
                    <a:schemeClr val="tx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631178" y="2067460"/>
              <a:ext cx="2914273" cy="5071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altLang="en-US" sz="2000" dirty="0">
                  <a:latin typeface="等线" panose="02010600030101010101" pitchFamily="2" charset="-122"/>
                  <a:ea typeface="等线" panose="02010600030101010101" pitchFamily="2" charset="-122"/>
                </a:rPr>
                <a:t>隐式依赖方法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38382" y="2703286"/>
              <a:ext cx="3231607" cy="7058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代表性方法：</a:t>
              </a:r>
              <a:endPara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sz="14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LSTNet</a:t>
              </a:r>
              <a:r>
                <a:rPr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，用可变的卷积捕获变量相关性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440000" y="2064321"/>
              <a:ext cx="2914273" cy="5071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altLang="en-US" sz="2000" dirty="0">
                  <a:latin typeface="等线" panose="02010600030101010101" pitchFamily="2" charset="-122"/>
                  <a:ea typeface="等线" panose="02010600030101010101" pitchFamily="2" charset="-122"/>
                </a:rPr>
                <a:t>结构依赖方法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045448" y="2705425"/>
              <a:ext cx="2914273" cy="7058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代表性方法：</a:t>
              </a:r>
              <a:br>
                <a:rPr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</a:br>
              <a:r>
                <a:rPr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GNN</a:t>
              </a:r>
              <a:r>
                <a:rPr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，将变量的关系表示为图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38382" y="3873558"/>
              <a:ext cx="2914273" cy="7058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缺点：</a:t>
              </a:r>
              <a:endPara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预测效率低下，难以优化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045448" y="3873558"/>
              <a:ext cx="2914273" cy="7058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优点：</a:t>
              </a:r>
              <a:endPara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>
                <a:lnSpc>
                  <a:spcPct val="150000"/>
                </a:lnSpc>
                <a:buSzPct val="25000"/>
              </a:pPr>
              <a:r>
                <a:rPr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预测效率高，准确率高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现有问题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2841" y="912289"/>
            <a:ext cx="11053618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MTS</a:t>
            </a:r>
            <a:r>
              <a:rPr lang="zh-CN" altLang="en-US" sz="2000" dirty="0"/>
              <a:t>数据</a:t>
            </a:r>
            <a:r>
              <a:rPr lang="zh-CN" altLang="en-US" sz="2000" dirty="0">
                <a:solidFill>
                  <a:srgbClr val="FF0000"/>
                </a:solidFill>
              </a:rPr>
              <a:t>没有先验的变量依赖关系</a:t>
            </a:r>
            <a:r>
              <a:rPr lang="zh-CN" altLang="en-US" sz="2000" dirty="0"/>
              <a:t>：图构造需要边之间的权重关系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利用传感器间的物理距离计算权重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Söhne"/>
              </a:rPr>
              <a:t>通过数据学习参数矩阵权重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 flipH="1">
            <a:off x="1186873" y="3725018"/>
            <a:ext cx="3127575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真实世界中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MTS</a:t>
            </a:r>
            <a:r>
              <a:rPr lang="zh-CN" altLang="en-US" sz="2400" dirty="0">
                <a:solidFill>
                  <a:srgbClr val="FF0000"/>
                </a:solidFill>
              </a:rPr>
              <a:t>数据随时间变化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160" y="2474679"/>
            <a:ext cx="6260787" cy="36229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81362" y="1573249"/>
            <a:ext cx="1793314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边权重恒定</a:t>
            </a:r>
            <a:endParaRPr lang="en-US" altLang="zh-CN" sz="2400" dirty="0"/>
          </a:p>
        </p:txBody>
      </p:sp>
      <p:sp>
        <p:nvSpPr>
          <p:cNvPr id="10" name="箭头: 右 9"/>
          <p:cNvSpPr/>
          <p:nvPr/>
        </p:nvSpPr>
        <p:spPr>
          <a:xfrm>
            <a:off x="5725391" y="1835314"/>
            <a:ext cx="741218" cy="15923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A2AFAC-13CF-7254-6C75-68ABF443AC63}"/>
              </a:ext>
            </a:extLst>
          </p:cNvPr>
          <p:cNvSpPr txBox="1"/>
          <p:nvPr/>
        </p:nvSpPr>
        <p:spPr>
          <a:xfrm>
            <a:off x="6954004" y="6111236"/>
            <a:ext cx="27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raffic dataset (PEMS-D7)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现有问题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2841" y="912289"/>
            <a:ext cx="11053618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没有对真实的相关性和构建的相关性进行分析</a:t>
            </a:r>
            <a:endParaRPr lang="en-US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0102" y="1991949"/>
            <a:ext cx="4108590" cy="252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仿宋_GB2312" panose="02010609030101010101" pitchFamily="49" charset="-122"/>
                <a:ea typeface="仿宋_GB2312" panose="02010609030101010101" pitchFamily="49" charset="-122"/>
              </a:rPr>
              <a:t>许多研究人员指出了实际变量依赖性和构建的相关性之间的差距，即，边权重不能准确地描述可变相关性。虽然他们提出了各种方法来弥合差距，有没有理论</a:t>
            </a:r>
            <a:r>
              <a:rPr lang="en-US" altLang="zh-CN" b="0" i="0" dirty="0">
                <a:effectLst/>
                <a:latin typeface="仿宋_GB2312" panose="02010609030101010101" pitchFamily="49" charset="-122"/>
                <a:ea typeface="仿宋_GB2312" panose="02010609030101010101" pitchFamily="49" charset="-122"/>
              </a:rPr>
              <a:t>/</a:t>
            </a:r>
            <a:r>
              <a:rPr lang="zh-CN" altLang="en-US" b="0" i="0" dirty="0">
                <a:effectLst/>
                <a:latin typeface="仿宋_GB2312" panose="02010609030101010101" pitchFamily="49" charset="-122"/>
                <a:ea typeface="仿宋_GB2312" panose="02010609030101010101" pitchFamily="49" charset="-122"/>
              </a:rPr>
              <a:t>实证分析的差距。因此，该方法的有效性仍然是未知的。</a:t>
            </a:r>
            <a:endParaRPr lang="zh-CN" altLang="en-US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6E7B47-1C3A-60AD-B0C9-7D60E812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591" y="1670004"/>
            <a:ext cx="3857625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26394" y="1314845"/>
            <a:ext cx="481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时间多项式模型学习端到端的动态变化依赖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16F115B-0AAA-7594-F968-910B7E809926}"/>
              </a:ext>
            </a:extLst>
          </p:cNvPr>
          <p:cNvGrpSpPr/>
          <p:nvPr/>
        </p:nvGrpSpPr>
        <p:grpSpPr>
          <a:xfrm>
            <a:off x="1415474" y="2260022"/>
            <a:ext cx="8755258" cy="3297238"/>
            <a:chOff x="1751606" y="2231231"/>
            <a:chExt cx="8755258" cy="329723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6AE9B39-FF28-5DD1-FDCB-E98B40F6DDD5}"/>
                </a:ext>
              </a:extLst>
            </p:cNvPr>
            <p:cNvGrpSpPr/>
            <p:nvPr/>
          </p:nvGrpSpPr>
          <p:grpSpPr>
            <a:xfrm>
              <a:off x="1751606" y="2231231"/>
              <a:ext cx="3298825" cy="3297238"/>
              <a:chOff x="4440238" y="2231231"/>
              <a:chExt cx="3298825" cy="3297238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7D517BB-383C-3103-BEF9-CAC0917C5DC1}"/>
                  </a:ext>
                </a:extLst>
              </p:cNvPr>
              <p:cNvSpPr/>
              <p:nvPr/>
            </p:nvSpPr>
            <p:spPr bwMode="auto">
              <a:xfrm>
                <a:off x="4440238" y="2231231"/>
                <a:ext cx="3298825" cy="32972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txBody>
              <a:bodyPr vert="horz" wrap="square" lIns="540000" tIns="615600" rIns="54000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定义初始邻接矩阵</a:t>
                </a:r>
                <a:r>
                  <a:rPr lang="en-US" altLang="zh-CN" sz="14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A</a:t>
                </a:r>
                <a:r>
                  <a:rPr lang="zh-CN" altLang="en-US" sz="14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，捕捉每个变量的整体依赖性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4A865F-9B32-FEC1-DE10-43E69B4C1138}"/>
                  </a:ext>
                </a:extLst>
              </p:cNvPr>
              <p:cNvSpPr txBox="1"/>
              <p:nvPr/>
            </p:nvSpPr>
            <p:spPr>
              <a:xfrm>
                <a:off x="5686272" y="2625506"/>
                <a:ext cx="819455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/>
              <a:p>
                <a:pPr algn="ctr"/>
                <a:r>
                  <a:rPr kumimoji="1" lang="en-US" altLang="zh-CN" sz="4800" b="1" dirty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01</a:t>
                </a:r>
                <a:endParaRPr kumimoji="1" lang="zh-CN" altLang="en-US" sz="4800" b="1" dirty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4166550-12D2-8825-068A-EBE18712E8C9}"/>
                </a:ext>
              </a:extLst>
            </p:cNvPr>
            <p:cNvGrpSpPr/>
            <p:nvPr/>
          </p:nvGrpSpPr>
          <p:grpSpPr>
            <a:xfrm>
              <a:off x="4479822" y="2231231"/>
              <a:ext cx="3298825" cy="3297238"/>
              <a:chOff x="4440238" y="2231231"/>
              <a:chExt cx="3298825" cy="329723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AD09568-38BF-9829-15B8-2D5123E515E1}"/>
                  </a:ext>
                </a:extLst>
              </p:cNvPr>
              <p:cNvSpPr/>
              <p:nvPr/>
            </p:nvSpPr>
            <p:spPr bwMode="auto">
              <a:xfrm>
                <a:off x="4440238" y="2231231"/>
                <a:ext cx="3298825" cy="3297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540000" tIns="615600" rIns="54000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FFFFFF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使用</a:t>
                </a:r>
                <a:r>
                  <a:rPr lang="en-US" altLang="zh-CN" sz="1400" dirty="0">
                    <a:solidFill>
                      <a:srgbClr val="FFFFFF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A</a:t>
                </a:r>
                <a:r>
                  <a:rPr lang="zh-CN" altLang="en-US" sz="1400" dirty="0">
                    <a:solidFill>
                      <a:srgbClr val="FFFFFF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的多项式矩阵代表每个时间步长的依赖关系（系数随时间确定）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4DF614-F94F-A432-FF3D-AAC477EE69D7}"/>
                  </a:ext>
                </a:extLst>
              </p:cNvPr>
              <p:cNvSpPr txBox="1"/>
              <p:nvPr/>
            </p:nvSpPr>
            <p:spPr>
              <a:xfrm>
                <a:off x="5686272" y="2625506"/>
                <a:ext cx="819455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/>
              <a:p>
                <a:pPr algn="ctr"/>
                <a:r>
                  <a:rPr kumimoji="1" lang="en-US" altLang="zh-CN" sz="4800" b="1">
                    <a:solidFill>
                      <a:srgbClr val="FFFFFF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02</a:t>
                </a:r>
                <a:endParaRPr kumimoji="1" lang="zh-CN" altLang="en-US" sz="4800" b="1" dirty="0">
                  <a:solidFill>
                    <a:srgbClr val="FFFFFF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C72A759-758A-8759-7607-0ED08201AA25}"/>
                </a:ext>
              </a:extLst>
            </p:cNvPr>
            <p:cNvGrpSpPr/>
            <p:nvPr/>
          </p:nvGrpSpPr>
          <p:grpSpPr>
            <a:xfrm>
              <a:off x="7208039" y="2231231"/>
              <a:ext cx="3298825" cy="3297238"/>
              <a:chOff x="4440238" y="2231231"/>
              <a:chExt cx="3298825" cy="3297238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952F935-5849-87E9-DB7F-E717D530A0C9}"/>
                  </a:ext>
                </a:extLst>
              </p:cNvPr>
              <p:cNvSpPr/>
              <p:nvPr/>
            </p:nvSpPr>
            <p:spPr bwMode="auto">
              <a:xfrm>
                <a:off x="4440238" y="2231231"/>
                <a:ext cx="3298825" cy="32972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txBody>
              <a:bodyPr vert="horz" wrap="square" lIns="540000" tIns="615600" rIns="54000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dirty="0">
                    <a:latin typeface="Times New Roman" panose="02020603050405020304" pitchFamily="18" charset="0"/>
                    <a:ea typeface="仿宋_GB2312" panose="02010609030101010101" pitchFamily="49" charset="-122"/>
                  </a:rPr>
                  <a:t>为了生成任意长度的系数，使用了循环时间戳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仿宋_GB2312" panose="02010609030101010101" pitchFamily="49" charset="-122"/>
                  </a:rPr>
                  <a:t>embedding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仿宋_GB2312" panose="02010609030101010101" pitchFamily="49" charset="-122"/>
                  </a:rPr>
                  <a:t>来索引时间步长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09A8AF3-56B7-0B51-80FA-19C16B60C2C3}"/>
                  </a:ext>
                </a:extLst>
              </p:cNvPr>
              <p:cNvSpPr txBox="1"/>
              <p:nvPr/>
            </p:nvSpPr>
            <p:spPr>
              <a:xfrm>
                <a:off x="5686272" y="2625506"/>
                <a:ext cx="819455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/>
              <a:p>
                <a:pPr algn="ctr"/>
                <a:r>
                  <a:rPr kumimoji="1" lang="en-US" altLang="zh-CN" sz="4800" b="1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03</a:t>
                </a:r>
                <a:endParaRPr kumimoji="1" lang="zh-CN" altLang="en-US" sz="4800" b="1" dirty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解决方法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679318"/>
              </p:ext>
            </p:extLst>
          </p:nvPr>
        </p:nvGraphicFramePr>
        <p:xfrm>
          <a:off x="2585751" y="1607705"/>
          <a:ext cx="3309359" cy="57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88800" imgH="4267200" progId="Equation.DSMT4">
                  <p:embed/>
                </p:oleObj>
              </mc:Choice>
              <mc:Fallback>
                <p:oleObj name="Equation" r:id="rId4" imgW="24688800" imgH="42672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5751" y="1607705"/>
                        <a:ext cx="3309359" cy="572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35430" y="1728391"/>
            <a:ext cx="147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MTS</a:t>
            </a:r>
            <a:r>
              <a:rPr lang="zh-CN" altLang="en-US" dirty="0"/>
              <a:t>信号集：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29BD53B-0243-450F-BDB4-C9D71DC54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760176"/>
              </p:ext>
            </p:extLst>
          </p:nvPr>
        </p:nvGraphicFramePr>
        <p:xfrm>
          <a:off x="7228798" y="1647720"/>
          <a:ext cx="1458080" cy="55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203040" progId="Equation.DSMT4">
                  <p:embed/>
                </p:oleObj>
              </mc:Choice>
              <mc:Fallback>
                <p:oleObj name="Equation" r:id="rId6" imgW="533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28798" y="1647720"/>
                        <a:ext cx="1458080" cy="555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715571B8-EFDA-40DE-8958-D21BC06A4A88}"/>
              </a:ext>
            </a:extLst>
          </p:cNvPr>
          <p:cNvSpPr txBox="1"/>
          <p:nvPr/>
        </p:nvSpPr>
        <p:spPr>
          <a:xfrm>
            <a:off x="6303819" y="1766615"/>
            <a:ext cx="10425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节点集：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E63F58-E3EB-4FDB-AF23-C78C630DDDE6}"/>
              </a:ext>
            </a:extLst>
          </p:cNvPr>
          <p:cNvSpPr txBox="1"/>
          <p:nvPr/>
        </p:nvSpPr>
        <p:spPr>
          <a:xfrm>
            <a:off x="8736002" y="1711159"/>
            <a:ext cx="130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为变量数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164A7D-571F-4448-B528-13EA3B85A81A}"/>
              </a:ext>
            </a:extLst>
          </p:cNvPr>
          <p:cNvSpPr txBox="1"/>
          <p:nvPr/>
        </p:nvSpPr>
        <p:spPr>
          <a:xfrm>
            <a:off x="1706950" y="2486561"/>
            <a:ext cx="8110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边集：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132C62D-1178-4FD5-BAB4-A36F5E895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157354"/>
              </p:ext>
            </p:extLst>
          </p:nvPr>
        </p:nvGraphicFramePr>
        <p:xfrm>
          <a:off x="2648260" y="2462071"/>
          <a:ext cx="486826" cy="41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152280" progId="Equation.DSMT4">
                  <p:embed/>
                </p:oleObj>
              </mc:Choice>
              <mc:Fallback>
                <p:oleObj name="Equation" r:id="rId8" imgW="1774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48260" y="2462071"/>
                        <a:ext cx="486826" cy="417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FFA9A8-9B96-430A-A4C9-6932EFE152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604869"/>
              </p:ext>
            </p:extLst>
          </p:nvPr>
        </p:nvGraphicFramePr>
        <p:xfrm>
          <a:off x="8224441" y="2407222"/>
          <a:ext cx="1604079" cy="51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177480" progId="Equation.DSMT4">
                  <p:embed/>
                </p:oleObj>
              </mc:Choice>
              <mc:Fallback>
                <p:oleObj name="Equation" r:id="rId10" imgW="558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24441" y="2407222"/>
                        <a:ext cx="1604079" cy="51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A63A1DC-64B3-48C3-B858-9A4785D371A4}"/>
              </a:ext>
            </a:extLst>
          </p:cNvPr>
          <p:cNvSpPr txBox="1"/>
          <p:nvPr/>
        </p:nvSpPr>
        <p:spPr>
          <a:xfrm>
            <a:off x="6303819" y="2477367"/>
            <a:ext cx="185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个变量的信号：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BF303B7-624C-42BA-924F-B93DE714A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786998"/>
              </p:ext>
            </p:extLst>
          </p:nvPr>
        </p:nvGraphicFramePr>
        <p:xfrm>
          <a:off x="2533978" y="3143467"/>
          <a:ext cx="1706452" cy="52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164880" progId="Equation.DSMT4">
                  <p:embed/>
                </p:oleObj>
              </mc:Choice>
              <mc:Fallback>
                <p:oleObj name="Equation" r:id="rId12" imgW="533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3978" y="3143467"/>
                        <a:ext cx="1706452" cy="52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77A93E4B-8866-4726-A232-1BC931B39AB2}"/>
              </a:ext>
            </a:extLst>
          </p:cNvPr>
          <p:cNvSpPr txBox="1"/>
          <p:nvPr/>
        </p:nvSpPr>
        <p:spPr>
          <a:xfrm>
            <a:off x="847941" y="3143467"/>
            <a:ext cx="185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加权邻接矩阵：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6379C76-A1DA-49D0-B352-10F06DBBB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81599"/>
              </p:ext>
            </p:extLst>
          </p:nvPr>
        </p:nvGraphicFramePr>
        <p:xfrm>
          <a:off x="8800452" y="2988220"/>
          <a:ext cx="698500" cy="62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203040" progId="Equation.DSMT4">
                  <p:embed/>
                </p:oleObj>
              </mc:Choice>
              <mc:Fallback>
                <p:oleObj name="Equation" r:id="rId14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00452" y="2988220"/>
                        <a:ext cx="698500" cy="620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FA12685E-2B49-4AB0-9356-C5A422E9CBDA}"/>
              </a:ext>
            </a:extLst>
          </p:cNvPr>
          <p:cNvSpPr txBox="1"/>
          <p:nvPr/>
        </p:nvSpPr>
        <p:spPr>
          <a:xfrm>
            <a:off x="6295094" y="3090056"/>
            <a:ext cx="24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表示变量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的相关性：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96243B1-C6CF-402A-87FF-2DD488EA16F5}"/>
              </a:ext>
            </a:extLst>
          </p:cNvPr>
          <p:cNvSpPr txBox="1"/>
          <p:nvPr/>
        </p:nvSpPr>
        <p:spPr>
          <a:xfrm>
            <a:off x="1045989" y="3907156"/>
            <a:ext cx="145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观测值数量：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2A09FFD-D30F-4102-911C-42A9D5329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61464"/>
              </p:ext>
            </p:extLst>
          </p:nvPr>
        </p:nvGraphicFramePr>
        <p:xfrm>
          <a:off x="2585750" y="3911746"/>
          <a:ext cx="615689" cy="45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26720" progId="Equation.DSMT4">
                  <p:embed/>
                </p:oleObj>
              </mc:Choice>
              <mc:Fallback>
                <p:oleObj name="Equation" r:id="rId16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85750" y="3911746"/>
                        <a:ext cx="615689" cy="45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5F8ECB-1237-4D2A-B3EC-F2A0EE32B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56330"/>
              </p:ext>
            </p:extLst>
          </p:nvPr>
        </p:nvGraphicFramePr>
        <p:xfrm>
          <a:off x="2375191" y="5145927"/>
          <a:ext cx="6209358" cy="48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86000" imgH="177480" progId="Equation.DSMT4">
                  <p:embed/>
                </p:oleObj>
              </mc:Choice>
              <mc:Fallback>
                <p:oleObj name="Equation" r:id="rId18" imgW="2286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75191" y="5145927"/>
                        <a:ext cx="6209358" cy="48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2F879A7-AA9E-4E9B-B49F-BD651F54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759581"/>
              </p:ext>
            </p:extLst>
          </p:nvPr>
        </p:nvGraphicFramePr>
        <p:xfrm>
          <a:off x="7587855" y="3678028"/>
          <a:ext cx="567316" cy="515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9680" imgH="126720" progId="Equation.DSMT4">
                  <p:embed/>
                </p:oleObj>
              </mc:Choice>
              <mc:Fallback>
                <p:oleObj name="Equation" r:id="rId20" imgW="1396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87855" y="3678028"/>
                        <a:ext cx="567316" cy="515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86A11687-A75F-4BB1-A8A3-AD970CA152A9}"/>
              </a:ext>
            </a:extLst>
          </p:cNvPr>
          <p:cNvSpPr txBox="1"/>
          <p:nvPr/>
        </p:nvSpPr>
        <p:spPr>
          <a:xfrm>
            <a:off x="6303819" y="3786119"/>
            <a:ext cx="114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预测时刻：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2399B1-2926-0C88-1142-DB9C3AE9AFA9}"/>
              </a:ext>
            </a:extLst>
          </p:cNvPr>
          <p:cNvSpPr/>
          <p:nvPr/>
        </p:nvSpPr>
        <p:spPr>
          <a:xfrm>
            <a:off x="2182092" y="5043055"/>
            <a:ext cx="6830291" cy="742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0399" y="1972311"/>
            <a:ext cx="1061097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定义邻接矩阵</a:t>
            </a:r>
            <a:r>
              <a:rPr lang="en-US" altLang="zh-CN" dirty="0"/>
              <a:t>A</a:t>
            </a:r>
            <a:r>
              <a:rPr lang="zh-CN" altLang="en-US" dirty="0"/>
              <a:t>，捕捉每个变量的整体依赖性，通过学习变量</a:t>
            </a:r>
            <a:r>
              <a:rPr lang="en-US" altLang="zh-CN" dirty="0"/>
              <a:t>embeddings</a:t>
            </a:r>
            <a:r>
              <a:rPr lang="zh-CN" altLang="en-US" dirty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删除</a:t>
            </a:r>
            <a:r>
              <a:rPr lang="en-US" altLang="zh-CN" dirty="0" err="1"/>
              <a:t>Relu</a:t>
            </a:r>
            <a:r>
              <a:rPr lang="zh-CN" altLang="en-US" dirty="0"/>
              <a:t>中弱连接，并进行</a:t>
            </a:r>
            <a:r>
              <a:rPr lang="en-US" altLang="zh-CN" dirty="0"/>
              <a:t>SoftMax</a:t>
            </a:r>
            <a:r>
              <a:rPr lang="zh-CN" altLang="en-US" dirty="0"/>
              <a:t>归一化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AD250E6-DDCB-47D0-87F1-562065565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253050"/>
              </p:ext>
            </p:extLst>
          </p:nvPr>
        </p:nvGraphicFramePr>
        <p:xfrm>
          <a:off x="3518354" y="3060416"/>
          <a:ext cx="3362659" cy="511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177480" progId="Equation.DSMT4">
                  <p:embed/>
                </p:oleObj>
              </mc:Choice>
              <mc:Fallback>
                <p:oleObj name="Equation" r:id="rId4" imgW="1168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8354" y="3060416"/>
                        <a:ext cx="3362659" cy="511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45A1BAAC-58BE-4243-8430-ECB513766435}"/>
              </a:ext>
            </a:extLst>
          </p:cNvPr>
          <p:cNvSpPr txBox="1"/>
          <p:nvPr/>
        </p:nvSpPr>
        <p:spPr>
          <a:xfrm>
            <a:off x="549093" y="3906856"/>
            <a:ext cx="852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对于有先验结构的</a:t>
            </a:r>
            <a:r>
              <a:rPr lang="en-US" altLang="zh-CN" dirty="0"/>
              <a:t>MTS</a:t>
            </a:r>
            <a:r>
              <a:rPr lang="zh-CN" altLang="en-US" dirty="0"/>
              <a:t>数据，如传感器之间的物理距离，相应的邻接矩阵表示为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0F5AC36-62C5-419B-9906-B81A1A14C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278894"/>
              </p:ext>
            </p:extLst>
          </p:nvPr>
        </p:nvGraphicFramePr>
        <p:xfrm>
          <a:off x="8942968" y="3777793"/>
          <a:ext cx="1563890" cy="56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164880" progId="Equation.DSMT4">
                  <p:embed/>
                </p:oleObj>
              </mc:Choice>
              <mc:Fallback>
                <p:oleObj name="Equation" r:id="rId6" imgW="4572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42968" y="3777793"/>
                        <a:ext cx="1563890" cy="56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6244233F-D13B-4072-A044-C37DD6F4898E}"/>
              </a:ext>
            </a:extLst>
          </p:cNvPr>
          <p:cNvSpPr txBox="1"/>
          <p:nvPr/>
        </p:nvSpPr>
        <p:spPr>
          <a:xfrm>
            <a:off x="694566" y="4396329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为了将</a:t>
            </a:r>
            <a:r>
              <a:rPr lang="en-US" altLang="zh-CN" dirty="0"/>
              <a:t>W</a:t>
            </a:r>
            <a:r>
              <a:rPr lang="zh-CN" altLang="en-US" dirty="0"/>
              <a:t>编码，对称归一化拉普拉斯算子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8130069-CCD6-462B-BA5A-98B602F81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543810"/>
              </p:ext>
            </p:extLst>
          </p:nvPr>
        </p:nvGraphicFramePr>
        <p:xfrm>
          <a:off x="4932900" y="4259026"/>
          <a:ext cx="1786555" cy="50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680" imgH="241200" progId="Equation.DSMT4">
                  <p:embed/>
                </p:oleObj>
              </mc:Choice>
              <mc:Fallback>
                <p:oleObj name="Equation" r:id="rId8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900" y="4259026"/>
                        <a:ext cx="1786555" cy="506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2163610-433A-4B94-92B6-35FBD9A862C1}"/>
              </a:ext>
            </a:extLst>
          </p:cNvPr>
          <p:cNvSpPr txBox="1"/>
          <p:nvPr/>
        </p:nvSpPr>
        <p:spPr>
          <a:xfrm>
            <a:off x="6703540" y="4370330"/>
            <a:ext cx="2884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I</a:t>
            </a:r>
            <a:r>
              <a:rPr lang="zh-CN" altLang="en-US" b="0" i="0" dirty="0">
                <a:effectLst/>
                <a:latin typeface="-apple-system"/>
              </a:rPr>
              <a:t>是单位矩阵，</a:t>
            </a:r>
            <a:r>
              <a:rPr lang="en-US" altLang="zh-CN" b="0" i="0" dirty="0">
                <a:effectLst/>
                <a:latin typeface="-apple-system"/>
              </a:rPr>
              <a:t>D</a:t>
            </a:r>
            <a:r>
              <a:rPr lang="zh-CN" altLang="en-US" b="0" i="0" dirty="0">
                <a:effectLst/>
                <a:latin typeface="-apple-system"/>
              </a:rPr>
              <a:t>是度矩阵</a:t>
            </a:r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8FD3B9F-1D13-4ECA-9A99-05FCC02DF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264319"/>
              </p:ext>
            </p:extLst>
          </p:nvPr>
        </p:nvGraphicFramePr>
        <p:xfrm>
          <a:off x="2926684" y="5304303"/>
          <a:ext cx="4545997" cy="61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20480" imgH="177480" progId="Equation.DSMT4">
                  <p:embed/>
                </p:oleObj>
              </mc:Choice>
              <mc:Fallback>
                <p:oleObj name="Equation" r:id="rId10" imgW="1320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26684" y="5304303"/>
                        <a:ext cx="4545997" cy="611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717FA74F-477D-49F4-9680-FEB6B377D5B7}"/>
              </a:ext>
            </a:extLst>
          </p:cNvPr>
          <p:cNvSpPr txBox="1"/>
          <p:nvPr/>
        </p:nvSpPr>
        <p:spPr>
          <a:xfrm>
            <a:off x="9316388" y="4386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二者结合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DE793CB-B055-BD94-D0BC-60DDC889FF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21833"/>
              </p:ext>
            </p:extLst>
          </p:nvPr>
        </p:nvGraphicFramePr>
        <p:xfrm>
          <a:off x="8438775" y="1978344"/>
          <a:ext cx="1162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1690" imgH="444203" progId="Equation.DSMT4">
                  <p:embed/>
                </p:oleObj>
              </mc:Choice>
              <mc:Fallback>
                <p:oleObj name="Equation" r:id="rId12" imgW="1161690" imgH="44420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38775" y="1978344"/>
                        <a:ext cx="116205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F68FB4F-2468-1181-B9F3-D241D9FFC782}"/>
              </a:ext>
            </a:extLst>
          </p:cNvPr>
          <p:cNvSpPr txBox="1"/>
          <p:nvPr/>
        </p:nvSpPr>
        <p:spPr>
          <a:xfrm>
            <a:off x="9296400" y="204354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embedding</a:t>
            </a:r>
            <a:r>
              <a:rPr lang="zh-CN" altLang="en-US" dirty="0"/>
              <a:t>维度），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CECDE3-A77A-CFBE-709F-0AF64D93ED75}"/>
              </a:ext>
            </a:extLst>
          </p:cNvPr>
          <p:cNvSpPr txBox="1"/>
          <p:nvPr/>
        </p:nvSpPr>
        <p:spPr>
          <a:xfrm>
            <a:off x="694566" y="1144875"/>
            <a:ext cx="6096000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定义初始邻接矩阵</a:t>
            </a:r>
            <a:r>
              <a:rPr lang="en-US" altLang="zh-CN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，捕捉每个变量的整体依赖性</a:t>
            </a:r>
            <a:endParaRPr lang="en-US" altLang="zh-CN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C39F34-914F-9E33-2F9D-5B4E1FC77708}"/>
              </a:ext>
            </a:extLst>
          </p:cNvPr>
          <p:cNvSpPr txBox="1"/>
          <p:nvPr/>
        </p:nvSpPr>
        <p:spPr>
          <a:xfrm>
            <a:off x="5014979" y="2471887"/>
            <a:ext cx="5043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wavenet for deep spatial-temporal graph modeling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C1A8D4-0AAF-029C-FE08-63954CBD3022}"/>
              </a:ext>
            </a:extLst>
          </p:cNvPr>
          <p:cNvSpPr txBox="1"/>
          <p:nvPr/>
        </p:nvSpPr>
        <p:spPr>
          <a:xfrm>
            <a:off x="4932900" y="4706346"/>
            <a:ext cx="56762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[</a:t>
            </a:r>
            <a:r>
              <a:rPr lang="zh-CN" altLang="en-US" dirty="0"/>
              <a:t>Semi-supervised classification with graph convolutional networks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612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iYjQyYTUxYjIwNjg1ZDY3YzVhZTdjNDBiZGY0NmUifQ=="/>
  <p:tag name="KSO_WPP_MARK_KEY" val="b48c5b33-d9af-4639-bf62-945e63be7c4a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963</Words>
  <Application>Microsoft Office PowerPoint</Application>
  <PresentationFormat>宽屏</PresentationFormat>
  <Paragraphs>180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-apple-system</vt:lpstr>
      <vt:lpstr>Söhne</vt:lpstr>
      <vt:lpstr>等线</vt:lpstr>
      <vt:lpstr>等线 Light</vt:lpstr>
      <vt:lpstr>仿宋_GB2312</vt:lpstr>
      <vt:lpstr>楷体_GB2312</vt:lpstr>
      <vt:lpstr>微软雅黑</vt:lpstr>
      <vt:lpstr>Arial</vt:lpstr>
      <vt:lpstr>Calibri</vt:lpstr>
      <vt:lpstr>Calibri Light</vt:lpstr>
      <vt:lpstr>Times New Roman</vt:lpstr>
      <vt:lpstr>Wingdings</vt:lpstr>
      <vt:lpstr>1_Office 主题​​</vt:lpstr>
      <vt:lpstr>2_Office 主题​​</vt:lpstr>
      <vt:lpstr>1_自定义设计方案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昕鸿 刘</cp:lastModifiedBy>
  <cp:revision>112</cp:revision>
  <dcterms:created xsi:type="dcterms:W3CDTF">2019-03-09T08:01:00Z</dcterms:created>
  <dcterms:modified xsi:type="dcterms:W3CDTF">2023-07-19T02:28:24Z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31CA6D2B42C74E4A946407475CA0EE16</vt:lpwstr>
  </property>
</Properties>
</file>