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8" r:id="rId2"/>
    <p:sldId id="3255" r:id="rId3"/>
    <p:sldId id="3256" r:id="rId4"/>
    <p:sldId id="3250" r:id="rId5"/>
    <p:sldId id="548" r:id="rId6"/>
    <p:sldId id="3229" r:id="rId7"/>
    <p:sldId id="3262" r:id="rId8"/>
    <p:sldId id="3254" r:id="rId9"/>
    <p:sldId id="3251" r:id="rId10"/>
    <p:sldId id="325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 Decade" initials="CD" lastIdx="1" clrIdx="0">
    <p:extLst>
      <p:ext uri="{19B8F6BF-5375-455C-9EA6-DF929625EA0E}">
        <p15:presenceInfo xmlns:p15="http://schemas.microsoft.com/office/powerpoint/2012/main" userId="e28970f6456fd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5338" autoAdjust="0"/>
  </p:normalViewPr>
  <p:slideViewPr>
    <p:cSldViewPr snapToGrid="0" showGuides="1">
      <p:cViewPr varScale="1">
        <p:scale>
          <a:sx n="114" d="100"/>
          <a:sy n="114" d="100"/>
        </p:scale>
        <p:origin x="46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339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1200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7184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098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70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1776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3237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5206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5668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6E65F01C-663C-4DD8-AEAA-D2F9FB32E7C6}" type="datetimeFigureOut">
              <a:rPr lang="zh-CN" altLang="en-US" smtClean="0"/>
              <a:t>2023/7/19</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F01C-663C-4DD8-AEAA-D2F9FB32E7C6}" type="datetimeFigureOut">
              <a:rPr lang="zh-CN" altLang="en-US" smtClean="0"/>
              <a:t>2023/7/19</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1569618"/>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Wei Chen, Ye Tian , Member, IEEE, </a:t>
            </a:r>
            <a:r>
              <a:rPr lang="en-US" altLang="zh-CN" sz="1800" b="0" i="0" dirty="0" err="1">
                <a:solidFill>
                  <a:srgbClr val="000000"/>
                </a:solidFill>
                <a:effectLst/>
                <a:latin typeface="NimbusRomNo9L-Regu"/>
              </a:rPr>
              <a:t>Zhongxiang</a:t>
            </a:r>
            <a:r>
              <a:rPr lang="en-US" altLang="zh-CN" sz="1800" b="0" i="0" dirty="0">
                <a:solidFill>
                  <a:srgbClr val="000000"/>
                </a:solidFill>
                <a:effectLst/>
                <a:latin typeface="NimbusRomNo9L-Regu"/>
              </a:rPr>
              <a:t> Wei , Graduate Student Member, IEEE,</a:t>
            </a:r>
          </a:p>
          <a:p>
            <a:pPr algn="r" defTabSz="913765">
              <a:defRPr/>
            </a:pPr>
            <a:r>
              <a:rPr lang="en-US" altLang="zh-CN" sz="1800" b="0" i="0" dirty="0" err="1">
                <a:solidFill>
                  <a:srgbClr val="000000"/>
                </a:solidFill>
                <a:effectLst/>
                <a:latin typeface="NimbusRomNo9L-Regu"/>
              </a:rPr>
              <a:t>Jiangyu</a:t>
            </a:r>
            <a:r>
              <a:rPr lang="en-US" altLang="zh-CN" sz="1800" b="0" i="0" dirty="0">
                <a:solidFill>
                  <a:srgbClr val="000000"/>
                </a:solidFill>
                <a:effectLst/>
                <a:latin typeface="NimbusRomNo9L-Regu"/>
              </a:rPr>
              <a:t> Pan , and </a:t>
            </a:r>
            <a:r>
              <a:rPr lang="en-US" altLang="zh-CN" sz="1800" b="0" i="0" dirty="0" err="1">
                <a:solidFill>
                  <a:srgbClr val="000000"/>
                </a:solidFill>
                <a:effectLst/>
                <a:latin typeface="NimbusRomNo9L-Regu"/>
              </a:rPr>
              <a:t>Xinming</a:t>
            </a:r>
            <a:r>
              <a:rPr lang="en-US" altLang="zh-CN" sz="1800" b="0" i="0" dirty="0">
                <a:solidFill>
                  <a:srgbClr val="000000"/>
                </a:solidFill>
                <a:effectLst/>
                <a:latin typeface="NimbusRomNo9L-Regu"/>
              </a:rPr>
              <a:t> Zhang , Senior Member, IEEE</a:t>
            </a:r>
            <a:br>
              <a:rPr lang="en-US" altLang="zh-CN" sz="1800" b="0" i="1" dirty="0">
                <a:solidFill>
                  <a:srgbClr val="1C6299"/>
                </a:solidFill>
                <a:effectLst/>
                <a:latin typeface="CMSY8"/>
              </a:rPr>
            </a:br>
            <a:endParaRPr lang="en-US" altLang="zh-CN" sz="1800" b="0" i="1" dirty="0">
              <a:solidFill>
                <a:srgbClr val="1C6299"/>
              </a:solidFill>
              <a:effectLst/>
              <a:latin typeface="CMSY8"/>
            </a:endParaRPr>
          </a:p>
          <a:p>
            <a:pPr algn="r" defTabSz="913765">
              <a:defRPr/>
            </a:pPr>
            <a:r>
              <a:rPr lang="en-US" altLang="zh-CN" dirty="0">
                <a:solidFill>
                  <a:srgbClr val="1C6299"/>
                </a:solidFill>
                <a:latin typeface="NimbusRomNo9L-Regu"/>
              </a:rPr>
              <a:t>Published in: IEEE/ACM TRANSACTIONS ON NETWORKING</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60093" y="1649353"/>
            <a:ext cx="7717584" cy="1077218"/>
          </a:xfrm>
          <a:prstGeom prst="rect">
            <a:avLst/>
          </a:prstGeom>
          <a:noFill/>
        </p:spPr>
        <p:txBody>
          <a:bodyPr wrap="square" rtlCol="0">
            <a:spAutoFit/>
          </a:bodyPr>
          <a:lstStyle/>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Task Scheduling for Probabilistic</a:t>
            </a:r>
          </a:p>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In-Band Network Telemetry</a:t>
            </a:r>
          </a:p>
        </p:txBody>
      </p:sp>
      <p:sp>
        <p:nvSpPr>
          <p:cNvPr id="16" name="文本占位符 56"/>
          <p:cNvSpPr txBox="1"/>
          <p:nvPr/>
        </p:nvSpPr>
        <p:spPr>
          <a:xfrm>
            <a:off x="2112531" y="5473866"/>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汇报人：李程翔</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9" name="日期占位符 9">
            <a:extLst>
              <a:ext uri="{FF2B5EF4-FFF2-40B4-BE49-F238E27FC236}">
                <a16:creationId xmlns:a16="http://schemas.microsoft.com/office/drawing/2014/main" id="{5017DE2A-300E-9F8C-F07E-5D8E5480A037}"/>
              </a:ext>
            </a:extLst>
          </p:cNvPr>
          <p:cNvSpPr>
            <a:spLocks noGrp="1"/>
          </p:cNvSpPr>
          <p:nvPr>
            <p:ph type="dt" sz="half" idx="10"/>
          </p:nvPr>
        </p:nvSpPr>
        <p:spPr>
          <a:xfrm>
            <a:off x="1616893" y="5790083"/>
            <a:ext cx="2743200" cy="365125"/>
          </a:xfrm>
        </p:spPr>
        <p:txBody>
          <a:bodyPr vert="horz" lIns="91440" tIns="45720" rIns="91440" bIns="45720" rtlCol="0" anchor="ctr">
            <a:noAutofit/>
          </a:bodyPr>
          <a:lstStyle/>
          <a:p>
            <a:pPr algn="ctr">
              <a:lnSpc>
                <a:spcPct val="90000"/>
              </a:lnSpc>
              <a:spcBef>
                <a:spcPts val="1000"/>
              </a:spcBef>
            </a:pPr>
            <a:fld id="{CC5F9ACA-915E-4715-815B-8F8AE22EDF91}" type="datetime1">
              <a:rPr lang="zh-CN" altLang="en-US" sz="1400">
                <a:solidFill>
                  <a:sysClr val="windowText" lastClr="000000"/>
                </a:solidFill>
                <a:latin typeface="Arial" panose="020B0604020202020204"/>
                <a:ea typeface="微软雅黑" panose="020B0503020204020204" pitchFamily="34" charset="-122"/>
              </a:rPr>
              <a:pPr algn="ctr">
                <a:lnSpc>
                  <a:spcPct val="90000"/>
                </a:lnSpc>
                <a:spcBef>
                  <a:spcPts val="1000"/>
                </a:spcBef>
              </a:pPr>
              <a:t>2023/7/19</a:t>
            </a:fld>
            <a:endParaRPr lang="zh-CN" altLang="en-US" sz="1400" dirty="0">
              <a:solidFill>
                <a:sysClr val="windowText" lastClr="000000"/>
              </a:solidFill>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评估</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pic>
        <p:nvPicPr>
          <p:cNvPr id="8" name="图片 7">
            <a:extLst>
              <a:ext uri="{FF2B5EF4-FFF2-40B4-BE49-F238E27FC236}">
                <a16:creationId xmlns:a16="http://schemas.microsoft.com/office/drawing/2014/main" id="{BFFC665A-7621-415C-A8D2-C989AFB7A037}"/>
              </a:ext>
            </a:extLst>
          </p:cNvPr>
          <p:cNvPicPr>
            <a:picLocks noChangeAspect="1"/>
          </p:cNvPicPr>
          <p:nvPr/>
        </p:nvPicPr>
        <p:blipFill>
          <a:blip r:embed="rId4"/>
          <a:stretch>
            <a:fillRect/>
          </a:stretch>
        </p:blipFill>
        <p:spPr>
          <a:xfrm>
            <a:off x="1025569" y="864465"/>
            <a:ext cx="9812119" cy="2800741"/>
          </a:xfrm>
          <a:prstGeom prst="rect">
            <a:avLst/>
          </a:prstGeom>
        </p:spPr>
      </p:pic>
      <p:sp>
        <p:nvSpPr>
          <p:cNvPr id="10" name="文本框 9">
            <a:extLst>
              <a:ext uri="{FF2B5EF4-FFF2-40B4-BE49-F238E27FC236}">
                <a16:creationId xmlns:a16="http://schemas.microsoft.com/office/drawing/2014/main" id="{36D5EE68-BF21-4836-BE22-27BD060B3451}"/>
              </a:ext>
            </a:extLst>
          </p:cNvPr>
          <p:cNvSpPr txBox="1"/>
          <p:nvPr/>
        </p:nvSpPr>
        <p:spPr>
          <a:xfrm>
            <a:off x="2063692" y="3733101"/>
            <a:ext cx="1770077" cy="369332"/>
          </a:xfrm>
          <a:prstGeom prst="rect">
            <a:avLst/>
          </a:prstGeom>
          <a:noFill/>
        </p:spPr>
        <p:txBody>
          <a:bodyPr wrap="square" rtlCol="0">
            <a:spAutoFit/>
          </a:bodyPr>
          <a:lstStyle/>
          <a:p>
            <a:r>
              <a:rPr lang="zh-CN" altLang="en-US" dirty="0"/>
              <a:t>任务完成率</a:t>
            </a:r>
          </a:p>
        </p:txBody>
      </p:sp>
      <p:sp>
        <p:nvSpPr>
          <p:cNvPr id="21" name="文本框 20">
            <a:extLst>
              <a:ext uri="{FF2B5EF4-FFF2-40B4-BE49-F238E27FC236}">
                <a16:creationId xmlns:a16="http://schemas.microsoft.com/office/drawing/2014/main" id="{B665BB4F-8466-48B6-99B7-F9FEC7CB2497}"/>
              </a:ext>
            </a:extLst>
          </p:cNvPr>
          <p:cNvSpPr txBox="1"/>
          <p:nvPr/>
        </p:nvSpPr>
        <p:spPr>
          <a:xfrm>
            <a:off x="5251508" y="3816991"/>
            <a:ext cx="2097248" cy="800219"/>
          </a:xfrm>
          <a:prstGeom prst="rect">
            <a:avLst/>
          </a:prstGeom>
          <a:noFill/>
        </p:spPr>
        <p:txBody>
          <a:bodyPr wrap="square" rtlCol="0">
            <a:spAutoFit/>
          </a:bodyPr>
          <a:lstStyle/>
          <a:p>
            <a:r>
              <a:rPr lang="zh-CN" altLang="en-US" dirty="0"/>
              <a:t>序号间隔</a:t>
            </a:r>
            <a:r>
              <a:rPr lang="en-US" altLang="zh-CN" dirty="0"/>
              <a:t>:</a:t>
            </a:r>
            <a:r>
              <a:rPr lang="zh-CN" altLang="en-US" sz="1400" b="0" i="0" dirty="0">
                <a:solidFill>
                  <a:srgbClr val="000000"/>
                </a:solidFill>
                <a:effectLst/>
                <a:latin typeface="微软雅黑" panose="020B0503020204020204" pitchFamily="34" charset="-122"/>
                <a:ea typeface="微软雅黑" panose="020B0503020204020204" pitchFamily="34" charset="-122"/>
              </a:rPr>
              <a:t>用于完成该任务的最后一个和第一个数据包的序列号之差</a:t>
            </a:r>
            <a:endParaRPr lang="zh-CN" altLang="en-US" sz="1400" dirty="0"/>
          </a:p>
        </p:txBody>
      </p:sp>
      <p:sp>
        <p:nvSpPr>
          <p:cNvPr id="27" name="文本框 26">
            <a:extLst>
              <a:ext uri="{FF2B5EF4-FFF2-40B4-BE49-F238E27FC236}">
                <a16:creationId xmlns:a16="http://schemas.microsoft.com/office/drawing/2014/main" id="{9143E993-5818-4983-8458-32D273F4B1D8}"/>
              </a:ext>
            </a:extLst>
          </p:cNvPr>
          <p:cNvSpPr txBox="1"/>
          <p:nvPr/>
        </p:nvSpPr>
        <p:spPr>
          <a:xfrm>
            <a:off x="8556771" y="3816991"/>
            <a:ext cx="2830097" cy="553998"/>
          </a:xfrm>
          <a:prstGeom prst="rect">
            <a:avLst/>
          </a:prstGeom>
          <a:noFill/>
        </p:spPr>
        <p:txBody>
          <a:bodyPr wrap="square" rtlCol="0">
            <a:spAutoFit/>
          </a:bodyPr>
          <a:lstStyle/>
          <a:p>
            <a:r>
              <a:rPr lang="zh-CN" altLang="en-US" dirty="0"/>
              <a:t>效用实用度</a:t>
            </a:r>
            <a:r>
              <a:rPr lang="en-US" altLang="zh-CN" dirty="0"/>
              <a:t>:</a:t>
            </a:r>
            <a:r>
              <a:rPr lang="zh-CN" altLang="en-US" sz="1200" b="0" i="0" dirty="0">
                <a:solidFill>
                  <a:srgbClr val="000000"/>
                </a:solidFill>
                <a:effectLst/>
                <a:latin typeface="微软雅黑" panose="020B0503020204020204" pitchFamily="34" charset="-122"/>
                <a:ea typeface="微软雅黑" panose="020B0503020204020204" pitchFamily="34" charset="-122"/>
              </a:rPr>
              <a:t>反映了任务在收集测量数据时根据不同要求完成的程度</a:t>
            </a:r>
            <a:endParaRPr lang="zh-CN" altLang="en-US" sz="1200" dirty="0"/>
          </a:p>
        </p:txBody>
      </p:sp>
      <p:sp>
        <p:nvSpPr>
          <p:cNvPr id="29" name="文本框 28">
            <a:extLst>
              <a:ext uri="{FF2B5EF4-FFF2-40B4-BE49-F238E27FC236}">
                <a16:creationId xmlns:a16="http://schemas.microsoft.com/office/drawing/2014/main" id="{FACAA7FD-DC57-4797-97F0-CC5A009BED03}"/>
              </a:ext>
            </a:extLst>
          </p:cNvPr>
          <p:cNvSpPr txBox="1"/>
          <p:nvPr/>
        </p:nvSpPr>
        <p:spPr>
          <a:xfrm>
            <a:off x="1132514" y="4454785"/>
            <a:ext cx="7424257" cy="2031325"/>
          </a:xfrm>
          <a:prstGeom prst="rect">
            <a:avLst/>
          </a:prstGeom>
          <a:noFill/>
        </p:spPr>
        <p:txBody>
          <a:bodyPr wrap="square" rtlCol="0">
            <a:spAutoFit/>
          </a:bodyPr>
          <a:lstStyle/>
          <a:p>
            <a:r>
              <a:rPr lang="en-US" altLang="zh-CN" dirty="0"/>
              <a:t>Batch</a:t>
            </a:r>
            <a:r>
              <a:rPr lang="zh-CN" altLang="en-US" dirty="0"/>
              <a:t>：算法所使用的的方法</a:t>
            </a:r>
            <a:endParaRPr lang="en-US" altLang="zh-CN" dirty="0"/>
          </a:p>
          <a:p>
            <a:r>
              <a:rPr lang="en-US" altLang="zh-CN" dirty="0" err="1"/>
              <a:t>NoBatch</a:t>
            </a:r>
            <a:r>
              <a:rPr lang="zh-CN" altLang="en-US" dirty="0"/>
              <a:t>：根据相关参数进行逐包分配</a:t>
            </a:r>
            <a:endParaRPr lang="en-US" altLang="zh-CN" dirty="0"/>
          </a:p>
          <a:p>
            <a:r>
              <a:rPr lang="en-US" altLang="zh-CN" dirty="0"/>
              <a:t>Random</a:t>
            </a:r>
            <a:r>
              <a:rPr lang="zh-CN" altLang="en-US" dirty="0"/>
              <a:t>：数据包随机分配给任务，每个任务的概率为</a:t>
            </a:r>
            <a:r>
              <a:rPr lang="en-US" altLang="zh-CN" dirty="0"/>
              <a:t>1/k</a:t>
            </a:r>
          </a:p>
          <a:p>
            <a:r>
              <a:rPr lang="en-US" altLang="zh-CN" dirty="0" err="1"/>
              <a:t>RandomB</a:t>
            </a:r>
            <a:r>
              <a:rPr lang="zh-CN" altLang="en-US" dirty="0"/>
              <a:t>：以</a:t>
            </a:r>
            <a:r>
              <a:rPr lang="en-US" altLang="zh-CN" dirty="0"/>
              <a:t>1k</a:t>
            </a:r>
            <a:r>
              <a:rPr lang="zh-CN" altLang="en-US" dirty="0"/>
              <a:t>的概率随机将一批数据包分配给一个任务，批大小设置与</a:t>
            </a:r>
            <a:r>
              <a:rPr lang="en-US" altLang="zh-CN" dirty="0"/>
              <a:t>batch</a:t>
            </a:r>
            <a:r>
              <a:rPr lang="zh-CN" altLang="en-US" dirty="0"/>
              <a:t>相同。</a:t>
            </a:r>
            <a:endParaRPr lang="en-US" altLang="zh-CN" dirty="0"/>
          </a:p>
          <a:p>
            <a:r>
              <a:rPr lang="en-US" altLang="zh-CN" dirty="0"/>
              <a:t>RR:</a:t>
            </a:r>
            <a:r>
              <a:rPr lang="zh-CN" altLang="en-US" dirty="0"/>
              <a:t>数据包以轮询的方式分配给任务。形式上，将流的第</a:t>
            </a:r>
            <a:r>
              <a:rPr lang="en-US" altLang="zh-CN" dirty="0" err="1"/>
              <a:t>i</a:t>
            </a:r>
            <a:r>
              <a:rPr lang="zh-CN" altLang="en-US" dirty="0"/>
              <a:t>个数据包分配给</a:t>
            </a:r>
            <a:r>
              <a:rPr lang="en-US" altLang="zh-CN" dirty="0"/>
              <a:t>k = </a:t>
            </a:r>
            <a:r>
              <a:rPr lang="en-US" altLang="zh-CN" dirty="0" err="1"/>
              <a:t>i</a:t>
            </a:r>
            <a:r>
              <a:rPr lang="en-US" altLang="zh-CN" dirty="0"/>
              <a:t> mod k</a:t>
            </a:r>
            <a:r>
              <a:rPr lang="zh-CN" altLang="en-US" dirty="0"/>
              <a:t>的第</a:t>
            </a:r>
            <a:r>
              <a:rPr lang="en-US" altLang="zh-CN" dirty="0"/>
              <a:t>k</a:t>
            </a:r>
            <a:r>
              <a:rPr lang="zh-CN" altLang="en-US" dirty="0"/>
              <a:t>个任务</a:t>
            </a:r>
          </a:p>
        </p:txBody>
      </p:sp>
    </p:spTree>
    <p:extLst>
      <p:ext uri="{BB962C8B-B14F-4D97-AF65-F5344CB8AC3E}">
        <p14:creationId xmlns:p14="http://schemas.microsoft.com/office/powerpoint/2010/main" val="336072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backgroun</a:t>
            </a:r>
            <a:r>
              <a:rPr lang="en-US" altLang="zh-CN" sz="2600" b="1" dirty="0">
                <a:solidFill>
                  <a:sysClr val="windowText" lastClr="000000"/>
                </a:solidFill>
                <a:latin typeface="Arial" panose="020B0604020202020204"/>
                <a:ea typeface="微软雅黑" panose="020B0503020204020204" pitchFamily="34" charset="-122"/>
              </a:rPr>
              <a:t>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 name="组合 2">
            <a:extLst>
              <a:ext uri="{FF2B5EF4-FFF2-40B4-BE49-F238E27FC236}">
                <a16:creationId xmlns:a16="http://schemas.microsoft.com/office/drawing/2014/main" id="{336C6F36-57DD-F38D-324B-63DAB3849DD7}"/>
              </a:ext>
            </a:extLst>
          </p:cNvPr>
          <p:cNvGrpSpPr/>
          <p:nvPr/>
        </p:nvGrpSpPr>
        <p:grpSpPr>
          <a:xfrm>
            <a:off x="771280" y="1771503"/>
            <a:ext cx="2637847" cy="1098999"/>
            <a:chOff x="1374883" y="1622233"/>
            <a:chExt cx="2637847" cy="1098999"/>
          </a:xfrm>
        </p:grpSpPr>
        <p:sp>
          <p:nvSpPr>
            <p:cNvPr id="4" name="TextBox 205">
              <a:extLst>
                <a:ext uri="{FF2B5EF4-FFF2-40B4-BE49-F238E27FC236}">
                  <a16:creationId xmlns:a16="http://schemas.microsoft.com/office/drawing/2014/main" id="{6A32316F-1198-0DEC-6221-1C106451B2CB}"/>
                </a:ext>
              </a:extLst>
            </p:cNvPr>
            <p:cNvSpPr txBox="1"/>
            <p:nvPr/>
          </p:nvSpPr>
          <p:spPr>
            <a:xfrm>
              <a:off x="1374883" y="1897032"/>
              <a:ext cx="2637847" cy="824200"/>
            </a:xfrm>
            <a:prstGeom prst="rect">
              <a:avLst/>
            </a:prstGeom>
            <a:noFill/>
          </p:spPr>
          <p:txBody>
            <a:bodyPr wrap="square" lIns="91440" tIns="45720" rIns="91440" bIns="45720" anchor="t" anchorCtr="0">
              <a:no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marL="0" marR="0" lvl="0" indent="0" defTabSz="914400" rtl="0" eaLnBrk="1" fontAlgn="auto" latinLnBrk="0" hangingPunct="1">
                <a:lnSpc>
                  <a:spcPct val="150000"/>
                </a:lnSpc>
                <a:spcBef>
                  <a:spcPct val="0"/>
                </a:spcBef>
                <a:spcAft>
                  <a:spcPts val="0"/>
                </a:spcAft>
                <a:buClrTx/>
                <a:buSzTx/>
                <a:buFontTx/>
                <a:buNone/>
                <a:defRPr/>
              </a:pPr>
              <a:r>
                <a:rPr lang="en-US" altLang="zh-CN" sz="1400" dirty="0">
                  <a:solidFill>
                    <a:srgbClr val="000000"/>
                  </a:solidFill>
                </a:rPr>
                <a:t>      </a:t>
              </a:r>
              <a:r>
                <a:rPr lang="zh-CN" altLang="en-US" sz="1400" b="0" i="0" dirty="0">
                  <a:solidFill>
                    <a:srgbClr val="000000"/>
                  </a:solidFill>
                  <a:effectLst/>
                  <a:latin typeface="微软雅黑" panose="020B0503020204020204" pitchFamily="34" charset="-122"/>
                  <a:ea typeface="微软雅黑" panose="020B0503020204020204" pitchFamily="34" charset="-122"/>
                </a:rPr>
                <a:t>网络数据收集和使用技术</a:t>
              </a:r>
              <a:endParaRPr lang="en-US" altLang="zh-CN" sz="1400" dirty="0"/>
            </a:p>
            <a:p>
              <a:pPr marL="0" marR="0" lvl="0" indent="0" defTabSz="914400" rtl="0" eaLnBrk="1" fontAlgn="auto" latinLnBrk="0" hangingPunct="1">
                <a:lnSpc>
                  <a:spcPct val="150000"/>
                </a:lnSpc>
                <a:spcBef>
                  <a:spcPct val="0"/>
                </a:spcBef>
                <a:spcAft>
                  <a:spcPts val="0"/>
                </a:spcAft>
                <a:buClrTx/>
                <a:buSzTx/>
                <a:buFontTx/>
                <a:buNone/>
                <a:defRPr/>
              </a:pPr>
              <a:r>
                <a:rPr lang="zh-CN" altLang="en-US" sz="1400" b="0" i="0" dirty="0">
                  <a:solidFill>
                    <a:srgbClr val="000000"/>
                  </a:solidFill>
                  <a:effectLst/>
                  <a:latin typeface="微软雅黑" panose="020B0503020204020204" pitchFamily="34" charset="-122"/>
                  <a:ea typeface="微软雅黑" panose="020B0503020204020204" pitchFamily="34" charset="-122"/>
                </a:rPr>
                <a:t>遥测：远程采集和处理网络信息的自动化过程</a:t>
              </a: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TextBox 205">
              <a:extLst>
                <a:ext uri="{FF2B5EF4-FFF2-40B4-BE49-F238E27FC236}">
                  <a16:creationId xmlns:a16="http://schemas.microsoft.com/office/drawing/2014/main" id="{8BE87CAB-1255-0723-C5BD-0652A00A7062}"/>
                </a:ext>
              </a:extLst>
            </p:cNvPr>
            <p:cNvSpPr txBox="1"/>
            <p:nvPr/>
          </p:nvSpPr>
          <p:spPr>
            <a:xfrm>
              <a:off x="1539900" y="1622233"/>
              <a:ext cx="2431345" cy="338554"/>
            </a:xfrm>
            <a:prstGeom prst="rect">
              <a:avLst/>
            </a:prstGeom>
            <a:noFill/>
          </p:spPr>
          <p:txBody>
            <a:bodyPr wrap="square" rtlCol="0">
              <a:spAutoFit/>
            </a:bodyP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Network telemetry</a:t>
              </a:r>
            </a:p>
          </p:txBody>
        </p:sp>
      </p:grpSp>
      <p:grpSp>
        <p:nvGrpSpPr>
          <p:cNvPr id="6" name="组合 5">
            <a:extLst>
              <a:ext uri="{FF2B5EF4-FFF2-40B4-BE49-F238E27FC236}">
                <a16:creationId xmlns:a16="http://schemas.microsoft.com/office/drawing/2014/main" id="{76B14360-253E-5914-958C-AE9B22282228}"/>
              </a:ext>
            </a:extLst>
          </p:cNvPr>
          <p:cNvGrpSpPr/>
          <p:nvPr/>
        </p:nvGrpSpPr>
        <p:grpSpPr>
          <a:xfrm>
            <a:off x="8870947" y="4359281"/>
            <a:ext cx="2936913" cy="2169125"/>
            <a:chOff x="1429020" y="1822286"/>
            <a:chExt cx="2936913" cy="2169125"/>
          </a:xfrm>
        </p:grpSpPr>
        <p:sp>
          <p:nvSpPr>
            <p:cNvPr id="7" name="TextBox 205">
              <a:extLst>
                <a:ext uri="{FF2B5EF4-FFF2-40B4-BE49-F238E27FC236}">
                  <a16:creationId xmlns:a16="http://schemas.microsoft.com/office/drawing/2014/main" id="{4972613E-E31B-8C31-35E3-961B6814A7E1}"/>
                </a:ext>
              </a:extLst>
            </p:cNvPr>
            <p:cNvSpPr txBox="1"/>
            <p:nvPr/>
          </p:nvSpPr>
          <p:spPr>
            <a:xfrm>
              <a:off x="1429020" y="1927034"/>
              <a:ext cx="2936913" cy="2064377"/>
            </a:xfrm>
            <a:prstGeom prst="rect">
              <a:avLst/>
            </a:prstGeom>
            <a:noFill/>
          </p:spPr>
          <p:txBody>
            <a:bodyPr wrap="square" lIns="91440" tIns="45720" rIns="91440" bIns="45720" anchor="t" anchorCtr="0">
              <a:normAutofit/>
            </a:bodyPr>
            <a:lstStyle>
              <a:defPPr>
                <a:defRPr lang="zh-CN"/>
              </a:defPPr>
              <a:lvl1pPr lvl="0">
                <a:lnSpc>
                  <a:spcPct val="170000"/>
                </a:lnSpc>
                <a:spcBef>
                  <a:spcPct val="0"/>
                </a:spcBef>
                <a:defRPr sz="1400">
                  <a:solidFill>
                    <a:schemeClr val="dk1">
                      <a:lumMod val="100000"/>
                    </a:schemeClr>
                  </a:solidFill>
                  <a:latin typeface="微软雅黑" panose="020B0503020204020204" pitchFamily="34" charset="-122"/>
                  <a:ea typeface="微软雅黑" panose="020B0503020204020204" pitchFamily="34" charset="-122"/>
                </a:defRPr>
              </a:lvl1pPr>
            </a:lstStyle>
            <a:p>
              <a:pPr algn="ctr">
                <a:lnSpc>
                  <a:spcPct val="200000"/>
                </a:lnSpc>
              </a:pPr>
              <a:endParaRPr lang="en-US" altLang="zh-CN" b="1" dirty="0"/>
            </a:p>
          </p:txBody>
        </p:sp>
        <p:sp>
          <p:nvSpPr>
            <p:cNvPr id="8" name="TextBox 205">
              <a:extLst>
                <a:ext uri="{FF2B5EF4-FFF2-40B4-BE49-F238E27FC236}">
                  <a16:creationId xmlns:a16="http://schemas.microsoft.com/office/drawing/2014/main" id="{6FDC06BD-EBF7-BFB1-C2D2-5C6604576298}"/>
                </a:ext>
              </a:extLst>
            </p:cNvPr>
            <p:cNvSpPr txBox="1"/>
            <p:nvPr/>
          </p:nvSpPr>
          <p:spPr>
            <a:xfrm>
              <a:off x="1554754" y="1822286"/>
              <a:ext cx="2431345" cy="369332"/>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lvl="1" algn="ctr" defTabSz="1375410">
                <a:defRPr/>
              </a:pPr>
              <a:endParaRPr kumimoji="0" 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a:extLst>
              <a:ext uri="{FF2B5EF4-FFF2-40B4-BE49-F238E27FC236}">
                <a16:creationId xmlns:a16="http://schemas.microsoft.com/office/drawing/2014/main" id="{626B605E-CA3E-903C-6BCA-527CEE7C85A8}"/>
              </a:ext>
            </a:extLst>
          </p:cNvPr>
          <p:cNvGrpSpPr/>
          <p:nvPr/>
        </p:nvGrpSpPr>
        <p:grpSpPr>
          <a:xfrm>
            <a:off x="6964641" y="1770307"/>
            <a:ext cx="2816546" cy="1730239"/>
            <a:chOff x="1539900" y="1622233"/>
            <a:chExt cx="2816546" cy="1730239"/>
          </a:xfrm>
        </p:grpSpPr>
        <p:sp>
          <p:nvSpPr>
            <p:cNvPr id="10" name="TextBox 205">
              <a:extLst>
                <a:ext uri="{FF2B5EF4-FFF2-40B4-BE49-F238E27FC236}">
                  <a16:creationId xmlns:a16="http://schemas.microsoft.com/office/drawing/2014/main" id="{C5AD57C0-BC04-BBCF-3566-E1BA658061EF}"/>
                </a:ext>
              </a:extLst>
            </p:cNvPr>
            <p:cNvSpPr txBox="1"/>
            <p:nvPr/>
          </p:nvSpPr>
          <p:spPr>
            <a:xfrm>
              <a:off x="1681780" y="2021016"/>
              <a:ext cx="2674666" cy="1331456"/>
            </a:xfrm>
            <a:prstGeom prst="rect">
              <a:avLst/>
            </a:prstGeom>
            <a:noFill/>
          </p:spPr>
          <p:txBody>
            <a:bodyPr wrap="square" lIns="91440" tIns="45720" rIns="91440" bIns="45720" anchor="t" anchorCtr="0">
              <a:norm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a:lnSpc>
                  <a:spcPct val="170000"/>
                </a:lnSpc>
                <a:defRPr/>
              </a:pPr>
              <a:endParaRPr lang="en-US" sz="1400" dirty="0"/>
            </a:p>
          </p:txBody>
        </p:sp>
        <p:sp>
          <p:nvSpPr>
            <p:cNvPr id="11" name="TextBox 205">
              <a:extLst>
                <a:ext uri="{FF2B5EF4-FFF2-40B4-BE49-F238E27FC236}">
                  <a16:creationId xmlns:a16="http://schemas.microsoft.com/office/drawing/2014/main" id="{FC6F0227-BDA4-D8FD-9EBA-3A5892170559}"/>
                </a:ext>
              </a:extLst>
            </p:cNvPr>
            <p:cNvSpPr txBox="1"/>
            <p:nvPr/>
          </p:nvSpPr>
          <p:spPr>
            <a:xfrm>
              <a:off x="1539900" y="1622233"/>
              <a:ext cx="2716377" cy="584775"/>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marL="0" marR="0" lvl="0" indent="0" algn="ctr" defTabSz="1375410" rtl="0" eaLnBrk="1" fontAlgn="auto" latinLnBrk="0" hangingPunct="1">
                <a:lnSpc>
                  <a:spcPct val="100000"/>
                </a:lnSpc>
                <a:spcBef>
                  <a:spcPts val="0"/>
                </a:spcBef>
                <a:spcAft>
                  <a:spcPts val="0"/>
                </a:spcAft>
                <a:buClrTx/>
                <a:buSzTx/>
                <a:buFontTx/>
                <a:buNone/>
                <a:defRPr/>
              </a:pPr>
              <a:r>
                <a:rPr lang="en-US" altLang="zh-CN" dirty="0"/>
                <a:t>In-band network telemetry</a:t>
              </a:r>
              <a:endPar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组合 11">
            <a:extLst>
              <a:ext uri="{FF2B5EF4-FFF2-40B4-BE49-F238E27FC236}">
                <a16:creationId xmlns:a16="http://schemas.microsoft.com/office/drawing/2014/main" id="{D625CB56-7653-B5BF-E6DE-97DE65F5575C}"/>
              </a:ext>
            </a:extLst>
          </p:cNvPr>
          <p:cNvGrpSpPr/>
          <p:nvPr/>
        </p:nvGrpSpPr>
        <p:grpSpPr>
          <a:xfrm>
            <a:off x="1865438" y="4430495"/>
            <a:ext cx="3483093" cy="1087647"/>
            <a:chOff x="534560" y="1633585"/>
            <a:chExt cx="3483093" cy="1087647"/>
          </a:xfrm>
        </p:grpSpPr>
        <p:sp>
          <p:nvSpPr>
            <p:cNvPr id="13" name="TextBox 205">
              <a:extLst>
                <a:ext uri="{FF2B5EF4-FFF2-40B4-BE49-F238E27FC236}">
                  <a16:creationId xmlns:a16="http://schemas.microsoft.com/office/drawing/2014/main" id="{DC8810A5-CA81-ED40-6F01-C10BFEC0D22E}"/>
                </a:ext>
              </a:extLst>
            </p:cNvPr>
            <p:cNvSpPr txBox="1"/>
            <p:nvPr/>
          </p:nvSpPr>
          <p:spPr>
            <a:xfrm>
              <a:off x="534560" y="1897032"/>
              <a:ext cx="3445757" cy="824200"/>
            </a:xfrm>
            <a:prstGeom prst="rect">
              <a:avLst/>
            </a:prstGeom>
            <a:noFill/>
          </p:spPr>
          <p:txBody>
            <a:bodyPr wrap="square" lIns="91440" tIns="45720" rIns="91440" bIns="45720" anchor="t" anchorCtr="0">
              <a:noAutofit/>
            </a:bodyPr>
            <a:lstStyle>
              <a:defPPr>
                <a:defRPr lang="zh-CN"/>
              </a:defPPr>
              <a:lvl1pPr marR="0" lvl="0" indent="0" fontAlgn="auto">
                <a:lnSpc>
                  <a:spcPct val="150000"/>
                </a:lnSpc>
                <a:spcBef>
                  <a:spcPct val="0"/>
                </a:spcBef>
                <a:spcAft>
                  <a:spcPts val="0"/>
                </a:spcAft>
                <a:buClrTx/>
                <a:buSzTx/>
                <a:buFontTx/>
                <a:buNone/>
                <a:defRPr sz="1400">
                  <a:solidFill>
                    <a:schemeClr val="dk1">
                      <a:lumMod val="100000"/>
                    </a:schemeClr>
                  </a:solidFill>
                  <a:latin typeface="微软雅黑" panose="020B0503020204020204" pitchFamily="34" charset="-122"/>
                  <a:ea typeface="微软雅黑" panose="020B0503020204020204" pitchFamily="34" charset="-122"/>
                </a:defRPr>
              </a:lvl1pPr>
            </a:lstStyle>
            <a:p>
              <a:r>
                <a:rPr lang="zh-CN" altLang="en-US" b="0" i="0" dirty="0">
                  <a:solidFill>
                    <a:srgbClr val="000000"/>
                  </a:solidFill>
                  <a:effectLst/>
                  <a:latin typeface="微软雅黑" panose="020B0503020204020204" pitchFamily="34" charset="-122"/>
                  <a:ea typeface="微软雅黑" panose="020B0503020204020204" pitchFamily="34" charset="-122"/>
                </a:rPr>
                <a:t>    带内网络遥测将数据包转发与网络测量相结合。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     </a:t>
              </a:r>
              <a:endParaRPr lang="en-US" b="1" dirty="0"/>
            </a:p>
          </p:txBody>
        </p:sp>
        <p:sp>
          <p:nvSpPr>
            <p:cNvPr id="14" name="TextBox 205">
              <a:extLst>
                <a:ext uri="{FF2B5EF4-FFF2-40B4-BE49-F238E27FC236}">
                  <a16:creationId xmlns:a16="http://schemas.microsoft.com/office/drawing/2014/main" id="{13472DB2-2DE2-EA35-674D-3638B09956DB}"/>
                </a:ext>
              </a:extLst>
            </p:cNvPr>
            <p:cNvSpPr txBox="1"/>
            <p:nvPr/>
          </p:nvSpPr>
          <p:spPr>
            <a:xfrm>
              <a:off x="632553" y="1633585"/>
              <a:ext cx="3385100" cy="338554"/>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marL="0" marR="0" lvl="0" indent="0" algn="ctr" defTabSz="1375410" rtl="0" eaLnBrk="1" fontAlgn="auto" latinLnBrk="0" hangingPunct="1">
                <a:lnSpc>
                  <a:spcPct val="100000"/>
                </a:lnSpc>
                <a:spcBef>
                  <a:spcPts val="0"/>
                </a:spcBef>
                <a:spcAft>
                  <a:spcPts val="0"/>
                </a:spcAft>
                <a:buClrTx/>
                <a:buSzTx/>
                <a:buFontTx/>
                <a:buNone/>
                <a:defRPr/>
              </a:pPr>
              <a:r>
                <a:rPr lang="en-US" altLang="zh-CN" dirty="0"/>
                <a:t>In-band network telemetry</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组合 14">
            <a:extLst>
              <a:ext uri="{FF2B5EF4-FFF2-40B4-BE49-F238E27FC236}">
                <a16:creationId xmlns:a16="http://schemas.microsoft.com/office/drawing/2014/main" id="{53380979-7E35-6AC8-97AA-CBA76F6BBF0E}"/>
              </a:ext>
            </a:extLst>
          </p:cNvPr>
          <p:cNvGrpSpPr/>
          <p:nvPr/>
        </p:nvGrpSpPr>
        <p:grpSpPr>
          <a:xfrm>
            <a:off x="3461978" y="893099"/>
            <a:ext cx="5355520" cy="5226924"/>
            <a:chOff x="3418240" y="1100851"/>
            <a:chExt cx="5355520" cy="5226924"/>
          </a:xfrm>
        </p:grpSpPr>
        <p:grpSp>
          <p:nvGrpSpPr>
            <p:cNvPr id="16" name="组合 15">
              <a:extLst>
                <a:ext uri="{FF2B5EF4-FFF2-40B4-BE49-F238E27FC236}">
                  <a16:creationId xmlns:a16="http://schemas.microsoft.com/office/drawing/2014/main" id="{95BB8CB6-CC88-CD4B-453C-DE1CD0D6CA87}"/>
                </a:ext>
              </a:extLst>
            </p:cNvPr>
            <p:cNvGrpSpPr/>
            <p:nvPr/>
          </p:nvGrpSpPr>
          <p:grpSpPr>
            <a:xfrm rot="60000">
              <a:off x="3418240" y="1100851"/>
              <a:ext cx="5355520" cy="5226924"/>
              <a:chOff x="3775367" y="815538"/>
              <a:chExt cx="5355520" cy="5226924"/>
            </a:xfrm>
          </p:grpSpPr>
          <p:sp>
            <p:nvSpPr>
              <p:cNvPr id="21" name="îṧ1îdê">
                <a:extLst>
                  <a:ext uri="{FF2B5EF4-FFF2-40B4-BE49-F238E27FC236}">
                    <a16:creationId xmlns:a16="http://schemas.microsoft.com/office/drawing/2014/main" id="{C472E82C-A9E4-0EE6-BDD1-70EC944BEBB0}"/>
                  </a:ext>
                </a:extLst>
              </p:cNvPr>
              <p:cNvSpPr/>
              <p:nvPr/>
            </p:nvSpPr>
            <p:spPr bwMode="auto">
              <a:xfrm rot="2783601">
                <a:off x="5910432" y="2915096"/>
                <a:ext cx="3120970" cy="3133762"/>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rgbClr val="1C6299"/>
              </a:solidFill>
              <a:ln w="12700" cap="flat" cmpd="sng" algn="ctr">
                <a:noFill/>
                <a:prstDash val="solid"/>
              </a:ln>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sp>
            <p:nvSpPr>
              <p:cNvPr id="22" name="îṧļiḓê">
                <a:extLst>
                  <a:ext uri="{FF2B5EF4-FFF2-40B4-BE49-F238E27FC236}">
                    <a16:creationId xmlns:a16="http://schemas.microsoft.com/office/drawing/2014/main" id="{1FF07C2D-8F23-138C-8899-3B2AA8466F51}"/>
                  </a:ext>
                </a:extLst>
              </p:cNvPr>
              <p:cNvSpPr/>
              <p:nvPr/>
            </p:nvSpPr>
            <p:spPr bwMode="auto">
              <a:xfrm rot="8027341">
                <a:off x="3876753" y="807543"/>
                <a:ext cx="3119903"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rgbClr val="1C6299"/>
              </a:solidFill>
              <a:ln w="12700" cap="flat" cmpd="sng" algn="ctr">
                <a:noFill/>
                <a:prstDash val="solid"/>
              </a:ln>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grpSp>
            <p:nvGrpSpPr>
              <p:cNvPr id="23" name="组合 22">
                <a:extLst>
                  <a:ext uri="{FF2B5EF4-FFF2-40B4-BE49-F238E27FC236}">
                    <a16:creationId xmlns:a16="http://schemas.microsoft.com/office/drawing/2014/main" id="{0E9D4F9A-4C96-13FB-219B-B53DF6ED3018}"/>
                  </a:ext>
                </a:extLst>
              </p:cNvPr>
              <p:cNvGrpSpPr/>
              <p:nvPr/>
            </p:nvGrpSpPr>
            <p:grpSpPr>
              <a:xfrm>
                <a:off x="3775367" y="1751978"/>
                <a:ext cx="5355520" cy="3341782"/>
                <a:chOff x="3775367" y="1751978"/>
                <a:chExt cx="5355520" cy="3341782"/>
              </a:xfrm>
            </p:grpSpPr>
            <p:sp>
              <p:nvSpPr>
                <p:cNvPr id="24" name="ïślidê">
                  <a:extLst>
                    <a:ext uri="{FF2B5EF4-FFF2-40B4-BE49-F238E27FC236}">
                      <a16:creationId xmlns:a16="http://schemas.microsoft.com/office/drawing/2014/main" id="{E2987A76-1CE7-C39D-DB76-9E43B02D6166}"/>
                    </a:ext>
                  </a:extLst>
                </p:cNvPr>
                <p:cNvSpPr/>
                <p:nvPr/>
              </p:nvSpPr>
              <p:spPr bwMode="auto">
                <a:xfrm rot="2783601">
                  <a:off x="4893175" y="1843948"/>
                  <a:ext cx="3119904"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rgbClr val="1C6299"/>
                </a:solidFill>
                <a:ln w="12700" cap="flat" cmpd="sng" algn="ctr">
                  <a:noFill/>
                  <a:prstDash val="solid"/>
                </a:ln>
                <a:effectLst>
                  <a:outerShdw blurRad="50800" dist="38100" dir="2700000" algn="tl" rotWithShape="0">
                    <a:prstClr val="black">
                      <a:alpha val="40000"/>
                    </a:prstClr>
                  </a:outerShdw>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sp>
              <p:nvSpPr>
                <p:cNvPr id="25" name="ís1îḋe">
                  <a:extLst>
                    <a:ext uri="{FF2B5EF4-FFF2-40B4-BE49-F238E27FC236}">
                      <a16:creationId xmlns:a16="http://schemas.microsoft.com/office/drawing/2014/main" id="{35747F1D-0A38-7D35-D02F-414DF0BAFB41}"/>
                    </a:ext>
                  </a:extLst>
                </p:cNvPr>
                <p:cNvSpPr/>
                <p:nvPr/>
              </p:nvSpPr>
              <p:spPr bwMode="auto">
                <a:xfrm rot="2783601">
                  <a:off x="3776738" y="1766649"/>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6" name="ís1îḋe">
                  <a:extLst>
                    <a:ext uri="{FF2B5EF4-FFF2-40B4-BE49-F238E27FC236}">
                      <a16:creationId xmlns:a16="http://schemas.microsoft.com/office/drawing/2014/main" id="{E0C015BC-C5EB-3153-3FE7-B554849799FC}"/>
                    </a:ext>
                  </a:extLst>
                </p:cNvPr>
                <p:cNvSpPr/>
                <p:nvPr/>
              </p:nvSpPr>
              <p:spPr bwMode="auto">
                <a:xfrm rot="2783601">
                  <a:off x="5898091" y="1750607"/>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7" name="ís1îḋe">
                  <a:extLst>
                    <a:ext uri="{FF2B5EF4-FFF2-40B4-BE49-F238E27FC236}">
                      <a16:creationId xmlns:a16="http://schemas.microsoft.com/office/drawing/2014/main" id="{EF132304-DE19-F8D6-A96E-2B1A4B865BFB}"/>
                    </a:ext>
                  </a:extLst>
                </p:cNvPr>
                <p:cNvSpPr/>
                <p:nvPr/>
              </p:nvSpPr>
              <p:spPr bwMode="auto">
                <a:xfrm rot="2783601">
                  <a:off x="5829100" y="3845366"/>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8" name="ís1îḋe">
                  <a:extLst>
                    <a:ext uri="{FF2B5EF4-FFF2-40B4-BE49-F238E27FC236}">
                      <a16:creationId xmlns:a16="http://schemas.microsoft.com/office/drawing/2014/main" id="{EB90B75F-D6CC-A5E6-C3E4-F4408F0D2380}"/>
                    </a:ext>
                  </a:extLst>
                </p:cNvPr>
                <p:cNvSpPr/>
                <p:nvPr/>
              </p:nvSpPr>
              <p:spPr bwMode="auto">
                <a:xfrm rot="2783601">
                  <a:off x="7914578" y="3877451"/>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grpSp>
        </p:grpSp>
        <p:pic>
          <p:nvPicPr>
            <p:cNvPr id="17" name="图片 16">
              <a:extLst>
                <a:ext uri="{FF2B5EF4-FFF2-40B4-BE49-F238E27FC236}">
                  <a16:creationId xmlns:a16="http://schemas.microsoft.com/office/drawing/2014/main" id="{90E16230-25EE-9473-E7E2-B115D48C2699}"/>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30697" y="2325861"/>
              <a:ext cx="576000" cy="576000"/>
            </a:xfrm>
            <a:prstGeom prst="rect">
              <a:avLst/>
            </a:prstGeom>
          </p:spPr>
        </p:pic>
        <p:pic>
          <p:nvPicPr>
            <p:cNvPr id="18" name="图片 17">
              <a:extLst>
                <a:ext uri="{FF2B5EF4-FFF2-40B4-BE49-F238E27FC236}">
                  <a16:creationId xmlns:a16="http://schemas.microsoft.com/office/drawing/2014/main" id="{1DBE1C98-4E37-0C08-BB6A-4BD26A4704C2}"/>
                </a:ext>
              </a:extLst>
            </p:cNvPr>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925218" y="2366949"/>
              <a:ext cx="540000" cy="540000"/>
            </a:xfrm>
            <a:prstGeom prst="rect">
              <a:avLst/>
            </a:prstGeom>
          </p:spPr>
        </p:pic>
        <p:pic>
          <p:nvPicPr>
            <p:cNvPr id="19" name="图片 18">
              <a:extLst>
                <a:ext uri="{FF2B5EF4-FFF2-40B4-BE49-F238E27FC236}">
                  <a16:creationId xmlns:a16="http://schemas.microsoft.com/office/drawing/2014/main" id="{0A227098-AADE-A051-D16C-F43665E3BE24}"/>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4622" y="4481699"/>
              <a:ext cx="540000" cy="540000"/>
            </a:xfrm>
            <a:prstGeom prst="rect">
              <a:avLst/>
            </a:prstGeom>
          </p:spPr>
        </p:pic>
        <p:pic>
          <p:nvPicPr>
            <p:cNvPr id="20" name="图片 19">
              <a:extLst>
                <a:ext uri="{FF2B5EF4-FFF2-40B4-BE49-F238E27FC236}">
                  <a16:creationId xmlns:a16="http://schemas.microsoft.com/office/drawing/2014/main" id="{A005475B-BEB1-E637-FB82-C12905778F3B}"/>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05524" y="4490028"/>
              <a:ext cx="540000" cy="540000"/>
            </a:xfrm>
            <a:prstGeom prst="rect">
              <a:avLst/>
            </a:prstGeom>
          </p:spPr>
        </p:pic>
      </p:grpSp>
      <p:sp>
        <p:nvSpPr>
          <p:cNvPr id="43" name="文本框 42">
            <a:extLst>
              <a:ext uri="{FF2B5EF4-FFF2-40B4-BE49-F238E27FC236}">
                <a16:creationId xmlns:a16="http://schemas.microsoft.com/office/drawing/2014/main" id="{DE5F6FAE-94AF-42B4-B66E-439DBC217DFB}"/>
              </a:ext>
            </a:extLst>
          </p:cNvPr>
          <p:cNvSpPr txBox="1"/>
          <p:nvPr/>
        </p:nvSpPr>
        <p:spPr>
          <a:xfrm>
            <a:off x="7248957" y="2355489"/>
            <a:ext cx="2568571" cy="738664"/>
          </a:xfrm>
          <a:prstGeom prst="rect">
            <a:avLst/>
          </a:prstGeom>
          <a:noFill/>
        </p:spPr>
        <p:txBody>
          <a:bodyPr wrap="square">
            <a:spAutoFit/>
          </a:bodyPr>
          <a:lstStyle/>
          <a:p>
            <a:r>
              <a:rPr lang="en-US" altLang="zh-CN" sz="1400" dirty="0">
                <a:solidFill>
                  <a:schemeClr val="dk1">
                    <a:lumMod val="100000"/>
                  </a:schemeClr>
                </a:solidFill>
                <a:latin typeface="微软雅黑" panose="020B0503020204020204" pitchFamily="34" charset="-122"/>
                <a:ea typeface="微软雅黑" panose="020B0503020204020204" pitchFamily="34" charset="-122"/>
              </a:rPr>
              <a:t>    </a:t>
            </a:r>
            <a:r>
              <a:rPr lang="zh-CN" altLang="en-US" sz="1400" dirty="0">
                <a:solidFill>
                  <a:schemeClr val="dk1">
                    <a:lumMod val="100000"/>
                  </a:schemeClr>
                </a:solidFill>
                <a:latin typeface="微软雅黑" panose="020B0503020204020204" pitchFamily="34" charset="-122"/>
                <a:ea typeface="微软雅黑" panose="020B0503020204020204" pitchFamily="34" charset="-122"/>
              </a:rPr>
              <a:t>带内网络遥测通过交换机节点在报文中插入元数据来采集网络状态</a:t>
            </a:r>
          </a:p>
        </p:txBody>
      </p:sp>
      <p:cxnSp>
        <p:nvCxnSpPr>
          <p:cNvPr id="35" name="直接箭头连接符 34">
            <a:extLst>
              <a:ext uri="{FF2B5EF4-FFF2-40B4-BE49-F238E27FC236}">
                <a16:creationId xmlns:a16="http://schemas.microsoft.com/office/drawing/2014/main" id="{B23F646F-73FE-46E5-968C-D29A5EB610FE}"/>
              </a:ext>
            </a:extLst>
          </p:cNvPr>
          <p:cNvCxnSpPr/>
          <p:nvPr/>
        </p:nvCxnSpPr>
        <p:spPr>
          <a:xfrm>
            <a:off x="8737600" y="2980267"/>
            <a:ext cx="1354667" cy="12936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022323A-3817-4164-89A2-40CFE1B2668D}"/>
              </a:ext>
            </a:extLst>
          </p:cNvPr>
          <p:cNvSpPr txBox="1"/>
          <p:nvPr/>
        </p:nvSpPr>
        <p:spPr>
          <a:xfrm>
            <a:off x="9449562" y="3412990"/>
            <a:ext cx="1873638" cy="307777"/>
          </a:xfrm>
          <a:prstGeom prst="rect">
            <a:avLst/>
          </a:prstGeom>
          <a:noFill/>
        </p:spPr>
        <p:txBody>
          <a:bodyPr wrap="square" rtlCol="0">
            <a:spAutoFit/>
          </a:bodyPr>
          <a:lstStyle/>
          <a:p>
            <a:r>
              <a:rPr lang="zh-CN" altLang="en-US" sz="1400" dirty="0">
                <a:solidFill>
                  <a:srgbClr val="FF0000"/>
                </a:solidFill>
              </a:rPr>
              <a:t>引入概率技术</a:t>
            </a:r>
          </a:p>
        </p:txBody>
      </p:sp>
      <p:sp>
        <p:nvSpPr>
          <p:cNvPr id="58" name="文本框 57">
            <a:extLst>
              <a:ext uri="{FF2B5EF4-FFF2-40B4-BE49-F238E27FC236}">
                <a16:creationId xmlns:a16="http://schemas.microsoft.com/office/drawing/2014/main" id="{72A7CC02-D2CC-4543-9E16-6498496FB0C8}"/>
              </a:ext>
            </a:extLst>
          </p:cNvPr>
          <p:cNvSpPr txBox="1"/>
          <p:nvPr/>
        </p:nvSpPr>
        <p:spPr>
          <a:xfrm>
            <a:off x="9189678" y="4992627"/>
            <a:ext cx="2137574" cy="738664"/>
          </a:xfrm>
          <a:prstGeom prst="rect">
            <a:avLst/>
          </a:prstGeom>
          <a:noFill/>
        </p:spPr>
        <p:txBody>
          <a:bodyPr wrap="square">
            <a:spAutoFit/>
          </a:bodyPr>
          <a:lstStyle/>
          <a:p>
            <a:r>
              <a:rPr lang="zh-CN" altLang="en-US" sz="1400" dirty="0">
                <a:solidFill>
                  <a:schemeClr val="dk1">
                    <a:lumMod val="100000"/>
                  </a:schemeClr>
                </a:solidFill>
                <a:latin typeface="微软雅黑" panose="020B0503020204020204" pitchFamily="34" charset="-122"/>
                <a:ea typeface="微软雅黑" panose="020B0503020204020204" pitchFamily="34" charset="-122"/>
              </a:rPr>
              <a:t>    </a:t>
            </a:r>
            <a:r>
              <a:rPr lang="en-US" altLang="zh-CN" sz="1400" dirty="0">
                <a:solidFill>
                  <a:schemeClr val="dk1">
                    <a:lumMod val="100000"/>
                  </a:schemeClr>
                </a:solidFill>
                <a:latin typeface="微软雅黑" panose="020B0503020204020204" pitchFamily="34" charset="-122"/>
                <a:ea typeface="微软雅黑" panose="020B0503020204020204" pitchFamily="34" charset="-122"/>
              </a:rPr>
              <a:t>PINT</a:t>
            </a:r>
            <a:r>
              <a:rPr lang="zh-CN" altLang="en-US" sz="1400" dirty="0">
                <a:solidFill>
                  <a:schemeClr val="dk1">
                    <a:lumMod val="100000"/>
                  </a:schemeClr>
                </a:solidFill>
                <a:latin typeface="微软雅黑" panose="020B0503020204020204" pitchFamily="34" charset="-122"/>
                <a:ea typeface="微软雅黑" panose="020B0503020204020204" pitchFamily="34" charset="-122"/>
              </a:rPr>
              <a:t>是</a:t>
            </a:r>
            <a:r>
              <a:rPr lang="en-US" altLang="zh-CN" sz="1400" dirty="0">
                <a:solidFill>
                  <a:schemeClr val="dk1">
                    <a:lumMod val="100000"/>
                  </a:schemeClr>
                </a:solidFill>
                <a:latin typeface="微软雅黑" panose="020B0503020204020204" pitchFamily="34" charset="-122"/>
                <a:ea typeface="微软雅黑" panose="020B0503020204020204" pitchFamily="34" charset="-122"/>
              </a:rPr>
              <a:t>INT</a:t>
            </a:r>
            <a:r>
              <a:rPr lang="zh-CN" altLang="en-US" sz="1400" dirty="0">
                <a:solidFill>
                  <a:schemeClr val="dk1">
                    <a:lumMod val="100000"/>
                  </a:schemeClr>
                </a:solidFill>
                <a:latin typeface="微软雅黑" panose="020B0503020204020204" pitchFamily="34" charset="-122"/>
                <a:ea typeface="微软雅黑" panose="020B0503020204020204" pitchFamily="34" charset="-122"/>
              </a:rPr>
              <a:t>的一种概率变化，它提供了与</a:t>
            </a:r>
            <a:r>
              <a:rPr lang="en-US" altLang="zh-CN" sz="1400" dirty="0">
                <a:solidFill>
                  <a:schemeClr val="dk1">
                    <a:lumMod val="100000"/>
                  </a:schemeClr>
                </a:solidFill>
                <a:latin typeface="微软雅黑" panose="020B0503020204020204" pitchFamily="34" charset="-122"/>
                <a:ea typeface="微软雅黑" panose="020B0503020204020204" pitchFamily="34" charset="-122"/>
              </a:rPr>
              <a:t>INT</a:t>
            </a:r>
            <a:r>
              <a:rPr lang="zh-CN" altLang="en-US" sz="1400" dirty="0">
                <a:solidFill>
                  <a:schemeClr val="dk1">
                    <a:lumMod val="100000"/>
                  </a:schemeClr>
                </a:solidFill>
                <a:latin typeface="微软雅黑" panose="020B0503020204020204" pitchFamily="34" charset="-122"/>
                <a:ea typeface="微软雅黑" panose="020B0503020204020204" pitchFamily="34" charset="-122"/>
              </a:rPr>
              <a:t>类似的可见性</a:t>
            </a:r>
          </a:p>
        </p:txBody>
      </p:sp>
      <p:sp>
        <p:nvSpPr>
          <p:cNvPr id="60" name="文本框 59">
            <a:extLst>
              <a:ext uri="{FF2B5EF4-FFF2-40B4-BE49-F238E27FC236}">
                <a16:creationId xmlns:a16="http://schemas.microsoft.com/office/drawing/2014/main" id="{D11717BE-D056-4FE7-9835-10532EB8D28F}"/>
              </a:ext>
            </a:extLst>
          </p:cNvPr>
          <p:cNvSpPr txBox="1"/>
          <p:nvPr/>
        </p:nvSpPr>
        <p:spPr>
          <a:xfrm>
            <a:off x="9049242" y="4331150"/>
            <a:ext cx="3142758" cy="615553"/>
          </a:xfrm>
          <a:prstGeom prst="rect">
            <a:avLst/>
          </a:prstGeom>
          <a:noFill/>
        </p:spPr>
        <p:txBody>
          <a:bodyPr wrap="square">
            <a:spAutoFit/>
          </a:bodyPr>
          <a:lstStyle/>
          <a:p>
            <a:r>
              <a:rPr lang="en-US" altLang="zh-CN" dirty="0"/>
              <a:t> </a:t>
            </a:r>
            <a:r>
              <a:rPr lang="en-US" altLang="zh-CN" sz="1600" b="1" dirty="0">
                <a:solidFill>
                  <a:prstClr val="black"/>
                </a:solidFill>
                <a:latin typeface="微软雅黑" panose="020B0503020204020204" pitchFamily="34" charset="-122"/>
                <a:ea typeface="微软雅黑" panose="020B0503020204020204" pitchFamily="34" charset="-122"/>
              </a:rPr>
              <a:t>Probabilistic In-band Network Telemetry</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8821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In-band network telemetry </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5" name="文本框 4">
            <a:extLst>
              <a:ext uri="{FF2B5EF4-FFF2-40B4-BE49-F238E27FC236}">
                <a16:creationId xmlns:a16="http://schemas.microsoft.com/office/drawing/2014/main" id="{60842AEC-48BE-4160-9E45-6CBF86DFE261}"/>
              </a:ext>
            </a:extLst>
          </p:cNvPr>
          <p:cNvSpPr txBox="1"/>
          <p:nvPr/>
        </p:nvSpPr>
        <p:spPr>
          <a:xfrm>
            <a:off x="3035362" y="5228512"/>
            <a:ext cx="9087556" cy="646331"/>
          </a:xfrm>
          <a:prstGeom prst="rect">
            <a:avLst/>
          </a:prstGeom>
          <a:noFill/>
        </p:spPr>
        <p:txBody>
          <a:bodyPr wrap="square" rtlCol="0">
            <a:spAutoFit/>
          </a:bodyPr>
          <a:lstStyle/>
          <a:p>
            <a:br>
              <a:rPr lang="zh-CN" altLang="en-US" dirty="0"/>
            </a:br>
            <a:r>
              <a:rPr lang="zh-CN" altLang="en-US" dirty="0"/>
              <a:t>即在</a:t>
            </a:r>
            <a:r>
              <a:rPr lang="en-US" altLang="zh-CN" dirty="0"/>
              <a:t>INT</a:t>
            </a:r>
            <a:r>
              <a:rPr lang="zh-CN" altLang="en-US" dirty="0"/>
              <a:t>中数据包携带着所经过交换机添加的所有信息</a:t>
            </a:r>
          </a:p>
        </p:txBody>
      </p:sp>
      <p:pic>
        <p:nvPicPr>
          <p:cNvPr id="32" name="图片 31">
            <a:extLst>
              <a:ext uri="{FF2B5EF4-FFF2-40B4-BE49-F238E27FC236}">
                <a16:creationId xmlns:a16="http://schemas.microsoft.com/office/drawing/2014/main" id="{CE5F4516-DA63-4FDD-9089-FE7AD2C2B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9427" y="1089962"/>
            <a:ext cx="7154273" cy="4124901"/>
          </a:xfrm>
          <a:prstGeom prst="rect">
            <a:avLst/>
          </a:prstGeom>
        </p:spPr>
      </p:pic>
      <p:cxnSp>
        <p:nvCxnSpPr>
          <p:cNvPr id="3" name="直接箭头连接符 2">
            <a:extLst>
              <a:ext uri="{FF2B5EF4-FFF2-40B4-BE49-F238E27FC236}">
                <a16:creationId xmlns:a16="http://schemas.microsoft.com/office/drawing/2014/main" id="{FA8B6082-EB13-4C73-AFD5-27DD095ABC46}"/>
              </a:ext>
            </a:extLst>
          </p:cNvPr>
          <p:cNvCxnSpPr>
            <a:cxnSpLocks/>
          </p:cNvCxnSpPr>
          <p:nvPr/>
        </p:nvCxnSpPr>
        <p:spPr>
          <a:xfrm flipH="1">
            <a:off x="2256639" y="1962585"/>
            <a:ext cx="778723" cy="348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 name="文本框 5">
            <a:extLst>
              <a:ext uri="{FF2B5EF4-FFF2-40B4-BE49-F238E27FC236}">
                <a16:creationId xmlns:a16="http://schemas.microsoft.com/office/drawing/2014/main" id="{A7F4046E-6CB8-4292-8E06-C9E478998B41}"/>
              </a:ext>
            </a:extLst>
          </p:cNvPr>
          <p:cNvSpPr txBox="1"/>
          <p:nvPr/>
        </p:nvSpPr>
        <p:spPr>
          <a:xfrm>
            <a:off x="1242796" y="1678309"/>
            <a:ext cx="1064555" cy="769441"/>
          </a:xfrm>
          <a:prstGeom prst="rect">
            <a:avLst/>
          </a:prstGeom>
          <a:noFill/>
        </p:spPr>
        <p:txBody>
          <a:bodyPr wrap="square" rtlCol="0">
            <a:spAutoFit/>
          </a:bodyPr>
          <a:lstStyle/>
          <a:p>
            <a:r>
              <a:rPr lang="en-US" altLang="zh-CN" sz="1100" dirty="0">
                <a:solidFill>
                  <a:srgbClr val="000000"/>
                </a:solidFill>
                <a:latin typeface="微软雅黑" panose="020B0503020204020204" pitchFamily="34" charset="-122"/>
                <a:ea typeface="微软雅黑" panose="020B0503020204020204" pitchFamily="34" charset="-122"/>
              </a:rPr>
              <a:t>  </a:t>
            </a:r>
            <a:r>
              <a:rPr lang="zh-CN" altLang="en-US" sz="1100" b="0" i="0" dirty="0">
                <a:solidFill>
                  <a:srgbClr val="000000"/>
                </a:solidFill>
                <a:effectLst/>
                <a:latin typeface="微软雅黑" panose="020B0503020204020204" pitchFamily="34" charset="-122"/>
                <a:ea typeface="微软雅黑" panose="020B0503020204020204" pitchFamily="34" charset="-122"/>
              </a:rPr>
              <a:t>遥测报文的报头信息，表示遥测报文的内容</a:t>
            </a:r>
            <a:endParaRPr lang="zh-CN" altLang="en-US" sz="1100" dirty="0"/>
          </a:p>
        </p:txBody>
      </p:sp>
      <p:cxnSp>
        <p:nvCxnSpPr>
          <p:cNvPr id="10" name="直接箭头连接符 9">
            <a:extLst>
              <a:ext uri="{FF2B5EF4-FFF2-40B4-BE49-F238E27FC236}">
                <a16:creationId xmlns:a16="http://schemas.microsoft.com/office/drawing/2014/main" id="{25721CDE-2EA4-4709-A08A-B8C5C54EA755}"/>
              </a:ext>
            </a:extLst>
          </p:cNvPr>
          <p:cNvCxnSpPr/>
          <p:nvPr/>
        </p:nvCxnSpPr>
        <p:spPr>
          <a:xfrm flipV="1">
            <a:off x="8086987" y="1750717"/>
            <a:ext cx="914400" cy="6130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文本框 10">
            <a:extLst>
              <a:ext uri="{FF2B5EF4-FFF2-40B4-BE49-F238E27FC236}">
                <a16:creationId xmlns:a16="http://schemas.microsoft.com/office/drawing/2014/main" id="{7067B335-9619-4598-B599-D248AD0926AE}"/>
              </a:ext>
            </a:extLst>
          </p:cNvPr>
          <p:cNvSpPr txBox="1"/>
          <p:nvPr/>
        </p:nvSpPr>
        <p:spPr>
          <a:xfrm>
            <a:off x="8985236" y="1558692"/>
            <a:ext cx="1306502" cy="461665"/>
          </a:xfrm>
          <a:prstGeom prst="rect">
            <a:avLst/>
          </a:prstGeom>
          <a:noFill/>
        </p:spPr>
        <p:txBody>
          <a:bodyPr wrap="square" rtlCol="0">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遥测数据包：用于采集遥测数据</a:t>
            </a:r>
            <a:endParaRPr lang="zh-CN" altLang="en-US" sz="1200" dirty="0"/>
          </a:p>
        </p:txBody>
      </p:sp>
      <p:cxnSp>
        <p:nvCxnSpPr>
          <p:cNvPr id="13" name="直接箭头连接符 12">
            <a:extLst>
              <a:ext uri="{FF2B5EF4-FFF2-40B4-BE49-F238E27FC236}">
                <a16:creationId xmlns:a16="http://schemas.microsoft.com/office/drawing/2014/main" id="{4284E12A-870B-4324-AFE3-D8378936CF12}"/>
              </a:ext>
            </a:extLst>
          </p:cNvPr>
          <p:cNvCxnSpPr/>
          <p:nvPr/>
        </p:nvCxnSpPr>
        <p:spPr>
          <a:xfrm flipH="1">
            <a:off x="1845940" y="3531765"/>
            <a:ext cx="1189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8BA9B63-F292-46FA-BD35-7ABF231D4C52}"/>
              </a:ext>
            </a:extLst>
          </p:cNvPr>
          <p:cNvSpPr txBox="1"/>
          <p:nvPr/>
        </p:nvSpPr>
        <p:spPr>
          <a:xfrm>
            <a:off x="1024094" y="3262379"/>
            <a:ext cx="796489" cy="830997"/>
          </a:xfrm>
          <a:prstGeom prst="rect">
            <a:avLst/>
          </a:prstGeom>
          <a:noFill/>
        </p:spPr>
        <p:txBody>
          <a:bodyPr wrap="square" rtlCol="0">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插入</a:t>
            </a:r>
            <a:r>
              <a:rPr lang="en-US" altLang="zh-CN" sz="1200" b="0" i="0" dirty="0">
                <a:solidFill>
                  <a:srgbClr val="000000"/>
                </a:solidFill>
                <a:effectLst/>
                <a:latin typeface="微软雅黑" panose="020B0503020204020204" pitchFamily="34" charset="-122"/>
                <a:ea typeface="微软雅黑" panose="020B0503020204020204" pitchFamily="34" charset="-122"/>
              </a:rPr>
              <a:t>INT</a:t>
            </a:r>
            <a:r>
              <a:rPr lang="zh-CN" altLang="en-US" sz="1200" b="0" i="0" dirty="0">
                <a:solidFill>
                  <a:srgbClr val="000000"/>
                </a:solidFill>
                <a:effectLst/>
                <a:latin typeface="微软雅黑" panose="020B0503020204020204" pitchFamily="34" charset="-122"/>
                <a:ea typeface="微软雅黑" panose="020B0503020204020204" pitchFamily="34" charset="-122"/>
              </a:rPr>
              <a:t>头文件的起始点实体</a:t>
            </a:r>
            <a:endParaRPr lang="zh-CN" altLang="en-US" sz="1200" dirty="0"/>
          </a:p>
        </p:txBody>
      </p:sp>
      <p:sp>
        <p:nvSpPr>
          <p:cNvPr id="15" name="文本框 14">
            <a:extLst>
              <a:ext uri="{FF2B5EF4-FFF2-40B4-BE49-F238E27FC236}">
                <a16:creationId xmlns:a16="http://schemas.microsoft.com/office/drawing/2014/main" id="{1E2C02DF-920E-472D-97C6-428FEC8CD7A9}"/>
              </a:ext>
            </a:extLst>
          </p:cNvPr>
          <p:cNvSpPr txBox="1"/>
          <p:nvPr/>
        </p:nvSpPr>
        <p:spPr>
          <a:xfrm>
            <a:off x="8775689" y="2231857"/>
            <a:ext cx="862798" cy="646331"/>
          </a:xfrm>
          <a:prstGeom prst="rect">
            <a:avLst/>
          </a:prstGeom>
          <a:noFill/>
        </p:spPr>
        <p:txBody>
          <a:bodyPr wrap="square" rtlCol="0">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提取</a:t>
            </a:r>
            <a:r>
              <a:rPr lang="en-US" altLang="zh-CN" sz="1200" b="0" i="0" dirty="0">
                <a:solidFill>
                  <a:srgbClr val="000000"/>
                </a:solidFill>
                <a:effectLst/>
                <a:latin typeface="微软雅黑" panose="020B0503020204020204" pitchFamily="34" charset="-122"/>
                <a:ea typeface="微软雅黑" panose="020B0503020204020204" pitchFamily="34" charset="-122"/>
              </a:rPr>
              <a:t>INT</a:t>
            </a:r>
            <a:r>
              <a:rPr lang="zh-CN" altLang="en-US" sz="1200" b="0" i="0" dirty="0">
                <a:solidFill>
                  <a:srgbClr val="000000"/>
                </a:solidFill>
                <a:effectLst/>
                <a:latin typeface="微软雅黑" panose="020B0503020204020204" pitchFamily="34" charset="-122"/>
                <a:ea typeface="微软雅黑" panose="020B0503020204020204" pitchFamily="34" charset="-122"/>
              </a:rPr>
              <a:t>信息的端点实体</a:t>
            </a:r>
            <a:endParaRPr lang="zh-CN" altLang="en-US" sz="1200" dirty="0"/>
          </a:p>
        </p:txBody>
      </p:sp>
      <p:cxnSp>
        <p:nvCxnSpPr>
          <p:cNvPr id="17" name="直接箭头连接符 16">
            <a:extLst>
              <a:ext uri="{FF2B5EF4-FFF2-40B4-BE49-F238E27FC236}">
                <a16:creationId xmlns:a16="http://schemas.microsoft.com/office/drawing/2014/main" id="{328F41E5-469E-4B1F-A2CA-6E84362BAE4C}"/>
              </a:ext>
            </a:extLst>
          </p:cNvPr>
          <p:cNvCxnSpPr/>
          <p:nvPr/>
        </p:nvCxnSpPr>
        <p:spPr>
          <a:xfrm>
            <a:off x="5729681" y="3601905"/>
            <a:ext cx="83890" cy="60097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直接箭头连接符 18">
            <a:extLst>
              <a:ext uri="{FF2B5EF4-FFF2-40B4-BE49-F238E27FC236}">
                <a16:creationId xmlns:a16="http://schemas.microsoft.com/office/drawing/2014/main" id="{5C175D07-E0FD-4DBB-BA74-86E903920B71}"/>
              </a:ext>
            </a:extLst>
          </p:cNvPr>
          <p:cNvCxnSpPr>
            <a:endCxn id="15" idx="1"/>
          </p:cNvCxnSpPr>
          <p:nvPr/>
        </p:nvCxnSpPr>
        <p:spPr>
          <a:xfrm flipV="1">
            <a:off x="7550092" y="2619737"/>
            <a:ext cx="1216403" cy="61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F702F2D-1805-4E33-B6FE-ABEA6BEBB094}"/>
              </a:ext>
            </a:extLst>
          </p:cNvPr>
          <p:cNvSpPr txBox="1"/>
          <p:nvPr/>
        </p:nvSpPr>
        <p:spPr>
          <a:xfrm>
            <a:off x="5236129" y="4203000"/>
            <a:ext cx="1070994" cy="646331"/>
          </a:xfrm>
          <a:prstGeom prst="rect">
            <a:avLst/>
          </a:prstGeom>
          <a:noFill/>
        </p:spPr>
        <p:txBody>
          <a:bodyPr wrap="square" rtlCol="0">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插入</a:t>
            </a:r>
            <a:r>
              <a:rPr lang="en-US" altLang="zh-CN" sz="1200" b="0" i="0" dirty="0">
                <a:solidFill>
                  <a:srgbClr val="000000"/>
                </a:solidFill>
                <a:effectLst/>
                <a:latin typeface="微软雅黑" panose="020B0503020204020204" pitchFamily="34" charset="-122"/>
                <a:ea typeface="微软雅黑" panose="020B0503020204020204" pitchFamily="34" charset="-122"/>
              </a:rPr>
              <a:t>INT</a:t>
            </a:r>
            <a:r>
              <a:rPr lang="zh-CN" altLang="en-US" sz="1200" b="0" i="0" dirty="0">
                <a:solidFill>
                  <a:srgbClr val="000000"/>
                </a:solidFill>
                <a:effectLst/>
                <a:latin typeface="微软雅黑" panose="020B0503020204020204" pitchFamily="34" charset="-122"/>
                <a:ea typeface="微软雅黑" panose="020B0503020204020204" pitchFamily="34" charset="-122"/>
              </a:rPr>
              <a:t>元数据的中间实体</a:t>
            </a:r>
            <a:endParaRPr lang="zh-CN" altLang="en-US" sz="1200" dirty="0"/>
          </a:p>
        </p:txBody>
      </p:sp>
      <p:cxnSp>
        <p:nvCxnSpPr>
          <p:cNvPr id="22" name="直接箭头连接符 21">
            <a:extLst>
              <a:ext uri="{FF2B5EF4-FFF2-40B4-BE49-F238E27FC236}">
                <a16:creationId xmlns:a16="http://schemas.microsoft.com/office/drawing/2014/main" id="{603688D9-602B-4309-880C-BB23D789E932}"/>
              </a:ext>
            </a:extLst>
          </p:cNvPr>
          <p:cNvCxnSpPr/>
          <p:nvPr/>
        </p:nvCxnSpPr>
        <p:spPr>
          <a:xfrm>
            <a:off x="9328558" y="3330429"/>
            <a:ext cx="1051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777C925-275C-4D9E-9468-A9A9C521D4B2}"/>
              </a:ext>
            </a:extLst>
          </p:cNvPr>
          <p:cNvSpPr txBox="1"/>
          <p:nvPr/>
        </p:nvSpPr>
        <p:spPr>
          <a:xfrm>
            <a:off x="10346060" y="3028272"/>
            <a:ext cx="1108081" cy="646331"/>
          </a:xfrm>
          <a:prstGeom prst="rect">
            <a:avLst/>
          </a:prstGeom>
          <a:noFill/>
        </p:spPr>
        <p:txBody>
          <a:bodyPr wrap="square" rtlCol="0">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接收和处理遥测数据的遥测服务器</a:t>
            </a:r>
            <a:endParaRPr lang="zh-CN" altLang="en-US" sz="1200" dirty="0"/>
          </a:p>
        </p:txBody>
      </p:sp>
    </p:spTree>
    <p:extLst>
      <p:ext uri="{BB962C8B-B14F-4D97-AF65-F5344CB8AC3E}">
        <p14:creationId xmlns:p14="http://schemas.microsoft.com/office/powerpoint/2010/main" val="358454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CHALLENGES OF In-band network telemetry </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dirty="0" err="1">
                <a:solidFill>
                  <a:prstClr val="white"/>
                </a:solidFill>
                <a:latin typeface="微软雅黑" panose="020B0503020204020204" pitchFamily="34" charset="-122"/>
                <a:ea typeface="微软雅黑" panose="020B0503020204020204" pitchFamily="34" charset="-122"/>
              </a:rPr>
              <a:t>RouteNet</a:t>
            </a:r>
            <a:r>
              <a:rPr lang="en-US" altLang="zh-CN" sz="1000" dirty="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sp>
        <p:nvSpPr>
          <p:cNvPr id="4" name="圆角矩形 19">
            <a:extLst>
              <a:ext uri="{FF2B5EF4-FFF2-40B4-BE49-F238E27FC236}">
                <a16:creationId xmlns:a16="http://schemas.microsoft.com/office/drawing/2014/main" id="{308A0D2A-C525-8705-836D-8FE926A2F980}"/>
              </a:ext>
            </a:extLst>
          </p:cNvPr>
          <p:cNvSpPr/>
          <p:nvPr/>
        </p:nvSpPr>
        <p:spPr>
          <a:xfrm>
            <a:off x="4723931" y="2850037"/>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5" name="组合 4">
            <a:extLst>
              <a:ext uri="{FF2B5EF4-FFF2-40B4-BE49-F238E27FC236}">
                <a16:creationId xmlns:a16="http://schemas.microsoft.com/office/drawing/2014/main" id="{9406A812-8DEB-DD69-3FAD-DF0792CDA7B3}"/>
              </a:ext>
            </a:extLst>
          </p:cNvPr>
          <p:cNvGrpSpPr/>
          <p:nvPr/>
        </p:nvGrpSpPr>
        <p:grpSpPr>
          <a:xfrm>
            <a:off x="4743747" y="3365344"/>
            <a:ext cx="2418483" cy="2515367"/>
            <a:chOff x="4721608" y="1835707"/>
            <a:chExt cx="1879634" cy="1954931"/>
          </a:xfrm>
          <a:solidFill>
            <a:srgbClr val="44546A">
              <a:alpha val="39000"/>
            </a:srgbClr>
          </a:solidFill>
        </p:grpSpPr>
        <p:sp>
          <p:nvSpPr>
            <p:cNvPr id="6" name="圆角矩形 19">
              <a:extLst>
                <a:ext uri="{FF2B5EF4-FFF2-40B4-BE49-F238E27FC236}">
                  <a16:creationId xmlns:a16="http://schemas.microsoft.com/office/drawing/2014/main" id="{4CFB86DA-1EFA-2AA0-F7E5-796A82A29229}"/>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7" name="圆角矩形 20">
              <a:extLst>
                <a:ext uri="{FF2B5EF4-FFF2-40B4-BE49-F238E27FC236}">
                  <a16:creationId xmlns:a16="http://schemas.microsoft.com/office/drawing/2014/main" id="{DD41F1BD-4C9C-F407-CDC0-73ED35740913}"/>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grpSp>
      <p:sp>
        <p:nvSpPr>
          <p:cNvPr id="8" name="矩形 7">
            <a:extLst>
              <a:ext uri="{FF2B5EF4-FFF2-40B4-BE49-F238E27FC236}">
                <a16:creationId xmlns:a16="http://schemas.microsoft.com/office/drawing/2014/main" id="{E1C54FE1-58BD-DFF0-F188-A6DA157C6619}"/>
              </a:ext>
            </a:extLst>
          </p:cNvPr>
          <p:cNvSpPr/>
          <p:nvPr/>
        </p:nvSpPr>
        <p:spPr>
          <a:xfrm>
            <a:off x="4788200" y="3661525"/>
            <a:ext cx="2651406" cy="584773"/>
          </a:xfrm>
          <a:prstGeom prst="rect">
            <a:avLst/>
          </a:prstGeom>
        </p:spPr>
        <p:txBody>
          <a:bodyPr wrap="square" lIns="91438" tIns="45719" rIns="91438" bIns="45719">
            <a:spAutoFit/>
          </a:bodyPr>
          <a:lstStyle/>
          <a:p>
            <a:r>
              <a:rPr lang="en-US" altLang="zh-CN" sz="3200" b="1" dirty="0">
                <a:solidFill>
                  <a:schemeClr val="bg1"/>
                </a:solidFill>
                <a:cs typeface="+mn-ea"/>
                <a:sym typeface="+mn-lt"/>
              </a:rPr>
              <a:t>CHALLENGES</a:t>
            </a:r>
          </a:p>
        </p:txBody>
      </p:sp>
      <p:sp>
        <p:nvSpPr>
          <p:cNvPr id="9" name="圆角矩形 12">
            <a:extLst>
              <a:ext uri="{FF2B5EF4-FFF2-40B4-BE49-F238E27FC236}">
                <a16:creationId xmlns:a16="http://schemas.microsoft.com/office/drawing/2014/main" id="{0E1AE51E-FDC5-61B2-EFAE-7541D148008A}"/>
              </a:ext>
            </a:extLst>
          </p:cNvPr>
          <p:cNvSpPr/>
          <p:nvPr/>
        </p:nvSpPr>
        <p:spPr>
          <a:xfrm rot="10800000" flipV="1">
            <a:off x="4619909" y="996265"/>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1</a:t>
            </a:r>
            <a:endParaRPr lang="zh-CN" altLang="en-US" sz="3600" dirty="0">
              <a:cs typeface="+mn-ea"/>
              <a:sym typeface="+mn-lt"/>
            </a:endParaRPr>
          </a:p>
        </p:txBody>
      </p:sp>
      <p:sp>
        <p:nvSpPr>
          <p:cNvPr id="10" name="文本框 9">
            <a:extLst>
              <a:ext uri="{FF2B5EF4-FFF2-40B4-BE49-F238E27FC236}">
                <a16:creationId xmlns:a16="http://schemas.microsoft.com/office/drawing/2014/main" id="{04972E84-C9B1-6A55-E329-38C2DBAAA1B6}"/>
              </a:ext>
            </a:extLst>
          </p:cNvPr>
          <p:cNvSpPr txBox="1"/>
          <p:nvPr/>
        </p:nvSpPr>
        <p:spPr>
          <a:xfrm>
            <a:off x="5088877" y="909220"/>
            <a:ext cx="1800489" cy="424088"/>
          </a:xfrm>
          <a:prstGeom prst="rect">
            <a:avLst/>
          </a:prstGeom>
          <a:noFill/>
        </p:spPr>
        <p:txBody>
          <a:bodyPr wrap="none" lIns="91438" tIns="45719" rIns="91438" bIns="45719" rtlCol="0">
            <a:spAutoFit/>
          </a:bodyPr>
          <a:lstStyle/>
          <a:p>
            <a:pPr>
              <a:lnSpc>
                <a:spcPct val="130000"/>
              </a:lnSpc>
            </a:pPr>
            <a:r>
              <a:rPr lang="zh-CN" altLang="en-US" b="1" dirty="0">
                <a:solidFill>
                  <a:srgbClr val="002060"/>
                </a:solidFill>
                <a:latin typeface="Arial" panose="020B0604020202020204" pitchFamily="34" charset="0"/>
                <a:cs typeface="+mn-ea"/>
                <a:sym typeface="+mn-lt"/>
              </a:rPr>
              <a:t>数据包开销过高</a:t>
            </a:r>
            <a:endParaRPr lang="zh-CN" altLang="en-US" b="1" dirty="0">
              <a:solidFill>
                <a:srgbClr val="002060"/>
              </a:solidFill>
              <a:cs typeface="+mn-ea"/>
              <a:sym typeface="+mn-lt"/>
            </a:endParaRPr>
          </a:p>
        </p:txBody>
      </p:sp>
      <p:cxnSp>
        <p:nvCxnSpPr>
          <p:cNvPr id="11" name="直接连接符 10">
            <a:extLst>
              <a:ext uri="{FF2B5EF4-FFF2-40B4-BE49-F238E27FC236}">
                <a16:creationId xmlns:a16="http://schemas.microsoft.com/office/drawing/2014/main" id="{D0238513-8004-A050-8990-C4C1CCF6D971}"/>
              </a:ext>
            </a:extLst>
          </p:cNvPr>
          <p:cNvCxnSpPr/>
          <p:nvPr/>
        </p:nvCxnSpPr>
        <p:spPr>
          <a:xfrm>
            <a:off x="5088877" y="129814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563094-36E2-EA9C-BD9D-089E53106EDD}"/>
              </a:ext>
            </a:extLst>
          </p:cNvPr>
          <p:cNvSpPr/>
          <p:nvPr/>
        </p:nvSpPr>
        <p:spPr>
          <a:xfrm>
            <a:off x="4023446" y="1263348"/>
            <a:ext cx="4086058" cy="787523"/>
          </a:xfrm>
          <a:prstGeom prst="rect">
            <a:avLst/>
          </a:prstGeom>
          <a:noFill/>
        </p:spPr>
        <p:txBody>
          <a:bodyPr wrap="square">
            <a:spAutoFit/>
          </a:bodyPr>
          <a:lstStyle/>
          <a:p>
            <a:pPr>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来自</a:t>
            </a:r>
            <a:r>
              <a:rPr lang="en-US" altLang="zh-CN" sz="1600" b="0" i="0" dirty="0">
                <a:solidFill>
                  <a:srgbClr val="000000"/>
                </a:solidFill>
                <a:effectLst/>
                <a:latin typeface="微软雅黑" panose="020B0503020204020204" pitchFamily="34" charset="-122"/>
                <a:ea typeface="微软雅黑" panose="020B0503020204020204" pitchFamily="34" charset="-122"/>
              </a:rPr>
              <a:t>INT</a:t>
            </a:r>
            <a:r>
              <a:rPr lang="zh-CN" altLang="en-US" sz="1600" b="0" i="0" dirty="0">
                <a:solidFill>
                  <a:srgbClr val="000000"/>
                </a:solidFill>
                <a:effectLst/>
                <a:latin typeface="微软雅黑" panose="020B0503020204020204" pitchFamily="34" charset="-122"/>
                <a:ea typeface="微软雅黑" panose="020B0503020204020204" pitchFamily="34" charset="-122"/>
              </a:rPr>
              <a:t>每个包开销明显影响流完成时间和应用程序级吞吐量</a:t>
            </a:r>
            <a:endParaRPr lang="en-US" altLang="zh-CN" sz="1600" dirty="0">
              <a:latin typeface="微软雅黑" panose="020B0503020204020204" pitchFamily="34" charset="-122"/>
              <a:ea typeface="微软雅黑" panose="020B0503020204020204" pitchFamily="34" charset="-122"/>
              <a:sym typeface="+mn-lt"/>
            </a:endParaRPr>
          </a:p>
        </p:txBody>
      </p:sp>
      <p:sp>
        <p:nvSpPr>
          <p:cNvPr id="13" name="圆角矩形 16">
            <a:extLst>
              <a:ext uri="{FF2B5EF4-FFF2-40B4-BE49-F238E27FC236}">
                <a16:creationId xmlns:a16="http://schemas.microsoft.com/office/drawing/2014/main" id="{2EB340BB-D326-833D-C55A-4944B229C64D}"/>
              </a:ext>
            </a:extLst>
          </p:cNvPr>
          <p:cNvSpPr/>
          <p:nvPr/>
        </p:nvSpPr>
        <p:spPr>
          <a:xfrm rot="10800000" flipV="1">
            <a:off x="896360" y="2568627"/>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2</a:t>
            </a:r>
            <a:endParaRPr lang="zh-CN" altLang="en-US" sz="2000" dirty="0">
              <a:cs typeface="+mn-ea"/>
              <a:sym typeface="+mn-lt"/>
            </a:endParaRPr>
          </a:p>
        </p:txBody>
      </p:sp>
      <p:sp>
        <p:nvSpPr>
          <p:cNvPr id="14" name="文本框 13">
            <a:extLst>
              <a:ext uri="{FF2B5EF4-FFF2-40B4-BE49-F238E27FC236}">
                <a16:creationId xmlns:a16="http://schemas.microsoft.com/office/drawing/2014/main" id="{76FA83DA-0310-650D-E4A8-0F108361156E}"/>
              </a:ext>
            </a:extLst>
          </p:cNvPr>
          <p:cNvSpPr txBox="1"/>
          <p:nvPr/>
        </p:nvSpPr>
        <p:spPr>
          <a:xfrm>
            <a:off x="1221890" y="2496535"/>
            <a:ext cx="2262154"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交换机处理时间过长</a:t>
            </a:r>
          </a:p>
        </p:txBody>
      </p:sp>
      <p:cxnSp>
        <p:nvCxnSpPr>
          <p:cNvPr id="15" name="直接连接符 14">
            <a:extLst>
              <a:ext uri="{FF2B5EF4-FFF2-40B4-BE49-F238E27FC236}">
                <a16:creationId xmlns:a16="http://schemas.microsoft.com/office/drawing/2014/main" id="{97E3A0DD-5267-4DAB-7B43-FA667E5F5750}"/>
              </a:ext>
            </a:extLst>
          </p:cNvPr>
          <p:cNvCxnSpPr/>
          <p:nvPr/>
        </p:nvCxnSpPr>
        <p:spPr>
          <a:xfrm>
            <a:off x="1238233" y="292709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圆角矩形 20">
            <a:extLst>
              <a:ext uri="{FF2B5EF4-FFF2-40B4-BE49-F238E27FC236}">
                <a16:creationId xmlns:a16="http://schemas.microsoft.com/office/drawing/2014/main" id="{3A0AC4C6-C40E-BDF2-D782-B6E5BC32FC80}"/>
              </a:ext>
            </a:extLst>
          </p:cNvPr>
          <p:cNvSpPr/>
          <p:nvPr/>
        </p:nvSpPr>
        <p:spPr>
          <a:xfrm rot="10800000" flipV="1">
            <a:off x="11157553" y="2485607"/>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3</a:t>
            </a:r>
            <a:endParaRPr lang="zh-CN" altLang="en-US" sz="2000" dirty="0">
              <a:cs typeface="+mn-ea"/>
              <a:sym typeface="+mn-lt"/>
            </a:endParaRPr>
          </a:p>
        </p:txBody>
      </p:sp>
      <p:sp>
        <p:nvSpPr>
          <p:cNvPr id="18" name="文本框 17">
            <a:extLst>
              <a:ext uri="{FF2B5EF4-FFF2-40B4-BE49-F238E27FC236}">
                <a16:creationId xmlns:a16="http://schemas.microsoft.com/office/drawing/2014/main" id="{E9549550-C1ED-A286-E146-C45758EB5A61}"/>
              </a:ext>
            </a:extLst>
          </p:cNvPr>
          <p:cNvSpPr txBox="1"/>
          <p:nvPr/>
        </p:nvSpPr>
        <p:spPr>
          <a:xfrm>
            <a:off x="9942976" y="2388009"/>
            <a:ext cx="1107992"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网络过载</a:t>
            </a:r>
          </a:p>
        </p:txBody>
      </p:sp>
      <p:cxnSp>
        <p:nvCxnSpPr>
          <p:cNvPr id="19" name="直接连接符 18">
            <a:extLst>
              <a:ext uri="{FF2B5EF4-FFF2-40B4-BE49-F238E27FC236}">
                <a16:creationId xmlns:a16="http://schemas.microsoft.com/office/drawing/2014/main" id="{B6C85E18-5FFB-81AB-4EE6-A3E77DD86E7F}"/>
              </a:ext>
            </a:extLst>
          </p:cNvPr>
          <p:cNvCxnSpPr/>
          <p:nvPr/>
        </p:nvCxnSpPr>
        <p:spPr>
          <a:xfrm>
            <a:off x="8701024" y="280770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D0C536-18C2-E4E0-6DD9-FC7001C3EAAF}"/>
              </a:ext>
            </a:extLst>
          </p:cNvPr>
          <p:cNvSpPr/>
          <p:nvPr/>
        </p:nvSpPr>
        <p:spPr>
          <a:xfrm>
            <a:off x="7651131" y="2885591"/>
            <a:ext cx="3778658" cy="787523"/>
          </a:xfrm>
          <a:prstGeom prst="rect">
            <a:avLst/>
          </a:prstGeom>
          <a:noFill/>
        </p:spPr>
        <p:txBody>
          <a:bodyPr wrap="square">
            <a:spAutoFit/>
          </a:bodyPr>
          <a:lstStyle/>
          <a:p>
            <a:pPr>
              <a:lnSpc>
                <a:spcPct val="150000"/>
              </a:lnSpc>
            </a:pPr>
            <a:r>
              <a:rPr lang="en-US" altLang="zh-CN" sz="1600" b="0" i="0" dirty="0">
                <a:solidFill>
                  <a:srgbClr val="000000"/>
                </a:solidFill>
                <a:effectLst/>
                <a:latin typeface="微软雅黑" panose="020B0503020204020204" pitchFamily="34" charset="-122"/>
                <a:ea typeface="微软雅黑" panose="020B0503020204020204" pitchFamily="34" charset="-122"/>
              </a:rPr>
              <a:t>INT</a:t>
            </a:r>
            <a:r>
              <a:rPr lang="zh-CN" altLang="en-US" sz="1600" b="0" i="0" dirty="0">
                <a:solidFill>
                  <a:srgbClr val="000000"/>
                </a:solidFill>
                <a:effectLst/>
                <a:latin typeface="微软雅黑" panose="020B0503020204020204" pitchFamily="34" charset="-122"/>
                <a:ea typeface="微软雅黑" panose="020B0503020204020204" pitchFamily="34" charset="-122"/>
              </a:rPr>
              <a:t>这样的遥测系统会产生大量的流量，可能会使网络过载</a:t>
            </a:r>
            <a:endParaRPr lang="en-US" altLang="zh-CN" sz="1600" dirty="0">
              <a:latin typeface="微软雅黑" panose="020B0503020204020204" pitchFamily="34" charset="-122"/>
              <a:ea typeface="微软雅黑" panose="020B0503020204020204" pitchFamily="34" charset="-122"/>
              <a:sym typeface="+mn-lt"/>
            </a:endParaRPr>
          </a:p>
        </p:txBody>
      </p:sp>
      <p:sp>
        <p:nvSpPr>
          <p:cNvPr id="3" name="文本框 2">
            <a:extLst>
              <a:ext uri="{FF2B5EF4-FFF2-40B4-BE49-F238E27FC236}">
                <a16:creationId xmlns:a16="http://schemas.microsoft.com/office/drawing/2014/main" id="{5E080839-7FCA-4843-92BF-954DC7046225}"/>
              </a:ext>
            </a:extLst>
          </p:cNvPr>
          <p:cNvSpPr txBox="1"/>
          <p:nvPr/>
        </p:nvSpPr>
        <p:spPr>
          <a:xfrm>
            <a:off x="497193" y="3087304"/>
            <a:ext cx="4015192" cy="2264402"/>
          </a:xfrm>
          <a:prstGeom prst="rect">
            <a:avLst/>
          </a:prstGeom>
          <a:noFill/>
        </p:spPr>
        <p:txBody>
          <a:bodyPr wrap="square" rtlCol="0">
            <a:spAutoFit/>
          </a:bodyPr>
          <a:lstStyle/>
          <a:p>
            <a:pPr>
              <a:lnSpc>
                <a:spcPct val="150000"/>
              </a:lnSpc>
            </a:pPr>
            <a:r>
              <a:rPr lang="zh-CN" altLang="en-US" sz="1600" dirty="0">
                <a:solidFill>
                  <a:srgbClr val="3E3F42"/>
                </a:solidFill>
                <a:latin typeface="Arial" panose="020B0604020202020204" pitchFamily="34" charset="0"/>
              </a:rPr>
              <a:t> </a:t>
            </a:r>
            <a:r>
              <a:rPr lang="en-US" altLang="zh-CN" sz="1600" dirty="0">
                <a:solidFill>
                  <a:srgbClr val="3E3F42"/>
                </a:solidFill>
                <a:latin typeface="Arial" panose="020B0604020202020204" pitchFamily="34" charset="0"/>
              </a:rPr>
              <a:t>1.</a:t>
            </a:r>
            <a:r>
              <a:rPr lang="zh-CN" altLang="en-US" sz="1600" dirty="0">
                <a:solidFill>
                  <a:srgbClr val="3E3F42"/>
                </a:solidFill>
                <a:latin typeface="Arial" panose="020B0604020202020204" pitchFamily="34" charset="0"/>
              </a:rPr>
              <a:t>每次数据包到达和离开交换机时，通过电线携带的位需要使用</a:t>
            </a:r>
            <a:r>
              <a:rPr lang="en-US" altLang="zh-CN" sz="1600" dirty="0">
                <a:solidFill>
                  <a:srgbClr val="3E3F42"/>
                </a:solidFill>
                <a:latin typeface="Arial" panose="020B0604020202020204" pitchFamily="34" charset="0"/>
              </a:rPr>
              <a:t>IEEE</a:t>
            </a:r>
            <a:r>
              <a:rPr lang="zh-CN" altLang="en-US" sz="1600" dirty="0">
                <a:solidFill>
                  <a:srgbClr val="3E3F42"/>
                </a:solidFill>
                <a:latin typeface="Arial" panose="020B0604020202020204" pitchFamily="34" charset="0"/>
              </a:rPr>
              <a:t>标准定义的编码从串行转换为并行，反之亦然。</a:t>
            </a:r>
            <a:endParaRPr lang="en-US" altLang="zh-CN" sz="1600" dirty="0">
              <a:solidFill>
                <a:srgbClr val="3E3F42"/>
              </a:solidFill>
              <a:latin typeface="Arial" panose="020B0604020202020204" pitchFamily="34" charset="0"/>
            </a:endParaRPr>
          </a:p>
          <a:p>
            <a:pPr>
              <a:lnSpc>
                <a:spcPct val="150000"/>
              </a:lnSpc>
            </a:pPr>
            <a:r>
              <a:rPr lang="en-US" altLang="zh-CN" sz="1600" dirty="0">
                <a:solidFill>
                  <a:srgbClr val="3E3F42"/>
                </a:solidFill>
                <a:latin typeface="Arial" panose="020B0604020202020204" pitchFamily="34" charset="0"/>
              </a:rPr>
              <a:t>2.</a:t>
            </a:r>
            <a:r>
              <a:rPr lang="zh-CN" altLang="en-US" sz="1600" dirty="0">
                <a:solidFill>
                  <a:srgbClr val="3E3F42"/>
                </a:solidFill>
                <a:latin typeface="Arial" panose="020B0604020202020204" pitchFamily="34" charset="0"/>
              </a:rPr>
              <a:t>任何添加到数据包中的额外位都会影响其处理时间，从而在每一跳的输入和输出接口上都会出现延迟。</a:t>
            </a:r>
          </a:p>
        </p:txBody>
      </p:sp>
    </p:spTree>
    <p:extLst>
      <p:ext uri="{BB962C8B-B14F-4D97-AF65-F5344CB8AC3E}">
        <p14:creationId xmlns:p14="http://schemas.microsoft.com/office/powerpoint/2010/main" val="1272167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INT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PINT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AC056BDF-1704-4020-9279-3166E2CF27C5}"/>
              </a:ext>
            </a:extLst>
          </p:cNvPr>
          <p:cNvPicPr>
            <a:picLocks noChangeAspect="1"/>
          </p:cNvPicPr>
          <p:nvPr/>
        </p:nvPicPr>
        <p:blipFill>
          <a:blip r:embed="rId4"/>
          <a:stretch>
            <a:fillRect/>
          </a:stretch>
        </p:blipFill>
        <p:spPr>
          <a:xfrm>
            <a:off x="2438728" y="1942935"/>
            <a:ext cx="6332737" cy="2784608"/>
          </a:xfrm>
          <a:prstGeom prst="rect">
            <a:avLst/>
          </a:prstGeom>
        </p:spPr>
      </p:pic>
      <p:sp>
        <p:nvSpPr>
          <p:cNvPr id="4" name="文本框 3">
            <a:extLst>
              <a:ext uri="{FF2B5EF4-FFF2-40B4-BE49-F238E27FC236}">
                <a16:creationId xmlns:a16="http://schemas.microsoft.com/office/drawing/2014/main" id="{A48D2D06-5F53-471D-8EEA-CEB702F101AB}"/>
              </a:ext>
            </a:extLst>
          </p:cNvPr>
          <p:cNvSpPr txBox="1"/>
          <p:nvPr/>
        </p:nvSpPr>
        <p:spPr>
          <a:xfrm>
            <a:off x="1721090" y="1084780"/>
            <a:ext cx="8003823" cy="923330"/>
          </a:xfrm>
          <a:prstGeom prst="rect">
            <a:avLst/>
          </a:prstGeom>
          <a:noFill/>
        </p:spPr>
        <p:txBody>
          <a:bodyPr wrap="square" rtlCol="0">
            <a:spAutoFit/>
          </a:bodyPr>
          <a:lstStyle/>
          <a:p>
            <a:r>
              <a:rPr lang="zh-CN" altLang="en-US" dirty="0"/>
              <a:t>为了解决</a:t>
            </a:r>
            <a:r>
              <a:rPr lang="en-US" altLang="zh-CN" dirty="0"/>
              <a:t>INT</a:t>
            </a:r>
            <a:r>
              <a:rPr lang="zh-CN" altLang="en-US" dirty="0"/>
              <a:t>的种种挑战，在</a:t>
            </a:r>
            <a:r>
              <a:rPr lang="en-US" altLang="zh-CN" dirty="0"/>
              <a:t>INT</a:t>
            </a:r>
            <a:r>
              <a:rPr lang="zh-CN" altLang="en-US" dirty="0"/>
              <a:t>的基础上引入了概率技术提出了</a:t>
            </a:r>
            <a:r>
              <a:rPr lang="en-US" altLang="zh-CN" dirty="0"/>
              <a:t>PINT</a:t>
            </a:r>
          </a:p>
          <a:p>
            <a:r>
              <a:rPr lang="en-US" altLang="zh-CN" dirty="0"/>
              <a:t>      </a:t>
            </a:r>
            <a:r>
              <a:rPr lang="zh-CN" altLang="en-US" dirty="0"/>
              <a:t>为了减少每个数据包的开销，交换机的信息随机的分散到数个数据包中，即一个数据包只随机携带路径上的某一个交换机的信息</a:t>
            </a:r>
          </a:p>
        </p:txBody>
      </p:sp>
      <p:cxnSp>
        <p:nvCxnSpPr>
          <p:cNvPr id="5" name="直接箭头连接符 4">
            <a:extLst>
              <a:ext uri="{FF2B5EF4-FFF2-40B4-BE49-F238E27FC236}">
                <a16:creationId xmlns:a16="http://schemas.microsoft.com/office/drawing/2014/main" id="{4BA04A2D-A5E4-4088-B9B8-9E4350471FDB}"/>
              </a:ext>
            </a:extLst>
          </p:cNvPr>
          <p:cNvCxnSpPr/>
          <p:nvPr/>
        </p:nvCxnSpPr>
        <p:spPr>
          <a:xfrm flipV="1">
            <a:off x="6096000" y="2164360"/>
            <a:ext cx="766194" cy="22650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文本框 6">
            <a:extLst>
              <a:ext uri="{FF2B5EF4-FFF2-40B4-BE49-F238E27FC236}">
                <a16:creationId xmlns:a16="http://schemas.microsoft.com/office/drawing/2014/main" id="{AA3D5130-7F1D-4056-9992-07D91ADB5D3A}"/>
              </a:ext>
            </a:extLst>
          </p:cNvPr>
          <p:cNvSpPr txBox="1"/>
          <p:nvPr/>
        </p:nvSpPr>
        <p:spPr>
          <a:xfrm>
            <a:off x="6801167" y="1963144"/>
            <a:ext cx="2031325" cy="369332"/>
          </a:xfrm>
          <a:prstGeom prst="rect">
            <a:avLst/>
          </a:prstGeom>
          <a:noFill/>
        </p:spPr>
        <p:txBody>
          <a:bodyPr wrap="none" rtlCol="0">
            <a:spAutoFit/>
          </a:bodyPr>
          <a:lstStyle/>
          <a:p>
            <a:r>
              <a:rPr lang="zh-CN" altLang="en-US" dirty="0">
                <a:solidFill>
                  <a:srgbClr val="FF0000"/>
                </a:solidFill>
              </a:rPr>
              <a:t>确定查询集的概率</a:t>
            </a:r>
          </a:p>
        </p:txBody>
      </p:sp>
      <p:cxnSp>
        <p:nvCxnSpPr>
          <p:cNvPr id="11" name="直接箭头连接符 10">
            <a:extLst>
              <a:ext uri="{FF2B5EF4-FFF2-40B4-BE49-F238E27FC236}">
                <a16:creationId xmlns:a16="http://schemas.microsoft.com/office/drawing/2014/main" id="{A300A419-A30C-4C5B-BCF0-90686E5DDAD7}"/>
              </a:ext>
            </a:extLst>
          </p:cNvPr>
          <p:cNvCxnSpPr/>
          <p:nvPr/>
        </p:nvCxnSpPr>
        <p:spPr>
          <a:xfrm flipH="1">
            <a:off x="1929468" y="3850567"/>
            <a:ext cx="1400961" cy="8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DA77568-7E98-4C7B-BE4B-1CD48B4FD527}"/>
              </a:ext>
            </a:extLst>
          </p:cNvPr>
          <p:cNvSpPr txBox="1"/>
          <p:nvPr/>
        </p:nvSpPr>
        <p:spPr>
          <a:xfrm>
            <a:off x="976020" y="3850567"/>
            <a:ext cx="1107996" cy="646331"/>
          </a:xfrm>
          <a:prstGeom prst="rect">
            <a:avLst/>
          </a:prstGeom>
          <a:noFill/>
        </p:spPr>
        <p:txBody>
          <a:bodyPr wrap="none" rtlCol="0">
            <a:spAutoFit/>
          </a:bodyPr>
          <a:lstStyle/>
          <a:p>
            <a:r>
              <a:rPr lang="zh-CN" altLang="en-US" dirty="0"/>
              <a:t>第一跳</a:t>
            </a:r>
            <a:endParaRPr lang="en-US" altLang="zh-CN" dirty="0"/>
          </a:p>
          <a:p>
            <a:r>
              <a:rPr lang="zh-CN" altLang="en-US" dirty="0"/>
              <a:t>添加摘要</a:t>
            </a:r>
          </a:p>
        </p:txBody>
      </p:sp>
      <p:cxnSp>
        <p:nvCxnSpPr>
          <p:cNvPr id="14" name="直接箭头连接符 13">
            <a:extLst>
              <a:ext uri="{FF2B5EF4-FFF2-40B4-BE49-F238E27FC236}">
                <a16:creationId xmlns:a16="http://schemas.microsoft.com/office/drawing/2014/main" id="{2AF1AC36-2B57-47FC-8866-9C738BA838B4}"/>
              </a:ext>
            </a:extLst>
          </p:cNvPr>
          <p:cNvCxnSpPr/>
          <p:nvPr/>
        </p:nvCxnSpPr>
        <p:spPr>
          <a:xfrm>
            <a:off x="4488110" y="4173732"/>
            <a:ext cx="0" cy="84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B9F139E-0C74-4CAB-A16C-9477BB235134}"/>
              </a:ext>
            </a:extLst>
          </p:cNvPr>
          <p:cNvSpPr txBox="1"/>
          <p:nvPr/>
        </p:nvSpPr>
        <p:spPr>
          <a:xfrm>
            <a:off x="4081071" y="5074602"/>
            <a:ext cx="1569660" cy="369332"/>
          </a:xfrm>
          <a:prstGeom prst="rect">
            <a:avLst/>
          </a:prstGeom>
          <a:noFill/>
        </p:spPr>
        <p:txBody>
          <a:bodyPr wrap="none" rtlCol="0">
            <a:spAutoFit/>
          </a:bodyPr>
          <a:lstStyle/>
          <a:p>
            <a:r>
              <a:rPr lang="zh-CN" altLang="en-US" dirty="0"/>
              <a:t>固定摘要长度</a:t>
            </a:r>
          </a:p>
        </p:txBody>
      </p:sp>
      <p:cxnSp>
        <p:nvCxnSpPr>
          <p:cNvPr id="17" name="直接箭头连接符 16">
            <a:extLst>
              <a:ext uri="{FF2B5EF4-FFF2-40B4-BE49-F238E27FC236}">
                <a16:creationId xmlns:a16="http://schemas.microsoft.com/office/drawing/2014/main" id="{DCCE1610-E4BC-4E45-A6C3-EFD772D535E2}"/>
              </a:ext>
            </a:extLst>
          </p:cNvPr>
          <p:cNvCxnSpPr/>
          <p:nvPr/>
        </p:nvCxnSpPr>
        <p:spPr>
          <a:xfrm>
            <a:off x="6862194" y="3934437"/>
            <a:ext cx="0" cy="87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A8621F3-E3D5-4D81-897F-112D68273083}"/>
              </a:ext>
            </a:extLst>
          </p:cNvPr>
          <p:cNvSpPr txBox="1"/>
          <p:nvPr/>
        </p:nvSpPr>
        <p:spPr>
          <a:xfrm>
            <a:off x="6400800" y="4831951"/>
            <a:ext cx="1107996" cy="369332"/>
          </a:xfrm>
          <a:prstGeom prst="rect">
            <a:avLst/>
          </a:prstGeom>
          <a:noFill/>
        </p:spPr>
        <p:txBody>
          <a:bodyPr wrap="none" rtlCol="0">
            <a:spAutoFit/>
          </a:bodyPr>
          <a:lstStyle/>
          <a:p>
            <a:r>
              <a:rPr lang="zh-CN" altLang="en-US" dirty="0"/>
              <a:t>最后一跳</a:t>
            </a:r>
          </a:p>
        </p:txBody>
      </p:sp>
      <p:sp>
        <p:nvSpPr>
          <p:cNvPr id="19" name="文本框 18">
            <a:extLst>
              <a:ext uri="{FF2B5EF4-FFF2-40B4-BE49-F238E27FC236}">
                <a16:creationId xmlns:a16="http://schemas.microsoft.com/office/drawing/2014/main" id="{6C7CFDBA-B5FB-4795-951E-CE0E84D68715}"/>
              </a:ext>
            </a:extLst>
          </p:cNvPr>
          <p:cNvSpPr txBox="1"/>
          <p:nvPr/>
        </p:nvSpPr>
        <p:spPr>
          <a:xfrm>
            <a:off x="7341016" y="3489937"/>
            <a:ext cx="1107996" cy="369332"/>
          </a:xfrm>
          <a:prstGeom prst="rect">
            <a:avLst/>
          </a:prstGeom>
          <a:noFill/>
        </p:spPr>
        <p:txBody>
          <a:bodyPr wrap="none" rtlCol="0">
            <a:spAutoFit/>
          </a:bodyPr>
          <a:lstStyle/>
          <a:p>
            <a:r>
              <a:rPr lang="zh-CN" altLang="en-US" dirty="0"/>
              <a:t>记录摘要</a:t>
            </a:r>
          </a:p>
        </p:txBody>
      </p:sp>
      <p:cxnSp>
        <p:nvCxnSpPr>
          <p:cNvPr id="21" name="直接箭头连接符 20">
            <a:extLst>
              <a:ext uri="{FF2B5EF4-FFF2-40B4-BE49-F238E27FC236}">
                <a16:creationId xmlns:a16="http://schemas.microsoft.com/office/drawing/2014/main" id="{4E3BE14B-672B-4057-BBE3-18B6FF837096}"/>
              </a:ext>
            </a:extLst>
          </p:cNvPr>
          <p:cNvCxnSpPr/>
          <p:nvPr/>
        </p:nvCxnSpPr>
        <p:spPr>
          <a:xfrm flipH="1">
            <a:off x="1929468" y="2332476"/>
            <a:ext cx="1166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77F0192-1397-4606-B842-1A3A24D34759}"/>
              </a:ext>
            </a:extLst>
          </p:cNvPr>
          <p:cNvSpPr txBox="1"/>
          <p:nvPr/>
        </p:nvSpPr>
        <p:spPr>
          <a:xfrm>
            <a:off x="1247484" y="2131369"/>
            <a:ext cx="646331" cy="369332"/>
          </a:xfrm>
          <a:prstGeom prst="rect">
            <a:avLst/>
          </a:prstGeom>
          <a:noFill/>
        </p:spPr>
        <p:txBody>
          <a:bodyPr wrap="none" rtlCol="0">
            <a:spAutoFit/>
          </a:bodyPr>
          <a:lstStyle/>
          <a:p>
            <a:r>
              <a:rPr lang="zh-CN" altLang="en-US" dirty="0"/>
              <a:t>查询</a:t>
            </a:r>
          </a:p>
        </p:txBody>
      </p:sp>
    </p:spTree>
    <p:extLst>
      <p:ext uri="{BB962C8B-B14F-4D97-AF65-F5344CB8AC3E}">
        <p14:creationId xmlns:p14="http://schemas.microsoft.com/office/powerpoint/2010/main" val="159031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提出问题</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椭圆 1">
            <a:extLst>
              <a:ext uri="{FF2B5EF4-FFF2-40B4-BE49-F238E27FC236}">
                <a16:creationId xmlns:a16="http://schemas.microsoft.com/office/drawing/2014/main" id="{689D8D08-097B-41D9-A5C3-410C9BB1BB94}"/>
              </a:ext>
            </a:extLst>
          </p:cNvPr>
          <p:cNvSpPr/>
          <p:nvPr/>
        </p:nvSpPr>
        <p:spPr>
          <a:xfrm>
            <a:off x="1392573" y="1442905"/>
            <a:ext cx="3028426" cy="152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a:t>
            </a:r>
            <a:r>
              <a:rPr lang="en-US" altLang="zh-CN" dirty="0"/>
              <a:t>PINT</a:t>
            </a:r>
            <a:r>
              <a:rPr lang="zh-CN" altLang="en-US" dirty="0"/>
              <a:t>中收集一条路径的遥测信息需要相当数量的数据包</a:t>
            </a:r>
          </a:p>
        </p:txBody>
      </p:sp>
      <p:cxnSp>
        <p:nvCxnSpPr>
          <p:cNvPr id="4" name="直接箭头连接符 3">
            <a:extLst>
              <a:ext uri="{FF2B5EF4-FFF2-40B4-BE49-F238E27FC236}">
                <a16:creationId xmlns:a16="http://schemas.microsoft.com/office/drawing/2014/main" id="{C4EF55D0-F3F7-4FC4-AB28-C62DAEA36BD2}"/>
              </a:ext>
            </a:extLst>
          </p:cNvPr>
          <p:cNvCxnSpPr>
            <a:stCxn id="2" idx="6"/>
          </p:cNvCxnSpPr>
          <p:nvPr/>
        </p:nvCxnSpPr>
        <p:spPr>
          <a:xfrm flipV="1">
            <a:off x="4420999" y="2197916"/>
            <a:ext cx="2097247" cy="838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椭圆 29">
            <a:extLst>
              <a:ext uri="{FF2B5EF4-FFF2-40B4-BE49-F238E27FC236}">
                <a16:creationId xmlns:a16="http://schemas.microsoft.com/office/drawing/2014/main" id="{8AA618C3-5F7E-4FC1-AC65-F10373E77BAD}"/>
              </a:ext>
            </a:extLst>
          </p:cNvPr>
          <p:cNvSpPr/>
          <p:nvPr/>
        </p:nvSpPr>
        <p:spPr>
          <a:xfrm>
            <a:off x="6518246" y="1386112"/>
            <a:ext cx="3028426" cy="152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a:t>
            </a:r>
            <a:r>
              <a:rPr lang="en-US" altLang="zh-CN" dirty="0"/>
              <a:t>PINT</a:t>
            </a:r>
            <a:r>
              <a:rPr lang="zh-CN" altLang="en-US" dirty="0"/>
              <a:t>中数据包成为一种稀缺资源</a:t>
            </a:r>
          </a:p>
        </p:txBody>
      </p:sp>
      <p:sp>
        <p:nvSpPr>
          <p:cNvPr id="31" name="椭圆 30">
            <a:extLst>
              <a:ext uri="{FF2B5EF4-FFF2-40B4-BE49-F238E27FC236}">
                <a16:creationId xmlns:a16="http://schemas.microsoft.com/office/drawing/2014/main" id="{66AB031E-FFEC-4418-ADED-02D58A365B6F}"/>
              </a:ext>
            </a:extLst>
          </p:cNvPr>
          <p:cNvSpPr/>
          <p:nvPr/>
        </p:nvSpPr>
        <p:spPr>
          <a:xfrm>
            <a:off x="1256858" y="3905078"/>
            <a:ext cx="3299856" cy="1592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成功收集路径上所有交换机上的网络状态值的机会取决于用于收集它们的数据包的数量</a:t>
            </a:r>
          </a:p>
        </p:txBody>
      </p:sp>
      <p:cxnSp>
        <p:nvCxnSpPr>
          <p:cNvPr id="6" name="直接箭头连接符 5">
            <a:extLst>
              <a:ext uri="{FF2B5EF4-FFF2-40B4-BE49-F238E27FC236}">
                <a16:creationId xmlns:a16="http://schemas.microsoft.com/office/drawing/2014/main" id="{A32D2FC4-2C6D-46A4-B277-FF198A42EEBC}"/>
              </a:ext>
            </a:extLst>
          </p:cNvPr>
          <p:cNvCxnSpPr>
            <a:cxnSpLocks/>
            <a:stCxn id="31" idx="0"/>
            <a:endCxn id="2" idx="4"/>
          </p:cNvCxnSpPr>
          <p:nvPr/>
        </p:nvCxnSpPr>
        <p:spPr>
          <a:xfrm flipV="1">
            <a:off x="2906786" y="2969692"/>
            <a:ext cx="0" cy="9353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直接箭头连接符 9">
            <a:extLst>
              <a:ext uri="{FF2B5EF4-FFF2-40B4-BE49-F238E27FC236}">
                <a16:creationId xmlns:a16="http://schemas.microsoft.com/office/drawing/2014/main" id="{25A510DA-2C7E-4CB5-9288-2D863298A18A}"/>
              </a:ext>
            </a:extLst>
          </p:cNvPr>
          <p:cNvCxnSpPr>
            <a:cxnSpLocks/>
          </p:cNvCxnSpPr>
          <p:nvPr/>
        </p:nvCxnSpPr>
        <p:spPr>
          <a:xfrm>
            <a:off x="8036655" y="2946461"/>
            <a:ext cx="83888" cy="10903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7" name="椭圆 36">
            <a:extLst>
              <a:ext uri="{FF2B5EF4-FFF2-40B4-BE49-F238E27FC236}">
                <a16:creationId xmlns:a16="http://schemas.microsoft.com/office/drawing/2014/main" id="{C8978BFD-5235-410E-A77E-DB0CB587B0DD}"/>
              </a:ext>
            </a:extLst>
          </p:cNvPr>
          <p:cNvSpPr/>
          <p:nvPr/>
        </p:nvSpPr>
        <p:spPr>
          <a:xfrm>
            <a:off x="6564386" y="4036769"/>
            <a:ext cx="3028426" cy="1526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如何正确的把数据包数量分配给</a:t>
            </a:r>
            <a:r>
              <a:rPr lang="en-US" altLang="zh-CN" dirty="0"/>
              <a:t>PINT</a:t>
            </a:r>
            <a:r>
              <a:rPr lang="zh-CN" altLang="en-US" dirty="0"/>
              <a:t>任务</a:t>
            </a:r>
          </a:p>
        </p:txBody>
      </p:sp>
    </p:spTree>
    <p:extLst>
      <p:ext uri="{BB962C8B-B14F-4D97-AF65-F5344CB8AC3E}">
        <p14:creationId xmlns:p14="http://schemas.microsoft.com/office/powerpoint/2010/main" val="1866221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29104" y="-85281"/>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解决问题</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8110DF12-5380-710E-25BC-A641CE9B9626}"/>
              </a:ext>
            </a:extLst>
          </p:cNvPr>
          <p:cNvSpPr txBox="1"/>
          <p:nvPr/>
        </p:nvSpPr>
        <p:spPr>
          <a:xfrm>
            <a:off x="256004" y="236309"/>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DCC1C550-68AA-4680-E017-54F43DF15758}"/>
              </a:ext>
            </a:extLst>
          </p:cNvPr>
          <p:cNvSpPr txBox="1"/>
          <p:nvPr/>
        </p:nvSpPr>
        <p:spPr>
          <a:xfrm>
            <a:off x="8659893" y="2605736"/>
            <a:ext cx="2859007" cy="1895519"/>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solidFill>
                  <a:schemeClr val="bg1"/>
                </a:solidFill>
              </a:rPr>
              <a:t>特定队列的数据包丢失取决于其负载，因此还取决于馈送到该特定队列的其他队列的吞吐量。吞吐量取决于数据包丢失，因此我们最终产生了循环依赖。</a:t>
            </a:r>
          </a:p>
        </p:txBody>
      </p:sp>
      <p:sp>
        <p:nvSpPr>
          <p:cNvPr id="6" name="矩形 5">
            <a:extLst>
              <a:ext uri="{FF2B5EF4-FFF2-40B4-BE49-F238E27FC236}">
                <a16:creationId xmlns:a16="http://schemas.microsoft.com/office/drawing/2014/main" id="{FC3B7559-0D17-40DE-BB81-6EEC7169C3FC}"/>
              </a:ext>
            </a:extLst>
          </p:cNvPr>
          <p:cNvSpPr/>
          <p:nvPr/>
        </p:nvSpPr>
        <p:spPr>
          <a:xfrm>
            <a:off x="2011419" y="1015621"/>
            <a:ext cx="6710506" cy="1015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提出问题：</a:t>
            </a:r>
            <a:r>
              <a:rPr lang="zh-CN" altLang="en-US" b="0" i="0" dirty="0">
                <a:solidFill>
                  <a:schemeClr val="bg1"/>
                </a:solidFill>
                <a:effectLst/>
                <a:latin typeface="微软雅黑" panose="020B0503020204020204" pitchFamily="34" charset="-122"/>
                <a:ea typeface="微软雅黑" panose="020B0503020204020204" pitchFamily="34" charset="-122"/>
              </a:rPr>
              <a:t>当多个并行的</a:t>
            </a:r>
            <a:r>
              <a:rPr lang="en-US" altLang="zh-CN" b="0" i="0" dirty="0">
                <a:solidFill>
                  <a:schemeClr val="bg1"/>
                </a:solidFill>
                <a:effectLst/>
                <a:latin typeface="微软雅黑" panose="020B0503020204020204" pitchFamily="34" charset="-122"/>
                <a:ea typeface="微软雅黑" panose="020B0503020204020204" pitchFamily="34" charset="-122"/>
              </a:rPr>
              <a:t>PINT</a:t>
            </a:r>
            <a:r>
              <a:rPr lang="zh-CN" altLang="en-US" b="0" i="0" dirty="0">
                <a:solidFill>
                  <a:schemeClr val="bg1"/>
                </a:solidFill>
                <a:effectLst/>
                <a:latin typeface="微软雅黑" panose="020B0503020204020204" pitchFamily="34" charset="-122"/>
                <a:ea typeface="微软雅黑" panose="020B0503020204020204" pitchFamily="34" charset="-122"/>
              </a:rPr>
              <a:t>任务被施加到一个数据包数量有限的</a:t>
            </a:r>
            <a:r>
              <a:rPr lang="en-US" altLang="zh-CN" b="0" i="0" dirty="0">
                <a:solidFill>
                  <a:schemeClr val="bg1"/>
                </a:solidFill>
                <a:effectLst/>
                <a:latin typeface="微软雅黑" panose="020B0503020204020204" pitchFamily="34" charset="-122"/>
                <a:ea typeface="微软雅黑" panose="020B0503020204020204" pitchFamily="34" charset="-122"/>
              </a:rPr>
              <a:t>INT</a:t>
            </a:r>
            <a:r>
              <a:rPr lang="zh-CN" altLang="en-US" b="0" i="0" dirty="0">
                <a:solidFill>
                  <a:schemeClr val="bg1"/>
                </a:solidFill>
                <a:effectLst/>
                <a:latin typeface="微软雅黑" panose="020B0503020204020204" pitchFamily="34" charset="-122"/>
                <a:ea typeface="微软雅黑" panose="020B0503020204020204" pitchFamily="34" charset="-122"/>
              </a:rPr>
              <a:t>流上时，如何根据任务收集测量数据的不同需求来调度任务？</a:t>
            </a:r>
            <a:endParaRPr lang="zh-CN" altLang="en-US" dirty="0">
              <a:solidFill>
                <a:schemeClr val="bg1"/>
              </a:solidFill>
            </a:endParaRPr>
          </a:p>
          <a:p>
            <a:pPr algn="ctr"/>
            <a:endParaRPr lang="zh-CN" altLang="en-US" dirty="0"/>
          </a:p>
        </p:txBody>
      </p:sp>
      <p:cxnSp>
        <p:nvCxnSpPr>
          <p:cNvPr id="13" name="直接箭头连接符 12">
            <a:extLst>
              <a:ext uri="{FF2B5EF4-FFF2-40B4-BE49-F238E27FC236}">
                <a16:creationId xmlns:a16="http://schemas.microsoft.com/office/drawing/2014/main" id="{49998EE5-9AA2-44EC-BE70-67C9A46C321C}"/>
              </a:ext>
            </a:extLst>
          </p:cNvPr>
          <p:cNvCxnSpPr>
            <a:cxnSpLocks/>
          </p:cNvCxnSpPr>
          <p:nvPr/>
        </p:nvCxnSpPr>
        <p:spPr>
          <a:xfrm>
            <a:off x="5041440" y="2053200"/>
            <a:ext cx="0" cy="2818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矩形 18">
            <a:extLst>
              <a:ext uri="{FF2B5EF4-FFF2-40B4-BE49-F238E27FC236}">
                <a16:creationId xmlns:a16="http://schemas.microsoft.com/office/drawing/2014/main" id="{FC5FDB7A-B38D-4194-8034-63678558F866}"/>
              </a:ext>
            </a:extLst>
          </p:cNvPr>
          <p:cNvSpPr/>
          <p:nvPr/>
        </p:nvSpPr>
        <p:spPr>
          <a:xfrm>
            <a:off x="2387353" y="4871827"/>
            <a:ext cx="5958637" cy="122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分析分配给</a:t>
            </a:r>
            <a:r>
              <a:rPr lang="en-US" altLang="zh-CN" dirty="0">
                <a:solidFill>
                  <a:schemeClr val="bg1"/>
                </a:solidFill>
                <a:latin typeface="微软雅黑" panose="020B0503020204020204" pitchFamily="34" charset="-122"/>
                <a:ea typeface="微软雅黑" panose="020B0503020204020204" pitchFamily="34" charset="-122"/>
              </a:rPr>
              <a:t>PINT</a:t>
            </a:r>
            <a:r>
              <a:rPr lang="zh-CN" altLang="en-US" dirty="0">
                <a:solidFill>
                  <a:schemeClr val="bg1"/>
                </a:solidFill>
                <a:latin typeface="微软雅黑" panose="020B0503020204020204" pitchFamily="34" charset="-122"/>
                <a:ea typeface="微软雅黑" panose="020B0503020204020204" pitchFamily="34" charset="-122"/>
              </a:rPr>
              <a:t>任务的数据包数量与任务成功概率之间的关系，提出了任务调度算法</a:t>
            </a:r>
            <a:endParaRPr lang="zh-CN" altLang="en-US" dirty="0"/>
          </a:p>
        </p:txBody>
      </p:sp>
      <p:pic>
        <p:nvPicPr>
          <p:cNvPr id="21" name="图片 20">
            <a:extLst>
              <a:ext uri="{FF2B5EF4-FFF2-40B4-BE49-F238E27FC236}">
                <a16:creationId xmlns:a16="http://schemas.microsoft.com/office/drawing/2014/main" id="{0CCF1D91-D6A1-4BC0-AC01-2AE91ED5CECB}"/>
              </a:ext>
            </a:extLst>
          </p:cNvPr>
          <p:cNvPicPr>
            <a:picLocks noChangeAspect="1"/>
          </p:cNvPicPr>
          <p:nvPr/>
        </p:nvPicPr>
        <p:blipFill>
          <a:blip r:embed="rId4"/>
          <a:stretch>
            <a:fillRect/>
          </a:stretch>
        </p:blipFill>
        <p:spPr>
          <a:xfrm>
            <a:off x="5366672" y="2153211"/>
            <a:ext cx="4009259" cy="2402737"/>
          </a:xfrm>
          <a:prstGeom prst="rect">
            <a:avLst/>
          </a:prstGeom>
        </p:spPr>
      </p:pic>
      <p:sp>
        <p:nvSpPr>
          <p:cNvPr id="23" name="文本框 22">
            <a:extLst>
              <a:ext uri="{FF2B5EF4-FFF2-40B4-BE49-F238E27FC236}">
                <a16:creationId xmlns:a16="http://schemas.microsoft.com/office/drawing/2014/main" id="{8D33F988-E2E4-42C2-879B-F466CC40BDB9}"/>
              </a:ext>
            </a:extLst>
          </p:cNvPr>
          <p:cNvSpPr txBox="1"/>
          <p:nvPr/>
        </p:nvSpPr>
        <p:spPr>
          <a:xfrm>
            <a:off x="3689774" y="2463567"/>
            <a:ext cx="1026435" cy="1935847"/>
          </a:xfrm>
          <a:prstGeom prst="rect">
            <a:avLst/>
          </a:prstGeom>
          <a:noFill/>
        </p:spPr>
        <p:txBody>
          <a:bodyPr vert="wordArtVertRtl" wrap="square" rtlCol="0">
            <a:spAutoFit/>
          </a:bodyPr>
          <a:lstStyle/>
          <a:p>
            <a:r>
              <a:rPr lang="zh-CN" altLang="en-US" dirty="0"/>
              <a:t>分配的数据包越多成功率越高</a:t>
            </a:r>
          </a:p>
        </p:txBody>
      </p:sp>
    </p:spTree>
    <p:extLst>
      <p:ext uri="{BB962C8B-B14F-4D97-AF65-F5344CB8AC3E}">
        <p14:creationId xmlns:p14="http://schemas.microsoft.com/office/powerpoint/2010/main" val="3199873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逐包→逐批</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BA4CA942-8492-454A-AB99-69A6D78048B9}"/>
              </a:ext>
            </a:extLst>
          </p:cNvPr>
          <p:cNvSpPr txBox="1"/>
          <p:nvPr/>
        </p:nvSpPr>
        <p:spPr>
          <a:xfrm>
            <a:off x="929104" y="1149292"/>
            <a:ext cx="9968195" cy="2031325"/>
          </a:xfrm>
          <a:prstGeom prst="rect">
            <a:avLst/>
          </a:prstGeom>
          <a:noFill/>
        </p:spPr>
        <p:txBody>
          <a:bodyPr wrap="square" rtlCol="0">
            <a:spAutoFit/>
          </a:bodyPr>
          <a:lstStyle/>
          <a:p>
            <a:r>
              <a:rPr lang="zh-CN" altLang="en-US" dirty="0"/>
              <a:t>在路径中，之前考虑的是逐包的收集遥测信息，但是逐包并不能满足并行的多个</a:t>
            </a:r>
            <a:r>
              <a:rPr lang="en-US" altLang="zh-CN" dirty="0"/>
              <a:t>PINT</a:t>
            </a:r>
            <a:r>
              <a:rPr lang="zh-CN" altLang="en-US" dirty="0"/>
              <a:t>任务。</a:t>
            </a:r>
            <a:endParaRPr lang="en-US" altLang="zh-CN" dirty="0"/>
          </a:p>
          <a:p>
            <a:r>
              <a:rPr lang="zh-CN" altLang="en-US" dirty="0"/>
              <a:t>缺点：</a:t>
            </a:r>
            <a:endParaRPr lang="en-US" altLang="zh-CN" dirty="0"/>
          </a:p>
          <a:p>
            <a:pPr marL="285750" indent="-285750">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逐包调度不能保持收集到的样本数据的时间接近性。有些网络状态是时变的</a:t>
            </a:r>
            <a:r>
              <a:rPr lang="zh-CN" altLang="en-US" dirty="0">
                <a:solidFill>
                  <a:srgbClr val="000000"/>
                </a:solidFill>
                <a:latin typeface="微软雅黑" panose="020B0503020204020204" pitchFamily="34" charset="-122"/>
                <a:ea typeface="微软雅黑" panose="020B0503020204020204" pitchFamily="34" charset="-122"/>
              </a:rPr>
              <a:t>，逐包调度并不能保持时间接近性；</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INT</a:t>
            </a:r>
            <a:r>
              <a:rPr lang="zh-CN" altLang="en-US" b="0" i="0" dirty="0">
                <a:solidFill>
                  <a:srgbClr val="000000"/>
                </a:solidFill>
                <a:effectLst/>
                <a:latin typeface="微软雅黑" panose="020B0503020204020204" pitchFamily="34" charset="-122"/>
                <a:ea typeface="微软雅黑" panose="020B0503020204020204" pitchFamily="34" charset="-122"/>
              </a:rPr>
              <a:t>流只有有限数量的数据包时，逐包调度不能确保成功完成</a:t>
            </a:r>
            <a:r>
              <a:rPr lang="en-US" altLang="zh-CN" b="0" i="0" dirty="0">
                <a:solidFill>
                  <a:srgbClr val="000000"/>
                </a:solidFill>
                <a:effectLst/>
                <a:latin typeface="微软雅黑" panose="020B0503020204020204" pitchFamily="34" charset="-122"/>
                <a:ea typeface="微软雅黑" panose="020B0503020204020204" pitchFamily="34" charset="-122"/>
              </a:rPr>
              <a:t>PINT</a:t>
            </a:r>
            <a:r>
              <a:rPr lang="zh-CN" altLang="en-US" b="0" i="0" dirty="0">
                <a:solidFill>
                  <a:srgbClr val="000000"/>
                </a:solidFill>
                <a:effectLst/>
                <a:latin typeface="微软雅黑" panose="020B0503020204020204" pitchFamily="34" charset="-122"/>
                <a:ea typeface="微软雅黑" panose="020B0503020204020204" pitchFamily="34" charset="-122"/>
              </a:rPr>
              <a:t>任务。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如果将数据包分批分组，</a:t>
            </a:r>
            <a:r>
              <a:rPr lang="zh-CN" altLang="en-US" b="0" i="0" dirty="0">
                <a:solidFill>
                  <a:srgbClr val="000000"/>
                </a:solidFill>
                <a:effectLst/>
                <a:latin typeface="微软雅黑" panose="020B0503020204020204" pitchFamily="34" charset="-122"/>
                <a:ea typeface="微软雅黑" panose="020B0503020204020204" pitchFamily="34" charset="-122"/>
              </a:rPr>
              <a:t>每次将一整批数据包分配给单个</a:t>
            </a:r>
            <a:r>
              <a:rPr lang="en-US" altLang="zh-CN" b="0" i="0" dirty="0">
                <a:solidFill>
                  <a:srgbClr val="000000"/>
                </a:solidFill>
                <a:effectLst/>
                <a:latin typeface="微软雅黑" panose="020B0503020204020204" pitchFamily="34" charset="-122"/>
                <a:ea typeface="微软雅黑" panose="020B0503020204020204" pitchFamily="34" charset="-122"/>
              </a:rPr>
              <a:t>PINT</a:t>
            </a:r>
            <a:r>
              <a:rPr lang="zh-CN" altLang="en-US" b="0" i="0" dirty="0">
                <a:solidFill>
                  <a:srgbClr val="000000"/>
                </a:solidFill>
                <a:effectLst/>
                <a:latin typeface="微软雅黑" panose="020B0503020204020204" pitchFamily="34" charset="-122"/>
                <a:ea typeface="微软雅黑" panose="020B0503020204020204" pitchFamily="34" charset="-122"/>
              </a:rPr>
              <a:t>任务，就能完成</a:t>
            </a:r>
            <a:r>
              <a:rPr lang="en-US" altLang="zh-CN" b="0" i="0" dirty="0">
                <a:solidFill>
                  <a:srgbClr val="000000"/>
                </a:solidFill>
                <a:effectLst/>
                <a:latin typeface="微软雅黑" panose="020B0503020204020204" pitchFamily="34" charset="-122"/>
                <a:ea typeface="微软雅黑" panose="020B0503020204020204" pitchFamily="34" charset="-122"/>
              </a:rPr>
              <a:t>PINT</a:t>
            </a:r>
            <a:r>
              <a:rPr lang="zh-CN" altLang="en-US" b="0" i="0" dirty="0">
                <a:solidFill>
                  <a:srgbClr val="000000"/>
                </a:solidFill>
                <a:effectLst/>
                <a:latin typeface="微软雅黑" panose="020B0503020204020204" pitchFamily="34" charset="-122"/>
                <a:ea typeface="微软雅黑" panose="020B0503020204020204" pitchFamily="34" charset="-122"/>
              </a:rPr>
              <a:t>任务，并能保持时间接近性。</a:t>
            </a:r>
            <a:endParaRPr lang="zh-CN" altLang="en-US" dirty="0"/>
          </a:p>
        </p:txBody>
      </p:sp>
      <p:pic>
        <p:nvPicPr>
          <p:cNvPr id="5" name="图片 4">
            <a:extLst>
              <a:ext uri="{FF2B5EF4-FFF2-40B4-BE49-F238E27FC236}">
                <a16:creationId xmlns:a16="http://schemas.microsoft.com/office/drawing/2014/main" id="{4802B9E0-CF0D-481E-A7C2-62F010B87936}"/>
              </a:ext>
            </a:extLst>
          </p:cNvPr>
          <p:cNvPicPr>
            <a:picLocks noChangeAspect="1"/>
          </p:cNvPicPr>
          <p:nvPr/>
        </p:nvPicPr>
        <p:blipFill>
          <a:blip r:embed="rId4"/>
          <a:stretch>
            <a:fillRect/>
          </a:stretch>
        </p:blipFill>
        <p:spPr>
          <a:xfrm>
            <a:off x="2735696" y="2854032"/>
            <a:ext cx="5487166" cy="3143689"/>
          </a:xfrm>
          <a:prstGeom prst="rect">
            <a:avLst/>
          </a:prstGeom>
        </p:spPr>
      </p:pic>
      <p:sp>
        <p:nvSpPr>
          <p:cNvPr id="7" name="文本框 6">
            <a:extLst>
              <a:ext uri="{FF2B5EF4-FFF2-40B4-BE49-F238E27FC236}">
                <a16:creationId xmlns:a16="http://schemas.microsoft.com/office/drawing/2014/main" id="{AD6A1A30-266B-4645-9166-9DD8A5331E69}"/>
              </a:ext>
            </a:extLst>
          </p:cNvPr>
          <p:cNvSpPr txBox="1"/>
          <p:nvPr/>
        </p:nvSpPr>
        <p:spPr>
          <a:xfrm>
            <a:off x="2166829" y="3435292"/>
            <a:ext cx="461665" cy="1015663"/>
          </a:xfrm>
          <a:prstGeom prst="rect">
            <a:avLst/>
          </a:prstGeom>
          <a:noFill/>
        </p:spPr>
        <p:txBody>
          <a:bodyPr vert="eaVert" wrap="none" rtlCol="0">
            <a:spAutoFit/>
          </a:bodyPr>
          <a:lstStyle/>
          <a:p>
            <a:r>
              <a:rPr lang="zh-CN" altLang="en-US" dirty="0">
                <a:highlight>
                  <a:srgbClr val="FF0000"/>
                </a:highlight>
              </a:rPr>
              <a:t>对比如图</a:t>
            </a:r>
          </a:p>
        </p:txBody>
      </p:sp>
    </p:spTree>
    <p:extLst>
      <p:ext uri="{BB962C8B-B14F-4D97-AF65-F5344CB8AC3E}">
        <p14:creationId xmlns:p14="http://schemas.microsoft.com/office/powerpoint/2010/main" val="3918903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实现逐批任务调度</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算法</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B960B172-40ED-4E86-835E-BEFE2B0B973B}"/>
              </a:ext>
            </a:extLst>
          </p:cNvPr>
          <p:cNvPicPr>
            <a:picLocks noChangeAspect="1"/>
          </p:cNvPicPr>
          <p:nvPr/>
        </p:nvPicPr>
        <p:blipFill>
          <a:blip r:embed="rId4"/>
          <a:stretch>
            <a:fillRect/>
          </a:stretch>
        </p:blipFill>
        <p:spPr>
          <a:xfrm>
            <a:off x="5423257" y="958021"/>
            <a:ext cx="4590789" cy="4099796"/>
          </a:xfrm>
          <a:prstGeom prst="rect">
            <a:avLst/>
          </a:prstGeom>
        </p:spPr>
      </p:pic>
      <p:cxnSp>
        <p:nvCxnSpPr>
          <p:cNvPr id="11" name="直接箭头连接符 10">
            <a:extLst>
              <a:ext uri="{FF2B5EF4-FFF2-40B4-BE49-F238E27FC236}">
                <a16:creationId xmlns:a16="http://schemas.microsoft.com/office/drawing/2014/main" id="{E5E3EDCA-DB20-49E4-BBC0-B94FC5628CA4}"/>
              </a:ext>
            </a:extLst>
          </p:cNvPr>
          <p:cNvCxnSpPr/>
          <p:nvPr/>
        </p:nvCxnSpPr>
        <p:spPr>
          <a:xfrm>
            <a:off x="8481270" y="2885813"/>
            <a:ext cx="8976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8C007853-D67F-4500-8FF7-837BCEE3E66E}"/>
              </a:ext>
            </a:extLst>
          </p:cNvPr>
          <p:cNvSpPr txBox="1"/>
          <p:nvPr/>
        </p:nvSpPr>
        <p:spPr>
          <a:xfrm>
            <a:off x="9286330" y="2709906"/>
            <a:ext cx="877163" cy="369332"/>
          </a:xfrm>
          <a:prstGeom prst="rect">
            <a:avLst/>
          </a:prstGeom>
          <a:noFill/>
        </p:spPr>
        <p:txBody>
          <a:bodyPr wrap="none" rtlCol="0">
            <a:spAutoFit/>
          </a:bodyPr>
          <a:lstStyle/>
          <a:p>
            <a:r>
              <a:rPr lang="zh-CN" altLang="en-US" dirty="0">
                <a:solidFill>
                  <a:srgbClr val="FF0000"/>
                </a:solidFill>
              </a:rPr>
              <a:t>批大小</a:t>
            </a:r>
          </a:p>
        </p:txBody>
      </p:sp>
      <p:pic>
        <p:nvPicPr>
          <p:cNvPr id="26" name="图片 25">
            <a:extLst>
              <a:ext uri="{FF2B5EF4-FFF2-40B4-BE49-F238E27FC236}">
                <a16:creationId xmlns:a16="http://schemas.microsoft.com/office/drawing/2014/main" id="{115ECDFB-9BED-46CD-9DFC-5558D554CE51}"/>
              </a:ext>
            </a:extLst>
          </p:cNvPr>
          <p:cNvPicPr>
            <a:picLocks noChangeAspect="1"/>
          </p:cNvPicPr>
          <p:nvPr/>
        </p:nvPicPr>
        <p:blipFill>
          <a:blip r:embed="rId5"/>
          <a:stretch>
            <a:fillRect/>
          </a:stretch>
        </p:blipFill>
        <p:spPr>
          <a:xfrm>
            <a:off x="907324" y="3498301"/>
            <a:ext cx="1506305" cy="438211"/>
          </a:xfrm>
          <a:prstGeom prst="rect">
            <a:avLst/>
          </a:prstGeom>
        </p:spPr>
      </p:pic>
      <p:sp>
        <p:nvSpPr>
          <p:cNvPr id="27" name="文本框 26">
            <a:extLst>
              <a:ext uri="{FF2B5EF4-FFF2-40B4-BE49-F238E27FC236}">
                <a16:creationId xmlns:a16="http://schemas.microsoft.com/office/drawing/2014/main" id="{53841584-2C59-44BA-8BF0-EA5A6D33B1FB}"/>
              </a:ext>
            </a:extLst>
          </p:cNvPr>
          <p:cNvSpPr txBox="1"/>
          <p:nvPr/>
        </p:nvSpPr>
        <p:spPr>
          <a:xfrm>
            <a:off x="1006902" y="3191881"/>
            <a:ext cx="1107996" cy="369332"/>
          </a:xfrm>
          <a:prstGeom prst="rect">
            <a:avLst/>
          </a:prstGeom>
          <a:noFill/>
        </p:spPr>
        <p:txBody>
          <a:bodyPr wrap="none" rtlCol="0">
            <a:spAutoFit/>
          </a:bodyPr>
          <a:lstStyle/>
          <a:p>
            <a:r>
              <a:rPr lang="zh-CN" altLang="en-US" dirty="0"/>
              <a:t>批大小：</a:t>
            </a:r>
          </a:p>
        </p:txBody>
      </p:sp>
      <p:sp>
        <p:nvSpPr>
          <p:cNvPr id="31" name="文本框 30">
            <a:extLst>
              <a:ext uri="{FF2B5EF4-FFF2-40B4-BE49-F238E27FC236}">
                <a16:creationId xmlns:a16="http://schemas.microsoft.com/office/drawing/2014/main" id="{681FF38A-80F5-4B3B-9A9C-F1B58EBA8C7C}"/>
              </a:ext>
            </a:extLst>
          </p:cNvPr>
          <p:cNvSpPr txBox="1"/>
          <p:nvPr/>
        </p:nvSpPr>
        <p:spPr>
          <a:xfrm>
            <a:off x="2849194" y="3561213"/>
            <a:ext cx="2173993" cy="369332"/>
          </a:xfrm>
          <a:prstGeom prst="rect">
            <a:avLst/>
          </a:prstGeom>
          <a:noFill/>
        </p:spPr>
        <p:txBody>
          <a:bodyPr wrap="none" rtlCol="0">
            <a:spAutoFit/>
          </a:bodyPr>
          <a:lstStyle/>
          <a:p>
            <a:r>
              <a:rPr lang="en-US" altLang="zh-CN" dirty="0"/>
              <a:t>C</a:t>
            </a:r>
            <a:r>
              <a:rPr lang="zh-CN" altLang="en-US" dirty="0"/>
              <a:t>：批大小缩放因子</a:t>
            </a:r>
          </a:p>
        </p:txBody>
      </p:sp>
      <p:pic>
        <p:nvPicPr>
          <p:cNvPr id="35" name="图片 34">
            <a:extLst>
              <a:ext uri="{FF2B5EF4-FFF2-40B4-BE49-F238E27FC236}">
                <a16:creationId xmlns:a16="http://schemas.microsoft.com/office/drawing/2014/main" id="{AF7A9D92-3E3E-4689-964C-C9A600114710}"/>
              </a:ext>
            </a:extLst>
          </p:cNvPr>
          <p:cNvPicPr>
            <a:picLocks noChangeAspect="1"/>
          </p:cNvPicPr>
          <p:nvPr/>
        </p:nvPicPr>
        <p:blipFill>
          <a:blip r:embed="rId6"/>
          <a:stretch>
            <a:fillRect/>
          </a:stretch>
        </p:blipFill>
        <p:spPr>
          <a:xfrm>
            <a:off x="1061931" y="4032075"/>
            <a:ext cx="4286848" cy="352474"/>
          </a:xfrm>
          <a:prstGeom prst="rect">
            <a:avLst/>
          </a:prstGeom>
        </p:spPr>
      </p:pic>
      <p:sp>
        <p:nvSpPr>
          <p:cNvPr id="37" name="文本框 36">
            <a:extLst>
              <a:ext uri="{FF2B5EF4-FFF2-40B4-BE49-F238E27FC236}">
                <a16:creationId xmlns:a16="http://schemas.microsoft.com/office/drawing/2014/main" id="{E27AAB34-0089-4BBF-862E-0138DC9C4A0B}"/>
              </a:ext>
            </a:extLst>
          </p:cNvPr>
          <p:cNvSpPr txBox="1"/>
          <p:nvPr/>
        </p:nvSpPr>
        <p:spPr>
          <a:xfrm>
            <a:off x="1172059" y="4525839"/>
            <a:ext cx="1353256" cy="369332"/>
          </a:xfrm>
          <a:prstGeom prst="rect">
            <a:avLst/>
          </a:prstGeom>
          <a:noFill/>
        </p:spPr>
        <p:txBody>
          <a:bodyPr wrap="none" rtlCol="0">
            <a:spAutoFit/>
          </a:bodyPr>
          <a:lstStyle/>
          <a:p>
            <a:r>
              <a:rPr lang="en-US" altLang="zh-CN" dirty="0"/>
              <a:t>m:</a:t>
            </a:r>
            <a:r>
              <a:rPr lang="zh-CN" altLang="en-US" dirty="0"/>
              <a:t>路径长度</a:t>
            </a:r>
          </a:p>
        </p:txBody>
      </p:sp>
      <p:pic>
        <p:nvPicPr>
          <p:cNvPr id="39" name="图片 38">
            <a:extLst>
              <a:ext uri="{FF2B5EF4-FFF2-40B4-BE49-F238E27FC236}">
                <a16:creationId xmlns:a16="http://schemas.microsoft.com/office/drawing/2014/main" id="{DA92F44F-3FFA-4DDF-B902-61C5AD6D758D}"/>
              </a:ext>
            </a:extLst>
          </p:cNvPr>
          <p:cNvPicPr>
            <a:picLocks noChangeAspect="1"/>
          </p:cNvPicPr>
          <p:nvPr/>
        </p:nvPicPr>
        <p:blipFill>
          <a:blip r:embed="rId7"/>
          <a:stretch>
            <a:fillRect/>
          </a:stretch>
        </p:blipFill>
        <p:spPr>
          <a:xfrm>
            <a:off x="2849194" y="4567610"/>
            <a:ext cx="1038370" cy="285790"/>
          </a:xfrm>
          <a:prstGeom prst="rect">
            <a:avLst/>
          </a:prstGeom>
        </p:spPr>
      </p:pic>
      <p:sp>
        <p:nvSpPr>
          <p:cNvPr id="43" name="右大括号 42">
            <a:extLst>
              <a:ext uri="{FF2B5EF4-FFF2-40B4-BE49-F238E27FC236}">
                <a16:creationId xmlns:a16="http://schemas.microsoft.com/office/drawing/2014/main" id="{B59B5A35-B2B0-4AD7-8082-D9B8EE148D38}"/>
              </a:ext>
            </a:extLst>
          </p:cNvPr>
          <p:cNvSpPr/>
          <p:nvPr/>
        </p:nvSpPr>
        <p:spPr>
          <a:xfrm>
            <a:off x="10231584" y="1904304"/>
            <a:ext cx="459322" cy="152469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800CD2CD-EE92-4A54-BF16-1E3A07446086}"/>
              </a:ext>
            </a:extLst>
          </p:cNvPr>
          <p:cNvSpPr txBox="1"/>
          <p:nvPr/>
        </p:nvSpPr>
        <p:spPr>
          <a:xfrm>
            <a:off x="10666659" y="1826317"/>
            <a:ext cx="745845" cy="1775871"/>
          </a:xfrm>
          <a:prstGeom prst="rect">
            <a:avLst/>
          </a:prstGeom>
          <a:noFill/>
        </p:spPr>
        <p:txBody>
          <a:bodyPr vert="wordArtVertRtl" wrap="none" rtlCol="0">
            <a:spAutoFit/>
          </a:bodyPr>
          <a:lstStyle/>
          <a:p>
            <a:r>
              <a:rPr lang="zh-CN" altLang="en-US" dirty="0"/>
              <a:t>确定数据包</a:t>
            </a:r>
            <a:endParaRPr lang="en-US" altLang="zh-CN" dirty="0"/>
          </a:p>
          <a:p>
            <a:r>
              <a:rPr lang="zh-CN" altLang="en-US" dirty="0"/>
              <a:t>分给哪个任务</a:t>
            </a:r>
          </a:p>
        </p:txBody>
      </p:sp>
      <p:sp>
        <p:nvSpPr>
          <p:cNvPr id="45" name="右大括号 44">
            <a:extLst>
              <a:ext uri="{FF2B5EF4-FFF2-40B4-BE49-F238E27FC236}">
                <a16:creationId xmlns:a16="http://schemas.microsoft.com/office/drawing/2014/main" id="{DA2D6C38-8A66-4855-9E67-918F36A47BF0}"/>
              </a:ext>
            </a:extLst>
          </p:cNvPr>
          <p:cNvSpPr/>
          <p:nvPr/>
        </p:nvSpPr>
        <p:spPr>
          <a:xfrm>
            <a:off x="9789952" y="4135772"/>
            <a:ext cx="218383" cy="5953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705584A-FDA0-4DBF-ADA8-663CF6224490}"/>
              </a:ext>
            </a:extLst>
          </p:cNvPr>
          <p:cNvSpPr txBox="1"/>
          <p:nvPr/>
        </p:nvSpPr>
        <p:spPr>
          <a:xfrm>
            <a:off x="10114406" y="3970539"/>
            <a:ext cx="1015663" cy="1708160"/>
          </a:xfrm>
          <a:prstGeom prst="rect">
            <a:avLst/>
          </a:prstGeom>
          <a:noFill/>
        </p:spPr>
        <p:txBody>
          <a:bodyPr vert="eaVert" wrap="none" rtlCol="0">
            <a:spAutoFit/>
          </a:bodyPr>
          <a:lstStyle/>
          <a:p>
            <a:r>
              <a:rPr lang="zh-CN" altLang="en-US" dirty="0"/>
              <a:t>确定数据包</a:t>
            </a:r>
            <a:endParaRPr lang="en-US" altLang="zh-CN" dirty="0"/>
          </a:p>
          <a:p>
            <a:r>
              <a:rPr lang="zh-CN" altLang="en-US" dirty="0"/>
              <a:t>携带哪个交换机</a:t>
            </a:r>
            <a:endParaRPr lang="en-US" altLang="zh-CN" dirty="0"/>
          </a:p>
          <a:p>
            <a:r>
              <a:rPr lang="zh-CN" altLang="en-US" dirty="0"/>
              <a:t>的信息</a:t>
            </a:r>
          </a:p>
        </p:txBody>
      </p:sp>
      <p:pic>
        <p:nvPicPr>
          <p:cNvPr id="48" name="图片 47">
            <a:extLst>
              <a:ext uri="{FF2B5EF4-FFF2-40B4-BE49-F238E27FC236}">
                <a16:creationId xmlns:a16="http://schemas.microsoft.com/office/drawing/2014/main" id="{57389C81-020D-44CF-9171-F0B2ED3E84F4}"/>
              </a:ext>
            </a:extLst>
          </p:cNvPr>
          <p:cNvPicPr>
            <a:picLocks noChangeAspect="1"/>
          </p:cNvPicPr>
          <p:nvPr/>
        </p:nvPicPr>
        <p:blipFill>
          <a:blip r:embed="rId8"/>
          <a:stretch>
            <a:fillRect/>
          </a:stretch>
        </p:blipFill>
        <p:spPr>
          <a:xfrm>
            <a:off x="1162023" y="1164841"/>
            <a:ext cx="485843" cy="247685"/>
          </a:xfrm>
          <a:prstGeom prst="rect">
            <a:avLst/>
          </a:prstGeom>
        </p:spPr>
      </p:pic>
      <p:pic>
        <p:nvPicPr>
          <p:cNvPr id="50" name="图片 49">
            <a:extLst>
              <a:ext uri="{FF2B5EF4-FFF2-40B4-BE49-F238E27FC236}">
                <a16:creationId xmlns:a16="http://schemas.microsoft.com/office/drawing/2014/main" id="{4141A8D1-6883-4884-BEF9-7A69C06ECC34}"/>
              </a:ext>
            </a:extLst>
          </p:cNvPr>
          <p:cNvPicPr>
            <a:picLocks noChangeAspect="1"/>
          </p:cNvPicPr>
          <p:nvPr/>
        </p:nvPicPr>
        <p:blipFill>
          <a:blip r:embed="rId9"/>
          <a:stretch>
            <a:fillRect/>
          </a:stretch>
        </p:blipFill>
        <p:spPr>
          <a:xfrm>
            <a:off x="1053007" y="2238036"/>
            <a:ext cx="771633" cy="238158"/>
          </a:xfrm>
          <a:prstGeom prst="rect">
            <a:avLst/>
          </a:prstGeom>
        </p:spPr>
      </p:pic>
      <p:sp>
        <p:nvSpPr>
          <p:cNvPr id="58" name="文本框 57">
            <a:extLst>
              <a:ext uri="{FF2B5EF4-FFF2-40B4-BE49-F238E27FC236}">
                <a16:creationId xmlns:a16="http://schemas.microsoft.com/office/drawing/2014/main" id="{281A3362-D2F5-40E3-981A-E21F8D456F5E}"/>
              </a:ext>
            </a:extLst>
          </p:cNvPr>
          <p:cNvSpPr txBox="1"/>
          <p:nvPr/>
        </p:nvSpPr>
        <p:spPr>
          <a:xfrm>
            <a:off x="1883873" y="2178336"/>
            <a:ext cx="3704825" cy="923330"/>
          </a:xfrm>
          <a:prstGeom prst="rect">
            <a:avLst/>
          </a:prstGeom>
          <a:noFill/>
        </p:spPr>
        <p:txBody>
          <a:bodyPr wrap="square" rtlCol="0">
            <a:spAutoFit/>
          </a:bodyPr>
          <a:lstStyle/>
          <a:p>
            <a:r>
              <a:rPr lang="en-US" altLang="zh-CN" b="0" i="0" dirty="0">
                <a:solidFill>
                  <a:srgbClr val="000000"/>
                </a:solidFill>
                <a:effectLst/>
                <a:latin typeface="Yu Gothic UI Semilight" panose="020B0400000000000000" pitchFamily="34" charset="-128"/>
                <a:ea typeface="Yu Gothic UI Semilight" panose="020B0400000000000000" pitchFamily="34" charset="-128"/>
              </a:rPr>
              <a:t>p4</a:t>
            </a:r>
            <a:r>
              <a:rPr lang="zh-CN" altLang="en-US" b="0" i="0" dirty="0">
                <a:solidFill>
                  <a:srgbClr val="000000"/>
                </a:solidFill>
                <a:effectLst/>
                <a:latin typeface="Yu Gothic UI Semilight" panose="020B0400000000000000" pitchFamily="34" charset="-128"/>
                <a:ea typeface="Yu Gothic UI Semilight" panose="020B0400000000000000" pitchFamily="34" charset="-128"/>
              </a:rPr>
              <a:t>提供的</a:t>
            </a:r>
            <a:r>
              <a:rPr lang="en-US" altLang="zh-CN" b="0" i="0" dirty="0">
                <a:solidFill>
                  <a:srgbClr val="000000"/>
                </a:solidFill>
                <a:effectLst/>
                <a:latin typeface="Yu Gothic UI Semilight" panose="020B0400000000000000" pitchFamily="34" charset="-128"/>
                <a:ea typeface="Yu Gothic UI Semilight" panose="020B0400000000000000" pitchFamily="34" charset="-128"/>
              </a:rPr>
              <a:t>{0···65,535}</a:t>
            </a:r>
            <a:r>
              <a:rPr lang="zh-CN" altLang="en-US" b="0" i="0" dirty="0">
                <a:solidFill>
                  <a:srgbClr val="000000"/>
                </a:solidFill>
                <a:effectLst/>
                <a:latin typeface="Yu Gothic UI Semilight" panose="020B0400000000000000" pitchFamily="34" charset="-128"/>
                <a:ea typeface="Yu Gothic UI Semilight" panose="020B0400000000000000" pitchFamily="34" charset="-128"/>
              </a:rPr>
              <a:t>中的</a:t>
            </a:r>
            <a:r>
              <a:rPr lang="en-US" altLang="zh-CN" b="0" i="0" dirty="0">
                <a:solidFill>
                  <a:srgbClr val="000000"/>
                </a:solidFill>
                <a:effectLst/>
                <a:latin typeface="Yu Gothic UI Semilight" panose="020B0400000000000000" pitchFamily="34" charset="-128"/>
                <a:ea typeface="Yu Gothic UI Semilight" panose="020B0400000000000000" pitchFamily="34" charset="-128"/>
              </a:rPr>
              <a:t>crc32</a:t>
            </a:r>
            <a:r>
              <a:rPr lang="zh-CN" altLang="en-US" b="0" i="0" dirty="0">
                <a:solidFill>
                  <a:srgbClr val="000000"/>
                </a:solidFill>
                <a:effectLst/>
                <a:latin typeface="Yu Gothic UI Semilight" panose="020B0400000000000000" pitchFamily="34" charset="-128"/>
                <a:ea typeface="Yu Gothic UI Semilight" panose="020B0400000000000000" pitchFamily="34" charset="-128"/>
              </a:rPr>
              <a:t>哈希函数作为</a:t>
            </a:r>
            <a:r>
              <a:rPr lang="en-US" altLang="zh-CN" b="0" i="0" dirty="0">
                <a:solidFill>
                  <a:srgbClr val="000000"/>
                </a:solidFill>
                <a:effectLst/>
                <a:latin typeface="Yu Gothic UI Semilight" panose="020B0400000000000000" pitchFamily="34" charset="-128"/>
                <a:ea typeface="Yu Gothic UI Semilight" panose="020B0400000000000000" pitchFamily="34" charset="-128"/>
              </a:rPr>
              <a:t>h(.)</a:t>
            </a:r>
            <a:r>
              <a:rPr lang="zh-CN" altLang="en-US" b="0" i="0" dirty="0">
                <a:solidFill>
                  <a:srgbClr val="000000"/>
                </a:solidFill>
                <a:effectLst/>
                <a:latin typeface="Yu Gothic UI Semilight" panose="020B0400000000000000" pitchFamily="34" charset="-128"/>
                <a:ea typeface="Yu Gothic UI Semilight" panose="020B0400000000000000" pitchFamily="34" charset="-128"/>
              </a:rPr>
              <a:t>，并使用整数</a:t>
            </a:r>
            <a:r>
              <a:rPr lang="en-US" altLang="zh-CN" b="0" i="0" dirty="0">
                <a:solidFill>
                  <a:srgbClr val="000000"/>
                </a:solidFill>
                <a:effectLst/>
                <a:latin typeface="Yu Gothic UI Semilight" panose="020B0400000000000000" pitchFamily="34" charset="-128"/>
                <a:ea typeface="Yu Gothic UI Semilight" panose="020B0400000000000000" pitchFamily="34" charset="-128"/>
              </a:rPr>
              <a:t>(65,535 × 1/j)</a:t>
            </a:r>
            <a:r>
              <a:rPr lang="zh-CN" altLang="en-US" dirty="0">
                <a:solidFill>
                  <a:srgbClr val="000000"/>
                </a:solidFill>
                <a:latin typeface="Yu Gothic UI Semilight" panose="020B0400000000000000" pitchFamily="34" charset="-128"/>
                <a:ea typeface="Yu Gothic UI Semilight" panose="020B0400000000000000" pitchFamily="34" charset="-128"/>
              </a:rPr>
              <a:t>作为阈值</a:t>
            </a:r>
          </a:p>
        </p:txBody>
      </p:sp>
      <p:sp>
        <p:nvSpPr>
          <p:cNvPr id="65" name="文本框 64">
            <a:extLst>
              <a:ext uri="{FF2B5EF4-FFF2-40B4-BE49-F238E27FC236}">
                <a16:creationId xmlns:a16="http://schemas.microsoft.com/office/drawing/2014/main" id="{A51CC33A-E76D-44D1-A7F0-3908A2562CC6}"/>
              </a:ext>
            </a:extLst>
          </p:cNvPr>
          <p:cNvSpPr txBox="1"/>
          <p:nvPr/>
        </p:nvSpPr>
        <p:spPr>
          <a:xfrm>
            <a:off x="1913810" y="1142528"/>
            <a:ext cx="3552142"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p4</a:t>
            </a:r>
            <a:r>
              <a:rPr lang="zh-CN" altLang="en-US" b="0" i="0" dirty="0">
                <a:solidFill>
                  <a:srgbClr val="000000"/>
                </a:solidFill>
                <a:effectLst/>
                <a:latin typeface="微软雅黑" panose="020B0503020204020204" pitchFamily="34" charset="-122"/>
                <a:ea typeface="微软雅黑" panose="020B0503020204020204" pitchFamily="34" charset="-122"/>
              </a:rPr>
              <a:t>提供的</a:t>
            </a:r>
            <a:r>
              <a:rPr lang="en-US" altLang="zh-CN" b="0" i="0" dirty="0">
                <a:solidFill>
                  <a:srgbClr val="000000"/>
                </a:solidFill>
                <a:effectLst/>
                <a:latin typeface="微软雅黑" panose="020B0503020204020204" pitchFamily="34" charset="-122"/>
                <a:ea typeface="微软雅黑" panose="020B0503020204020204" pitchFamily="34" charset="-122"/>
              </a:rPr>
              <a:t>{0···999}</a:t>
            </a:r>
            <a:r>
              <a:rPr lang="zh-CN" altLang="en-US" b="0" i="0" dirty="0">
                <a:solidFill>
                  <a:srgbClr val="000000"/>
                </a:solidFill>
                <a:effectLst/>
                <a:latin typeface="微软雅黑" panose="020B0503020204020204" pitchFamily="34" charset="-122"/>
                <a:ea typeface="微软雅黑" panose="020B0503020204020204" pitchFamily="34" charset="-122"/>
              </a:rPr>
              <a:t>中的随机函数</a:t>
            </a:r>
            <a:r>
              <a:rPr lang="en-US" altLang="zh-CN" b="0" i="0" dirty="0">
                <a:solidFill>
                  <a:srgbClr val="000000"/>
                </a:solidFill>
                <a:effectLst/>
                <a:latin typeface="微软雅黑" panose="020B0503020204020204" pitchFamily="34" charset="-122"/>
                <a:ea typeface="微软雅黑" panose="020B0503020204020204" pitchFamily="34" charset="-122"/>
              </a:rPr>
              <a:t>g(.)</a:t>
            </a:r>
            <a:endParaRPr lang="zh-CN" altLang="en-US" dirty="0"/>
          </a:p>
        </p:txBody>
      </p:sp>
    </p:spTree>
    <p:extLst>
      <p:ext uri="{BB962C8B-B14F-4D97-AF65-F5344CB8AC3E}">
        <p14:creationId xmlns:p14="http://schemas.microsoft.com/office/powerpoint/2010/main" val="2358202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7442</TotalTime>
  <Words>992</Words>
  <Application>Microsoft Office PowerPoint</Application>
  <PresentationFormat>宽屏</PresentationFormat>
  <Paragraphs>127</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CMSY8</vt:lpstr>
      <vt:lpstr>NimbusRomNo9L-Regu</vt:lpstr>
      <vt:lpstr>Yu Gothic UI Semilight</vt: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Chelse Decade</cp:lastModifiedBy>
  <cp:revision>38</cp:revision>
  <dcterms:created xsi:type="dcterms:W3CDTF">2023-06-20T13:38:10Z</dcterms:created>
  <dcterms:modified xsi:type="dcterms:W3CDTF">2023-07-19T05:15:32Z</dcterms:modified>
</cp:coreProperties>
</file>