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2"/>
    <p:sldMasterId id="2147483666" r:id="rId3"/>
  </p:sldMasterIdLst>
  <p:notesMasterIdLst>
    <p:notesMasterId r:id="rId21"/>
  </p:notesMasterIdLst>
  <p:sldIdLst>
    <p:sldId id="3228" r:id="rId4"/>
    <p:sldId id="548" r:id="rId5"/>
    <p:sldId id="3236" r:id="rId6"/>
    <p:sldId id="3253" r:id="rId7"/>
    <p:sldId id="3254" r:id="rId8"/>
    <p:sldId id="3255" r:id="rId9"/>
    <p:sldId id="3256" r:id="rId10"/>
    <p:sldId id="3245" r:id="rId11"/>
    <p:sldId id="3257" r:id="rId12"/>
    <p:sldId id="3258" r:id="rId13"/>
    <p:sldId id="3259" r:id="rId14"/>
    <p:sldId id="3260" r:id="rId15"/>
    <p:sldId id="3261" r:id="rId16"/>
    <p:sldId id="3262" r:id="rId17"/>
    <p:sldId id="3263" r:id="rId18"/>
    <p:sldId id="3264" r:id="rId19"/>
    <p:sldId id="326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1A78C3"/>
    <a:srgbClr val="1A78C2"/>
    <a:srgbClr val="1B6299"/>
    <a:srgbClr val="8609AD"/>
    <a:srgbClr val="1C6299"/>
    <a:srgbClr val="1B6298"/>
    <a:srgbClr val="96C4D1"/>
    <a:srgbClr val="6F3A97"/>
    <a:srgbClr val="D7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81818" autoAdjust="0"/>
  </p:normalViewPr>
  <p:slideViewPr>
    <p:cSldViewPr snapToGrid="0" showGuides="1">
      <p:cViewPr varScale="1">
        <p:scale>
          <a:sx n="94" d="100"/>
          <a:sy n="94" d="100"/>
        </p:scale>
        <p:origin x="120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93C12-D317-442F-945E-D6517EECB5C8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33A62-8780-4CAA-8D19-25292B7F56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3A62-8780-4CAA-8D19-25292B7F568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423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为了进一步增强关键特征，我们将每个元素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Qpknj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 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向量化为一个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 × 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ν(r)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，该数组将每个时间间隔的使用映射到每个队列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。在任意两个队列之间进行零填充，从而重新创建一个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× 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状态矩阵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outtilt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9850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针对残差块设计了两种方法。上升维方法引入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× 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核来增加状态数组的通道数，基本方法对观察到的状态进行相同的卷积。提取的信息从上升维块传递到基本块。基于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到更深层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的一般映射策略可以表示为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8182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针对我们将图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与通道维度中的动作数组连接起来，以协同更新每一步的状态和动作。动作数组包括两个通道，一个通道根据式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(6)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表示每个时间间隔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Tξ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内的排队状态，另一个通道根据式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(37)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表示流量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约束的有效发送时间间隔。有效的操作用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编码，而无效的操作用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填充。</a:t>
            </a: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向外倾斜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被三个通道包裹。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3475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6173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收敛性比较</a:t>
            </a:r>
            <a:r>
              <a:rPr lang="en-US" altLang="zh-CN" dirty="0" smtClean="0"/>
              <a:t>:</a:t>
            </a:r>
            <a:r>
              <a:rPr lang="zh-CN" altLang="en-US" dirty="0" smtClean="0"/>
              <a:t>迭代搜索过程如图</a:t>
            </a:r>
            <a:r>
              <a:rPr lang="en-US" altLang="zh-CN" dirty="0" smtClean="0"/>
              <a:t>8(a)</a:t>
            </a:r>
            <a:r>
              <a:rPr lang="zh-CN" altLang="en-US" dirty="0" smtClean="0"/>
              <a:t>所示，时间间隔</a:t>
            </a:r>
            <a:r>
              <a:rPr lang="en-US" altLang="zh-CN" dirty="0" smtClean="0"/>
              <a:t>T</a:t>
            </a:r>
            <a:r>
              <a:rPr lang="zh-CN" altLang="en-US" dirty="0" smtClean="0"/>
              <a:t>为</a:t>
            </a:r>
            <a:r>
              <a:rPr lang="en-US" altLang="zh-CN" dirty="0" smtClean="0"/>
              <a:t>800us</a:t>
            </a:r>
            <a:r>
              <a:rPr lang="zh-CN" altLang="en-US" dirty="0" smtClean="0"/>
              <a:t>，流周期为</a:t>
            </a:r>
            <a:r>
              <a:rPr lang="en-US" altLang="zh-CN" dirty="0" smtClean="0"/>
              <a:t>{1600us, 3200us}</a:t>
            </a:r>
            <a:r>
              <a:rPr lang="zh-CN" altLang="en-US" dirty="0" smtClean="0"/>
              <a:t>。与</a:t>
            </a:r>
            <a:r>
              <a:rPr lang="en-US" altLang="zh-CN" dirty="0" err="1" smtClean="0"/>
              <a:t>Tabu</a:t>
            </a:r>
            <a:r>
              <a:rPr lang="en-US" altLang="zh-CN" dirty="0" smtClean="0"/>
              <a:t>-ITP</a:t>
            </a:r>
            <a:r>
              <a:rPr lang="zh-CN" altLang="en-US" dirty="0" smtClean="0"/>
              <a:t>相比，</a:t>
            </a:r>
            <a:r>
              <a:rPr lang="en-US" altLang="zh-CN" dirty="0" err="1" smtClean="0"/>
              <a:t>TimeDRS</a:t>
            </a:r>
            <a:r>
              <a:rPr lang="zh-CN" altLang="en-US" dirty="0" smtClean="0"/>
              <a:t>的收敛速度相对更快，因为它可以更好地从常规经验中提取关键特征。此外，</a:t>
            </a:r>
            <a:r>
              <a:rPr lang="en-US" altLang="zh-CN" dirty="0" err="1" smtClean="0"/>
              <a:t>TimeDRS</a:t>
            </a:r>
            <a:r>
              <a:rPr lang="zh-CN" altLang="en-US" dirty="0" smtClean="0"/>
              <a:t>在收敛后达到最高奖励。相反，</a:t>
            </a:r>
            <a:r>
              <a:rPr lang="en-US" altLang="zh-CN" dirty="0" err="1" smtClean="0"/>
              <a:t>DeepCQF</a:t>
            </a:r>
            <a:r>
              <a:rPr lang="zh-CN" altLang="en-US" dirty="0" smtClean="0"/>
              <a:t>的性能没有达到我们的预期，这是因为</a:t>
            </a:r>
            <a:r>
              <a:rPr lang="en-US" altLang="zh-CN" dirty="0" err="1" smtClean="0"/>
              <a:t>DeepCQF</a:t>
            </a:r>
            <a:r>
              <a:rPr lang="zh-CN" altLang="en-US" dirty="0" smtClean="0"/>
              <a:t>中的全连接层在每一步只观察一维输入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即排队资源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，它无法找到时间间隔和队列之间的关系。</a:t>
            </a:r>
            <a:endParaRPr lang="en-US" altLang="zh-CN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时间成本对比</a:t>
            </a:r>
            <a:r>
              <a:rPr lang="en-US" altLang="zh-CN" b="1" dirty="0" smtClean="0"/>
              <a:t>:</a:t>
            </a:r>
            <a:r>
              <a:rPr lang="zh-CN" altLang="en-US" dirty="0" smtClean="0"/>
              <a:t>图</a:t>
            </a:r>
            <a:r>
              <a:rPr lang="en-US" altLang="zh-CN" dirty="0" smtClean="0"/>
              <a:t>8(b)</a:t>
            </a:r>
            <a:r>
              <a:rPr lang="zh-CN" altLang="en-US" dirty="0" smtClean="0"/>
              <a:t>对比了不同时间间隔大小下各种算法的计算时间成本。</a:t>
            </a:r>
            <a:r>
              <a:rPr lang="en-US" altLang="zh-CN" dirty="0" err="1" smtClean="0"/>
              <a:t>TimeDRS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DeepCQF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Greedy3q</a:t>
            </a:r>
            <a:r>
              <a:rPr lang="zh-CN" altLang="en-US" dirty="0" smtClean="0"/>
              <a:t>可以在几秒内调度流，而</a:t>
            </a:r>
            <a:r>
              <a:rPr lang="en-US" altLang="zh-CN" dirty="0" err="1" smtClean="0"/>
              <a:t>Tabu</a:t>
            </a:r>
            <a:r>
              <a:rPr lang="en-US" altLang="zh-CN" dirty="0" smtClean="0"/>
              <a:t>-ITP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SMT</a:t>
            </a:r>
            <a:r>
              <a:rPr lang="zh-CN" altLang="en-US" dirty="0" smtClean="0"/>
              <a:t>需要几十分钟来计算调度结果。为了更好地可视化，我们采用对数函数来处理每个算法所花费的计算时间。具体来说，</a:t>
            </a:r>
            <a:r>
              <a:rPr lang="en-US" altLang="zh-CN" dirty="0" err="1" smtClean="0"/>
              <a:t>TimeDRS</a:t>
            </a:r>
            <a:r>
              <a:rPr lang="zh-CN" altLang="en-US" dirty="0" smtClean="0"/>
              <a:t>比</a:t>
            </a:r>
            <a:r>
              <a:rPr lang="en-US" altLang="zh-CN" dirty="0" smtClean="0"/>
              <a:t>Greedy-3q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DeepCQF</a:t>
            </a:r>
            <a:r>
              <a:rPr lang="zh-CN" altLang="en-US" dirty="0" smtClean="0"/>
              <a:t>花更多的时间计算</a:t>
            </a:r>
            <a:r>
              <a:rPr lang="en-US" altLang="zh-CN" dirty="0" err="1" smtClean="0"/>
              <a:t>ResNet</a:t>
            </a:r>
            <a:r>
              <a:rPr lang="zh-CN" altLang="en-US" dirty="0" smtClean="0"/>
              <a:t>。幸运的是，随着时间间隔大小的增大，</a:t>
            </a:r>
            <a:r>
              <a:rPr lang="en-US" altLang="zh-CN" dirty="0" err="1" smtClean="0"/>
              <a:t>TimeDRS</a:t>
            </a:r>
            <a:r>
              <a:rPr lang="zh-CN" altLang="en-US" dirty="0" smtClean="0"/>
              <a:t>的计算时间成本趋于接近</a:t>
            </a:r>
            <a:r>
              <a:rPr lang="en-US" altLang="zh-CN" dirty="0" smtClean="0"/>
              <a:t>Greedy-3q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DeepCQF</a:t>
            </a:r>
            <a:r>
              <a:rPr lang="zh-CN" altLang="en-US" dirty="0" smtClean="0"/>
              <a:t>，因为</a:t>
            </a:r>
            <a:r>
              <a:rPr lang="en-US" altLang="zh-CN" dirty="0" smtClean="0"/>
              <a:t>Greedy-3q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DeepCQF</a:t>
            </a:r>
            <a:r>
              <a:rPr lang="zh-CN" altLang="en-US" dirty="0" smtClean="0"/>
              <a:t>需要更多的时间来对增加的流量进行推理。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可调度性比较</a:t>
            </a:r>
            <a:r>
              <a:rPr lang="en-US" altLang="zh-CN" b="1" dirty="0" smtClean="0"/>
              <a:t>:</a:t>
            </a:r>
            <a:r>
              <a:rPr lang="zh-CN" altLang="en-US" dirty="0" smtClean="0"/>
              <a:t>从图</a:t>
            </a:r>
            <a:r>
              <a:rPr lang="en-US" altLang="zh-CN" dirty="0" smtClean="0"/>
              <a:t>9(a)</a:t>
            </a:r>
            <a:r>
              <a:rPr lang="zh-CN" altLang="en-US" dirty="0" smtClean="0"/>
              <a:t>可以看出，在</a:t>
            </a:r>
            <a:r>
              <a:rPr lang="en-US" altLang="zh-CN" dirty="0" smtClean="0"/>
              <a:t>T = 800us</a:t>
            </a:r>
            <a:r>
              <a:rPr lang="zh-CN" altLang="en-US" dirty="0" smtClean="0"/>
              <a:t>的条件下，</a:t>
            </a:r>
            <a:r>
              <a:rPr lang="en-US" altLang="zh-CN" dirty="0" err="1" smtClean="0"/>
              <a:t>TimeDRS</a:t>
            </a:r>
            <a:r>
              <a:rPr lang="zh-CN" altLang="en-US" dirty="0" smtClean="0"/>
              <a:t>最多可调度近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个流，可调度的</a:t>
            </a:r>
            <a:r>
              <a:rPr lang="en-US" altLang="zh-CN" dirty="0" smtClean="0"/>
              <a:t>TT</a:t>
            </a:r>
            <a:r>
              <a:rPr lang="zh-CN" altLang="en-US" dirty="0" smtClean="0"/>
              <a:t>流数比</a:t>
            </a:r>
            <a:r>
              <a:rPr lang="en-US" altLang="zh-CN" dirty="0" smtClean="0"/>
              <a:t>SMT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DeepCQF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Greedy-3q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Tabu</a:t>
            </a:r>
            <a:r>
              <a:rPr lang="en-US" altLang="zh-CN" dirty="0" smtClean="0"/>
              <a:t>-ITP</a:t>
            </a:r>
            <a:r>
              <a:rPr lang="zh-CN" altLang="en-US" dirty="0" smtClean="0"/>
              <a:t>分别增加了</a:t>
            </a:r>
            <a:r>
              <a:rPr lang="en-US" altLang="zh-CN" dirty="0" smtClean="0"/>
              <a:t>2</a:t>
            </a:r>
            <a:r>
              <a:rPr lang="zh-CN" altLang="en-US" dirty="0" smtClean="0"/>
              <a:t>倍、</a:t>
            </a:r>
            <a:r>
              <a:rPr lang="en-US" altLang="zh-CN" dirty="0" smtClean="0"/>
              <a:t>60%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77.9%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35%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虽然</a:t>
            </a:r>
            <a:r>
              <a:rPr lang="en-US" altLang="zh-CN" dirty="0" smtClean="0"/>
              <a:t>SMT</a:t>
            </a:r>
            <a:r>
              <a:rPr lang="zh-CN" altLang="en-US" dirty="0" smtClean="0"/>
              <a:t>在</a:t>
            </a:r>
            <a:r>
              <a:rPr lang="en-US" altLang="zh-CN" dirty="0" smtClean="0"/>
              <a:t>TSN</a:t>
            </a:r>
            <a:r>
              <a:rPr lang="zh-CN" altLang="en-US" dirty="0" smtClean="0"/>
              <a:t>调度任务中非常流行，但调度大量流需要花费太多时间。而对于</a:t>
            </a:r>
            <a:r>
              <a:rPr lang="en-US" altLang="zh-CN" dirty="0" smtClean="0"/>
              <a:t>Greedy-3q</a:t>
            </a:r>
            <a:r>
              <a:rPr lang="zh-CN" altLang="en-US" dirty="0" smtClean="0"/>
              <a:t>，它总是选择容量最大的当前发送时间间隔，但很难预测后续转发过程中发生变化的所有流量聚合条件。图</a:t>
            </a:r>
            <a:r>
              <a:rPr lang="en-US" altLang="zh-CN" dirty="0" smtClean="0"/>
              <a:t>9(b)</a:t>
            </a:r>
            <a:r>
              <a:rPr lang="zh-CN" altLang="en-US" dirty="0" smtClean="0"/>
              <a:t>描述了负载均衡与调度算法之间的关系。</a:t>
            </a:r>
            <a:r>
              <a:rPr lang="en-US" altLang="zh-CN" dirty="0" err="1" smtClean="0"/>
              <a:t>TimeDRS</a:t>
            </a:r>
            <a:r>
              <a:rPr lang="zh-CN" altLang="en-US" dirty="0" smtClean="0"/>
              <a:t>在时间间隔利用率的负载平衡中质量最好，其平衡系数由</a:t>
            </a:r>
            <a:r>
              <a:rPr lang="en-US" altLang="zh-CN" dirty="0" smtClean="0"/>
              <a:t>1−Eq</a:t>
            </a:r>
            <a:r>
              <a:rPr lang="zh-CN" altLang="en-US" dirty="0" smtClean="0"/>
              <a:t>推导。</a:t>
            </a:r>
            <a:r>
              <a:rPr lang="en-US" altLang="zh-CN" dirty="0" smtClean="0"/>
              <a:t>(30)</a:t>
            </a:r>
            <a:r>
              <a:rPr lang="zh-CN" altLang="en-US" dirty="0" smtClean="0"/>
              <a:t>在设置不同的时间间隔大小时，总能达到最高水平。这意味着</a:t>
            </a:r>
            <a:r>
              <a:rPr lang="en-US" altLang="zh-CN" dirty="0" err="1" smtClean="0"/>
              <a:t>TimeDRS</a:t>
            </a:r>
            <a:r>
              <a:rPr lang="zh-CN" altLang="en-US" dirty="0" smtClean="0"/>
              <a:t>可以在可调度流数和负载平衡之间实现良好的权衡。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时间间隔的影响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9(a)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显示了时间间隔大小与可容纳流数的关系。随着时间间隔的增大，各种算法的可调度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流的数量增加，主要有两个原因。一个原因是，根据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Eq.(41)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，超周期内的时间间隔数量减少，这减少了寻找最优解的工作量。另一个原因是，每个时间间隔的容量变得更大，可以容纳更多的流量。从图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9(b)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可以看出，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TimeDRS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-ITP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可以更好地平衡时间间隔的资源利用率，特别是当时间间隔大小较大时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b="1" dirty="0" smtClean="0"/>
              <a:t>流量周期的影响</a:t>
            </a:r>
            <a:r>
              <a:rPr lang="en-US" altLang="zh-CN" b="1" dirty="0" smtClean="0"/>
              <a:t>:</a:t>
            </a:r>
            <a:r>
              <a:rPr lang="zh-CN" altLang="en-US" dirty="0" smtClean="0"/>
              <a:t>如图</a:t>
            </a:r>
            <a:r>
              <a:rPr lang="en-US" altLang="zh-CN" dirty="0" smtClean="0"/>
              <a:t>9(c)</a:t>
            </a:r>
            <a:r>
              <a:rPr lang="zh-CN" altLang="en-US" dirty="0" smtClean="0"/>
              <a:t>和图</a:t>
            </a:r>
            <a:r>
              <a:rPr lang="en-US" altLang="zh-CN" dirty="0" smtClean="0"/>
              <a:t>9(d)</a:t>
            </a:r>
            <a:r>
              <a:rPr lang="zh-CN" altLang="en-US" dirty="0" smtClean="0"/>
              <a:t>所示，我们分别分析了设置为</a:t>
            </a:r>
            <a:r>
              <a:rPr lang="en-US" altLang="zh-CN" dirty="0" smtClean="0"/>
              <a:t>{800us, 1600us}</a:t>
            </a:r>
            <a:r>
              <a:rPr lang="zh-CN" altLang="en-US" dirty="0" smtClean="0"/>
              <a:t>、</a:t>
            </a:r>
            <a:r>
              <a:rPr lang="en-US" altLang="zh-CN" dirty="0" smtClean="0"/>
              <a:t>{800us, 1600us, 3200us}</a:t>
            </a:r>
            <a:r>
              <a:rPr lang="zh-CN" altLang="en-US" dirty="0" smtClean="0"/>
              <a:t>和</a:t>
            </a:r>
            <a:r>
              <a:rPr lang="en-US" altLang="zh-CN" dirty="0" smtClean="0"/>
              <a:t>{1600us, 3200us}</a:t>
            </a:r>
            <a:r>
              <a:rPr lang="zh-CN" altLang="en-US" dirty="0" smtClean="0"/>
              <a:t>的不同流量时段条件下的调度性能。在</a:t>
            </a:r>
            <a:r>
              <a:rPr lang="en-US" altLang="zh-CN" dirty="0" smtClean="0"/>
              <a:t>{800us, 1600us}</a:t>
            </a:r>
            <a:r>
              <a:rPr lang="zh-CN" altLang="en-US" dirty="0" smtClean="0"/>
              <a:t>和</a:t>
            </a:r>
            <a:r>
              <a:rPr lang="en-US" altLang="zh-CN" dirty="0" smtClean="0"/>
              <a:t>{800us, 1600us, 3200us}</a:t>
            </a:r>
            <a:r>
              <a:rPr lang="zh-CN" altLang="en-US" dirty="0" smtClean="0"/>
              <a:t>两个流周期，不同算法的可调度流数和负载均衡基本相同。这是因为周期较短的</a:t>
            </a:r>
            <a:r>
              <a:rPr lang="en-US" altLang="zh-CN" dirty="0" smtClean="0"/>
              <a:t>TT</a:t>
            </a:r>
            <a:r>
              <a:rPr lang="zh-CN" altLang="en-US" dirty="0" smtClean="0"/>
              <a:t>流在超周期内的生成频率较高，往往会消耗更多的时间间隔资源，严重影响调度性能。周期为</a:t>
            </a:r>
            <a:r>
              <a:rPr lang="en-US" altLang="zh-CN" dirty="0" smtClean="0"/>
              <a:t>{1600us, 3200us}</a:t>
            </a:r>
            <a:r>
              <a:rPr lang="zh-CN" altLang="en-US" dirty="0" smtClean="0"/>
              <a:t>的流集在可调度流数和负载均衡方面表现最好，因为最短的流周期为</a:t>
            </a:r>
            <a:r>
              <a:rPr lang="en-US" altLang="zh-CN" dirty="0" smtClean="0"/>
              <a:t>1600us</a:t>
            </a:r>
            <a:r>
              <a:rPr lang="zh-CN" altLang="en-US" dirty="0" smtClean="0"/>
              <a:t>，大于其他两个流集。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此外，与</a:t>
            </a:r>
            <a:r>
              <a:rPr lang="en-US" altLang="zh-CN" dirty="0" smtClean="0"/>
              <a:t>SOTA</a:t>
            </a:r>
            <a:r>
              <a:rPr lang="zh-CN" altLang="en-US" dirty="0" smtClean="0"/>
              <a:t>算法相比，</a:t>
            </a:r>
            <a:r>
              <a:rPr lang="en-US" altLang="zh-CN" dirty="0" err="1" smtClean="0"/>
              <a:t>TimeDRS</a:t>
            </a:r>
            <a:r>
              <a:rPr lang="zh-CN" altLang="en-US" dirty="0" smtClean="0"/>
              <a:t>算法在</a:t>
            </a:r>
            <a:r>
              <a:rPr lang="en-US" altLang="zh-CN" dirty="0" smtClean="0"/>
              <a:t>TT</a:t>
            </a:r>
            <a:r>
              <a:rPr lang="zh-CN" altLang="en-US" dirty="0" smtClean="0"/>
              <a:t>流调度和负载均衡方面仍然具有最好的性能。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0566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0477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5778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5CB39-CEC1-4C61-9A61-294C5852431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14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在实际环境的</a:t>
            </a:r>
            <a:r>
              <a:rPr lang="en-US" altLang="zh-CN" dirty="0" smtClean="0"/>
              <a:t>TSN</a:t>
            </a:r>
            <a:r>
              <a:rPr lang="zh-CN" altLang="en-US" dirty="0" smtClean="0"/>
              <a:t>试验台上进一步验证了增强型多</a:t>
            </a:r>
            <a:r>
              <a:rPr lang="en-US" altLang="zh-CN" dirty="0" err="1" smtClean="0"/>
              <a:t>cqf</a:t>
            </a:r>
            <a:r>
              <a:rPr lang="zh-CN" altLang="en-US" dirty="0" smtClean="0"/>
              <a:t>模型的确定性保证。据我们所知，这是基于</a:t>
            </a:r>
            <a:r>
              <a:rPr lang="en-US" altLang="zh-CN" dirty="0" err="1" smtClean="0"/>
              <a:t>cqf</a:t>
            </a:r>
            <a:r>
              <a:rPr lang="zh-CN" altLang="en-US" dirty="0" smtClean="0"/>
              <a:t>的系统中第一个考虑突发流的队列模型。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TimeDRS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可用于一般与时间相关的资源调度场景，如基于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的资源调度。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在模拟器上评估了所提出的队列模型的性能。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579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 smtClean="0"/>
              <a:t>流从主机</a:t>
            </a:r>
            <a:r>
              <a:rPr lang="en-US" altLang="zh-CN" sz="1200" b="1" dirty="0" smtClean="0"/>
              <a:t>H1</a:t>
            </a:r>
            <a:r>
              <a:rPr lang="zh-CN" altLang="en-US" sz="1200" b="1" dirty="0" smtClean="0"/>
              <a:t>发送到相邻的交换机</a:t>
            </a:r>
            <a:r>
              <a:rPr lang="en-US" altLang="zh-CN" sz="1200" b="1" dirty="0" smtClean="0"/>
              <a:t>S1</a:t>
            </a:r>
          </a:p>
          <a:p>
            <a:endParaRPr lang="en-US" altLang="zh-CN" sz="1200" b="1" dirty="0" smtClean="0"/>
          </a:p>
          <a:p>
            <a:r>
              <a:rPr lang="zh-CN" altLang="en-US" sz="1200" b="1" dirty="0" smtClean="0"/>
              <a:t>一个主要的挑战是确保爆破流和</a:t>
            </a:r>
            <a:r>
              <a:rPr lang="en-US" altLang="zh-CN" sz="1200" b="1" dirty="0" smtClean="0"/>
              <a:t>TT</a:t>
            </a:r>
            <a:r>
              <a:rPr lang="zh-CN" altLang="en-US" sz="1200" b="1" dirty="0" smtClean="0"/>
              <a:t>流的高可靠性。</a:t>
            </a:r>
            <a:endParaRPr lang="en-US" altLang="zh-CN" sz="1200" b="1" dirty="0" smtClean="0"/>
          </a:p>
          <a:p>
            <a:r>
              <a:rPr lang="zh-CN" altLang="en-US" sz="1200" b="1" dirty="0" smtClean="0"/>
              <a:t>一方面，原始</a:t>
            </a:r>
            <a:r>
              <a:rPr lang="en-US" altLang="zh-CN" sz="1200" b="1" dirty="0" smtClean="0"/>
              <a:t>CQF</a:t>
            </a:r>
            <a:r>
              <a:rPr lang="zh-CN" altLang="en-US" sz="1200" b="1" dirty="0" smtClean="0"/>
              <a:t>模型中的流动传输原理无法避免突发流动的帧损失。如图</a:t>
            </a:r>
            <a:r>
              <a:rPr lang="en-US" altLang="zh-CN" sz="1200" b="1" dirty="0" smtClean="0"/>
              <a:t>2</a:t>
            </a:r>
            <a:r>
              <a:rPr lang="zh-CN" altLang="en-US" sz="1200" b="1" dirty="0" smtClean="0"/>
              <a:t>所示，原始</a:t>
            </a:r>
            <a:r>
              <a:rPr lang="en-US" altLang="zh-CN" sz="1200" b="1" dirty="0" smtClean="0"/>
              <a:t>CQF</a:t>
            </a:r>
            <a:r>
              <a:rPr lang="zh-CN" altLang="en-US" sz="1200" b="1" dirty="0" smtClean="0"/>
              <a:t>模型要求主机</a:t>
            </a:r>
            <a:r>
              <a:rPr lang="en-US" altLang="zh-CN" sz="1200" b="1" dirty="0" smtClean="0"/>
              <a:t>H1</a:t>
            </a:r>
            <a:r>
              <a:rPr lang="zh-CN" altLang="en-US" sz="1200" b="1" dirty="0" smtClean="0"/>
              <a:t>发送的所有流必须在一个时间间隔内被交换机</a:t>
            </a:r>
            <a:r>
              <a:rPr lang="en-US" altLang="zh-CN" sz="1200" b="1" dirty="0" smtClean="0"/>
              <a:t>S1</a:t>
            </a:r>
            <a:r>
              <a:rPr lang="zh-CN" altLang="en-US" sz="1200" b="1" dirty="0" smtClean="0"/>
              <a:t>接收。</a:t>
            </a:r>
            <a:endParaRPr lang="en-US" altLang="zh-CN" sz="1200" b="1" dirty="0" smtClean="0"/>
          </a:p>
          <a:p>
            <a:r>
              <a:rPr lang="zh-CN" altLang="en-US" sz="1200" b="1" dirty="0" smtClean="0"/>
              <a:t>但是，受流量传输延迟和意外发送时间的影响，突发流量可能会在死时间内发送，不能仅用一个时间间隔来容纳。这会导致帧丢失。</a:t>
            </a:r>
            <a:endParaRPr lang="en-US" altLang="zh-CN" sz="1200" b="1" dirty="0" smtClean="0"/>
          </a:p>
          <a:p>
            <a:endParaRPr lang="en-US" altLang="zh-CN" sz="1200" b="1" dirty="0" smtClean="0"/>
          </a:p>
          <a:p>
            <a:r>
              <a:rPr lang="zh-CN" altLang="en-US" sz="1200" b="1" dirty="0" smtClean="0"/>
              <a:t>死区时间是由到达图</a:t>
            </a:r>
            <a:r>
              <a:rPr lang="en-US" altLang="zh-CN" sz="1200" b="1" dirty="0" smtClean="0"/>
              <a:t>2</a:t>
            </a:r>
            <a:r>
              <a:rPr lang="zh-CN" altLang="en-US" sz="1200" b="1" dirty="0" smtClean="0"/>
              <a:t>的爆发流造成的。</a:t>
            </a:r>
            <a:endParaRPr lang="en-US" altLang="zh-CN" sz="1200" b="1" dirty="0" smtClean="0"/>
          </a:p>
          <a:p>
            <a:endParaRPr lang="zh-CN" altLang="en-US" sz="1200" b="1" dirty="0" smtClean="0"/>
          </a:p>
          <a:p>
            <a:r>
              <a:rPr lang="zh-CN" altLang="en-US" sz="1200" b="1" dirty="0" smtClean="0"/>
              <a:t>晚于附加到接收队列的</a:t>
            </a:r>
            <a:r>
              <a:rPr lang="en-US" altLang="zh-CN" sz="1200" b="1" dirty="0" err="1" smtClean="0"/>
              <a:t>rx</a:t>
            </a:r>
            <a:r>
              <a:rPr lang="zh-CN" altLang="en-US" sz="1200" b="1" dirty="0" smtClean="0"/>
              <a:t>门的关闭时间。另一方面，由于混合流聚集在同一队列中时，可能会超过时间间隔的容量，因此难以保证混合流的可靠性。</a:t>
            </a:r>
            <a:endParaRPr lang="en-US" altLang="zh-CN" sz="1200" b="1" dirty="0" smtClean="0"/>
          </a:p>
          <a:p>
            <a:r>
              <a:rPr lang="zh-CN" altLang="en-US" sz="1200" b="1" dirty="0" smtClean="0"/>
              <a:t>因此，如何避免</a:t>
            </a:r>
            <a:r>
              <a:rPr lang="en-US" altLang="zh-CN" sz="1200" b="1" dirty="0" smtClean="0"/>
              <a:t>CQF</a:t>
            </a:r>
            <a:r>
              <a:rPr lang="zh-CN" altLang="en-US" sz="1200" b="1" dirty="0" smtClean="0"/>
              <a:t>模型中混合流的帧损失是一个需要研究的关键问题。</a:t>
            </a:r>
          </a:p>
          <a:p>
            <a:r>
              <a:rPr lang="zh-CN" altLang="en-US" sz="1200" b="1" dirty="0" smtClean="0"/>
              <a:t>另一个巨大的挑战是保证具有不同优先级的混合流的端到端延迟。与其他类型的流相比，突发流具有最高的延迟优先级。因此，预期可以避免对增加端到端延迟的突发流的任何干扰。</a:t>
            </a:r>
          </a:p>
          <a:p>
            <a:endParaRPr lang="zh-CN" altLang="en-US" sz="1200" b="1" dirty="0" smtClean="0"/>
          </a:p>
          <a:p>
            <a:r>
              <a:rPr lang="zh-CN" altLang="en-US" sz="1200" b="1" dirty="0" smtClean="0"/>
              <a:t>此外，队列模型还需要满足</a:t>
            </a:r>
            <a:r>
              <a:rPr lang="en-US" altLang="zh-CN" sz="1200" b="1" dirty="0" smtClean="0"/>
              <a:t>TT</a:t>
            </a:r>
            <a:r>
              <a:rPr lang="zh-CN" altLang="en-US" sz="1200" b="1" dirty="0" smtClean="0"/>
              <a:t>流的不同延迟需求。然而，原始的</a:t>
            </a:r>
            <a:r>
              <a:rPr lang="en-US" altLang="zh-CN" sz="1200" b="1" dirty="0" smtClean="0"/>
              <a:t>CQF</a:t>
            </a:r>
            <a:r>
              <a:rPr lang="zh-CN" altLang="en-US" sz="1200" b="1" dirty="0" smtClean="0"/>
              <a:t>模型只提供了两个循环队列，而没有区分具有不同延迟需求的</a:t>
            </a:r>
            <a:r>
              <a:rPr lang="en-US" altLang="zh-CN" sz="1200" b="1" dirty="0" smtClean="0"/>
              <a:t>TT</a:t>
            </a:r>
            <a:r>
              <a:rPr lang="zh-CN" altLang="en-US" sz="1200" b="1" dirty="0" smtClean="0"/>
              <a:t>流和突发流。</a:t>
            </a:r>
            <a:endParaRPr lang="en-US" altLang="zh-CN" sz="1200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067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队列</a:t>
            </a:r>
            <a:r>
              <a:rPr lang="en-US" altLang="zh-CN" dirty="0" err="1" smtClean="0"/>
              <a:t>Qj</a:t>
            </a:r>
            <a:r>
              <a:rPr lang="zh-CN" altLang="en-US" dirty="0" smtClean="0"/>
              <a:t>上的队列偏移量标签</a:t>
            </a:r>
            <a:r>
              <a:rPr lang="en-US" altLang="zh-CN" dirty="0" err="1" smtClean="0"/>
              <a:t>ψj</a:t>
            </a:r>
            <a:r>
              <a:rPr lang="zh-CN" altLang="en-US" dirty="0" smtClean="0"/>
              <a:t>表示在当前时间间隔</a:t>
            </a:r>
            <a:r>
              <a:rPr lang="en-US" altLang="zh-CN" dirty="0" err="1" smtClean="0"/>
              <a:t>Tξ</a:t>
            </a:r>
            <a:r>
              <a:rPr lang="zh-CN" altLang="en-US" dirty="0" smtClean="0"/>
              <a:t>内，从</a:t>
            </a:r>
            <a:r>
              <a:rPr lang="en-US" altLang="zh-CN" dirty="0" err="1" smtClean="0"/>
              <a:t>Qj</a:t>
            </a:r>
            <a:r>
              <a:rPr lang="zh-CN" altLang="en-US" dirty="0" smtClean="0"/>
              <a:t>到队列</a:t>
            </a:r>
            <a:r>
              <a:rPr lang="en-US" altLang="zh-CN" dirty="0" err="1" smtClean="0"/>
              <a:t>Qξ%K</a:t>
            </a:r>
            <a:r>
              <a:rPr lang="zh-CN" altLang="en-US" dirty="0" smtClean="0"/>
              <a:t>用于发送流的距离。将</a:t>
            </a:r>
            <a:r>
              <a:rPr lang="en-US" altLang="zh-CN" dirty="0" err="1" smtClean="0"/>
              <a:t>Qξ%K</a:t>
            </a:r>
            <a:r>
              <a:rPr lang="zh-CN" altLang="en-US" dirty="0" smtClean="0"/>
              <a:t>的排队偏移量记为</a:t>
            </a:r>
            <a:r>
              <a:rPr lang="en-US" altLang="zh-CN" dirty="0" err="1" smtClean="0"/>
              <a:t>ψbase</a:t>
            </a:r>
            <a:r>
              <a:rPr lang="en-US" altLang="zh-CN" dirty="0" smtClean="0"/>
              <a:t> = 0</a:t>
            </a:r>
            <a:r>
              <a:rPr lang="zh-CN" altLang="en-US" dirty="0" smtClean="0"/>
              <a:t>，其余队列的排队偏移量以循环移位的方式依次累加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</a:p>
          <a:p>
            <a:endParaRPr lang="en-US" altLang="zh-CN" sz="1200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441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655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 smtClean="0"/>
              <a:t>这些目标可以通过正确分配每个</a:t>
            </a:r>
            <a:r>
              <a:rPr lang="en-US" altLang="zh-CN" sz="1200" b="1" dirty="0" smtClean="0"/>
              <a:t>TT</a:t>
            </a:r>
            <a:r>
              <a:rPr lang="zh-CN" altLang="en-US" sz="1200" b="1" dirty="0" smtClean="0"/>
              <a:t>流的发送时间间隔来实现，以避免流聚合。此外，突发流的端到端延迟也期望达到最小，其中“快速转发”队列应分配给参考</a:t>
            </a:r>
            <a:r>
              <a:rPr lang="en-US" altLang="zh-CN" sz="1200" b="1" dirty="0" err="1" smtClean="0"/>
              <a:t>Thm</a:t>
            </a:r>
            <a:r>
              <a:rPr lang="en-US" altLang="zh-CN" sz="1200" b="1" dirty="0" smtClean="0"/>
              <a:t>. 1</a:t>
            </a:r>
            <a:r>
              <a:rPr lang="zh-CN" altLang="en-US" sz="1200" b="1" dirty="0" smtClean="0"/>
              <a:t>和</a:t>
            </a:r>
            <a:r>
              <a:rPr lang="en-US" altLang="zh-CN" sz="1200" b="1" dirty="0" err="1" smtClean="0"/>
              <a:t>Thm</a:t>
            </a:r>
            <a:r>
              <a:rPr lang="en-US" altLang="zh-CN" sz="1200" b="1" dirty="0" smtClean="0"/>
              <a:t>. 2</a:t>
            </a:r>
            <a:r>
              <a:rPr lang="zh-CN" altLang="en-US" sz="1200" b="1" dirty="0" smtClean="0"/>
              <a:t>的突发流。</a:t>
            </a:r>
            <a:endParaRPr lang="en-US" altLang="zh-CN" sz="1200" b="1" dirty="0" smtClean="0"/>
          </a:p>
          <a:p>
            <a:endParaRPr lang="en-US" altLang="zh-CN" sz="1200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式中</a:t>
            </a:r>
            <a:r>
              <a:rPr lang="en-US" altLang="zh-CN" dirty="0" err="1" smtClean="0"/>
              <a:t>Φξ</a:t>
            </a:r>
            <a:r>
              <a:rPr lang="en-US" altLang="zh-CN" dirty="0" smtClean="0"/>
              <a:t>(fi)∈{0,1}</a:t>
            </a:r>
            <a:r>
              <a:rPr lang="zh-CN" altLang="en-US" dirty="0" smtClean="0"/>
              <a:t>。如果将流量</a:t>
            </a:r>
            <a:r>
              <a:rPr lang="en-US" altLang="zh-CN" dirty="0" smtClean="0"/>
              <a:t>fi</a:t>
            </a:r>
            <a:r>
              <a:rPr lang="zh-CN" altLang="en-US" dirty="0" smtClean="0"/>
              <a:t>分配到</a:t>
            </a:r>
            <a:r>
              <a:rPr lang="en-US" altLang="zh-CN" dirty="0" err="1" smtClean="0"/>
              <a:t>Tξ</a:t>
            </a:r>
            <a:r>
              <a:rPr lang="zh-CN" altLang="en-US" dirty="0" smtClean="0"/>
              <a:t>中，则</a:t>
            </a:r>
            <a:r>
              <a:rPr lang="en-US" altLang="zh-CN" dirty="0" err="1" smtClean="0"/>
              <a:t>Φξ</a:t>
            </a:r>
            <a:r>
              <a:rPr lang="en-US" altLang="zh-CN" dirty="0" smtClean="0"/>
              <a:t>(fi) = 1</a:t>
            </a:r>
            <a:r>
              <a:rPr lang="zh-CN" altLang="en-US" dirty="0" smtClean="0"/>
              <a:t>，否则</a:t>
            </a:r>
            <a:r>
              <a:rPr lang="en-US" altLang="zh-CN" dirty="0" err="1" smtClean="0"/>
              <a:t>Φξ</a:t>
            </a:r>
            <a:r>
              <a:rPr lang="en-US" altLang="zh-CN" dirty="0" smtClean="0"/>
              <a:t>(fi) = 0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Rξ</a:t>
            </a:r>
            <a:r>
              <a:rPr lang="en-US" altLang="zh-CN" dirty="0" smtClean="0"/>
              <a:t>(fi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λ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F)</a:t>
            </a:r>
            <a:r>
              <a:rPr lang="zh-CN" altLang="en-US" dirty="0" smtClean="0"/>
              <a:t>的取值取决于</a:t>
            </a:r>
            <a:r>
              <a:rPr lang="en-US" altLang="zh-CN" dirty="0" smtClean="0"/>
              <a:t>A(·)</a:t>
            </a:r>
            <a:r>
              <a:rPr lang="zh-CN" altLang="en-US" dirty="0" smtClean="0"/>
              <a:t>计算的调度流的数量，</a:t>
            </a:r>
            <a:r>
              <a:rPr lang="en-US" altLang="zh-CN" dirty="0" smtClean="0"/>
              <a:t>C(·)</a:t>
            </a:r>
            <a:r>
              <a:rPr lang="zh-CN" altLang="en-US" dirty="0" smtClean="0"/>
              <a:t>的负载平衡，以及突发流的实际端到端延迟延迟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vs,vd</a:t>
            </a:r>
            <a:r>
              <a:rPr lang="en-US" altLang="zh-CN" dirty="0" smtClean="0"/>
              <a:t>]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&lt; α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&lt; 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为折现因子。如果流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的所有帧都能成功规划，则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(fi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λ)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，否则应为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8137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2262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µa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µb∈[−1,0]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γa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γb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∈[0,1]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为微调参数。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Γt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是步骤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的计划流的数量。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outtilt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.max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表示时间间隔资源的最大使用情况，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Ξ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是时间间隔的理想占用情况。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此外，当任务完成后，根据调度绩效给予额外奖励。有了上述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的核心元素，就可以使用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算法来解决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0297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8" cy="16001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90" y="987428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730" indent="0">
              <a:buNone/>
              <a:defRPr sz="1000"/>
            </a:lvl6pPr>
            <a:lvl7pPr marL="2741930" indent="0">
              <a:buNone/>
              <a:defRPr sz="1000"/>
            </a:lvl7pPr>
            <a:lvl8pPr marL="3198495" indent="0">
              <a:buNone/>
              <a:defRPr sz="1000"/>
            </a:lvl8pPr>
            <a:lvl9pPr marL="365569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8" cy="16001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90" y="987428"/>
            <a:ext cx="617219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3765" indent="0">
              <a:buNone/>
              <a:defRPr sz="2400"/>
            </a:lvl3pPr>
            <a:lvl4pPr marL="1370965" indent="0">
              <a:buNone/>
              <a:defRPr sz="2000"/>
            </a:lvl4pPr>
            <a:lvl5pPr marL="1827530" indent="0">
              <a:buNone/>
              <a:defRPr sz="2000"/>
            </a:lvl5pPr>
            <a:lvl6pPr marL="2284730" indent="0">
              <a:buNone/>
              <a:defRPr sz="2000"/>
            </a:lvl6pPr>
            <a:lvl7pPr marL="2741930" indent="0">
              <a:buNone/>
              <a:defRPr sz="2000"/>
            </a:lvl7pPr>
            <a:lvl8pPr marL="3198495" indent="0">
              <a:buNone/>
              <a:defRPr sz="2000"/>
            </a:lvl8pPr>
            <a:lvl9pPr marL="3655695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730" indent="0">
              <a:buNone/>
              <a:defRPr sz="1000"/>
            </a:lvl6pPr>
            <a:lvl7pPr marL="2741930" indent="0">
              <a:buNone/>
              <a:defRPr sz="1000"/>
            </a:lvl7pPr>
            <a:lvl8pPr marL="3198495" indent="0">
              <a:buNone/>
              <a:defRPr sz="1000"/>
            </a:lvl8pPr>
            <a:lvl9pPr marL="365569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8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5128"/>
            <a:ext cx="7734301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000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DC35-3D39-4E5D-813A-1465AB5946E1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6EB1-3B9C-423A-A463-BABF6B6D69D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4"/>
            <a:ext cx="9144000" cy="2387600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2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7530" indent="0" algn="ctr">
              <a:buNone/>
              <a:defRPr sz="1600"/>
            </a:lvl5pPr>
            <a:lvl6pPr marL="2284730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8495" indent="0" algn="ctr">
              <a:buNone/>
              <a:defRPr sz="1600"/>
            </a:lvl8pPr>
            <a:lvl9pPr marL="3655695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37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5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7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9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4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6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90" y="1681163"/>
            <a:ext cx="515778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90" y="2505076"/>
            <a:ext cx="515778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6"/>
            <a:ext cx="5183189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7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72DE3-FE0A-428A-AB10-325226F2F564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ransition spd="slow" advClick="0" advTm="1000">
    <p:randomBar dir="vert"/>
  </p:transition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0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file:////var/folders/6w/0ftrt2wj1sx03zt3_zycm4_c0000gn/T/com.microsoft.Powerpoint/converted_emf.em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798247"/>
            <a:ext cx="12192000" cy="1838567"/>
          </a:xfrm>
          <a:prstGeom prst="rect">
            <a:avLst/>
          </a:prstGeom>
          <a:solidFill>
            <a:srgbClr val="1A7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52193" y="1405394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1" y="1265736"/>
            <a:ext cx="3140616" cy="29035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634637" y="2058981"/>
            <a:ext cx="8374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defRPr/>
            </a:pPr>
            <a:r>
              <a:rPr lang="en-US" altLang="zh-CN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Burst-Aware Time-Triggered Flow Scheduling With</a:t>
            </a:r>
          </a:p>
          <a:p>
            <a:pPr defTabSz="913765">
              <a:defRPr/>
            </a:pPr>
            <a:r>
              <a:rPr lang="en-US" altLang="zh-CN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Enhanced Multi-CQF in Time-Sensitive Networks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01" y="150150"/>
            <a:ext cx="1966449" cy="575997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4653233" y="5679668"/>
            <a:ext cx="3028952" cy="766491"/>
            <a:chOff x="4653567" y="5352714"/>
            <a:chExt cx="3028952" cy="766491"/>
          </a:xfrm>
        </p:grpSpPr>
        <p:sp>
          <p:nvSpPr>
            <p:cNvPr id="14" name="椭圆 13"/>
            <p:cNvSpPr/>
            <p:nvPr/>
          </p:nvSpPr>
          <p:spPr>
            <a:xfrm>
              <a:off x="4825750" y="5851669"/>
              <a:ext cx="220164" cy="220164"/>
            </a:xfrm>
            <a:prstGeom prst="ellipse">
              <a:avLst/>
            </a:prstGeom>
            <a:noFill/>
            <a:ln w="12700" cap="flat" cmpd="sng" algn="ctr">
              <a:solidFill>
                <a:srgbClr val="5C307D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7322211" y="5851669"/>
              <a:ext cx="220164" cy="220164"/>
            </a:xfrm>
            <a:prstGeom prst="ellipse">
              <a:avLst/>
            </a:prstGeom>
            <a:noFill/>
            <a:ln w="12700" cap="flat" cmpd="sng" algn="ctr">
              <a:solidFill>
                <a:srgbClr val="5C307D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r>
                <a:rPr lang="en-US" altLang="zh-CN" kern="0" dirty="0">
                  <a:solidFill>
                    <a:prstClr val="white"/>
                  </a:solidFill>
                  <a:latin typeface="Arial" panose="020B0604020202020204"/>
                  <a:ea typeface="微软雅黑" panose="020B0503020204020204" pitchFamily="34" charset="-122"/>
                </a:rPr>
                <a:t>  </a:t>
              </a:r>
              <a:endParaRPr lang="zh-CN" altLang="en-US" kern="0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16" name="文本占位符 56"/>
            <p:cNvSpPr txBox="1"/>
            <p:nvPr/>
          </p:nvSpPr>
          <p:spPr>
            <a:xfrm>
              <a:off x="5206019" y="5352714"/>
              <a:ext cx="1924047" cy="353120"/>
            </a:xfrm>
            <a:custGeom>
              <a:avLst/>
              <a:gdLst>
                <a:gd name="connsiteX0" fmla="*/ 0 w 1747925"/>
                <a:gd name="connsiteY0" fmla="*/ 176559 h 353120"/>
                <a:gd name="connsiteX1" fmla="*/ 0 w 1747925"/>
                <a:gd name="connsiteY1" fmla="*/ 176560 h 353120"/>
                <a:gd name="connsiteX2" fmla="*/ 0 w 1747925"/>
                <a:gd name="connsiteY2" fmla="*/ 176560 h 353120"/>
                <a:gd name="connsiteX3" fmla="*/ 176560 w 1747925"/>
                <a:gd name="connsiteY3" fmla="*/ 0 h 353120"/>
                <a:gd name="connsiteX4" fmla="*/ 1571365 w 1747925"/>
                <a:gd name="connsiteY4" fmla="*/ 0 h 353120"/>
                <a:gd name="connsiteX5" fmla="*/ 1747925 w 1747925"/>
                <a:gd name="connsiteY5" fmla="*/ 176560 h 353120"/>
                <a:gd name="connsiteX6" fmla="*/ 1747924 w 1747925"/>
                <a:gd name="connsiteY6" fmla="*/ 176560 h 353120"/>
                <a:gd name="connsiteX7" fmla="*/ 1571364 w 1747925"/>
                <a:gd name="connsiteY7" fmla="*/ 353120 h 353120"/>
                <a:gd name="connsiteX8" fmla="*/ 176560 w 1747925"/>
                <a:gd name="connsiteY8" fmla="*/ 353119 h 353120"/>
                <a:gd name="connsiteX9" fmla="*/ 13875 w 1747925"/>
                <a:gd name="connsiteY9" fmla="*/ 245284 h 353120"/>
                <a:gd name="connsiteX10" fmla="*/ 0 w 1747925"/>
                <a:gd name="connsiteY10" fmla="*/ 176560 h 353120"/>
                <a:gd name="connsiteX11" fmla="*/ 13875 w 1747925"/>
                <a:gd name="connsiteY11" fmla="*/ 107835 h 353120"/>
                <a:gd name="connsiteX12" fmla="*/ 176560 w 1747925"/>
                <a:gd name="connsiteY12" fmla="*/ 0 h 35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47925" h="353120">
                  <a:moveTo>
                    <a:pt x="0" y="176559"/>
                  </a:moveTo>
                  <a:lnTo>
                    <a:pt x="0" y="176560"/>
                  </a:lnTo>
                  <a:lnTo>
                    <a:pt x="0" y="176560"/>
                  </a:lnTo>
                  <a:close/>
                  <a:moveTo>
                    <a:pt x="176560" y="0"/>
                  </a:moveTo>
                  <a:lnTo>
                    <a:pt x="1571365" y="0"/>
                  </a:lnTo>
                  <a:cubicBezTo>
                    <a:pt x="1668876" y="0"/>
                    <a:pt x="1747925" y="79049"/>
                    <a:pt x="1747925" y="176560"/>
                  </a:cubicBezTo>
                  <a:lnTo>
                    <a:pt x="1747924" y="176560"/>
                  </a:lnTo>
                  <a:cubicBezTo>
                    <a:pt x="1747924" y="274071"/>
                    <a:pt x="1668875" y="353120"/>
                    <a:pt x="1571364" y="353120"/>
                  </a:cubicBezTo>
                  <a:lnTo>
                    <a:pt x="176560" y="353119"/>
                  </a:lnTo>
                  <a:cubicBezTo>
                    <a:pt x="103427" y="353119"/>
                    <a:pt x="40679" y="308654"/>
                    <a:pt x="13875" y="245284"/>
                  </a:cubicBezTo>
                  <a:lnTo>
                    <a:pt x="0" y="176560"/>
                  </a:lnTo>
                  <a:lnTo>
                    <a:pt x="13875" y="107835"/>
                  </a:lnTo>
                  <a:cubicBezTo>
                    <a:pt x="40679" y="44465"/>
                    <a:pt x="103427" y="0"/>
                    <a:pt x="176560" y="0"/>
                  </a:cubicBezTo>
                  <a:close/>
                </a:path>
              </a:pathLst>
            </a:custGeom>
            <a:solidFill>
              <a:srgbClr val="1A78C3"/>
            </a:solidFill>
          </p:spPr>
          <p:txBody>
            <a:bodyPr vert="horz" wrap="square" lIns="91440" tIns="45720" rIns="91440" bIns="45720" rtlCol="0" anchor="ctr" anchorCtr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1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dirty="0">
                  <a:solidFill>
                    <a:sysClr val="window" lastClr="FFFFFF"/>
                  </a:solidFill>
                  <a:latin typeface="Arial" panose="020B0604020202020204"/>
                  <a:ea typeface="微软雅黑" panose="020B0503020204020204" pitchFamily="34" charset="-122"/>
                </a:rPr>
                <a:t>汇报人</a:t>
              </a:r>
              <a:r>
                <a:rPr lang="zh-CN" altLang="en-US" dirty="0" smtClean="0">
                  <a:solidFill>
                    <a:sysClr val="window" lastClr="FFFFFF"/>
                  </a:solidFill>
                  <a:latin typeface="Arial" panose="020B0604020202020204"/>
                  <a:ea typeface="微软雅黑" panose="020B0503020204020204" pitchFamily="34" charset="-122"/>
                </a:rPr>
                <a:t>：张庆</a:t>
              </a:r>
              <a:endParaRPr lang="zh-CN" altLang="en-US" dirty="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17" name="文本占位符 13"/>
            <p:cNvSpPr txBox="1"/>
            <p:nvPr/>
          </p:nvSpPr>
          <p:spPr>
            <a:xfrm>
              <a:off x="4653567" y="5822934"/>
              <a:ext cx="3028952" cy="29627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ysClr val="windowText" lastClr="000000"/>
                  </a:solidFill>
                  <a:latin typeface="Arial" panose="020B0604020202020204"/>
                  <a:ea typeface="微软雅黑" panose="020B0503020204020204" pitchFamily="34" charset="-122"/>
                </a:rPr>
                <a:t> </a:t>
              </a:r>
              <a:r>
                <a:rPr lang="en-US" altLang="zh-CN" dirty="0" smtClean="0">
                  <a:solidFill>
                    <a:sysClr val="windowText" lastClr="000000"/>
                  </a:solidFill>
                  <a:latin typeface="Arial" panose="020B0604020202020204"/>
                  <a:ea typeface="微软雅黑" panose="020B0503020204020204" pitchFamily="34" charset="-122"/>
                </a:rPr>
                <a:t>2024 </a:t>
              </a:r>
              <a:r>
                <a:rPr lang="en-US" altLang="zh-CN" dirty="0">
                  <a:solidFill>
                    <a:sysClr val="windowText" lastClr="000000"/>
                  </a:solidFill>
                  <a:latin typeface="Arial" panose="020B0604020202020204"/>
                  <a:ea typeface="微软雅黑" panose="020B0503020204020204" pitchFamily="34" charset="-122"/>
                </a:rPr>
                <a:t>/ </a:t>
              </a:r>
              <a:r>
                <a:rPr lang="en-US" altLang="zh-CN" dirty="0" smtClean="0">
                  <a:solidFill>
                    <a:sysClr val="windowText" lastClr="000000"/>
                  </a:solidFill>
                  <a:latin typeface="Arial" panose="020B0604020202020204"/>
                  <a:ea typeface="微软雅黑" panose="020B0503020204020204" pitchFamily="34" charset="-122"/>
                </a:rPr>
                <a:t>1 </a:t>
              </a:r>
              <a:r>
                <a:rPr lang="en-US" altLang="zh-CN" dirty="0">
                  <a:solidFill>
                    <a:sysClr val="windowText" lastClr="000000"/>
                  </a:solidFill>
                  <a:latin typeface="Arial" panose="020B0604020202020204"/>
                  <a:ea typeface="微软雅黑" panose="020B0503020204020204" pitchFamily="34" charset="-122"/>
                </a:rPr>
                <a:t>/ </a:t>
              </a:r>
              <a:r>
                <a:rPr lang="en-US" altLang="zh-CN" dirty="0" smtClean="0">
                  <a:solidFill>
                    <a:sysClr val="windowText" lastClr="000000"/>
                  </a:solidFill>
                  <a:latin typeface="Arial" panose="020B0604020202020204"/>
                  <a:ea typeface="微软雅黑" panose="020B0503020204020204" pitchFamily="34" charset="-122"/>
                </a:rPr>
                <a:t>10</a:t>
              </a:r>
              <a:endParaRPr lang="zh-CN" altLang="en-US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634637" y="3071595"/>
            <a:ext cx="8229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Published in:  IEEE/ACM TRANSACTIONS ON NETWORKING, VOL. 31, NO. 6, DECEMBER 2023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386080" y="4532558"/>
            <a:ext cx="114777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Dong Y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ang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, Member , IEEE,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Zongrong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Cheng , Student Member , IEEE,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Weiting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Zhang , Member , IEEE,</a:t>
            </a:r>
          </a:p>
          <a:p>
            <a:pPr>
              <a:spcBef>
                <a:spcPct val="50000"/>
              </a:spcBef>
            </a:pP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Hongke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Zhang , Fellow, IEEE, and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Xuemin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Shen , Fellow, IEEE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 advTm="1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标题占位符 1"/>
          <p:cNvSpPr txBox="1"/>
          <p:nvPr/>
        </p:nvSpPr>
        <p:spPr>
          <a:xfrm>
            <a:off x="965199" y="-100014"/>
            <a:ext cx="8681947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Time-correlated DRL resource scheduling algorithm.</a:t>
            </a:r>
          </a:p>
        </p:txBody>
      </p:sp>
      <p:sp>
        <p:nvSpPr>
          <p:cNvPr id="4" name="矩形 3"/>
          <p:cNvSpPr/>
          <p:nvPr/>
        </p:nvSpPr>
        <p:spPr>
          <a:xfrm>
            <a:off x="3423920" y="5475656"/>
            <a:ext cx="792480" cy="1219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2554" y="883107"/>
            <a:ext cx="2678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Designing </a:t>
            </a:r>
            <a:r>
              <a:rPr lang="en-US" altLang="zh-CN" sz="2400" b="1" dirty="0" smtClean="0"/>
              <a:t>Tricks:</a:t>
            </a:r>
            <a:endParaRPr lang="zh-CN" altLang="en-US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654375" y="1600151"/>
            <a:ext cx="1076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Trick</a:t>
            </a:r>
            <a:r>
              <a:rPr lang="en-US" altLang="zh-CN" b="1" dirty="0" smtClean="0"/>
              <a:t>1</a:t>
            </a:r>
            <a:r>
              <a:rPr lang="en-US" altLang="zh-CN" b="1" dirty="0"/>
              <a:t>:</a:t>
            </a:r>
            <a:r>
              <a:rPr lang="zh-CN" altLang="en-US" b="1" dirty="0"/>
              <a:t>创建二维时间</a:t>
            </a:r>
            <a:r>
              <a:rPr lang="en-US" altLang="zh-CN" b="1" dirty="0"/>
              <a:t>-</a:t>
            </a:r>
            <a:r>
              <a:rPr lang="zh-CN" altLang="en-US" b="1" dirty="0"/>
              <a:t>资源</a:t>
            </a:r>
            <a:r>
              <a:rPr lang="zh-CN" altLang="en-US" b="1" dirty="0" smtClean="0"/>
              <a:t>矩阵</a:t>
            </a:r>
            <a:r>
              <a:rPr lang="zh-CN" altLang="en-US" dirty="0" smtClean="0"/>
              <a:t>：该</a:t>
            </a:r>
            <a:r>
              <a:rPr lang="zh-CN" altLang="en-US" dirty="0"/>
              <a:t>矩阵由网络的排队资源和时间间隔资源组成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72" y="2317196"/>
            <a:ext cx="5667375" cy="37623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53112" y="3218722"/>
            <a:ext cx="3769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该矩阵由网络的排队资源和时间间隔资源组成。每一行表示一个时间间隔，每一列表示一个节点的循环队列。这个矩阵被设置为代理观察状态的第一个通道。</a:t>
            </a:r>
          </a:p>
        </p:txBody>
      </p:sp>
    </p:spTree>
    <p:extLst>
      <p:ext uri="{BB962C8B-B14F-4D97-AF65-F5344CB8AC3E}">
        <p14:creationId xmlns:p14="http://schemas.microsoft.com/office/powerpoint/2010/main" val="4285937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标题占位符 1"/>
          <p:cNvSpPr txBox="1"/>
          <p:nvPr/>
        </p:nvSpPr>
        <p:spPr>
          <a:xfrm>
            <a:off x="965199" y="-100014"/>
            <a:ext cx="8681947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Time-correlated DRL resource scheduling algorithm.</a:t>
            </a:r>
          </a:p>
        </p:txBody>
      </p:sp>
      <p:sp>
        <p:nvSpPr>
          <p:cNvPr id="4" name="矩形 3"/>
          <p:cNvSpPr/>
          <p:nvPr/>
        </p:nvSpPr>
        <p:spPr>
          <a:xfrm>
            <a:off x="3423920" y="5475656"/>
            <a:ext cx="792480" cy="1219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2554" y="883107"/>
            <a:ext cx="2678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Designing </a:t>
            </a:r>
            <a:r>
              <a:rPr lang="en-US" altLang="zh-CN" sz="2400" b="1" dirty="0" smtClean="0"/>
              <a:t>Tricks:</a:t>
            </a:r>
            <a:endParaRPr lang="zh-CN" altLang="en-US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654375" y="1600151"/>
            <a:ext cx="1076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Trick</a:t>
            </a:r>
            <a:r>
              <a:rPr lang="en-US" altLang="zh-CN" b="1" dirty="0"/>
              <a:t>2</a:t>
            </a:r>
            <a:r>
              <a:rPr lang="en-US" altLang="zh-CN" b="1" dirty="0" smtClean="0"/>
              <a:t>:</a:t>
            </a:r>
            <a:r>
              <a:rPr lang="zh-CN" altLang="en-US" b="1" dirty="0"/>
              <a:t>设计了利用残差块提取特征映射的</a:t>
            </a:r>
            <a:r>
              <a:rPr lang="zh-CN" altLang="en-US" b="1" dirty="0" smtClean="0"/>
              <a:t>方法。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38" y="2242317"/>
            <a:ext cx="6391275" cy="37433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95235" y="2526225"/>
            <a:ext cx="3484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为了捕捉二维状态的关键特征，使用卷积神经网络，因为它可以更适应二维输入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此外</a:t>
            </a:r>
            <a:r>
              <a:rPr lang="zh-CN" altLang="en-US" dirty="0"/>
              <a:t>，利用残差神经网络</a:t>
            </a:r>
            <a:r>
              <a:rPr lang="en-US" altLang="zh-CN" dirty="0"/>
              <a:t>(</a:t>
            </a:r>
            <a:r>
              <a:rPr lang="en-US" altLang="zh-CN" dirty="0" err="1"/>
              <a:t>ResNet</a:t>
            </a:r>
            <a:r>
              <a:rPr lang="en-US" altLang="zh-CN" dirty="0"/>
              <a:t>)</a:t>
            </a:r>
            <a:r>
              <a:rPr lang="zh-CN" altLang="en-US" dirty="0"/>
              <a:t>作为卷积神经网络的增强结构，可以很好地解决反向传播过程中梯度消失或爆炸的问题。因此，</a:t>
            </a:r>
            <a:r>
              <a:rPr lang="en-US" altLang="zh-CN" dirty="0" err="1"/>
              <a:t>ResNet</a:t>
            </a:r>
            <a:r>
              <a:rPr lang="zh-CN" altLang="en-US" dirty="0"/>
              <a:t>提供了一个更稳定的训练过程，和快速收敛性能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0842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标题占位符 1"/>
          <p:cNvSpPr txBox="1"/>
          <p:nvPr/>
        </p:nvSpPr>
        <p:spPr>
          <a:xfrm>
            <a:off x="965199" y="-100014"/>
            <a:ext cx="8681947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Time-correlated DRL resource scheduling algorithm.</a:t>
            </a:r>
          </a:p>
        </p:txBody>
      </p:sp>
      <p:sp>
        <p:nvSpPr>
          <p:cNvPr id="4" name="矩形 3"/>
          <p:cNvSpPr/>
          <p:nvPr/>
        </p:nvSpPr>
        <p:spPr>
          <a:xfrm>
            <a:off x="3362099" y="5342970"/>
            <a:ext cx="792480" cy="1219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2554" y="883107"/>
            <a:ext cx="2678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Designing </a:t>
            </a:r>
            <a:r>
              <a:rPr lang="en-US" altLang="zh-CN" sz="2400" b="1" dirty="0" smtClean="0"/>
              <a:t>Tricks:</a:t>
            </a:r>
            <a:endParaRPr lang="zh-CN" altLang="en-US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592554" y="1467465"/>
            <a:ext cx="1076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Trick3:</a:t>
            </a:r>
            <a:r>
              <a:rPr lang="zh-CN" altLang="en-US" b="1" dirty="0"/>
              <a:t>设计状态与动作的协同工作</a:t>
            </a:r>
            <a:r>
              <a:rPr lang="zh-CN" altLang="en-US" b="1" dirty="0" smtClean="0"/>
              <a:t>机制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64" y="1989221"/>
            <a:ext cx="7166762" cy="3668446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92554" y="5810092"/>
            <a:ext cx="1076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Trick4:</a:t>
            </a:r>
            <a:r>
              <a:rPr lang="zh-CN" altLang="en-US" b="1" dirty="0"/>
              <a:t>专家</a:t>
            </a:r>
            <a:r>
              <a:rPr lang="zh-CN" altLang="en-US" b="1" dirty="0" smtClean="0"/>
              <a:t>指导，如果</a:t>
            </a:r>
            <a:r>
              <a:rPr lang="zh-CN" altLang="en-US" b="1" dirty="0"/>
              <a:t>选择的操作会降低混合流调度性能，专家可以指导代理采取更好的操作</a:t>
            </a:r>
            <a:r>
              <a:rPr lang="en-US" altLang="zh-CN" b="1" dirty="0" smtClean="0"/>
              <a:t>.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190456" y="3223279"/>
            <a:ext cx="2913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将</a:t>
            </a:r>
            <a:r>
              <a:rPr lang="zh-CN" altLang="en-US" dirty="0"/>
              <a:t>时间</a:t>
            </a:r>
            <a:r>
              <a:rPr lang="en-US" altLang="zh-CN" dirty="0"/>
              <a:t>-</a:t>
            </a:r>
            <a:r>
              <a:rPr lang="zh-CN" altLang="en-US" dirty="0"/>
              <a:t>资源</a:t>
            </a:r>
            <a:r>
              <a:rPr lang="zh-CN" altLang="en-US" dirty="0" smtClean="0"/>
              <a:t>矩阵与</a:t>
            </a:r>
            <a:r>
              <a:rPr lang="zh-CN" altLang="en-US" dirty="0"/>
              <a:t>通道维度中的动作数组连接起来，以协同更新每一步的状态和动作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0446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标题占位符 1"/>
          <p:cNvSpPr txBox="1"/>
          <p:nvPr/>
        </p:nvSpPr>
        <p:spPr>
          <a:xfrm>
            <a:off x="965199" y="-100014"/>
            <a:ext cx="8681947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Time-correlated DRL resource scheduling algorithm.</a:t>
            </a:r>
          </a:p>
        </p:txBody>
      </p:sp>
      <p:sp>
        <p:nvSpPr>
          <p:cNvPr id="4" name="矩形 3"/>
          <p:cNvSpPr/>
          <p:nvPr/>
        </p:nvSpPr>
        <p:spPr>
          <a:xfrm>
            <a:off x="3362099" y="5342970"/>
            <a:ext cx="792480" cy="1219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862718"/>
            <a:ext cx="3424064" cy="566441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154579" y="1846434"/>
            <a:ext cx="7364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根据</a:t>
            </a:r>
            <a:r>
              <a:rPr lang="zh-CN" altLang="en-US" dirty="0"/>
              <a:t>高可靠性和低端到端延迟要求为每个突发流分配排队偏移量，并预留足够的时间间隔容量来发送突发数据。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4154579" y="1748750"/>
            <a:ext cx="7364321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124303" y="2602190"/>
            <a:ext cx="7364321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154579" y="2711616"/>
            <a:ext cx="73643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在每个步骤</a:t>
            </a:r>
            <a:r>
              <a:rPr lang="en-US" altLang="zh-CN" dirty="0"/>
              <a:t>t</a:t>
            </a:r>
            <a:r>
              <a:rPr lang="zh-CN" altLang="en-US" dirty="0"/>
              <a:t>中，代理捕获状态信息</a:t>
            </a:r>
            <a:r>
              <a:rPr lang="en-US" altLang="zh-CN" dirty="0"/>
              <a:t>t</a:t>
            </a:r>
            <a:r>
              <a:rPr lang="zh-CN" altLang="en-US" dirty="0" smtClean="0"/>
              <a:t>，根据</a:t>
            </a:r>
            <a:r>
              <a:rPr lang="zh-CN" altLang="en-US" dirty="0"/>
              <a:t>神经网络输出的</a:t>
            </a:r>
            <a:r>
              <a:rPr lang="en-US" altLang="zh-CN" dirty="0"/>
              <a:t>q</a:t>
            </a:r>
            <a:r>
              <a:rPr lang="zh-CN" altLang="en-US" dirty="0"/>
              <a:t>值，智能体决定</a:t>
            </a:r>
            <a:r>
              <a:rPr lang="en-US" altLang="zh-CN" dirty="0"/>
              <a:t>Tt</a:t>
            </a:r>
            <a:r>
              <a:rPr lang="zh-CN" altLang="en-US" dirty="0"/>
              <a:t>流</a:t>
            </a:r>
            <a:r>
              <a:rPr lang="en-US" altLang="zh-CN" dirty="0" err="1"/>
              <a:t>ft</a:t>
            </a:r>
            <a:r>
              <a:rPr lang="zh-CN" altLang="en-US" dirty="0"/>
              <a:t>应该分配的时间间隔</a:t>
            </a:r>
            <a:r>
              <a:rPr lang="en-US" altLang="zh-CN" dirty="0"/>
              <a:t>Tt</a:t>
            </a:r>
            <a:r>
              <a:rPr lang="zh-CN" altLang="en-US" dirty="0"/>
              <a:t>。当流量沿着路径传输每一跳并被相应的队列存储后，</a:t>
            </a:r>
            <a:r>
              <a:rPr lang="en-US" altLang="zh-CN" dirty="0" err="1"/>
              <a:t>ot</a:t>
            </a:r>
            <a:r>
              <a:rPr lang="zh-CN" altLang="en-US" dirty="0"/>
              <a:t>将过渡到下一个状态</a:t>
            </a:r>
            <a:r>
              <a:rPr lang="en-US" altLang="zh-CN" dirty="0"/>
              <a:t>ot+1</a:t>
            </a:r>
            <a:r>
              <a:rPr lang="zh-CN" altLang="en-US" dirty="0"/>
              <a:t>，并且可以</a:t>
            </a:r>
            <a:r>
              <a:rPr lang="zh-CN" altLang="en-US" dirty="0" smtClean="0"/>
              <a:t>获得奖励</a:t>
            </a:r>
            <a:r>
              <a:rPr lang="en-US" altLang="zh-CN" dirty="0" smtClean="0"/>
              <a:t>rt+1</a:t>
            </a:r>
            <a:r>
              <a:rPr lang="zh-CN" altLang="en-US" dirty="0" smtClean="0"/>
              <a:t>、。</a:t>
            </a:r>
            <a:endParaRPr lang="zh-CN" altLang="en-US" dirty="0"/>
          </a:p>
        </p:txBody>
      </p:sp>
      <p:cxnSp>
        <p:nvCxnSpPr>
          <p:cNvPr id="27" name="直接连接符 26"/>
          <p:cNvCxnSpPr/>
          <p:nvPr/>
        </p:nvCxnSpPr>
        <p:spPr>
          <a:xfrm>
            <a:off x="4144419" y="3646336"/>
            <a:ext cx="7364321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124303" y="5484106"/>
            <a:ext cx="7364321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622562" y="4387162"/>
            <a:ext cx="4428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经验重放与评估网络和目标网络的更新。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62388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标题占位符 1"/>
          <p:cNvSpPr txBox="1"/>
          <p:nvPr/>
        </p:nvSpPr>
        <p:spPr>
          <a:xfrm>
            <a:off x="965199" y="-100014"/>
            <a:ext cx="8681947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Open-source simulator </a:t>
            </a:r>
          </a:p>
        </p:txBody>
      </p:sp>
      <p:sp>
        <p:nvSpPr>
          <p:cNvPr id="4" name="矩形 3"/>
          <p:cNvSpPr/>
          <p:nvPr/>
        </p:nvSpPr>
        <p:spPr>
          <a:xfrm>
            <a:off x="3362099" y="5342970"/>
            <a:ext cx="792480" cy="1219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976250"/>
            <a:ext cx="5076825" cy="306705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581" y="825442"/>
            <a:ext cx="5075319" cy="572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29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标题占位符 1"/>
          <p:cNvSpPr txBox="1"/>
          <p:nvPr/>
        </p:nvSpPr>
        <p:spPr>
          <a:xfrm>
            <a:off x="965199" y="-100014"/>
            <a:ext cx="8681947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Open-source simulator </a:t>
            </a:r>
          </a:p>
        </p:txBody>
      </p:sp>
      <p:sp>
        <p:nvSpPr>
          <p:cNvPr id="4" name="矩形 3"/>
          <p:cNvSpPr/>
          <p:nvPr/>
        </p:nvSpPr>
        <p:spPr>
          <a:xfrm>
            <a:off x="3362099" y="5342970"/>
            <a:ext cx="792480" cy="1219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677147"/>
            <a:ext cx="10881797" cy="338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243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标题占位符 1"/>
          <p:cNvSpPr txBox="1"/>
          <p:nvPr/>
        </p:nvSpPr>
        <p:spPr>
          <a:xfrm>
            <a:off x="965199" y="-100014"/>
            <a:ext cx="8681947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Open-source simulator </a:t>
            </a:r>
          </a:p>
        </p:txBody>
      </p:sp>
      <p:sp>
        <p:nvSpPr>
          <p:cNvPr id="4" name="矩形 3"/>
          <p:cNvSpPr/>
          <p:nvPr/>
        </p:nvSpPr>
        <p:spPr>
          <a:xfrm>
            <a:off x="3362099" y="5342970"/>
            <a:ext cx="792480" cy="1219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720" y="809872"/>
            <a:ext cx="9469120" cy="573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892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178050"/>
            <a:ext cx="12192000" cy="2207895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88023" y="2963189"/>
            <a:ext cx="86117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buClrTx/>
              <a:buSzTx/>
              <a:buFontTx/>
              <a:defRPr/>
            </a:pPr>
            <a:r>
              <a:rPr lang="zh-CN" altLang="en-US" sz="3600" b="1" dirty="0">
                <a:solidFill>
                  <a:schemeClr val="bg1"/>
                </a:solidFill>
              </a:rPr>
              <a:t>感谢！</a:t>
            </a:r>
            <a:endParaRPr lang="zh-CN" sz="3600" b="1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172674" y="2260140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920674" y="2008140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1210264" y="2962924"/>
            <a:ext cx="555624" cy="489478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7" name="图片 16" descr="201591622512334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2580" y="2244090"/>
            <a:ext cx="2369820" cy="19272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9242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本文主要内容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60400" y="1027194"/>
            <a:ext cx="10869352" cy="1566731"/>
            <a:chOff x="4769961" y="1211397"/>
            <a:chExt cx="3315313" cy="2626676"/>
          </a:xfrm>
        </p:grpSpPr>
        <p:sp>
          <p:nvSpPr>
            <p:cNvPr id="23" name="矩形 22"/>
            <p:cNvSpPr/>
            <p:nvPr/>
          </p:nvSpPr>
          <p:spPr>
            <a:xfrm>
              <a:off x="4769963" y="1295399"/>
              <a:ext cx="3312000" cy="232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4769961" y="3516855"/>
              <a:ext cx="3312003" cy="108000"/>
              <a:chOff x="4769961" y="5930840"/>
              <a:chExt cx="3312003" cy="10800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4769961" y="5966840"/>
                <a:ext cx="2916000" cy="72000"/>
              </a:xfrm>
              <a:prstGeom prst="rect">
                <a:avLst/>
              </a:prstGeom>
              <a:solidFill>
                <a:srgbClr val="96C4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C6299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任意多边形: 形状 29"/>
              <p:cNvSpPr/>
              <p:nvPr/>
            </p:nvSpPr>
            <p:spPr>
              <a:xfrm>
                <a:off x="7209969" y="5930840"/>
                <a:ext cx="871995" cy="108000"/>
              </a:xfrm>
              <a:custGeom>
                <a:avLst/>
                <a:gdLst>
                  <a:gd name="connsiteX0" fmla="*/ 87489 w 871995"/>
                  <a:gd name="connsiteY0" fmla="*/ 0 h 144000"/>
                  <a:gd name="connsiteX1" fmla="*/ 871995 w 871995"/>
                  <a:gd name="connsiteY1" fmla="*/ 0 h 144000"/>
                  <a:gd name="connsiteX2" fmla="*/ 871995 w 871995"/>
                  <a:gd name="connsiteY2" fmla="*/ 144000 h 144000"/>
                  <a:gd name="connsiteX3" fmla="*/ 0 w 871995"/>
                  <a:gd name="connsiteY3" fmla="*/ 144000 h 14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1995" h="144000">
                    <a:moveTo>
                      <a:pt x="87489" y="0"/>
                    </a:moveTo>
                    <a:lnTo>
                      <a:pt x="871995" y="0"/>
                    </a:lnTo>
                    <a:lnTo>
                      <a:pt x="871995" y="144000"/>
                    </a:lnTo>
                    <a:lnTo>
                      <a:pt x="0" y="144000"/>
                    </a:lnTo>
                    <a:close/>
                  </a:path>
                </a:pathLst>
              </a:custGeom>
              <a:solidFill>
                <a:srgbClr val="1B62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5642810" y="2923673"/>
              <a:ext cx="914400" cy="914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4784102" y="1211397"/>
              <a:ext cx="3301172" cy="1998583"/>
              <a:chOff x="4784102" y="1211397"/>
              <a:chExt cx="3301172" cy="1998583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4784102" y="1211397"/>
                <a:ext cx="3190586" cy="670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zh-CN" sz="2000" b="1" dirty="0">
                    <a:solidFill>
                      <a:srgbClr val="1C62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Enhanced Multi-CQF model.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C62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4786356" y="2225069"/>
                <a:ext cx="3298918" cy="98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lvl="0" indent="-171450" defTabSz="1218565">
                  <a:lnSpc>
                    <a:spcPct val="12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1400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设计了一个增强的</a:t>
                </a:r>
                <a:r>
                  <a:rPr lang="en-US" altLang="zh-CN" sz="1400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Multi-CQF</a:t>
                </a:r>
                <a:r>
                  <a:rPr lang="zh-CN" altLang="en-US" sz="1400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模型来支持混合流的确定性传输。通过为每个流分配排队偏移量，该模型可以在不影响</a:t>
                </a:r>
                <a:r>
                  <a:rPr lang="en-US" altLang="zh-CN" sz="1400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TT</a:t>
                </a:r>
                <a:r>
                  <a:rPr lang="zh-CN" altLang="en-US" sz="1400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流的情况下保证突发流的高可靠性和低端到端延迟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661324" y="2848629"/>
            <a:ext cx="10869352" cy="1566731"/>
            <a:chOff x="4769961" y="1211397"/>
            <a:chExt cx="3315313" cy="2626676"/>
          </a:xfrm>
        </p:grpSpPr>
        <p:sp>
          <p:nvSpPr>
            <p:cNvPr id="35" name="矩形 34"/>
            <p:cNvSpPr/>
            <p:nvPr/>
          </p:nvSpPr>
          <p:spPr>
            <a:xfrm>
              <a:off x="4769963" y="1295399"/>
              <a:ext cx="3312000" cy="232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769961" y="3516855"/>
              <a:ext cx="3312003" cy="108000"/>
              <a:chOff x="4769961" y="5930840"/>
              <a:chExt cx="3312003" cy="10800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4769961" y="5966840"/>
                <a:ext cx="2916000" cy="72000"/>
              </a:xfrm>
              <a:prstGeom prst="rect">
                <a:avLst/>
              </a:prstGeom>
              <a:solidFill>
                <a:srgbClr val="96C4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C6299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任意多边形: 形状 29"/>
              <p:cNvSpPr/>
              <p:nvPr/>
            </p:nvSpPr>
            <p:spPr>
              <a:xfrm>
                <a:off x="7209969" y="5930840"/>
                <a:ext cx="871995" cy="108000"/>
              </a:xfrm>
              <a:custGeom>
                <a:avLst/>
                <a:gdLst>
                  <a:gd name="connsiteX0" fmla="*/ 87489 w 871995"/>
                  <a:gd name="connsiteY0" fmla="*/ 0 h 144000"/>
                  <a:gd name="connsiteX1" fmla="*/ 871995 w 871995"/>
                  <a:gd name="connsiteY1" fmla="*/ 0 h 144000"/>
                  <a:gd name="connsiteX2" fmla="*/ 871995 w 871995"/>
                  <a:gd name="connsiteY2" fmla="*/ 144000 h 144000"/>
                  <a:gd name="connsiteX3" fmla="*/ 0 w 871995"/>
                  <a:gd name="connsiteY3" fmla="*/ 144000 h 14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1995" h="144000">
                    <a:moveTo>
                      <a:pt x="87489" y="0"/>
                    </a:moveTo>
                    <a:lnTo>
                      <a:pt x="871995" y="0"/>
                    </a:lnTo>
                    <a:lnTo>
                      <a:pt x="871995" y="144000"/>
                    </a:lnTo>
                    <a:lnTo>
                      <a:pt x="0" y="144000"/>
                    </a:lnTo>
                    <a:close/>
                  </a:path>
                </a:pathLst>
              </a:custGeom>
              <a:solidFill>
                <a:srgbClr val="1B62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5642810" y="2923673"/>
              <a:ext cx="914400" cy="914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4784102" y="1211397"/>
              <a:ext cx="3301172" cy="1998583"/>
              <a:chOff x="4784102" y="1211397"/>
              <a:chExt cx="3301172" cy="1998583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4784102" y="1211397"/>
                <a:ext cx="3190586" cy="670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zh-CN" sz="2000" b="1" dirty="0">
                    <a:solidFill>
                      <a:srgbClr val="1C62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Time-correlated DRL resource scheduling algorithm.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C62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4786356" y="2225069"/>
                <a:ext cx="3298918" cy="98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lvl="0" indent="-171450" defTabSz="1218565">
                  <a:lnSpc>
                    <a:spcPct val="12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1400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提出了一种时间相关的</a:t>
                </a:r>
                <a:r>
                  <a:rPr lang="en-US" altLang="zh-CN" sz="1400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DRL</a:t>
                </a:r>
                <a:r>
                  <a:rPr lang="zh-CN" altLang="en-US" sz="1400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资源调度算法，即</a:t>
                </a:r>
                <a:r>
                  <a:rPr lang="en-US" altLang="zh-CN" sz="1400" dirty="0" err="1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TimeDRS</a:t>
                </a:r>
                <a:r>
                  <a:rPr lang="zh-CN" altLang="en-US" sz="1400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，来分配可用的网络资源。嵌入时间</a:t>
                </a:r>
                <a:r>
                  <a:rPr lang="en-US" altLang="zh-CN" sz="1400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zh-CN" altLang="en-US" sz="1400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资源矩阵模块，可以有效地学习时间间隔与网络资源之间的关系，提高整体调度性能。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649545" y="4797324"/>
            <a:ext cx="10869352" cy="1566731"/>
            <a:chOff x="4769961" y="1211397"/>
            <a:chExt cx="3315313" cy="2626676"/>
          </a:xfrm>
        </p:grpSpPr>
        <p:sp>
          <p:nvSpPr>
            <p:cNvPr id="44" name="矩形 43"/>
            <p:cNvSpPr/>
            <p:nvPr/>
          </p:nvSpPr>
          <p:spPr>
            <a:xfrm>
              <a:off x="4769963" y="1295399"/>
              <a:ext cx="3312000" cy="232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4769961" y="3516855"/>
              <a:ext cx="3312003" cy="108000"/>
              <a:chOff x="4769961" y="5930840"/>
              <a:chExt cx="3312003" cy="108000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4769961" y="5966840"/>
                <a:ext cx="2916000" cy="72000"/>
              </a:xfrm>
              <a:prstGeom prst="rect">
                <a:avLst/>
              </a:prstGeom>
              <a:solidFill>
                <a:srgbClr val="96C4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C6299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任意多边形: 形状 29"/>
              <p:cNvSpPr/>
              <p:nvPr/>
            </p:nvSpPr>
            <p:spPr>
              <a:xfrm>
                <a:off x="7209969" y="5930840"/>
                <a:ext cx="871995" cy="108000"/>
              </a:xfrm>
              <a:custGeom>
                <a:avLst/>
                <a:gdLst>
                  <a:gd name="connsiteX0" fmla="*/ 87489 w 871995"/>
                  <a:gd name="connsiteY0" fmla="*/ 0 h 144000"/>
                  <a:gd name="connsiteX1" fmla="*/ 871995 w 871995"/>
                  <a:gd name="connsiteY1" fmla="*/ 0 h 144000"/>
                  <a:gd name="connsiteX2" fmla="*/ 871995 w 871995"/>
                  <a:gd name="connsiteY2" fmla="*/ 144000 h 144000"/>
                  <a:gd name="connsiteX3" fmla="*/ 0 w 871995"/>
                  <a:gd name="connsiteY3" fmla="*/ 144000 h 14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1995" h="144000">
                    <a:moveTo>
                      <a:pt x="87489" y="0"/>
                    </a:moveTo>
                    <a:lnTo>
                      <a:pt x="871995" y="0"/>
                    </a:lnTo>
                    <a:lnTo>
                      <a:pt x="871995" y="144000"/>
                    </a:lnTo>
                    <a:lnTo>
                      <a:pt x="0" y="144000"/>
                    </a:lnTo>
                    <a:close/>
                  </a:path>
                </a:pathLst>
              </a:custGeom>
              <a:solidFill>
                <a:srgbClr val="1B62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6" name="文本框 45"/>
            <p:cNvSpPr txBox="1"/>
            <p:nvPr/>
          </p:nvSpPr>
          <p:spPr>
            <a:xfrm>
              <a:off x="5642810" y="2923673"/>
              <a:ext cx="914400" cy="914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4784102" y="1211397"/>
              <a:ext cx="3301172" cy="1565144"/>
              <a:chOff x="4784102" y="1211397"/>
              <a:chExt cx="3301172" cy="1565144"/>
            </a:xfrm>
          </p:grpSpPr>
          <p:sp>
            <p:nvSpPr>
              <p:cNvPr id="48" name="文本框 47"/>
              <p:cNvSpPr txBox="1"/>
              <p:nvPr/>
            </p:nvSpPr>
            <p:spPr>
              <a:xfrm>
                <a:off x="4784102" y="1211397"/>
                <a:ext cx="3190586" cy="670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zh-CN" sz="2000" b="1" dirty="0">
                    <a:solidFill>
                      <a:srgbClr val="1C62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Open-source simulator .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C62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4786356" y="2225069"/>
                <a:ext cx="3298918" cy="551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lvl="0" indent="-171450" defTabSz="1218565">
                  <a:lnSpc>
                    <a:spcPct val="12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1400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构建了一个可公开访问的基于</a:t>
                </a:r>
                <a:r>
                  <a:rPr lang="en-US" altLang="zh-CN" sz="1400" dirty="0" err="1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cqf</a:t>
                </a:r>
                <a:r>
                  <a:rPr lang="zh-CN" altLang="en-US" sz="1400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en-US" altLang="zh-CN" sz="1400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TSN</a:t>
                </a:r>
                <a:r>
                  <a:rPr lang="zh-CN" altLang="en-US" sz="1400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模拟器和几种基准算法，以灵活地支持不同循环队列数量的调度</a:t>
                </a:r>
                <a:r>
                  <a:rPr lang="zh-CN" altLang="en-US" sz="1400" dirty="0" smtClean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环境</a:t>
                </a:r>
                <a:r>
                  <a:rPr lang="en-US" altLang="zh-CN" sz="1400" dirty="0" smtClean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Enhanced Multi-CQF model.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2554" y="1111682"/>
            <a:ext cx="2322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CQF</a:t>
            </a:r>
            <a:r>
              <a:rPr lang="zh-CN" altLang="en-US" sz="2800" b="1" dirty="0" smtClean="0"/>
              <a:t>调度</a:t>
            </a:r>
            <a:endParaRPr lang="zh-CN" altLang="en-US" sz="28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154" y="1849121"/>
            <a:ext cx="5576992" cy="209137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180" y="4264409"/>
            <a:ext cx="2824480" cy="7011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09192" y="4296701"/>
            <a:ext cx="309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不同时间间隔的队列</a:t>
            </a:r>
            <a:r>
              <a:rPr lang="zh-CN" altLang="en-US" dirty="0" smtClean="0"/>
              <a:t>操作：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2209192" y="5398464"/>
            <a:ext cx="369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CQF</a:t>
            </a:r>
            <a:r>
              <a:rPr lang="zh-CN" altLang="en-US" dirty="0"/>
              <a:t>模型的端到端延迟和抖动：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180" y="5289507"/>
            <a:ext cx="39624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96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Enhanced Multi-CQF model.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2554" y="1111682"/>
            <a:ext cx="1092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CQF</a:t>
            </a:r>
            <a:r>
              <a:rPr lang="zh-CN" altLang="en-US" sz="2400" b="1" dirty="0"/>
              <a:t>模型不同变体的比较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04" y="1573347"/>
            <a:ext cx="10516901" cy="497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82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Enhanced Multi-CQF model.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30225" y="754557"/>
            <a:ext cx="5777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Design of Enhanced Multi-CQF Model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25" y="1255495"/>
            <a:ext cx="6305550" cy="52863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45885" y="1216222"/>
            <a:ext cx="413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在每个时间间隔内，只有一个队列具有发送流的权限，表示</a:t>
            </a:r>
            <a:r>
              <a:rPr lang="zh-CN" altLang="en-US" b="1" dirty="0" smtClean="0"/>
              <a:t>为：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120" y="1862553"/>
            <a:ext cx="4089673" cy="72072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45885" y="2583274"/>
            <a:ext cx="569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定义队列</a:t>
            </a:r>
            <a:r>
              <a:rPr lang="zh-CN" altLang="en-US" b="1" dirty="0"/>
              <a:t>偏移</a:t>
            </a:r>
            <a:r>
              <a:rPr lang="zh-CN" altLang="en-US" b="1" dirty="0" smtClean="0"/>
              <a:t>量：</a:t>
            </a:r>
            <a:endParaRPr lang="zh-CN" alt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119" y="3090532"/>
            <a:ext cx="4726779" cy="83554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845885" y="4064000"/>
            <a:ext cx="5064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为保证高可靠性，任何在死区时间</a:t>
            </a:r>
            <a:r>
              <a:rPr lang="en-US" altLang="zh-CN" b="1" dirty="0"/>
              <a:t>Td</a:t>
            </a:r>
            <a:r>
              <a:rPr lang="zh-CN" altLang="en-US" b="1" dirty="0"/>
              <a:t>内从上游节点发出的突发流都可以选择下游节点的接收队列，且该队列的标签为</a:t>
            </a:r>
            <a:r>
              <a:rPr lang="en-US" altLang="zh-CN" b="1" dirty="0"/>
              <a:t>ψr≥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：</a:t>
            </a:r>
            <a:endParaRPr lang="zh-CN" altLang="en-US" b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120" y="5251096"/>
            <a:ext cx="42576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155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Enhanced Multi-CQF model.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30225" y="754557"/>
            <a:ext cx="5777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Mixed-Flow Scheduling Theorems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30225" y="1229871"/>
                <a:ext cx="57777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/>
                  <a:t>1:</a:t>
                </a:r>
                <a:r>
                  <a:rPr lang="zh-CN" altLang="en-US" dirty="0"/>
                  <a:t>任意</a:t>
                </a:r>
                <a:r>
                  <a:rPr lang="zh-CN" altLang="en-US" dirty="0" smtClean="0"/>
                  <a:t>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zh-CN" altLang="en-US" dirty="0" smtClean="0"/>
                  <a:t>传输到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的流的</a:t>
                </a:r>
                <a:r>
                  <a:rPr lang="zh-CN" altLang="en-US" dirty="0"/>
                  <a:t>端到端延迟和抖动有界</a:t>
                </a:r>
                <a:r>
                  <a:rPr lang="zh-CN" altLang="en-US" dirty="0" smtClean="0"/>
                  <a:t>于</a:t>
                </a:r>
                <a:r>
                  <a:rPr lang="en-US" altLang="zh-CN" dirty="0" smtClean="0"/>
                  <a:t>: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25" y="1229871"/>
                <a:ext cx="5777766" cy="646331"/>
              </a:xfrm>
              <a:prstGeom prst="rect">
                <a:avLst/>
              </a:prstGeom>
              <a:blipFill>
                <a:blip r:embed="rId4"/>
                <a:stretch>
                  <a:fillRect l="-949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63" y="1889851"/>
            <a:ext cx="3829050" cy="16287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307991" y="1216222"/>
            <a:ext cx="5210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定理</a:t>
            </a:r>
            <a:r>
              <a:rPr lang="en-US" altLang="zh-CN" dirty="0"/>
              <a:t>2:</a:t>
            </a:r>
            <a:r>
              <a:rPr lang="zh-CN" altLang="en-US" dirty="0"/>
              <a:t>对于存在于原</a:t>
            </a:r>
            <a:r>
              <a:rPr lang="en-US" altLang="zh-CN" dirty="0"/>
              <a:t>CQF</a:t>
            </a:r>
            <a:r>
              <a:rPr lang="zh-CN" altLang="en-US" dirty="0"/>
              <a:t>模型任意时间区间</a:t>
            </a:r>
            <a:r>
              <a:rPr lang="en-US" altLang="zh-CN" dirty="0" err="1"/>
              <a:t>Tξ</a:t>
            </a:r>
            <a:r>
              <a:rPr lang="zh-CN" altLang="en-US" dirty="0"/>
              <a:t>上的死时间</a:t>
            </a:r>
            <a:r>
              <a:rPr lang="en-US" altLang="zh-CN" dirty="0"/>
              <a:t>Td</a:t>
            </a:r>
            <a:r>
              <a:rPr lang="zh-CN" altLang="en-US" dirty="0" smtClean="0"/>
              <a:t>，改进</a:t>
            </a:r>
            <a:r>
              <a:rPr lang="zh-CN" altLang="en-US" dirty="0"/>
              <a:t>的</a:t>
            </a:r>
            <a:r>
              <a:rPr lang="en-US" altLang="zh-CN" dirty="0" err="1"/>
              <a:t>MultiCQF</a:t>
            </a:r>
            <a:r>
              <a:rPr lang="zh-CN" altLang="en-US" dirty="0"/>
              <a:t>模型消除</a:t>
            </a:r>
            <a:r>
              <a:rPr lang="en-US" altLang="zh-CN" dirty="0"/>
              <a:t>Td</a:t>
            </a:r>
            <a:r>
              <a:rPr lang="zh-CN" altLang="en-US" dirty="0"/>
              <a:t>的一个充分必要条件是</a:t>
            </a:r>
            <a:r>
              <a:rPr lang="zh-CN" altLang="en-US" dirty="0" smtClean="0"/>
              <a:t>选择接收</a:t>
            </a:r>
            <a:r>
              <a:rPr lang="zh-CN" altLang="en-US" dirty="0"/>
              <a:t>流的排队偏移量</a:t>
            </a:r>
            <a:r>
              <a:rPr lang="en-US" altLang="zh-CN" dirty="0" err="1" smtClean="0"/>
              <a:t>ψir</a:t>
            </a:r>
            <a:r>
              <a:rPr lang="zh-CN" altLang="en-US" dirty="0" smtClean="0"/>
              <a:t>满足：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82" y="2500947"/>
            <a:ext cx="2066925" cy="65722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60401" y="3522200"/>
            <a:ext cx="5647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定理</a:t>
            </a:r>
            <a:r>
              <a:rPr lang="en-US" altLang="zh-CN" dirty="0"/>
              <a:t>3:</a:t>
            </a:r>
            <a:r>
              <a:rPr lang="zh-CN" altLang="en-US" dirty="0"/>
              <a:t>对于任意两个具有相同排队偏移量的周期</a:t>
            </a:r>
            <a:r>
              <a:rPr lang="en-US" altLang="zh-CN" dirty="0"/>
              <a:t>TT</a:t>
            </a:r>
            <a:r>
              <a:rPr lang="zh-CN" altLang="en-US" dirty="0"/>
              <a:t>流</a:t>
            </a:r>
            <a:r>
              <a:rPr lang="en-US" altLang="zh-CN" dirty="0"/>
              <a:t>fi, </a:t>
            </a:r>
            <a:r>
              <a:rPr lang="en-US" altLang="zh-CN" dirty="0" err="1"/>
              <a:t>fj∈F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ψir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ψjr</a:t>
            </a:r>
            <a:r>
              <a:rPr lang="zh-CN" altLang="en-US" dirty="0"/>
              <a:t>，当存在整数</a:t>
            </a:r>
            <a:r>
              <a:rPr lang="en-US" altLang="zh-CN" dirty="0"/>
              <a:t>m≥0,n≥0</a:t>
            </a:r>
            <a:r>
              <a:rPr lang="zh-CN" altLang="en-US" dirty="0"/>
              <a:t>时，</a:t>
            </a:r>
            <a:r>
              <a:rPr lang="en-US" altLang="zh-CN" dirty="0"/>
              <a:t>fi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fj</a:t>
            </a:r>
            <a:r>
              <a:rPr lang="zh-CN" altLang="en-US" dirty="0" smtClean="0"/>
              <a:t>聚合将</a:t>
            </a:r>
            <a:r>
              <a:rPr lang="zh-CN" altLang="en-US" dirty="0"/>
              <a:t>发生在节点</a:t>
            </a:r>
            <a:r>
              <a:rPr lang="en-US" altLang="zh-CN" dirty="0" err="1"/>
              <a:t>vk</a:t>
            </a:r>
            <a:r>
              <a:rPr lang="zh-CN" altLang="en-US" dirty="0"/>
              <a:t>上，使得</a:t>
            </a:r>
            <a:r>
              <a:rPr lang="en-US" altLang="zh-CN" dirty="0"/>
              <a:t>Eq.(18)</a:t>
            </a:r>
            <a:r>
              <a:rPr lang="zh-CN" altLang="en-US" dirty="0"/>
              <a:t>和</a:t>
            </a:r>
            <a:r>
              <a:rPr lang="en-US" altLang="zh-CN" dirty="0"/>
              <a:t>Eq.(19)</a:t>
            </a:r>
            <a:r>
              <a:rPr lang="zh-CN" altLang="en-US" dirty="0"/>
              <a:t>成立，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45" y="4479168"/>
            <a:ext cx="5038725" cy="2047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6307991" y="3518626"/>
                <a:ext cx="5210909" cy="955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定理</a:t>
                </a:r>
                <a:r>
                  <a:rPr lang="en-US" altLang="zh-CN" dirty="0"/>
                  <a:t>4:</a:t>
                </a:r>
                <a:r>
                  <a:rPr lang="zh-CN" altLang="en-US" dirty="0"/>
                  <a:t>对于</a:t>
                </a:r>
                <a:r>
                  <a:rPr lang="en-US" altLang="zh-CN" dirty="0"/>
                  <a:t>fi</a:t>
                </a:r>
                <a:r>
                  <a:rPr lang="zh-CN" altLang="en-US" dirty="0"/>
                  <a:t>的第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个帧和</a:t>
                </a:r>
                <a:r>
                  <a:rPr lang="en-US" altLang="zh-CN" dirty="0"/>
                  <a:t>fj</a:t>
                </a:r>
                <a:r>
                  <a:rPr lang="zh-CN" altLang="en-US" dirty="0"/>
                  <a:t>的第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个帧</a:t>
                </a:r>
                <a:r>
                  <a:rPr lang="zh-CN" altLang="en-US" dirty="0" smtClean="0"/>
                  <a:t>，避免</a:t>
                </a:r>
                <a:r>
                  <a:rPr lang="zh-CN" altLang="en-US" dirty="0"/>
                  <a:t>聚合的一个充分条件是将流</a:t>
                </a:r>
                <a:r>
                  <a:rPr lang="en-US" altLang="zh-CN" dirty="0"/>
                  <a:t>fi</a:t>
                </a:r>
                <a:r>
                  <a:rPr lang="zh-CN" altLang="en-US" dirty="0"/>
                  <a:t>的发送偏移量从源节点</a:t>
                </a:r>
                <a:r>
                  <a:rPr lang="en-US" altLang="zh-CN" dirty="0"/>
                  <a:t>vis</a:t>
                </a:r>
                <a:r>
                  <a:rPr lang="zh-CN" altLang="en-US" dirty="0"/>
                  <a:t>推迟</a:t>
                </a:r>
                <a:r>
                  <a:rPr lang="zh-CN" altLang="en-US" dirty="0" smtClean="0"/>
                  <a:t>到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o</m:t>
                        </m:r>
                      </m:e>
                    </m:acc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dirty="0"/>
                  <a:t>使得</a:t>
                </a:r>
                <a:r>
                  <a:rPr lang="en-US" altLang="zh-CN" dirty="0"/>
                  <a:t>Eq.(22)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Eq.(23)</a:t>
                </a:r>
                <a:r>
                  <a:rPr lang="zh-CN" altLang="en-US" dirty="0"/>
                  <a:t>成立</a:t>
                </a: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991" y="3518626"/>
                <a:ext cx="5210909" cy="955903"/>
              </a:xfrm>
              <a:prstGeom prst="rect">
                <a:avLst/>
              </a:prstGeom>
              <a:blipFill>
                <a:blip r:embed="rId8"/>
                <a:stretch>
                  <a:fillRect l="-1053" t="-3185" b="-5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952" y="4668843"/>
            <a:ext cx="50673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140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Enhanced Multi-CQF model.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0400" y="990854"/>
            <a:ext cx="10858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基于</a:t>
            </a:r>
            <a:r>
              <a:rPr lang="zh-CN" altLang="en-US" b="1" dirty="0" smtClean="0"/>
              <a:t>增强</a:t>
            </a:r>
            <a:r>
              <a:rPr lang="zh-CN" altLang="en-US" b="1" dirty="0"/>
              <a:t>的</a:t>
            </a:r>
            <a:r>
              <a:rPr lang="en-US" altLang="zh-CN" b="1" dirty="0"/>
              <a:t>Multi-CQF</a:t>
            </a:r>
            <a:r>
              <a:rPr lang="zh-CN" altLang="en-US" b="1" dirty="0" smtClean="0"/>
              <a:t>模型，建立混合流</a:t>
            </a:r>
            <a:r>
              <a:rPr lang="zh-CN" altLang="en-US" b="1" dirty="0"/>
              <a:t>调度的多目标优化问题</a:t>
            </a:r>
            <a:r>
              <a:rPr lang="en-US" altLang="zh-CN" b="1" dirty="0" smtClean="0"/>
              <a:t>P0</a:t>
            </a:r>
            <a:r>
              <a:rPr lang="zh-CN" altLang="en-US" b="1" dirty="0" smtClean="0"/>
              <a:t>：</a:t>
            </a:r>
            <a:endParaRPr lang="zh-CN" altLang="en-US" dirty="0"/>
          </a:p>
          <a:p>
            <a:r>
              <a:rPr lang="en-US" altLang="zh-CN" dirty="0"/>
              <a:t>P0</a:t>
            </a:r>
            <a:r>
              <a:rPr lang="zh-CN" altLang="en-US" dirty="0"/>
              <a:t>的目标包括最大化</a:t>
            </a:r>
            <a:r>
              <a:rPr lang="en-US" altLang="zh-CN" dirty="0"/>
              <a:t>TT</a:t>
            </a:r>
            <a:r>
              <a:rPr lang="zh-CN" altLang="en-US" dirty="0"/>
              <a:t>流的可调度数量和系统负载平衡。此外，突发流的端到端延迟也期望达到</a:t>
            </a:r>
            <a:r>
              <a:rPr lang="zh-CN" altLang="en-US" dirty="0" smtClean="0"/>
              <a:t>最小。设</a:t>
            </a:r>
            <a:r>
              <a:rPr lang="en-US" altLang="zh-CN" dirty="0" err="1"/>
              <a:t>Rξ</a:t>
            </a:r>
            <a:r>
              <a:rPr lang="en-US" altLang="zh-CN" dirty="0"/>
              <a:t>(·)</a:t>
            </a:r>
            <a:r>
              <a:rPr lang="zh-CN" altLang="en-US" dirty="0"/>
              <a:t>表示</a:t>
            </a:r>
            <a:r>
              <a:rPr lang="zh-CN" altLang="en-US" dirty="0" smtClean="0"/>
              <a:t>调度该流的价值</a:t>
            </a:r>
            <a:r>
              <a:rPr lang="zh-CN" altLang="en-US" dirty="0"/>
              <a:t>，</a:t>
            </a:r>
            <a:r>
              <a:rPr lang="en-US" altLang="zh-CN" dirty="0" err="1"/>
              <a:t>Φξ</a:t>
            </a:r>
            <a:r>
              <a:rPr lang="en-US" altLang="zh-CN" dirty="0"/>
              <a:t>(fi)</a:t>
            </a:r>
            <a:r>
              <a:rPr lang="zh-CN" altLang="en-US" dirty="0"/>
              <a:t>表示是否将</a:t>
            </a:r>
            <a:r>
              <a:rPr lang="en-US" altLang="zh-CN" dirty="0"/>
              <a:t>fi</a:t>
            </a:r>
            <a:r>
              <a:rPr lang="zh-CN" altLang="en-US" dirty="0"/>
              <a:t>分配到</a:t>
            </a:r>
            <a:r>
              <a:rPr lang="en-US" altLang="zh-CN" dirty="0" err="1"/>
              <a:t>Tξ</a:t>
            </a:r>
            <a:r>
              <a:rPr lang="zh-CN" altLang="en-US" dirty="0"/>
              <a:t>中。因此，问题</a:t>
            </a:r>
            <a:r>
              <a:rPr lang="en-US" altLang="zh-CN" dirty="0"/>
              <a:t>P0</a:t>
            </a:r>
            <a:r>
              <a:rPr lang="zh-CN" altLang="en-US" dirty="0"/>
              <a:t>中的客观目标用累积值表示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087" y="2032564"/>
            <a:ext cx="4429125" cy="666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3848735"/>
            <a:ext cx="3857625" cy="1009650"/>
          </a:xfrm>
          <a:prstGeom prst="rect">
            <a:avLst/>
          </a:prstGeom>
        </p:spPr>
      </p:pic>
      <p:sp>
        <p:nvSpPr>
          <p:cNvPr id="9" name="左大括号 8"/>
          <p:cNvSpPr/>
          <p:nvPr/>
        </p:nvSpPr>
        <p:spPr>
          <a:xfrm>
            <a:off x="4897120" y="2917409"/>
            <a:ext cx="304800" cy="298704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80066"/>
            <a:ext cx="3867150" cy="9620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115566"/>
            <a:ext cx="3371850" cy="9144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089649" y="2875525"/>
            <a:ext cx="405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流被成功调度：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096000" y="4588236"/>
            <a:ext cx="362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负载均衡：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17641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标题占位符 1"/>
          <p:cNvSpPr txBox="1"/>
          <p:nvPr/>
        </p:nvSpPr>
        <p:spPr>
          <a:xfrm>
            <a:off x="965199" y="-100014"/>
            <a:ext cx="8681947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Time-correlated DRL resource scheduling algorithm.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2554" y="893099"/>
            <a:ext cx="4954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transform P0 into an MDP 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3423920" y="5475656"/>
            <a:ext cx="792480" cy="1219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60400" y="1265920"/>
            <a:ext cx="194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State </a:t>
            </a:r>
            <a:r>
              <a:rPr lang="en-US" altLang="zh-CN" b="1" dirty="0" smtClean="0"/>
              <a:t>space O: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79973" y="3511668"/>
                <a:ext cx="7284720" cy="436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At step t: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𝒖𝒕𝒊𝒍</m:t>
                        </m:r>
                      </m:sup>
                    </m:sSubSup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Sup>
                      <m:sSub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𝒇𝒍𝒐𝒘</m:t>
                        </m:r>
                      </m:sup>
                    </m:sSubSup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73" y="3511668"/>
                <a:ext cx="7284720" cy="436273"/>
              </a:xfrm>
              <a:prstGeom prst="rect">
                <a:avLst/>
              </a:prstGeom>
              <a:blipFill>
                <a:blip r:embed="rId4"/>
                <a:stretch>
                  <a:fillRect l="-669" b="-19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390" y="1644864"/>
            <a:ext cx="6038850" cy="21526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390" y="4800988"/>
            <a:ext cx="5229225" cy="933450"/>
          </a:xfrm>
          <a:prstGeom prst="rect">
            <a:avLst/>
          </a:prstGeom>
        </p:spPr>
      </p:pic>
      <p:sp>
        <p:nvSpPr>
          <p:cNvPr id="15" name="左大括号 14"/>
          <p:cNvSpPr/>
          <p:nvPr/>
        </p:nvSpPr>
        <p:spPr>
          <a:xfrm>
            <a:off x="3525520" y="2082800"/>
            <a:ext cx="736599" cy="339285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99002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标题占位符 1"/>
          <p:cNvSpPr txBox="1"/>
          <p:nvPr/>
        </p:nvSpPr>
        <p:spPr>
          <a:xfrm>
            <a:off x="965199" y="-100014"/>
            <a:ext cx="8681947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Time-correlated DRL resource scheduling algorithm.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2554" y="893099"/>
            <a:ext cx="4954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transform P0 into an MDP 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3423920" y="5475656"/>
            <a:ext cx="792480" cy="1219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51338" y="3724997"/>
            <a:ext cx="1085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Reward</a:t>
            </a:r>
            <a:r>
              <a:rPr lang="en-US" altLang="zh-CN" b="1" dirty="0" smtClean="0"/>
              <a:t>:</a:t>
            </a:r>
            <a:endParaRPr lang="zh-CN" altLang="en-US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2768600" y="2158808"/>
            <a:ext cx="132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At step t: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481" y="1707413"/>
            <a:ext cx="4791075" cy="12763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81" y="3122614"/>
            <a:ext cx="6238875" cy="47625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812799" y="1418321"/>
            <a:ext cx="1085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Action: The action space A consists of λ sending </a:t>
            </a:r>
            <a:r>
              <a:rPr lang="en-US" altLang="zh-CN" b="1" dirty="0" smtClean="0"/>
              <a:t>time intervals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112" y="4550190"/>
            <a:ext cx="55530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86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1B89"/>
      </a:accent1>
      <a:accent2>
        <a:srgbClr val="EEB51A"/>
      </a:accent2>
      <a:accent3>
        <a:srgbClr val="591B89"/>
      </a:accent3>
      <a:accent4>
        <a:srgbClr val="EEB51A"/>
      </a:accent4>
      <a:accent5>
        <a:srgbClr val="591B89"/>
      </a:accent5>
      <a:accent6>
        <a:srgbClr val="EEB51A"/>
      </a:accent6>
      <a:hlink>
        <a:srgbClr val="591B89"/>
      </a:hlink>
      <a:folHlink>
        <a:srgbClr val="EEB51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2748</Words>
  <Application>Microsoft Office PowerPoint</Application>
  <PresentationFormat>宽屏</PresentationFormat>
  <Paragraphs>188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Cambria Math</vt:lpstr>
      <vt:lpstr>Wingdings</vt:lpstr>
      <vt:lpstr>1_Office 主题​​</vt:lpstr>
      <vt:lpstr>2_Office 主题​​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紫色沉稳简约毕业答辩毕业论文答辩PPT</dc:title>
  <dc:creator>lenovo</dc:creator>
  <cp:lastModifiedBy>VULCAN</cp:lastModifiedBy>
  <cp:revision>222</cp:revision>
  <dcterms:created xsi:type="dcterms:W3CDTF">2019-03-09T08:01:00Z</dcterms:created>
  <dcterms:modified xsi:type="dcterms:W3CDTF">2024-01-10T06:18:14Z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