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543" r:id="rId2"/>
    <p:sldId id="3560" r:id="rId3"/>
    <p:sldId id="3551" r:id="rId4"/>
    <p:sldId id="3550" r:id="rId5"/>
    <p:sldId id="3552" r:id="rId6"/>
    <p:sldId id="3555" r:id="rId7"/>
    <p:sldId id="3553" r:id="rId8"/>
    <p:sldId id="3554" r:id="rId9"/>
    <p:sldId id="3558" r:id="rId10"/>
    <p:sldId id="3559" r:id="rId11"/>
    <p:sldId id="423" r:id="rId12"/>
    <p:sldId id="35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84172" autoAdjust="0"/>
  </p:normalViewPr>
  <p:slideViewPr>
    <p:cSldViewPr snapToGrid="0">
      <p:cViewPr varScale="1">
        <p:scale>
          <a:sx n="136" d="100"/>
          <a:sy n="136" d="100"/>
        </p:scale>
        <p:origin x="1260"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A72BE-8353-4788-A81D-EF323370733C}" type="datetimeFigureOut">
              <a:rPr lang="zh-CN" altLang="en-US" smtClean="0"/>
              <a:t>2024/1/10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8CFCC-6379-446F-B895-3201964D2548}" type="slidenum">
              <a:rPr lang="zh-CN" altLang="en-US" smtClean="0"/>
              <a:t>‹#›</a:t>
            </a:fld>
            <a:endParaRPr lang="zh-CN" altLang="en-US"/>
          </a:p>
        </p:txBody>
      </p:sp>
    </p:spTree>
    <p:extLst>
      <p:ext uri="{BB962C8B-B14F-4D97-AF65-F5344CB8AC3E}">
        <p14:creationId xmlns:p14="http://schemas.microsoft.com/office/powerpoint/2010/main" val="414653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64629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77721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一个可行的选择是建立一个基于健康基准模型</a:t>
            </a:r>
            <a:r>
              <a:rPr lang="en-US" altLang="zh-CN" dirty="0"/>
              <a:t>(HBM)</a:t>
            </a:r>
            <a:r>
              <a:rPr lang="zh-CN" altLang="en-US" dirty="0"/>
              <a:t>的</a:t>
            </a:r>
            <a:r>
              <a:rPr lang="en-US" altLang="zh-CN" dirty="0"/>
              <a:t>PDI</a:t>
            </a:r>
            <a:r>
              <a:rPr lang="zh-CN" altLang="en-US" dirty="0"/>
              <a:t>。在良好工作状态下工作状态参数与性能参数之间的复杂关系。将在线的工况参数输入到建立的</a:t>
            </a:r>
            <a:r>
              <a:rPr lang="en-US" altLang="zh-CN" dirty="0"/>
              <a:t>HBM</a:t>
            </a:r>
            <a:r>
              <a:rPr lang="zh-CN" altLang="en-US" dirty="0"/>
              <a:t>中，预测相应的性能参数。测量性能参数与预测性能参数的偏差被定义为</a:t>
            </a:r>
            <a:r>
              <a:rPr lang="en-US" altLang="zh-CN" dirty="0"/>
              <a:t>PDI</a:t>
            </a:r>
            <a:r>
              <a:rPr lang="zh-CN" altLang="en-US" dirty="0"/>
              <a:t>，以评估当前的健康状况。</a:t>
            </a:r>
            <a:endParaRPr lang="en-US" altLang="zh-CN" dirty="0"/>
          </a:p>
          <a:p>
            <a:endParaRPr lang="en-US" altLang="zh-CN" dirty="0"/>
          </a:p>
          <a:p>
            <a:r>
              <a:rPr lang="zh-CN" altLang="en-US" dirty="0"/>
              <a:t>由于电源模块工作条件复杂多变，不同工作条件下的健康振动变化较大。</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837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对实验室安全测试平台的理解</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759699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0441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3656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通过扩展自注意力机制来计算不同原始特征之间复杂的高阶交互关系，即注意力权重。将归一化注意力权重乘以它们的相关特征，形成高阶交互特征。</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882237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118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3656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02713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0C811-55FA-8184-F51E-065231127A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8D00E1-0AAE-3933-2298-E1A8575A6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73D591-B26C-30BC-A3FF-7BA43A95608D}"/>
              </a:ext>
            </a:extLst>
          </p:cNvPr>
          <p:cNvSpPr>
            <a:spLocks noGrp="1"/>
          </p:cNvSpPr>
          <p:nvPr>
            <p:ph type="dt" sz="half" idx="10"/>
          </p:nvPr>
        </p:nvSpPr>
        <p:spPr/>
        <p:txBody>
          <a:bodyPr/>
          <a:lstStyle/>
          <a:p>
            <a:fld id="{146F87E1-CC00-4F65-A375-666208D79BC5}" type="datetimeFigureOut">
              <a:rPr lang="zh-CN" altLang="en-US" smtClean="0"/>
              <a:t>2024/1/10</a:t>
            </a:fld>
            <a:endParaRPr lang="zh-CN" altLang="en-US"/>
          </a:p>
        </p:txBody>
      </p:sp>
      <p:sp>
        <p:nvSpPr>
          <p:cNvPr id="5" name="页脚占位符 4">
            <a:extLst>
              <a:ext uri="{FF2B5EF4-FFF2-40B4-BE49-F238E27FC236}">
                <a16:creationId xmlns:a16="http://schemas.microsoft.com/office/drawing/2014/main" id="{66A4FFD4-57EA-C732-5F9E-AB0BBD413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90B792-2B45-B363-6724-AE3DCBB109F5}"/>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69638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7CE8F-8578-9B89-84B3-B8B5AA807C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B0BD34-E1D1-6010-D965-488A9604A6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AC2A4D-36CD-7D6C-2648-22507ED1DF7E}"/>
              </a:ext>
            </a:extLst>
          </p:cNvPr>
          <p:cNvSpPr>
            <a:spLocks noGrp="1"/>
          </p:cNvSpPr>
          <p:nvPr>
            <p:ph type="dt" sz="half" idx="10"/>
          </p:nvPr>
        </p:nvSpPr>
        <p:spPr/>
        <p:txBody>
          <a:bodyPr/>
          <a:lstStyle/>
          <a:p>
            <a:fld id="{146F87E1-CC00-4F65-A375-666208D79BC5}" type="datetimeFigureOut">
              <a:rPr lang="zh-CN" altLang="en-US" smtClean="0"/>
              <a:t>2024/1/10</a:t>
            </a:fld>
            <a:endParaRPr lang="zh-CN" altLang="en-US"/>
          </a:p>
        </p:txBody>
      </p:sp>
      <p:sp>
        <p:nvSpPr>
          <p:cNvPr id="5" name="页脚占位符 4">
            <a:extLst>
              <a:ext uri="{FF2B5EF4-FFF2-40B4-BE49-F238E27FC236}">
                <a16:creationId xmlns:a16="http://schemas.microsoft.com/office/drawing/2014/main" id="{9A3794A8-CBC0-6319-3BE9-61DF5E4A14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9CEA29-A985-3D0D-3111-3CC674CDD120}"/>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84467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42D4EE7-D7BB-C404-FCB4-A76980BBB5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6D2DB27-FB90-FD71-0FEF-88F38CBCB7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BA031A-EF2D-D0B2-2FFA-077E9E26AEB3}"/>
              </a:ext>
            </a:extLst>
          </p:cNvPr>
          <p:cNvSpPr>
            <a:spLocks noGrp="1"/>
          </p:cNvSpPr>
          <p:nvPr>
            <p:ph type="dt" sz="half" idx="10"/>
          </p:nvPr>
        </p:nvSpPr>
        <p:spPr/>
        <p:txBody>
          <a:bodyPr/>
          <a:lstStyle/>
          <a:p>
            <a:fld id="{146F87E1-CC00-4F65-A375-666208D79BC5}" type="datetimeFigureOut">
              <a:rPr lang="zh-CN" altLang="en-US" smtClean="0"/>
              <a:t>2024/1/10</a:t>
            </a:fld>
            <a:endParaRPr lang="zh-CN" altLang="en-US"/>
          </a:p>
        </p:txBody>
      </p:sp>
      <p:sp>
        <p:nvSpPr>
          <p:cNvPr id="5" name="页脚占位符 4">
            <a:extLst>
              <a:ext uri="{FF2B5EF4-FFF2-40B4-BE49-F238E27FC236}">
                <a16:creationId xmlns:a16="http://schemas.microsoft.com/office/drawing/2014/main" id="{F206C6F2-62DB-5A61-7FC3-DE32F3A187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E95927-F275-B590-78A9-DA6BC4A5BA27}"/>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55708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C5609-5C88-5916-9EA7-403BA9DCC4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8431A8-DCAE-21A9-8D04-28D273C8820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1C1F40-C1EB-0371-A85E-F760F1938A4E}"/>
              </a:ext>
            </a:extLst>
          </p:cNvPr>
          <p:cNvSpPr>
            <a:spLocks noGrp="1"/>
          </p:cNvSpPr>
          <p:nvPr>
            <p:ph type="dt" sz="half" idx="10"/>
          </p:nvPr>
        </p:nvSpPr>
        <p:spPr/>
        <p:txBody>
          <a:bodyPr/>
          <a:lstStyle/>
          <a:p>
            <a:fld id="{146F87E1-CC00-4F65-A375-666208D79BC5}" type="datetimeFigureOut">
              <a:rPr lang="zh-CN" altLang="en-US" smtClean="0"/>
              <a:t>2024/1/10</a:t>
            </a:fld>
            <a:endParaRPr lang="zh-CN" altLang="en-US"/>
          </a:p>
        </p:txBody>
      </p:sp>
      <p:sp>
        <p:nvSpPr>
          <p:cNvPr id="5" name="页脚占位符 4">
            <a:extLst>
              <a:ext uri="{FF2B5EF4-FFF2-40B4-BE49-F238E27FC236}">
                <a16:creationId xmlns:a16="http://schemas.microsoft.com/office/drawing/2014/main" id="{6EBAAAD7-E063-4525-F1A5-C5ABE4B26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C89D6F-3538-F5C7-9EE7-B9A8B099B989}"/>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19493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9E79C-8E98-7FAE-182C-B9B356440F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9A58AA-35BA-25F2-D863-72CB29E40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C5620E-57A3-196A-CF8F-84D0765AD55B}"/>
              </a:ext>
            </a:extLst>
          </p:cNvPr>
          <p:cNvSpPr>
            <a:spLocks noGrp="1"/>
          </p:cNvSpPr>
          <p:nvPr>
            <p:ph type="dt" sz="half" idx="10"/>
          </p:nvPr>
        </p:nvSpPr>
        <p:spPr/>
        <p:txBody>
          <a:bodyPr/>
          <a:lstStyle/>
          <a:p>
            <a:fld id="{146F87E1-CC00-4F65-A375-666208D79BC5}" type="datetimeFigureOut">
              <a:rPr lang="zh-CN" altLang="en-US" smtClean="0"/>
              <a:t>2024/1/10</a:t>
            </a:fld>
            <a:endParaRPr lang="zh-CN" altLang="en-US"/>
          </a:p>
        </p:txBody>
      </p:sp>
      <p:sp>
        <p:nvSpPr>
          <p:cNvPr id="5" name="页脚占位符 4">
            <a:extLst>
              <a:ext uri="{FF2B5EF4-FFF2-40B4-BE49-F238E27FC236}">
                <a16:creationId xmlns:a16="http://schemas.microsoft.com/office/drawing/2014/main" id="{C21C3FFD-A2F9-EE3A-0098-23A9A2A909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EAEEA-C1C5-F5AF-8285-C4BA2DCFF207}"/>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08136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66E0D-EA75-FC36-E8AF-67C66B5CCB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944E33-F544-ADDB-6534-0B208A6528E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60170F2-589D-B009-A3E5-3C3801F32E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0CC41C-9AF5-4C80-580F-4F8E36FCC728}"/>
              </a:ext>
            </a:extLst>
          </p:cNvPr>
          <p:cNvSpPr>
            <a:spLocks noGrp="1"/>
          </p:cNvSpPr>
          <p:nvPr>
            <p:ph type="dt" sz="half" idx="10"/>
          </p:nvPr>
        </p:nvSpPr>
        <p:spPr/>
        <p:txBody>
          <a:bodyPr/>
          <a:lstStyle/>
          <a:p>
            <a:fld id="{146F87E1-CC00-4F65-A375-666208D79BC5}" type="datetimeFigureOut">
              <a:rPr lang="zh-CN" altLang="en-US" smtClean="0"/>
              <a:t>2024/1/10</a:t>
            </a:fld>
            <a:endParaRPr lang="zh-CN" altLang="en-US"/>
          </a:p>
        </p:txBody>
      </p:sp>
      <p:sp>
        <p:nvSpPr>
          <p:cNvPr id="6" name="页脚占位符 5">
            <a:extLst>
              <a:ext uri="{FF2B5EF4-FFF2-40B4-BE49-F238E27FC236}">
                <a16:creationId xmlns:a16="http://schemas.microsoft.com/office/drawing/2014/main" id="{74623B4D-903E-423E-7611-2C6F155A61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BFBF8F-59F8-E421-C390-E4A1642BCB28}"/>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581486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64B50-05BC-0F37-E626-1ED502E936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7373C3-8A03-3966-F1F5-1D3A53426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A19676A-4139-AF94-F5A9-5978A36BA4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2EC21D-694A-E19D-A362-65498639F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B04DF3-583A-42CF-D369-1C436191E6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D66E034-8A4A-48F7-BF96-EE427B30E5A2}"/>
              </a:ext>
            </a:extLst>
          </p:cNvPr>
          <p:cNvSpPr>
            <a:spLocks noGrp="1"/>
          </p:cNvSpPr>
          <p:nvPr>
            <p:ph type="dt" sz="half" idx="10"/>
          </p:nvPr>
        </p:nvSpPr>
        <p:spPr/>
        <p:txBody>
          <a:bodyPr/>
          <a:lstStyle/>
          <a:p>
            <a:fld id="{146F87E1-CC00-4F65-A375-666208D79BC5}" type="datetimeFigureOut">
              <a:rPr lang="zh-CN" altLang="en-US" smtClean="0"/>
              <a:t>2024/1/10</a:t>
            </a:fld>
            <a:endParaRPr lang="zh-CN" altLang="en-US"/>
          </a:p>
        </p:txBody>
      </p:sp>
      <p:sp>
        <p:nvSpPr>
          <p:cNvPr id="8" name="页脚占位符 7">
            <a:extLst>
              <a:ext uri="{FF2B5EF4-FFF2-40B4-BE49-F238E27FC236}">
                <a16:creationId xmlns:a16="http://schemas.microsoft.com/office/drawing/2014/main" id="{6E4A58C0-7DDC-41DA-911C-93EB18B1AC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1F2B09-A80B-E1C8-7708-5F5878439A3A}"/>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203738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3F1A1-68EB-CFF1-6CBE-47D7F9768C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3D76D0-E86D-644A-2F38-CA48F6A0AA7C}"/>
              </a:ext>
            </a:extLst>
          </p:cNvPr>
          <p:cNvSpPr>
            <a:spLocks noGrp="1"/>
          </p:cNvSpPr>
          <p:nvPr>
            <p:ph type="dt" sz="half" idx="10"/>
          </p:nvPr>
        </p:nvSpPr>
        <p:spPr/>
        <p:txBody>
          <a:bodyPr/>
          <a:lstStyle/>
          <a:p>
            <a:fld id="{146F87E1-CC00-4F65-A375-666208D79BC5}" type="datetimeFigureOut">
              <a:rPr lang="zh-CN" altLang="en-US" smtClean="0"/>
              <a:t>2024/1/10</a:t>
            </a:fld>
            <a:endParaRPr lang="zh-CN" altLang="en-US"/>
          </a:p>
        </p:txBody>
      </p:sp>
      <p:sp>
        <p:nvSpPr>
          <p:cNvPr id="4" name="页脚占位符 3">
            <a:extLst>
              <a:ext uri="{FF2B5EF4-FFF2-40B4-BE49-F238E27FC236}">
                <a16:creationId xmlns:a16="http://schemas.microsoft.com/office/drawing/2014/main" id="{05A56E60-4798-296C-A9AE-0D454528EC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DAB339-B341-A488-4D0F-F25E866927FA}"/>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29578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79E470-DECA-8F63-5604-44568216A5AA}"/>
              </a:ext>
            </a:extLst>
          </p:cNvPr>
          <p:cNvSpPr>
            <a:spLocks noGrp="1"/>
          </p:cNvSpPr>
          <p:nvPr>
            <p:ph type="dt" sz="half" idx="10"/>
          </p:nvPr>
        </p:nvSpPr>
        <p:spPr/>
        <p:txBody>
          <a:bodyPr/>
          <a:lstStyle/>
          <a:p>
            <a:fld id="{146F87E1-CC00-4F65-A375-666208D79BC5}" type="datetimeFigureOut">
              <a:rPr lang="zh-CN" altLang="en-US" smtClean="0"/>
              <a:t>2024/1/10</a:t>
            </a:fld>
            <a:endParaRPr lang="zh-CN" altLang="en-US"/>
          </a:p>
        </p:txBody>
      </p:sp>
      <p:sp>
        <p:nvSpPr>
          <p:cNvPr id="3" name="页脚占位符 2">
            <a:extLst>
              <a:ext uri="{FF2B5EF4-FFF2-40B4-BE49-F238E27FC236}">
                <a16:creationId xmlns:a16="http://schemas.microsoft.com/office/drawing/2014/main" id="{FD3CE726-0F1A-9A8C-73C8-57012EEF9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966C6B-E9BB-6BF1-1353-0B6E1AD1A11C}"/>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93149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5E664-428C-D42F-A6C2-91A92167A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598313-6EEE-5232-562B-0F5EAA31B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8B8DFD-F855-B190-BF14-ED06D5409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AD7C19-2489-5F0A-A844-9FD0761DA66E}"/>
              </a:ext>
            </a:extLst>
          </p:cNvPr>
          <p:cNvSpPr>
            <a:spLocks noGrp="1"/>
          </p:cNvSpPr>
          <p:nvPr>
            <p:ph type="dt" sz="half" idx="10"/>
          </p:nvPr>
        </p:nvSpPr>
        <p:spPr/>
        <p:txBody>
          <a:bodyPr/>
          <a:lstStyle/>
          <a:p>
            <a:fld id="{146F87E1-CC00-4F65-A375-666208D79BC5}" type="datetimeFigureOut">
              <a:rPr lang="zh-CN" altLang="en-US" smtClean="0"/>
              <a:t>2024/1/10</a:t>
            </a:fld>
            <a:endParaRPr lang="zh-CN" altLang="en-US"/>
          </a:p>
        </p:txBody>
      </p:sp>
      <p:sp>
        <p:nvSpPr>
          <p:cNvPr id="6" name="页脚占位符 5">
            <a:extLst>
              <a:ext uri="{FF2B5EF4-FFF2-40B4-BE49-F238E27FC236}">
                <a16:creationId xmlns:a16="http://schemas.microsoft.com/office/drawing/2014/main" id="{34792B8F-DCD9-CEC6-45F0-3DAB7E16F0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825AFF-1DC9-4F86-6442-48CD74037A9D}"/>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84337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D3DCD-3E6C-421E-EFAC-3F7507FD88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0239FA-F70F-A0D9-FFFC-704328DDF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7D9F-F723-A6C7-9E67-12416A33D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8CD5EF-B9CC-289B-AF6F-F80745F7E439}"/>
              </a:ext>
            </a:extLst>
          </p:cNvPr>
          <p:cNvSpPr>
            <a:spLocks noGrp="1"/>
          </p:cNvSpPr>
          <p:nvPr>
            <p:ph type="dt" sz="half" idx="10"/>
          </p:nvPr>
        </p:nvSpPr>
        <p:spPr/>
        <p:txBody>
          <a:bodyPr/>
          <a:lstStyle/>
          <a:p>
            <a:fld id="{146F87E1-CC00-4F65-A375-666208D79BC5}" type="datetimeFigureOut">
              <a:rPr lang="zh-CN" altLang="en-US" smtClean="0"/>
              <a:t>2024/1/10</a:t>
            </a:fld>
            <a:endParaRPr lang="zh-CN" altLang="en-US"/>
          </a:p>
        </p:txBody>
      </p:sp>
      <p:sp>
        <p:nvSpPr>
          <p:cNvPr id="6" name="页脚占位符 5">
            <a:extLst>
              <a:ext uri="{FF2B5EF4-FFF2-40B4-BE49-F238E27FC236}">
                <a16:creationId xmlns:a16="http://schemas.microsoft.com/office/drawing/2014/main" id="{944AA657-5D16-1F44-027C-723902803B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B2EDD2-6D24-BA94-1C91-67FC92CC33CC}"/>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99280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5C8B0F-7991-E54D-5361-876FD7DBA6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4BA379-BD01-9733-5EF2-96C5601F7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CBF368-025A-8F44-69F1-74146B478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F87E1-CC00-4F65-A375-666208D79BC5}" type="datetimeFigureOut">
              <a:rPr lang="zh-CN" altLang="en-US" smtClean="0"/>
              <a:t>2024/1/10</a:t>
            </a:fld>
            <a:endParaRPr lang="zh-CN" altLang="en-US"/>
          </a:p>
        </p:txBody>
      </p:sp>
      <p:sp>
        <p:nvSpPr>
          <p:cNvPr id="5" name="页脚占位符 4">
            <a:extLst>
              <a:ext uri="{FF2B5EF4-FFF2-40B4-BE49-F238E27FC236}">
                <a16:creationId xmlns:a16="http://schemas.microsoft.com/office/drawing/2014/main" id="{26F2EA7E-D793-DE2D-6C26-56B701A2F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EBE6AE-9148-3F1C-B8E5-A78210FA5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284676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5.bin"/><Relationship Id="rId18" Type="http://schemas.openxmlformats.org/officeDocument/2006/relationships/image" Target="../media/image27.wmf"/><Relationship Id="rId3" Type="http://schemas.openxmlformats.org/officeDocument/2006/relationships/image" Target="../media/image1.png"/><Relationship Id="rId7" Type="http://schemas.openxmlformats.org/officeDocument/2006/relationships/oleObject" Target="../embeddings/oleObject2.bin"/><Relationship Id="rId12" Type="http://schemas.openxmlformats.org/officeDocument/2006/relationships/image" Target="../media/image24.wmf"/><Relationship Id="rId17" Type="http://schemas.openxmlformats.org/officeDocument/2006/relationships/oleObject" Target="../embeddings/oleObject7.bin"/><Relationship Id="rId2" Type="http://schemas.openxmlformats.org/officeDocument/2006/relationships/notesSlide" Target="../notesSlides/notesSlide10.xml"/><Relationship Id="rId16" Type="http://schemas.openxmlformats.org/officeDocument/2006/relationships/image" Target="../media/image26.wmf"/><Relationship Id="rId20" Type="http://schemas.openxmlformats.org/officeDocument/2006/relationships/image" Target="../media/image28.wmf"/><Relationship Id="rId1" Type="http://schemas.openxmlformats.org/officeDocument/2006/relationships/slideLayout" Target="../slideLayouts/slideLayout7.xml"/><Relationship Id="rId6" Type="http://schemas.openxmlformats.org/officeDocument/2006/relationships/image" Target="../media/image21.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23.wmf"/><Relationship Id="rId19" Type="http://schemas.openxmlformats.org/officeDocument/2006/relationships/oleObject" Target="../embeddings/oleObject8.bin"/><Relationship Id="rId4" Type="http://schemas.openxmlformats.org/officeDocument/2006/relationships/image" Target="../media/image20.png"/><Relationship Id="rId9" Type="http://schemas.openxmlformats.org/officeDocument/2006/relationships/oleObject" Target="../embeddings/oleObject3.bin"/><Relationship Id="rId14" Type="http://schemas.openxmlformats.org/officeDocument/2006/relationships/image" Target="../media/image25.wmf"/></Relationships>
</file>

<file path=ppt/slides/_rels/slide11.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635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F8C87BFF-2982-AF4C-A26F-F21FA43EFD41}"/>
              </a:ext>
            </a:extLst>
          </p:cNvPr>
          <p:cNvSpPr/>
          <p:nvPr/>
        </p:nvSpPr>
        <p:spPr>
          <a:xfrm>
            <a:off x="-6350" y="1429225"/>
            <a:ext cx="12192000" cy="2738633"/>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              </a:t>
            </a:r>
            <a:endParaRPr lang="zh-CN" altLang="en-US" sz="28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7E68AB25-2BFC-A54A-BE99-D5759BC1D775}"/>
              </a:ext>
            </a:extLst>
          </p:cNvPr>
          <p:cNvSpPr txBox="1"/>
          <p:nvPr/>
        </p:nvSpPr>
        <p:spPr>
          <a:xfrm>
            <a:off x="9670598" y="4782294"/>
            <a:ext cx="2146722" cy="923330"/>
          </a:xfrm>
          <a:prstGeom prst="rect">
            <a:avLst/>
          </a:prstGeom>
          <a:noFill/>
        </p:spPr>
        <p:txBody>
          <a:bodyPr wrap="square" rtlCol="0">
            <a:spAutoFit/>
          </a:bodyPr>
          <a:lstStyle/>
          <a:p>
            <a:r>
              <a:rPr lang="zh-CN" altLang="en-US" b="1" dirty="0">
                <a:solidFill>
                  <a:srgbClr val="453D3A"/>
                </a:solidFill>
                <a:latin typeface="宋体" panose="02010600030101010101" pitchFamily="2" charset="-122"/>
                <a:ea typeface="宋体" panose="02010600030101010101" pitchFamily="2" charset="-122"/>
              </a:rPr>
              <a:t>汇报人：方如意</a:t>
            </a:r>
            <a:endParaRPr lang="en-US" altLang="zh-CN" b="1" dirty="0">
              <a:solidFill>
                <a:srgbClr val="453D3A"/>
              </a:solidFill>
              <a:latin typeface="宋体" panose="02010600030101010101" pitchFamily="2" charset="-122"/>
              <a:ea typeface="宋体" panose="02010600030101010101" pitchFamily="2" charset="-122"/>
            </a:endParaRPr>
          </a:p>
          <a:p>
            <a:endParaRPr lang="en-US" altLang="zh-CN" b="1" dirty="0">
              <a:solidFill>
                <a:srgbClr val="453D3A"/>
              </a:solidFill>
              <a:latin typeface="宋体" panose="02010600030101010101" pitchFamily="2" charset="-122"/>
              <a:ea typeface="宋体" panose="02010600030101010101" pitchFamily="2" charset="-122"/>
            </a:endParaRPr>
          </a:p>
          <a:p>
            <a:r>
              <a:rPr lang="zh-CN" altLang="en-US" b="1" dirty="0">
                <a:solidFill>
                  <a:srgbClr val="453D3A"/>
                </a:solidFill>
                <a:latin typeface="宋体" panose="02010600030101010101" pitchFamily="2" charset="-122"/>
                <a:ea typeface="宋体" panose="02010600030101010101" pitchFamily="2" charset="-122"/>
              </a:rPr>
              <a:t>日期：</a:t>
            </a:r>
            <a:r>
              <a:rPr lang="en-US" altLang="zh-CN" b="1" dirty="0">
                <a:solidFill>
                  <a:srgbClr val="453D3A"/>
                </a:solidFill>
                <a:latin typeface="宋体" panose="02010600030101010101" pitchFamily="2" charset="-122"/>
                <a:ea typeface="宋体" panose="02010600030101010101" pitchFamily="2" charset="-122"/>
              </a:rPr>
              <a:t>2024.1.10</a:t>
            </a:r>
            <a:endParaRPr lang="zh-CN" altLang="en-US" b="1" dirty="0">
              <a:solidFill>
                <a:srgbClr val="453D3A"/>
              </a:solidFill>
              <a:latin typeface="宋体" panose="02010600030101010101" pitchFamily="2" charset="-122"/>
              <a:ea typeface="宋体" panose="02010600030101010101" pitchFamily="2" charset="-122"/>
            </a:endParaRPr>
          </a:p>
        </p:txBody>
      </p:sp>
      <p:sp>
        <p:nvSpPr>
          <p:cNvPr id="24" name="Freeform 5">
            <a:extLst>
              <a:ext uri="{FF2B5EF4-FFF2-40B4-BE49-F238E27FC236}">
                <a16:creationId xmlns:a16="http://schemas.microsoft.com/office/drawing/2014/main" id="{F5001039-9873-5140-A171-6462E222E194}"/>
              </a:ext>
            </a:extLst>
          </p:cNvPr>
          <p:cNvSpPr>
            <a:spLocks noEditPoints="1"/>
          </p:cNvSpPr>
          <p:nvPr/>
        </p:nvSpPr>
        <p:spPr bwMode="auto">
          <a:xfrm>
            <a:off x="11313647" y="267307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5" name="图片 24" descr="2015916225123342.jpg">
            <a:extLst>
              <a:ext uri="{FF2B5EF4-FFF2-40B4-BE49-F238E27FC236}">
                <a16:creationId xmlns:a16="http://schemas.microsoft.com/office/drawing/2014/main" id="{4A86B1D0-F096-8947-A3EA-15CDA9EE98B7}"/>
              </a:ext>
            </a:extLst>
          </p:cNvPr>
          <p:cNvPicPr>
            <a:picLocks noChangeAspect="1"/>
          </p:cNvPicPr>
          <p:nvPr/>
        </p:nvPicPr>
        <p:blipFill>
          <a:blip r:embed="rId4" cstate="print"/>
          <a:stretch>
            <a:fillRect/>
          </a:stretch>
        </p:blipFill>
        <p:spPr>
          <a:xfrm>
            <a:off x="154387" y="1641594"/>
            <a:ext cx="2466589" cy="2004366"/>
          </a:xfrm>
          <a:prstGeom prst="rect">
            <a:avLst/>
          </a:prstGeom>
        </p:spPr>
      </p:pic>
      <p:pic>
        <p:nvPicPr>
          <p:cNvPr id="26" name="图片 25">
            <a:extLst>
              <a:ext uri="{FF2B5EF4-FFF2-40B4-BE49-F238E27FC236}">
                <a16:creationId xmlns:a16="http://schemas.microsoft.com/office/drawing/2014/main" id="{F9915D39-82C2-C34E-BC15-E2D697034ABB}"/>
              </a:ext>
            </a:extLst>
          </p:cNvPr>
          <p:cNvPicPr>
            <a:picLocks noChangeAspect="1"/>
          </p:cNvPicPr>
          <p:nvPr/>
        </p:nvPicPr>
        <p:blipFill>
          <a:blip r:link="rId5"/>
          <a:stretch>
            <a:fillRect/>
          </a:stretch>
        </p:blipFill>
        <p:spPr>
          <a:xfrm>
            <a:off x="1222195" y="701483"/>
            <a:ext cx="63500" cy="76200"/>
          </a:xfrm>
          <a:prstGeom prst="rect">
            <a:avLst/>
          </a:prstGeom>
        </p:spPr>
      </p:pic>
      <p:sp>
        <p:nvSpPr>
          <p:cNvPr id="2" name="文本框 1">
            <a:extLst>
              <a:ext uri="{FF2B5EF4-FFF2-40B4-BE49-F238E27FC236}">
                <a16:creationId xmlns:a16="http://schemas.microsoft.com/office/drawing/2014/main" id="{B291280A-89D2-0F43-425C-2F338B1255C2}"/>
              </a:ext>
            </a:extLst>
          </p:cNvPr>
          <p:cNvSpPr txBox="1"/>
          <p:nvPr/>
        </p:nvSpPr>
        <p:spPr>
          <a:xfrm>
            <a:off x="2870168" y="1984117"/>
            <a:ext cx="7622734" cy="1384995"/>
          </a:xfrm>
          <a:prstGeom prst="rect">
            <a:avLst/>
          </a:prstGeom>
          <a:noFill/>
        </p:spPr>
        <p:txBody>
          <a:bodyPr wrap="square" rtlCol="0">
            <a:spAutoFit/>
          </a:bodyPr>
          <a:lstStyle/>
          <a:p>
            <a:pPr algn="just"/>
            <a:r>
              <a:rPr lang="en-US" altLang="zh-CN"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Health Condition Assessment for Pumped</a:t>
            </a:r>
          </a:p>
          <a:p>
            <a:pPr algn="just"/>
            <a:r>
              <a:rPr lang="en-US" altLang="zh-CN"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Storage Units Using </a:t>
            </a:r>
            <a:r>
              <a:rPr lang="en-US" altLang="zh-CN" sz="2800" b="1"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Multihead</a:t>
            </a:r>
            <a:r>
              <a:rPr lang="en-US" altLang="zh-CN"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Self-Attentive</a:t>
            </a:r>
          </a:p>
          <a:p>
            <a:pPr algn="just"/>
            <a:r>
              <a:rPr lang="en-US" altLang="zh-CN"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Mechanism and Improved Radar Chart</a:t>
            </a:r>
            <a:endParaRPr lang="zh-CN" altLang="en-US"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CCBB9AE1-57E2-9146-6D17-7845182F48B0}"/>
              </a:ext>
            </a:extLst>
          </p:cNvPr>
          <p:cNvSpPr txBox="1"/>
          <p:nvPr/>
        </p:nvSpPr>
        <p:spPr>
          <a:xfrm>
            <a:off x="154387" y="4750752"/>
            <a:ext cx="8888837" cy="830997"/>
          </a:xfrm>
          <a:prstGeom prst="rect">
            <a:avLst/>
          </a:prstGeom>
          <a:noFill/>
        </p:spPr>
        <p:txBody>
          <a:bodyPr wrap="square">
            <a:spAutoFit/>
          </a:bodyPr>
          <a:lstStyle/>
          <a:p>
            <a:pPr algn="just"/>
            <a:r>
              <a:rPr lang="zh-CN" altLang="en-US" sz="1600" dirty="0">
                <a:latin typeface="Times New Roman" panose="02020603050405020304" pitchFamily="18" charset="0"/>
                <a:cs typeface="Times New Roman" panose="02020603050405020304" pitchFamily="18" charset="0"/>
              </a:rPr>
              <a:t>X. Zhang, Y. Jiang, X. -B. Wang, C. Li and J. Zhang, "Health Condition Assessment for Pumped Storage Units Using Multihead Self-Attentive Mechanism and Improved Radar Chart," in IEEE Transactions on Industrial Informatics, vol. 18, no. 11, pp. 8087-8097, Nov. 2022, doi: 10.1109/TII.2022.3165642.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877437" cy="461665"/>
          </a:xfrm>
          <a:prstGeom prst="rect">
            <a:avLst/>
          </a:prstGeom>
          <a:noFill/>
        </p:spPr>
        <p:txBody>
          <a:bodyPr wrap="none" rtlCol="0">
            <a:spAutoFit/>
          </a:bodyPr>
          <a:lstStyle/>
          <a:p>
            <a:r>
              <a:rPr lang="en-US" altLang="zh-CN" sz="2400" dirty="0">
                <a:latin typeface="宋体" panose="02010600030101010101" pitchFamily="2" charset="-122"/>
                <a:ea typeface="宋体" panose="02010600030101010101" pitchFamily="2" charset="-122"/>
              </a:rPr>
              <a:t>IRC</a:t>
            </a:r>
            <a:r>
              <a:rPr lang="zh-CN" altLang="en-US" sz="2400" dirty="0">
                <a:latin typeface="宋体" panose="02010600030101010101" pitchFamily="2" charset="-122"/>
                <a:ea typeface="宋体" panose="02010600030101010101" pitchFamily="2" charset="-122"/>
              </a:rPr>
              <a:t>算法性能</a:t>
            </a:r>
          </a:p>
        </p:txBody>
      </p:sp>
      <p:sp>
        <p:nvSpPr>
          <p:cNvPr id="4" name="文本框 3">
            <a:extLst>
              <a:ext uri="{FF2B5EF4-FFF2-40B4-BE49-F238E27FC236}">
                <a16:creationId xmlns:a16="http://schemas.microsoft.com/office/drawing/2014/main" id="{33FF8DE2-59E7-03BC-43DF-5CE8340B46B2}"/>
              </a:ext>
            </a:extLst>
          </p:cNvPr>
          <p:cNvSpPr txBox="1"/>
          <p:nvPr/>
        </p:nvSpPr>
        <p:spPr>
          <a:xfrm>
            <a:off x="851338" y="1374987"/>
            <a:ext cx="5238312" cy="1689373"/>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单调性：</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  是</a:t>
            </a:r>
            <a:r>
              <a:rPr lang="en-US" altLang="zh-CN" dirty="0">
                <a:latin typeface="宋体" panose="02010600030101010101" pitchFamily="2" charset="-122"/>
                <a:ea typeface="宋体" panose="02010600030101010101" pitchFamily="2" charset="-122"/>
              </a:rPr>
              <a:t>PDI</a:t>
            </a:r>
            <a:r>
              <a:rPr lang="zh-CN" altLang="en-US" dirty="0">
                <a:latin typeface="宋体" panose="02010600030101010101" pitchFamily="2" charset="-122"/>
                <a:ea typeface="宋体" panose="02010600030101010101" pitchFamily="2" charset="-122"/>
              </a:rPr>
              <a:t>序列总数，     表示        表示差值，</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                          表示正差异与负差异。</a:t>
            </a:r>
            <a:endParaRPr lang="en-US" altLang="zh-CN"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F03DCFFF-26AB-A200-5546-834EED123CB2}"/>
              </a:ext>
            </a:extLst>
          </p:cNvPr>
          <p:cNvSpPr txBox="1"/>
          <p:nvPr/>
        </p:nvSpPr>
        <p:spPr>
          <a:xfrm>
            <a:off x="950665" y="3581829"/>
            <a:ext cx="3762568" cy="1477328"/>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鲁棒性：</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其中</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是指标值，</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是趋势均值。</a:t>
            </a:r>
            <a:endParaRPr lang="en-US" altLang="zh-CN" dirty="0">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F2AE4F7B-5559-862F-A80F-2B0B3E3966AE}"/>
              </a:ext>
            </a:extLst>
          </p:cNvPr>
          <p:cNvPicPr>
            <a:picLocks noChangeAspect="1"/>
          </p:cNvPicPr>
          <p:nvPr/>
        </p:nvPicPr>
        <p:blipFill>
          <a:blip r:embed="rId4"/>
          <a:stretch>
            <a:fillRect/>
          </a:stretch>
        </p:blipFill>
        <p:spPr>
          <a:xfrm>
            <a:off x="6096000" y="968082"/>
            <a:ext cx="5584750" cy="2536374"/>
          </a:xfrm>
          <a:prstGeom prst="rect">
            <a:avLst/>
          </a:prstGeom>
        </p:spPr>
      </p:pic>
      <p:sp>
        <p:nvSpPr>
          <p:cNvPr id="13" name="文本框 12">
            <a:extLst>
              <a:ext uri="{FF2B5EF4-FFF2-40B4-BE49-F238E27FC236}">
                <a16:creationId xmlns:a16="http://schemas.microsoft.com/office/drawing/2014/main" id="{208453AA-DF87-CF28-9D3A-5DABE4960E55}"/>
              </a:ext>
            </a:extLst>
          </p:cNvPr>
          <p:cNvSpPr txBox="1"/>
          <p:nvPr/>
        </p:nvSpPr>
        <p:spPr>
          <a:xfrm>
            <a:off x="6089650" y="3712124"/>
            <a:ext cx="5939790" cy="2585323"/>
          </a:xfrm>
          <a:prstGeom prst="rect">
            <a:avLst/>
          </a:prstGeom>
          <a:noFill/>
        </p:spPr>
        <p:txBody>
          <a:bodyPr wrap="square">
            <a:spAutoFit/>
          </a:bodyPr>
          <a:lstStyle/>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LSTMCAEMGD方法：直接从四个测量位置采集的振动信号中学习PDI，没有充分考虑振动的多种影响因素。</a:t>
            </a:r>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TOPSIS方法：没有采用客观加权。</a:t>
            </a:r>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PCA-W方法：无法直观、动态地展示PSUs的HCA结果。</a:t>
            </a:r>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RC方法：也可以直观地显示多个传感器数据，但不能给出不同位置的多个传感器数据所构成的pdu的不同重要性。</a:t>
            </a:r>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RC方法：性能优异。</a:t>
            </a:r>
          </a:p>
        </p:txBody>
      </p:sp>
      <p:graphicFrame>
        <p:nvGraphicFramePr>
          <p:cNvPr id="14" name="对象 13">
            <a:extLst>
              <a:ext uri="{FF2B5EF4-FFF2-40B4-BE49-F238E27FC236}">
                <a16:creationId xmlns:a16="http://schemas.microsoft.com/office/drawing/2014/main" id="{41E892EF-F973-1DE7-6D97-AE70EA0F39F3}"/>
              </a:ext>
            </a:extLst>
          </p:cNvPr>
          <p:cNvGraphicFramePr>
            <a:graphicFrameLocks noChangeAspect="1"/>
          </p:cNvGraphicFramePr>
          <p:nvPr>
            <p:extLst>
              <p:ext uri="{D42A27DB-BD31-4B8C-83A1-F6EECF244321}">
                <p14:modId xmlns:p14="http://schemas.microsoft.com/office/powerpoint/2010/main" val="140329326"/>
              </p:ext>
            </p:extLst>
          </p:nvPr>
        </p:nvGraphicFramePr>
        <p:xfrm>
          <a:off x="950665" y="1730508"/>
          <a:ext cx="4480145" cy="538312"/>
        </p:xfrm>
        <a:graphic>
          <a:graphicData uri="http://schemas.openxmlformats.org/presentationml/2006/ole">
            <mc:AlternateContent xmlns:mc="http://schemas.openxmlformats.org/markup-compatibility/2006">
              <mc:Choice xmlns:v="urn:schemas-microsoft-com:vml" Requires="v">
                <p:oleObj name="Equation" r:id="rId5" imgW="3276360" imgH="393480" progId="Equation.DSMT4">
                  <p:embed/>
                </p:oleObj>
              </mc:Choice>
              <mc:Fallback>
                <p:oleObj name="Equation" r:id="rId5" imgW="3276360" imgH="393480" progId="Equation.DSMT4">
                  <p:embed/>
                  <p:pic>
                    <p:nvPicPr>
                      <p:cNvPr id="0" name=""/>
                      <p:cNvPicPr/>
                      <p:nvPr/>
                    </p:nvPicPr>
                    <p:blipFill>
                      <a:blip r:embed="rId6"/>
                      <a:stretch>
                        <a:fillRect/>
                      </a:stretch>
                    </p:blipFill>
                    <p:spPr>
                      <a:xfrm>
                        <a:off x="950665" y="1730508"/>
                        <a:ext cx="4480145" cy="538312"/>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12D5716D-7755-556E-6A80-6040042BDDDA}"/>
              </a:ext>
            </a:extLst>
          </p:cNvPr>
          <p:cNvGraphicFramePr>
            <a:graphicFrameLocks noChangeAspect="1"/>
          </p:cNvGraphicFramePr>
          <p:nvPr>
            <p:extLst>
              <p:ext uri="{D42A27DB-BD31-4B8C-83A1-F6EECF244321}">
                <p14:modId xmlns:p14="http://schemas.microsoft.com/office/powerpoint/2010/main" val="2142120523"/>
              </p:ext>
            </p:extLst>
          </p:nvPr>
        </p:nvGraphicFramePr>
        <p:xfrm>
          <a:off x="2779297" y="2314558"/>
          <a:ext cx="676472" cy="305503"/>
        </p:xfrm>
        <a:graphic>
          <a:graphicData uri="http://schemas.openxmlformats.org/presentationml/2006/ole">
            <mc:AlternateContent xmlns:mc="http://schemas.openxmlformats.org/markup-compatibility/2006">
              <mc:Choice xmlns:v="urn:schemas-microsoft-com:vml" Requires="v">
                <p:oleObj name="Equation" r:id="rId7" imgW="393480" imgH="177480" progId="Equation.DSMT4">
                  <p:embed/>
                </p:oleObj>
              </mc:Choice>
              <mc:Fallback>
                <p:oleObj name="Equation" r:id="rId7" imgW="393480" imgH="177480" progId="Equation.DSMT4">
                  <p:embed/>
                  <p:pic>
                    <p:nvPicPr>
                      <p:cNvPr id="0" name=""/>
                      <p:cNvPicPr/>
                      <p:nvPr/>
                    </p:nvPicPr>
                    <p:blipFill>
                      <a:blip r:embed="rId8"/>
                      <a:stretch>
                        <a:fillRect/>
                      </a:stretch>
                    </p:blipFill>
                    <p:spPr>
                      <a:xfrm>
                        <a:off x="2779297" y="2314558"/>
                        <a:ext cx="676472" cy="305503"/>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20ED532F-0078-281D-817B-6869CC1D0DEA}"/>
              </a:ext>
            </a:extLst>
          </p:cNvPr>
          <p:cNvGraphicFramePr>
            <a:graphicFrameLocks noChangeAspect="1"/>
          </p:cNvGraphicFramePr>
          <p:nvPr>
            <p:extLst>
              <p:ext uri="{D42A27DB-BD31-4B8C-83A1-F6EECF244321}">
                <p14:modId xmlns:p14="http://schemas.microsoft.com/office/powerpoint/2010/main" val="3216549617"/>
              </p:ext>
            </p:extLst>
          </p:nvPr>
        </p:nvGraphicFramePr>
        <p:xfrm>
          <a:off x="3959463" y="2247977"/>
          <a:ext cx="891232" cy="381956"/>
        </p:xfrm>
        <a:graphic>
          <a:graphicData uri="http://schemas.openxmlformats.org/presentationml/2006/ole">
            <mc:AlternateContent xmlns:mc="http://schemas.openxmlformats.org/markup-compatibility/2006">
              <mc:Choice xmlns:v="urn:schemas-microsoft-com:vml" Requires="v">
                <p:oleObj name="Equation" r:id="rId9" imgW="533160" imgH="228600" progId="Equation.DSMT4">
                  <p:embed/>
                </p:oleObj>
              </mc:Choice>
              <mc:Fallback>
                <p:oleObj name="Equation" r:id="rId9" imgW="533160" imgH="228600" progId="Equation.DSMT4">
                  <p:embed/>
                  <p:pic>
                    <p:nvPicPr>
                      <p:cNvPr id="0" name=""/>
                      <p:cNvPicPr/>
                      <p:nvPr/>
                    </p:nvPicPr>
                    <p:blipFill>
                      <a:blip r:embed="rId10"/>
                      <a:stretch>
                        <a:fillRect/>
                      </a:stretch>
                    </p:blipFill>
                    <p:spPr>
                      <a:xfrm>
                        <a:off x="3959463" y="2247977"/>
                        <a:ext cx="891232" cy="381956"/>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F5B656EC-0357-1D49-D58D-200432D65995}"/>
              </a:ext>
            </a:extLst>
          </p:cNvPr>
          <p:cNvGraphicFramePr>
            <a:graphicFrameLocks noChangeAspect="1"/>
          </p:cNvGraphicFramePr>
          <p:nvPr>
            <p:extLst>
              <p:ext uri="{D42A27DB-BD31-4B8C-83A1-F6EECF244321}">
                <p14:modId xmlns:p14="http://schemas.microsoft.com/office/powerpoint/2010/main" val="2616027491"/>
              </p:ext>
            </p:extLst>
          </p:nvPr>
        </p:nvGraphicFramePr>
        <p:xfrm>
          <a:off x="851338" y="2752446"/>
          <a:ext cx="3065803" cy="297290"/>
        </p:xfrm>
        <a:graphic>
          <a:graphicData uri="http://schemas.openxmlformats.org/presentationml/2006/ole">
            <mc:AlternateContent xmlns:mc="http://schemas.openxmlformats.org/markup-compatibility/2006">
              <mc:Choice xmlns:v="urn:schemas-microsoft-com:vml" Requires="v">
                <p:oleObj name="Equation" r:id="rId11" imgW="2095200" imgH="203040" progId="Equation.DSMT4">
                  <p:embed/>
                </p:oleObj>
              </mc:Choice>
              <mc:Fallback>
                <p:oleObj name="Equation" r:id="rId11" imgW="2095200" imgH="203040" progId="Equation.DSMT4">
                  <p:embed/>
                  <p:pic>
                    <p:nvPicPr>
                      <p:cNvPr id="0" name=""/>
                      <p:cNvPicPr/>
                      <p:nvPr/>
                    </p:nvPicPr>
                    <p:blipFill>
                      <a:blip r:embed="rId12"/>
                      <a:stretch>
                        <a:fillRect/>
                      </a:stretch>
                    </p:blipFill>
                    <p:spPr>
                      <a:xfrm>
                        <a:off x="851338" y="2752446"/>
                        <a:ext cx="3065803" cy="29729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A1105194-6D59-FBF3-A6F1-14297A68CF80}"/>
              </a:ext>
            </a:extLst>
          </p:cNvPr>
          <p:cNvGraphicFramePr>
            <a:graphicFrameLocks noChangeAspect="1"/>
          </p:cNvGraphicFramePr>
          <p:nvPr>
            <p:extLst>
              <p:ext uri="{D42A27DB-BD31-4B8C-83A1-F6EECF244321}">
                <p14:modId xmlns:p14="http://schemas.microsoft.com/office/powerpoint/2010/main" val="462817559"/>
              </p:ext>
            </p:extLst>
          </p:nvPr>
        </p:nvGraphicFramePr>
        <p:xfrm>
          <a:off x="999393" y="3890310"/>
          <a:ext cx="3205127" cy="780736"/>
        </p:xfrm>
        <a:graphic>
          <a:graphicData uri="http://schemas.openxmlformats.org/presentationml/2006/ole">
            <mc:AlternateContent xmlns:mc="http://schemas.openxmlformats.org/markup-compatibility/2006">
              <mc:Choice xmlns:v="urn:schemas-microsoft-com:vml" Requires="v">
                <p:oleObj name="Equation" r:id="rId13" imgW="1981080" imgH="482400" progId="Equation.DSMT4">
                  <p:embed/>
                </p:oleObj>
              </mc:Choice>
              <mc:Fallback>
                <p:oleObj name="Equation" r:id="rId13" imgW="1981080" imgH="482400" progId="Equation.DSMT4">
                  <p:embed/>
                  <p:pic>
                    <p:nvPicPr>
                      <p:cNvPr id="0" name=""/>
                      <p:cNvPicPr/>
                      <p:nvPr/>
                    </p:nvPicPr>
                    <p:blipFill>
                      <a:blip r:embed="rId14"/>
                      <a:stretch>
                        <a:fillRect/>
                      </a:stretch>
                    </p:blipFill>
                    <p:spPr>
                      <a:xfrm>
                        <a:off x="999393" y="3890310"/>
                        <a:ext cx="3205127" cy="780736"/>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09F3BD04-16D3-3C1B-9EC8-BB8E8BF9743C}"/>
              </a:ext>
            </a:extLst>
          </p:cNvPr>
          <p:cNvGraphicFramePr>
            <a:graphicFrameLocks noChangeAspect="1"/>
          </p:cNvGraphicFramePr>
          <p:nvPr>
            <p:extLst>
              <p:ext uri="{D42A27DB-BD31-4B8C-83A1-F6EECF244321}">
                <p14:modId xmlns:p14="http://schemas.microsoft.com/office/powerpoint/2010/main" val="3413530474"/>
              </p:ext>
            </p:extLst>
          </p:nvPr>
        </p:nvGraphicFramePr>
        <p:xfrm>
          <a:off x="925723" y="2369050"/>
          <a:ext cx="251011" cy="251011"/>
        </p:xfrm>
        <a:graphic>
          <a:graphicData uri="http://schemas.openxmlformats.org/presentationml/2006/ole">
            <mc:AlternateContent xmlns:mc="http://schemas.openxmlformats.org/markup-compatibility/2006">
              <mc:Choice xmlns:v="urn:schemas-microsoft-com:vml" Requires="v">
                <p:oleObj name="Equation" r:id="rId15" imgW="164880" imgH="164880" progId="Equation.DSMT4">
                  <p:embed/>
                </p:oleObj>
              </mc:Choice>
              <mc:Fallback>
                <p:oleObj name="Equation" r:id="rId15" imgW="164880" imgH="164880" progId="Equation.DSMT4">
                  <p:embed/>
                  <p:pic>
                    <p:nvPicPr>
                      <p:cNvPr id="0" name=""/>
                      <p:cNvPicPr/>
                      <p:nvPr/>
                    </p:nvPicPr>
                    <p:blipFill>
                      <a:blip r:embed="rId16"/>
                      <a:stretch>
                        <a:fillRect/>
                      </a:stretch>
                    </p:blipFill>
                    <p:spPr>
                      <a:xfrm>
                        <a:off x="925723" y="2369050"/>
                        <a:ext cx="251011" cy="251011"/>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DDD1EE2C-1A25-EA99-F92E-4F4DD62D43AB}"/>
              </a:ext>
            </a:extLst>
          </p:cNvPr>
          <p:cNvGraphicFramePr>
            <a:graphicFrameLocks noChangeAspect="1"/>
          </p:cNvGraphicFramePr>
          <p:nvPr>
            <p:extLst>
              <p:ext uri="{D42A27DB-BD31-4B8C-83A1-F6EECF244321}">
                <p14:modId xmlns:p14="http://schemas.microsoft.com/office/powerpoint/2010/main" val="1173648980"/>
              </p:ext>
            </p:extLst>
          </p:nvPr>
        </p:nvGraphicFramePr>
        <p:xfrm>
          <a:off x="1467030" y="4637020"/>
          <a:ext cx="328295" cy="454562"/>
        </p:xfrm>
        <a:graphic>
          <a:graphicData uri="http://schemas.openxmlformats.org/presentationml/2006/ole">
            <mc:AlternateContent xmlns:mc="http://schemas.openxmlformats.org/markup-compatibility/2006">
              <mc:Choice xmlns:v="urn:schemas-microsoft-com:vml" Requires="v">
                <p:oleObj name="Equation" r:id="rId17" imgW="164880" imgH="228600" progId="Equation.DSMT4">
                  <p:embed/>
                </p:oleObj>
              </mc:Choice>
              <mc:Fallback>
                <p:oleObj name="Equation" r:id="rId17" imgW="164880" imgH="228600" progId="Equation.DSMT4">
                  <p:embed/>
                  <p:pic>
                    <p:nvPicPr>
                      <p:cNvPr id="0" name=""/>
                      <p:cNvPicPr/>
                      <p:nvPr/>
                    </p:nvPicPr>
                    <p:blipFill>
                      <a:blip r:embed="rId18"/>
                      <a:stretch>
                        <a:fillRect/>
                      </a:stretch>
                    </p:blipFill>
                    <p:spPr>
                      <a:xfrm>
                        <a:off x="1467030" y="4637020"/>
                        <a:ext cx="328295" cy="454562"/>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A4ADD8FA-6072-3E9A-7885-6BD8BB26F2E8}"/>
              </a:ext>
            </a:extLst>
          </p:cNvPr>
          <p:cNvGraphicFramePr>
            <a:graphicFrameLocks noChangeAspect="1"/>
          </p:cNvGraphicFramePr>
          <p:nvPr>
            <p:extLst>
              <p:ext uri="{D42A27DB-BD31-4B8C-83A1-F6EECF244321}">
                <p14:modId xmlns:p14="http://schemas.microsoft.com/office/powerpoint/2010/main" val="2524081993"/>
              </p:ext>
            </p:extLst>
          </p:nvPr>
        </p:nvGraphicFramePr>
        <p:xfrm>
          <a:off x="2713037" y="4560579"/>
          <a:ext cx="441659" cy="559435"/>
        </p:xfrm>
        <a:graphic>
          <a:graphicData uri="http://schemas.openxmlformats.org/presentationml/2006/ole">
            <mc:AlternateContent xmlns:mc="http://schemas.openxmlformats.org/markup-compatibility/2006">
              <mc:Choice xmlns:v="urn:schemas-microsoft-com:vml" Requires="v">
                <p:oleObj name="Equation" r:id="rId19" imgW="190440" imgH="241200" progId="Equation.DSMT4">
                  <p:embed/>
                </p:oleObj>
              </mc:Choice>
              <mc:Fallback>
                <p:oleObj name="Equation" r:id="rId19" imgW="190440" imgH="241200" progId="Equation.DSMT4">
                  <p:embed/>
                  <p:pic>
                    <p:nvPicPr>
                      <p:cNvPr id="0" name=""/>
                      <p:cNvPicPr/>
                      <p:nvPr/>
                    </p:nvPicPr>
                    <p:blipFill>
                      <a:blip r:embed="rId20"/>
                      <a:stretch>
                        <a:fillRect/>
                      </a:stretch>
                    </p:blipFill>
                    <p:spPr>
                      <a:xfrm>
                        <a:off x="2713037" y="4560579"/>
                        <a:ext cx="441659" cy="559435"/>
                      </a:xfrm>
                      <a:prstGeom prst="rect">
                        <a:avLst/>
                      </a:prstGeom>
                    </p:spPr>
                  </p:pic>
                </p:oleObj>
              </mc:Fallback>
            </mc:AlternateContent>
          </a:graphicData>
        </a:graphic>
      </p:graphicFrame>
      <p:sp>
        <p:nvSpPr>
          <p:cNvPr id="2" name="矩形 1">
            <a:extLst>
              <a:ext uri="{FF2B5EF4-FFF2-40B4-BE49-F238E27FC236}">
                <a16:creationId xmlns:a16="http://schemas.microsoft.com/office/drawing/2014/main" id="{B297B41C-F53E-A272-6995-139617C434DF}"/>
              </a:ext>
            </a:extLst>
          </p:cNvPr>
          <p:cNvSpPr/>
          <p:nvPr/>
        </p:nvSpPr>
        <p:spPr>
          <a:xfrm>
            <a:off x="10902580" y="3223098"/>
            <a:ext cx="720188" cy="1969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791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89950"/>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b="1" dirty="0">
                <a:solidFill>
                  <a:schemeClr val="bg1"/>
                </a:solidFill>
              </a:rPr>
              <a:t>谢谢</a:t>
            </a:r>
            <a:r>
              <a:rPr lang="zh-CN" sz="3600" b="1" dirty="0">
                <a:solidFill>
                  <a:schemeClr val="bg1"/>
                </a:solidFill>
              </a:rPr>
              <a:t>！</a:t>
            </a:r>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2"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800219"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收获</a:t>
            </a:r>
          </a:p>
        </p:txBody>
      </p:sp>
      <p:sp>
        <p:nvSpPr>
          <p:cNvPr id="4" name="文本框 3">
            <a:extLst>
              <a:ext uri="{FF2B5EF4-FFF2-40B4-BE49-F238E27FC236}">
                <a16:creationId xmlns:a16="http://schemas.microsoft.com/office/drawing/2014/main" id="{33FF8DE2-59E7-03BC-43DF-5CE8340B46B2}"/>
              </a:ext>
            </a:extLst>
          </p:cNvPr>
          <p:cNvSpPr txBox="1"/>
          <p:nvPr/>
        </p:nvSpPr>
        <p:spPr>
          <a:xfrm>
            <a:off x="796777" y="2135424"/>
            <a:ext cx="10564287" cy="2308324"/>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学习了一种智能健康评估方法：</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当研究装置难以通过故障注入的方式获取故障数据，且健康状态受到多种因素（不同分布）影响时，可以通过建立良好工作状态参数下健康基准模型，将在线的工况参数输入到建立的</a:t>
            </a:r>
            <a:r>
              <a:rPr lang="en-US" altLang="zh-CN" dirty="0">
                <a:latin typeface="宋体" panose="02010600030101010101" pitchFamily="2" charset="-122"/>
                <a:ea typeface="宋体" panose="02010600030101010101" pitchFamily="2" charset="-122"/>
              </a:rPr>
              <a:t>HBM</a:t>
            </a:r>
            <a:r>
              <a:rPr lang="zh-CN" altLang="en-US" dirty="0">
                <a:latin typeface="宋体" panose="02010600030101010101" pitchFamily="2" charset="-122"/>
                <a:ea typeface="宋体" panose="02010600030101010101" pitchFamily="2" charset="-122"/>
              </a:rPr>
              <a:t>中，预测相应的性能参数。测量性能参数与预测性能参数的偏差被定义为</a:t>
            </a:r>
            <a:r>
              <a:rPr lang="en-US" altLang="zh-CN" dirty="0">
                <a:latin typeface="宋体" panose="02010600030101010101" pitchFamily="2" charset="-122"/>
                <a:ea typeface="宋体" panose="02010600030101010101" pitchFamily="2" charset="-122"/>
              </a:rPr>
              <a:t>PDI</a:t>
            </a:r>
            <a:r>
              <a:rPr lang="zh-CN" altLang="en-US" dirty="0">
                <a:latin typeface="宋体" panose="02010600030101010101" pitchFamily="2" charset="-122"/>
                <a:ea typeface="宋体" panose="02010600030101010101" pitchFamily="2" charset="-122"/>
              </a:rPr>
              <a:t>，以评估当前的健康状况。</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基于雷达图的定量健康评估。</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迁移到无人机飞控健康评估应用中。</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3749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800219"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动机</a:t>
            </a:r>
          </a:p>
        </p:txBody>
      </p:sp>
      <p:sp>
        <p:nvSpPr>
          <p:cNvPr id="4" name="文本框 3">
            <a:extLst>
              <a:ext uri="{FF2B5EF4-FFF2-40B4-BE49-F238E27FC236}">
                <a16:creationId xmlns:a16="http://schemas.microsoft.com/office/drawing/2014/main" id="{D71E3AC7-7E11-51BB-E83C-6DA36FB5F10B}"/>
              </a:ext>
            </a:extLst>
          </p:cNvPr>
          <p:cNvSpPr txBox="1"/>
          <p:nvPr/>
        </p:nvSpPr>
        <p:spPr>
          <a:xfrm>
            <a:off x="617338" y="1166518"/>
            <a:ext cx="10744200" cy="4620624"/>
          </a:xfrm>
          <a:prstGeom prst="rect">
            <a:avLst/>
          </a:prstGeom>
          <a:noFill/>
        </p:spPr>
        <p:txBody>
          <a:bodyPr wrap="square" rtlCol="0">
            <a:spAutoFit/>
          </a:bodyPr>
          <a:lstStyle/>
          <a:p>
            <a:pPr>
              <a:lnSpc>
                <a:spcPct val="150000"/>
              </a:lnSpc>
            </a:pPr>
            <a:r>
              <a:rPr lang="zh-CN" altLang="en-US" dirty="0"/>
              <a:t>与锂离子电池，滚动轴承，航空发动机等装备相比，抽水蓄能单元（</a:t>
            </a:r>
            <a:r>
              <a:rPr lang="en-US" altLang="zh-CN" dirty="0"/>
              <a:t>PSU</a:t>
            </a:r>
            <a:r>
              <a:rPr lang="zh-CN" altLang="en-US" dirty="0"/>
              <a:t>）两个关键缺点：</a:t>
            </a:r>
            <a:endParaRPr lang="en-US" altLang="zh-CN" dirty="0"/>
          </a:p>
          <a:p>
            <a:pPr marL="342900" indent="-342900">
              <a:lnSpc>
                <a:spcPct val="150000"/>
              </a:lnSpc>
              <a:buFont typeface="+mj-ea"/>
              <a:buAutoNum type="circleNumDbPlain"/>
            </a:pPr>
            <a:r>
              <a:rPr lang="zh-CN" altLang="en-US" dirty="0"/>
              <a:t>现有的性能退化指数（ PDI ）建模方法大多直接从性能参数(通常是振动信号)中学习PDI，很少考虑不同工况的影响因素，不适合用于</a:t>
            </a:r>
            <a:r>
              <a:rPr lang="en-US" altLang="zh-CN" dirty="0"/>
              <a:t>PSU</a:t>
            </a:r>
            <a:r>
              <a:rPr lang="zh-CN" altLang="en-US" dirty="0"/>
              <a:t>。</a:t>
            </a:r>
            <a:endParaRPr lang="en-US" altLang="zh-CN" dirty="0"/>
          </a:p>
          <a:p>
            <a:pPr marL="342900" indent="-342900">
              <a:lnSpc>
                <a:spcPct val="150000"/>
              </a:lnSpc>
              <a:buFont typeface="+mj-ea"/>
              <a:buAutoNum type="circleNumDbPlain"/>
            </a:pPr>
            <a:r>
              <a:rPr lang="zh-CN" altLang="en-US" dirty="0"/>
              <a:t>大多数PDI方法需要整个生命周期的故障数据，而对于寿命长、价值昂贵、结构复杂的</a:t>
            </a:r>
            <a:r>
              <a:rPr lang="en-US" altLang="zh-CN" dirty="0"/>
              <a:t>PSU</a:t>
            </a:r>
            <a:r>
              <a:rPr lang="zh-CN" altLang="en-US" dirty="0"/>
              <a:t>，几乎不可能获得故障数据。</a:t>
            </a:r>
            <a:endParaRPr lang="en-US" altLang="zh-CN" dirty="0"/>
          </a:p>
          <a:p>
            <a:pPr>
              <a:lnSpc>
                <a:spcPct val="150000"/>
              </a:lnSpc>
            </a:pPr>
            <a:endParaRPr lang="en-US" altLang="zh-CN" dirty="0"/>
          </a:p>
          <a:p>
            <a:pPr>
              <a:lnSpc>
                <a:spcPct val="150000"/>
              </a:lnSpc>
            </a:pPr>
            <a:r>
              <a:rPr lang="zh-CN" altLang="en-US" dirty="0"/>
              <a:t>现在针对健康基准模型（</a:t>
            </a:r>
            <a:r>
              <a:rPr lang="en-US" altLang="zh-CN" dirty="0"/>
              <a:t>HBM</a:t>
            </a:r>
            <a:r>
              <a:rPr lang="zh-CN" altLang="en-US" dirty="0"/>
              <a:t>）存在的不足：</a:t>
            </a:r>
            <a:endParaRPr lang="en-US" altLang="zh-CN" dirty="0"/>
          </a:p>
          <a:p>
            <a:pPr marL="342900" indent="-342900">
              <a:lnSpc>
                <a:spcPct val="150000"/>
              </a:lnSpc>
              <a:buFont typeface="+mj-ea"/>
              <a:buAutoNum type="circleNumDbPlain"/>
            </a:pPr>
            <a:r>
              <a:rPr lang="zh-CN" altLang="en-US" dirty="0"/>
              <a:t>现有</a:t>
            </a:r>
            <a:r>
              <a:rPr lang="en-US" altLang="zh-CN" dirty="0"/>
              <a:t>HBM</a:t>
            </a:r>
            <a:r>
              <a:rPr lang="zh-CN" altLang="en-US" dirty="0"/>
              <a:t>仅考虑了一个传感器振动信号和两个影响因素，不够全面。</a:t>
            </a:r>
            <a:endParaRPr lang="en-US" altLang="zh-CN" dirty="0"/>
          </a:p>
          <a:p>
            <a:pPr marL="342900" indent="-342900">
              <a:lnSpc>
                <a:spcPct val="150000"/>
              </a:lnSpc>
              <a:buFont typeface="+mj-ea"/>
              <a:buAutoNum type="circleNumDbPlain"/>
            </a:pPr>
            <a:r>
              <a:rPr lang="zh-CN" altLang="en-US" dirty="0"/>
              <a:t>目前</a:t>
            </a:r>
            <a:r>
              <a:rPr lang="en-US" altLang="zh-CN" dirty="0"/>
              <a:t>HBM</a:t>
            </a:r>
            <a:r>
              <a:rPr lang="zh-CN" altLang="en-US" dirty="0"/>
              <a:t>中使用的回归模型不能很好地揭示多个影响因素之间复杂的交互关系，没有充分考虑振动中存在的不确定性信息。</a:t>
            </a:r>
            <a:endParaRPr lang="en-US" altLang="zh-CN" dirty="0"/>
          </a:p>
          <a:p>
            <a:pPr marL="342900" indent="-342900">
              <a:lnSpc>
                <a:spcPct val="150000"/>
              </a:lnSpc>
              <a:buFont typeface="+mj-ea"/>
              <a:buAutoNum type="circleNumDbPlain"/>
            </a:pPr>
            <a:r>
              <a:rPr lang="zh-CN" altLang="en-US" dirty="0"/>
              <a:t>现有方法直接将实测振动与预测健康振动之间的相对偏差（</a:t>
            </a:r>
            <a:r>
              <a:rPr lang="en-US" altLang="zh-CN" dirty="0"/>
              <a:t>RD</a:t>
            </a:r>
            <a:r>
              <a:rPr lang="zh-CN" altLang="en-US" dirty="0"/>
              <a:t>）作为</a:t>
            </a:r>
            <a:r>
              <a:rPr lang="en-US" altLang="zh-CN" dirty="0"/>
              <a:t>PDI</a:t>
            </a:r>
            <a:r>
              <a:rPr lang="zh-CN" altLang="en-US" dirty="0"/>
              <a:t>，随机性较大。</a:t>
            </a:r>
            <a:endParaRPr lang="en-US" altLang="zh-CN" dirty="0"/>
          </a:p>
        </p:txBody>
      </p:sp>
    </p:spTree>
    <p:extLst>
      <p:ext uri="{BB962C8B-B14F-4D97-AF65-F5344CB8AC3E}">
        <p14:creationId xmlns:p14="http://schemas.microsoft.com/office/powerpoint/2010/main" val="87347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2646878"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评估方法框架总览</a:t>
            </a:r>
          </a:p>
        </p:txBody>
      </p:sp>
      <p:pic>
        <p:nvPicPr>
          <p:cNvPr id="2" name="图片 1">
            <a:extLst>
              <a:ext uri="{FF2B5EF4-FFF2-40B4-BE49-F238E27FC236}">
                <a16:creationId xmlns:a16="http://schemas.microsoft.com/office/drawing/2014/main" id="{7B492A8C-684F-7870-77FA-E49BFC984B69}"/>
              </a:ext>
            </a:extLst>
          </p:cNvPr>
          <p:cNvPicPr>
            <a:picLocks noChangeAspect="1"/>
          </p:cNvPicPr>
          <p:nvPr/>
        </p:nvPicPr>
        <p:blipFill>
          <a:blip r:embed="rId4"/>
          <a:stretch>
            <a:fillRect/>
          </a:stretch>
        </p:blipFill>
        <p:spPr>
          <a:xfrm>
            <a:off x="1411396" y="1019064"/>
            <a:ext cx="8867498" cy="4819871"/>
          </a:xfrm>
          <a:prstGeom prst="rect">
            <a:avLst/>
          </a:prstGeom>
        </p:spPr>
      </p:pic>
    </p:spTree>
    <p:extLst>
      <p:ext uri="{BB962C8B-B14F-4D97-AF65-F5344CB8AC3E}">
        <p14:creationId xmlns:p14="http://schemas.microsoft.com/office/powerpoint/2010/main" val="246533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107996"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步骤一</a:t>
            </a:r>
          </a:p>
        </p:txBody>
      </p:sp>
      <p:sp>
        <p:nvSpPr>
          <p:cNvPr id="6" name="矩形 5">
            <a:extLst>
              <a:ext uri="{FF2B5EF4-FFF2-40B4-BE49-F238E27FC236}">
                <a16:creationId xmlns:a16="http://schemas.microsoft.com/office/drawing/2014/main" id="{50C5B213-71B5-834D-0F39-D95644556AC4}"/>
              </a:ext>
            </a:extLst>
          </p:cNvPr>
          <p:cNvSpPr/>
          <p:nvPr/>
        </p:nvSpPr>
        <p:spPr>
          <a:xfrm>
            <a:off x="5041232" y="1235999"/>
            <a:ext cx="6407818" cy="43526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50000"/>
              </a:lnSpc>
            </a:pPr>
            <a:r>
              <a:rPr lang="zh-CN" altLang="en-US" sz="2400" dirty="0"/>
              <a:t>       </a:t>
            </a:r>
            <a:r>
              <a:rPr lang="zh-CN" altLang="en-US" sz="2000" dirty="0">
                <a:latin typeface="宋体" panose="02010600030101010101" pitchFamily="2" charset="-122"/>
                <a:ea typeface="宋体" panose="02010600030101010101" pitchFamily="2" charset="-122"/>
              </a:rPr>
              <a:t>为避免电源模块启停过程中噪声的影响，选取电源模块启动后</a:t>
            </a:r>
            <a:r>
              <a:rPr lang="en-US" altLang="zh-CN" sz="2000" dirty="0">
                <a:latin typeface="宋体" panose="02010600030101010101" pitchFamily="2" charset="-122"/>
                <a:ea typeface="宋体" panose="02010600030101010101" pitchFamily="2" charset="-122"/>
              </a:rPr>
              <a:t>1 h</a:t>
            </a:r>
            <a:r>
              <a:rPr lang="zh-CN" altLang="en-US" sz="2000" dirty="0">
                <a:latin typeface="宋体" panose="02010600030101010101" pitchFamily="2" charset="-122"/>
                <a:ea typeface="宋体" panose="02010600030101010101" pitchFamily="2" charset="-122"/>
              </a:rPr>
              <a:t>至关机前</a:t>
            </a:r>
            <a:r>
              <a:rPr lang="en-US" altLang="zh-CN" sz="2000" dirty="0">
                <a:latin typeface="宋体" panose="02010600030101010101" pitchFamily="2" charset="-122"/>
                <a:ea typeface="宋体" panose="02010600030101010101" pitchFamily="2" charset="-122"/>
              </a:rPr>
              <a:t>10 min</a:t>
            </a:r>
            <a:r>
              <a:rPr lang="zh-CN" altLang="en-US" sz="2000" dirty="0">
                <a:latin typeface="宋体" panose="02010600030101010101" pitchFamily="2" charset="-122"/>
                <a:ea typeface="宋体" panose="02010600030101010101" pitchFamily="2" charset="-122"/>
              </a:rPr>
              <a:t>的监测数据作为稳态数据。启动和关闭之间的每个操作都被认为是一个评估单元。</a:t>
            </a:r>
            <a:r>
              <a:rPr lang="zh-CN" altLang="en-US" sz="2000" b="1" dirty="0">
                <a:latin typeface="宋体" panose="02010600030101010101" pitchFamily="2" charset="-122"/>
                <a:ea typeface="宋体" panose="02010600030101010101" pitchFamily="2" charset="-122"/>
              </a:rPr>
              <a:t>用均方根</a:t>
            </a:r>
            <a:r>
              <a:rPr lang="en-US" altLang="zh-CN" sz="2000" b="1" dirty="0">
                <a:latin typeface="宋体" panose="02010600030101010101" pitchFamily="2" charset="-122"/>
                <a:ea typeface="宋体" panose="02010600030101010101" pitchFamily="2" charset="-122"/>
              </a:rPr>
              <a:t>(RMS)</a:t>
            </a:r>
            <a:r>
              <a:rPr lang="zh-CN" altLang="en-US" sz="2000" b="1" dirty="0">
                <a:latin typeface="宋体" panose="02010600030101010101" pitchFamily="2" charset="-122"/>
                <a:ea typeface="宋体" panose="02010600030101010101" pitchFamily="2" charset="-122"/>
              </a:rPr>
              <a:t>值</a:t>
            </a:r>
            <a:r>
              <a:rPr lang="zh-CN" altLang="en-US" sz="2000" dirty="0">
                <a:latin typeface="宋体" panose="02010600030101010101" pitchFamily="2" charset="-122"/>
                <a:ea typeface="宋体" panose="02010600030101010101" pitchFamily="2" charset="-122"/>
              </a:rPr>
              <a:t>表示各运行时刻的整体振动情况。</a:t>
            </a:r>
            <a:r>
              <a:rPr lang="en-US" altLang="zh-CN" sz="2000" dirty="0">
                <a:latin typeface="宋体" panose="02010600030101010101" pitchFamily="2" charset="-122"/>
                <a:ea typeface="宋体" panose="02010600030101010101" pitchFamily="2" charset="-122"/>
              </a:rPr>
              <a:t>HCA</a:t>
            </a:r>
            <a:r>
              <a:rPr lang="zh-CN" altLang="en-US" sz="2000" dirty="0">
                <a:latin typeface="宋体" panose="02010600030101010101" pitchFamily="2" charset="-122"/>
                <a:ea typeface="宋体" panose="02010600030101010101" pitchFamily="2" charset="-122"/>
              </a:rPr>
              <a:t>分别在</a:t>
            </a:r>
            <a:r>
              <a:rPr lang="zh-CN" altLang="en-US" sz="2000" b="1" dirty="0">
                <a:latin typeface="宋体" panose="02010600030101010101" pitchFamily="2" charset="-122"/>
                <a:ea typeface="宋体" panose="02010600030101010101" pitchFamily="2" charset="-122"/>
              </a:rPr>
              <a:t>发电模式</a:t>
            </a:r>
            <a:r>
              <a:rPr lang="zh-CN" altLang="en-US" sz="2000" dirty="0">
                <a:latin typeface="宋体" panose="02010600030101010101" pitchFamily="2" charset="-122"/>
                <a:ea typeface="宋体" panose="02010600030101010101" pitchFamily="2" charset="-122"/>
              </a:rPr>
              <a:t>和</a:t>
            </a:r>
            <a:r>
              <a:rPr lang="zh-CN" altLang="en-US" sz="2000" b="1" dirty="0">
                <a:latin typeface="宋体" panose="02010600030101010101" pitchFamily="2" charset="-122"/>
                <a:ea typeface="宋体" panose="02010600030101010101" pitchFamily="2" charset="-122"/>
              </a:rPr>
              <a:t>抽水模式</a:t>
            </a:r>
            <a:r>
              <a:rPr lang="zh-CN" altLang="en-US" sz="2000" dirty="0">
                <a:latin typeface="宋体" panose="02010600030101010101" pitchFamily="2" charset="-122"/>
                <a:ea typeface="宋体" panose="02010600030101010101" pitchFamily="2" charset="-122"/>
              </a:rPr>
              <a:t>下进行。</a:t>
            </a:r>
            <a:endParaRPr lang="zh-CN" altLang="en-US"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7661900A-BE29-03EC-E50F-863F1B1B1561}"/>
              </a:ext>
            </a:extLst>
          </p:cNvPr>
          <p:cNvSpPr/>
          <p:nvPr/>
        </p:nvSpPr>
        <p:spPr>
          <a:xfrm>
            <a:off x="796778" y="1235999"/>
            <a:ext cx="2439718" cy="4352669"/>
          </a:xfrm>
          <a:prstGeom prst="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noFill/>
              </a:rPr>
              <a:t> </a:t>
            </a:r>
          </a:p>
          <a:p>
            <a:pPr algn="ctr"/>
            <a:endParaRPr lang="zh-CN" altLang="en-US" dirty="0">
              <a:noFill/>
            </a:endParaRPr>
          </a:p>
        </p:txBody>
      </p:sp>
      <p:sp>
        <p:nvSpPr>
          <p:cNvPr id="11" name="箭头: 右 10">
            <a:extLst>
              <a:ext uri="{FF2B5EF4-FFF2-40B4-BE49-F238E27FC236}">
                <a16:creationId xmlns:a16="http://schemas.microsoft.com/office/drawing/2014/main" id="{CFC79214-08D6-9F74-2149-7D0D74C8B108}"/>
              </a:ext>
            </a:extLst>
          </p:cNvPr>
          <p:cNvSpPr/>
          <p:nvPr/>
        </p:nvSpPr>
        <p:spPr>
          <a:xfrm>
            <a:off x="3344779" y="2743200"/>
            <a:ext cx="1696453" cy="685800"/>
          </a:xfrm>
          <a:prstGeom prst="rightArrow">
            <a:avLst/>
          </a:prstGeom>
          <a:solidFill>
            <a:srgbClr val="99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8513A736-55B1-E9D1-1E06-25BF3BE65496}"/>
              </a:ext>
            </a:extLst>
          </p:cNvPr>
          <p:cNvPicPr>
            <a:picLocks noChangeAspect="1"/>
          </p:cNvPicPr>
          <p:nvPr/>
        </p:nvPicPr>
        <p:blipFill>
          <a:blip r:embed="rId4"/>
          <a:stretch>
            <a:fillRect/>
          </a:stretch>
        </p:blipFill>
        <p:spPr>
          <a:xfrm>
            <a:off x="936625" y="1377288"/>
            <a:ext cx="2219048" cy="4123809"/>
          </a:xfrm>
          <a:prstGeom prst="rect">
            <a:avLst/>
          </a:prstGeom>
        </p:spPr>
      </p:pic>
    </p:spTree>
    <p:extLst>
      <p:ext uri="{BB962C8B-B14F-4D97-AF65-F5344CB8AC3E}">
        <p14:creationId xmlns:p14="http://schemas.microsoft.com/office/powerpoint/2010/main" val="174880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107996"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步骤二</a:t>
            </a:r>
          </a:p>
        </p:txBody>
      </p:sp>
      <p:sp>
        <p:nvSpPr>
          <p:cNvPr id="6" name="矩形 5">
            <a:extLst>
              <a:ext uri="{FF2B5EF4-FFF2-40B4-BE49-F238E27FC236}">
                <a16:creationId xmlns:a16="http://schemas.microsoft.com/office/drawing/2014/main" id="{50C5B213-71B5-834D-0F39-D95644556AC4}"/>
              </a:ext>
            </a:extLst>
          </p:cNvPr>
          <p:cNvSpPr/>
          <p:nvPr/>
        </p:nvSpPr>
        <p:spPr>
          <a:xfrm>
            <a:off x="5041232" y="1235998"/>
            <a:ext cx="6407818" cy="4352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选择设备维护后初始阶段收集的数据作为健康数据集。选取水头</a:t>
            </a:r>
            <a:r>
              <a:rPr lang="en-US" altLang="zh-CN" sz="2000" dirty="0">
                <a:latin typeface="宋体" panose="02010600030101010101" pitchFamily="2" charset="-122"/>
                <a:ea typeface="宋体" panose="02010600030101010101" pitchFamily="2" charset="-122"/>
                <a:cs typeface="Times New Roman" panose="02020603050405020304" pitchFamily="18" charset="0"/>
              </a:rPr>
              <a:t>H</a:t>
            </a:r>
            <a:r>
              <a:rPr lang="zh-CN" altLang="en-US" sz="2000" dirty="0">
                <a:latin typeface="宋体" panose="02010600030101010101" pitchFamily="2" charset="-122"/>
                <a:ea typeface="宋体" panose="02010600030101010101" pitchFamily="2" charset="-122"/>
                <a:cs typeface="Times New Roman" panose="02020603050405020304" pitchFamily="18" charset="0"/>
              </a:rPr>
              <a:t>、有功功率</a:t>
            </a:r>
            <a:r>
              <a:rPr lang="en-US" altLang="zh-CN" sz="2000" dirty="0">
                <a:latin typeface="宋体" panose="02010600030101010101" pitchFamily="2" charset="-122"/>
                <a:ea typeface="宋体" panose="02010600030101010101" pitchFamily="2" charset="-122"/>
                <a:cs typeface="Times New Roman" panose="02020603050405020304" pitchFamily="18" charset="0"/>
              </a:rPr>
              <a:t>P</a:t>
            </a:r>
            <a:r>
              <a:rPr lang="zh-CN" altLang="en-US" sz="2000" dirty="0">
                <a:latin typeface="宋体" panose="02010600030101010101" pitchFamily="2" charset="-122"/>
                <a:ea typeface="宋体" panose="02010600030101010101" pitchFamily="2" charset="-122"/>
                <a:cs typeface="Times New Roman" panose="02020603050405020304" pitchFamily="18" charset="0"/>
              </a:rPr>
              <a:t>、无功功率</a:t>
            </a:r>
            <a:r>
              <a:rPr lang="en-US" altLang="zh-CN" sz="2000" dirty="0">
                <a:latin typeface="宋体" panose="02010600030101010101" pitchFamily="2" charset="-122"/>
                <a:ea typeface="宋体" panose="02010600030101010101" pitchFamily="2" charset="-122"/>
                <a:cs typeface="Times New Roman" panose="02020603050405020304" pitchFamily="18" charset="0"/>
              </a:rPr>
              <a:t>Q</a:t>
            </a:r>
            <a:r>
              <a:rPr lang="zh-CN" altLang="en-US" sz="2000" dirty="0">
                <a:latin typeface="宋体" panose="02010600030101010101" pitchFamily="2" charset="-122"/>
                <a:ea typeface="宋体" panose="02010600030101010101" pitchFamily="2" charset="-122"/>
                <a:cs typeface="Times New Roman" panose="02020603050405020304" pitchFamily="18" charset="0"/>
              </a:rPr>
              <a:t>、激励电流</a:t>
            </a:r>
            <a:r>
              <a:rPr lang="en-US" altLang="zh-CN" sz="2000" dirty="0">
                <a:latin typeface="宋体" panose="02010600030101010101" pitchFamily="2" charset="-122"/>
                <a:ea typeface="宋体" panose="02010600030101010101" pitchFamily="2" charset="-122"/>
                <a:cs typeface="Times New Roman" panose="02020603050405020304" pitchFamily="18" charset="0"/>
              </a:rPr>
              <a:t>I</a:t>
            </a:r>
            <a:r>
              <a:rPr lang="zh-CN" altLang="en-US" sz="2000" dirty="0">
                <a:latin typeface="宋体" panose="02010600030101010101" pitchFamily="2" charset="-122"/>
                <a:ea typeface="宋体" panose="02010600030101010101" pitchFamily="2" charset="-122"/>
                <a:cs typeface="Times New Roman" panose="02020603050405020304" pitchFamily="18" charset="0"/>
              </a:rPr>
              <a:t>、激励电压</a:t>
            </a:r>
            <a:r>
              <a:rPr lang="en-US" altLang="zh-CN" sz="2000" dirty="0">
                <a:latin typeface="宋体" panose="02010600030101010101" pitchFamily="2" charset="-122"/>
                <a:ea typeface="宋体" panose="02010600030101010101" pitchFamily="2" charset="-122"/>
                <a:cs typeface="Times New Roman" panose="02020603050405020304" pitchFamily="18" charset="0"/>
              </a:rPr>
              <a:t>U</a:t>
            </a:r>
            <a:r>
              <a:rPr lang="zh-CN" altLang="en-US" sz="2000" dirty="0">
                <a:latin typeface="宋体" panose="02010600030101010101" pitchFamily="2" charset="-122"/>
                <a:ea typeface="宋体" panose="02010600030101010101" pitchFamily="2" charset="-122"/>
                <a:cs typeface="Times New Roman" panose="02020603050405020304" pitchFamily="18" charset="0"/>
              </a:rPr>
              <a:t>以及上、下导轴承出油最高温度</a:t>
            </a:r>
            <a:r>
              <a:rPr lang="en-US" altLang="zh-CN" sz="2000" dirty="0">
                <a:latin typeface="宋体" panose="02010600030101010101" pitchFamily="2" charset="-122"/>
                <a:ea typeface="宋体" panose="02010600030101010101" pitchFamily="2" charset="-122"/>
                <a:cs typeface="Times New Roman" panose="02020603050405020304" pitchFamily="18" charset="0"/>
              </a:rPr>
              <a:t>T1</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T2</a:t>
            </a:r>
            <a:r>
              <a:rPr lang="zh-CN" altLang="en-US" sz="2000" dirty="0">
                <a:latin typeface="宋体" panose="02010600030101010101" pitchFamily="2" charset="-122"/>
                <a:ea typeface="宋体" panose="02010600030101010101" pitchFamily="2" charset="-122"/>
                <a:cs typeface="Times New Roman" panose="02020603050405020304" pitchFamily="18" charset="0"/>
              </a:rPr>
              <a:t>等工况参数作为输入。选取位于上导轴承</a:t>
            </a:r>
            <a:r>
              <a:rPr lang="en-US" altLang="zh-CN" sz="2000" dirty="0">
                <a:latin typeface="宋体" panose="02010600030101010101" pitchFamily="2" charset="-122"/>
                <a:ea typeface="宋体" panose="02010600030101010101" pitchFamily="2" charset="-122"/>
                <a:cs typeface="Times New Roman" panose="02020603050405020304" pitchFamily="18" charset="0"/>
              </a:rPr>
              <a:t>X</a:t>
            </a:r>
            <a:r>
              <a:rPr lang="zh-CN" altLang="en-US" sz="2000" dirty="0">
                <a:latin typeface="宋体" panose="02010600030101010101" pitchFamily="2" charset="-122"/>
                <a:ea typeface="宋体" panose="02010600030101010101" pitchFamily="2" charset="-122"/>
                <a:cs typeface="Times New Roman" panose="02020603050405020304" pitchFamily="18" charset="0"/>
              </a:rPr>
              <a:t>方向</a:t>
            </a:r>
            <a:r>
              <a:rPr lang="en-US" altLang="zh-CN" sz="2000" dirty="0">
                <a:latin typeface="宋体" panose="02010600030101010101" pitchFamily="2" charset="-122"/>
                <a:ea typeface="宋体" panose="02010600030101010101" pitchFamily="2" charset="-122"/>
                <a:cs typeface="Times New Roman" panose="02020603050405020304" pitchFamily="18" charset="0"/>
              </a:rPr>
              <a:t>(upper X)</a:t>
            </a:r>
            <a:r>
              <a:rPr lang="zh-CN" altLang="en-US" sz="2000" dirty="0">
                <a:latin typeface="宋体" panose="02010600030101010101" pitchFamily="2" charset="-122"/>
                <a:ea typeface="宋体" panose="02010600030101010101" pitchFamily="2" charset="-122"/>
                <a:cs typeface="Times New Roman" panose="02020603050405020304" pitchFamily="18" charset="0"/>
              </a:rPr>
              <a:t>、上导轴承</a:t>
            </a:r>
            <a:r>
              <a:rPr lang="en-US" altLang="zh-CN" sz="2000" dirty="0">
                <a:latin typeface="宋体" panose="02010600030101010101" pitchFamily="2" charset="-122"/>
                <a:ea typeface="宋体" panose="02010600030101010101" pitchFamily="2" charset="-122"/>
                <a:cs typeface="Times New Roman" panose="02020603050405020304" pitchFamily="18" charset="0"/>
              </a:rPr>
              <a:t>Y</a:t>
            </a:r>
            <a:r>
              <a:rPr lang="zh-CN" altLang="en-US" sz="2000" dirty="0">
                <a:latin typeface="宋体" panose="02010600030101010101" pitchFamily="2" charset="-122"/>
                <a:ea typeface="宋体" panose="02010600030101010101" pitchFamily="2" charset="-122"/>
                <a:cs typeface="Times New Roman" panose="02020603050405020304" pitchFamily="18" charset="0"/>
              </a:rPr>
              <a:t>方向</a:t>
            </a:r>
            <a:r>
              <a:rPr lang="en-US" altLang="zh-CN" sz="2000" dirty="0">
                <a:latin typeface="宋体" panose="02010600030101010101" pitchFamily="2" charset="-122"/>
                <a:ea typeface="宋体" panose="02010600030101010101" pitchFamily="2" charset="-122"/>
                <a:cs typeface="Times New Roman" panose="02020603050405020304" pitchFamily="18" charset="0"/>
              </a:rPr>
              <a:t>(upper Y)</a:t>
            </a:r>
            <a:r>
              <a:rPr lang="zh-CN" altLang="en-US" sz="2000" dirty="0">
                <a:latin typeface="宋体" panose="02010600030101010101" pitchFamily="2" charset="-122"/>
                <a:ea typeface="宋体" panose="02010600030101010101" pitchFamily="2" charset="-122"/>
                <a:cs typeface="Times New Roman" panose="02020603050405020304" pitchFamily="18" charset="0"/>
              </a:rPr>
              <a:t>、下导轴承</a:t>
            </a:r>
            <a:r>
              <a:rPr lang="en-US" altLang="zh-CN" sz="2000" dirty="0">
                <a:latin typeface="宋体" panose="02010600030101010101" pitchFamily="2" charset="-122"/>
                <a:ea typeface="宋体" panose="02010600030101010101" pitchFamily="2" charset="-122"/>
                <a:cs typeface="Times New Roman" panose="02020603050405020304" pitchFamily="18" charset="0"/>
              </a:rPr>
              <a:t>X</a:t>
            </a:r>
            <a:r>
              <a:rPr lang="zh-CN" altLang="en-US" sz="2000" dirty="0">
                <a:latin typeface="宋体" panose="02010600030101010101" pitchFamily="2" charset="-122"/>
                <a:ea typeface="宋体" panose="02010600030101010101" pitchFamily="2" charset="-122"/>
                <a:cs typeface="Times New Roman" panose="02020603050405020304" pitchFamily="18" charset="0"/>
              </a:rPr>
              <a:t>方向</a:t>
            </a:r>
            <a:r>
              <a:rPr lang="en-US" altLang="zh-CN" sz="2000" dirty="0">
                <a:latin typeface="宋体" panose="02010600030101010101" pitchFamily="2" charset="-122"/>
                <a:ea typeface="宋体" panose="02010600030101010101" pitchFamily="2" charset="-122"/>
                <a:cs typeface="Times New Roman" panose="02020603050405020304" pitchFamily="18" charset="0"/>
              </a:rPr>
              <a:t>(lower X)</a:t>
            </a:r>
            <a:r>
              <a:rPr lang="zh-CN" altLang="en-US" sz="2000" dirty="0">
                <a:latin typeface="宋体" panose="02010600030101010101" pitchFamily="2" charset="-122"/>
                <a:ea typeface="宋体" panose="02010600030101010101" pitchFamily="2" charset="-122"/>
                <a:cs typeface="Times New Roman" panose="02020603050405020304" pitchFamily="18" charset="0"/>
              </a:rPr>
              <a:t>、下导轴承</a:t>
            </a:r>
            <a:r>
              <a:rPr lang="en-US" altLang="zh-CN" sz="2000" dirty="0">
                <a:latin typeface="宋体" panose="02010600030101010101" pitchFamily="2" charset="-122"/>
                <a:ea typeface="宋体" panose="02010600030101010101" pitchFamily="2" charset="-122"/>
                <a:cs typeface="Times New Roman" panose="02020603050405020304" pitchFamily="18" charset="0"/>
              </a:rPr>
              <a:t>Y</a:t>
            </a:r>
            <a:r>
              <a:rPr lang="zh-CN" altLang="en-US" sz="2000" dirty="0">
                <a:latin typeface="宋体" panose="02010600030101010101" pitchFamily="2" charset="-122"/>
                <a:ea typeface="宋体" panose="02010600030101010101" pitchFamily="2" charset="-122"/>
                <a:cs typeface="Times New Roman" panose="02020603050405020304" pitchFamily="18" charset="0"/>
              </a:rPr>
              <a:t>方向</a:t>
            </a:r>
            <a:r>
              <a:rPr lang="en-US" altLang="zh-CN" sz="2000" dirty="0">
                <a:latin typeface="宋体" panose="02010600030101010101" pitchFamily="2" charset="-122"/>
                <a:ea typeface="宋体" panose="02010600030101010101" pitchFamily="2" charset="-122"/>
                <a:cs typeface="Times New Roman" panose="02020603050405020304" pitchFamily="18" charset="0"/>
              </a:rPr>
              <a:t>(lower Y) (</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Ux</a:t>
            </a:r>
            <a:r>
              <a:rPr lang="en-US" altLang="zh-CN" sz="2000" dirty="0">
                <a:latin typeface="宋体" panose="02010600030101010101" pitchFamily="2" charset="-122"/>
                <a:ea typeface="宋体" panose="02010600030101010101" pitchFamily="2" charset="-122"/>
                <a:cs typeface="Times New Roman" panose="02020603050405020304" pitchFamily="18" charset="0"/>
              </a:rPr>
              <a:t>, Uy, Lx, Ly)</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的四个传感器采集的振动信号作为输出，训练</a:t>
            </a:r>
            <a:r>
              <a:rPr lang="en-US" altLang="zh-CN" sz="2000" dirty="0">
                <a:latin typeface="宋体" panose="02010600030101010101" pitchFamily="2" charset="-122"/>
                <a:ea typeface="宋体" panose="02010600030101010101" pitchFamily="2" charset="-122"/>
                <a:cs typeface="Times New Roman" panose="02020603050405020304" pitchFamily="18" charset="0"/>
              </a:rPr>
              <a:t>MSM-QRNN</a:t>
            </a:r>
            <a:r>
              <a:rPr lang="zh-CN" altLang="en-US" sz="2000" dirty="0">
                <a:latin typeface="宋体" panose="02010600030101010101" pitchFamily="2" charset="-122"/>
                <a:ea typeface="宋体" panose="02010600030101010101" pitchFamily="2" charset="-122"/>
                <a:cs typeface="Times New Roman" panose="02020603050405020304" pitchFamily="18" charset="0"/>
              </a:rPr>
              <a:t>模型。</a:t>
            </a: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7661900A-BE29-03EC-E50F-863F1B1B1561}"/>
              </a:ext>
            </a:extLst>
          </p:cNvPr>
          <p:cNvSpPr/>
          <p:nvPr/>
        </p:nvSpPr>
        <p:spPr>
          <a:xfrm>
            <a:off x="796778" y="1235999"/>
            <a:ext cx="2439718" cy="4352669"/>
          </a:xfrm>
          <a:prstGeom prst="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noFill/>
              </a:rPr>
              <a:t> </a:t>
            </a:r>
          </a:p>
          <a:p>
            <a:pPr algn="ctr"/>
            <a:endParaRPr lang="zh-CN" altLang="en-US" dirty="0">
              <a:noFill/>
            </a:endParaRPr>
          </a:p>
        </p:txBody>
      </p:sp>
      <p:sp>
        <p:nvSpPr>
          <p:cNvPr id="11" name="箭头: 右 10">
            <a:extLst>
              <a:ext uri="{FF2B5EF4-FFF2-40B4-BE49-F238E27FC236}">
                <a16:creationId xmlns:a16="http://schemas.microsoft.com/office/drawing/2014/main" id="{CFC79214-08D6-9F74-2149-7D0D74C8B108}"/>
              </a:ext>
            </a:extLst>
          </p:cNvPr>
          <p:cNvSpPr/>
          <p:nvPr/>
        </p:nvSpPr>
        <p:spPr>
          <a:xfrm>
            <a:off x="3344779" y="2743200"/>
            <a:ext cx="1696453" cy="685800"/>
          </a:xfrm>
          <a:prstGeom prst="rightArrow">
            <a:avLst/>
          </a:prstGeom>
          <a:solidFill>
            <a:srgbClr val="99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C031826F-7DC8-1DC8-E9A8-FDB0EFBE7B5B}"/>
              </a:ext>
            </a:extLst>
          </p:cNvPr>
          <p:cNvPicPr>
            <a:picLocks noChangeAspect="1"/>
          </p:cNvPicPr>
          <p:nvPr/>
        </p:nvPicPr>
        <p:blipFill>
          <a:blip r:embed="rId4"/>
          <a:stretch>
            <a:fillRect/>
          </a:stretch>
        </p:blipFill>
        <p:spPr>
          <a:xfrm>
            <a:off x="897589" y="1414925"/>
            <a:ext cx="2238095" cy="4123809"/>
          </a:xfrm>
          <a:prstGeom prst="rect">
            <a:avLst/>
          </a:prstGeom>
        </p:spPr>
      </p:pic>
    </p:spTree>
    <p:extLst>
      <p:ext uri="{BB962C8B-B14F-4D97-AF65-F5344CB8AC3E}">
        <p14:creationId xmlns:p14="http://schemas.microsoft.com/office/powerpoint/2010/main" val="150944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415772" cy="461665"/>
          </a:xfrm>
          <a:prstGeom prst="rect">
            <a:avLst/>
          </a:prstGeom>
          <a:noFill/>
        </p:spPr>
        <p:txBody>
          <a:bodyPr wrap="none" rtlCol="0">
            <a:spAutoFit/>
          </a:bodyPr>
          <a:lstStyle/>
          <a:p>
            <a:r>
              <a:rPr lang="en-US" altLang="zh-CN" sz="2400" dirty="0">
                <a:latin typeface="宋体" panose="02010600030101010101" pitchFamily="2" charset="-122"/>
                <a:ea typeface="宋体" panose="02010600030101010101" pitchFamily="2" charset="-122"/>
              </a:rPr>
              <a:t>MSM-QRNN</a:t>
            </a:r>
            <a:endParaRPr lang="zh-CN" altLang="en-US" sz="24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915CBB9B-B8F6-F930-BFB5-854314CB2DAC}"/>
              </a:ext>
            </a:extLst>
          </p:cNvPr>
          <p:cNvPicPr>
            <a:picLocks noChangeAspect="1"/>
          </p:cNvPicPr>
          <p:nvPr/>
        </p:nvPicPr>
        <p:blipFill>
          <a:blip r:embed="rId4"/>
          <a:stretch>
            <a:fillRect/>
          </a:stretch>
        </p:blipFill>
        <p:spPr>
          <a:xfrm>
            <a:off x="660400" y="929000"/>
            <a:ext cx="4895238" cy="5000000"/>
          </a:xfrm>
          <a:prstGeom prst="rect">
            <a:avLst/>
          </a:prstGeom>
        </p:spPr>
      </p:pic>
      <p:pic>
        <p:nvPicPr>
          <p:cNvPr id="10" name="图片 9">
            <a:extLst>
              <a:ext uri="{FF2B5EF4-FFF2-40B4-BE49-F238E27FC236}">
                <a16:creationId xmlns:a16="http://schemas.microsoft.com/office/drawing/2014/main" id="{7652CF2E-208F-333E-0134-6303840BAF7F}"/>
              </a:ext>
            </a:extLst>
          </p:cNvPr>
          <p:cNvPicPr>
            <a:picLocks noChangeAspect="1"/>
          </p:cNvPicPr>
          <p:nvPr/>
        </p:nvPicPr>
        <p:blipFill>
          <a:blip r:embed="rId5"/>
          <a:stretch>
            <a:fillRect/>
          </a:stretch>
        </p:blipFill>
        <p:spPr>
          <a:xfrm>
            <a:off x="6019203" y="1570133"/>
            <a:ext cx="5036429" cy="156106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8928709-CB43-07EA-C9B4-6B459C21A97A}"/>
                  </a:ext>
                </a:extLst>
              </p:cNvPr>
              <p:cNvSpPr txBox="1"/>
              <p:nvPr/>
            </p:nvSpPr>
            <p:spPr>
              <a:xfrm>
                <a:off x="5861050" y="3657402"/>
                <a:ext cx="6197600" cy="2166812"/>
              </a:xfrm>
              <a:prstGeom prst="rect">
                <a:avLst/>
              </a:prstGeom>
              <a:noFill/>
            </p:spPr>
            <p:txBody>
              <a:bodyPr wrap="square">
                <a:spAutoFit/>
              </a:bodyPr>
              <a:lstStyle/>
              <a:p>
                <a:pPr>
                  <a:lnSpc>
                    <a:spcPct val="150000"/>
                  </a:lnSpc>
                </a:pPr>
                <a14:m>
                  <m:oMath xmlns:m="http://schemas.openxmlformats.org/officeDocument/2006/math">
                    <m:sSubSup>
                      <m:sSubSupPr>
                        <m:ctrlPr>
                          <a:rPr lang="en-US" altLang="zh-CN"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𝑋</m:t>
                        </m:r>
                      </m:e>
                      <m:sub>
                        <m:r>
                          <a:rPr lang="en-US" altLang="zh-CN" b="0" i="1" smtClean="0">
                            <a:latin typeface="Cambria Math" panose="02040503050406030204" pitchFamily="18" charset="0"/>
                            <a:ea typeface="宋体" panose="02010600030101010101" pitchFamily="2" charset="-122"/>
                          </a:rPr>
                          <m:t>𝑖</m:t>
                        </m:r>
                      </m:sub>
                      <m:sup>
                        <m:r>
                          <a:rPr lang="en-US" altLang="zh-CN" b="0" i="1" smtClean="0">
                            <a:latin typeface="Cambria Math" panose="02040503050406030204" pitchFamily="18" charset="0"/>
                            <a:ea typeface="宋体" panose="02010600030101010101" pitchFamily="2" charset="-122"/>
                          </a:rPr>
                          <m:t>′</m:t>
                        </m:r>
                      </m:sup>
                    </m:sSubSup>
                  </m:oMath>
                </a14:m>
                <a:r>
                  <a:rPr lang="zh-CN" altLang="en-US" dirty="0">
                    <a:latin typeface="宋体" panose="02010600030101010101" pitchFamily="2" charset="-122"/>
                    <a:ea typeface="宋体" panose="02010600030101010101" pitchFamily="2" charset="-122"/>
                  </a:rPr>
                  <a:t>为影响输出目标</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𝑦</m:t>
                        </m:r>
                      </m:e>
                      <m:sub>
                        <m:r>
                          <a:rPr lang="en-US" altLang="zh-CN" b="0" i="1" smtClean="0">
                            <a:latin typeface="Cambria Math" panose="02040503050406030204" pitchFamily="18" charset="0"/>
                            <a:ea typeface="宋体" panose="02010600030101010101" pitchFamily="2" charset="-122"/>
                          </a:rPr>
                          <m:t>𝑖</m:t>
                        </m:r>
                      </m:sub>
                    </m:sSub>
                  </m:oMath>
                </a14:m>
                <a:r>
                  <a:rPr lang="zh-CN" altLang="en-US" dirty="0">
                    <a:latin typeface="宋体" panose="02010600030101010101" pitchFamily="2" charset="-122"/>
                    <a:ea typeface="宋体" panose="02010600030101010101" pitchFamily="2" charset="-122"/>
                  </a:rPr>
                  <a:t>的输入特征，</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oMath>
                </a14:m>
                <a:r>
                  <a:rPr lang="zh-CN" altLang="en-US" dirty="0">
                    <a:latin typeface="宋体" panose="02010600030101010101" pitchFamily="2" charset="-122"/>
                    <a:ea typeface="宋体" panose="02010600030101010101" pitchFamily="2" charset="-122"/>
                  </a:rPr>
                  <a:t>为样本个数，</a:t>
                </a:r>
                <a14:m>
                  <m:oMath xmlns:m="http://schemas.openxmlformats.org/officeDocument/2006/math">
                    <m:r>
                      <a:rPr lang="zh-CN" altLang="en-US" i="1" smtClean="0">
                        <a:latin typeface="Cambria Math" panose="02040503050406030204" pitchFamily="18" charset="0"/>
                        <a:ea typeface="宋体" panose="02010600030101010101" pitchFamily="2" charset="-122"/>
                      </a:rPr>
                      <m:t>𝜏</m:t>
                    </m:r>
                    <m:r>
                      <a:rPr lang="zh-CN" altLang="en-US" i="1" smtClean="0">
                        <a:latin typeface="Cambria Math" panose="02040503050406030204" pitchFamily="18" charset="0"/>
                        <a:ea typeface="宋体" panose="02010600030101010101" pitchFamily="2" charset="-122"/>
                      </a:rPr>
                      <m:t>∈(0,1)</m:t>
                    </m:r>
                  </m:oMath>
                </a14:m>
                <a:r>
                  <a:rPr lang="zh-CN" altLang="en-US" dirty="0">
                    <a:latin typeface="宋体" panose="02010600030101010101" pitchFamily="2" charset="-122"/>
                    <a:ea typeface="宋体" panose="02010600030101010101" pitchFamily="2" charset="-122"/>
                  </a:rPr>
                  <a:t>为分位数点。</a:t>
                </a:r>
                <a14:m>
                  <m:oMath xmlns:m="http://schemas.openxmlformats.org/officeDocument/2006/math">
                    <m:r>
                      <a:rPr lang="en-US" altLang="zh-CN" b="0" i="1" smtClean="0">
                        <a:latin typeface="Cambria Math" panose="02040503050406030204" pitchFamily="18" charset="0"/>
                        <a:ea typeface="宋体" panose="02010600030101010101" pitchFamily="2" charset="-122"/>
                      </a:rPr>
                      <m:t>𝑊</m:t>
                    </m:r>
                    <m:r>
                      <a:rPr lang="en-US" altLang="zh-CN" b="0" i="1" smtClean="0">
                        <a:latin typeface="Cambria Math" panose="02040503050406030204" pitchFamily="18" charset="0"/>
                        <a:ea typeface="宋体" panose="02010600030101010101" pitchFamily="2" charset="-122"/>
                      </a:rPr>
                      <m:t>=</m:t>
                    </m:r>
                    <m:d>
                      <m:dPr>
                        <m:begChr m:val="{"/>
                        <m:endChr m:val="}"/>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𝑊</m:t>
                            </m:r>
                          </m:e>
                          <m:sub>
                            <m:r>
                              <a:rPr lang="en-US" altLang="zh-CN" b="0" i="1" smtClean="0">
                                <a:latin typeface="Cambria Math" panose="02040503050406030204" pitchFamily="18" charset="0"/>
                                <a:ea typeface="宋体" panose="02010600030101010101" pitchFamily="2" charset="-122"/>
                              </a:rPr>
                              <m:t>𝑄𝑢𝑒𝑟𝑦</m:t>
                            </m:r>
                          </m:sub>
                        </m:sSub>
                        <m:r>
                          <a:rPr lang="en-US" altLang="zh-CN"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𝑊</m:t>
                            </m:r>
                          </m:e>
                          <m:sub>
                            <m:r>
                              <a:rPr lang="en-US" altLang="zh-CN" i="1">
                                <a:latin typeface="Cambria Math" panose="02040503050406030204" pitchFamily="18" charset="0"/>
                                <a:ea typeface="宋体" panose="02010600030101010101" pitchFamily="2" charset="-122"/>
                              </a:rPr>
                              <m:t>𝑄𝑢𝑒𝑟𝑦</m:t>
                            </m:r>
                          </m:sub>
                        </m:sSub>
                        <m:r>
                          <a:rPr lang="en-US" altLang="zh-CN"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𝑊</m:t>
                            </m:r>
                          </m:e>
                          <m:sub>
                            <m:r>
                              <a:rPr lang="en-US" altLang="zh-CN" b="0" i="1" smtClean="0">
                                <a:latin typeface="Cambria Math" panose="02040503050406030204" pitchFamily="18" charset="0"/>
                                <a:ea typeface="宋体" panose="02010600030101010101" pitchFamily="2" charset="-122"/>
                              </a:rPr>
                              <m:t>𝐾𝑒𝑦</m:t>
                            </m:r>
                          </m:sub>
                        </m:sSub>
                        <m:r>
                          <a:rPr lang="en-US" altLang="zh-CN"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𝑊</m:t>
                            </m:r>
                          </m:e>
                          <m:sub>
                            <m:r>
                              <a:rPr lang="en-US" altLang="zh-CN" b="0" i="1" smtClean="0">
                                <a:latin typeface="Cambria Math" panose="02040503050406030204" pitchFamily="18" charset="0"/>
                                <a:ea typeface="宋体" panose="02010600030101010101" pitchFamily="2" charset="-122"/>
                              </a:rPr>
                              <m:t>𝑉𝑎𝑢𝑙𝑒</m:t>
                            </m:r>
                          </m:sub>
                        </m:sSub>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𝑊</m:t>
                            </m:r>
                          </m:e>
                          <m:sup>
                            <m:r>
                              <a:rPr lang="en-US" altLang="zh-CN" b="0" i="1" smtClean="0">
                                <a:latin typeface="Cambria Math" panose="02040503050406030204" pitchFamily="18" charset="0"/>
                                <a:ea typeface="宋体" panose="02010600030101010101" pitchFamily="2" charset="-122"/>
                              </a:rPr>
                              <m:t>𝑂</m:t>
                            </m:r>
                          </m:sup>
                        </m:sSup>
                        <m:r>
                          <a:rPr lang="en-US" altLang="zh-CN"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𝑊</m:t>
                            </m:r>
                          </m:e>
                          <m:sub>
                            <m:r>
                              <a:rPr lang="en-US" altLang="zh-CN" b="0" i="1" smtClean="0">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𝑊</m:t>
                            </m:r>
                          </m:e>
                          <m:sub>
                            <m:r>
                              <a:rPr lang="en-US" altLang="zh-CN" b="0" i="1" smtClean="0">
                                <a:latin typeface="Cambria Math" panose="02040503050406030204" pitchFamily="18" charset="0"/>
                                <a:ea typeface="宋体" panose="02010600030101010101" pitchFamily="2" charset="-122"/>
                              </a:rPr>
                              <m:t>2</m:t>
                            </m:r>
                          </m:sub>
                        </m:sSub>
                      </m:e>
                    </m:d>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𝑏</m:t>
                    </m:r>
                    <m:r>
                      <a:rPr lang="en-US" altLang="zh-CN" b="0" i="1" dirty="0" smtClean="0">
                        <a:latin typeface="Cambria Math" panose="02040503050406030204" pitchFamily="18" charset="0"/>
                        <a:ea typeface="宋体" panose="02010600030101010101" pitchFamily="2" charset="-122"/>
                      </a:rPr>
                      <m:t>={</m:t>
                    </m:r>
                    <m:sSub>
                      <m:sSubPr>
                        <m:ctrlPr>
                          <a:rPr lang="en-US" altLang="zh-CN" b="0" i="1" dirty="0" smtClean="0">
                            <a:latin typeface="Cambria Math" panose="02040503050406030204" pitchFamily="18" charset="0"/>
                            <a:ea typeface="宋体" panose="02010600030101010101" pitchFamily="2" charset="-122"/>
                          </a:rPr>
                        </m:ctrlPr>
                      </m:sSubPr>
                      <m:e>
                        <m:r>
                          <a:rPr lang="en-US" altLang="zh-CN" b="0" i="1" dirty="0" smtClean="0">
                            <a:latin typeface="Cambria Math" panose="02040503050406030204" pitchFamily="18" charset="0"/>
                            <a:ea typeface="宋体" panose="02010600030101010101" pitchFamily="2" charset="-122"/>
                          </a:rPr>
                          <m:t>𝑏</m:t>
                        </m:r>
                      </m:e>
                      <m:sub>
                        <m:r>
                          <a:rPr lang="en-US" altLang="zh-CN" b="0" i="1" dirty="0" smtClean="0">
                            <a:latin typeface="Cambria Math" panose="02040503050406030204" pitchFamily="18" charset="0"/>
                            <a:ea typeface="宋体" panose="02010600030101010101" pitchFamily="2" charset="-122"/>
                          </a:rPr>
                          <m:t>1</m:t>
                        </m:r>
                      </m:sub>
                    </m:sSub>
                    <m:r>
                      <a:rPr lang="en-US" altLang="zh-CN" b="0" i="1" dirty="0" smtClean="0">
                        <a:latin typeface="Cambria Math" panose="02040503050406030204" pitchFamily="18" charset="0"/>
                        <a:ea typeface="宋体" panose="02010600030101010101" pitchFamily="2" charset="-122"/>
                      </a:rPr>
                      <m:t>,</m:t>
                    </m:r>
                    <m:sSub>
                      <m:sSubPr>
                        <m:ctrlPr>
                          <a:rPr lang="en-US" altLang="zh-CN" i="1" dirty="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𝑏</m:t>
                        </m:r>
                      </m:e>
                      <m:sub>
                        <m:r>
                          <a:rPr lang="en-US" altLang="zh-CN" b="0" i="1" dirty="0" smtClean="0">
                            <a:latin typeface="Cambria Math" panose="02040503050406030204" pitchFamily="18" charset="0"/>
                            <a:ea typeface="宋体" panose="02010600030101010101" pitchFamily="2" charset="-122"/>
                          </a:rPr>
                          <m:t>2</m:t>
                        </m:r>
                      </m:sub>
                    </m:sSub>
                    <m:r>
                      <a:rPr lang="en-US" altLang="zh-CN" b="0"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是需要学习的参数，可以通过使用随机梯度下降法最小化</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𝐿𝑜𝑠𝑠</m:t>
                    </m:r>
                  </m:oMath>
                </a14:m>
                <a:r>
                  <a:rPr lang="zh-CN" altLang="en-US" dirty="0">
                    <a:latin typeface="宋体" panose="02010600030101010101" pitchFamily="2" charset="-122"/>
                    <a:ea typeface="宋体" panose="02010600030101010101" pitchFamily="2" charset="-122"/>
                  </a:rPr>
                  <a:t>来更新。将HBM在</a:t>
                </a:r>
                <a14:m>
                  <m:oMath xmlns:m="http://schemas.openxmlformats.org/officeDocument/2006/math">
                    <m:r>
                      <a:rPr lang="zh-CN" altLang="en-US" i="1" dirty="0" smtClean="0">
                        <a:latin typeface="Cambria Math" panose="02040503050406030204" pitchFamily="18" charset="0"/>
                        <a:ea typeface="宋体" panose="02010600030101010101" pitchFamily="2" charset="-122"/>
                      </a:rPr>
                      <m:t>𝜏</m:t>
                    </m:r>
                    <m:r>
                      <a:rPr lang="zh-CN" altLang="en-US" i="1" dirty="0" smtClean="0">
                        <a:latin typeface="Cambria Math" panose="02040503050406030204" pitchFamily="18" charset="0"/>
                        <a:ea typeface="宋体" panose="02010600030101010101" pitchFamily="2" charset="-122"/>
                      </a:rPr>
                      <m:t> = 0.95</m:t>
                    </m:r>
                    <m:r>
                      <a:rPr lang="zh-CN" altLang="en-US" i="1" dirty="0" smtClean="0">
                        <a:latin typeface="Cambria Math" panose="02040503050406030204" pitchFamily="18" charset="0"/>
                        <a:ea typeface="宋体" panose="02010600030101010101" pitchFamily="2" charset="-122"/>
                      </a:rPr>
                      <m:t>时</m:t>
                    </m:r>
                  </m:oMath>
                </a14:m>
                <a:r>
                  <a:rPr lang="zh-CN" altLang="en-US" dirty="0">
                    <a:latin typeface="宋体" panose="02010600030101010101" pitchFamily="2" charset="-122"/>
                    <a:ea typeface="宋体" panose="02010600030101010101" pitchFamily="2" charset="-122"/>
                  </a:rPr>
                  <a:t>的输出作为健康振动的上界。</a:t>
                </a:r>
              </a:p>
            </p:txBody>
          </p:sp>
        </mc:Choice>
        <mc:Fallback xmlns="">
          <p:sp>
            <p:nvSpPr>
              <p:cNvPr id="5" name="文本框 4">
                <a:extLst>
                  <a:ext uri="{FF2B5EF4-FFF2-40B4-BE49-F238E27FC236}">
                    <a16:creationId xmlns:a16="http://schemas.microsoft.com/office/drawing/2014/main" id="{A8928709-CB43-07EA-C9B4-6B459C21A97A}"/>
                  </a:ext>
                </a:extLst>
              </p:cNvPr>
              <p:cNvSpPr txBox="1">
                <a:spLocks noRot="1" noChangeAspect="1" noMove="1" noResize="1" noEditPoints="1" noAdjustHandles="1" noChangeArrowheads="1" noChangeShapeType="1" noTextEdit="1"/>
              </p:cNvSpPr>
              <p:nvPr/>
            </p:nvSpPr>
            <p:spPr>
              <a:xfrm>
                <a:off x="5861050" y="3657402"/>
                <a:ext cx="6197600" cy="2166812"/>
              </a:xfrm>
              <a:prstGeom prst="rect">
                <a:avLst/>
              </a:prstGeom>
              <a:blipFill>
                <a:blip r:embed="rId6"/>
                <a:stretch>
                  <a:fillRect l="-787" b="-36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51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2031325"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步骤三</a:t>
            </a:r>
          </a:p>
        </p:txBody>
      </p:sp>
      <p:sp>
        <p:nvSpPr>
          <p:cNvPr id="6" name="矩形 5">
            <a:extLst>
              <a:ext uri="{FF2B5EF4-FFF2-40B4-BE49-F238E27FC236}">
                <a16:creationId xmlns:a16="http://schemas.microsoft.com/office/drawing/2014/main" id="{50C5B213-71B5-834D-0F39-D95644556AC4}"/>
              </a:ext>
            </a:extLst>
          </p:cNvPr>
          <p:cNvSpPr/>
          <p:nvPr/>
        </p:nvSpPr>
        <p:spPr>
          <a:xfrm>
            <a:off x="5041233" y="893101"/>
            <a:ext cx="5766468" cy="28597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50000"/>
              </a:lnSpc>
            </a:pPr>
            <a:r>
              <a:rPr lang="zh-CN" altLang="en-US" sz="2400" dirty="0"/>
              <a:t>       </a:t>
            </a:r>
            <a:r>
              <a:rPr lang="zh-CN" altLang="en-US" dirty="0">
                <a:latin typeface="宋体" panose="02010600030101010101" pitchFamily="2" charset="-122"/>
                <a:ea typeface="宋体" panose="02010600030101010101" pitchFamily="2" charset="-122"/>
              </a:rPr>
              <a:t>将在线监测的运行参数输入</a:t>
            </a:r>
            <a:r>
              <a:rPr lang="en-US" altLang="zh-CN" dirty="0">
                <a:latin typeface="宋体" panose="02010600030101010101" pitchFamily="2" charset="-122"/>
                <a:ea typeface="宋体" panose="02010600030101010101" pitchFamily="2" charset="-122"/>
              </a:rPr>
              <a:t>HBM</a:t>
            </a:r>
            <a:r>
              <a:rPr lang="zh-CN" altLang="en-US" dirty="0">
                <a:latin typeface="宋体" panose="02010600030101010101" pitchFamily="2" charset="-122"/>
                <a:ea typeface="宋体" panose="02010600030101010101" pitchFamily="2" charset="-122"/>
              </a:rPr>
              <a:t>，得到相应的健康振动上界。利用历史振动数据的分布特征和电站给出的预警振动值，确定早期退化和异常运行对应的两个</a:t>
            </a:r>
            <a:r>
              <a:rPr lang="en-US" altLang="zh-CN" dirty="0">
                <a:latin typeface="宋体" panose="02010600030101010101" pitchFamily="2" charset="-122"/>
                <a:ea typeface="宋体" panose="02010600030101010101" pitchFamily="2" charset="-122"/>
              </a:rPr>
              <a:t>PDI</a:t>
            </a:r>
            <a:r>
              <a:rPr lang="zh-CN" altLang="en-US" dirty="0">
                <a:latin typeface="宋体" panose="02010600030101010101" pitchFamily="2" charset="-122"/>
                <a:ea typeface="宋体" panose="02010600030101010101" pitchFamily="2" charset="-122"/>
              </a:rPr>
              <a:t>阈值。利用阈值构建非线性模糊无因次函数（</a:t>
            </a:r>
            <a:r>
              <a:rPr lang="en-US" altLang="zh-CN" dirty="0">
                <a:latin typeface="宋体" panose="02010600030101010101" pitchFamily="2" charset="-122"/>
                <a:ea typeface="宋体" panose="02010600030101010101" pitchFamily="2" charset="-122"/>
              </a:rPr>
              <a:t> FDF </a:t>
            </a:r>
            <a:r>
              <a:rPr lang="zh-CN" altLang="en-US" dirty="0">
                <a:latin typeface="宋体" panose="02010600030101010101" pitchFamily="2" charset="-122"/>
                <a:ea typeface="宋体" panose="02010600030101010101" pitchFamily="2" charset="-122"/>
              </a:rPr>
              <a:t>），将实测振动与预测健康振动之间的偏差映射到</a:t>
            </a:r>
            <a:r>
              <a:rPr lang="en-US" altLang="zh-CN" dirty="0">
                <a:latin typeface="宋体" panose="02010600030101010101" pitchFamily="2" charset="-122"/>
                <a:ea typeface="宋体" panose="02010600030101010101" pitchFamily="2" charset="-122"/>
              </a:rPr>
              <a:t>PDI</a:t>
            </a:r>
            <a:r>
              <a:rPr lang="zh-CN" altLang="en-US" dirty="0">
                <a:latin typeface="宋体" panose="02010600030101010101" pitchFamily="2" charset="-122"/>
                <a:ea typeface="宋体" panose="02010600030101010101" pitchFamily="2" charset="-122"/>
              </a:rPr>
              <a:t>。</a:t>
            </a:r>
          </a:p>
        </p:txBody>
      </p:sp>
      <p:sp>
        <p:nvSpPr>
          <p:cNvPr id="11" name="箭头: 右 10">
            <a:extLst>
              <a:ext uri="{FF2B5EF4-FFF2-40B4-BE49-F238E27FC236}">
                <a16:creationId xmlns:a16="http://schemas.microsoft.com/office/drawing/2014/main" id="{CFC79214-08D6-9F74-2149-7D0D74C8B108}"/>
              </a:ext>
            </a:extLst>
          </p:cNvPr>
          <p:cNvSpPr/>
          <p:nvPr/>
        </p:nvSpPr>
        <p:spPr>
          <a:xfrm>
            <a:off x="3224358" y="1907249"/>
            <a:ext cx="1500271" cy="533399"/>
          </a:xfrm>
          <a:prstGeom prst="rightArrow">
            <a:avLst/>
          </a:prstGeom>
          <a:solidFill>
            <a:srgbClr val="99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16028866-37C8-789C-93AE-9DF7A0A0CE40}"/>
              </a:ext>
            </a:extLst>
          </p:cNvPr>
          <p:cNvGrpSpPr/>
          <p:nvPr/>
        </p:nvGrpSpPr>
        <p:grpSpPr>
          <a:xfrm>
            <a:off x="1102575" y="871800"/>
            <a:ext cx="1805179" cy="2859750"/>
            <a:chOff x="796778" y="1235999"/>
            <a:chExt cx="2439718" cy="4352669"/>
          </a:xfrm>
        </p:grpSpPr>
        <p:sp>
          <p:nvSpPr>
            <p:cNvPr id="7" name="矩形 6">
              <a:extLst>
                <a:ext uri="{FF2B5EF4-FFF2-40B4-BE49-F238E27FC236}">
                  <a16:creationId xmlns:a16="http://schemas.microsoft.com/office/drawing/2014/main" id="{7661900A-BE29-03EC-E50F-863F1B1B1561}"/>
                </a:ext>
              </a:extLst>
            </p:cNvPr>
            <p:cNvSpPr/>
            <p:nvPr/>
          </p:nvSpPr>
          <p:spPr>
            <a:xfrm>
              <a:off x="796778" y="1235999"/>
              <a:ext cx="2439718" cy="4352669"/>
            </a:xfrm>
            <a:prstGeom prst="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noFill/>
                </a:rPr>
                <a:t> </a:t>
              </a:r>
            </a:p>
            <a:p>
              <a:pPr algn="ctr"/>
              <a:endParaRPr lang="zh-CN" altLang="en-US" dirty="0">
                <a:noFill/>
              </a:endParaRPr>
            </a:p>
          </p:txBody>
        </p:sp>
        <p:pic>
          <p:nvPicPr>
            <p:cNvPr id="4" name="图片 3">
              <a:extLst>
                <a:ext uri="{FF2B5EF4-FFF2-40B4-BE49-F238E27FC236}">
                  <a16:creationId xmlns:a16="http://schemas.microsoft.com/office/drawing/2014/main" id="{228828B1-A510-4491-E3FA-20F712FFD67A}"/>
                </a:ext>
              </a:extLst>
            </p:cNvPr>
            <p:cNvPicPr>
              <a:picLocks noChangeAspect="1"/>
            </p:cNvPicPr>
            <p:nvPr/>
          </p:nvPicPr>
          <p:blipFill>
            <a:blip r:embed="rId4"/>
            <a:stretch>
              <a:fillRect/>
            </a:stretch>
          </p:blipFill>
          <p:spPr>
            <a:xfrm>
              <a:off x="826984" y="1418099"/>
              <a:ext cx="2350347" cy="3988468"/>
            </a:xfrm>
            <a:prstGeom prst="rect">
              <a:avLst/>
            </a:prstGeom>
          </p:spPr>
        </p:pic>
      </p:grpSp>
      <p:pic>
        <p:nvPicPr>
          <p:cNvPr id="5" name="图片 4">
            <a:extLst>
              <a:ext uri="{FF2B5EF4-FFF2-40B4-BE49-F238E27FC236}">
                <a16:creationId xmlns:a16="http://schemas.microsoft.com/office/drawing/2014/main" id="{98A65001-FFFA-AF68-9AB9-EBEC1385D969}"/>
              </a:ext>
            </a:extLst>
          </p:cNvPr>
          <p:cNvPicPr>
            <a:picLocks noChangeAspect="1"/>
          </p:cNvPicPr>
          <p:nvPr/>
        </p:nvPicPr>
        <p:blipFill>
          <a:blip r:embed="rId5"/>
          <a:stretch>
            <a:fillRect/>
          </a:stretch>
        </p:blipFill>
        <p:spPr>
          <a:xfrm>
            <a:off x="291866" y="4067885"/>
            <a:ext cx="5371541" cy="1430159"/>
          </a:xfrm>
          <a:prstGeom prst="rect">
            <a:avLst/>
          </a:prstGeom>
        </p:spPr>
      </p:pic>
      <p:pic>
        <p:nvPicPr>
          <p:cNvPr id="8" name="图片 7">
            <a:extLst>
              <a:ext uri="{FF2B5EF4-FFF2-40B4-BE49-F238E27FC236}">
                <a16:creationId xmlns:a16="http://schemas.microsoft.com/office/drawing/2014/main" id="{3E1F9D93-EB76-F75F-29DF-C3D0CDDE44BB}"/>
              </a:ext>
            </a:extLst>
          </p:cNvPr>
          <p:cNvPicPr>
            <a:picLocks noChangeAspect="1"/>
          </p:cNvPicPr>
          <p:nvPr/>
        </p:nvPicPr>
        <p:blipFill>
          <a:blip r:embed="rId6"/>
          <a:stretch>
            <a:fillRect/>
          </a:stretch>
        </p:blipFill>
        <p:spPr>
          <a:xfrm>
            <a:off x="5982511" y="3910046"/>
            <a:ext cx="5328301" cy="1985493"/>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C08751F-7160-28FA-F811-DC7C78A2558E}"/>
                  </a:ext>
                </a:extLst>
              </p:cNvPr>
              <p:cNvSpPr txBox="1"/>
              <p:nvPr/>
            </p:nvSpPr>
            <p:spPr>
              <a:xfrm>
                <a:off x="256004" y="5790983"/>
                <a:ext cx="11720096" cy="646331"/>
              </a:xfrm>
              <a:prstGeom prst="rect">
                <a:avLst/>
              </a:prstGeom>
              <a:noFill/>
            </p:spPr>
            <p:txBody>
              <a:bodyPr wrap="square">
                <a:spAutoFit/>
              </a:bodyPr>
              <a:lstStyle/>
              <a:p>
                <a14:m>
                  <m:oMath xmlns:m="http://schemas.openxmlformats.org/officeDocument/2006/math">
                    <m:r>
                      <a:rPr lang="en-US" altLang="zh-CN" i="1" dirty="0" smtClean="0">
                        <a:latin typeface="Cambria Math" panose="02040503050406030204" pitchFamily="18" charset="0"/>
                        <a:ea typeface="宋体" panose="02010600030101010101" pitchFamily="2" charset="-122"/>
                      </a:rPr>
                      <m:t>𝑑</m:t>
                    </m:r>
                    <m:r>
                      <a:rPr lang="en-US" altLang="zh-CN"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实测振动与健康振动上界的偏差，表征了当前健康状态与理想健康状态的偏离程度。</a:t>
                </a:r>
                <a:endParaRPr lang="en-US" altLang="zh-CN" dirty="0">
                  <a:latin typeface="宋体" panose="02010600030101010101" pitchFamily="2" charset="-122"/>
                  <a:ea typeface="宋体" panose="02010600030101010101" pitchFamily="2" charset="-122"/>
                </a:endParaRPr>
              </a:p>
              <a:p>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a:rPr lang="en-US" altLang="zh-CN" b="0" i="1" dirty="0" smtClean="0">
                            <a:latin typeface="Cambria Math" panose="02040503050406030204" pitchFamily="18" charset="0"/>
                            <a:ea typeface="宋体" panose="02010600030101010101" pitchFamily="2" charset="-122"/>
                          </a:rPr>
                          <m:t>𝑑</m:t>
                        </m:r>
                      </m:e>
                      <m:sub>
                        <m:r>
                          <a:rPr lang="en-US" altLang="zh-CN" b="0" i="1" dirty="0" smtClean="0">
                            <a:latin typeface="Cambria Math" panose="02040503050406030204" pitchFamily="18" charset="0"/>
                            <a:ea typeface="宋体" panose="02010600030101010101" pitchFamily="2" charset="-122"/>
                          </a:rPr>
                          <m:t>𝐻</m:t>
                        </m:r>
                      </m:sub>
                    </m:sSub>
                    <m:r>
                      <a:rPr lang="en-US" altLang="zh-CN" i="1" dirty="0" smtClean="0">
                        <a:latin typeface="Cambria Math" panose="02040503050406030204" pitchFamily="18" charset="0"/>
                        <a:ea typeface="宋体" panose="02010600030101010101" pitchFamily="2" charset="-122"/>
                      </a:rPr>
                      <m:t>,</m:t>
                    </m:r>
                    <m:sSub>
                      <m:sSubPr>
                        <m:ctrlPr>
                          <a:rPr lang="en-US" altLang="zh-CN" i="1" dirty="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𝑑</m:t>
                        </m:r>
                      </m:e>
                      <m:sub>
                        <m:r>
                          <a:rPr lang="en-US" altLang="zh-CN" b="0" i="1" dirty="0" smtClean="0">
                            <a:latin typeface="Cambria Math" panose="02040503050406030204" pitchFamily="18" charset="0"/>
                            <a:ea typeface="宋体" panose="02010600030101010101" pitchFamily="2" charset="-122"/>
                          </a:rPr>
                          <m:t>𝑊</m:t>
                        </m:r>
                      </m:sub>
                    </m:sSub>
                    <m:r>
                      <a:rPr lang="en-US" altLang="zh-CN" i="1" dirty="0">
                        <a:latin typeface="Cambria Math" panose="02040503050406030204" pitchFamily="18" charset="0"/>
                        <a:ea typeface="宋体" panose="02010600030101010101" pitchFamily="2" charset="-122"/>
                      </a:rPr>
                      <m:t>,: </m:t>
                    </m:r>
                  </m:oMath>
                </a14:m>
                <a:r>
                  <a:rPr lang="zh-CN" altLang="en-US" dirty="0">
                    <a:latin typeface="宋体" panose="02010600030101010101" pitchFamily="2" charset="-122"/>
                    <a:ea typeface="宋体" panose="02010600030101010101" pitchFamily="2" charset="-122"/>
                  </a:rPr>
                  <a:t>利用历史振动数据的分布特征和电站给出的预警振动值，确定早期退化和异常运行对应的两个</a:t>
                </a:r>
                <a:r>
                  <a:rPr lang="en-US" altLang="zh-CN" dirty="0">
                    <a:latin typeface="宋体" panose="02010600030101010101" pitchFamily="2" charset="-122"/>
                    <a:ea typeface="宋体" panose="02010600030101010101" pitchFamily="2" charset="-122"/>
                  </a:rPr>
                  <a:t>PDI</a:t>
                </a:r>
                <a:r>
                  <a:rPr lang="zh-CN" altLang="en-US" dirty="0">
                    <a:latin typeface="宋体" panose="02010600030101010101" pitchFamily="2" charset="-122"/>
                    <a:ea typeface="宋体" panose="02010600030101010101" pitchFamily="2" charset="-122"/>
                  </a:rPr>
                  <a:t>阈值。</a:t>
                </a:r>
              </a:p>
            </p:txBody>
          </p:sp>
        </mc:Choice>
        <mc:Fallback xmlns="">
          <p:sp>
            <p:nvSpPr>
              <p:cNvPr id="9" name="文本框 8">
                <a:extLst>
                  <a:ext uri="{FF2B5EF4-FFF2-40B4-BE49-F238E27FC236}">
                    <a16:creationId xmlns:a16="http://schemas.microsoft.com/office/drawing/2014/main" id="{DC08751F-7160-28FA-F811-DC7C78A2558E}"/>
                  </a:ext>
                </a:extLst>
              </p:cNvPr>
              <p:cNvSpPr txBox="1">
                <a:spLocks noRot="1" noChangeAspect="1" noMove="1" noResize="1" noEditPoints="1" noAdjustHandles="1" noChangeArrowheads="1" noChangeShapeType="1" noTextEdit="1"/>
              </p:cNvSpPr>
              <p:nvPr/>
            </p:nvSpPr>
            <p:spPr>
              <a:xfrm>
                <a:off x="256004" y="5790983"/>
                <a:ext cx="11720096" cy="646331"/>
              </a:xfrm>
              <a:prstGeom prst="rect">
                <a:avLst/>
              </a:prstGeom>
              <a:blipFill>
                <a:blip r:embed="rId7"/>
                <a:stretch>
                  <a:fillRect t="-7547" b="-122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932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107996"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步骤四</a:t>
            </a:r>
          </a:p>
        </p:txBody>
      </p:sp>
      <p:sp>
        <p:nvSpPr>
          <p:cNvPr id="6" name="矩形 5">
            <a:extLst>
              <a:ext uri="{FF2B5EF4-FFF2-40B4-BE49-F238E27FC236}">
                <a16:creationId xmlns:a16="http://schemas.microsoft.com/office/drawing/2014/main" id="{50C5B213-71B5-834D-0F39-D95644556AC4}"/>
              </a:ext>
            </a:extLst>
          </p:cNvPr>
          <p:cNvSpPr/>
          <p:nvPr/>
        </p:nvSpPr>
        <p:spPr>
          <a:xfrm>
            <a:off x="4782718" y="827452"/>
            <a:ext cx="6255823" cy="32192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50000"/>
              </a:lnSpc>
            </a:pPr>
            <a:r>
              <a:rPr lang="zh-CN" altLang="en-US" dirty="0">
                <a:latin typeface="宋体" panose="02010600030101010101" pitchFamily="2" charset="-122"/>
                <a:ea typeface="宋体" panose="02010600030101010101" pitchFamily="2" charset="-122"/>
              </a:rPr>
              <a:t>在此基础上，利用改进雷达海图（</a:t>
            </a:r>
            <a:r>
              <a:rPr lang="en-US" altLang="zh-CN" dirty="0">
                <a:latin typeface="宋体" panose="02010600030101010101" pitchFamily="2" charset="-122"/>
                <a:ea typeface="宋体" panose="02010600030101010101" pitchFamily="2" charset="-122"/>
              </a:rPr>
              <a:t>IRC</a:t>
            </a:r>
            <a:r>
              <a:rPr lang="zh-CN" altLang="en-US" dirty="0">
                <a:latin typeface="宋体" panose="02010600030101010101" pitchFamily="2" charset="-122"/>
                <a:ea typeface="宋体" panose="02010600030101010101" pitchFamily="2" charset="-122"/>
              </a:rPr>
              <a:t>）可视化不同测量位置的实时退化程度，并对电源模块进行全面的健康评估。根据综合</a:t>
            </a:r>
            <a:r>
              <a:rPr lang="en-US" altLang="zh-CN" dirty="0">
                <a:latin typeface="宋体" panose="02010600030101010101" pitchFamily="2" charset="-122"/>
                <a:ea typeface="宋体" panose="02010600030101010101" pitchFamily="2" charset="-122"/>
              </a:rPr>
              <a:t>PDI</a:t>
            </a:r>
            <a:r>
              <a:rPr lang="zh-CN" altLang="en-US" dirty="0">
                <a:latin typeface="宋体" panose="02010600030101010101" pitchFamily="2" charset="-122"/>
                <a:ea typeface="宋体" panose="02010600030101010101" pitchFamily="2" charset="-122"/>
              </a:rPr>
              <a:t>值，作业人员可以判断电源模块运行在正常区域还是早期退化的注意区域。如果它在注意区域运行，则会给出预警</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也可以制定合理的维修计划。如果电源运行在“</a:t>
            </a:r>
            <a:r>
              <a:rPr lang="en-US" altLang="zh-CN" dirty="0">
                <a:latin typeface="宋体" panose="02010600030101010101" pitchFamily="2" charset="-122"/>
                <a:ea typeface="宋体" panose="02010600030101010101" pitchFamily="2" charset="-122"/>
              </a:rPr>
              <a:t>normal”</a:t>
            </a:r>
            <a:r>
              <a:rPr lang="zh-CN" altLang="en-US" dirty="0">
                <a:latin typeface="宋体" panose="02010600030101010101" pitchFamily="2" charset="-122"/>
                <a:ea typeface="宋体" panose="02010600030101010101" pitchFamily="2" charset="-122"/>
              </a:rPr>
              <a:t>区域，则回退到步骤</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，继续步骤</a:t>
            </a:r>
            <a:r>
              <a:rPr lang="en-US" altLang="zh-CN" dirty="0">
                <a:latin typeface="宋体" panose="02010600030101010101" pitchFamily="2" charset="-122"/>
                <a:ea typeface="宋体" panose="02010600030101010101" pitchFamily="2" charset="-122"/>
              </a:rPr>
              <a:t>1 - 4</a:t>
            </a:r>
            <a:r>
              <a:rPr lang="zh-CN" altLang="en-US"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11" name="箭头: 右 10">
            <a:extLst>
              <a:ext uri="{FF2B5EF4-FFF2-40B4-BE49-F238E27FC236}">
                <a16:creationId xmlns:a16="http://schemas.microsoft.com/office/drawing/2014/main" id="{CFC79214-08D6-9F74-2149-7D0D74C8B108}"/>
              </a:ext>
            </a:extLst>
          </p:cNvPr>
          <p:cNvSpPr/>
          <p:nvPr/>
        </p:nvSpPr>
        <p:spPr>
          <a:xfrm>
            <a:off x="3335278" y="2101175"/>
            <a:ext cx="1266132" cy="453939"/>
          </a:xfrm>
          <a:prstGeom prst="rightArrow">
            <a:avLst/>
          </a:prstGeom>
          <a:solidFill>
            <a:srgbClr val="99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3D07AED-C530-641E-1DD2-29AC963A5CBE}"/>
              </a:ext>
            </a:extLst>
          </p:cNvPr>
          <p:cNvGrpSpPr/>
          <p:nvPr/>
        </p:nvGrpSpPr>
        <p:grpSpPr>
          <a:xfrm>
            <a:off x="1153458" y="893100"/>
            <a:ext cx="2063155" cy="3153606"/>
            <a:chOff x="796777" y="879319"/>
            <a:chExt cx="2439719" cy="3835354"/>
          </a:xfrm>
        </p:grpSpPr>
        <p:sp>
          <p:nvSpPr>
            <p:cNvPr id="7" name="矩形 6">
              <a:extLst>
                <a:ext uri="{FF2B5EF4-FFF2-40B4-BE49-F238E27FC236}">
                  <a16:creationId xmlns:a16="http://schemas.microsoft.com/office/drawing/2014/main" id="{7661900A-BE29-03EC-E50F-863F1B1B1561}"/>
                </a:ext>
              </a:extLst>
            </p:cNvPr>
            <p:cNvSpPr/>
            <p:nvPr/>
          </p:nvSpPr>
          <p:spPr>
            <a:xfrm>
              <a:off x="796778" y="879319"/>
              <a:ext cx="2439718" cy="3835354"/>
            </a:xfrm>
            <a:prstGeom prst="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noFill/>
                </a:rPr>
                <a:t> </a:t>
              </a:r>
            </a:p>
            <a:p>
              <a:pPr algn="ctr"/>
              <a:endParaRPr lang="zh-CN" altLang="en-US" dirty="0">
                <a:noFill/>
              </a:endParaRPr>
            </a:p>
          </p:txBody>
        </p:sp>
        <p:pic>
          <p:nvPicPr>
            <p:cNvPr id="4" name="图片 3">
              <a:extLst>
                <a:ext uri="{FF2B5EF4-FFF2-40B4-BE49-F238E27FC236}">
                  <a16:creationId xmlns:a16="http://schemas.microsoft.com/office/drawing/2014/main" id="{6A9554D1-2598-55D0-B861-C0884BFA545E}"/>
                </a:ext>
              </a:extLst>
            </p:cNvPr>
            <p:cNvPicPr>
              <a:picLocks noChangeAspect="1"/>
            </p:cNvPicPr>
            <p:nvPr/>
          </p:nvPicPr>
          <p:blipFill>
            <a:blip r:embed="rId4"/>
            <a:stretch>
              <a:fillRect/>
            </a:stretch>
          </p:blipFill>
          <p:spPr>
            <a:xfrm>
              <a:off x="796777" y="1005500"/>
              <a:ext cx="2430507" cy="3654503"/>
            </a:xfrm>
            <a:prstGeom prst="rect">
              <a:avLst/>
            </a:prstGeom>
          </p:spPr>
        </p:pic>
      </p:grpSp>
      <p:pic>
        <p:nvPicPr>
          <p:cNvPr id="5" name="图片 4">
            <a:extLst>
              <a:ext uri="{FF2B5EF4-FFF2-40B4-BE49-F238E27FC236}">
                <a16:creationId xmlns:a16="http://schemas.microsoft.com/office/drawing/2014/main" id="{6081F9CB-B8DC-01E2-4A2A-A04E37FDA2B1}"/>
              </a:ext>
            </a:extLst>
          </p:cNvPr>
          <p:cNvPicPr>
            <a:picLocks noChangeAspect="1"/>
          </p:cNvPicPr>
          <p:nvPr/>
        </p:nvPicPr>
        <p:blipFill>
          <a:blip r:embed="rId5"/>
          <a:stretch>
            <a:fillRect/>
          </a:stretch>
        </p:blipFill>
        <p:spPr>
          <a:xfrm>
            <a:off x="3745774" y="4323397"/>
            <a:ext cx="2207313" cy="1997859"/>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068F610-6243-7734-FE78-27B57D6FEF4B}"/>
                  </a:ext>
                </a:extLst>
              </p:cNvPr>
              <p:cNvSpPr txBox="1"/>
              <p:nvPr/>
            </p:nvSpPr>
            <p:spPr>
              <a:xfrm>
                <a:off x="6026150" y="4445163"/>
                <a:ext cx="3973885" cy="1754326"/>
              </a:xfrm>
              <a:prstGeom prst="rect">
                <a:avLst/>
              </a:prstGeom>
              <a:noFill/>
            </p:spPr>
            <p:txBody>
              <a:bodyPr wrap="square">
                <a:spAutoFit/>
              </a:bodyPr>
              <a:lstStyle/>
              <a:p>
                <a:r>
                  <a:rPr lang="zh-CN" altLang="en-US" sz="1800" dirty="0">
                    <a:latin typeface="宋体" panose="02010600030101010101" pitchFamily="2" charset="-122"/>
                    <a:ea typeface="宋体" panose="02010600030101010101" pitchFamily="2" charset="-122"/>
                  </a:rPr>
                  <a:t>四个测量位置的</a:t>
                </a:r>
                <a:r>
                  <a:rPr lang="en-US" altLang="zh-CN" sz="1800" dirty="0">
                    <a:latin typeface="宋体" panose="02010600030101010101" pitchFamily="2" charset="-122"/>
                    <a:ea typeface="宋体" panose="02010600030101010101" pitchFamily="2" charset="-122"/>
                  </a:rPr>
                  <a:t>PDI</a:t>
                </a:r>
                <a:r>
                  <a:rPr lang="zh-CN" altLang="en-US" sz="180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Upper X</a:t>
                </a:r>
                <a:r>
                  <a:rPr lang="zh-CN" altLang="en-US" sz="1800" dirty="0">
                    <a:latin typeface="宋体" panose="02010600030101010101" pitchFamily="2" charset="-122"/>
                    <a:ea typeface="宋体" panose="02010600030101010101" pitchFamily="2" charset="-122"/>
                  </a:rPr>
                  <a:t>(PDI1)、</a:t>
                </a:r>
                <a:r>
                  <a:rPr lang="en-US" altLang="zh-CN" sz="1800" dirty="0">
                    <a:latin typeface="宋体" panose="02010600030101010101" pitchFamily="2" charset="-122"/>
                    <a:ea typeface="宋体" panose="02010600030101010101" pitchFamily="2" charset="-122"/>
                  </a:rPr>
                  <a:t> Upper </a:t>
                </a:r>
                <a:r>
                  <a:rPr lang="zh-CN" altLang="en-US" sz="1800" dirty="0">
                    <a:latin typeface="宋体" panose="02010600030101010101" pitchFamily="2" charset="-122"/>
                    <a:ea typeface="宋体" panose="02010600030101010101" pitchFamily="2" charset="-122"/>
                  </a:rPr>
                  <a:t>Y (PDI2)、</a:t>
                </a:r>
                <a:r>
                  <a:rPr lang="en-US" altLang="zh-CN" sz="1800" dirty="0">
                    <a:latin typeface="宋体" panose="02010600030101010101" pitchFamily="2" charset="-122"/>
                    <a:ea typeface="宋体" panose="02010600030101010101" pitchFamily="2" charset="-122"/>
                  </a:rPr>
                  <a:t>Lower </a:t>
                </a:r>
                <a:r>
                  <a:rPr lang="zh-CN" altLang="en-US" sz="1800" dirty="0">
                    <a:latin typeface="宋体" panose="02010600030101010101" pitchFamily="2" charset="-122"/>
                    <a:ea typeface="宋体" panose="02010600030101010101" pitchFamily="2" charset="-122"/>
                  </a:rPr>
                  <a:t>X (PDI3)、</a:t>
                </a:r>
                <a:r>
                  <a:rPr lang="en-US" altLang="zh-CN" sz="1800" dirty="0">
                    <a:latin typeface="宋体" panose="02010600030101010101" pitchFamily="2" charset="-122"/>
                    <a:ea typeface="宋体" panose="02010600030101010101" pitchFamily="2" charset="-122"/>
                  </a:rPr>
                  <a:t>Lower Y</a:t>
                </a:r>
                <a:r>
                  <a:rPr lang="zh-CN" altLang="en-US" sz="1800" dirty="0">
                    <a:latin typeface="宋体" panose="02010600030101010101" pitchFamily="2" charset="-122"/>
                    <a:ea typeface="宋体" panose="02010600030101010101" pitchFamily="2" charset="-122"/>
                  </a:rPr>
                  <a:t>(PDI4)，选取为四个指标。</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对从</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个测量位置采集的历史振动信号进行</a:t>
                </a:r>
                <a:r>
                  <a:rPr lang="en-US" altLang="zh-CN" sz="1800" dirty="0">
                    <a:latin typeface="宋体" panose="02010600030101010101" pitchFamily="2" charset="-122"/>
                    <a:ea typeface="宋体" panose="02010600030101010101" pitchFamily="2" charset="-122"/>
                  </a:rPr>
                  <a:t>PCA</a:t>
                </a:r>
                <a:r>
                  <a:rPr lang="zh-CN" altLang="en-US" sz="1800" dirty="0">
                    <a:latin typeface="宋体" panose="02010600030101010101" pitchFamily="2" charset="-122"/>
                    <a:ea typeface="宋体" panose="02010600030101010101" pitchFamily="2" charset="-122"/>
                  </a:rPr>
                  <a:t>，得到</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个权值</a:t>
                </a:r>
                <a:r>
                  <a:rPr lang="en-US" altLang="zh-CN" sz="18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1800" i="1" smtClean="0">
                            <a:latin typeface="Cambria Math" panose="02040503050406030204" pitchFamily="18" charset="0"/>
                            <a:ea typeface="宋体" panose="02010600030101010101" pitchFamily="2" charset="-122"/>
                          </a:rPr>
                        </m:ctrlPr>
                      </m:sSubPr>
                      <m:e>
                        <m:r>
                          <a:rPr lang="zh-CN" altLang="en-US" sz="1800" i="1" smtClean="0">
                            <a:latin typeface="Cambria Math" panose="02040503050406030204" pitchFamily="18" charset="0"/>
                            <a:ea typeface="宋体" panose="02010600030101010101" pitchFamily="2" charset="-122"/>
                          </a:rPr>
                          <m:t>𝜃</m:t>
                        </m:r>
                      </m:e>
                      <m:sub>
                        <m:r>
                          <a:rPr lang="en-US" altLang="zh-CN" sz="1800" b="0" i="1" smtClean="0">
                            <a:latin typeface="Cambria Math" panose="02040503050406030204" pitchFamily="18" charset="0"/>
                            <a:ea typeface="宋体" panose="02010600030101010101" pitchFamily="2" charset="-122"/>
                          </a:rPr>
                          <m:t>1</m:t>
                        </m:r>
                      </m:sub>
                    </m:sSub>
                    <m:r>
                      <a:rPr lang="en-US" altLang="zh-CN" sz="1800" b="0" i="0"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zh-CN" altLang="en-US" i="1">
                            <a:latin typeface="Cambria Math" panose="02040503050406030204" pitchFamily="18" charset="0"/>
                            <a:ea typeface="宋体" panose="02010600030101010101" pitchFamily="2" charset="-122"/>
                          </a:rPr>
                          <m:t>𝜃</m:t>
                        </m:r>
                      </m:e>
                      <m:sub>
                        <m:r>
                          <a:rPr lang="en-US" altLang="zh-CN" b="0" i="1" smtClean="0">
                            <a:latin typeface="Cambria Math" panose="02040503050406030204" pitchFamily="18" charset="0"/>
                            <a:ea typeface="宋体" panose="02010600030101010101" pitchFamily="2" charset="-122"/>
                          </a:rPr>
                          <m:t>2</m:t>
                        </m:r>
                      </m:sub>
                    </m:sSub>
                  </m:oMath>
                </a14:m>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m:t>
                        </m:r>
                        <m:r>
                          <a:rPr lang="zh-CN" altLang="en-US" i="1">
                            <a:latin typeface="Cambria Math" panose="02040503050406030204" pitchFamily="18" charset="0"/>
                            <a:ea typeface="宋体" panose="02010600030101010101" pitchFamily="2" charset="-122"/>
                          </a:rPr>
                          <m:t>𝜃</m:t>
                        </m:r>
                      </m:e>
                      <m:sub>
                        <m:r>
                          <a:rPr lang="en-US" altLang="zh-CN" b="0" i="1" smtClean="0">
                            <a:latin typeface="Cambria Math" panose="02040503050406030204" pitchFamily="18" charset="0"/>
                            <a:ea typeface="宋体" panose="02010600030101010101" pitchFamily="2" charset="-122"/>
                          </a:rPr>
                          <m:t>3</m:t>
                        </m:r>
                      </m:sub>
                    </m:sSub>
                  </m:oMath>
                </a14:m>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m:t>
                        </m:r>
                        <m:r>
                          <a:rPr lang="zh-CN" altLang="en-US" i="1">
                            <a:latin typeface="Cambria Math" panose="02040503050406030204" pitchFamily="18" charset="0"/>
                            <a:ea typeface="宋体" panose="02010600030101010101" pitchFamily="2" charset="-122"/>
                          </a:rPr>
                          <m:t>𝜃</m:t>
                        </m:r>
                      </m:e>
                      <m:sub>
                        <m:r>
                          <a:rPr lang="en-US" altLang="zh-CN" b="0" i="1" smtClean="0">
                            <a:latin typeface="Cambria Math" panose="02040503050406030204" pitchFamily="18" charset="0"/>
                            <a:ea typeface="宋体" panose="02010600030101010101" pitchFamily="2" charset="-122"/>
                          </a:rPr>
                          <m:t>4</m:t>
                        </m:r>
                      </m:sub>
                    </m:sSub>
                  </m:oMath>
                </a14:m>
                <a:endParaRPr lang="en-US" altLang="zh-CN" sz="1800" dirty="0">
                  <a:latin typeface="宋体" panose="02010600030101010101" pitchFamily="2" charset="-122"/>
                  <a:ea typeface="宋体" panose="02010600030101010101" pitchFamily="2" charset="-122"/>
                </a:endParaRPr>
              </a:p>
            </p:txBody>
          </p:sp>
        </mc:Choice>
        <mc:Fallback>
          <p:sp>
            <p:nvSpPr>
              <p:cNvPr id="9" name="文本框 8">
                <a:extLst>
                  <a:ext uri="{FF2B5EF4-FFF2-40B4-BE49-F238E27FC236}">
                    <a16:creationId xmlns:a16="http://schemas.microsoft.com/office/drawing/2014/main" id="{8068F610-6243-7734-FE78-27B57D6FEF4B}"/>
                  </a:ext>
                </a:extLst>
              </p:cNvPr>
              <p:cNvSpPr txBox="1">
                <a:spLocks noRot="1" noChangeAspect="1" noMove="1" noResize="1" noEditPoints="1" noAdjustHandles="1" noChangeArrowheads="1" noChangeShapeType="1" noTextEdit="1"/>
              </p:cNvSpPr>
              <p:nvPr/>
            </p:nvSpPr>
            <p:spPr>
              <a:xfrm>
                <a:off x="6026150" y="4445163"/>
                <a:ext cx="3973885" cy="1754326"/>
              </a:xfrm>
              <a:prstGeom prst="rect">
                <a:avLst/>
              </a:prstGeom>
              <a:blipFill>
                <a:blip r:embed="rId6"/>
                <a:stretch>
                  <a:fillRect l="-1382" t="-1736" r="-3840" b="-3472"/>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F6FF68E9-6ACB-381E-B085-EFCF884F8A40}"/>
              </a:ext>
            </a:extLst>
          </p:cNvPr>
          <p:cNvPicPr>
            <a:picLocks noChangeAspect="1"/>
          </p:cNvPicPr>
          <p:nvPr/>
        </p:nvPicPr>
        <p:blipFill>
          <a:blip r:embed="rId7"/>
          <a:stretch>
            <a:fillRect/>
          </a:stretch>
        </p:blipFill>
        <p:spPr>
          <a:xfrm>
            <a:off x="592554" y="4272213"/>
            <a:ext cx="3002520" cy="2072279"/>
          </a:xfrm>
          <a:prstGeom prst="rect">
            <a:avLst/>
          </a:prstGeom>
        </p:spPr>
      </p:pic>
      <p:pic>
        <p:nvPicPr>
          <p:cNvPr id="12" name="图片 11">
            <a:extLst>
              <a:ext uri="{FF2B5EF4-FFF2-40B4-BE49-F238E27FC236}">
                <a16:creationId xmlns:a16="http://schemas.microsoft.com/office/drawing/2014/main" id="{08235812-381D-6BBD-AB5F-2CBC41567763}"/>
              </a:ext>
            </a:extLst>
          </p:cNvPr>
          <p:cNvPicPr>
            <a:picLocks noChangeAspect="1"/>
          </p:cNvPicPr>
          <p:nvPr/>
        </p:nvPicPr>
        <p:blipFill>
          <a:blip r:embed="rId8"/>
          <a:stretch>
            <a:fillRect/>
          </a:stretch>
        </p:blipFill>
        <p:spPr>
          <a:xfrm>
            <a:off x="10305324" y="5061893"/>
            <a:ext cx="1466434" cy="537693"/>
          </a:xfrm>
          <a:prstGeom prst="rect">
            <a:avLst/>
          </a:prstGeom>
        </p:spPr>
      </p:pic>
    </p:spTree>
    <p:extLst>
      <p:ext uri="{BB962C8B-B14F-4D97-AF65-F5344CB8AC3E}">
        <p14:creationId xmlns:p14="http://schemas.microsoft.com/office/powerpoint/2010/main" val="2607841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261884" cy="461665"/>
          </a:xfrm>
          <a:prstGeom prst="rect">
            <a:avLst/>
          </a:prstGeom>
          <a:noFill/>
        </p:spPr>
        <p:txBody>
          <a:bodyPr wrap="none" rtlCol="0">
            <a:spAutoFit/>
          </a:bodyPr>
          <a:lstStyle/>
          <a:p>
            <a:r>
              <a:rPr lang="en-US" altLang="zh-CN" sz="2400" dirty="0">
                <a:latin typeface="宋体" panose="02010600030101010101" pitchFamily="2" charset="-122"/>
                <a:ea typeface="宋体" panose="02010600030101010101" pitchFamily="2" charset="-122"/>
              </a:rPr>
              <a:t>PDI</a:t>
            </a:r>
            <a:r>
              <a:rPr lang="zh-CN" altLang="en-US" sz="2400" dirty="0">
                <a:latin typeface="宋体" panose="02010600030101010101" pitchFamily="2" charset="-122"/>
                <a:ea typeface="宋体" panose="02010600030101010101" pitchFamily="2" charset="-122"/>
              </a:rPr>
              <a:t>实验</a:t>
            </a:r>
          </a:p>
        </p:txBody>
      </p:sp>
      <p:pic>
        <p:nvPicPr>
          <p:cNvPr id="2" name="图片 1">
            <a:extLst>
              <a:ext uri="{FF2B5EF4-FFF2-40B4-BE49-F238E27FC236}">
                <a16:creationId xmlns:a16="http://schemas.microsoft.com/office/drawing/2014/main" id="{6C1BA990-3C87-2A30-AAF0-37505FC697EE}"/>
              </a:ext>
            </a:extLst>
          </p:cNvPr>
          <p:cNvPicPr>
            <a:picLocks noChangeAspect="1"/>
          </p:cNvPicPr>
          <p:nvPr/>
        </p:nvPicPr>
        <p:blipFill>
          <a:blip r:embed="rId4"/>
          <a:stretch>
            <a:fillRect/>
          </a:stretch>
        </p:blipFill>
        <p:spPr>
          <a:xfrm>
            <a:off x="660400" y="850235"/>
            <a:ext cx="4585727" cy="3174734"/>
          </a:xfrm>
          <a:prstGeom prst="rect">
            <a:avLst/>
          </a:prstGeom>
        </p:spPr>
      </p:pic>
      <p:sp>
        <p:nvSpPr>
          <p:cNvPr id="5" name="文本框 4">
            <a:extLst>
              <a:ext uri="{FF2B5EF4-FFF2-40B4-BE49-F238E27FC236}">
                <a16:creationId xmlns:a16="http://schemas.microsoft.com/office/drawing/2014/main" id="{099EF396-6EE4-BA62-F639-2BFCD1D36956}"/>
              </a:ext>
            </a:extLst>
          </p:cNvPr>
          <p:cNvSpPr txBox="1"/>
          <p:nvPr/>
        </p:nvSpPr>
        <p:spPr>
          <a:xfrm>
            <a:off x="379973" y="4433136"/>
            <a:ext cx="4984507" cy="1477328"/>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随着电源模块累计运行次数的增加，</a:t>
            </a:r>
            <a:r>
              <a:rPr lang="en-US" altLang="zh-CN" dirty="0">
                <a:latin typeface="宋体" panose="02010600030101010101" pitchFamily="2" charset="-122"/>
                <a:ea typeface="宋体" panose="02010600030101010101" pitchFamily="2" charset="-122"/>
              </a:rPr>
              <a:t>PDI</a:t>
            </a:r>
            <a:r>
              <a:rPr lang="zh-CN" altLang="en-US" dirty="0">
                <a:latin typeface="宋体" panose="02010600030101010101" pitchFamily="2" charset="-122"/>
                <a:ea typeface="宋体" panose="02010600030101010101" pitchFamily="2" charset="-122"/>
              </a:rPr>
              <a:t>逐渐增大。在经历了急剧下降后(415次运行后的发电模式和320次运行后的抽水模式)，它们又逐渐上升。通过查看运行记录，这段时间正好对应发电模式停用维修。</a:t>
            </a:r>
          </a:p>
        </p:txBody>
      </p:sp>
      <p:pic>
        <p:nvPicPr>
          <p:cNvPr id="6" name="图片 5">
            <a:extLst>
              <a:ext uri="{FF2B5EF4-FFF2-40B4-BE49-F238E27FC236}">
                <a16:creationId xmlns:a16="http://schemas.microsoft.com/office/drawing/2014/main" id="{CB16D554-2581-EE49-3C05-D3D3B5B59E41}"/>
              </a:ext>
            </a:extLst>
          </p:cNvPr>
          <p:cNvPicPr>
            <a:picLocks noChangeAspect="1"/>
          </p:cNvPicPr>
          <p:nvPr/>
        </p:nvPicPr>
        <p:blipFill>
          <a:blip r:embed="rId5"/>
          <a:stretch>
            <a:fillRect/>
          </a:stretch>
        </p:blipFill>
        <p:spPr>
          <a:xfrm>
            <a:off x="6729963" y="1034925"/>
            <a:ext cx="4080277" cy="2764059"/>
          </a:xfrm>
          <a:prstGeom prst="rect">
            <a:avLst/>
          </a:prstGeom>
        </p:spPr>
      </p:pic>
      <p:sp>
        <p:nvSpPr>
          <p:cNvPr id="8" name="文本框 7">
            <a:extLst>
              <a:ext uri="{FF2B5EF4-FFF2-40B4-BE49-F238E27FC236}">
                <a16:creationId xmlns:a16="http://schemas.microsoft.com/office/drawing/2014/main" id="{90A76558-D142-8056-D422-314B1E4332C4}"/>
              </a:ext>
            </a:extLst>
          </p:cNvPr>
          <p:cNvSpPr txBox="1"/>
          <p:nvPr/>
        </p:nvSpPr>
        <p:spPr>
          <a:xfrm>
            <a:off x="6033675" y="4432765"/>
            <a:ext cx="5900666" cy="1477328"/>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图9显示了电源模块在生成模式下第200、250、300次运行时的IRC。可以看到，每个测量位置的退化程度都可以直观地显示出来。直观上，四边形的面积和周长越大，其相应的整体退化越严重。此外，IRC可以反映各个PDI的动态变化及其对综合PDI的不同贡献。</a:t>
            </a:r>
          </a:p>
        </p:txBody>
      </p:sp>
      <p:sp>
        <p:nvSpPr>
          <p:cNvPr id="4" name="矩形 3">
            <a:extLst>
              <a:ext uri="{FF2B5EF4-FFF2-40B4-BE49-F238E27FC236}">
                <a16:creationId xmlns:a16="http://schemas.microsoft.com/office/drawing/2014/main" id="{8AC9EDD3-F0F0-7B8C-52BF-B21CFF8E75C9}"/>
              </a:ext>
            </a:extLst>
          </p:cNvPr>
          <p:cNvSpPr/>
          <p:nvPr/>
        </p:nvSpPr>
        <p:spPr>
          <a:xfrm>
            <a:off x="965200" y="3706836"/>
            <a:ext cx="1440375" cy="1969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47315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2150</TotalTime>
  <Words>1586</Words>
  <Application>Microsoft Office PowerPoint</Application>
  <PresentationFormat>宽屏</PresentationFormat>
  <Paragraphs>136</Paragraphs>
  <Slides>12</Slides>
  <Notes>11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3" baseType="lpstr">
      <vt:lpstr>等线</vt:lpstr>
      <vt:lpstr>等线 Light</vt:lpstr>
      <vt:lpstr>宋体</vt:lpstr>
      <vt:lpstr>微软雅黑</vt:lpstr>
      <vt:lpstr>Arial</vt:lpstr>
      <vt:lpstr>Calibri</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如意 方</cp:lastModifiedBy>
  <cp:revision>20</cp:revision>
  <dcterms:created xsi:type="dcterms:W3CDTF">2023-11-29T16:06:10Z</dcterms:created>
  <dcterms:modified xsi:type="dcterms:W3CDTF">2024-01-10T05:46:26Z</dcterms:modified>
</cp:coreProperties>
</file>