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0" r:id="rId3"/>
    <p:sldMasterId id="2147483672" r:id="rId4"/>
  </p:sldMasterIdLst>
  <p:notesMasterIdLst>
    <p:notesMasterId r:id="rId6"/>
  </p:notesMasterIdLst>
  <p:sldIdLst>
    <p:sldId id="3612" r:id="rId5"/>
    <p:sldId id="3638" r:id="rId7"/>
    <p:sldId id="3640" r:id="rId8"/>
    <p:sldId id="3639" r:id="rId9"/>
    <p:sldId id="3617" r:id="rId10"/>
    <p:sldId id="3619" r:id="rId11"/>
    <p:sldId id="3620" r:id="rId12"/>
    <p:sldId id="3622" r:id="rId13"/>
    <p:sldId id="3626" r:id="rId14"/>
    <p:sldId id="3630" r:id="rId15"/>
    <p:sldId id="3627" r:id="rId16"/>
    <p:sldId id="3633" r:id="rId17"/>
    <p:sldId id="3641"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7" userDrawn="1">
          <p15:clr>
            <a:srgbClr val="A4A3A4"/>
          </p15:clr>
        </p15:guide>
        <p15:guide id="2" pos="3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a:srgbClr val="1C6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3" autoAdjust="0"/>
    <p:restoredTop sz="95295" autoAdjust="0"/>
  </p:normalViewPr>
  <p:slideViewPr>
    <p:cSldViewPr snapToGrid="0" showGuides="1">
      <p:cViewPr varScale="1">
        <p:scale>
          <a:sx n="103" d="100"/>
          <a:sy n="103" d="100"/>
        </p:scale>
        <p:origin x="1266" y="138"/>
      </p:cViewPr>
      <p:guideLst>
        <p:guide orient="horz" pos="2257"/>
        <p:guide pos="3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4710" y="159385"/>
            <a:ext cx="10663555" cy="601345"/>
          </a:xfrm>
        </p:spPr>
        <p:txBody>
          <a:bodyPr/>
          <a:lstStyle>
            <a:lvl1pPr>
              <a:defRPr sz="2400">
                <a:latin typeface="Times New Roman" panose="02020603050405020304" charset="0"/>
                <a:ea typeface="微软雅黑" panose="020B0503020204020204" pitchFamily="34" charset="-122"/>
                <a:cs typeface="Times New Roman" panose="02020603050405020304" charset="0"/>
              </a:defRPr>
            </a:lvl1pPr>
          </a:lstStyle>
          <a:p>
            <a:r>
              <a:rPr lang="zh-CN" altLang="en-US"/>
              <a:t>单击此处编辑母版标题样式</a:t>
            </a:r>
            <a:r>
              <a:rPr lang="en-US" altLang="zh-CN"/>
              <a:t>abc</a:t>
            </a:r>
            <a:endParaRPr lang="en-US" altLang="zh-CN"/>
          </a:p>
        </p:txBody>
      </p:sp>
      <p:sp>
        <p:nvSpPr>
          <p:cNvPr id="3" name="内容占位符 2"/>
          <p:cNvSpPr>
            <a:spLocks noGrp="1"/>
          </p:cNvSpPr>
          <p:nvPr>
            <p:ph idx="1" hasCustomPrompt="1"/>
          </p:nvPr>
        </p:nvSpPr>
        <p:spPr>
          <a:xfrm>
            <a:off x="660400" y="776605"/>
            <a:ext cx="10857865" cy="5400675"/>
          </a:xfrm>
        </p:spPr>
        <p:txBody>
          <a:bodyPr/>
          <a:lstStyle>
            <a:lvl1pPr marL="0" indent="0">
              <a:buNone/>
              <a:defRPr sz="1800">
                <a:latin typeface="Times New Roman" panose="02020603050405020304" charset="0"/>
                <a:ea typeface="微软雅黑" panose="020B0503020204020204" pitchFamily="34" charset="-122"/>
              </a:defRPr>
            </a:lvl1pPr>
            <a:lvl2pPr marL="457200" indent="0">
              <a:buNone/>
              <a:defRPr sz="1600">
                <a:latin typeface="Times New Roman" panose="02020603050405020304" charset="0"/>
                <a:ea typeface="微软雅黑" panose="020B0503020204020204" pitchFamily="34" charset="-122"/>
              </a:defRPr>
            </a:lvl2pPr>
            <a:lvl3pPr marL="914400" indent="0">
              <a:buNone/>
              <a:defRPr sz="1600">
                <a:latin typeface="Times New Roman" panose="02020603050405020304" charset="0"/>
                <a:ea typeface="微软雅黑" panose="020B0503020204020204" pitchFamily="34" charset="-122"/>
              </a:defRPr>
            </a:lvl3pPr>
            <a:lvl4pPr marL="1371600" indent="0">
              <a:buNone/>
              <a:defRPr sz="1600">
                <a:latin typeface="Times New Roman" panose="02020603050405020304" charset="0"/>
                <a:ea typeface="微软雅黑" panose="020B0503020204020204" pitchFamily="34" charset="-122"/>
              </a:defRPr>
            </a:lvl4pPr>
            <a:lvl5pPr marL="1828800" indent="0">
              <a:buNone/>
              <a:defRPr sz="1600">
                <a:latin typeface="Times New Roman" panose="02020603050405020304" charset="0"/>
                <a:ea typeface="微软雅黑" panose="020B0503020204020204" pitchFamily="34" charset="-122"/>
              </a:defRPr>
            </a:lvl5pPr>
          </a:lstStyle>
          <a:p>
            <a:pPr lvl="0"/>
            <a:r>
              <a:rPr lang="zh-CN" altLang="en-US"/>
              <a:t>单击此处编辑母版文本样式</a:t>
            </a:r>
            <a:r>
              <a:rPr lang="en-US" altLang="zh-CN"/>
              <a:t>abc</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7" name="文本框 46"/>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userDrawn="1"/>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userDrawn="1"/>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userDrawn="1"/>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userDrawn="1"/>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userDrawn="1"/>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4710" y="159385"/>
            <a:ext cx="10663555" cy="601345"/>
          </a:xfrm>
        </p:spPr>
        <p:txBody>
          <a:bodyPr/>
          <a:lstStyle>
            <a:lvl1pPr>
              <a:defRPr sz="2400">
                <a:latin typeface="Times New Roman" panose="02020603050405020304" charset="0"/>
                <a:ea typeface="微软雅黑" panose="020B0503020204020204" pitchFamily="34" charset="-122"/>
                <a:cs typeface="Times New Roman" panose="02020603050405020304" charset="0"/>
              </a:defRPr>
            </a:lvl1pPr>
          </a:lstStyle>
          <a:p>
            <a:r>
              <a:rPr lang="zh-CN" altLang="en-US"/>
              <a:t>单击此处编辑母版标题样式</a:t>
            </a:r>
            <a:r>
              <a:rPr lang="en-US" altLang="zh-CN"/>
              <a:t>abc</a:t>
            </a:r>
            <a:endParaRPr lang="en-US" altLang="zh-CN"/>
          </a:p>
        </p:txBody>
      </p:sp>
      <p:sp>
        <p:nvSpPr>
          <p:cNvPr id="3" name="内容占位符 2"/>
          <p:cNvSpPr>
            <a:spLocks noGrp="1"/>
          </p:cNvSpPr>
          <p:nvPr>
            <p:ph idx="1" hasCustomPrompt="1"/>
          </p:nvPr>
        </p:nvSpPr>
        <p:spPr>
          <a:xfrm>
            <a:off x="660400" y="776605"/>
            <a:ext cx="10857865" cy="5400675"/>
          </a:xfrm>
        </p:spPr>
        <p:txBody>
          <a:bodyPr/>
          <a:lstStyle>
            <a:lvl1pPr marL="0" indent="0">
              <a:buNone/>
              <a:defRPr sz="1600">
                <a:latin typeface="Times New Roman" panose="02020603050405020304" charset="0"/>
                <a:ea typeface="微软雅黑" panose="020B0503020204020204" pitchFamily="34" charset="-122"/>
              </a:defRPr>
            </a:lvl1pPr>
            <a:lvl2pPr marL="457200" indent="0">
              <a:buNone/>
              <a:defRPr sz="1600">
                <a:latin typeface="Times New Roman" panose="02020603050405020304" charset="0"/>
                <a:ea typeface="微软雅黑" panose="020B0503020204020204" pitchFamily="34" charset="-122"/>
              </a:defRPr>
            </a:lvl2pPr>
            <a:lvl3pPr marL="914400" indent="0">
              <a:buNone/>
              <a:defRPr sz="1600">
                <a:latin typeface="Times New Roman" panose="02020603050405020304" charset="0"/>
                <a:ea typeface="微软雅黑" panose="020B0503020204020204" pitchFamily="34" charset="-122"/>
              </a:defRPr>
            </a:lvl3pPr>
            <a:lvl4pPr marL="1371600" indent="0">
              <a:buNone/>
              <a:defRPr sz="1600">
                <a:latin typeface="Times New Roman" panose="02020603050405020304" charset="0"/>
                <a:ea typeface="微软雅黑" panose="020B0503020204020204" pitchFamily="34" charset="-122"/>
              </a:defRPr>
            </a:lvl4pPr>
            <a:lvl5pPr marL="1828800" indent="0">
              <a:buNone/>
              <a:defRPr sz="1600">
                <a:latin typeface="Times New Roman" panose="02020603050405020304" charset="0"/>
                <a:ea typeface="微软雅黑" panose="020B0503020204020204" pitchFamily="34" charset="-122"/>
              </a:defRPr>
            </a:lvl5pPr>
          </a:lstStyle>
          <a:p>
            <a:pPr lvl="0"/>
            <a:r>
              <a:rPr lang="zh-CN" altLang="en-US"/>
              <a:t>单击此处编辑母版文本样式</a:t>
            </a:r>
            <a:r>
              <a:rPr lang="en-US" altLang="zh-CN"/>
              <a:t>abc</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7" name="文本框 46"/>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userDrawn="1"/>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userDrawn="1"/>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userDrawn="1"/>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userDrawn="1"/>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userDrawn="1"/>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4710" y="159385"/>
            <a:ext cx="10663555" cy="601345"/>
          </a:xfrm>
        </p:spPr>
        <p:txBody>
          <a:bodyPr/>
          <a:lstStyle>
            <a:lvl1pPr>
              <a:defRPr sz="2400">
                <a:latin typeface="Times New Roman" panose="02020603050405020304" charset="0"/>
                <a:ea typeface="微软雅黑" panose="020B0503020204020204" pitchFamily="34" charset="-122"/>
                <a:cs typeface="Times New Roman" panose="02020603050405020304" charset="0"/>
              </a:defRPr>
            </a:lvl1pPr>
          </a:lstStyle>
          <a:p>
            <a:r>
              <a:rPr lang="zh-CN" altLang="en-US"/>
              <a:t>单击此处编辑母版标题样式</a:t>
            </a:r>
            <a:r>
              <a:rPr lang="en-US" altLang="zh-CN"/>
              <a:t>abc</a:t>
            </a:r>
            <a:endParaRPr lang="en-US" altLang="zh-CN"/>
          </a:p>
        </p:txBody>
      </p:sp>
      <p:sp>
        <p:nvSpPr>
          <p:cNvPr id="3" name="内容占位符 2"/>
          <p:cNvSpPr>
            <a:spLocks noGrp="1"/>
          </p:cNvSpPr>
          <p:nvPr>
            <p:ph idx="1" hasCustomPrompt="1"/>
          </p:nvPr>
        </p:nvSpPr>
        <p:spPr>
          <a:xfrm>
            <a:off x="660400" y="776605"/>
            <a:ext cx="10857865" cy="5400675"/>
          </a:xfrm>
        </p:spPr>
        <p:txBody>
          <a:bodyPr/>
          <a:lstStyle>
            <a:lvl1pPr marL="0" indent="0">
              <a:buNone/>
              <a:defRPr sz="1600">
                <a:latin typeface="Times New Roman" panose="02020603050405020304" charset="0"/>
                <a:ea typeface="微软雅黑" panose="020B0503020204020204" pitchFamily="34" charset="-122"/>
              </a:defRPr>
            </a:lvl1pPr>
            <a:lvl2pPr marL="457200" indent="0">
              <a:buNone/>
              <a:defRPr sz="1600">
                <a:latin typeface="Times New Roman" panose="02020603050405020304" charset="0"/>
                <a:ea typeface="微软雅黑" panose="020B0503020204020204" pitchFamily="34" charset="-122"/>
              </a:defRPr>
            </a:lvl2pPr>
            <a:lvl3pPr marL="914400" indent="0">
              <a:buNone/>
              <a:defRPr sz="1600">
                <a:latin typeface="Times New Roman" panose="02020603050405020304" charset="0"/>
                <a:ea typeface="微软雅黑" panose="020B0503020204020204" pitchFamily="34" charset="-122"/>
              </a:defRPr>
            </a:lvl3pPr>
            <a:lvl4pPr marL="1371600" indent="0">
              <a:buNone/>
              <a:defRPr sz="1600">
                <a:latin typeface="Times New Roman" panose="02020603050405020304" charset="0"/>
                <a:ea typeface="微软雅黑" panose="020B0503020204020204" pitchFamily="34" charset="-122"/>
              </a:defRPr>
            </a:lvl4pPr>
            <a:lvl5pPr marL="1828800" indent="0">
              <a:buNone/>
              <a:defRPr sz="1600">
                <a:latin typeface="Times New Roman" panose="02020603050405020304" charset="0"/>
                <a:ea typeface="微软雅黑" panose="020B0503020204020204" pitchFamily="34" charset="-122"/>
              </a:defRPr>
            </a:lvl5pPr>
          </a:lstStyle>
          <a:p>
            <a:pPr lvl="0"/>
            <a:r>
              <a:rPr lang="zh-CN" altLang="en-US"/>
              <a:t>单击此处编辑母版文本样式</a:t>
            </a:r>
            <a:r>
              <a:rPr lang="en-US" altLang="zh-CN"/>
              <a:t>abc</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7" name="文本框 46"/>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userDrawn="1"/>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userDrawn="1"/>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userDrawn="1"/>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userDrawn="1"/>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userDrawn="1"/>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文本框 17"/>
          <p:cNvSpPr txBox="1"/>
          <p:nvPr/>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
        <p:nvSpPr>
          <p:cNvPr id="3" name="文本框 2"/>
          <p:cNvSpPr txBox="1"/>
          <p:nvPr>
            <p:custDataLst>
              <p:tags r:id="rId2"/>
            </p:custDataLst>
          </p:nvPr>
        </p:nvSpPr>
        <p:spPr>
          <a:xfrm>
            <a:off x="4403090" y="4514850"/>
            <a:ext cx="2745105" cy="603250"/>
          </a:xfrm>
          <a:prstGeom prst="rect">
            <a:avLst/>
          </a:prstGeom>
          <a:noFill/>
        </p:spPr>
        <p:txBody>
          <a:bodyPr wrap="square">
            <a:noAutofit/>
          </a:bodyPr>
          <a:lstStyle/>
          <a:p>
            <a:pPr indent="457200">
              <a:lnSpc>
                <a:spcPct val="150000"/>
              </a:lnSpc>
              <a:buFont typeface="Wingdings" panose="05000000000000000000" pitchFamily="2" charset="2"/>
              <a:buNone/>
              <a:defRPr/>
            </a:pPr>
            <a:r>
              <a:rPr lang="zh-CN" altLang="en-US"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rPr>
              <a:t>INFOCOM</a:t>
            </a:r>
            <a:r>
              <a:rPr lang="en-US" altLang="zh-CN"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rPr>
              <a:t> 2023</a:t>
            </a:r>
            <a:endParaRPr lang="en-US" altLang="zh-CN"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endParaRPr>
          </a:p>
        </p:txBody>
      </p:sp>
      <p:sp>
        <p:nvSpPr>
          <p:cNvPr id="2" name="矩形 1"/>
          <p:cNvSpPr/>
          <p:nvPr/>
        </p:nvSpPr>
        <p:spPr>
          <a:xfrm>
            <a:off x="635" y="2085340"/>
            <a:ext cx="12190730" cy="215709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600">
                <a:latin typeface="Times New Roman" panose="02020603050405020304" charset="0"/>
                <a:cs typeface="Times New Roman" panose="02020603050405020304" charset="0"/>
              </a:rPr>
              <a:t>Digital Twin-Enabled Service Satisfaction</a:t>
            </a:r>
            <a:endParaRPr lang="en-US" altLang="zh-CN" sz="3600">
              <a:latin typeface="Times New Roman" panose="02020603050405020304" charset="0"/>
              <a:cs typeface="Times New Roman" panose="02020603050405020304" charset="0"/>
            </a:endParaRPr>
          </a:p>
          <a:p>
            <a:pPr algn="ctr"/>
            <a:r>
              <a:rPr lang="en-US" altLang="zh-CN" sz="3600">
                <a:latin typeface="Times New Roman" panose="02020603050405020304" charset="0"/>
                <a:cs typeface="Times New Roman" panose="02020603050405020304" charset="0"/>
              </a:rPr>
              <a:t>Enhancement in Edge Computing</a:t>
            </a:r>
            <a:endParaRPr lang="en-US" altLang="zh-CN" sz="36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en-US" altLang="zh-CN" b="1" dirty="0">
                <a:solidFill>
                  <a:sysClr val="windowText" lastClr="000000"/>
                </a:solidFill>
                <a:sym typeface="+mn-ea"/>
              </a:rPr>
              <a:t>IV. ALGORITHM</a:t>
            </a:r>
            <a:endParaRPr lang="zh-CN" altLang="en-US"/>
          </a:p>
        </p:txBody>
      </p:sp>
      <p:sp>
        <p:nvSpPr>
          <p:cNvPr id="11" name="内容占位符 10"/>
          <p:cNvSpPr>
            <a:spLocks noGrp="1"/>
          </p:cNvSpPr>
          <p:nvPr>
            <p:ph idx="1"/>
          </p:nvPr>
        </p:nvSpPr>
        <p:spPr>
          <a:xfrm>
            <a:off x="660400" y="776605"/>
            <a:ext cx="10857865" cy="5496560"/>
          </a:xfrm>
        </p:spPr>
        <p:txBody>
          <a:bodyPr/>
          <a:p>
            <a:pPr indent="0">
              <a:lnSpc>
                <a:spcPct val="150000"/>
              </a:lnSpc>
              <a:buFont typeface="Wingdings" panose="05000000000000000000" pitchFamily="2" charset="2"/>
              <a:buNone/>
              <a:defRPr/>
            </a:pPr>
            <a:r>
              <a:rPr lang="en-US" altLang="zh-CN" sz="1800" b="1" dirty="0">
                <a:solidFill>
                  <a:srgbClr val="121212"/>
                </a:solidFill>
                <a:cs typeface="Times New Roman" panose="02020603050405020304" charset="0"/>
                <a:sym typeface="+mn-ea"/>
              </a:rPr>
              <a:t>A. static </a:t>
            </a:r>
            <a:r>
              <a:rPr lang="en-US" altLang="zh-CN" sz="1800" b="1" dirty="0">
                <a:solidFill>
                  <a:srgbClr val="121212"/>
                </a:solidFill>
                <a:effectLst/>
                <a:cs typeface="Times New Roman" panose="02020603050405020304" charset="0"/>
                <a:sym typeface="+mn-ea"/>
              </a:rPr>
              <a:t>digital twin placement scheme</a:t>
            </a:r>
            <a:endParaRPr lang="en-US" altLang="zh-CN" sz="1800" b="1" dirty="0">
              <a:solidFill>
                <a:srgbClr val="121212"/>
              </a:solidFill>
              <a:cs typeface="Times New Roman" panose="02020603050405020304" charset="0"/>
              <a:sym typeface="+mn-ea"/>
            </a:endParaRPr>
          </a:p>
          <a:p>
            <a:pPr indent="457200">
              <a:lnSpc>
                <a:spcPct val="150000"/>
              </a:lnSpc>
              <a:buFont typeface="Wingdings" panose="05000000000000000000" pitchFamily="2" charset="2"/>
              <a:buNone/>
              <a:defRPr/>
            </a:pPr>
            <a:r>
              <a:rPr lang="en-US" altLang="zh-CN" b="1" dirty="0">
                <a:solidFill>
                  <a:srgbClr val="121212"/>
                </a:solidFill>
                <a:cs typeface="Times New Roman" panose="02020603050405020304" charset="0"/>
                <a:sym typeface="+mn-ea"/>
              </a:rPr>
              <a:t>2) performance guaranteed approximation algorithm</a:t>
            </a:r>
            <a:r>
              <a:rPr lang="en-US" altLang="zh-CN" dirty="0">
                <a:solidFill>
                  <a:srgbClr val="121212"/>
                </a:solidFill>
                <a:cs typeface="Times New Roman" panose="02020603050405020304" charset="0"/>
                <a:sym typeface="+mn-ea"/>
              </a:rPr>
              <a:t> --- paper refer, suboptimal, faster</a:t>
            </a:r>
            <a:endParaRPr lang="en-US" altLang="zh-CN" dirty="0">
              <a:solidFill>
                <a:srgbClr val="121212"/>
              </a:solidFill>
              <a:cs typeface="Times New Roman" panose="02020603050405020304" charset="0"/>
              <a:sym typeface="+mn-ea"/>
            </a:endParaRPr>
          </a:p>
          <a:p>
            <a:pPr marL="457200" lvl="1" indent="457200" algn="l">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i. submodular function --- utility gain is a submodular function</a:t>
            </a:r>
            <a:endParaRPr lang="en-US" altLang="zh-CN" dirty="0">
              <a:solidFill>
                <a:srgbClr val="121212"/>
              </a:solidFill>
              <a:cs typeface="Times New Roman" panose="02020603050405020304" charset="0"/>
              <a:sym typeface="+mn-ea"/>
            </a:endParaRPr>
          </a:p>
          <a:p>
            <a:pPr lvl="2" indent="457200" algn="l">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submodular function define:</a:t>
            </a: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marL="914400" lvl="2" indent="457200" algn="l">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marL="1371600" lvl="3"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Maximizing a monotone nonnegative submodular function with cardinality constraint, A greedy algorithm to achieve at least​ below, (1 - 1/e) approximately 0.63.</a:t>
            </a:r>
            <a:endParaRPr lang="en-US" altLang="zh-CN" dirty="0">
              <a:solidFill>
                <a:srgbClr val="121212"/>
              </a:solidFill>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cs typeface="Times New Roman" panose="02020603050405020304" charset="0"/>
              <a:sym typeface="+mn-ea"/>
            </a:endParaRPr>
          </a:p>
          <a:p>
            <a:pPr marL="914400" lvl="2"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ii. maximization goal ---- </a:t>
            </a:r>
            <a:r>
              <a:rPr lang="en-US" altLang="zh-CN" b="1" dirty="0">
                <a:solidFill>
                  <a:srgbClr val="121212"/>
                </a:solidFill>
                <a:cs typeface="Times New Roman" panose="02020603050405020304" charset="0"/>
                <a:sym typeface="+mn-ea"/>
              </a:rPr>
              <a:t>marginal utility gain</a:t>
            </a:r>
            <a:endParaRPr lang="en-US" altLang="zh-CN" b="1" dirty="0">
              <a:solidFill>
                <a:srgbClr val="121212"/>
              </a:solidFill>
              <a:cs typeface="Times New Roman" panose="02020603050405020304" charset="0"/>
              <a:sym typeface="+mn-ea"/>
            </a:endParaRPr>
          </a:p>
          <a:p>
            <a:pPr marL="914400" lvl="2" indent="457200"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increment utility gain divide computing resource consumption</a:t>
            </a:r>
            <a:endParaRPr lang="en-US" altLang="zh-CN" dirty="0">
              <a:solidFill>
                <a:srgbClr val="121212"/>
              </a:solidFill>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marL="914400" lvl="2" fontAlgn="auto">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indent="0">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indent="457200">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indent="457200">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indent="457200">
              <a:lnSpc>
                <a:spcPct val="150000"/>
              </a:lnSpc>
              <a:buFont typeface="Wingdings" panose="05000000000000000000" pitchFamily="2" charset="2"/>
              <a:buNone/>
              <a:defRPr/>
            </a:pPr>
            <a:endParaRPr lang="en-US" altLang="zh-CN" dirty="0">
              <a:solidFill>
                <a:srgbClr val="121212"/>
              </a:solidFill>
              <a:cs typeface="Times New Roman" panose="02020603050405020304" charset="0"/>
              <a:sym typeface="+mn-ea"/>
            </a:endParaRPr>
          </a:p>
          <a:p>
            <a:pPr indent="457200">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pic>
        <p:nvPicPr>
          <p:cNvPr id="2" name="图片 1"/>
          <p:cNvPicPr>
            <a:picLocks noChangeAspect="1"/>
          </p:cNvPicPr>
          <p:nvPr/>
        </p:nvPicPr>
        <p:blipFill>
          <a:blip r:embed="rId2"/>
          <a:stretch>
            <a:fillRect/>
          </a:stretch>
        </p:blipFill>
        <p:spPr>
          <a:xfrm>
            <a:off x="3568700" y="2611755"/>
            <a:ext cx="4228465" cy="495935"/>
          </a:xfrm>
          <a:prstGeom prst="rect">
            <a:avLst/>
          </a:prstGeom>
        </p:spPr>
      </p:pic>
      <p:pic>
        <p:nvPicPr>
          <p:cNvPr id="12" name="图片 11"/>
          <p:cNvPicPr>
            <a:picLocks noChangeAspect="1"/>
          </p:cNvPicPr>
          <p:nvPr/>
        </p:nvPicPr>
        <p:blipFill>
          <a:blip r:embed="rId3"/>
          <a:stretch>
            <a:fillRect/>
          </a:stretch>
        </p:blipFill>
        <p:spPr>
          <a:xfrm>
            <a:off x="4203065" y="3930015"/>
            <a:ext cx="2533650" cy="638175"/>
          </a:xfrm>
          <a:prstGeom prst="rect">
            <a:avLst/>
          </a:prstGeom>
        </p:spPr>
      </p:pic>
      <p:pic>
        <p:nvPicPr>
          <p:cNvPr id="13" name="图片 12"/>
          <p:cNvPicPr>
            <a:picLocks noChangeAspect="1"/>
          </p:cNvPicPr>
          <p:nvPr/>
        </p:nvPicPr>
        <p:blipFill>
          <a:blip r:embed="rId4"/>
          <a:stretch>
            <a:fillRect/>
          </a:stretch>
        </p:blipFill>
        <p:spPr>
          <a:xfrm>
            <a:off x="3969385" y="5634355"/>
            <a:ext cx="3533775" cy="514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b="1" dirty="0">
                <a:solidFill>
                  <a:sysClr val="windowText" lastClr="000000"/>
                </a:solidFill>
                <a:sym typeface="+mn-ea"/>
              </a:rPr>
              <a:t>IV. ALGORITHM</a:t>
            </a:r>
            <a:endParaRPr lang="zh-CN" altLang="en-US"/>
          </a:p>
        </p:txBody>
      </p:sp>
      <p:sp>
        <p:nvSpPr>
          <p:cNvPr id="6" name="内容占位符 5"/>
          <p:cNvSpPr>
            <a:spLocks noGrp="1"/>
          </p:cNvSpPr>
          <p:nvPr>
            <p:ph idx="1"/>
          </p:nvPr>
        </p:nvSpPr>
        <p:spPr/>
        <p:txBody>
          <a:bodyPr/>
          <a:p>
            <a:pPr fontAlgn="auto">
              <a:lnSpc>
                <a:spcPct val="150000"/>
              </a:lnSpc>
            </a:pPr>
            <a:r>
              <a:rPr lang="en-US" altLang="zh-CN" sz="1800" b="1" dirty="0">
                <a:solidFill>
                  <a:srgbClr val="121212"/>
                </a:solidFill>
                <a:cs typeface="Times New Roman" panose="02020603050405020304" charset="0"/>
                <a:sym typeface="+mn-ea"/>
              </a:rPr>
              <a:t>B. </a:t>
            </a:r>
            <a:r>
              <a:rPr lang="en-US" altLang="zh-CN" sz="1800" b="1">
                <a:sym typeface="+mn-ea"/>
              </a:rPr>
              <a:t>dynamic </a:t>
            </a:r>
            <a:r>
              <a:rPr lang="en-US" altLang="zh-CN" sz="1800" b="1" dirty="0">
                <a:solidFill>
                  <a:srgbClr val="121212"/>
                </a:solidFill>
                <a:effectLst/>
                <a:cs typeface="Times New Roman" panose="02020603050405020304" charset="0"/>
                <a:sym typeface="+mn-ea"/>
              </a:rPr>
              <a:t>digital twin placement scheme</a:t>
            </a:r>
            <a:endParaRPr lang="en-US" altLang="zh-CN" sz="1800" b="1" dirty="0">
              <a:solidFill>
                <a:srgbClr val="121212"/>
              </a:solidFill>
              <a:cs typeface="Times New Roman" panose="02020603050405020304" charset="0"/>
              <a:sym typeface="+mn-ea"/>
            </a:endParaRPr>
          </a:p>
          <a:p>
            <a:pPr fontAlgn="auto">
              <a:lnSpc>
                <a:spcPct val="150000"/>
              </a:lnSpc>
            </a:pPr>
            <a:endParaRPr lang="en-US" altLang="zh-CN" sz="1800" b="1" dirty="0">
              <a:solidFill>
                <a:srgbClr val="121212"/>
              </a:solidFill>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2852420" y="1470025"/>
            <a:ext cx="6486525" cy="4810125"/>
          </a:xfrm>
          <a:prstGeom prst="rect">
            <a:avLst/>
          </a:prstGeom>
        </p:spPr>
      </p:pic>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sp>
        <p:nvSpPr>
          <p:cNvPr id="5" name="矩形 4"/>
          <p:cNvSpPr/>
          <p:nvPr/>
        </p:nvSpPr>
        <p:spPr>
          <a:xfrm>
            <a:off x="4220210" y="4514215"/>
            <a:ext cx="1325245" cy="222250"/>
          </a:xfrm>
          <a:prstGeom prst="rect">
            <a:avLst/>
          </a:prstGeom>
          <a:noFill/>
          <a:ln w="12700"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b="1" dirty="0">
                <a:solidFill>
                  <a:sysClr val="windowText" lastClr="000000"/>
                </a:solidFill>
                <a:sym typeface="+mn-ea"/>
              </a:rPr>
              <a:t>VI. PERFORMANCE EVALUATION</a:t>
            </a:r>
            <a:endParaRPr lang="zh-CN" altLang="en-US"/>
          </a:p>
        </p:txBody>
      </p:sp>
      <p:sp>
        <p:nvSpPr>
          <p:cNvPr id="4" name="内容占位符 3"/>
          <p:cNvSpPr>
            <a:spLocks noGrp="1"/>
          </p:cNvSpPr>
          <p:nvPr>
            <p:ph idx="1"/>
          </p:nvPr>
        </p:nvSpPr>
        <p:spPr/>
        <p:txBody>
          <a:bodyPr>
            <a:normAutofit lnSpcReduction="10000"/>
          </a:bodyPr>
          <a:p>
            <a:pPr lvl="0" fontAlgn="auto">
              <a:lnSpc>
                <a:spcPct val="150000"/>
              </a:lnSpc>
              <a:buFont typeface="Wingdings" panose="05000000000000000000" pitchFamily="2" charset="2"/>
              <a:buNone/>
              <a:defRPr/>
            </a:pPr>
            <a:r>
              <a:rPr lang="en-US" altLang="zh-CN" sz="1800" b="1" dirty="0">
                <a:solidFill>
                  <a:srgbClr val="121212"/>
                </a:solidFill>
                <a:cs typeface="Times New Roman" panose="02020603050405020304" charset="0"/>
                <a:sym typeface="+mn-ea"/>
              </a:rPr>
              <a:t>Compare baseline algorithms:</a:t>
            </a:r>
            <a:endParaRPr lang="en-US" altLang="zh-CN" sz="1800" b="1"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lvl="1"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1) Heu.1: </a:t>
            </a:r>
            <a:endParaRPr lang="en-US" altLang="zh-CN" dirty="0">
              <a:solidFill>
                <a:srgbClr val="121212"/>
              </a:solidFill>
              <a:cs typeface="Times New Roman" panose="02020603050405020304" charset="0"/>
              <a:sym typeface="+mn-ea"/>
            </a:endParaRPr>
          </a:p>
          <a:p>
            <a:pPr lvl="2"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we iteratively identify a digital twin deployment with the </a:t>
            </a:r>
            <a:r>
              <a:rPr lang="en-US" altLang="zh-CN" b="1" dirty="0">
                <a:solidFill>
                  <a:srgbClr val="121212"/>
                </a:solidFill>
                <a:cs typeface="Times New Roman" panose="02020603050405020304" charset="0"/>
                <a:sym typeface="+mn-ea"/>
              </a:rPr>
              <a:t>largest utility</a:t>
            </a:r>
            <a:r>
              <a:rPr lang="en-US" altLang="zh-CN" dirty="0">
                <a:solidFill>
                  <a:srgbClr val="121212"/>
                </a:solidFill>
                <a:cs typeface="Times New Roman" panose="02020603050405020304" charset="0"/>
                <a:sym typeface="+mn-ea"/>
              </a:rPr>
              <a:t> improvement in a cloudlet with sufficient residual computing resource. This procedure ends until no cloudlet can accommodate more digital twins;</a:t>
            </a:r>
            <a:endParaRPr lang="en-US" altLang="zh-CN" dirty="0">
              <a:solidFill>
                <a:srgbClr val="121212"/>
              </a:solidFill>
              <a:cs typeface="Times New Roman" panose="02020603050405020304" charset="0"/>
              <a:sym typeface="+mn-ea"/>
            </a:endParaRPr>
          </a:p>
          <a:p>
            <a:pPr lvl="1"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2) Heu.2: </a:t>
            </a:r>
            <a:endParaRPr lang="en-US" altLang="zh-CN" dirty="0">
              <a:solidFill>
                <a:srgbClr val="121212"/>
              </a:solidFill>
              <a:cs typeface="Times New Roman" panose="02020603050405020304" charset="0"/>
              <a:sym typeface="+mn-ea"/>
            </a:endParaRPr>
          </a:p>
          <a:p>
            <a:pPr lvl="2"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we consider the cloudlets one by one </a:t>
            </a:r>
            <a:r>
              <a:rPr lang="en-US" altLang="zh-CN" b="1" dirty="0">
                <a:solidFill>
                  <a:srgbClr val="121212"/>
                </a:solidFill>
                <a:cs typeface="Times New Roman" panose="02020603050405020304" charset="0"/>
                <a:sym typeface="+mn-ea"/>
              </a:rPr>
              <a:t>randomly</a:t>
            </a:r>
            <a:r>
              <a:rPr lang="en-US" altLang="zh-CN" dirty="0">
                <a:solidFill>
                  <a:srgbClr val="121212"/>
                </a:solidFill>
                <a:cs typeface="Times New Roman" panose="02020603050405020304" charset="0"/>
                <a:sym typeface="+mn-ea"/>
              </a:rPr>
              <a:t>. For the first cloudlet, we identify the digital twin deployment in this cloudlet with the largest utility improvement until the cloudlet can accommodate no more digital twins. This procedure ends until all cloudlets are examined; </a:t>
            </a:r>
            <a:endParaRPr lang="en-US" altLang="zh-CN" dirty="0">
              <a:solidFill>
                <a:srgbClr val="121212"/>
              </a:solidFill>
              <a:cs typeface="Times New Roman" panose="02020603050405020304" charset="0"/>
              <a:sym typeface="+mn-ea"/>
            </a:endParaRPr>
          </a:p>
          <a:p>
            <a:pPr lvl="1"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3) LP: </a:t>
            </a:r>
            <a:endParaRPr lang="en-US" altLang="zh-CN" dirty="0">
              <a:solidFill>
                <a:srgbClr val="121212"/>
              </a:solidFill>
              <a:cs typeface="Times New Roman" panose="02020603050405020304" charset="0"/>
              <a:sym typeface="+mn-ea"/>
            </a:endParaRPr>
          </a:p>
          <a:p>
            <a:pPr lvl="1" indent="457200"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the Linear Programming solution (2) to the problem, as an upper bound on its optimal solution.</a:t>
            </a:r>
            <a:endParaRPr lang="en-US" altLang="zh-CN" dirty="0">
              <a:solidFill>
                <a:srgbClr val="121212"/>
              </a:solidFill>
              <a:cs typeface="Times New Roman" panose="02020603050405020304" charset="0"/>
              <a:sym typeface="+mn-ea"/>
            </a:endParaRPr>
          </a:p>
          <a:p>
            <a:pPr lvl="1" indent="457200" fontAlgn="auto">
              <a:lnSpc>
                <a:spcPct val="150000"/>
              </a:lnSpc>
              <a:buFont typeface="Wingdings" panose="05000000000000000000" pitchFamily="2" charset="2"/>
              <a:buNone/>
              <a:defRPr/>
            </a:pPr>
            <a:endParaRPr lang="en-US" altLang="zh-CN" dirty="0">
              <a:solidFill>
                <a:srgbClr val="121212"/>
              </a:solidFill>
              <a:cs typeface="Times New Roman" panose="02020603050405020304" charset="0"/>
              <a:sym typeface="+mn-ea"/>
            </a:endParaRPr>
          </a:p>
          <a:p>
            <a:pPr lvl="0"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Simulation results demonstrate that the proposed algorithms outperform the comparison baseline algorithms, and the performance improvement is no less than </a:t>
            </a:r>
            <a:r>
              <a:rPr lang="en-US" altLang="zh-CN" b="1" dirty="0">
                <a:solidFill>
                  <a:srgbClr val="121212"/>
                </a:solidFill>
                <a:cs typeface="Times New Roman" panose="02020603050405020304" charset="0"/>
                <a:sym typeface="+mn-ea"/>
              </a:rPr>
              <a:t>11.6%</a:t>
            </a:r>
            <a:r>
              <a:rPr lang="en-US" altLang="zh-CN" dirty="0">
                <a:solidFill>
                  <a:srgbClr val="121212"/>
                </a:solidFill>
                <a:cs typeface="Times New Roman" panose="02020603050405020304" charset="0"/>
                <a:sym typeface="+mn-ea"/>
              </a:rPr>
              <a:t>, compared with the baseline algorithms.</a:t>
            </a: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fontAlgn="auto">
              <a:lnSpc>
                <a:spcPct val="150000"/>
              </a:lnSpc>
            </a:pPr>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b="1" dirty="0">
                <a:solidFill>
                  <a:sysClr val="windowText" lastClr="000000"/>
                </a:solidFill>
                <a:sym typeface="+mn-ea"/>
              </a:rPr>
              <a:t>VI. PERFORMANCE EVALUATION</a:t>
            </a:r>
            <a:endParaRPr lang="zh-CN" altLang="en-US"/>
          </a:p>
        </p:txBody>
      </p:sp>
      <p:sp>
        <p:nvSpPr>
          <p:cNvPr id="6" name="内容占位符 5"/>
          <p:cNvSpPr>
            <a:spLocks noGrp="1"/>
          </p:cNvSpPr>
          <p:nvPr>
            <p:ph idx="1"/>
          </p:nvPr>
        </p:nvSpPr>
        <p:spPr/>
        <p:txBody>
          <a:bodyPr/>
          <a:p>
            <a:pPr fontAlgn="auto">
              <a:lnSpc>
                <a:spcPct val="150000"/>
              </a:lnSpc>
            </a:pPr>
            <a:r>
              <a:rPr lang="zh-CN" altLang="en-US" sz="1800" b="1">
                <a:cs typeface="Times New Roman" panose="02020603050405020304" charset="0"/>
              </a:rPr>
              <a:t>Experimental</a:t>
            </a:r>
            <a:r>
              <a:rPr lang="en-US" altLang="zh-CN" sz="1800" b="1">
                <a:cs typeface="Times New Roman" panose="02020603050405020304" charset="0"/>
              </a:rPr>
              <a:t> result</a:t>
            </a:r>
            <a:endParaRPr lang="en-US" altLang="zh-CN" sz="1800" b="1">
              <a:cs typeface="Times New Roman" panose="02020603050405020304" charset="0"/>
            </a:endParaRPr>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pic>
        <p:nvPicPr>
          <p:cNvPr id="5" name="图片 4"/>
          <p:cNvPicPr>
            <a:picLocks noChangeAspect="1"/>
          </p:cNvPicPr>
          <p:nvPr/>
        </p:nvPicPr>
        <p:blipFill>
          <a:blip r:embed="rId2"/>
          <a:stretch>
            <a:fillRect/>
          </a:stretch>
        </p:blipFill>
        <p:spPr>
          <a:xfrm>
            <a:off x="777240" y="1315085"/>
            <a:ext cx="10445115" cy="5203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en-US" altLang="zh-CN" b="1" dirty="0">
                <a:solidFill>
                  <a:sysClr val="windowText" lastClr="000000"/>
                </a:solidFill>
                <a:sym typeface="+mn-ea"/>
              </a:rPr>
              <a:t>I. </a:t>
            </a:r>
            <a:r>
              <a:rPr lang="zh-CN" altLang="en-US" b="1" dirty="0">
                <a:solidFill>
                  <a:sysClr val="windowText" lastClr="000000"/>
                </a:solidFill>
                <a:sym typeface="+mn-ea"/>
              </a:rPr>
              <a:t>INTRODUCTION</a:t>
            </a:r>
            <a:endParaRPr lang="zh-CN" altLang="en-US"/>
          </a:p>
        </p:txBody>
      </p:sp>
      <p:sp>
        <p:nvSpPr>
          <p:cNvPr id="8" name="内容占位符 7"/>
          <p:cNvSpPr>
            <a:spLocks noGrp="1"/>
          </p:cNvSpPr>
          <p:nvPr>
            <p:ph idx="1"/>
          </p:nvPr>
        </p:nvSpPr>
        <p:spPr/>
        <p:txBody>
          <a:bodyPr/>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 Digital twins 			</a:t>
            </a:r>
            <a:r>
              <a:rPr lang="en-US" altLang="zh-CN" sz="1800" dirty="0">
                <a:solidFill>
                  <a:srgbClr val="121212"/>
                </a:solidFill>
                <a:effectLst/>
                <a:cs typeface="Times New Roman" panose="02020603050405020304" charset="0"/>
                <a:sym typeface="+mn-ea"/>
              </a:rPr>
              <a:t>--- background</a:t>
            </a:r>
            <a:endParaRPr lang="en-US" altLang="zh-CN" sz="1800" dirty="0">
              <a:solidFill>
                <a:srgbClr val="121212"/>
              </a:solidFill>
              <a:effectLst/>
              <a:cs typeface="Times New Roman" panose="02020603050405020304" charset="0"/>
              <a:sym typeface="+mn-ea"/>
            </a:endParaRPr>
          </a:p>
          <a:p>
            <a:pPr lvl="1" indent="0">
              <a:lnSpc>
                <a:spcPct val="150000"/>
              </a:lnSpc>
              <a:buFont typeface="Wingdings" panose="05000000000000000000" pitchFamily="2" charset="2"/>
              <a:buNone/>
              <a:defRPr/>
            </a:pPr>
            <a:r>
              <a:rPr lang="en-US" altLang="zh-CN"/>
              <a:t>Digital twins mirror the statuses of physical objects via continuous monitoring, along with implementing comprehensive and high-fidelity digital models for physical objects in the virtual world</a:t>
            </a:r>
            <a:r>
              <a:rPr lang="en-US" altLang="zh-CN" dirty="0">
                <a:solidFill>
                  <a:srgbClr val="121212"/>
                </a:solidFill>
                <a:effectLst/>
                <a:cs typeface="Times New Roman" panose="02020603050405020304" charset="0"/>
                <a:sym typeface="+mn-ea"/>
              </a:rPr>
              <a:t>.</a:t>
            </a:r>
            <a:endParaRPr lang="en-US" altLang="zh-CN" dirty="0">
              <a:solidFill>
                <a:srgbClr val="121212"/>
              </a:solidFill>
              <a:effectLst/>
              <a:cs typeface="Times New Roman" panose="02020603050405020304" charset="0"/>
              <a:sym typeface="+mn-ea"/>
            </a:endParaRPr>
          </a:p>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II. </a:t>
            </a:r>
            <a:r>
              <a:rPr lang="en-US" altLang="zh-CN" sz="1800" b="1">
                <a:sym typeface="+mn-ea"/>
              </a:rPr>
              <a:t>Mobile Edge Computing 	</a:t>
            </a:r>
            <a:r>
              <a:rPr lang="en-US" altLang="zh-CN" sz="1800" dirty="0">
                <a:solidFill>
                  <a:srgbClr val="121212"/>
                </a:solidFill>
                <a:effectLst/>
                <a:cs typeface="Times New Roman" panose="02020603050405020304" charset="0"/>
                <a:sym typeface="+mn-ea"/>
              </a:rPr>
              <a:t>---</a:t>
            </a:r>
            <a:r>
              <a:rPr lang="en-US" altLang="zh-CN" sz="1800">
                <a:sym typeface="+mn-ea"/>
              </a:rPr>
              <a:t> application scenarios</a:t>
            </a:r>
            <a:endParaRPr lang="en-US" altLang="zh-CN" sz="1800">
              <a:sym typeface="+mn-ea"/>
            </a:endParaRPr>
          </a:p>
          <a:p>
            <a:pPr lvl="1" indent="0">
              <a:lnSpc>
                <a:spcPct val="150000"/>
              </a:lnSpc>
              <a:buFont typeface="Wingdings" panose="05000000000000000000" pitchFamily="2" charset="2"/>
              <a:buNone/>
              <a:defRPr/>
            </a:pPr>
            <a:r>
              <a:rPr lang="en-US" altLang="zh-CN" dirty="0">
                <a:solidFill>
                  <a:srgbClr val="121212"/>
                </a:solidFill>
                <a:effectLst/>
                <a:cs typeface="Times New Roman" panose="02020603050405020304" charset="0"/>
                <a:sym typeface="+mn-ea"/>
              </a:rPr>
              <a:t>Digital twins that are deployed in traditional clouds usually demand real-time data and statuses of their physical objects for timely processing and analysis. </a:t>
            </a:r>
            <a:r>
              <a:rPr lang="en-US" altLang="zh-CN" i="1" dirty="0">
                <a:solidFill>
                  <a:srgbClr val="121212"/>
                </a:solidFill>
                <a:effectLst/>
                <a:cs typeface="Times New Roman" panose="02020603050405020304" charset="0"/>
                <a:sym typeface="+mn-ea"/>
              </a:rPr>
              <a:t>The long communication delay between physical devices and the remote cloud results in system performance degrading significantly</a:t>
            </a:r>
            <a:r>
              <a:rPr lang="en-US" altLang="zh-CN" dirty="0">
                <a:solidFill>
                  <a:srgbClr val="121212"/>
                </a:solidFill>
                <a:effectLst/>
                <a:cs typeface="Times New Roman" panose="02020603050405020304" charset="0"/>
                <a:sym typeface="+mn-ea"/>
              </a:rPr>
              <a:t>. The Mobile Edge Computing (MEC) paradigm has been envisioned as a revolutionary solution to provide computing resource in the proximity of users to curtail the communication delay. </a:t>
            </a:r>
            <a:endParaRPr lang="en-US" altLang="zh-CN" dirty="0">
              <a:solidFill>
                <a:srgbClr val="121212"/>
              </a:solidFill>
              <a:effectLst/>
              <a:cs typeface="Times New Roman" panose="02020603050405020304" charset="0"/>
              <a:sym typeface="+mn-ea"/>
            </a:endParaRPr>
          </a:p>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III. Service Satisfaction 		</a:t>
            </a:r>
            <a:r>
              <a:rPr lang="en-US" altLang="zh-CN" sz="1800" dirty="0">
                <a:solidFill>
                  <a:srgbClr val="121212"/>
                </a:solidFill>
                <a:effectLst/>
                <a:cs typeface="Times New Roman" panose="02020603050405020304" charset="0"/>
                <a:sym typeface="+mn-ea"/>
              </a:rPr>
              <a:t>--- optimal object</a:t>
            </a:r>
            <a:endParaRPr lang="en-US" altLang="zh-CN" sz="1800" dirty="0">
              <a:solidFill>
                <a:srgbClr val="121212"/>
              </a:solidFill>
              <a:effectLst/>
              <a:cs typeface="Times New Roman" panose="02020603050405020304" charset="0"/>
              <a:sym typeface="+mn-ea"/>
            </a:endParaRPr>
          </a:p>
          <a:p>
            <a:pPr lvl="1" indent="0">
              <a:lnSpc>
                <a:spcPct val="150000"/>
              </a:lnSpc>
              <a:buFont typeface="Wingdings" panose="05000000000000000000" pitchFamily="2" charset="2"/>
              <a:buNone/>
              <a:defRPr/>
            </a:pPr>
            <a:r>
              <a:rPr lang="en-US" altLang="zh-CN" dirty="0">
                <a:solidFill>
                  <a:srgbClr val="121212"/>
                </a:solidFill>
                <a:effectLst/>
                <a:cs typeface="Times New Roman" panose="02020603050405020304" charset="0"/>
                <a:sym typeface="+mn-ea"/>
              </a:rPr>
              <a:t>The user satisfaction on digital twin-enabled query services relies on the </a:t>
            </a:r>
            <a:r>
              <a:rPr lang="en-US" altLang="zh-CN" i="1" dirty="0">
                <a:solidFill>
                  <a:srgbClr val="121212"/>
                </a:solidFill>
                <a:effectLst/>
                <a:cs typeface="Times New Roman" panose="02020603050405020304" charset="0"/>
                <a:sym typeface="+mn-ea"/>
              </a:rPr>
              <a:t>freshness</a:t>
            </a:r>
            <a:r>
              <a:rPr lang="en-US" altLang="zh-CN" dirty="0">
                <a:solidFill>
                  <a:srgbClr val="121212"/>
                </a:solidFill>
                <a:effectLst/>
                <a:cs typeface="Times New Roman" panose="02020603050405020304" charset="0"/>
                <a:sym typeface="+mn-ea"/>
              </a:rPr>
              <a:t> of digital twin data, which is measured by the </a:t>
            </a:r>
            <a:r>
              <a:rPr lang="en-US" altLang="zh-CN" i="1" dirty="0">
                <a:solidFill>
                  <a:srgbClr val="121212"/>
                </a:solidFill>
                <a:effectLst/>
                <a:cs typeface="Times New Roman" panose="02020603050405020304" charset="0"/>
                <a:sym typeface="+mn-ea"/>
              </a:rPr>
              <a:t>Age of Information</a:t>
            </a:r>
            <a:r>
              <a:rPr lang="en-US" altLang="zh-CN" dirty="0">
                <a:solidFill>
                  <a:srgbClr val="121212"/>
                </a:solidFill>
                <a:effectLst/>
                <a:cs typeface="Times New Roman" panose="02020603050405020304" charset="0"/>
                <a:sym typeface="+mn-ea"/>
              </a:rPr>
              <a:t> (AoI).</a:t>
            </a:r>
            <a:endParaRPr lang="en-US" altLang="zh-CN"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endParaRPr>
          </a:p>
          <a:p>
            <a:pPr marL="0" indent="0">
              <a:buNone/>
            </a:pPr>
            <a:endParaRPr lang="zh-CN" altLang="en-US"/>
          </a:p>
        </p:txBody>
      </p:sp>
      <p:sp>
        <p:nvSpPr>
          <p:cNvPr id="47" name="文本框 46"/>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7" y="6583649"/>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62" y="6583649"/>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en-US" altLang="zh-CN" b="1" dirty="0">
                <a:solidFill>
                  <a:sysClr val="windowText" lastClr="000000"/>
                </a:solidFill>
                <a:sym typeface="+mn-ea"/>
              </a:rPr>
              <a:t>I. </a:t>
            </a:r>
            <a:r>
              <a:rPr lang="zh-CN" altLang="en-US" b="1" dirty="0">
                <a:solidFill>
                  <a:sysClr val="windowText" lastClr="000000"/>
                </a:solidFill>
                <a:sym typeface="+mn-ea"/>
              </a:rPr>
              <a:t>INTRODUCTION</a:t>
            </a:r>
            <a:endParaRPr lang="zh-CN" altLang="en-US"/>
          </a:p>
        </p:txBody>
      </p:sp>
      <p:sp>
        <p:nvSpPr>
          <p:cNvPr id="8" name="内容占位符 7"/>
          <p:cNvSpPr>
            <a:spLocks noGrp="1"/>
          </p:cNvSpPr>
          <p:nvPr>
            <p:ph idx="1"/>
          </p:nvPr>
        </p:nvSpPr>
        <p:spPr/>
        <p:txBody>
          <a:bodyPr>
            <a:normAutofit/>
          </a:bodyPr>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IV. digital twin placement scheme 	</a:t>
            </a:r>
            <a:r>
              <a:rPr lang="en-US" altLang="zh-CN" sz="1800" dirty="0">
                <a:solidFill>
                  <a:srgbClr val="121212"/>
                </a:solidFill>
                <a:effectLst/>
                <a:cs typeface="Times New Roman" panose="02020603050405020304" charset="0"/>
                <a:sym typeface="+mn-ea"/>
              </a:rPr>
              <a:t>--- refer algorithm</a:t>
            </a:r>
            <a:endParaRPr lang="en-US" altLang="zh-CN" sz="1800" dirty="0">
              <a:solidFill>
                <a:srgbClr val="121212"/>
              </a:solidFill>
              <a:effectLst/>
              <a:cs typeface="Times New Roman" panose="02020603050405020304" charset="0"/>
              <a:sym typeface="+mn-ea"/>
            </a:endParaRPr>
          </a:p>
          <a:p>
            <a:pPr lvl="1" indent="0">
              <a:lnSpc>
                <a:spcPct val="150000"/>
              </a:lnSpc>
              <a:buFont typeface="Wingdings" panose="05000000000000000000" pitchFamily="2" charset="2"/>
              <a:buNone/>
              <a:defRPr/>
            </a:pPr>
            <a:r>
              <a:rPr lang="en-US" altLang="zh-CN"/>
              <a:t>1) static --- deploy digital twins at the beginning</a:t>
            </a:r>
            <a:endParaRPr lang="en-US" altLang="zh-CN"/>
          </a:p>
          <a:p>
            <a:pPr lvl="2" indent="0">
              <a:lnSpc>
                <a:spcPct val="150000"/>
              </a:lnSpc>
              <a:buFont typeface="Wingdings" panose="05000000000000000000" pitchFamily="2" charset="2"/>
              <a:buNone/>
              <a:defRPr/>
            </a:pPr>
            <a:r>
              <a:rPr lang="en-US" altLang="zh-CN"/>
              <a:t>It is desirable that the network service provider can </a:t>
            </a:r>
            <a:r>
              <a:rPr lang="en-US" altLang="zh-CN" i="1"/>
              <a:t>obtain the mobility information of physical objects and the user query request arrivals before</a:t>
            </a:r>
            <a:r>
              <a:rPr lang="en-US" altLang="zh-CN"/>
              <a:t> the time horizon, by adopting the machine learning-based prediction mechanism</a:t>
            </a:r>
            <a:endParaRPr lang="en-US" altLang="zh-CN"/>
          </a:p>
          <a:p>
            <a:pPr lvl="1" indent="0">
              <a:lnSpc>
                <a:spcPct val="150000"/>
              </a:lnSpc>
              <a:buFont typeface="Wingdings" panose="05000000000000000000" pitchFamily="2" charset="2"/>
              <a:buNone/>
              <a:defRPr/>
            </a:pPr>
            <a:r>
              <a:rPr lang="en-US" altLang="zh-CN"/>
              <a:t>2) dynamic --- challenging to deploy digital twins in cloudlets</a:t>
            </a:r>
            <a:endParaRPr lang="en-US" altLang="zh-CN"/>
          </a:p>
          <a:p>
            <a:pPr marL="0" lvl="0" indent="0">
              <a:lnSpc>
                <a:spcPct val="150000"/>
              </a:lnSpc>
              <a:buFont typeface="Wingdings" panose="05000000000000000000" pitchFamily="2" charset="2"/>
              <a:buNone/>
              <a:defRPr/>
            </a:pPr>
            <a:r>
              <a:rPr lang="en-US" altLang="zh-CN" b="1"/>
              <a:t>V. contributions 			</a:t>
            </a:r>
            <a:r>
              <a:rPr lang="en-US" altLang="zh-CN"/>
              <a:t>--- novelty</a:t>
            </a:r>
            <a:endParaRPr lang="en-US" altLang="zh-CN"/>
          </a:p>
          <a:p>
            <a:pPr marL="457200" lvl="1" indent="0">
              <a:lnSpc>
                <a:spcPct val="150000"/>
              </a:lnSpc>
              <a:buFont typeface="Wingdings" panose="05000000000000000000" pitchFamily="2" charset="2"/>
              <a:buNone/>
              <a:defRPr/>
            </a:pPr>
            <a:r>
              <a:rPr lang="en-US" altLang="zh-CN"/>
              <a:t>1) </a:t>
            </a:r>
            <a:r>
              <a:rPr lang="en-US" altLang="zh-CN" i="1"/>
              <a:t>a new metric</a:t>
            </a:r>
            <a:r>
              <a:rPr lang="en-US" altLang="zh-CN"/>
              <a:t> to measure user satisfactions on AoI-aware query service provisioning in MEC empowered by digital twins</a:t>
            </a:r>
            <a:endParaRPr lang="en-US" altLang="zh-CN"/>
          </a:p>
          <a:p>
            <a:pPr marL="457200" lvl="1" indent="0">
              <a:lnSpc>
                <a:spcPct val="150000"/>
              </a:lnSpc>
              <a:buFont typeface="Wingdings" panose="05000000000000000000" pitchFamily="2" charset="2"/>
              <a:buNone/>
              <a:defRPr/>
            </a:pPr>
            <a:r>
              <a:rPr lang="en-US" altLang="zh-CN"/>
              <a:t>2) two novel utility </a:t>
            </a:r>
            <a:r>
              <a:rPr lang="en-US" altLang="zh-CN" i="1"/>
              <a:t>maximization problems</a:t>
            </a:r>
            <a:r>
              <a:rPr lang="en-US" altLang="zh-CN"/>
              <a:t>(service satisfaction)</a:t>
            </a:r>
            <a:endParaRPr lang="en-US" altLang="zh-CN"/>
          </a:p>
          <a:p>
            <a:pPr marL="0" lvl="0" indent="0">
              <a:lnSpc>
                <a:spcPct val="150000"/>
              </a:lnSpc>
              <a:buFont typeface="Wingdings" panose="05000000000000000000" pitchFamily="2" charset="2"/>
              <a:buNone/>
              <a:defRPr/>
            </a:pPr>
            <a:r>
              <a:rPr lang="en-US" altLang="zh-CN" sz="1800" b="1"/>
              <a:t>VI. Experimental			</a:t>
            </a:r>
            <a:r>
              <a:rPr lang="en-US" altLang="zh-CN" dirty="0">
                <a:solidFill>
                  <a:srgbClr val="121212"/>
                </a:solidFill>
                <a:effectLst/>
                <a:cs typeface="Times New Roman" panose="02020603050405020304" charset="0"/>
                <a:sym typeface="+mn-ea"/>
              </a:rPr>
              <a:t>--- </a:t>
            </a:r>
            <a:r>
              <a:rPr lang="en-US" altLang="zh-CN">
                <a:sym typeface="+mn-ea"/>
              </a:rPr>
              <a:t>results</a:t>
            </a:r>
            <a:endParaRPr lang="en-US" altLang="zh-CN" sz="1800"/>
          </a:p>
          <a:p>
            <a:pPr marL="457200" lvl="1" indent="0">
              <a:lnSpc>
                <a:spcPct val="150000"/>
              </a:lnSpc>
              <a:buFont typeface="Wingdings" panose="05000000000000000000" pitchFamily="2" charset="2"/>
              <a:buNone/>
              <a:defRPr/>
            </a:pPr>
            <a:r>
              <a:rPr lang="en-US" altLang="zh-CN"/>
              <a:t>Experimental results demonstrate that the proposed algorithms are promising, and outperform the comparison baseline algorithms, improving by no less than </a:t>
            </a:r>
            <a:r>
              <a:rPr lang="en-US" altLang="zh-CN" b="1"/>
              <a:t>11.6%</a:t>
            </a:r>
            <a:r>
              <a:rPr lang="en-US" altLang="zh-CN"/>
              <a:t> of the performance, compared to that of the baseline algorithms.</a:t>
            </a:r>
            <a:endParaRPr lang="en-US" altLang="zh-CN"/>
          </a:p>
          <a:p>
            <a:pPr lvl="1" indent="0">
              <a:lnSpc>
                <a:spcPct val="150000"/>
              </a:lnSpc>
              <a:buFont typeface="Wingdings" panose="05000000000000000000" pitchFamily="2" charset="2"/>
              <a:buNone/>
              <a:defRPr/>
            </a:pPr>
            <a:endParaRPr lang="en-US" altLang="zh-CN"/>
          </a:p>
          <a:p>
            <a:pPr marL="0" indent="0">
              <a:buNone/>
            </a:pPr>
            <a:endParaRPr lang="zh-CN" altLang="en-US"/>
          </a:p>
        </p:txBody>
      </p:sp>
      <p:sp>
        <p:nvSpPr>
          <p:cNvPr id="47" name="文本框 46"/>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7" y="6583649"/>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62" y="6583649"/>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en-US" altLang="zh-CN" b="1" dirty="0">
                <a:solidFill>
                  <a:sysClr val="windowText" lastClr="000000"/>
                </a:solidFill>
                <a:sym typeface="+mn-ea"/>
              </a:rPr>
              <a:t>II. </a:t>
            </a:r>
            <a:r>
              <a:rPr lang="zh-CN" altLang="en-US" b="1" dirty="0">
                <a:solidFill>
                  <a:sysClr val="windowText" lastClr="000000"/>
                </a:solidFill>
                <a:sym typeface="+mn-ea"/>
              </a:rPr>
              <a:t>RELATED WORK</a:t>
            </a:r>
            <a:endParaRPr lang="zh-CN" altLang="en-US"/>
          </a:p>
        </p:txBody>
      </p:sp>
      <p:sp>
        <p:nvSpPr>
          <p:cNvPr id="8" name="内容占位符 7"/>
          <p:cNvSpPr>
            <a:spLocks noGrp="1"/>
          </p:cNvSpPr>
          <p:nvPr>
            <p:ph idx="1"/>
          </p:nvPr>
        </p:nvSpPr>
        <p:spPr/>
        <p:txBody>
          <a:bodyPr>
            <a:normAutofit/>
          </a:bodyPr>
          <a:p>
            <a:pPr marL="0" lvl="0" fontAlgn="auto">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A. The mobility issue in MEC</a:t>
            </a:r>
            <a:r>
              <a:rPr lang="en-US" altLang="zh-CN" sz="1800" dirty="0">
                <a:solidFill>
                  <a:srgbClr val="121212"/>
                </a:solidFill>
                <a:effectLst/>
                <a:cs typeface="Times New Roman" panose="02020603050405020304" charset="0"/>
                <a:sym typeface="+mn-ea"/>
              </a:rPr>
              <a:t> 			--- </a:t>
            </a:r>
            <a:r>
              <a:rPr lang="en-US" altLang="zh-CN" sz="1800" dirty="0">
                <a:solidFill>
                  <a:srgbClr val="121212"/>
                </a:solidFill>
                <a:effectLst/>
                <a:cs typeface="Times New Roman" panose="02020603050405020304" charset="0"/>
                <a:sym typeface="+mn-ea"/>
              </a:rPr>
              <a:t>Without digital twin</a:t>
            </a:r>
            <a:endParaRPr lang="en-US" altLang="zh-CN" sz="1800" dirty="0">
              <a:solidFill>
                <a:srgbClr val="121212"/>
              </a:solidFill>
              <a:effectLst/>
              <a:cs typeface="Times New Roman" panose="02020603050405020304" charset="0"/>
              <a:sym typeface="+mn-ea"/>
            </a:endParaRPr>
          </a:p>
          <a:p>
            <a:pPr marL="0" lvl="0" fontAlgn="auto">
              <a:lnSpc>
                <a:spcPct val="150000"/>
              </a:lnSpc>
              <a:buFont typeface="Wingdings" panose="05000000000000000000" pitchFamily="2" charset="2"/>
              <a:buNone/>
              <a:defRPr/>
            </a:pPr>
            <a:endParaRPr lang="en-US" altLang="zh-CN" sz="16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B. The Age of Information (AoI) in MEC </a:t>
            </a:r>
            <a:r>
              <a:rPr lang="en-US" altLang="zh-CN" sz="1800" dirty="0">
                <a:solidFill>
                  <a:srgbClr val="121212"/>
                </a:solidFill>
                <a:effectLst/>
                <a:cs typeface="Times New Roman" panose="02020603050405020304" charset="0"/>
                <a:sym typeface="+mn-ea"/>
              </a:rPr>
              <a:t>		--- Without digital twin</a:t>
            </a:r>
            <a:endParaRPr lang="en-US" altLang="zh-CN" sz="18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endParaRPr lang="en-US" altLang="zh-CN"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C. The mobility-aware service provisioning in MEC</a:t>
            </a:r>
            <a:r>
              <a:rPr lang="en-US" altLang="zh-CN" sz="1800" dirty="0">
                <a:solidFill>
                  <a:srgbClr val="121212"/>
                </a:solidFill>
                <a:effectLst/>
                <a:cs typeface="Times New Roman" panose="02020603050405020304" charset="0"/>
                <a:sym typeface="+mn-ea"/>
              </a:rPr>
              <a:t> 	--- Without AoI</a:t>
            </a:r>
            <a:endParaRPr lang="en-US" altLang="zh-CN" sz="18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endParaRPr lang="en-US" altLang="zh-CN"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endParaRPr lang="en-US" altLang="zh-CN" sz="18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r>
              <a:rPr lang="en-US" altLang="zh-CN" sz="1800" dirty="0">
                <a:solidFill>
                  <a:srgbClr val="121212"/>
                </a:solidFill>
                <a:effectLst/>
                <a:cs typeface="Times New Roman" panose="02020603050405020304" charset="0"/>
                <a:sym typeface="+mn-ea"/>
              </a:rPr>
              <a:t> In this paper we investigate the </a:t>
            </a:r>
            <a:endParaRPr lang="en-US" altLang="zh-CN" sz="18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r>
              <a:rPr lang="en-US" altLang="zh-CN" sz="1800" b="1" dirty="0">
                <a:solidFill>
                  <a:schemeClr val="accent6">
                    <a:lumMod val="75000"/>
                  </a:schemeClr>
                </a:solidFill>
                <a:effectLst/>
                <a:cs typeface="Times New Roman" panose="02020603050405020304" charset="0"/>
                <a:sym typeface="+mn-ea"/>
              </a:rPr>
              <a:t>mobility-aware</a:t>
            </a:r>
            <a:r>
              <a:rPr lang="en-US" altLang="zh-CN" sz="1800" dirty="0">
                <a:solidFill>
                  <a:srgbClr val="121212"/>
                </a:solidFill>
                <a:effectLst/>
                <a:cs typeface="Times New Roman" panose="02020603050405020304" charset="0"/>
                <a:sym typeface="+mn-ea"/>
              </a:rPr>
              <a:t> </a:t>
            </a:r>
            <a:r>
              <a:rPr lang="en-US" altLang="zh-CN" sz="1800" b="1" dirty="0">
                <a:solidFill>
                  <a:schemeClr val="accent1">
                    <a:lumMod val="75000"/>
                  </a:schemeClr>
                </a:solidFill>
                <a:effectLst/>
                <a:cs typeface="Times New Roman" panose="02020603050405020304" charset="0"/>
                <a:sym typeface="+mn-ea"/>
              </a:rPr>
              <a:t>query service provisioning</a:t>
            </a:r>
            <a:r>
              <a:rPr lang="en-US" altLang="zh-CN" sz="1800" dirty="0">
                <a:solidFill>
                  <a:srgbClr val="121212"/>
                </a:solidFill>
                <a:effectLst/>
                <a:cs typeface="Times New Roman" panose="02020603050405020304" charset="0"/>
                <a:sym typeface="+mn-ea"/>
              </a:rPr>
              <a:t> </a:t>
            </a:r>
            <a:endParaRPr lang="en-US" altLang="zh-CN" sz="1800" dirty="0">
              <a:solidFill>
                <a:srgbClr val="121212"/>
              </a:solidFill>
              <a:effectLst/>
              <a:cs typeface="Times New Roman" panose="02020603050405020304" charset="0"/>
              <a:sym typeface="+mn-ea"/>
            </a:endParaRPr>
          </a:p>
          <a:p>
            <a:pPr marL="0" lvl="1" fontAlgn="auto">
              <a:lnSpc>
                <a:spcPct val="150000"/>
              </a:lnSpc>
              <a:buFont typeface="Wingdings" panose="05000000000000000000" pitchFamily="2" charset="2"/>
              <a:buNone/>
              <a:defRPr/>
            </a:pPr>
            <a:r>
              <a:rPr lang="en-US" altLang="zh-CN" sz="1800" dirty="0">
                <a:solidFill>
                  <a:srgbClr val="121212"/>
                </a:solidFill>
                <a:effectLst/>
                <a:cs typeface="Times New Roman" panose="02020603050405020304" charset="0"/>
                <a:sym typeface="+mn-ea"/>
              </a:rPr>
              <a:t>based on </a:t>
            </a:r>
            <a:r>
              <a:rPr lang="en-US" altLang="zh-CN" sz="1800" b="1" dirty="0">
                <a:solidFill>
                  <a:schemeClr val="accent4">
                    <a:lumMod val="75000"/>
                  </a:schemeClr>
                </a:solidFill>
                <a:effectLst/>
                <a:cs typeface="Times New Roman" panose="02020603050405020304" charset="0"/>
                <a:sym typeface="+mn-ea"/>
              </a:rPr>
              <a:t>digital twin</a:t>
            </a:r>
            <a:r>
              <a:rPr lang="en-US" altLang="zh-CN" sz="1800" dirty="0">
                <a:solidFill>
                  <a:srgbClr val="121212"/>
                </a:solidFill>
                <a:effectLst/>
                <a:cs typeface="Times New Roman" panose="02020603050405020304" charset="0"/>
                <a:sym typeface="+mn-ea"/>
              </a:rPr>
              <a:t> data in MEC</a:t>
            </a:r>
            <a:endParaRPr lang="en-US" altLang="zh-CN" sz="1800" dirty="0">
              <a:solidFill>
                <a:srgbClr val="121212"/>
              </a:solidFill>
              <a:effectLst/>
              <a:cs typeface="Times New Roman" panose="02020603050405020304" charset="0"/>
              <a:sym typeface="+mn-ea"/>
            </a:endParaRPr>
          </a:p>
          <a:p>
            <a:pPr fontAlgn="auto">
              <a:lnSpc>
                <a:spcPct val="150000"/>
              </a:lnSpc>
              <a:buFont typeface="Wingdings" panose="05000000000000000000" pitchFamily="2" charset="2"/>
              <a:buNone/>
              <a:defRPr/>
            </a:pPr>
            <a:endParaRPr lang="zh-CN" altLang="en-US" sz="1800"/>
          </a:p>
        </p:txBody>
      </p:sp>
      <p:sp>
        <p:nvSpPr>
          <p:cNvPr id="47" name="文本框 46"/>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7" y="6583649"/>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62" y="6583649"/>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pic>
        <p:nvPicPr>
          <p:cNvPr id="3" name="图片 2"/>
          <p:cNvPicPr>
            <a:picLocks noChangeAspect="1"/>
          </p:cNvPicPr>
          <p:nvPr/>
        </p:nvPicPr>
        <p:blipFill>
          <a:blip r:embed="rId2"/>
          <a:stretch>
            <a:fillRect/>
          </a:stretch>
        </p:blipFill>
        <p:spPr>
          <a:xfrm>
            <a:off x="6247130" y="3943985"/>
            <a:ext cx="3912870" cy="1807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en-US" altLang="zh-CN" b="1" dirty="0">
                <a:solidFill>
                  <a:sysClr val="windowText" lastClr="000000"/>
                </a:solidFill>
                <a:sym typeface="+mn-ea"/>
              </a:rPr>
              <a:t>III. MODEL</a:t>
            </a:r>
            <a:endParaRPr lang="zh-CN" altLang="en-US"/>
          </a:p>
        </p:txBody>
      </p:sp>
      <p:sp>
        <p:nvSpPr>
          <p:cNvPr id="12" name="内容占位符 11"/>
          <p:cNvSpPr>
            <a:spLocks noGrp="1"/>
          </p:cNvSpPr>
          <p:nvPr>
            <p:ph idx="1"/>
          </p:nvPr>
        </p:nvSpPr>
        <p:spPr/>
        <p:txBody>
          <a:bodyPr/>
          <a:p>
            <a:pPr fontAlgn="auto">
              <a:lnSpc>
                <a:spcPct val="150000"/>
              </a:lnSpc>
            </a:pPr>
            <a:r>
              <a:rPr lang="en-US" altLang="zh-CN" sz="1800" b="1" dirty="0">
                <a:solidFill>
                  <a:srgbClr val="121212"/>
                </a:solidFill>
                <a:effectLst/>
                <a:cs typeface="Times New Roman" panose="02020603050405020304" charset="0"/>
                <a:sym typeface="+mn-ea"/>
              </a:rPr>
              <a:t>I. System model</a:t>
            </a:r>
            <a:endParaRPr lang="en-US" altLang="zh-CN" sz="1800" b="1"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endParaRPr>
          </a:p>
          <a:p>
            <a:endParaRPr lang="en-US" altLang="zh-CN" sz="1800" b="1"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endParaRPr>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sp>
        <p:nvSpPr>
          <p:cNvPr id="2" name="椭圆 1"/>
          <p:cNvSpPr/>
          <p:nvPr/>
        </p:nvSpPr>
        <p:spPr>
          <a:xfrm>
            <a:off x="5748655" y="1864995"/>
            <a:ext cx="768985" cy="76898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charset="0"/>
                <a:ea typeface="微软雅黑" panose="020B0503020204020204" pitchFamily="34" charset="-122"/>
                <a:cs typeface="Times New Roman" panose="02020603050405020304" charset="0"/>
              </a:rPr>
              <a:t>V</a:t>
            </a:r>
            <a:r>
              <a:rPr lang="en-US" altLang="zh-CN" sz="1600" baseline="-25000">
                <a:latin typeface="Times New Roman" panose="02020603050405020304" charset="0"/>
                <a:ea typeface="微软雅黑" panose="020B0503020204020204" pitchFamily="34" charset="-122"/>
                <a:cs typeface="Times New Roman" panose="02020603050405020304" charset="0"/>
              </a:rPr>
              <a:t>1</a:t>
            </a:r>
            <a:endParaRPr lang="en-US" altLang="zh-CN" sz="1600" baseline="-25000">
              <a:latin typeface="Times New Roman" panose="02020603050405020304" charset="0"/>
              <a:ea typeface="微软雅黑" panose="020B0503020204020204" pitchFamily="34" charset="-122"/>
              <a:cs typeface="Times New Roman" panose="02020603050405020304" charset="0"/>
            </a:endParaRPr>
          </a:p>
        </p:txBody>
      </p:sp>
      <p:sp>
        <p:nvSpPr>
          <p:cNvPr id="5" name="椭圆 4"/>
          <p:cNvSpPr/>
          <p:nvPr/>
        </p:nvSpPr>
        <p:spPr>
          <a:xfrm>
            <a:off x="5748655" y="3615690"/>
            <a:ext cx="768985" cy="76898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charset="0"/>
                <a:ea typeface="微软雅黑" panose="020B0503020204020204" pitchFamily="34" charset="-122"/>
                <a:cs typeface="Times New Roman" panose="02020603050405020304" charset="0"/>
              </a:rPr>
              <a:t>V</a:t>
            </a:r>
            <a:r>
              <a:rPr lang="en-US" altLang="zh-CN" sz="1600" baseline="-25000">
                <a:latin typeface="Times New Roman" panose="02020603050405020304" charset="0"/>
                <a:ea typeface="微软雅黑" panose="020B0503020204020204" pitchFamily="34" charset="-122"/>
                <a:cs typeface="Times New Roman" panose="02020603050405020304" charset="0"/>
              </a:rPr>
              <a:t>2</a:t>
            </a:r>
            <a:endParaRPr lang="en-US" altLang="zh-CN" sz="1600" baseline="-25000">
              <a:latin typeface="Times New Roman" panose="02020603050405020304" charset="0"/>
              <a:ea typeface="微软雅黑" panose="020B0503020204020204" pitchFamily="34" charset="-122"/>
              <a:cs typeface="Times New Roman" panose="02020603050405020304" charset="0"/>
            </a:endParaRPr>
          </a:p>
        </p:txBody>
      </p:sp>
      <p:cxnSp>
        <p:nvCxnSpPr>
          <p:cNvPr id="6" name="直接连接符 5"/>
          <p:cNvCxnSpPr/>
          <p:nvPr/>
        </p:nvCxnSpPr>
        <p:spPr>
          <a:xfrm>
            <a:off x="6133465" y="2633980"/>
            <a:ext cx="0" cy="981710"/>
          </a:xfrm>
          <a:prstGeom prst="line">
            <a:avLst/>
          </a:prstGeom>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4792345" y="2952115"/>
            <a:ext cx="2934970" cy="337185"/>
          </a:xfrm>
          <a:prstGeom prst="rect">
            <a:avLst/>
          </a:prstGeom>
          <a:noFill/>
        </p:spPr>
        <p:txBody>
          <a:bodyPr wrap="square" rtlCol="0">
            <a:spAutoFit/>
          </a:bodyPr>
          <a:p>
            <a:r>
              <a:rPr lang="en-US" altLang="zh-CN" sz="1600">
                <a:latin typeface="Times New Roman" panose="02020603050405020304" charset="0"/>
                <a:ea typeface="微软雅黑" panose="020B0503020204020204" pitchFamily="34" charset="-122"/>
                <a:cs typeface="Times New Roman" panose="02020603050405020304" charset="0"/>
              </a:rPr>
              <a:t>transmission delay </a:t>
            </a:r>
            <a:r>
              <a:rPr lang="en-US" altLang="zh-CN" sz="1600">
                <a:latin typeface="Times New Roman" panose="02020603050405020304" charset="0"/>
                <a:ea typeface="微软雅黑" panose="020B0503020204020204" pitchFamily="34" charset="-122"/>
                <a:cs typeface="Times New Roman" panose="02020603050405020304" charset="0"/>
                <a:sym typeface="+mn-ea"/>
              </a:rPr>
              <a:t>d</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e</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sp>
        <p:nvSpPr>
          <p:cNvPr id="8" name="文本框 7"/>
          <p:cNvSpPr txBox="1"/>
          <p:nvPr/>
        </p:nvSpPr>
        <p:spPr>
          <a:xfrm>
            <a:off x="5407660" y="1506220"/>
            <a:ext cx="1692275" cy="33718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Access Points</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9" name="椭圆 8"/>
          <p:cNvSpPr/>
          <p:nvPr/>
        </p:nvSpPr>
        <p:spPr>
          <a:xfrm>
            <a:off x="9089390" y="1864995"/>
            <a:ext cx="768985" cy="768985"/>
          </a:xfrm>
          <a:prstGeom prst="ellipse">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0" name="文本框 9"/>
          <p:cNvSpPr txBox="1"/>
          <p:nvPr/>
        </p:nvSpPr>
        <p:spPr>
          <a:xfrm>
            <a:off x="6682740" y="1948815"/>
            <a:ext cx="2241550" cy="58356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optical fiber cable</a:t>
            </a:r>
            <a:endParaRPr lang="zh-CN" altLang="en-US" sz="1600">
              <a:latin typeface="Times New Roman" panose="02020603050405020304" charset="0"/>
              <a:ea typeface="微软雅黑" panose="020B0503020204020204" pitchFamily="34" charset="-122"/>
              <a:cs typeface="Times New Roman" panose="02020603050405020304" charset="0"/>
            </a:endParaRPr>
          </a:p>
          <a:p>
            <a:r>
              <a:rPr lang="zh-CN" altLang="en-US" sz="1600">
                <a:latin typeface="Times New Roman" panose="02020603050405020304" charset="0"/>
                <a:ea typeface="微软雅黑" panose="020B0503020204020204" pitchFamily="34" charset="-122"/>
                <a:cs typeface="Times New Roman" panose="02020603050405020304" charset="0"/>
              </a:rPr>
              <a:t>negligible</a:t>
            </a:r>
            <a:r>
              <a:rPr lang="en-US" altLang="zh-CN" sz="1600">
                <a:latin typeface="Times New Roman" panose="02020603050405020304" charset="0"/>
                <a:ea typeface="微软雅黑" panose="020B0503020204020204" pitchFamily="34" charset="-122"/>
                <a:cs typeface="Times New Roman" panose="02020603050405020304" charset="0"/>
              </a:rPr>
              <a:t> delay</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cxnSp>
        <p:nvCxnSpPr>
          <p:cNvPr id="11" name="直接连接符 10"/>
          <p:cNvCxnSpPr/>
          <p:nvPr/>
        </p:nvCxnSpPr>
        <p:spPr>
          <a:xfrm flipH="1">
            <a:off x="6517640" y="2249805"/>
            <a:ext cx="2571750" cy="0"/>
          </a:xfrm>
          <a:prstGeom prst="line">
            <a:avLst/>
          </a:prstGeom>
        </p:spPr>
        <p:style>
          <a:lnRef idx="2">
            <a:schemeClr val="accent1"/>
          </a:lnRef>
          <a:fillRef idx="0">
            <a:srgbClr val="FFFFFF"/>
          </a:fillRef>
          <a:effectRef idx="0">
            <a:srgbClr val="FFFFFF"/>
          </a:effectRef>
          <a:fontRef idx="minor">
            <a:schemeClr val="tx1"/>
          </a:fontRef>
        </p:style>
      </p:cxnSp>
      <p:sp>
        <p:nvSpPr>
          <p:cNvPr id="13" name="椭圆 12"/>
          <p:cNvSpPr/>
          <p:nvPr/>
        </p:nvSpPr>
        <p:spPr>
          <a:xfrm>
            <a:off x="1504315" y="2446655"/>
            <a:ext cx="768985" cy="768985"/>
          </a:xfrm>
          <a:prstGeom prst="ellipse">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4" name="文本框 13"/>
          <p:cNvSpPr txBox="1"/>
          <p:nvPr/>
        </p:nvSpPr>
        <p:spPr>
          <a:xfrm>
            <a:off x="992505" y="1989455"/>
            <a:ext cx="1792605" cy="33718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remote cloud</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15" name="直接连接符 14"/>
          <p:cNvCxnSpPr/>
          <p:nvPr/>
        </p:nvCxnSpPr>
        <p:spPr>
          <a:xfrm flipV="1">
            <a:off x="2273300" y="2249805"/>
            <a:ext cx="3475355" cy="581660"/>
          </a:xfrm>
          <a:prstGeom prst="line">
            <a:avLst/>
          </a:prstGeom>
        </p:spPr>
        <p:style>
          <a:lnRef idx="2">
            <a:schemeClr val="accent1"/>
          </a:lnRef>
          <a:fillRef idx="0">
            <a:srgbClr val="FFFFFF"/>
          </a:fillRef>
          <a:effectRef idx="0">
            <a:srgbClr val="FFFFFF"/>
          </a:effectRef>
          <a:fontRef idx="minor">
            <a:schemeClr val="tx1"/>
          </a:fontRef>
        </p:style>
      </p:cxnSp>
      <p:sp>
        <p:nvSpPr>
          <p:cNvPr id="19" name="椭圆 18"/>
          <p:cNvSpPr/>
          <p:nvPr/>
        </p:nvSpPr>
        <p:spPr>
          <a:xfrm>
            <a:off x="9117330" y="3625215"/>
            <a:ext cx="768985" cy="768985"/>
          </a:xfrm>
          <a:prstGeom prst="ellipse">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1</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20" name="直接连接符 19"/>
          <p:cNvCxnSpPr/>
          <p:nvPr/>
        </p:nvCxnSpPr>
        <p:spPr>
          <a:xfrm flipH="1" flipV="1">
            <a:off x="6467475" y="3999865"/>
            <a:ext cx="2649855" cy="10160"/>
          </a:xfrm>
          <a:prstGeom prst="line">
            <a:avLst/>
          </a:prstGeom>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rot="21060000">
            <a:off x="2865755" y="2216785"/>
            <a:ext cx="2399665" cy="583565"/>
          </a:xfrm>
          <a:prstGeom prst="rect">
            <a:avLst/>
          </a:prstGeom>
          <a:noFill/>
        </p:spPr>
        <p:txBody>
          <a:bodyPr wrap="square" rtlCol="0" anchor="t">
            <a:spAutoFit/>
          </a:bodyPr>
          <a:p>
            <a:pPr algn="ctr"/>
            <a:r>
              <a:rPr lang="en-US" altLang="zh-CN" sz="1600">
                <a:latin typeface="Times New Roman" panose="02020603050405020304" charset="0"/>
                <a:ea typeface="微软雅黑" panose="020B0503020204020204" pitchFamily="34" charset="-122"/>
                <a:cs typeface="Times New Roman" panose="02020603050405020304" charset="0"/>
              </a:rPr>
              <a:t>gateway</a:t>
            </a:r>
            <a:endParaRPr lang="en-US" altLang="zh-CN" sz="1600">
              <a:latin typeface="Times New Roman" panose="02020603050405020304" charset="0"/>
              <a:ea typeface="微软雅黑" panose="020B0503020204020204" pitchFamily="34" charset="-122"/>
              <a:cs typeface="Times New Roman" panose="02020603050405020304" charset="0"/>
              <a:sym typeface="+mn-ea"/>
            </a:endParaRPr>
          </a:p>
          <a:p>
            <a:pPr algn="ctr"/>
            <a:r>
              <a:rPr lang="en-US" altLang="zh-CN" sz="1600">
                <a:latin typeface="Times New Roman" panose="02020603050405020304" charset="0"/>
                <a:ea typeface="微软雅黑" panose="020B0503020204020204" pitchFamily="34" charset="-122"/>
                <a:cs typeface="Times New Roman" panose="02020603050405020304" charset="0"/>
                <a:sym typeface="+mn-ea"/>
              </a:rPr>
              <a:t>d</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v,v0</a:t>
            </a:r>
            <a:r>
              <a:rPr lang="en-US" altLang="zh-CN" sz="1600">
                <a:latin typeface="Times New Roman" panose="02020603050405020304" charset="0"/>
                <a:ea typeface="微软雅黑" panose="020B0503020204020204" pitchFamily="34" charset="-122"/>
                <a:cs typeface="Times New Roman" panose="02020603050405020304" charset="0"/>
                <a:sym typeface="+mn-ea"/>
              </a:rPr>
              <a:t> (large delay)</a:t>
            </a:r>
            <a:r>
              <a:rPr lang="en-US" altLang="zh-CN" sz="1600">
                <a:latin typeface="Times New Roman" panose="02020603050405020304" charset="0"/>
                <a:ea typeface="微软雅黑" panose="020B0503020204020204" pitchFamily="34" charset="-122"/>
                <a:cs typeface="Times New Roman" panose="02020603050405020304" charset="0"/>
              </a:rPr>
              <a:t> </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cxnSp>
        <p:nvCxnSpPr>
          <p:cNvPr id="23" name="直接连接符 22"/>
          <p:cNvCxnSpPr>
            <a:stCxn id="13" idx="6"/>
            <a:endCxn id="5" idx="2"/>
          </p:cNvCxnSpPr>
          <p:nvPr/>
        </p:nvCxnSpPr>
        <p:spPr>
          <a:xfrm>
            <a:off x="2273300" y="2831465"/>
            <a:ext cx="3475355" cy="1169035"/>
          </a:xfrm>
          <a:prstGeom prst="line">
            <a:avLst/>
          </a:prstGeom>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8785225" y="1468120"/>
            <a:ext cx="143319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cloudlet</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26" name="椭圆 25"/>
          <p:cNvSpPr/>
          <p:nvPr/>
        </p:nvSpPr>
        <p:spPr>
          <a:xfrm>
            <a:off x="5748655" y="5215890"/>
            <a:ext cx="768985" cy="768985"/>
          </a:xfrm>
          <a:prstGeom prst="ellipse">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m</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27" name="文本框 26"/>
          <p:cNvSpPr txBox="1"/>
          <p:nvPr/>
        </p:nvSpPr>
        <p:spPr>
          <a:xfrm>
            <a:off x="5077460" y="6043295"/>
            <a:ext cx="2112010"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 physical objects</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28" name="直接连接符 27"/>
          <p:cNvCxnSpPr>
            <a:stCxn id="5" idx="4"/>
          </p:cNvCxnSpPr>
          <p:nvPr/>
        </p:nvCxnSpPr>
        <p:spPr>
          <a:xfrm>
            <a:off x="6133465" y="4384675"/>
            <a:ext cx="0" cy="831215"/>
          </a:xfrm>
          <a:prstGeom prst="line">
            <a:avLst/>
          </a:prstGeom>
        </p:spPr>
        <p:style>
          <a:lnRef idx="2">
            <a:schemeClr val="accent1"/>
          </a:lnRef>
          <a:fillRef idx="0">
            <a:srgbClr val="FFFFFF"/>
          </a:fillRef>
          <a:effectRef idx="0">
            <a:srgbClr val="FFFFFF"/>
          </a:effectRef>
          <a:fontRef idx="minor">
            <a:schemeClr val="tx1"/>
          </a:fontRef>
        </p:style>
      </p:cxnSp>
      <p:sp>
        <p:nvSpPr>
          <p:cNvPr id="29" name="椭圆 28"/>
          <p:cNvSpPr/>
          <p:nvPr/>
        </p:nvSpPr>
        <p:spPr>
          <a:xfrm>
            <a:off x="9117330" y="5215890"/>
            <a:ext cx="768985" cy="768985"/>
          </a:xfrm>
          <a:prstGeom prst="ellipse">
            <a:avLst/>
          </a:prstGeom>
          <a:solidFill>
            <a:schemeClr val="tx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c</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m</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nvSpPr>
        <p:spPr>
          <a:xfrm>
            <a:off x="8575675" y="6052820"/>
            <a:ext cx="203898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 </a:t>
            </a:r>
            <a:r>
              <a:rPr lang="en-US" altLang="zh-CN" sz="1600">
                <a:latin typeface="Times New Roman" panose="02020603050405020304" charset="0"/>
                <a:ea typeface="微软雅黑" panose="020B0503020204020204" pitchFamily="34" charset="-122"/>
                <a:cs typeface="Times New Roman" panose="02020603050405020304" charset="0"/>
              </a:rPr>
              <a:t>local </a:t>
            </a:r>
            <a:r>
              <a:rPr lang="zh-CN" altLang="en-US" sz="1600">
                <a:latin typeface="Times New Roman" panose="02020603050405020304" charset="0"/>
                <a:ea typeface="微软雅黑" panose="020B0503020204020204" pitchFamily="34" charset="-122"/>
                <a:cs typeface="Times New Roman" panose="02020603050405020304" charset="0"/>
              </a:rPr>
              <a:t>digital twin</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32" name="直接连接符 31"/>
          <p:cNvCxnSpPr/>
          <p:nvPr/>
        </p:nvCxnSpPr>
        <p:spPr>
          <a:xfrm flipH="1">
            <a:off x="6517640" y="5600700"/>
            <a:ext cx="2599690" cy="0"/>
          </a:xfrm>
          <a:prstGeom prst="line">
            <a:avLst/>
          </a:prstGeom>
          <a:ln w="12700" cmpd="sng">
            <a:solidFill>
              <a:schemeClr val="accent1">
                <a:shade val="50000"/>
              </a:schemeClr>
            </a:solidFill>
            <a:prstDash val="lgDash"/>
          </a:ln>
        </p:spPr>
        <p:style>
          <a:lnRef idx="2">
            <a:schemeClr val="accent1"/>
          </a:lnRef>
          <a:fillRef idx="0">
            <a:srgbClr val="FFFFFF"/>
          </a:fillRef>
          <a:effectRef idx="0">
            <a:srgbClr val="FFFFFF"/>
          </a:effectRef>
          <a:fontRef idx="minor">
            <a:schemeClr val="tx1"/>
          </a:fontRef>
        </p:style>
      </p:cxnSp>
      <p:sp>
        <p:nvSpPr>
          <p:cNvPr id="33" name="左大括号 32"/>
          <p:cNvSpPr/>
          <p:nvPr/>
        </p:nvSpPr>
        <p:spPr>
          <a:xfrm rot="5400000">
            <a:off x="9407525" y="4658360"/>
            <a:ext cx="189865" cy="56896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latin typeface="Times New Roman" panose="02020603050405020304" charset="0"/>
              <a:cs typeface="Times New Roman" panose="02020603050405020304" charset="0"/>
            </a:endParaRPr>
          </a:p>
        </p:txBody>
      </p:sp>
      <p:sp>
        <p:nvSpPr>
          <p:cNvPr id="39" name="椭圆 38"/>
          <p:cNvSpPr/>
          <p:nvPr/>
        </p:nvSpPr>
        <p:spPr>
          <a:xfrm>
            <a:off x="1504315" y="3840480"/>
            <a:ext cx="768985" cy="768985"/>
          </a:xfrm>
          <a:prstGeom prst="ellipse">
            <a:avLst/>
          </a:prstGeom>
          <a:solidFill>
            <a:schemeClr val="tx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40" name="直接连接符 39"/>
          <p:cNvCxnSpPr>
            <a:stCxn id="26" idx="2"/>
            <a:endCxn id="39" idx="6"/>
          </p:cNvCxnSpPr>
          <p:nvPr/>
        </p:nvCxnSpPr>
        <p:spPr>
          <a:xfrm flipH="1" flipV="1">
            <a:off x="2273300" y="4225290"/>
            <a:ext cx="3475355" cy="1375410"/>
          </a:xfrm>
          <a:prstGeom prst="line">
            <a:avLst/>
          </a:prstGeom>
          <a:ln w="12700" cmpd="sng">
            <a:solidFill>
              <a:schemeClr val="accent1">
                <a:shade val="50000"/>
              </a:schemeClr>
            </a:solidFill>
            <a:prstDash val="lgDash"/>
          </a:ln>
        </p:spPr>
        <p:style>
          <a:lnRef idx="2">
            <a:schemeClr val="accent1"/>
          </a:lnRef>
          <a:fillRef idx="0">
            <a:srgbClr val="FFFFFF"/>
          </a:fillRef>
          <a:effectRef idx="0">
            <a:srgbClr val="FFFFFF"/>
          </a:effectRef>
          <a:fontRef idx="minor">
            <a:schemeClr val="tx1"/>
          </a:fontRef>
        </p:style>
      </p:cxnSp>
      <p:sp>
        <p:nvSpPr>
          <p:cNvPr id="41" name="文本框 40"/>
          <p:cNvSpPr txBox="1"/>
          <p:nvPr/>
        </p:nvSpPr>
        <p:spPr>
          <a:xfrm>
            <a:off x="851535" y="4848225"/>
            <a:ext cx="2180590"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 </a:t>
            </a:r>
            <a:r>
              <a:rPr lang="en-US" altLang="zh-CN" sz="1600">
                <a:latin typeface="Times New Roman" panose="02020603050405020304" charset="0"/>
                <a:ea typeface="微软雅黑" panose="020B0503020204020204" pitchFamily="34" charset="-122"/>
                <a:cs typeface="Times New Roman" panose="02020603050405020304" charset="0"/>
              </a:rPr>
              <a:t>remote </a:t>
            </a:r>
            <a:r>
              <a:rPr lang="zh-CN" altLang="en-US" sz="1600">
                <a:latin typeface="Times New Roman" panose="02020603050405020304" charset="0"/>
                <a:ea typeface="微软雅黑" panose="020B0503020204020204" pitchFamily="34" charset="-122"/>
                <a:cs typeface="Times New Roman" panose="02020603050405020304" charset="0"/>
              </a:rPr>
              <a:t>digital twin</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42" name="左大括号 41"/>
          <p:cNvSpPr/>
          <p:nvPr/>
        </p:nvSpPr>
        <p:spPr>
          <a:xfrm rot="5400000">
            <a:off x="1793240" y="3317875"/>
            <a:ext cx="189865" cy="56896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latin typeface="Times New Roman" panose="02020603050405020304" charset="0"/>
              <a:cs typeface="Times New Roman" panose="02020603050405020304" charset="0"/>
            </a:endParaRPr>
          </a:p>
        </p:txBody>
      </p:sp>
      <p:sp>
        <p:nvSpPr>
          <p:cNvPr id="46" name="文本框 45"/>
          <p:cNvSpPr txBox="1"/>
          <p:nvPr/>
        </p:nvSpPr>
        <p:spPr>
          <a:xfrm>
            <a:off x="4470400" y="4700905"/>
            <a:ext cx="4514215" cy="337185"/>
          </a:xfrm>
          <a:prstGeom prst="rect">
            <a:avLst/>
          </a:prstGeom>
          <a:noFill/>
        </p:spPr>
        <p:txBody>
          <a:bodyPr wrap="square" rtlCol="0">
            <a:spAutoFit/>
          </a:bodyPr>
          <a:p>
            <a:r>
              <a:rPr lang="en-US" altLang="zh-CN" sz="1600">
                <a:latin typeface="Times New Roman" panose="02020603050405020304" charset="0"/>
                <a:ea typeface="微软雅黑" panose="020B0503020204020204" pitchFamily="34" charset="-122"/>
                <a:cs typeface="Times New Roman" panose="02020603050405020304" charset="0"/>
              </a:rPr>
              <a:t>synchronization a</a:t>
            </a:r>
            <a:r>
              <a:rPr lang="en-US" altLang="zh-CN" sz="1600" baseline="-25000">
                <a:latin typeface="Times New Roman" panose="02020603050405020304" charset="0"/>
                <a:ea typeface="微软雅黑" panose="020B0503020204020204" pitchFamily="34" charset="-122"/>
                <a:cs typeface="Times New Roman" panose="02020603050405020304" charset="0"/>
              </a:rPr>
              <a:t>m</a:t>
            </a:r>
            <a:r>
              <a:rPr lang="en-US" altLang="zh-CN" sz="1600">
                <a:latin typeface="Times New Roman" panose="02020603050405020304" charset="0"/>
                <a:ea typeface="微软雅黑" panose="020B0503020204020204" pitchFamily="34" charset="-122"/>
                <a:cs typeface="Times New Roman" panose="02020603050405020304" charset="0"/>
              </a:rPr>
              <a:t>(data size) every </a:t>
            </a:r>
            <a:r>
              <a:rPr lang="en-US" altLang="zh-CN" sz="1600">
                <a:latin typeface="Times New Roman" panose="02020603050405020304" charset="0"/>
                <a:ea typeface="微软雅黑" panose="020B0503020204020204" pitchFamily="34" charset="-122"/>
                <a:cs typeface="Times New Roman" panose="02020603050405020304" charset="0"/>
                <a:sym typeface="+mn-ea"/>
              </a:rPr>
              <a:t>δ</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m</a:t>
            </a:r>
            <a:r>
              <a:rPr lang="en-US" altLang="zh-CN" sz="1600">
                <a:latin typeface="Times New Roman" panose="02020603050405020304" charset="0"/>
                <a:ea typeface="微软雅黑" panose="020B0503020204020204" pitchFamily="34" charset="-122"/>
                <a:cs typeface="Times New Roman" panose="02020603050405020304" charset="0"/>
                <a:sym typeface="+mn-ea"/>
              </a:rPr>
              <a:t>(time)</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sp>
        <p:nvSpPr>
          <p:cNvPr id="52" name="文本框 51"/>
          <p:cNvSpPr txBox="1"/>
          <p:nvPr/>
        </p:nvSpPr>
        <p:spPr>
          <a:xfrm>
            <a:off x="9996170" y="5375275"/>
            <a:ext cx="2153285" cy="583565"/>
          </a:xfrm>
          <a:prstGeom prst="rect">
            <a:avLst/>
          </a:prstGeom>
          <a:noFill/>
        </p:spPr>
        <p:txBody>
          <a:bodyPr wrap="square" rtlCol="0">
            <a:spAutoFit/>
          </a:bodyPr>
          <a:p>
            <a:r>
              <a:rPr lang="en-US" altLang="zh-CN" sz="1600">
                <a:latin typeface="Times New Roman" panose="02020603050405020304" charset="0"/>
                <a:ea typeface="微软雅黑" panose="020B0503020204020204" pitchFamily="34" charset="-122"/>
                <a:cs typeface="Times New Roman" panose="02020603050405020304" charset="0"/>
              </a:rPr>
              <a:t>instantiation delay</a:t>
            </a:r>
            <a:endParaRPr lang="en-US" altLang="zh-CN" sz="1600">
              <a:latin typeface="Times New Roman" panose="02020603050405020304" charset="0"/>
              <a:ea typeface="微软雅黑" panose="020B0503020204020204" pitchFamily="34" charset="-122"/>
              <a:cs typeface="Times New Roman" panose="02020603050405020304" charset="0"/>
            </a:endParaRPr>
          </a:p>
          <a:p>
            <a:pPr algn="ctr"/>
            <a:r>
              <a:rPr lang="en-US" altLang="zh-CN" sz="1600">
                <a:latin typeface="Times New Roman" panose="02020603050405020304" charset="0"/>
                <a:ea typeface="微软雅黑" panose="020B0503020204020204" pitchFamily="34" charset="-122"/>
                <a:cs typeface="Times New Roman" panose="02020603050405020304" charset="0"/>
              </a:rPr>
              <a:t> d</a:t>
            </a:r>
            <a:r>
              <a:rPr lang="en-US" altLang="zh-CN" sz="1600" baseline="-25000">
                <a:latin typeface="Times New Roman" panose="02020603050405020304" charset="0"/>
                <a:ea typeface="微软雅黑" panose="020B0503020204020204" pitchFamily="34" charset="-122"/>
                <a:cs typeface="Times New Roman" panose="02020603050405020304" charset="0"/>
              </a:rPr>
              <a:t>m</a:t>
            </a:r>
            <a:r>
              <a:rPr lang="en-US" altLang="zh-CN" sz="1600" baseline="30000">
                <a:latin typeface="Times New Roman" panose="02020603050405020304" charset="0"/>
                <a:ea typeface="微软雅黑" panose="020B0503020204020204" pitchFamily="34" charset="-122"/>
                <a:cs typeface="Times New Roman" panose="02020603050405020304" charset="0"/>
              </a:rPr>
              <a:t>ins</a:t>
            </a:r>
            <a:endParaRPr lang="en-US" altLang="zh-CN" sz="1600" baseline="3000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p>
            <a:r>
              <a:rPr lang="en-US" altLang="zh-CN" b="1" dirty="0">
                <a:solidFill>
                  <a:sysClr val="windowText" lastClr="000000"/>
                </a:solidFill>
                <a:sym typeface="+mn-ea"/>
              </a:rPr>
              <a:t>III. MODEL</a:t>
            </a:r>
            <a:endParaRPr lang="zh-CN" altLang="en-US"/>
          </a:p>
        </p:txBody>
      </p:sp>
      <p:sp>
        <p:nvSpPr>
          <p:cNvPr id="17" name="内容占位符 16"/>
          <p:cNvSpPr>
            <a:spLocks noGrp="1"/>
          </p:cNvSpPr>
          <p:nvPr>
            <p:ph idx="1"/>
          </p:nvPr>
        </p:nvSpPr>
        <p:spPr>
          <a:xfrm>
            <a:off x="660400" y="776605"/>
            <a:ext cx="10857865" cy="5589905"/>
          </a:xfrm>
        </p:spPr>
        <p:txBody>
          <a:bodyPr/>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II. AoI at digital twins --- </a:t>
            </a:r>
            <a:r>
              <a:rPr lang="en-US" altLang="zh-CN" sz="1800" dirty="0">
                <a:solidFill>
                  <a:srgbClr val="121212"/>
                </a:solidFill>
                <a:effectLst/>
                <a:cs typeface="Times New Roman" panose="02020603050405020304" charset="0"/>
                <a:sym typeface="+mn-ea"/>
              </a:rPr>
              <a:t>based on </a:t>
            </a:r>
            <a:r>
              <a:rPr lang="en-US" altLang="zh-CN" sz="1800" i="1" dirty="0">
                <a:solidFill>
                  <a:srgbClr val="121212"/>
                </a:solidFill>
                <a:effectLst/>
                <a:cs typeface="Times New Roman" panose="02020603050405020304" charset="0"/>
                <a:sym typeface="+mn-ea"/>
              </a:rPr>
              <a:t>data </a:t>
            </a:r>
            <a:r>
              <a:rPr lang="en-US" altLang="zh-CN" sz="1800" i="1">
                <a:cs typeface="Times New Roman" panose="02020603050405020304" charset="0"/>
                <a:sym typeface="+mn-ea"/>
              </a:rPr>
              <a:t>synchronizatio</a:t>
            </a:r>
            <a:r>
              <a:rPr lang="en-US" altLang="zh-CN" sz="1800">
                <a:cs typeface="Times New Roman" panose="02020603050405020304" charset="0"/>
                <a:sym typeface="+mn-ea"/>
              </a:rPr>
              <a:t>n and </a:t>
            </a:r>
            <a:r>
              <a:rPr lang="zh-CN" altLang="en-US" sz="1800" i="1">
                <a:cs typeface="Times New Roman" panose="02020603050405020304" charset="0"/>
                <a:sym typeface="+mn-ea"/>
              </a:rPr>
              <a:t>digital twin</a:t>
            </a:r>
            <a:r>
              <a:rPr lang="en-US" altLang="zh-CN" sz="1800" i="1">
                <a:cs typeface="Times New Roman" panose="02020603050405020304" charset="0"/>
                <a:sym typeface="+mn-ea"/>
              </a:rPr>
              <a:t> instantiation</a:t>
            </a:r>
            <a:r>
              <a:rPr lang="en-US" altLang="zh-CN" sz="1800" b="1">
                <a:cs typeface="Times New Roman" panose="02020603050405020304" charset="0"/>
                <a:sym typeface="+mn-ea"/>
              </a:rPr>
              <a:t> </a:t>
            </a:r>
            <a:endParaRPr lang="en-US" altLang="zh-CN" sz="1800" b="1"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endParaRPr>
          </a:p>
          <a:p>
            <a:pPr marL="457200" lvl="1" indent="0">
              <a:lnSpc>
                <a:spcPct val="150000"/>
              </a:lnSpc>
              <a:buFont typeface="Wingdings" panose="05000000000000000000" pitchFamily="2" charset="2"/>
              <a:buNone/>
              <a:defRPr/>
            </a:pPr>
            <a:r>
              <a:rPr lang="en-US" altLang="zh-CN" dirty="0">
                <a:solidFill>
                  <a:srgbClr val="121212"/>
                </a:solidFill>
                <a:effectLst/>
                <a:cs typeface="Times New Roman" panose="02020603050405020304" charset="0"/>
                <a:sym typeface="+mn-ea"/>
              </a:rPr>
              <a:t>Assuming the current time slot is </a:t>
            </a:r>
            <a:r>
              <a:rPr lang="en-US" altLang="zh-CN" i="1" dirty="0">
                <a:solidFill>
                  <a:srgbClr val="121212"/>
                </a:solidFill>
                <a:effectLst/>
                <a:cs typeface="Times New Roman" panose="02020603050405020304" charset="0"/>
                <a:sym typeface="+mn-ea"/>
              </a:rPr>
              <a:t>t</a:t>
            </a:r>
            <a:r>
              <a:rPr lang="en-US" altLang="zh-CN" dirty="0">
                <a:solidFill>
                  <a:srgbClr val="121212"/>
                </a:solidFill>
                <a:effectLst/>
                <a:cs typeface="Times New Roman" panose="02020603050405020304" charset="0"/>
                <a:sym typeface="+mn-ea"/>
              </a:rPr>
              <a:t>, the data at a digital twin is based on the update of its object  generated at time slot </a:t>
            </a:r>
            <a:r>
              <a:rPr lang="en-US" altLang="zh-CN" i="1" dirty="0">
                <a:solidFill>
                  <a:srgbClr val="121212"/>
                </a:solidFill>
                <a:effectLst/>
                <a:cs typeface="Times New Roman" panose="02020603050405020304" charset="0"/>
                <a:sym typeface="+mn-ea"/>
              </a:rPr>
              <a:t>t′</a:t>
            </a:r>
            <a:r>
              <a:rPr lang="en-US" altLang="zh-CN" dirty="0">
                <a:solidFill>
                  <a:srgbClr val="121212"/>
                </a:solidFill>
                <a:effectLst/>
                <a:cs typeface="Times New Roman" panose="02020603050405020304" charset="0"/>
                <a:sym typeface="+mn-ea"/>
              </a:rPr>
              <a:t>. The Age of Information (AoI) at the digital twin is defined as (</a:t>
            </a:r>
            <a:r>
              <a:rPr lang="en-US" altLang="zh-CN" i="1" dirty="0">
                <a:solidFill>
                  <a:srgbClr val="121212"/>
                </a:solidFill>
                <a:effectLst/>
                <a:cs typeface="Times New Roman" panose="02020603050405020304" charset="0"/>
                <a:sym typeface="+mn-ea"/>
              </a:rPr>
              <a:t>t − t′</a:t>
            </a:r>
            <a:r>
              <a:rPr lang="en-US" altLang="zh-CN" dirty="0">
                <a:solidFill>
                  <a:srgbClr val="121212"/>
                </a:solidFill>
                <a:effectLst/>
                <a:cs typeface="Times New Roman" panose="02020603050405020304" charset="0"/>
                <a:sym typeface="+mn-ea"/>
              </a:rPr>
              <a:t>).</a:t>
            </a:r>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sp>
        <p:nvSpPr>
          <p:cNvPr id="2" name="椭圆 1"/>
          <p:cNvSpPr/>
          <p:nvPr/>
        </p:nvSpPr>
        <p:spPr>
          <a:xfrm>
            <a:off x="4956810" y="2785745"/>
            <a:ext cx="768985" cy="76898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charset="0"/>
                <a:ea typeface="微软雅黑" panose="020B0503020204020204" pitchFamily="34" charset="-122"/>
                <a:cs typeface="Times New Roman" panose="02020603050405020304" charset="0"/>
              </a:rPr>
              <a:t>V</a:t>
            </a:r>
            <a:r>
              <a:rPr lang="en-US" altLang="zh-CN" sz="1600" baseline="-25000">
                <a:latin typeface="Times New Roman" panose="02020603050405020304" charset="0"/>
                <a:ea typeface="微软雅黑" panose="020B0503020204020204" pitchFamily="34" charset="-122"/>
                <a:cs typeface="Times New Roman" panose="02020603050405020304" charset="0"/>
              </a:rPr>
              <a:t>1</a:t>
            </a:r>
            <a:endParaRPr lang="en-US" altLang="zh-CN" sz="1600" baseline="-25000">
              <a:latin typeface="Times New Roman" panose="02020603050405020304" charset="0"/>
              <a:ea typeface="微软雅黑" panose="020B0503020204020204" pitchFamily="34" charset="-122"/>
              <a:cs typeface="Times New Roman" panose="02020603050405020304" charset="0"/>
            </a:endParaRPr>
          </a:p>
        </p:txBody>
      </p:sp>
      <p:sp>
        <p:nvSpPr>
          <p:cNvPr id="8" name="文本框 7"/>
          <p:cNvSpPr txBox="1"/>
          <p:nvPr/>
        </p:nvSpPr>
        <p:spPr>
          <a:xfrm>
            <a:off x="4515485" y="2378075"/>
            <a:ext cx="169227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Access Points</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9" name="椭圆 8"/>
          <p:cNvSpPr/>
          <p:nvPr/>
        </p:nvSpPr>
        <p:spPr>
          <a:xfrm>
            <a:off x="7552690" y="2791460"/>
            <a:ext cx="768985" cy="768985"/>
          </a:xfrm>
          <a:prstGeom prst="ellipse">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11" name="直接连接符 10"/>
          <p:cNvCxnSpPr>
            <a:stCxn id="9" idx="2"/>
            <a:endCxn id="2" idx="6"/>
          </p:cNvCxnSpPr>
          <p:nvPr/>
        </p:nvCxnSpPr>
        <p:spPr>
          <a:xfrm flipH="1" flipV="1">
            <a:off x="5725795" y="3170555"/>
            <a:ext cx="1826895" cy="5715"/>
          </a:xfrm>
          <a:prstGeom prst="line">
            <a:avLst/>
          </a:prstGeom>
        </p:spPr>
        <p:style>
          <a:lnRef idx="2">
            <a:schemeClr val="accent1"/>
          </a:lnRef>
          <a:fillRef idx="0">
            <a:srgbClr val="FFFFFF"/>
          </a:fillRef>
          <a:effectRef idx="0">
            <a:srgbClr val="FFFFFF"/>
          </a:effectRef>
          <a:fontRef idx="minor">
            <a:schemeClr val="tx1"/>
          </a:fontRef>
        </p:style>
      </p:cxnSp>
      <p:sp>
        <p:nvSpPr>
          <p:cNvPr id="13" name="椭圆 12"/>
          <p:cNvSpPr/>
          <p:nvPr/>
        </p:nvSpPr>
        <p:spPr>
          <a:xfrm>
            <a:off x="1183640" y="2780665"/>
            <a:ext cx="768985" cy="768985"/>
          </a:xfrm>
          <a:prstGeom prst="ellipse">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4" name="文本框 13"/>
          <p:cNvSpPr txBox="1"/>
          <p:nvPr/>
        </p:nvSpPr>
        <p:spPr>
          <a:xfrm>
            <a:off x="953770" y="3596005"/>
            <a:ext cx="1298575" cy="33718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remote cloud</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15" name="直接连接符 14"/>
          <p:cNvCxnSpPr>
            <a:stCxn id="13" idx="6"/>
            <a:endCxn id="2" idx="2"/>
          </p:cNvCxnSpPr>
          <p:nvPr/>
        </p:nvCxnSpPr>
        <p:spPr>
          <a:xfrm>
            <a:off x="1952625" y="3165475"/>
            <a:ext cx="3004185" cy="5080"/>
          </a:xfrm>
          <a:prstGeom prst="line">
            <a:avLst/>
          </a:prstGeom>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1952625" y="2842895"/>
            <a:ext cx="2399665" cy="583565"/>
          </a:xfrm>
          <a:prstGeom prst="rect">
            <a:avLst/>
          </a:prstGeom>
          <a:noFill/>
        </p:spPr>
        <p:txBody>
          <a:bodyPr wrap="square" rtlCol="0" anchor="t">
            <a:spAutoFit/>
          </a:bodyPr>
          <a:p>
            <a:pPr algn="ctr"/>
            <a:r>
              <a:rPr lang="en-US" altLang="zh-CN" sz="1600">
                <a:latin typeface="Times New Roman" panose="02020603050405020304" charset="0"/>
                <a:ea typeface="微软雅黑" panose="020B0503020204020204" pitchFamily="34" charset="-122"/>
                <a:cs typeface="Times New Roman" panose="02020603050405020304" charset="0"/>
              </a:rPr>
              <a:t>gateway</a:t>
            </a:r>
            <a:endParaRPr lang="en-US" altLang="zh-CN" sz="1600">
              <a:latin typeface="Times New Roman" panose="02020603050405020304" charset="0"/>
              <a:ea typeface="微软雅黑" panose="020B0503020204020204" pitchFamily="34" charset="-122"/>
              <a:cs typeface="Times New Roman" panose="02020603050405020304" charset="0"/>
              <a:sym typeface="+mn-ea"/>
            </a:endParaRPr>
          </a:p>
          <a:p>
            <a:pPr algn="ctr"/>
            <a:r>
              <a:rPr lang="en-US" altLang="zh-CN" sz="1600">
                <a:latin typeface="Times New Roman" panose="02020603050405020304" charset="0"/>
                <a:ea typeface="微软雅黑" panose="020B0503020204020204" pitchFamily="34" charset="-122"/>
                <a:cs typeface="Times New Roman" panose="02020603050405020304" charset="0"/>
                <a:sym typeface="+mn-ea"/>
              </a:rPr>
              <a:t>d</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v,v0</a:t>
            </a:r>
            <a:r>
              <a:rPr lang="en-US" altLang="zh-CN" sz="1600">
                <a:latin typeface="Times New Roman" panose="02020603050405020304" charset="0"/>
                <a:ea typeface="微软雅黑" panose="020B0503020204020204" pitchFamily="34" charset="-122"/>
                <a:cs typeface="Times New Roman" panose="02020603050405020304" charset="0"/>
                <a:sym typeface="+mn-ea"/>
              </a:rPr>
              <a:t> (large delay)</a:t>
            </a:r>
            <a:r>
              <a:rPr lang="en-US" altLang="zh-CN" sz="1600">
                <a:latin typeface="Times New Roman" panose="02020603050405020304" charset="0"/>
                <a:ea typeface="微软雅黑" panose="020B0503020204020204" pitchFamily="34" charset="-122"/>
                <a:cs typeface="Times New Roman" panose="02020603050405020304" charset="0"/>
              </a:rPr>
              <a:t> </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sp>
        <p:nvSpPr>
          <p:cNvPr id="24" name="文本框 23"/>
          <p:cNvSpPr txBox="1"/>
          <p:nvPr/>
        </p:nvSpPr>
        <p:spPr>
          <a:xfrm>
            <a:off x="7215505" y="2410460"/>
            <a:ext cx="143319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cloudlet</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26" name="椭圆 25"/>
          <p:cNvSpPr/>
          <p:nvPr/>
        </p:nvSpPr>
        <p:spPr>
          <a:xfrm>
            <a:off x="4956810" y="4004945"/>
            <a:ext cx="768985" cy="768985"/>
          </a:xfrm>
          <a:prstGeom prst="ellipse">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m</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27" name="文本框 26"/>
          <p:cNvSpPr txBox="1"/>
          <p:nvPr/>
        </p:nvSpPr>
        <p:spPr>
          <a:xfrm>
            <a:off x="4352290" y="4845685"/>
            <a:ext cx="2112010"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 physical objects</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28" name="直接连接符 27"/>
          <p:cNvCxnSpPr>
            <a:endCxn id="26" idx="0"/>
          </p:cNvCxnSpPr>
          <p:nvPr/>
        </p:nvCxnSpPr>
        <p:spPr>
          <a:xfrm flipH="1">
            <a:off x="5341620" y="3173730"/>
            <a:ext cx="1270" cy="831215"/>
          </a:xfrm>
          <a:prstGeom prst="line">
            <a:avLst/>
          </a:prstGeom>
        </p:spPr>
        <p:style>
          <a:lnRef idx="2">
            <a:schemeClr val="accent1"/>
          </a:lnRef>
          <a:fillRef idx="0">
            <a:srgbClr val="FFFFFF"/>
          </a:fillRef>
          <a:effectRef idx="0">
            <a:srgbClr val="FFFFFF"/>
          </a:effectRef>
          <a:fontRef idx="minor">
            <a:schemeClr val="tx1"/>
          </a:fontRef>
        </p:style>
      </p:cxnSp>
      <p:sp>
        <p:nvSpPr>
          <p:cNvPr id="29" name="椭圆 28"/>
          <p:cNvSpPr/>
          <p:nvPr/>
        </p:nvSpPr>
        <p:spPr>
          <a:xfrm>
            <a:off x="7578090" y="4001770"/>
            <a:ext cx="768985" cy="768985"/>
          </a:xfrm>
          <a:prstGeom prst="ellipse">
            <a:avLst/>
          </a:prstGeom>
          <a:solidFill>
            <a:schemeClr val="tx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c</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m</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nvSpPr>
        <p:spPr>
          <a:xfrm>
            <a:off x="6895465" y="4830445"/>
            <a:ext cx="203898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 </a:t>
            </a:r>
            <a:r>
              <a:rPr lang="en-US" altLang="zh-CN" sz="1600">
                <a:latin typeface="Times New Roman" panose="02020603050405020304" charset="0"/>
                <a:ea typeface="微软雅黑" panose="020B0503020204020204" pitchFamily="34" charset="-122"/>
                <a:cs typeface="Times New Roman" panose="02020603050405020304" charset="0"/>
              </a:rPr>
              <a:t>local </a:t>
            </a:r>
            <a:r>
              <a:rPr lang="zh-CN" altLang="en-US" sz="1600">
                <a:latin typeface="Times New Roman" panose="02020603050405020304" charset="0"/>
                <a:ea typeface="微软雅黑" panose="020B0503020204020204" pitchFamily="34" charset="-122"/>
                <a:cs typeface="Times New Roman" panose="02020603050405020304" charset="0"/>
              </a:rPr>
              <a:t>digital twin</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cxnSp>
        <p:nvCxnSpPr>
          <p:cNvPr id="32" name="直接连接符 31"/>
          <p:cNvCxnSpPr>
            <a:stCxn id="29" idx="2"/>
            <a:endCxn id="26" idx="6"/>
          </p:cNvCxnSpPr>
          <p:nvPr/>
        </p:nvCxnSpPr>
        <p:spPr>
          <a:xfrm flipH="1">
            <a:off x="5725795" y="4386580"/>
            <a:ext cx="1852295" cy="3175"/>
          </a:xfrm>
          <a:prstGeom prst="line">
            <a:avLst/>
          </a:prstGeom>
          <a:ln w="12700" cmpd="sng">
            <a:solidFill>
              <a:schemeClr val="accent1">
                <a:shade val="50000"/>
              </a:schemeClr>
            </a:solidFill>
            <a:prstDash val="lgDash"/>
          </a:ln>
        </p:spPr>
        <p:style>
          <a:lnRef idx="2">
            <a:schemeClr val="accent1"/>
          </a:lnRef>
          <a:fillRef idx="0">
            <a:srgbClr val="FFFFFF"/>
          </a:fillRef>
          <a:effectRef idx="0">
            <a:srgbClr val="FFFFFF"/>
          </a:effectRef>
          <a:fontRef idx="minor">
            <a:schemeClr val="tx1"/>
          </a:fontRef>
        </p:style>
      </p:cxnSp>
      <p:sp>
        <p:nvSpPr>
          <p:cNvPr id="33" name="左大括号 32"/>
          <p:cNvSpPr/>
          <p:nvPr/>
        </p:nvSpPr>
        <p:spPr>
          <a:xfrm rot="5400000">
            <a:off x="7860665" y="3601085"/>
            <a:ext cx="189865" cy="56896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sz="1600">
              <a:latin typeface="Times New Roman" panose="02020603050405020304" charset="0"/>
              <a:cs typeface="Times New Roman" panose="02020603050405020304" charset="0"/>
            </a:endParaRPr>
          </a:p>
        </p:txBody>
      </p:sp>
      <p:sp>
        <p:nvSpPr>
          <p:cNvPr id="46" name="文本框 45"/>
          <p:cNvSpPr txBox="1"/>
          <p:nvPr/>
        </p:nvSpPr>
        <p:spPr>
          <a:xfrm>
            <a:off x="3463290" y="3575685"/>
            <a:ext cx="4514215" cy="337185"/>
          </a:xfrm>
          <a:prstGeom prst="rect">
            <a:avLst/>
          </a:prstGeom>
          <a:noFill/>
        </p:spPr>
        <p:txBody>
          <a:bodyPr wrap="square" rtlCol="0">
            <a:spAutoFit/>
          </a:bodyPr>
          <a:p>
            <a:r>
              <a:rPr lang="en-US" altLang="zh-CN" sz="1600">
                <a:latin typeface="Times New Roman" panose="02020603050405020304" charset="0"/>
                <a:ea typeface="微软雅黑" panose="020B0503020204020204" pitchFamily="34" charset="-122"/>
                <a:cs typeface="Times New Roman" panose="02020603050405020304" charset="0"/>
              </a:rPr>
              <a:t>synchronization a</a:t>
            </a:r>
            <a:r>
              <a:rPr lang="en-US" altLang="zh-CN" sz="1600" baseline="-25000">
                <a:latin typeface="Times New Roman" panose="02020603050405020304" charset="0"/>
                <a:ea typeface="微软雅黑" panose="020B0503020204020204" pitchFamily="34" charset="-122"/>
                <a:cs typeface="Times New Roman" panose="02020603050405020304" charset="0"/>
              </a:rPr>
              <a:t>m</a:t>
            </a:r>
            <a:r>
              <a:rPr lang="en-US" altLang="zh-CN" sz="1600">
                <a:latin typeface="Times New Roman" panose="02020603050405020304" charset="0"/>
                <a:ea typeface="微软雅黑" panose="020B0503020204020204" pitchFamily="34" charset="-122"/>
                <a:cs typeface="Times New Roman" panose="02020603050405020304" charset="0"/>
              </a:rPr>
              <a:t>(data size) every </a:t>
            </a:r>
            <a:r>
              <a:rPr lang="en-US" altLang="zh-CN" sz="1600">
                <a:latin typeface="Times New Roman" panose="02020603050405020304" charset="0"/>
                <a:ea typeface="微软雅黑" panose="020B0503020204020204" pitchFamily="34" charset="-122"/>
                <a:cs typeface="Times New Roman" panose="02020603050405020304" charset="0"/>
                <a:sym typeface="+mn-ea"/>
              </a:rPr>
              <a:t>δ</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m</a:t>
            </a:r>
            <a:r>
              <a:rPr lang="en-US" altLang="zh-CN" sz="1600">
                <a:latin typeface="Times New Roman" panose="02020603050405020304" charset="0"/>
                <a:ea typeface="微软雅黑" panose="020B0503020204020204" pitchFamily="34" charset="-122"/>
                <a:cs typeface="Times New Roman" panose="02020603050405020304" charset="0"/>
                <a:sym typeface="+mn-ea"/>
              </a:rPr>
              <a:t>(time)</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cxnSp>
        <p:nvCxnSpPr>
          <p:cNvPr id="51" name="直接连接符 50"/>
          <p:cNvCxnSpPr>
            <a:stCxn id="29" idx="6"/>
            <a:endCxn id="4" idx="2"/>
          </p:cNvCxnSpPr>
          <p:nvPr/>
        </p:nvCxnSpPr>
        <p:spPr>
          <a:xfrm>
            <a:off x="8347075" y="4386580"/>
            <a:ext cx="2235200" cy="9525"/>
          </a:xfrm>
          <a:prstGeom prst="line">
            <a:avLst/>
          </a:prstGeom>
          <a:ln>
            <a:headEnd type="triangle"/>
          </a:ln>
        </p:spPr>
        <p:style>
          <a:lnRef idx="2">
            <a:schemeClr val="accent1"/>
          </a:lnRef>
          <a:fillRef idx="0">
            <a:srgbClr val="FFFFFF"/>
          </a:fillRef>
          <a:effectRef idx="0">
            <a:srgbClr val="FFFFFF"/>
          </a:effectRef>
          <a:fontRef idx="minor">
            <a:schemeClr val="tx1"/>
          </a:fontRef>
        </p:style>
      </p:cxnSp>
      <p:sp>
        <p:nvSpPr>
          <p:cNvPr id="52" name="文本框 51"/>
          <p:cNvSpPr txBox="1"/>
          <p:nvPr/>
        </p:nvSpPr>
        <p:spPr>
          <a:xfrm>
            <a:off x="8543290" y="4078605"/>
            <a:ext cx="1911350" cy="583565"/>
          </a:xfrm>
          <a:prstGeom prst="rect">
            <a:avLst/>
          </a:prstGeom>
          <a:noFill/>
        </p:spPr>
        <p:txBody>
          <a:bodyPr wrap="square" rtlCol="0">
            <a:spAutoFit/>
          </a:bodyPr>
          <a:p>
            <a:pPr algn="ctr"/>
            <a:r>
              <a:rPr lang="en-US" altLang="zh-CN" sz="1600">
                <a:latin typeface="Times New Roman" panose="02020603050405020304" charset="0"/>
                <a:ea typeface="微软雅黑" panose="020B0503020204020204" pitchFamily="34" charset="-122"/>
                <a:cs typeface="Times New Roman" panose="02020603050405020304" charset="0"/>
              </a:rPr>
              <a:t>instantiation delay</a:t>
            </a:r>
            <a:endParaRPr lang="en-US" altLang="zh-CN" sz="1600">
              <a:latin typeface="Times New Roman" panose="02020603050405020304" charset="0"/>
              <a:ea typeface="微软雅黑" panose="020B0503020204020204" pitchFamily="34" charset="-122"/>
              <a:cs typeface="Times New Roman" panose="02020603050405020304" charset="0"/>
            </a:endParaRPr>
          </a:p>
          <a:p>
            <a:pPr algn="ctr"/>
            <a:r>
              <a:rPr lang="en-US" altLang="zh-CN" sz="1600">
                <a:latin typeface="Times New Roman" panose="02020603050405020304" charset="0"/>
                <a:ea typeface="微软雅黑" panose="020B0503020204020204" pitchFamily="34" charset="-122"/>
                <a:cs typeface="Times New Roman" panose="02020603050405020304" charset="0"/>
              </a:rPr>
              <a:t> d</a:t>
            </a:r>
            <a:r>
              <a:rPr lang="en-US" altLang="zh-CN" sz="1600" baseline="-25000">
                <a:latin typeface="Times New Roman" panose="02020603050405020304" charset="0"/>
                <a:ea typeface="微软雅黑" panose="020B0503020204020204" pitchFamily="34" charset="-122"/>
                <a:cs typeface="Times New Roman" panose="02020603050405020304" charset="0"/>
              </a:rPr>
              <a:t>m</a:t>
            </a:r>
            <a:r>
              <a:rPr lang="en-US" altLang="zh-CN" sz="1600" baseline="30000">
                <a:latin typeface="Times New Roman" panose="02020603050405020304" charset="0"/>
                <a:ea typeface="微软雅黑" panose="020B0503020204020204" pitchFamily="34" charset="-122"/>
                <a:cs typeface="Times New Roman" panose="02020603050405020304" charset="0"/>
              </a:rPr>
              <a:t>ins</a:t>
            </a:r>
            <a:endParaRPr lang="en-US" altLang="zh-CN" sz="1600" baseline="30000">
              <a:latin typeface="Times New Roman" panose="02020603050405020304" charset="0"/>
              <a:ea typeface="微软雅黑" panose="020B0503020204020204" pitchFamily="34" charset="-122"/>
              <a:cs typeface="Times New Roman" panose="02020603050405020304" charset="0"/>
            </a:endParaRPr>
          </a:p>
        </p:txBody>
      </p:sp>
      <p:sp>
        <p:nvSpPr>
          <p:cNvPr id="4" name="椭圆 3"/>
          <p:cNvSpPr/>
          <p:nvPr/>
        </p:nvSpPr>
        <p:spPr>
          <a:xfrm>
            <a:off x="10582275" y="4011295"/>
            <a:ext cx="768985" cy="768985"/>
          </a:xfrm>
          <a:prstGeom prst="ellipse">
            <a:avLst/>
          </a:prstGeom>
          <a:solidFill>
            <a:schemeClr val="tx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nvSpPr>
        <p:spPr>
          <a:xfrm>
            <a:off x="4678680" y="5949950"/>
            <a:ext cx="2399665" cy="337185"/>
          </a:xfrm>
          <a:prstGeom prst="rect">
            <a:avLst/>
          </a:prstGeom>
          <a:noFill/>
        </p:spPr>
        <p:txBody>
          <a:bodyPr wrap="square" rtlCol="0" anchor="t">
            <a:spAutoFit/>
          </a:bodyPr>
          <a:p>
            <a:pPr algn="ctr"/>
            <a:r>
              <a:rPr lang="en-US" altLang="zh-CN" sz="1600">
                <a:latin typeface="Times New Roman" panose="02020603050405020304" charset="0"/>
                <a:ea typeface="微软雅黑" panose="020B0503020204020204" pitchFamily="34" charset="-122"/>
                <a:cs typeface="Times New Roman" panose="02020603050405020304" charset="0"/>
                <a:sym typeface="+mn-ea"/>
              </a:rPr>
              <a:t> a</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m</a:t>
            </a:r>
            <a:r>
              <a:rPr lang="en-US" altLang="zh-CN" sz="1600">
                <a:latin typeface="Times New Roman" panose="02020603050405020304" charset="0"/>
                <a:ea typeface="微软雅黑" panose="020B0503020204020204" pitchFamily="34" charset="-122"/>
                <a:cs typeface="Times New Roman" panose="02020603050405020304" charset="0"/>
                <a:sym typeface="+mn-ea"/>
              </a:rPr>
              <a:t> * d</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v,v0</a:t>
            </a:r>
            <a:r>
              <a:rPr lang="en-US" altLang="zh-CN" sz="1600">
                <a:latin typeface="Times New Roman" panose="02020603050405020304" charset="0"/>
                <a:ea typeface="微软雅黑" panose="020B0503020204020204" pitchFamily="34" charset="-122"/>
                <a:cs typeface="Times New Roman" panose="02020603050405020304" charset="0"/>
                <a:sym typeface="+mn-ea"/>
              </a:rPr>
              <a:t> +  d</a:t>
            </a:r>
            <a:r>
              <a:rPr lang="en-US" altLang="zh-CN" sz="1600" baseline="-25000">
                <a:latin typeface="Times New Roman" panose="02020603050405020304" charset="0"/>
                <a:ea typeface="微软雅黑" panose="020B0503020204020204" pitchFamily="34" charset="-122"/>
                <a:cs typeface="Times New Roman" panose="02020603050405020304" charset="0"/>
                <a:sym typeface="+mn-ea"/>
              </a:rPr>
              <a:t>m</a:t>
            </a:r>
            <a:r>
              <a:rPr lang="en-US" altLang="zh-CN" sz="1600" baseline="30000">
                <a:latin typeface="Times New Roman" panose="02020603050405020304" charset="0"/>
                <a:ea typeface="微软雅黑" panose="020B0503020204020204" pitchFamily="34" charset="-122"/>
                <a:cs typeface="Times New Roman" panose="02020603050405020304" charset="0"/>
                <a:sym typeface="+mn-ea"/>
              </a:rPr>
              <a:t>ins</a:t>
            </a:r>
            <a:r>
              <a:rPr lang="en-US" altLang="zh-CN" sz="1600">
                <a:latin typeface="Times New Roman" panose="02020603050405020304" charset="0"/>
                <a:ea typeface="微软雅黑" panose="020B0503020204020204" pitchFamily="34" charset="-122"/>
                <a:cs typeface="Times New Roman" panose="02020603050405020304" charset="0"/>
                <a:sym typeface="+mn-ea"/>
              </a:rPr>
              <a:t> </a:t>
            </a:r>
            <a:r>
              <a:rPr lang="en-US" altLang="zh-CN" sz="1600">
                <a:latin typeface="Times New Roman" panose="02020603050405020304" charset="0"/>
                <a:ea typeface="微软雅黑" panose="020B0503020204020204" pitchFamily="34" charset="-122"/>
                <a:cs typeface="Times New Roman" panose="02020603050405020304" charset="0"/>
              </a:rPr>
              <a:t> </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cxnSp>
        <p:nvCxnSpPr>
          <p:cNvPr id="31" name="直接箭头连接符 30"/>
          <p:cNvCxnSpPr/>
          <p:nvPr/>
        </p:nvCxnSpPr>
        <p:spPr>
          <a:xfrm>
            <a:off x="3029585" y="3626485"/>
            <a:ext cx="2061210" cy="23634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p:nvPr/>
        </p:nvCxnSpPr>
        <p:spPr>
          <a:xfrm flipH="1">
            <a:off x="6726555" y="4814570"/>
            <a:ext cx="2798445" cy="11753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en-US" altLang="zh-CN" b="1" dirty="0">
                <a:solidFill>
                  <a:sysClr val="windowText" lastClr="000000"/>
                </a:solidFill>
                <a:sym typeface="+mn-ea"/>
              </a:rPr>
              <a:t>III. MODEL</a:t>
            </a:r>
            <a:endParaRPr lang="zh-CN" altLang="en-US"/>
          </a:p>
        </p:txBody>
      </p:sp>
      <p:sp>
        <p:nvSpPr>
          <p:cNvPr id="5" name="内容占位符 4"/>
          <p:cNvSpPr>
            <a:spLocks noGrp="1"/>
          </p:cNvSpPr>
          <p:nvPr>
            <p:ph idx="1"/>
          </p:nvPr>
        </p:nvSpPr>
        <p:spPr/>
        <p:txBody>
          <a:bodyPr/>
          <a:p>
            <a:pPr indent="0">
              <a:lnSpc>
                <a:spcPct val="150000"/>
              </a:lnSpc>
              <a:buFont typeface="Wingdings" panose="05000000000000000000" pitchFamily="2" charset="2"/>
              <a:buNone/>
              <a:defRPr/>
            </a:pPr>
            <a:r>
              <a:rPr lang="en-US" altLang="zh-CN" sz="1800" b="1" dirty="0">
                <a:solidFill>
                  <a:srgbClr val="121212"/>
                </a:solidFill>
                <a:effectLst/>
                <a:cs typeface="Times New Roman" panose="02020603050405020304" charset="0"/>
                <a:sym typeface="+mn-ea"/>
              </a:rPr>
              <a:t>II. AoI at digital twins</a:t>
            </a:r>
            <a:r>
              <a:rPr lang="en-US" altLang="zh-CN" sz="1800" dirty="0">
                <a:solidFill>
                  <a:srgbClr val="121212"/>
                </a:solidFill>
                <a:effectLst/>
                <a:cs typeface="Times New Roman" panose="02020603050405020304" charset="0"/>
                <a:sym typeface="+mn-ea"/>
              </a:rPr>
              <a:t> --- example</a:t>
            </a:r>
            <a:endParaRPr lang="en-US" altLang="zh-CN" sz="1800" dirty="0">
              <a:solidFill>
                <a:srgbClr val="121212"/>
              </a:solidFill>
              <a:effectLst/>
              <a:latin typeface="Times New Roman" panose="02020603050405020304" charset="0"/>
              <a:cs typeface="Times New Roman" panose="02020603050405020304" charset="0"/>
              <a:sym typeface="+mn-ea"/>
            </a:endParaRPr>
          </a:p>
          <a:p>
            <a:pPr lvl="1" fontAlgn="auto">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For example, let the time horizon be T = {0, 1, 2, 3, 4, 5}, and the object m sends its </a:t>
            </a:r>
            <a:r>
              <a:rPr lang="en-US" altLang="zh-CN" dirty="0">
                <a:cs typeface="Times New Roman" panose="02020603050405020304" charset="0"/>
                <a:sym typeface="+mn-ea"/>
              </a:rPr>
              <a:t>updated </a:t>
            </a:r>
            <a:r>
              <a:rPr lang="en-US" altLang="zh-CN" dirty="0">
                <a:solidFill>
                  <a:srgbClr val="121212"/>
                </a:solidFill>
                <a:cs typeface="Times New Roman" panose="02020603050405020304" charset="0"/>
                <a:sym typeface="+mn-ea"/>
              </a:rPr>
              <a:t>data with size am to its 	digital twins every 2 time slots, i.e, </a:t>
            </a:r>
            <a:r>
              <a:rPr lang="en-US" altLang="zh-CN" dirty="0">
                <a:cs typeface="Times New Roman" panose="02020603050405020304" charset="0"/>
                <a:sym typeface="+mn-ea"/>
              </a:rPr>
              <a:t>at time slots 0, 2, 4</a:t>
            </a:r>
            <a:r>
              <a:rPr lang="en-US" altLang="zh-CN" dirty="0">
                <a:solidFill>
                  <a:srgbClr val="121212"/>
                </a:solidFill>
                <a:cs typeface="Times New Roman" panose="02020603050405020304" charset="0"/>
                <a:sym typeface="+mn-ea"/>
              </a:rPr>
              <a:t>, respectively. Object m is located at AP v1 initially, then moves to </a:t>
            </a:r>
            <a:r>
              <a:rPr lang="en-US" altLang="zh-CN" dirty="0">
                <a:cs typeface="Times New Roman" panose="02020603050405020304" charset="0"/>
                <a:sym typeface="+mn-ea"/>
              </a:rPr>
              <a:t>AP v</a:t>
            </a:r>
            <a:r>
              <a:rPr lang="en-US" altLang="zh-CN" baseline="-25000" dirty="0">
                <a:cs typeface="Times New Roman" panose="02020603050405020304" charset="0"/>
                <a:sym typeface="+mn-ea"/>
              </a:rPr>
              <a:t>2</a:t>
            </a:r>
            <a:r>
              <a:rPr lang="en-US" altLang="zh-CN" dirty="0">
                <a:cs typeface="Times New Roman" panose="02020603050405020304" charset="0"/>
                <a:sym typeface="+mn-ea"/>
              </a:rPr>
              <a:t> and v</a:t>
            </a:r>
            <a:r>
              <a:rPr lang="en-US" altLang="zh-CN" baseline="-25000" dirty="0">
                <a:cs typeface="Times New Roman" panose="02020603050405020304" charset="0"/>
                <a:sym typeface="+mn-ea"/>
              </a:rPr>
              <a:t>3</a:t>
            </a:r>
            <a:r>
              <a:rPr lang="en-US" altLang="zh-CN" dirty="0">
                <a:cs typeface="Times New Roman" panose="02020603050405020304" charset="0"/>
                <a:sym typeface="+mn-ea"/>
              </a:rPr>
              <a:t> at time 2 and 4</a:t>
            </a:r>
            <a:r>
              <a:rPr lang="en-US" altLang="zh-CN" dirty="0">
                <a:solidFill>
                  <a:srgbClr val="121212"/>
                </a:solidFill>
                <a:cs typeface="Times New Roman" panose="02020603050405020304" charset="0"/>
                <a:sym typeface="+mn-ea"/>
              </a:rPr>
              <a:t>, respectively.</a:t>
            </a: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lvl="1"/>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pic>
        <p:nvPicPr>
          <p:cNvPr id="100" name="图片 99"/>
          <p:cNvPicPr/>
          <p:nvPr/>
        </p:nvPicPr>
        <p:blipFill>
          <a:blip r:embed="rId2"/>
          <a:stretch>
            <a:fillRect/>
          </a:stretch>
        </p:blipFill>
        <p:spPr>
          <a:xfrm>
            <a:off x="2827973" y="2833053"/>
            <a:ext cx="6257925" cy="3228975"/>
          </a:xfrm>
          <a:prstGeom prst="rect">
            <a:avLst/>
          </a:prstGeom>
          <a:noFill/>
          <a:ln w="9525">
            <a:noFill/>
          </a:ln>
        </p:spPr>
      </p:pic>
      <p:cxnSp>
        <p:nvCxnSpPr>
          <p:cNvPr id="6" name="直接连接符 5"/>
          <p:cNvCxnSpPr/>
          <p:nvPr/>
        </p:nvCxnSpPr>
        <p:spPr>
          <a:xfrm flipH="1">
            <a:off x="5687060" y="2778760"/>
            <a:ext cx="2465070" cy="2434590"/>
          </a:xfrm>
          <a:prstGeom prst="line">
            <a:avLst/>
          </a:prstGeom>
          <a:ln>
            <a:solidFill>
              <a:srgbClr val="FF0000"/>
            </a:solidFill>
            <a:prstDash val="sysDot"/>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163320" y="4516120"/>
            <a:ext cx="1894840" cy="583565"/>
          </a:xfrm>
          <a:prstGeom prst="rect">
            <a:avLst/>
          </a:prstGeom>
          <a:noFill/>
        </p:spPr>
        <p:txBody>
          <a:bodyPr wrap="square" rtlCol="0" anchor="t">
            <a:spAutoFit/>
          </a:bodyPr>
          <a:p>
            <a:pPr algn="ctr"/>
            <a:r>
              <a:rPr lang="en-US" altLang="zh-CN" sz="1600">
                <a:latin typeface="Times New Roman" panose="02020603050405020304" charset="0"/>
                <a:ea typeface="微软雅黑" panose="020B0503020204020204" pitchFamily="34" charset="-122"/>
                <a:cs typeface="Times New Roman" panose="02020603050405020304" charset="0"/>
              </a:rPr>
              <a:t>digital </a:t>
            </a:r>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instantiated</a:t>
            </a:r>
            <a:endPar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algn="ctr"/>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 time</a:t>
            </a:r>
            <a:r>
              <a:rPr lang="en-US" altLang="zh-CN" sz="1600">
                <a:latin typeface="Times New Roman" panose="02020603050405020304" charset="0"/>
                <a:ea typeface="微软雅黑" panose="020B0503020204020204" pitchFamily="34" charset="-122"/>
                <a:cs typeface="Times New Roman" panose="02020603050405020304" charset="0"/>
              </a:rPr>
              <a:t> </a:t>
            </a:r>
            <a:endParaRPr lang="en-US" altLang="zh-CN" sz="1600">
              <a:latin typeface="Times New Roman" panose="02020603050405020304" charset="0"/>
              <a:ea typeface="微软雅黑" panose="020B0503020204020204" pitchFamily="34" charset="-122"/>
              <a:cs typeface="Times New Roman" panose="02020603050405020304" charset="0"/>
            </a:endParaRPr>
          </a:p>
        </p:txBody>
      </p:sp>
      <p:cxnSp>
        <p:nvCxnSpPr>
          <p:cNvPr id="10" name="直接连接符 9"/>
          <p:cNvCxnSpPr/>
          <p:nvPr/>
        </p:nvCxnSpPr>
        <p:spPr>
          <a:xfrm flipH="1">
            <a:off x="2525395" y="4871085"/>
            <a:ext cx="3495040" cy="8890"/>
          </a:xfrm>
          <a:prstGeom prst="line">
            <a:avLst/>
          </a:prstGeom>
          <a:ln>
            <a:solidFill>
              <a:srgbClr val="FF0000"/>
            </a:solidFill>
            <a:prstDash val="sysDot"/>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en-US" altLang="zh-CN" b="1" dirty="0">
                <a:solidFill>
                  <a:sysClr val="windowText" lastClr="000000"/>
                </a:solidFill>
                <a:sym typeface="+mn-ea"/>
              </a:rPr>
              <a:t>III. MODEL</a:t>
            </a:r>
            <a:endParaRPr lang="zh-CN" altLang="en-US"/>
          </a:p>
        </p:txBody>
      </p:sp>
      <p:sp>
        <p:nvSpPr>
          <p:cNvPr id="7" name="内容占位符 6"/>
          <p:cNvSpPr>
            <a:spLocks noGrp="1"/>
          </p:cNvSpPr>
          <p:nvPr>
            <p:ph idx="1"/>
          </p:nvPr>
        </p:nvSpPr>
        <p:spPr>
          <a:xfrm>
            <a:off x="660400" y="776605"/>
            <a:ext cx="10857865" cy="5751830"/>
          </a:xfrm>
        </p:spPr>
        <p:txBody>
          <a:bodyPr>
            <a:normAutofit/>
          </a:bodyPr>
          <a:p>
            <a:pPr indent="0">
              <a:lnSpc>
                <a:spcPct val="150000"/>
              </a:lnSpc>
              <a:buFont typeface="Wingdings" panose="05000000000000000000" pitchFamily="2" charset="2"/>
              <a:buNone/>
              <a:defRPr/>
            </a:pPr>
            <a:r>
              <a:rPr lang="en-US" altLang="zh-CN" sz="1800" b="1" dirty="0">
                <a:solidFill>
                  <a:srgbClr val="121212"/>
                </a:solidFill>
                <a:cs typeface="Times New Roman" panose="02020603050405020304" charset="0"/>
                <a:sym typeface="+mn-ea"/>
              </a:rPr>
              <a:t>III. utility gain</a:t>
            </a:r>
            <a:r>
              <a:rPr lang="en-US" altLang="zh-CN" sz="1800" dirty="0">
                <a:solidFill>
                  <a:srgbClr val="121212"/>
                </a:solidFill>
                <a:cs typeface="Times New Roman" panose="02020603050405020304" charset="0"/>
                <a:sym typeface="+mn-ea"/>
              </a:rPr>
              <a:t> --- final </a:t>
            </a:r>
            <a:r>
              <a:rPr lang="en-US" altLang="zh-CN" sz="1800" dirty="0">
                <a:solidFill>
                  <a:srgbClr val="121212"/>
                </a:solidFill>
                <a:effectLst/>
                <a:cs typeface="Times New Roman" panose="02020603050405020304" charset="0"/>
                <a:sym typeface="+mn-ea"/>
              </a:rPr>
              <a:t>optimal object</a:t>
            </a:r>
            <a:endParaRPr lang="en-US" altLang="zh-CN" sz="18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indent="457200">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1) AoI of a query result 	--- consider </a:t>
            </a:r>
            <a:r>
              <a:rPr lang="en-US" altLang="zh-CN" u="sng" dirty="0">
                <a:solidFill>
                  <a:srgbClr val="121212"/>
                </a:solidFill>
                <a:effectLst/>
                <a:cs typeface="Times New Roman" panose="02020603050405020304" charset="0"/>
                <a:sym typeface="+mn-ea"/>
              </a:rPr>
              <a:t>AoI of digital twins</a:t>
            </a:r>
            <a:r>
              <a:rPr lang="en-US" altLang="zh-CN" dirty="0">
                <a:solidFill>
                  <a:srgbClr val="121212"/>
                </a:solidFill>
                <a:effectLst/>
                <a:cs typeface="Times New Roman" panose="02020603050405020304" charset="0"/>
                <a:sym typeface="+mn-ea"/>
              </a:rPr>
              <a:t> and </a:t>
            </a:r>
            <a:r>
              <a:rPr lang="en-US" altLang="zh-CN" u="sng" dirty="0">
                <a:solidFill>
                  <a:srgbClr val="121212"/>
                </a:solidFill>
                <a:effectLst/>
                <a:cs typeface="Times New Roman" panose="02020603050405020304" charset="0"/>
                <a:sym typeface="+mn-ea"/>
              </a:rPr>
              <a:t>delay of </a:t>
            </a:r>
            <a:r>
              <a:rPr lang="en-US" altLang="zh-CN" u="sng" dirty="0">
                <a:solidFill>
                  <a:srgbClr val="121212"/>
                </a:solidFill>
                <a:cs typeface="Times New Roman" panose="02020603050405020304" charset="0"/>
                <a:sym typeface="+mn-ea"/>
              </a:rPr>
              <a:t>query</a:t>
            </a:r>
            <a:endParaRPr lang="en-US" altLang="zh-CN" b="1" dirty="0">
              <a:solidFill>
                <a:srgbClr val="121212"/>
              </a:solidFill>
              <a:cs typeface="Times New Roman" panose="02020603050405020304" charset="0"/>
              <a:sym typeface="+mn-ea"/>
            </a:endParaRPr>
          </a:p>
          <a:p>
            <a:pPr indent="457200">
              <a:lnSpc>
                <a:spcPct val="150000"/>
              </a:lnSpc>
              <a:buFont typeface="Wingdings" panose="05000000000000000000" pitchFamily="2" charset="2"/>
              <a:buNone/>
              <a:defRPr/>
            </a:pPr>
            <a:endParaRPr lang="en-US" altLang="zh-CN" sz="2665"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lvl="0" indent="457200">
              <a:lnSpc>
                <a:spcPct val="150000"/>
              </a:lnSpc>
              <a:buFont typeface="Wingdings" panose="05000000000000000000" pitchFamily="2" charset="2"/>
              <a:buNone/>
              <a:defRPr/>
            </a:pPr>
            <a:r>
              <a:rPr lang="en-US" altLang="zh-CN" dirty="0">
                <a:solidFill>
                  <a:srgbClr val="121212"/>
                </a:solidFill>
                <a:cs typeface="Times New Roman" panose="02020603050405020304" charset="0"/>
                <a:sym typeface="+mn-ea"/>
              </a:rPr>
              <a:t>2) utility gain 		--- </a:t>
            </a:r>
            <a:r>
              <a:rPr lang="en-US" altLang="zh-CN" dirty="0">
                <a:solidFill>
                  <a:srgbClr val="121212"/>
                </a:solidFill>
                <a:effectLst/>
                <a:cs typeface="Times New Roman" panose="02020603050405020304" charset="0"/>
                <a:sym typeface="+mn-ea"/>
              </a:rPr>
              <a:t>between</a:t>
            </a:r>
            <a:r>
              <a:rPr lang="en-US" altLang="zh-CN" b="1" dirty="0">
                <a:solidFill>
                  <a:srgbClr val="121212"/>
                </a:solidFill>
                <a:effectLst/>
                <a:cs typeface="Times New Roman" panose="02020603050405020304" charset="0"/>
                <a:sym typeface="+mn-ea"/>
              </a:rPr>
              <a:t> </a:t>
            </a:r>
            <a:r>
              <a:rPr lang="en-US" altLang="zh-CN" u="sng" dirty="0">
                <a:solidFill>
                  <a:srgbClr val="121212"/>
                </a:solidFill>
                <a:cs typeface="Times New Roman" panose="02020603050405020304" charset="0"/>
                <a:sym typeface="+mn-ea"/>
              </a:rPr>
              <a:t>query remote</a:t>
            </a:r>
            <a:r>
              <a:rPr lang="en-US" altLang="zh-CN" dirty="0">
                <a:solidFill>
                  <a:srgbClr val="121212"/>
                </a:solidFill>
                <a:cs typeface="Times New Roman" panose="02020603050405020304" charset="0"/>
                <a:sym typeface="+mn-ea"/>
              </a:rPr>
              <a:t> and </a:t>
            </a:r>
            <a:r>
              <a:rPr lang="en-US" altLang="zh-CN" u="sng" dirty="0">
                <a:solidFill>
                  <a:srgbClr val="121212"/>
                </a:solidFill>
                <a:cs typeface="Times New Roman" panose="02020603050405020304" charset="0"/>
                <a:sym typeface="+mn-ea"/>
              </a:rPr>
              <a:t>query cloudlt</a:t>
            </a:r>
            <a:endParaRPr lang="en-US" altLang="zh-CN" dirty="0">
              <a:solidFill>
                <a:srgbClr val="121212"/>
              </a:solidFill>
              <a:cs typeface="Times New Roman" panose="02020603050405020304" charset="0"/>
              <a:sym typeface="+mn-ea"/>
            </a:endParaRPr>
          </a:p>
          <a:p>
            <a:pPr lvl="0" indent="457200">
              <a:lnSpc>
                <a:spcPct val="150000"/>
              </a:lnSpc>
              <a:buFont typeface="Wingdings" panose="05000000000000000000" pitchFamily="2" charset="2"/>
              <a:buNone/>
              <a:defRPr/>
            </a:pP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pic>
        <p:nvPicPr>
          <p:cNvPr id="6" name="图片 5"/>
          <p:cNvPicPr>
            <a:picLocks noChangeAspect="1"/>
          </p:cNvPicPr>
          <p:nvPr/>
        </p:nvPicPr>
        <p:blipFill>
          <a:blip r:embed="rId2"/>
          <a:stretch>
            <a:fillRect/>
          </a:stretch>
        </p:blipFill>
        <p:spPr>
          <a:xfrm>
            <a:off x="3776345" y="2033905"/>
            <a:ext cx="3362325" cy="342900"/>
          </a:xfrm>
          <a:prstGeom prst="rect">
            <a:avLst/>
          </a:prstGeom>
        </p:spPr>
      </p:pic>
      <p:pic>
        <p:nvPicPr>
          <p:cNvPr id="61" name="图片 60"/>
          <p:cNvPicPr>
            <a:picLocks noChangeAspect="1"/>
          </p:cNvPicPr>
          <p:nvPr/>
        </p:nvPicPr>
        <p:blipFill>
          <a:blip r:embed="rId3"/>
          <a:stretch>
            <a:fillRect/>
          </a:stretch>
        </p:blipFill>
        <p:spPr>
          <a:xfrm>
            <a:off x="2357120" y="3130550"/>
            <a:ext cx="6334125" cy="523875"/>
          </a:xfrm>
          <a:prstGeom prst="rect">
            <a:avLst/>
          </a:prstGeom>
        </p:spPr>
      </p:pic>
      <p:sp>
        <p:nvSpPr>
          <p:cNvPr id="8" name="椭圆 7"/>
          <p:cNvSpPr/>
          <p:nvPr/>
        </p:nvSpPr>
        <p:spPr>
          <a:xfrm>
            <a:off x="4894580" y="3848100"/>
            <a:ext cx="768985" cy="76898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charset="0"/>
                <a:ea typeface="微软雅黑" panose="020B0503020204020204" pitchFamily="34" charset="-122"/>
                <a:cs typeface="Times New Roman" panose="02020603050405020304" charset="0"/>
              </a:rPr>
              <a:t>V</a:t>
            </a:r>
            <a:r>
              <a:rPr lang="en-US" altLang="zh-CN" sz="1600" baseline="-25000">
                <a:latin typeface="Times New Roman" panose="02020603050405020304" charset="0"/>
                <a:ea typeface="微软雅黑" panose="020B0503020204020204" pitchFamily="34" charset="-122"/>
                <a:cs typeface="Times New Roman" panose="02020603050405020304" charset="0"/>
              </a:rPr>
              <a:t>1</a:t>
            </a:r>
            <a:endParaRPr lang="en-US" altLang="zh-CN" sz="1600" baseline="-25000">
              <a:latin typeface="Times New Roman" panose="02020603050405020304" charset="0"/>
              <a:ea typeface="微软雅黑" panose="020B0503020204020204" pitchFamily="34" charset="-122"/>
              <a:cs typeface="Times New Roman" panose="02020603050405020304" charset="0"/>
            </a:endParaRPr>
          </a:p>
        </p:txBody>
      </p:sp>
      <p:sp>
        <p:nvSpPr>
          <p:cNvPr id="9" name="椭圆 8"/>
          <p:cNvSpPr/>
          <p:nvPr/>
        </p:nvSpPr>
        <p:spPr>
          <a:xfrm>
            <a:off x="4894580" y="5598795"/>
            <a:ext cx="768985" cy="76898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latin typeface="Times New Roman" panose="02020603050405020304" charset="0"/>
                <a:ea typeface="微软雅黑" panose="020B0503020204020204" pitchFamily="34" charset="-122"/>
                <a:cs typeface="Times New Roman" panose="02020603050405020304" charset="0"/>
              </a:rPr>
              <a:t>V</a:t>
            </a:r>
            <a:r>
              <a:rPr lang="en-US" altLang="zh-CN" sz="1600" baseline="-25000">
                <a:latin typeface="Times New Roman" panose="02020603050405020304" charset="0"/>
                <a:ea typeface="微软雅黑" panose="020B0503020204020204" pitchFamily="34" charset="-122"/>
                <a:cs typeface="Times New Roman" panose="02020603050405020304" charset="0"/>
              </a:rPr>
              <a:t>q</a:t>
            </a:r>
            <a:endParaRPr lang="en-US" altLang="zh-CN" sz="1600" baseline="-25000">
              <a:latin typeface="Times New Roman" panose="02020603050405020304" charset="0"/>
              <a:ea typeface="微软雅黑" panose="020B0503020204020204" pitchFamily="34" charset="-122"/>
              <a:cs typeface="Times New Roman" panose="02020603050405020304" charset="0"/>
            </a:endParaRPr>
          </a:p>
        </p:txBody>
      </p:sp>
      <p:cxnSp>
        <p:nvCxnSpPr>
          <p:cNvPr id="10" name="直接连接符 9"/>
          <p:cNvCxnSpPr/>
          <p:nvPr/>
        </p:nvCxnSpPr>
        <p:spPr>
          <a:xfrm>
            <a:off x="5279390" y="4617085"/>
            <a:ext cx="0" cy="981710"/>
          </a:xfrm>
          <a:prstGeom prst="line">
            <a:avLst/>
          </a:prstGeom>
        </p:spPr>
        <p:style>
          <a:lnRef idx="2">
            <a:schemeClr val="accent1"/>
          </a:lnRef>
          <a:fillRef idx="0">
            <a:srgbClr val="FFFFFF"/>
          </a:fillRef>
          <a:effectRef idx="0">
            <a:srgbClr val="FFFFFF"/>
          </a:effectRef>
          <a:fontRef idx="minor">
            <a:schemeClr val="tx1"/>
          </a:fontRef>
        </p:style>
      </p:cxnSp>
      <p:sp>
        <p:nvSpPr>
          <p:cNvPr id="11" name="椭圆 10"/>
          <p:cNvSpPr/>
          <p:nvPr/>
        </p:nvSpPr>
        <p:spPr>
          <a:xfrm>
            <a:off x="8235315" y="3848100"/>
            <a:ext cx="768985" cy="768985"/>
          </a:xfrm>
          <a:prstGeom prst="ellipse">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endPar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endParaRPr>
          </a:p>
          <a:p>
            <a:pPr algn="ct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14" name="直接连接符 13"/>
          <p:cNvCxnSpPr/>
          <p:nvPr/>
        </p:nvCxnSpPr>
        <p:spPr>
          <a:xfrm flipH="1">
            <a:off x="5663565" y="4232910"/>
            <a:ext cx="2571750" cy="0"/>
          </a:xfrm>
          <a:prstGeom prst="line">
            <a:avLst/>
          </a:prstGeom>
        </p:spPr>
        <p:style>
          <a:lnRef idx="2">
            <a:schemeClr val="accent1"/>
          </a:lnRef>
          <a:fillRef idx="0">
            <a:srgbClr val="FFFFFF"/>
          </a:fillRef>
          <a:effectRef idx="0">
            <a:srgbClr val="FFFFFF"/>
          </a:effectRef>
          <a:fontRef idx="minor">
            <a:schemeClr val="tx1"/>
          </a:fontRef>
        </p:style>
      </p:cxnSp>
      <p:sp>
        <p:nvSpPr>
          <p:cNvPr id="17" name="椭圆 16"/>
          <p:cNvSpPr/>
          <p:nvPr/>
        </p:nvSpPr>
        <p:spPr>
          <a:xfrm>
            <a:off x="1231900" y="4601210"/>
            <a:ext cx="768985" cy="768985"/>
          </a:xfrm>
          <a:prstGeom prst="ellipse">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0</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18" name="直接连接符 17"/>
          <p:cNvCxnSpPr>
            <a:stCxn id="17" idx="6"/>
          </p:cNvCxnSpPr>
          <p:nvPr/>
        </p:nvCxnSpPr>
        <p:spPr>
          <a:xfrm flipV="1">
            <a:off x="2000885" y="4232910"/>
            <a:ext cx="2893695" cy="753110"/>
          </a:xfrm>
          <a:prstGeom prst="line">
            <a:avLst/>
          </a:prstGeom>
        </p:spPr>
        <p:style>
          <a:lnRef idx="2">
            <a:schemeClr val="accent1"/>
          </a:lnRef>
          <a:fillRef idx="0">
            <a:srgbClr val="FFFFFF"/>
          </a:fillRef>
          <a:effectRef idx="0">
            <a:srgbClr val="FFFFFF"/>
          </a:effectRef>
          <a:fontRef idx="minor">
            <a:schemeClr val="tx1"/>
          </a:fontRef>
        </p:style>
      </p:cxnSp>
      <p:cxnSp>
        <p:nvCxnSpPr>
          <p:cNvPr id="23" name="直接连接符 22"/>
          <p:cNvCxnSpPr>
            <a:stCxn id="17" idx="6"/>
            <a:endCxn id="9" idx="2"/>
          </p:cNvCxnSpPr>
          <p:nvPr/>
        </p:nvCxnSpPr>
        <p:spPr>
          <a:xfrm>
            <a:off x="2000885" y="4986020"/>
            <a:ext cx="2893695" cy="997585"/>
          </a:xfrm>
          <a:prstGeom prst="line">
            <a:avLst/>
          </a:prstGeom>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rot="20820000">
            <a:off x="3119120" y="4224020"/>
            <a:ext cx="657225" cy="337185"/>
          </a:xfrm>
          <a:prstGeom prst="rect">
            <a:avLst/>
          </a:prstGeom>
          <a:noFill/>
        </p:spPr>
        <p:txBody>
          <a:bodyPr wrap="square" rtlCol="0" anchor="t">
            <a:spAutoFit/>
          </a:bodyPr>
          <a:p>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W</a:t>
            </a:r>
            <a:r>
              <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q,v0</a:t>
            </a:r>
            <a:endPar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25" name="文本框 24"/>
          <p:cNvSpPr txBox="1"/>
          <p:nvPr/>
        </p:nvSpPr>
        <p:spPr>
          <a:xfrm>
            <a:off x="3629025" y="4878070"/>
            <a:ext cx="1650365" cy="460375"/>
          </a:xfrm>
          <a:prstGeom prst="rect">
            <a:avLst/>
          </a:prstGeom>
          <a:noFill/>
        </p:spPr>
        <p:txBody>
          <a:bodyPr wrap="square" rtlCol="0" anchor="t">
            <a:spAutoFit/>
          </a:bodyPr>
          <a:p>
            <a:pPr indent="457200" algn="ctr">
              <a:lnSpc>
                <a:spcPct val="150000"/>
              </a:lnSpc>
              <a:buFont typeface="Wingdings" panose="05000000000000000000" pitchFamily="2" charset="2"/>
              <a:buNone/>
              <a:defRPr/>
            </a:pPr>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s</a:t>
            </a:r>
            <a:r>
              <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q</a:t>
            </a:r>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 · d</a:t>
            </a:r>
            <a:r>
              <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vq,locq</a:t>
            </a:r>
            <a:endPar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38" name="文本框 37"/>
          <p:cNvSpPr txBox="1"/>
          <p:nvPr/>
        </p:nvSpPr>
        <p:spPr>
          <a:xfrm>
            <a:off x="861060" y="4168140"/>
            <a:ext cx="1792605" cy="33718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remote cloud</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40" name="文本框 39"/>
          <p:cNvSpPr txBox="1"/>
          <p:nvPr/>
        </p:nvSpPr>
        <p:spPr>
          <a:xfrm>
            <a:off x="8877300" y="5811520"/>
            <a:ext cx="1433195" cy="337185"/>
          </a:xfrm>
          <a:prstGeom prst="rect">
            <a:avLst/>
          </a:prstGeom>
          <a:noFill/>
        </p:spPr>
        <p:txBody>
          <a:bodyPr wrap="square" rtlCol="0" anchor="t">
            <a:spAutoFit/>
          </a:bodyPr>
          <a:p>
            <a:pPr algn="ctr"/>
            <a:r>
              <a:rPr lang="zh-CN" altLang="en-US" sz="1600">
                <a:latin typeface="Times New Roman" panose="02020603050405020304" charset="0"/>
                <a:ea typeface="微软雅黑" panose="020B0503020204020204" pitchFamily="34" charset="-122"/>
                <a:cs typeface="Times New Roman" panose="02020603050405020304" charset="0"/>
              </a:rPr>
              <a:t>cloudlet</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41" name="椭圆 40"/>
          <p:cNvSpPr/>
          <p:nvPr/>
        </p:nvSpPr>
        <p:spPr>
          <a:xfrm>
            <a:off x="8235315" y="5598795"/>
            <a:ext cx="768985" cy="768985"/>
          </a:xfrm>
          <a:prstGeom prst="ellipse">
            <a:avLst/>
          </a:prstGeom>
          <a:solidFill>
            <a:schemeClr val="accent4">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v</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q</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49" name="直接连接符 48"/>
          <p:cNvCxnSpPr/>
          <p:nvPr/>
        </p:nvCxnSpPr>
        <p:spPr>
          <a:xfrm flipH="1">
            <a:off x="5663565" y="5983605"/>
            <a:ext cx="2571750" cy="0"/>
          </a:xfrm>
          <a:prstGeom prst="line">
            <a:avLst/>
          </a:prstGeom>
        </p:spPr>
        <p:style>
          <a:lnRef idx="2">
            <a:schemeClr val="accent1"/>
          </a:lnRef>
          <a:fillRef idx="0">
            <a:srgbClr val="FFFFFF"/>
          </a:fillRef>
          <a:effectRef idx="0">
            <a:srgbClr val="FFFFFF"/>
          </a:effectRef>
          <a:fontRef idx="minor">
            <a:schemeClr val="tx1"/>
          </a:fontRef>
        </p:style>
      </p:cxnSp>
      <p:sp>
        <p:nvSpPr>
          <p:cNvPr id="50" name="椭圆 49"/>
          <p:cNvSpPr/>
          <p:nvPr/>
        </p:nvSpPr>
        <p:spPr>
          <a:xfrm>
            <a:off x="6213475" y="4617085"/>
            <a:ext cx="768985" cy="768985"/>
          </a:xfrm>
          <a:prstGeom prst="ellipse">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latin typeface="Times New Roman" panose="02020603050405020304" charset="0"/>
                <a:ea typeface="微软雅黑" panose="020B0503020204020204" pitchFamily="34" charset="-122"/>
                <a:cs typeface="Times New Roman" panose="02020603050405020304" charset="0"/>
              </a:rPr>
              <a:t>m</a:t>
            </a:r>
            <a:r>
              <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rPr>
              <a:t>q</a:t>
            </a:r>
            <a:endParaRPr lang="en-US" altLang="zh-CN" sz="1600" baseline="-25000">
              <a:solidFill>
                <a:schemeClr val="tx1"/>
              </a:solidFill>
              <a:latin typeface="Times New Roman" panose="02020603050405020304" charset="0"/>
              <a:ea typeface="微软雅黑" panose="020B0503020204020204" pitchFamily="34" charset="-122"/>
              <a:cs typeface="Times New Roman" panose="02020603050405020304" charset="0"/>
            </a:endParaRPr>
          </a:p>
        </p:txBody>
      </p:sp>
      <p:cxnSp>
        <p:nvCxnSpPr>
          <p:cNvPr id="53" name="直接连接符 52"/>
          <p:cNvCxnSpPr>
            <a:endCxn id="50" idx="1"/>
          </p:cNvCxnSpPr>
          <p:nvPr/>
        </p:nvCxnSpPr>
        <p:spPr>
          <a:xfrm>
            <a:off x="5551170" y="4504690"/>
            <a:ext cx="774700" cy="224790"/>
          </a:xfrm>
          <a:prstGeom prst="line">
            <a:avLst/>
          </a:prstGeom>
        </p:spPr>
        <p:style>
          <a:lnRef idx="2">
            <a:schemeClr val="accent1"/>
          </a:lnRef>
          <a:fillRef idx="0">
            <a:srgbClr val="FFFFFF"/>
          </a:fillRef>
          <a:effectRef idx="0">
            <a:srgbClr val="FFFFFF"/>
          </a:effectRef>
          <a:fontRef idx="minor">
            <a:schemeClr val="tx1"/>
          </a:fontRef>
        </p:style>
      </p:cxnSp>
      <p:sp>
        <p:nvSpPr>
          <p:cNvPr id="54" name="文本框 53"/>
          <p:cNvSpPr txBox="1"/>
          <p:nvPr/>
        </p:nvSpPr>
        <p:spPr>
          <a:xfrm>
            <a:off x="6325870" y="6031865"/>
            <a:ext cx="1005205" cy="337185"/>
          </a:xfrm>
          <a:prstGeom prst="rect">
            <a:avLst/>
          </a:prstGeom>
          <a:noFill/>
        </p:spPr>
        <p:txBody>
          <a:bodyPr wrap="square" rtlCol="0" anchor="t">
            <a:spAutoFit/>
          </a:bodyPr>
          <a:p>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w</a:t>
            </a:r>
            <a:r>
              <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mq,vq,tq</a:t>
            </a:r>
            <a:endPar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p:txBody>
      </p:sp>
      <p:sp>
        <p:nvSpPr>
          <p:cNvPr id="55" name="文本框 54"/>
          <p:cNvSpPr txBox="1"/>
          <p:nvPr/>
        </p:nvSpPr>
        <p:spPr>
          <a:xfrm rot="960000">
            <a:off x="6725920" y="4932045"/>
            <a:ext cx="1350645" cy="460375"/>
          </a:xfrm>
          <a:prstGeom prst="rect">
            <a:avLst/>
          </a:prstGeom>
          <a:noFill/>
        </p:spPr>
        <p:txBody>
          <a:bodyPr wrap="square" rtlCol="0" anchor="t">
            <a:spAutoFit/>
          </a:bodyPr>
          <a:p>
            <a:pPr indent="457200" algn="ctr">
              <a:lnSpc>
                <a:spcPct val="150000"/>
              </a:lnSpc>
              <a:buFont typeface="Wingdings" panose="05000000000000000000" pitchFamily="2" charset="2"/>
              <a:buNone/>
              <a:defRPr/>
            </a:pPr>
            <a:r>
              <a:rPr lang="en-US" altLang="zh-CN" sz="16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W</a:t>
            </a:r>
            <a:r>
              <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rPr>
              <a:t>q,vq</a:t>
            </a:r>
            <a:endParaRPr lang="en-US" altLang="zh-CN" sz="1600" baseline="-25000"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p:txBody>
      </p:sp>
      <p:cxnSp>
        <p:nvCxnSpPr>
          <p:cNvPr id="59" name="直接连接符 58"/>
          <p:cNvCxnSpPr>
            <a:stCxn id="50" idx="5"/>
            <a:endCxn id="41" idx="1"/>
          </p:cNvCxnSpPr>
          <p:nvPr/>
        </p:nvCxnSpPr>
        <p:spPr>
          <a:xfrm>
            <a:off x="6870065" y="5273675"/>
            <a:ext cx="1477645" cy="437515"/>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sp>
        <p:nvSpPr>
          <p:cNvPr id="60" name="文本框 59"/>
          <p:cNvSpPr txBox="1"/>
          <p:nvPr/>
        </p:nvSpPr>
        <p:spPr>
          <a:xfrm>
            <a:off x="3392805" y="6178550"/>
            <a:ext cx="1692275" cy="337185"/>
          </a:xfrm>
          <a:prstGeom prst="rect">
            <a:avLst/>
          </a:prstGeom>
          <a:noFill/>
        </p:spPr>
        <p:txBody>
          <a:bodyPr wrap="square" rtlCol="0" anchor="t">
            <a:spAutoFit/>
          </a:bodyPr>
          <a:p>
            <a:r>
              <a:rPr lang="zh-CN" altLang="en-US" sz="1600">
                <a:latin typeface="Times New Roman" panose="02020603050405020304" charset="0"/>
                <a:ea typeface="微软雅黑" panose="020B0503020204020204" pitchFamily="34" charset="-122"/>
                <a:cs typeface="Times New Roman" panose="02020603050405020304" charset="0"/>
              </a:rPr>
              <a:t>Access Points</a:t>
            </a:r>
            <a:endParaRPr lang="zh-CN" altLang="en-US" sz="1600">
              <a:latin typeface="Times New Roman" panose="02020603050405020304" charset="0"/>
              <a:ea typeface="微软雅黑" panose="020B0503020204020204" pitchFamily="34" charset="-122"/>
              <a:cs typeface="Times New Roman" panose="02020603050405020304" charset="0"/>
            </a:endParaRPr>
          </a:p>
        </p:txBody>
      </p:sp>
      <p:sp>
        <p:nvSpPr>
          <p:cNvPr id="12" name="矩形 11"/>
          <p:cNvSpPr/>
          <p:nvPr/>
        </p:nvSpPr>
        <p:spPr>
          <a:xfrm>
            <a:off x="4739005" y="2058035"/>
            <a:ext cx="986790" cy="333375"/>
          </a:xfrm>
          <a:prstGeom prst="rect">
            <a:avLst/>
          </a:prstGeom>
          <a:noFill/>
          <a:ln w="12700" cmpd="sng">
            <a:solidFill>
              <a:schemeClr val="accent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
        <p:nvSpPr>
          <p:cNvPr id="13" name="矩形 12"/>
          <p:cNvSpPr/>
          <p:nvPr/>
        </p:nvSpPr>
        <p:spPr>
          <a:xfrm>
            <a:off x="5970270" y="2042160"/>
            <a:ext cx="1193165" cy="333375"/>
          </a:xfrm>
          <a:prstGeom prst="rect">
            <a:avLst/>
          </a:prstGeom>
          <a:noFill/>
          <a:ln w="12700" cmpd="sng">
            <a:solidFill>
              <a:schemeClr val="accent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
        <p:nvSpPr>
          <p:cNvPr id="20" name="矩形 19"/>
          <p:cNvSpPr/>
          <p:nvPr/>
        </p:nvSpPr>
        <p:spPr>
          <a:xfrm>
            <a:off x="5866130" y="3201035"/>
            <a:ext cx="610235" cy="333375"/>
          </a:xfrm>
          <a:prstGeom prst="rect">
            <a:avLst/>
          </a:prstGeom>
          <a:noFill/>
          <a:ln w="12700" cmpd="sng">
            <a:solidFill>
              <a:schemeClr val="accent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
        <p:nvSpPr>
          <p:cNvPr id="21" name="矩形 20"/>
          <p:cNvSpPr/>
          <p:nvPr/>
        </p:nvSpPr>
        <p:spPr>
          <a:xfrm>
            <a:off x="4957445" y="3201035"/>
            <a:ext cx="610235" cy="333375"/>
          </a:xfrm>
          <a:prstGeom prst="rect">
            <a:avLst/>
          </a:prstGeom>
          <a:noFill/>
          <a:ln w="12700" cmpd="sng">
            <a:solidFill>
              <a:schemeClr val="accent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cxnSp>
        <p:nvCxnSpPr>
          <p:cNvPr id="22" name="直接箭头连接符 21"/>
          <p:cNvCxnSpPr/>
          <p:nvPr/>
        </p:nvCxnSpPr>
        <p:spPr>
          <a:xfrm flipH="1" flipV="1">
            <a:off x="5066665" y="1703070"/>
            <a:ext cx="165735" cy="3549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13" idx="0"/>
          </p:cNvCxnSpPr>
          <p:nvPr/>
        </p:nvCxnSpPr>
        <p:spPr>
          <a:xfrm flipV="1">
            <a:off x="6567170" y="1711960"/>
            <a:ext cx="176530" cy="3302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21" idx="0"/>
          </p:cNvCxnSpPr>
          <p:nvPr/>
        </p:nvCxnSpPr>
        <p:spPr>
          <a:xfrm flipH="1" flipV="1">
            <a:off x="5075555" y="2947670"/>
            <a:ext cx="187325" cy="2533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20" idx="0"/>
          </p:cNvCxnSpPr>
          <p:nvPr/>
        </p:nvCxnSpPr>
        <p:spPr>
          <a:xfrm flipV="1">
            <a:off x="6171565" y="2947670"/>
            <a:ext cx="351790" cy="2533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en-US" altLang="zh-CN" b="1" dirty="0">
                <a:solidFill>
                  <a:sysClr val="windowText" lastClr="000000"/>
                </a:solidFill>
                <a:sym typeface="+mn-ea"/>
              </a:rPr>
              <a:t>IV. ALGORITHM</a:t>
            </a:r>
            <a:endParaRPr lang="en-US" altLang="zh-CN" b="1" dirty="0">
              <a:solidFill>
                <a:sysClr val="windowText" lastClr="000000"/>
              </a:solidFill>
              <a:sym typeface="+mn-ea"/>
            </a:endParaRPr>
          </a:p>
        </p:txBody>
      </p:sp>
      <p:sp>
        <p:nvSpPr>
          <p:cNvPr id="5" name="内容占位符 4"/>
          <p:cNvSpPr>
            <a:spLocks noGrp="1"/>
          </p:cNvSpPr>
          <p:nvPr>
            <p:ph idx="1"/>
          </p:nvPr>
        </p:nvSpPr>
        <p:spPr/>
        <p:txBody>
          <a:bodyPr/>
          <a:p>
            <a:pPr indent="0" fontAlgn="auto">
              <a:lnSpc>
                <a:spcPct val="150000"/>
              </a:lnSpc>
              <a:buFont typeface="Wingdings" panose="05000000000000000000" pitchFamily="2" charset="2"/>
              <a:buNone/>
              <a:defRPr/>
            </a:pPr>
            <a:r>
              <a:rPr lang="en-US" altLang="zh-CN" sz="1800" b="1" dirty="0">
                <a:solidFill>
                  <a:srgbClr val="121212"/>
                </a:solidFill>
                <a:cs typeface="Times New Roman" panose="02020603050405020304" charset="0"/>
                <a:sym typeface="+mn-ea"/>
              </a:rPr>
              <a:t>A. static </a:t>
            </a:r>
            <a:r>
              <a:rPr lang="en-US" altLang="zh-CN" sz="1800" b="1" dirty="0">
                <a:solidFill>
                  <a:srgbClr val="121212"/>
                </a:solidFill>
                <a:effectLst/>
                <a:cs typeface="Times New Roman" panose="02020603050405020304" charset="0"/>
                <a:sym typeface="+mn-ea"/>
              </a:rPr>
              <a:t>digital twin placement scheme</a:t>
            </a:r>
            <a:endParaRPr lang="en-US" altLang="zh-CN" sz="1800" b="1" dirty="0">
              <a:solidFill>
                <a:srgbClr val="121212"/>
              </a:solidFill>
              <a:cs typeface="Times New Roman" panose="02020603050405020304" charset="0"/>
              <a:sym typeface="+mn-ea"/>
            </a:endParaRPr>
          </a:p>
          <a:p>
            <a:pPr indent="457200" fontAlgn="auto">
              <a:lnSpc>
                <a:spcPct val="150000"/>
              </a:lnSpc>
              <a:buFont typeface="Wingdings" panose="05000000000000000000" pitchFamily="2" charset="2"/>
              <a:buNone/>
              <a:defRPr/>
            </a:pPr>
            <a:r>
              <a:rPr lang="en-US" altLang="zh-CN" b="1" dirty="0">
                <a:solidFill>
                  <a:srgbClr val="121212"/>
                </a:solidFill>
                <a:cs typeface="Times New Roman" panose="02020603050405020304" charset="0"/>
                <a:sym typeface="+mn-ea"/>
              </a:rPr>
              <a:t>1) Integer Linear Programming(ILP) solution</a:t>
            </a:r>
            <a:r>
              <a:rPr lang="en-US" altLang="zh-CN" dirty="0">
                <a:solidFill>
                  <a:srgbClr val="121212"/>
                </a:solidFill>
                <a:cs typeface="Times New Roman" panose="02020603050405020304" charset="0"/>
                <a:sym typeface="+mn-ea"/>
              </a:rPr>
              <a:t> --- traditional, max optimal, slow</a:t>
            </a:r>
            <a:endParaRPr lang="en-US" altLang="zh-CN" dirty="0">
              <a:solidFill>
                <a:srgbClr val="121212"/>
              </a:solidFill>
              <a:cs typeface="Times New Roman" panose="02020603050405020304" charset="0"/>
              <a:sym typeface="+mn-ea"/>
            </a:endParaRPr>
          </a:p>
          <a:p>
            <a:pPr lvl="2" fontAlgn="auto">
              <a:lnSpc>
                <a:spcPct val="150000"/>
              </a:lnSpc>
            </a:pPr>
            <a:r>
              <a:rPr lang="en-US" altLang="zh-CN" dirty="0">
                <a:solidFill>
                  <a:srgbClr val="121212"/>
                </a:solidFill>
                <a:cs typeface="Times New Roman" panose="02020603050405020304" charset="0"/>
                <a:sym typeface="+mn-ea"/>
              </a:rPr>
              <a:t>We show the NP-hardness of the problem through a reduction from a well-known </a:t>
            </a:r>
            <a:r>
              <a:rPr lang="en-US" altLang="zh-CN" i="1" dirty="0">
                <a:solidFill>
                  <a:srgbClr val="121212"/>
                </a:solidFill>
                <a:cs typeface="Times New Roman" panose="02020603050405020304" charset="0"/>
                <a:sym typeface="+mn-ea"/>
              </a:rPr>
              <a:t>NP-hard problem</a:t>
            </a:r>
            <a:r>
              <a:rPr lang="en-US" altLang="zh-CN" dirty="0">
                <a:solidFill>
                  <a:srgbClr val="121212"/>
                </a:solidFill>
                <a:cs typeface="Times New Roman" panose="02020603050405020304" charset="0"/>
                <a:sym typeface="+mn-ea"/>
              </a:rPr>
              <a:t> - the </a:t>
            </a:r>
            <a:r>
              <a:rPr lang="en-US" altLang="zh-CN" i="1" dirty="0">
                <a:solidFill>
                  <a:srgbClr val="121212"/>
                </a:solidFill>
                <a:cs typeface="Times New Roman" panose="02020603050405020304" charset="0"/>
                <a:sym typeface="+mn-ea"/>
              </a:rPr>
              <a:t>knapsack problem</a:t>
            </a:r>
            <a:r>
              <a:rPr lang="en-US" altLang="zh-CN" dirty="0">
                <a:solidFill>
                  <a:srgbClr val="121212"/>
                </a:solidFill>
                <a:cs typeface="Times New Roman" panose="02020603050405020304" charset="0"/>
                <a:sym typeface="+mn-ea"/>
              </a:rPr>
              <a:t>, a equivalent to the special case of the static utility maximization problem. The static utility maximization problem is NP-hard, because the knapsack problem is NP-hard. It has ILP solution</a:t>
            </a:r>
            <a:endParaRPr lang="en-US" altLang="zh-CN" dirty="0">
              <a:solidFill>
                <a:srgbClr val="121212"/>
              </a:solidFill>
              <a:latin typeface="Times New Roman" panose="02020603050405020304" charset="0"/>
              <a:ea typeface="微软雅黑" panose="020B0503020204020204" pitchFamily="34" charset="-122"/>
              <a:cs typeface="Times New Roman" panose="02020603050405020304" charset="0"/>
              <a:sym typeface="+mn-ea"/>
            </a:endParaRPr>
          </a:p>
          <a:p>
            <a:pPr lvl="1" fontAlgn="auto">
              <a:lnSpc>
                <a:spcPct val="100000"/>
              </a:lnSpc>
            </a:pPr>
            <a:endParaRPr lang="zh-CN" altLang="en-US"/>
          </a:p>
        </p:txBody>
      </p:sp>
      <p:sp>
        <p:nvSpPr>
          <p:cNvPr id="47" name="文本框 46"/>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Tsinghua University of China</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3" name="文本框 42"/>
          <p:cNvSpPr txBox="1"/>
          <p:nvPr/>
        </p:nvSpPr>
        <p:spPr>
          <a:xfrm>
            <a:off x="660400" y="6583649"/>
            <a:ext cx="191643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rPr>
              <a:t>自强不息 厚德载物</a:t>
            </a:r>
            <a:endParaRPr lang="zh-CN" altLang="en-US" sz="1000" spc="6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45" name="文本框 44"/>
          <p:cNvSpPr txBox="1"/>
          <p:nvPr/>
        </p:nvSpPr>
        <p:spPr>
          <a:xfrm>
            <a:off x="594090" y="6583649"/>
            <a:ext cx="2011680" cy="245110"/>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charset="0"/>
                <a:ea typeface="微软雅黑" panose="020B0503020204020204" pitchFamily="34" charset="-122"/>
              </a:rPr>
              <a:t>知行合一、经世致用</a:t>
            </a:r>
            <a:endParaRPr lang="zh-CN" altLang="en-US" sz="1000" spc="600" dirty="0">
              <a:solidFill>
                <a:prstClr val="white"/>
              </a:solidFill>
              <a:latin typeface="Times New Roman" panose="02020603050405020304" charset="0"/>
              <a:ea typeface="微软雅黑" panose="020B0503020204020204" pitchFamily="34" charset="-122"/>
            </a:endParaRPr>
          </a:p>
        </p:txBody>
      </p:sp>
      <p:sp>
        <p:nvSpPr>
          <p:cNvPr id="56" name="文本框 55"/>
          <p:cNvSpPr txBox="1"/>
          <p:nvPr/>
        </p:nvSpPr>
        <p:spPr>
          <a:xfrm>
            <a:off x="9253582" y="6583649"/>
            <a:ext cx="2369185" cy="245110"/>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rPr>
              <a:t>Central South University</a:t>
            </a:r>
            <a:endParaRPr lang="en-US" altLang="zh-CN" sz="1000" spc="300"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charset="0"/>
                <a:ea typeface="微软雅黑" panose="020B0503020204020204" pitchFamily="34" charset="-122"/>
                <a:cs typeface="Times New Roman" panose="02020603050405020304" charset="0"/>
              </a:endParaRPr>
            </a:p>
          </p:txBody>
        </p:sp>
      </p:grpSp>
      <p:pic>
        <p:nvPicPr>
          <p:cNvPr id="2" name="图片 1"/>
          <p:cNvPicPr>
            <a:picLocks noChangeAspect="1"/>
          </p:cNvPicPr>
          <p:nvPr/>
        </p:nvPicPr>
        <p:blipFill>
          <a:blip r:embed="rId2"/>
          <a:stretch>
            <a:fillRect/>
          </a:stretch>
        </p:blipFill>
        <p:spPr>
          <a:xfrm>
            <a:off x="2769870" y="3219450"/>
            <a:ext cx="6203950" cy="296735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7d661ac8-6e41-4587-a6a7-6308e555d57f"/>
  <p:tag name="COMMONDATA" val="eyJoZGlkIjoiMDc0YzAzZmMzZWE2NGI1MWZhNzM0NjU0ODg0MDQxODMifQ=="/>
  <p:tag name="commondata" val="eyJoZGlkIjoiZTZjOTRiNTY2ZjcyYTQ5NDkyNDZhOTdjNDZiNjkyZ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noAutofit/>
      </a:bodyPr>
      <a:lstStyle>
        <a:defPPr indent="0">
          <a:lnSpc>
            <a:spcPct val="150000"/>
          </a:lnSpc>
          <a:buFont typeface="Wingdings" panose="05000000000000000000" pitchFamily="2" charset="2"/>
          <a:buNone/>
          <a:defRPr/>
          <a:defRPr lang="en-US" altLang="zh-CN" sz="1600" dirty="0">
            <a:solidFill>
              <a:srgbClr val="121212"/>
            </a:solidFill>
            <a:effectLst/>
            <a:latin typeface="Times New Roman" panose="02020603050405020304" charset="0"/>
            <a:ea typeface="微软雅黑" panose="020B0503020204020204" pitchFamily="34" charset="-122"/>
            <a:cs typeface="Times New Roman" panose="0202060305040502030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noAutofit/>
      </a:bodyPr>
      <a:lstStyle>
        <a:defPPr indent="0">
          <a:lnSpc>
            <a:spcPct val="150000"/>
          </a:lnSpc>
          <a:buFont typeface="Wingdings" panose="05000000000000000000" pitchFamily="2" charset="2"/>
          <a:buNone/>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noAutofit/>
      </a:bodyPr>
      <a:lstStyle>
        <a:defPPr indent="0">
          <a:lnSpc>
            <a:spcPct val="150000"/>
          </a:lnSpc>
          <a:buFont typeface="Wingdings" panose="05000000000000000000" pitchFamily="2" charset="2"/>
          <a:buNone/>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6579</Words>
  <Application>WPS 演示</Application>
  <PresentationFormat>宽屏</PresentationFormat>
  <Paragraphs>353</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13</vt:i4>
      </vt:variant>
    </vt:vector>
  </HeadingPairs>
  <TitlesOfParts>
    <vt:vector size="28" baseType="lpstr">
      <vt:lpstr>Arial</vt:lpstr>
      <vt:lpstr>宋体</vt:lpstr>
      <vt:lpstr>Wingdings</vt:lpstr>
      <vt:lpstr>微软雅黑</vt:lpstr>
      <vt:lpstr>-apple-system</vt:lpstr>
      <vt:lpstr>Times New Roman</vt:lpstr>
      <vt:lpstr>Calibri</vt:lpstr>
      <vt:lpstr>Segoe Print</vt:lpstr>
      <vt:lpstr>Arial Unicode MS</vt:lpstr>
      <vt:lpstr>等线 Light</vt:lpstr>
      <vt:lpstr>等线</vt:lpstr>
      <vt:lpstr>Wingdings</vt:lpstr>
      <vt:lpstr>Office 主题​​</vt:lpstr>
      <vt:lpstr>1_Office 主题​​</vt:lpstr>
      <vt:lpstr>2_Office 主题​​</vt:lpstr>
      <vt:lpstr>PowerPoint 演示文稿</vt:lpstr>
      <vt:lpstr>PowerPoint 演示文稿</vt:lpstr>
      <vt:lpstr>I. INTRODUCTION</vt:lpstr>
      <vt:lpstr>I.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 PERFORMANCE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WPS_1641052344</cp:lastModifiedBy>
  <cp:revision>957</cp:revision>
  <dcterms:created xsi:type="dcterms:W3CDTF">1900-01-01T00:00:00Z</dcterms:created>
  <dcterms:modified xsi:type="dcterms:W3CDTF">2024-05-19T12:22:41Z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22E69E69B6814F2DBC1A8A823631090D_13</vt:lpwstr>
  </property>
  <property fmtid="{D5CDD505-2E9C-101B-9397-08002B2CF9AE}" pid="3" name="KSOProductBuildVer">
    <vt:lpwstr>2052-12.1.0.16729</vt:lpwstr>
  </property>
</Properties>
</file>