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6501" r:id="rId2"/>
    <p:sldId id="6507" r:id="rId3"/>
    <p:sldId id="6524" r:id="rId4"/>
    <p:sldId id="6525" r:id="rId5"/>
    <p:sldId id="6526" r:id="rId6"/>
    <p:sldId id="6527" r:id="rId7"/>
    <p:sldId id="6528" r:id="rId8"/>
    <p:sldId id="6529" r:id="rId9"/>
    <p:sldId id="6531" r:id="rId10"/>
    <p:sldId id="6530" r:id="rId11"/>
    <p:sldId id="6532" r:id="rId12"/>
    <p:sldId id="6533" r:id="rId13"/>
    <p:sldId id="6534"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6299"/>
    <a:srgbClr val="2E5292"/>
    <a:srgbClr val="254275"/>
    <a:srgbClr val="12203A"/>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82" autoAdjust="0"/>
    <p:restoredTop sz="91681" autoAdjust="0"/>
  </p:normalViewPr>
  <p:slideViewPr>
    <p:cSldViewPr snapToGrid="0">
      <p:cViewPr varScale="1">
        <p:scale>
          <a:sx n="142" d="100"/>
          <a:sy n="142" d="100"/>
        </p:scale>
        <p:origin x="12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1D4C9-023C-4192-AB93-590CB094F465}" type="datetimeFigureOut">
              <a:rPr lang="zh-CN" altLang="en-US" smtClean="0"/>
              <a:t>2024/5/22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16636-4AC2-4A8B-999E-D410636806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这篇文章提出了一种强化学习</a:t>
            </a:r>
            <a:r>
              <a:rPr lang="en-US" altLang="zh-CN" dirty="0"/>
              <a:t>(RL)</a:t>
            </a:r>
            <a:r>
              <a:rPr lang="zh-CN" altLang="en-US" dirty="0"/>
              <a:t>智能体，强化因果解释器</a:t>
            </a:r>
            <a:r>
              <a:rPr lang="en-US" altLang="zh-CN" dirty="0"/>
              <a:t>(RC-Explainer)</a:t>
            </a:r>
            <a:r>
              <a:rPr lang="zh-CN" altLang="en-US" dirty="0"/>
              <a:t>，以实现因果筛选策略。</a:t>
            </a:r>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94255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网络覆盖的作用</a:t>
            </a:r>
          </a:p>
        </p:txBody>
      </p:sp>
    </p:spTree>
    <p:extLst>
      <p:ext uri="{BB962C8B-B14F-4D97-AF65-F5344CB8AC3E}">
        <p14:creationId xmlns:p14="http://schemas.microsoft.com/office/powerpoint/2010/main" val="884088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38591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60227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考虑一下要不要加一个介绍现有网络覆盖的文章</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2586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50230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4521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0806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01806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0" i="0" dirty="0">
                <a:effectLst/>
                <a:highlight>
                  <a:srgbClr val="FFFFFF"/>
                </a:highlight>
                <a:latin typeface="-apple-system"/>
              </a:rPr>
              <a:t>C: </a:t>
            </a:r>
            <a:r>
              <a:rPr lang="zh-CN" altLang="en-US" b="0" i="0" dirty="0">
                <a:effectLst/>
                <a:highlight>
                  <a:srgbClr val="FFFFFF"/>
                </a:highlight>
                <a:latin typeface="-apple-system"/>
              </a:rPr>
              <a:t>区域间的单位带宽成本</a:t>
            </a:r>
            <a:endParaRPr lang="en-US" altLang="zh-CN" b="0" i="0" dirty="0">
              <a:effectLst/>
              <a:highlight>
                <a:srgbClr val="FFFFFF"/>
              </a:highlight>
              <a:latin typeface="-apple-system"/>
            </a:endParaRPr>
          </a:p>
          <a:p>
            <a:r>
              <a:rPr lang="en-US" altLang="zh-CN" b="0" i="0" dirty="0">
                <a:effectLst/>
                <a:highlight>
                  <a:srgbClr val="FFFFFF"/>
                </a:highlight>
                <a:latin typeface="-apple-system"/>
              </a:rPr>
              <a:t>N:</a:t>
            </a:r>
            <a:r>
              <a:rPr lang="zh-CN" altLang="en-US" b="0" i="0" dirty="0">
                <a:effectLst/>
                <a:highlight>
                  <a:srgbClr val="FFFFFF"/>
                </a:highlight>
                <a:latin typeface="-apple-system"/>
              </a:rPr>
              <a:t>区域内实例数量</a:t>
            </a:r>
            <a:endParaRPr lang="en-US" altLang="zh-CN" b="0" i="0" dirty="0">
              <a:effectLst/>
              <a:highlight>
                <a:srgbClr val="FFFFFF"/>
              </a:highlight>
              <a:latin typeface="-apple-system"/>
            </a:endParaRPr>
          </a:p>
          <a:p>
            <a:r>
              <a:rPr lang="en-US" altLang="zh-CN" b="0" i="0" dirty="0">
                <a:effectLst/>
                <a:highlight>
                  <a:srgbClr val="FFFFFF"/>
                </a:highlight>
                <a:latin typeface="-apple-system"/>
              </a:rPr>
              <a:t>F:</a:t>
            </a:r>
            <a:r>
              <a:rPr lang="zh-CN" altLang="en-US" b="0" i="0" dirty="0">
                <a:effectLst/>
                <a:highlight>
                  <a:srgbClr val="FFFFFF"/>
                </a:highlight>
                <a:latin typeface="-apple-system"/>
              </a:rPr>
              <a:t>吞吐量因子</a:t>
            </a:r>
            <a:endParaRPr lang="zh-CN" altLang="en-US" dirty="0"/>
          </a:p>
        </p:txBody>
      </p:sp>
    </p:spTree>
    <p:extLst>
      <p:ext uri="{BB962C8B-B14F-4D97-AF65-F5344CB8AC3E}">
        <p14:creationId xmlns:p14="http://schemas.microsoft.com/office/powerpoint/2010/main" val="2430102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M:TCP conn. per region</a:t>
            </a:r>
            <a:endParaRPr lang="zh-CN" altLang="en-US" dirty="0"/>
          </a:p>
        </p:txBody>
      </p:sp>
    </p:spTree>
    <p:extLst>
      <p:ext uri="{BB962C8B-B14F-4D97-AF65-F5344CB8AC3E}">
        <p14:creationId xmlns:p14="http://schemas.microsoft.com/office/powerpoint/2010/main" val="407474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2024/5/22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2024/5/22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2024/5/22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2024/5/22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2024/5/22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32428E4-218F-44A1-B8E3-B9791473E7A1}" type="datetimeFigureOut">
              <a:rPr lang="zh-CN" altLang="en-US" smtClean="0"/>
              <a:t>2024/5/22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32428E4-218F-44A1-B8E3-B9791473E7A1}" type="datetimeFigureOut">
              <a:rPr lang="zh-CN" altLang="en-US" smtClean="0"/>
              <a:t>2024/5/22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2428E4-218F-44A1-B8E3-B9791473E7A1}" type="datetimeFigureOut">
              <a:rPr lang="zh-CN" altLang="en-US" smtClean="0"/>
              <a:t>2024/5/22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2428E4-218F-44A1-B8E3-B9791473E7A1}" type="datetimeFigureOut">
              <a:rPr lang="zh-CN" altLang="en-US" smtClean="0"/>
              <a:t>2024/5/22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2428E4-218F-44A1-B8E3-B9791473E7A1}" type="datetimeFigureOut">
              <a:rPr lang="zh-CN" altLang="en-US" smtClean="0"/>
              <a:t>2024/5/22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2428E4-218F-44A1-B8E3-B9791473E7A1}" type="datetimeFigureOut">
              <a:rPr lang="zh-CN" altLang="en-US" smtClean="0"/>
              <a:t>2024/5/22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428E4-218F-44A1-B8E3-B9791473E7A1}" type="datetimeFigureOut">
              <a:rPr lang="zh-CN" altLang="en-US" smtClean="0"/>
              <a:t>2024/5/22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1EE6-5B35-4E2E-A7BA-1A35B24470E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219089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charset="-122"/>
            </a:endParaRPr>
          </a:p>
        </p:txBody>
      </p:sp>
      <p:sp>
        <p:nvSpPr>
          <p:cNvPr id="12" name="椭圆 11"/>
          <p:cNvSpPr/>
          <p:nvPr/>
        </p:nvSpPr>
        <p:spPr>
          <a:xfrm>
            <a:off x="541373" y="1721204"/>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charset="-122"/>
            </a:endParaRPr>
          </a:p>
        </p:txBody>
      </p:sp>
      <p:pic>
        <p:nvPicPr>
          <p:cNvPr id="9" name="图片 8"/>
          <p:cNvPicPr>
            <a:picLocks noChangeAspect="1"/>
          </p:cNvPicPr>
          <p:nvPr/>
        </p:nvPicPr>
        <p:blipFill>
          <a:blip r:embed="rId4">
            <a:extLst>
              <a:ext uri="{BEBA8EAE-BF5A-486C-A8C5-ECC9F3942E4B}">
                <a14:imgProps xmlns:a14="http://schemas.microsoft.com/office/drawing/2010/main">
                  <a14:imgLayer r:embed="rId5">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283201" y="1581546"/>
            <a:ext cx="3140616" cy="2903588"/>
          </a:xfrm>
          <a:prstGeom prst="rect">
            <a:avLst/>
          </a:prstGeom>
        </p:spPr>
      </p:pic>
      <p:sp>
        <p:nvSpPr>
          <p:cNvPr id="8" name="文本框 7"/>
          <p:cNvSpPr txBox="1"/>
          <p:nvPr>
            <p:custDataLst>
              <p:tags r:id="rId1"/>
            </p:custDataLst>
          </p:nvPr>
        </p:nvSpPr>
        <p:spPr>
          <a:xfrm>
            <a:off x="3427730" y="2233011"/>
            <a:ext cx="8764270" cy="1754326"/>
          </a:xfrm>
          <a:prstGeom prst="rect">
            <a:avLst/>
          </a:prstGeom>
          <a:noFill/>
        </p:spPr>
        <p:txBody>
          <a:bodyPr wrap="square" rtlCol="0">
            <a:spAutoFit/>
          </a:bodyPr>
          <a:lstStyle/>
          <a:p>
            <a:pPr algn="l" defTabSz="913765">
              <a:defRPr/>
            </a:pPr>
            <a:r>
              <a:rPr lang="en-US" altLang="zh-CN" sz="3600" b="1" dirty="0" err="1">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Skyplane</a:t>
            </a: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 Optimizing Transfer Cost and Throughput Using Cloud-Aware Overlay</a:t>
            </a:r>
            <a:endPar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占位符 56"/>
          <p:cNvSpPr txBox="1"/>
          <p:nvPr/>
        </p:nvSpPr>
        <p:spPr>
          <a:xfrm>
            <a:off x="8934000" y="5487600"/>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汇报人：康力天</a:t>
            </a: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201" y="1581546"/>
            <a:ext cx="3140616" cy="2903588"/>
          </a:xfrm>
          <a:prstGeom prst="rect">
            <a:avLst/>
          </a:prstGeom>
        </p:spPr>
      </p:pic>
      <p:sp>
        <p:nvSpPr>
          <p:cNvPr id="2" name="日期占位符 1"/>
          <p:cNvSpPr>
            <a:spLocks noGrp="1"/>
          </p:cNvSpPr>
          <p:nvPr>
            <p:ph type="dt" sz="half" idx="10"/>
          </p:nvPr>
        </p:nvSpPr>
        <p:spPr>
          <a:xfrm>
            <a:off x="9359785" y="5909061"/>
            <a:ext cx="2743200" cy="365125"/>
          </a:xfrm>
        </p:spPr>
        <p:txBody>
          <a:bodyPr/>
          <a:lstStyle/>
          <a:p>
            <a:r>
              <a:rPr lang="en-US" altLang="zh-CN" b="1" dirty="0">
                <a:solidFill>
                  <a:schemeClr val="tx1"/>
                </a:solidFill>
              </a:rPr>
              <a:t>2024.5.22</a:t>
            </a:r>
          </a:p>
        </p:txBody>
      </p:sp>
      <p:sp>
        <p:nvSpPr>
          <p:cNvPr id="3" name="文本框 2">
            <a:extLst>
              <a:ext uri="{FF2B5EF4-FFF2-40B4-BE49-F238E27FC236}">
                <a16:creationId xmlns:a16="http://schemas.microsoft.com/office/drawing/2014/main" id="{EC7A0B20-BFC3-E489-836C-E3C284D976EF}"/>
              </a:ext>
            </a:extLst>
          </p:cNvPr>
          <p:cNvSpPr txBox="1"/>
          <p:nvPr/>
        </p:nvSpPr>
        <p:spPr>
          <a:xfrm>
            <a:off x="3527854" y="4499145"/>
            <a:ext cx="8395247" cy="923330"/>
          </a:xfrm>
          <a:prstGeom prst="rect">
            <a:avLst/>
          </a:prstGeom>
          <a:noFill/>
        </p:spPr>
        <p:txBody>
          <a:bodyPr wrap="none" rtlCol="0">
            <a:spAutoFit/>
          </a:bodyPr>
          <a:lstStyle/>
          <a:p>
            <a:r>
              <a:rPr lang="en-US" altLang="zh-CN" dirty="0"/>
              <a:t>Publish in: NSDI(2023)</a:t>
            </a:r>
          </a:p>
          <a:p>
            <a:r>
              <a:rPr lang="en-US" altLang="zh-CN" dirty="0"/>
              <a:t>Author: Paras Jain, Sam Kumar, Sarah Wooders, Shishir G. Patil, Joseph E. Gonzalez,</a:t>
            </a:r>
          </a:p>
          <a:p>
            <a:r>
              <a:rPr lang="en-US" altLang="zh-CN" dirty="0"/>
              <a:t>and Ion </a:t>
            </a:r>
            <a:r>
              <a:rPr lang="en-US" altLang="zh-CN" dirty="0" err="1"/>
              <a:t>Stoica</a:t>
            </a:r>
            <a:r>
              <a:rPr lang="en-US" altLang="zh-CN" dirty="0"/>
              <a:t>, University of California, Berkeley</a:t>
            </a:r>
            <a:endParaRPr lang="zh-CN" alt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5823563" cy="461645"/>
          </a:xfrm>
          <a:prstGeom prst="rect">
            <a:avLst/>
          </a:prstGeom>
          <a:noFill/>
        </p:spPr>
        <p:txBody>
          <a:bodyPr wrap="none" rtlCol="0">
            <a:noAutofit/>
          </a:bodyPr>
          <a:lstStyle/>
          <a:p>
            <a:r>
              <a:rPr lang="zh-CN" altLang="en-US"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结果对比：</a:t>
            </a:r>
            <a:r>
              <a:rPr lang="en-US" altLang="zh-CN" sz="2400" b="1" dirty="0" err="1">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Skyplane</a:t>
            </a:r>
            <a:r>
              <a:rPr lang="zh-CN" altLang="en-US"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与传统数据传输工具</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pic>
        <p:nvPicPr>
          <p:cNvPr id="4" name="图片 3">
            <a:extLst>
              <a:ext uri="{FF2B5EF4-FFF2-40B4-BE49-F238E27FC236}">
                <a16:creationId xmlns:a16="http://schemas.microsoft.com/office/drawing/2014/main" id="{74E93861-A09F-A9CC-2CB2-B0DD4BD99300}"/>
              </a:ext>
            </a:extLst>
          </p:cNvPr>
          <p:cNvPicPr>
            <a:picLocks noChangeAspect="1"/>
          </p:cNvPicPr>
          <p:nvPr/>
        </p:nvPicPr>
        <p:blipFill>
          <a:blip r:embed="rId4"/>
          <a:stretch>
            <a:fillRect/>
          </a:stretch>
        </p:blipFill>
        <p:spPr>
          <a:xfrm>
            <a:off x="952213" y="1052679"/>
            <a:ext cx="10287573" cy="3373447"/>
          </a:xfrm>
          <a:prstGeom prst="rect">
            <a:avLst/>
          </a:prstGeom>
        </p:spPr>
      </p:pic>
    </p:spTree>
    <p:extLst>
      <p:ext uri="{BB962C8B-B14F-4D97-AF65-F5344CB8AC3E}">
        <p14:creationId xmlns:p14="http://schemas.microsoft.com/office/powerpoint/2010/main" val="42523265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5823563" cy="461645"/>
          </a:xfrm>
          <a:prstGeom prst="rect">
            <a:avLst/>
          </a:prstGeom>
          <a:noFill/>
        </p:spPr>
        <p:txBody>
          <a:bodyPr wrap="none" rtlCol="0">
            <a:noAutofit/>
          </a:bodyPr>
          <a:lstStyle/>
          <a:p>
            <a:r>
              <a:rPr lang="zh-CN" altLang="en-US"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结果对比：网络覆盖的作用</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pic>
        <p:nvPicPr>
          <p:cNvPr id="5" name="图片 4">
            <a:extLst>
              <a:ext uri="{FF2B5EF4-FFF2-40B4-BE49-F238E27FC236}">
                <a16:creationId xmlns:a16="http://schemas.microsoft.com/office/drawing/2014/main" id="{46DAC6CE-D274-28C5-AF8C-B82214609FED}"/>
              </a:ext>
            </a:extLst>
          </p:cNvPr>
          <p:cNvPicPr>
            <a:picLocks noChangeAspect="1"/>
          </p:cNvPicPr>
          <p:nvPr/>
        </p:nvPicPr>
        <p:blipFill>
          <a:blip r:embed="rId4"/>
          <a:stretch>
            <a:fillRect/>
          </a:stretch>
        </p:blipFill>
        <p:spPr>
          <a:xfrm>
            <a:off x="1499348" y="1037184"/>
            <a:ext cx="8702488" cy="4236868"/>
          </a:xfrm>
          <a:prstGeom prst="rect">
            <a:avLst/>
          </a:prstGeom>
        </p:spPr>
      </p:pic>
    </p:spTree>
    <p:extLst>
      <p:ext uri="{BB962C8B-B14F-4D97-AF65-F5344CB8AC3E}">
        <p14:creationId xmlns:p14="http://schemas.microsoft.com/office/powerpoint/2010/main" val="14316087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5823563" cy="461645"/>
          </a:xfrm>
          <a:prstGeom prst="rect">
            <a:avLst/>
          </a:prstGeom>
          <a:noFill/>
        </p:spPr>
        <p:txBody>
          <a:bodyPr wrap="none" rtlCol="0">
            <a:noAutofit/>
          </a:bodyPr>
          <a:lstStyle/>
          <a:p>
            <a:r>
              <a:rPr lang="zh-CN" altLang="en-US"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结果对比</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pic>
        <p:nvPicPr>
          <p:cNvPr id="5" name="图片 4">
            <a:extLst>
              <a:ext uri="{FF2B5EF4-FFF2-40B4-BE49-F238E27FC236}">
                <a16:creationId xmlns:a16="http://schemas.microsoft.com/office/drawing/2014/main" id="{9D790A9F-B874-C447-9466-6FFA001D1BF4}"/>
              </a:ext>
            </a:extLst>
          </p:cNvPr>
          <p:cNvPicPr>
            <a:picLocks noChangeAspect="1"/>
          </p:cNvPicPr>
          <p:nvPr/>
        </p:nvPicPr>
        <p:blipFill>
          <a:blip r:embed="rId4"/>
          <a:stretch>
            <a:fillRect/>
          </a:stretch>
        </p:blipFill>
        <p:spPr>
          <a:xfrm>
            <a:off x="655212" y="1083277"/>
            <a:ext cx="10168218" cy="2919223"/>
          </a:xfrm>
          <a:prstGeom prst="rect">
            <a:avLst/>
          </a:prstGeom>
        </p:spPr>
      </p:pic>
      <p:pic>
        <p:nvPicPr>
          <p:cNvPr id="4" name="图片 3">
            <a:extLst>
              <a:ext uri="{FF2B5EF4-FFF2-40B4-BE49-F238E27FC236}">
                <a16:creationId xmlns:a16="http://schemas.microsoft.com/office/drawing/2014/main" id="{EFA3CDA8-7C9A-33DE-5BBC-CEA7D3AF5B98}"/>
              </a:ext>
            </a:extLst>
          </p:cNvPr>
          <p:cNvPicPr>
            <a:picLocks noChangeAspect="1"/>
          </p:cNvPicPr>
          <p:nvPr/>
        </p:nvPicPr>
        <p:blipFill>
          <a:blip r:embed="rId5"/>
          <a:stretch>
            <a:fillRect/>
          </a:stretch>
        </p:blipFill>
        <p:spPr>
          <a:xfrm>
            <a:off x="1590954" y="4070256"/>
            <a:ext cx="7477125" cy="2657475"/>
          </a:xfrm>
          <a:prstGeom prst="rect">
            <a:avLst/>
          </a:prstGeom>
        </p:spPr>
      </p:pic>
    </p:spTree>
    <p:extLst>
      <p:ext uri="{BB962C8B-B14F-4D97-AF65-F5344CB8AC3E}">
        <p14:creationId xmlns:p14="http://schemas.microsoft.com/office/powerpoint/2010/main" val="23840516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5823563" cy="461645"/>
          </a:xfrm>
          <a:prstGeom prst="rect">
            <a:avLst/>
          </a:prstGeom>
          <a:noFill/>
        </p:spPr>
        <p:txBody>
          <a:bodyPr wrap="none" rtlCol="0">
            <a:noAutofit/>
          </a:bodyPr>
          <a:lstStyle/>
          <a:p>
            <a:r>
              <a:rPr lang="zh-CN" altLang="en-US"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收获和思考</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2" name="文本框 1">
            <a:extLst>
              <a:ext uri="{FF2B5EF4-FFF2-40B4-BE49-F238E27FC236}">
                <a16:creationId xmlns:a16="http://schemas.microsoft.com/office/drawing/2014/main" id="{A56BF5B5-2B1E-1BD5-A249-F2B94E8F820B}"/>
              </a:ext>
            </a:extLst>
          </p:cNvPr>
          <p:cNvSpPr txBox="1"/>
          <p:nvPr/>
        </p:nvSpPr>
        <p:spPr>
          <a:xfrm>
            <a:off x="818988" y="1371600"/>
            <a:ext cx="5551520"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对于场景的创新和对于问题的创新</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考虑实际的应用场景并进行调研会有比较好的效果</a:t>
            </a:r>
          </a:p>
        </p:txBody>
      </p:sp>
    </p:spTree>
    <p:extLst>
      <p:ext uri="{BB962C8B-B14F-4D97-AF65-F5344CB8AC3E}">
        <p14:creationId xmlns:p14="http://schemas.microsoft.com/office/powerpoint/2010/main" val="34838137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背景</a:t>
            </a: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graphicFrame>
        <p:nvGraphicFramePr>
          <p:cNvPr id="4" name="表格 3">
            <a:extLst>
              <a:ext uri="{FF2B5EF4-FFF2-40B4-BE49-F238E27FC236}">
                <a16:creationId xmlns:a16="http://schemas.microsoft.com/office/drawing/2014/main" id="{BEC6EC19-7236-8C02-D65D-128F1957B8A3}"/>
              </a:ext>
            </a:extLst>
          </p:cNvPr>
          <p:cNvGraphicFramePr>
            <a:graphicFrameLocks noGrp="1"/>
          </p:cNvGraphicFramePr>
          <p:nvPr>
            <p:extLst>
              <p:ext uri="{D42A27DB-BD31-4B8C-83A1-F6EECF244321}">
                <p14:modId xmlns:p14="http://schemas.microsoft.com/office/powerpoint/2010/main" val="3888481285"/>
              </p:ext>
            </p:extLst>
          </p:nvPr>
        </p:nvGraphicFramePr>
        <p:xfrm>
          <a:off x="1146344" y="1028209"/>
          <a:ext cx="10141553" cy="4984454"/>
        </p:xfrm>
        <a:graphic>
          <a:graphicData uri="http://schemas.openxmlformats.org/drawingml/2006/table">
            <a:tbl>
              <a:tblPr firstRow="1" bandRow="1">
                <a:tableStyleId>{5C22544A-7EE6-4342-B048-85BDC9FD1C3A}</a:tableStyleId>
              </a:tblPr>
              <a:tblGrid>
                <a:gridCol w="1994730">
                  <a:extLst>
                    <a:ext uri="{9D8B030D-6E8A-4147-A177-3AD203B41FA5}">
                      <a16:colId xmlns:a16="http://schemas.microsoft.com/office/drawing/2014/main" val="726566238"/>
                    </a:ext>
                  </a:extLst>
                </a:gridCol>
                <a:gridCol w="8146823">
                  <a:extLst>
                    <a:ext uri="{9D8B030D-6E8A-4147-A177-3AD203B41FA5}">
                      <a16:colId xmlns:a16="http://schemas.microsoft.com/office/drawing/2014/main" val="511403411"/>
                    </a:ext>
                  </a:extLst>
                </a:gridCol>
              </a:tblGrid>
              <a:tr h="543776">
                <a:tc>
                  <a:txBody>
                    <a:bodyPr/>
                    <a:lstStyle/>
                    <a:p>
                      <a:pPr algn="ctr"/>
                      <a:r>
                        <a:rPr lang="zh-CN" altLang="en-US" dirty="0"/>
                        <a:t>技术名称</a:t>
                      </a:r>
                    </a:p>
                  </a:txBody>
                  <a:tcPr anchor="ctr"/>
                </a:tc>
                <a:tc>
                  <a:txBody>
                    <a:bodyPr/>
                    <a:lstStyle/>
                    <a:p>
                      <a:pPr algn="ctr"/>
                      <a:r>
                        <a:rPr lang="zh-CN" altLang="en-US" dirty="0"/>
                        <a:t>技术简介</a:t>
                      </a:r>
                    </a:p>
                  </a:txBody>
                  <a:tcPr anchor="ctr"/>
                </a:tc>
                <a:extLst>
                  <a:ext uri="{0D108BD9-81ED-4DB2-BD59-A6C34878D82A}">
                    <a16:rowId xmlns:a16="http://schemas.microsoft.com/office/drawing/2014/main" val="3793325640"/>
                  </a:ext>
                </a:extLst>
              </a:tr>
              <a:tr h="2161289">
                <a:tc>
                  <a:txBody>
                    <a:bodyPr/>
                    <a:lstStyle/>
                    <a:p>
                      <a:r>
                        <a:rPr lang="en-US" altLang="zh-CN" dirty="0"/>
                        <a:t>Network overlays</a:t>
                      </a:r>
                    </a:p>
                    <a:p>
                      <a:r>
                        <a:rPr lang="en-US" altLang="zh-CN" dirty="0"/>
                        <a:t>(</a:t>
                      </a:r>
                      <a:r>
                        <a:rPr lang="zh-CN" altLang="en-US" dirty="0"/>
                        <a:t>网络覆盖</a:t>
                      </a:r>
                      <a:r>
                        <a:rPr lang="en-US" altLang="zh-CN" dirty="0"/>
                        <a:t>)</a:t>
                      </a:r>
                      <a:endParaRPr lang="zh-CN" altLang="en-US" dirty="0"/>
                    </a:p>
                  </a:txBody>
                  <a:tcPr anchor="ctr"/>
                </a:tc>
                <a:tc>
                  <a:txBody>
                    <a:bodyPr/>
                    <a:lstStyle/>
                    <a:p>
                      <a:r>
                        <a:rPr lang="en-US" altLang="zh-CN" dirty="0">
                          <a:effectLst/>
                        </a:rPr>
                        <a:t>overlay(</a:t>
                      </a:r>
                      <a:r>
                        <a:rPr lang="zh-CN" altLang="en-US" dirty="0">
                          <a:effectLst/>
                        </a:rPr>
                        <a:t>又叫叠加网络、覆盖网络</a:t>
                      </a:r>
                      <a:r>
                        <a:rPr lang="en-US" altLang="zh-CN" dirty="0">
                          <a:effectLst/>
                        </a:rPr>
                        <a:t>)</a:t>
                      </a:r>
                      <a:r>
                        <a:rPr lang="zh-CN" altLang="en-US" dirty="0">
                          <a:effectLst/>
                        </a:rPr>
                        <a:t>简单理解就是把一个逻辑网络建立在一个实体网络之上。其在大体框架上对基础网络不进行大规模修改就能实现应用在网络上的承载，并能与其它网络业务分离，通过控制协议对边缘的网络设备进行网络构建和扩展是</a:t>
                      </a:r>
                      <a:r>
                        <a:rPr lang="en-US" altLang="zh-CN" dirty="0">
                          <a:effectLst/>
                        </a:rPr>
                        <a:t>SD-WAN</a:t>
                      </a:r>
                      <a:r>
                        <a:rPr lang="zh-CN" altLang="en-US" dirty="0">
                          <a:effectLst/>
                        </a:rPr>
                        <a:t>以及数据中心等解决方案使用的核心组网技术。</a:t>
                      </a:r>
                      <a:r>
                        <a:rPr lang="en-US" altLang="zh-CN" dirty="0">
                          <a:effectLst/>
                        </a:rPr>
                        <a:t>Chord [60],Resilient Overlay Networks (RON) [8], Bullet [41], Baidu</a:t>
                      </a:r>
                    </a:p>
                    <a:p>
                      <a:r>
                        <a:rPr lang="en-US" altLang="zh-CN" dirty="0">
                          <a:effectLst/>
                        </a:rPr>
                        <a:t>BDS [65] and Akamai’s backbone</a:t>
                      </a:r>
                      <a:endParaRPr lang="zh-CN" altLang="en-US" dirty="0">
                        <a:effectLst/>
                      </a:endParaRPr>
                    </a:p>
                  </a:txBody>
                  <a:tcPr anchor="ctr"/>
                </a:tc>
                <a:extLst>
                  <a:ext uri="{0D108BD9-81ED-4DB2-BD59-A6C34878D82A}">
                    <a16:rowId xmlns:a16="http://schemas.microsoft.com/office/drawing/2014/main" val="112626578"/>
                  </a:ext>
                </a:extLst>
              </a:tr>
              <a:tr h="1340817">
                <a:tc>
                  <a:txBody>
                    <a:bodyPr/>
                    <a:lstStyle/>
                    <a:p>
                      <a:r>
                        <a:rPr lang="en-US" altLang="zh-CN" dirty="0"/>
                        <a:t>Wide-area networking in the cloud(</a:t>
                      </a:r>
                      <a:r>
                        <a:rPr lang="zh-CN" altLang="en-US" dirty="0"/>
                        <a:t>云中的广域网</a:t>
                      </a:r>
                      <a:r>
                        <a:rPr lang="en-US" altLang="zh-CN" dirty="0"/>
                        <a:t>)</a:t>
                      </a:r>
                      <a:endParaRPr lang="zh-CN" altLang="en-US" dirty="0"/>
                    </a:p>
                  </a:txBody>
                  <a:tcPr anchor="ctr"/>
                </a:tc>
                <a:tc>
                  <a:txBody>
                    <a:bodyPr/>
                    <a:lstStyle/>
                    <a:p>
                      <a:r>
                        <a:rPr lang="zh-CN" altLang="en-US" sz="1800" b="0" i="0" kern="1200" dirty="0">
                          <a:solidFill>
                            <a:schemeClr val="dk1"/>
                          </a:solidFill>
                          <a:effectLst/>
                          <a:latin typeface="+mn-lt"/>
                          <a:ea typeface="+mn-ea"/>
                          <a:cs typeface="+mn-cs"/>
                        </a:rPr>
                        <a:t>从云客户的角度来看，云是有弹性的</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可以根据需要分配额外的资源。例如，超载的云应用程序可以通过分配额外的</a:t>
                      </a:r>
                      <a:r>
                        <a:rPr lang="en-US" altLang="zh-CN" sz="1800" b="0" i="0" kern="1200" dirty="0">
                          <a:solidFill>
                            <a:schemeClr val="dk1"/>
                          </a:solidFill>
                          <a:effectLst/>
                          <a:latin typeface="+mn-lt"/>
                          <a:ea typeface="+mn-ea"/>
                          <a:cs typeface="+mn-cs"/>
                        </a:rPr>
                        <a:t>VM</a:t>
                      </a:r>
                      <a:r>
                        <a:rPr lang="zh-CN" altLang="en-US" sz="1800" b="0" i="0" kern="1200" dirty="0">
                          <a:solidFill>
                            <a:schemeClr val="dk1"/>
                          </a:solidFill>
                          <a:effectLst/>
                          <a:latin typeface="+mn-lt"/>
                          <a:ea typeface="+mn-ea"/>
                          <a:cs typeface="+mn-cs"/>
                        </a:rPr>
                        <a:t>实例来利用云的弹性。然而，云的物理现实是每个区域只有有限的资源。因此，云提供商对客户的虚拟机等资源进行了服务限制。</a:t>
                      </a:r>
                      <a:endParaRPr lang="zh-CN" altLang="en-US" dirty="0"/>
                    </a:p>
                  </a:txBody>
                  <a:tcPr anchor="ctr"/>
                </a:tc>
                <a:extLst>
                  <a:ext uri="{0D108BD9-81ED-4DB2-BD59-A6C34878D82A}">
                    <a16:rowId xmlns:a16="http://schemas.microsoft.com/office/drawing/2014/main" val="3656963156"/>
                  </a:ext>
                </a:extLst>
              </a:tr>
              <a:tr h="938572">
                <a:tc>
                  <a:txBody>
                    <a:bodyPr/>
                    <a:lstStyle/>
                    <a:p>
                      <a:r>
                        <a:rPr lang="en-US" altLang="zh-CN" dirty="0"/>
                        <a:t>Cloud egress pricing(</a:t>
                      </a:r>
                      <a:r>
                        <a:rPr lang="zh-CN" altLang="en-US" dirty="0"/>
                        <a:t>云出口定价</a:t>
                      </a:r>
                      <a:r>
                        <a:rPr lang="en-US" altLang="zh-CN" dirty="0"/>
                        <a:t>)</a:t>
                      </a:r>
                      <a:endParaRPr lang="zh-CN" altLang="en-US" dirty="0"/>
                    </a:p>
                  </a:txBody>
                  <a:tcPr anchor="ctr"/>
                </a:tc>
                <a:tc>
                  <a:txBody>
                    <a:bodyPr/>
                    <a:lstStyle/>
                    <a:p>
                      <a:r>
                        <a:rPr lang="zh-CN" altLang="en-US" dirty="0"/>
                        <a:t>云入口数据没有价格，但是出口定价较高，且</a:t>
                      </a:r>
                      <a:r>
                        <a:rPr lang="zh-CN" altLang="en-US" b="1" dirty="0">
                          <a:solidFill>
                            <a:srgbClr val="FF0000"/>
                          </a:solidFill>
                        </a:rPr>
                        <a:t>远高于云传输价格，云出口定价只与传输量和距离有关，且不同公司的出口价格相同。</a:t>
                      </a:r>
                      <a:r>
                        <a:rPr lang="zh-CN" altLang="en-US" sz="1800" kern="1200" dirty="0">
                          <a:solidFill>
                            <a:schemeClr val="dk1"/>
                          </a:solidFill>
                          <a:latin typeface="+mn-lt"/>
                          <a:ea typeface="+mn-ea"/>
                          <a:cs typeface="+mn-cs"/>
                        </a:rPr>
                        <a:t>（后续通过云间传递解决这个问题）</a:t>
                      </a:r>
                    </a:p>
                  </a:txBody>
                  <a:tcPr anchor="ctr"/>
                </a:tc>
                <a:extLst>
                  <a:ext uri="{0D108BD9-81ED-4DB2-BD59-A6C34878D82A}">
                    <a16:rowId xmlns:a16="http://schemas.microsoft.com/office/drawing/2014/main" val="9992562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本文的贡献</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pic>
        <p:nvPicPr>
          <p:cNvPr id="4" name="图片 3">
            <a:extLst>
              <a:ext uri="{FF2B5EF4-FFF2-40B4-BE49-F238E27FC236}">
                <a16:creationId xmlns:a16="http://schemas.microsoft.com/office/drawing/2014/main" id="{384006A3-01E9-6DFA-EF74-03F1AD7E6F49}"/>
              </a:ext>
            </a:extLst>
          </p:cNvPr>
          <p:cNvPicPr>
            <a:picLocks noChangeAspect="1"/>
          </p:cNvPicPr>
          <p:nvPr/>
        </p:nvPicPr>
        <p:blipFill>
          <a:blip r:embed="rId4"/>
          <a:stretch>
            <a:fillRect/>
          </a:stretch>
        </p:blipFill>
        <p:spPr>
          <a:xfrm>
            <a:off x="968770" y="1093281"/>
            <a:ext cx="9556006" cy="2654040"/>
          </a:xfrm>
          <a:prstGeom prst="rect">
            <a:avLst/>
          </a:prstGeom>
        </p:spPr>
      </p:pic>
      <p:sp>
        <p:nvSpPr>
          <p:cNvPr id="5" name="文本框 4">
            <a:extLst>
              <a:ext uri="{FF2B5EF4-FFF2-40B4-BE49-F238E27FC236}">
                <a16:creationId xmlns:a16="http://schemas.microsoft.com/office/drawing/2014/main" id="{DE98CAFB-4930-3725-7185-354583A256F1}"/>
              </a:ext>
            </a:extLst>
          </p:cNvPr>
          <p:cNvSpPr txBox="1"/>
          <p:nvPr/>
        </p:nvSpPr>
        <p:spPr>
          <a:xfrm>
            <a:off x="655212" y="4371230"/>
            <a:ext cx="10859922"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考虑了在价格和弹性的基础上，对于云服务的路径选择工作。</a:t>
            </a:r>
            <a:endParaRPr lang="en-US" altLang="zh-CN" dirty="0"/>
          </a:p>
          <a:p>
            <a:pPr marL="285750" indent="-285750">
              <a:buFont typeface="Arial" panose="020B0604020202020204" pitchFamily="34" charset="0"/>
              <a:buChar char="•"/>
            </a:pPr>
            <a:r>
              <a:rPr lang="zh-CN" altLang="en-US" b="0" i="0" dirty="0">
                <a:effectLst/>
                <a:highlight>
                  <a:srgbClr val="FFFFFF"/>
                </a:highlight>
                <a:latin typeface="-apple-system"/>
              </a:rPr>
              <a:t>传统网络中两个节点之间的带宽被认为是“固定的”。在</a:t>
            </a:r>
            <a:r>
              <a:rPr lang="en-US" altLang="zh-CN" b="0" i="0" dirty="0" err="1">
                <a:effectLst/>
                <a:highlight>
                  <a:srgbClr val="FFFFFF"/>
                </a:highlight>
                <a:latin typeface="-apple-system"/>
              </a:rPr>
              <a:t>Skyplane</a:t>
            </a:r>
            <a:r>
              <a:rPr lang="zh-CN" altLang="en-US" b="0" i="0" dirty="0">
                <a:effectLst/>
                <a:highlight>
                  <a:srgbClr val="FFFFFF"/>
                </a:highlight>
                <a:latin typeface="-apple-system"/>
              </a:rPr>
              <a:t>的设置中，</a:t>
            </a:r>
            <a:r>
              <a:rPr lang="zh-CN" altLang="en-US" dirty="0"/>
              <a:t>提出了“</a:t>
            </a:r>
            <a:r>
              <a:rPr lang="zh-CN" altLang="en-US" b="1" dirty="0">
                <a:highlight>
                  <a:srgbClr val="FFFFFF"/>
                </a:highlight>
                <a:latin typeface="-apple-system"/>
              </a:rPr>
              <a:t>弹性</a:t>
            </a:r>
            <a:r>
              <a:rPr lang="zh-CN" altLang="en-US" dirty="0">
                <a:highlight>
                  <a:srgbClr val="FFFFFF"/>
                </a:highlight>
                <a:latin typeface="-apple-system"/>
              </a:rPr>
              <a:t>”的概念：在每个云区域分配更多资源的能力</a:t>
            </a:r>
            <a:endParaRPr lang="en-US" altLang="zh-CN" dirty="0"/>
          </a:p>
          <a:p>
            <a:pPr marL="285750" indent="-285750">
              <a:buFont typeface="Arial" panose="020B0604020202020204" pitchFamily="34" charset="0"/>
              <a:buChar char="•"/>
            </a:pPr>
            <a:r>
              <a:rPr lang="zh-CN" altLang="en-US" b="0" i="0" dirty="0">
                <a:effectLst/>
                <a:highlight>
                  <a:srgbClr val="FFFFFF"/>
                </a:highlight>
                <a:latin typeface="-apple-system"/>
              </a:rPr>
              <a:t>它取决于</a:t>
            </a:r>
            <a:r>
              <a:rPr lang="zh-CN" altLang="en-US" dirty="0"/>
              <a:t>提出了一个</a:t>
            </a:r>
            <a:r>
              <a:rPr lang="en-US" altLang="zh-CN" dirty="0" err="1"/>
              <a:t>Skyplane</a:t>
            </a:r>
            <a:r>
              <a:rPr lang="zh-CN" altLang="en-US" dirty="0"/>
              <a:t>规划器，</a:t>
            </a:r>
            <a:r>
              <a:rPr lang="zh-CN" altLang="en-US" b="0" i="0" dirty="0">
                <a:effectLst/>
                <a:highlight>
                  <a:srgbClr val="FFFFFF"/>
                </a:highlight>
                <a:latin typeface="-apple-system"/>
              </a:rPr>
              <a:t>根据用户的</a:t>
            </a:r>
            <a:r>
              <a:rPr lang="zh-CN" altLang="en-US" b="1" i="0" dirty="0">
                <a:effectLst/>
                <a:highlight>
                  <a:srgbClr val="FFFFFF"/>
                </a:highlight>
                <a:latin typeface="-apple-system"/>
              </a:rPr>
              <a:t>限制</a:t>
            </a:r>
            <a:r>
              <a:rPr lang="zh-CN" altLang="en-US" dirty="0">
                <a:highlight>
                  <a:srgbClr val="FFFFFF"/>
                </a:highlight>
                <a:latin typeface="-apple-system"/>
              </a:rPr>
              <a:t>（最高吞吐量或者最低</a:t>
            </a:r>
            <a:r>
              <a:rPr lang="zh-CN" altLang="en-US" i="0" dirty="0">
                <a:effectLst/>
                <a:highlight>
                  <a:srgbClr val="FFFFFF"/>
                </a:highlight>
                <a:latin typeface="-apple-system"/>
              </a:rPr>
              <a:t>价格）</a:t>
            </a:r>
            <a:r>
              <a:rPr lang="zh-CN" altLang="en-US" b="0" i="0" dirty="0">
                <a:effectLst/>
                <a:highlight>
                  <a:srgbClr val="FFFFFF"/>
                </a:highlight>
                <a:latin typeface="-apple-system"/>
              </a:rPr>
              <a:t>计算数据传输计划，指定要使用的覆盖路径和沿着该路径分配的云资源数量。</a:t>
            </a:r>
            <a:endParaRPr lang="zh-CN" altLang="en-US" dirty="0"/>
          </a:p>
        </p:txBody>
      </p:sp>
    </p:spTree>
    <p:extLst>
      <p:ext uri="{BB962C8B-B14F-4D97-AF65-F5344CB8AC3E}">
        <p14:creationId xmlns:p14="http://schemas.microsoft.com/office/powerpoint/2010/main" val="31853980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en-US" altLang="zh-CN" sz="2400" b="1" dirty="0" err="1">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Skyplane</a:t>
            </a:r>
            <a:r>
              <a:rPr lang="zh-CN" altLang="en-US"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架构</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pic>
        <p:nvPicPr>
          <p:cNvPr id="4" name="图片 3">
            <a:extLst>
              <a:ext uri="{FF2B5EF4-FFF2-40B4-BE49-F238E27FC236}">
                <a16:creationId xmlns:a16="http://schemas.microsoft.com/office/drawing/2014/main" id="{65A2654B-8B5D-F333-972B-7445380F217A}"/>
              </a:ext>
            </a:extLst>
          </p:cNvPr>
          <p:cNvPicPr>
            <a:picLocks noChangeAspect="1"/>
          </p:cNvPicPr>
          <p:nvPr/>
        </p:nvPicPr>
        <p:blipFill rotWithShape="1">
          <a:blip r:embed="rId4"/>
          <a:srcRect t="4029"/>
          <a:stretch/>
        </p:blipFill>
        <p:spPr>
          <a:xfrm>
            <a:off x="551903" y="1115652"/>
            <a:ext cx="9801225" cy="1828233"/>
          </a:xfrm>
          <a:prstGeom prst="rect">
            <a:avLst/>
          </a:prstGeom>
        </p:spPr>
      </p:pic>
      <p:pic>
        <p:nvPicPr>
          <p:cNvPr id="6" name="图片 5">
            <a:extLst>
              <a:ext uri="{FF2B5EF4-FFF2-40B4-BE49-F238E27FC236}">
                <a16:creationId xmlns:a16="http://schemas.microsoft.com/office/drawing/2014/main" id="{4AAF5A84-B299-21B9-3301-35E8A311DC6C}"/>
              </a:ext>
            </a:extLst>
          </p:cNvPr>
          <p:cNvPicPr>
            <a:picLocks noChangeAspect="1"/>
          </p:cNvPicPr>
          <p:nvPr/>
        </p:nvPicPr>
        <p:blipFill>
          <a:blip r:embed="rId5"/>
          <a:stretch>
            <a:fillRect/>
          </a:stretch>
        </p:blipFill>
        <p:spPr>
          <a:xfrm>
            <a:off x="3058805" y="2660882"/>
            <a:ext cx="5200650" cy="3333750"/>
          </a:xfrm>
          <a:prstGeom prst="rect">
            <a:avLst/>
          </a:prstGeom>
        </p:spPr>
      </p:pic>
    </p:spTree>
    <p:extLst>
      <p:ext uri="{BB962C8B-B14F-4D97-AF65-F5344CB8AC3E}">
        <p14:creationId xmlns:p14="http://schemas.microsoft.com/office/powerpoint/2010/main" val="2279641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5823563" cy="461645"/>
          </a:xfrm>
          <a:prstGeom prst="rect">
            <a:avLst/>
          </a:prstGeom>
          <a:noFill/>
        </p:spPr>
        <p:txBody>
          <a:bodyPr wrap="none" rtlCol="0">
            <a:noAutofit/>
          </a:bodyPr>
          <a:lstStyle/>
          <a:p>
            <a:r>
              <a:rPr lang="zh-CN" altLang="en-US"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各个运营商的传输延迟、速率与稳定性</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pic>
        <p:nvPicPr>
          <p:cNvPr id="8" name="图片 7">
            <a:extLst>
              <a:ext uri="{FF2B5EF4-FFF2-40B4-BE49-F238E27FC236}">
                <a16:creationId xmlns:a16="http://schemas.microsoft.com/office/drawing/2014/main" id="{AF54AE9B-D075-58E7-1C8D-70D109545F51}"/>
              </a:ext>
            </a:extLst>
          </p:cNvPr>
          <p:cNvPicPr>
            <a:picLocks noChangeAspect="1"/>
          </p:cNvPicPr>
          <p:nvPr/>
        </p:nvPicPr>
        <p:blipFill>
          <a:blip r:embed="rId4"/>
          <a:stretch>
            <a:fillRect/>
          </a:stretch>
        </p:blipFill>
        <p:spPr>
          <a:xfrm>
            <a:off x="912704" y="1170017"/>
            <a:ext cx="9243090" cy="2258983"/>
          </a:xfrm>
          <a:prstGeom prst="rect">
            <a:avLst/>
          </a:prstGeom>
        </p:spPr>
      </p:pic>
      <p:pic>
        <p:nvPicPr>
          <p:cNvPr id="5" name="图片 4">
            <a:extLst>
              <a:ext uri="{FF2B5EF4-FFF2-40B4-BE49-F238E27FC236}">
                <a16:creationId xmlns:a16="http://schemas.microsoft.com/office/drawing/2014/main" id="{7624BB81-C02D-8B13-7394-7CB8AEDDBAD5}"/>
              </a:ext>
            </a:extLst>
          </p:cNvPr>
          <p:cNvPicPr>
            <a:picLocks noChangeAspect="1"/>
          </p:cNvPicPr>
          <p:nvPr/>
        </p:nvPicPr>
        <p:blipFill>
          <a:blip r:embed="rId5"/>
          <a:stretch>
            <a:fillRect/>
          </a:stretch>
        </p:blipFill>
        <p:spPr>
          <a:xfrm>
            <a:off x="1986453" y="3616319"/>
            <a:ext cx="7336221" cy="2187071"/>
          </a:xfrm>
          <a:prstGeom prst="rect">
            <a:avLst/>
          </a:prstGeom>
        </p:spPr>
      </p:pic>
    </p:spTree>
    <p:extLst>
      <p:ext uri="{BB962C8B-B14F-4D97-AF65-F5344CB8AC3E}">
        <p14:creationId xmlns:p14="http://schemas.microsoft.com/office/powerpoint/2010/main" val="8912845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5823563" cy="461645"/>
          </a:xfrm>
          <a:prstGeom prst="rect">
            <a:avLst/>
          </a:prstGeom>
          <a:noFill/>
        </p:spPr>
        <p:txBody>
          <a:bodyPr wrap="none" rtlCol="0">
            <a:noAutofit/>
          </a:bodyPr>
          <a:lstStyle/>
          <a:p>
            <a:r>
              <a:rPr lang="en-US" altLang="zh-CN" sz="2400" b="1" dirty="0" err="1">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Skyplane</a:t>
            </a:r>
            <a:r>
              <a:rPr lang="zh-CN" altLang="en-US"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的软件架构</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pic>
        <p:nvPicPr>
          <p:cNvPr id="2" name="图片 1">
            <a:extLst>
              <a:ext uri="{FF2B5EF4-FFF2-40B4-BE49-F238E27FC236}">
                <a16:creationId xmlns:a16="http://schemas.microsoft.com/office/drawing/2014/main" id="{6AF4B92D-7FEF-F593-7B65-EFB53F5F0B46}"/>
              </a:ext>
            </a:extLst>
          </p:cNvPr>
          <p:cNvPicPr>
            <a:picLocks noChangeAspect="1"/>
          </p:cNvPicPr>
          <p:nvPr/>
        </p:nvPicPr>
        <p:blipFill rotWithShape="1">
          <a:blip r:embed="rId4"/>
          <a:srcRect t="4029"/>
          <a:stretch/>
        </p:blipFill>
        <p:spPr>
          <a:xfrm>
            <a:off x="655212" y="1115652"/>
            <a:ext cx="9801225" cy="1828233"/>
          </a:xfrm>
          <a:prstGeom prst="rect">
            <a:avLst/>
          </a:prstGeom>
        </p:spPr>
      </p:pic>
      <p:pic>
        <p:nvPicPr>
          <p:cNvPr id="6" name="图片 5">
            <a:extLst>
              <a:ext uri="{FF2B5EF4-FFF2-40B4-BE49-F238E27FC236}">
                <a16:creationId xmlns:a16="http://schemas.microsoft.com/office/drawing/2014/main" id="{5A410EA5-C8C7-9E4C-C759-F55BF88053FA}"/>
              </a:ext>
            </a:extLst>
          </p:cNvPr>
          <p:cNvPicPr>
            <a:picLocks noChangeAspect="1"/>
          </p:cNvPicPr>
          <p:nvPr/>
        </p:nvPicPr>
        <p:blipFill rotWithShape="1">
          <a:blip r:embed="rId5"/>
          <a:srcRect l="3231" r="6591"/>
          <a:stretch/>
        </p:blipFill>
        <p:spPr>
          <a:xfrm>
            <a:off x="495037" y="3291632"/>
            <a:ext cx="6476474" cy="3324225"/>
          </a:xfrm>
          <a:prstGeom prst="rect">
            <a:avLst/>
          </a:prstGeom>
        </p:spPr>
      </p:pic>
      <p:sp>
        <p:nvSpPr>
          <p:cNvPr id="7" name="箭头: 下 6">
            <a:extLst>
              <a:ext uri="{FF2B5EF4-FFF2-40B4-BE49-F238E27FC236}">
                <a16:creationId xmlns:a16="http://schemas.microsoft.com/office/drawing/2014/main" id="{4643E2FF-DE16-DF3E-F2A4-F2B0FE3AB2FD}"/>
              </a:ext>
            </a:extLst>
          </p:cNvPr>
          <p:cNvSpPr/>
          <p:nvPr/>
        </p:nvSpPr>
        <p:spPr>
          <a:xfrm>
            <a:off x="3386433" y="2660882"/>
            <a:ext cx="554947" cy="6984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716428CE-0FF4-03DE-D295-5AC474B3F062}"/>
              </a:ext>
            </a:extLst>
          </p:cNvPr>
          <p:cNvSpPr txBox="1"/>
          <p:nvPr/>
        </p:nvSpPr>
        <p:spPr>
          <a:xfrm>
            <a:off x="7327812" y="3569313"/>
            <a:ext cx="4369151" cy="1477328"/>
          </a:xfrm>
          <a:prstGeom prst="rect">
            <a:avLst/>
          </a:prstGeom>
          <a:noFill/>
        </p:spPr>
        <p:txBody>
          <a:bodyPr wrap="square" rtlCol="0">
            <a:spAutoFit/>
          </a:bodyPr>
          <a:lstStyle/>
          <a:p>
            <a:r>
              <a:rPr lang="en-US" altLang="zh-CN" dirty="0" err="1"/>
              <a:t>Skyplane</a:t>
            </a:r>
            <a:r>
              <a:rPr lang="zh-CN" altLang="en-US" dirty="0"/>
              <a:t>的两种模式：</a:t>
            </a:r>
            <a:endParaRPr lang="en-US" altLang="zh-CN" dirty="0"/>
          </a:p>
          <a:p>
            <a:pPr marL="285750" indent="-285750">
              <a:buFont typeface="Arial" panose="020B0604020202020204" pitchFamily="34" charset="0"/>
              <a:buChar char="•"/>
            </a:pPr>
            <a:r>
              <a:rPr lang="zh-CN" altLang="en-US" b="0" i="0" dirty="0">
                <a:effectLst/>
                <a:highlight>
                  <a:srgbClr val="FFFFFF"/>
                </a:highlight>
                <a:latin typeface="-apple-system"/>
              </a:rPr>
              <a:t>成本最小化</a:t>
            </a:r>
            <a:r>
              <a:rPr lang="en-US" altLang="zh-CN" b="0" i="0" dirty="0">
                <a:effectLst/>
                <a:highlight>
                  <a:srgbClr val="FFFFFF"/>
                </a:highlight>
                <a:latin typeface="-apple-system"/>
              </a:rPr>
              <a:t>:</a:t>
            </a:r>
            <a:r>
              <a:rPr lang="zh-CN" altLang="en-US" b="0" i="0" dirty="0">
                <a:effectLst/>
                <a:highlight>
                  <a:srgbClr val="FFFFFF"/>
                </a:highlight>
                <a:latin typeface="-apple-system"/>
              </a:rPr>
              <a:t>计划器将根据应用程序指定的吞吐量约束最小化成本。</a:t>
            </a:r>
            <a:endParaRPr lang="en-US" altLang="zh-CN" b="0" i="0" dirty="0">
              <a:effectLst/>
              <a:highlight>
                <a:srgbClr val="FFFFFF"/>
              </a:highlight>
              <a:latin typeface="-apple-system"/>
            </a:endParaRPr>
          </a:p>
          <a:p>
            <a:pPr marL="285750" indent="-285750">
              <a:buFont typeface="Arial" panose="020B0604020202020204" pitchFamily="34" charset="0"/>
              <a:buChar char="•"/>
            </a:pPr>
            <a:r>
              <a:rPr lang="zh-CN" altLang="en-US" b="0" i="0" dirty="0">
                <a:effectLst/>
                <a:highlight>
                  <a:srgbClr val="FFFFFF"/>
                </a:highlight>
                <a:latin typeface="-apple-system"/>
              </a:rPr>
              <a:t>吞吐量最大化</a:t>
            </a:r>
            <a:r>
              <a:rPr lang="en-US" altLang="zh-CN" b="0" i="0" dirty="0">
                <a:effectLst/>
                <a:highlight>
                  <a:srgbClr val="FFFFFF"/>
                </a:highlight>
                <a:latin typeface="-apple-system"/>
              </a:rPr>
              <a:t>:</a:t>
            </a:r>
            <a:r>
              <a:rPr lang="zh-CN" altLang="en-US" b="0" i="0" dirty="0">
                <a:effectLst/>
                <a:highlight>
                  <a:srgbClr val="FFFFFF"/>
                </a:highlight>
                <a:latin typeface="-apple-system"/>
              </a:rPr>
              <a:t>规划器将在应用程序指定的成本约束下最大化吞吐量。</a:t>
            </a:r>
            <a:endParaRPr lang="zh-CN" altLang="en-US" dirty="0"/>
          </a:p>
        </p:txBody>
      </p:sp>
      <p:sp>
        <p:nvSpPr>
          <p:cNvPr id="11" name="矩形 10">
            <a:extLst>
              <a:ext uri="{FF2B5EF4-FFF2-40B4-BE49-F238E27FC236}">
                <a16:creationId xmlns:a16="http://schemas.microsoft.com/office/drawing/2014/main" id="{DA373896-3C37-1539-2AF0-0B514248B05A}"/>
              </a:ext>
            </a:extLst>
          </p:cNvPr>
          <p:cNvSpPr/>
          <p:nvPr/>
        </p:nvSpPr>
        <p:spPr>
          <a:xfrm>
            <a:off x="3487332" y="6195468"/>
            <a:ext cx="1456734" cy="406919"/>
          </a:xfrm>
          <a:prstGeom prst="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F638653-97EF-2EA9-DBA5-0EA655FDFBF4}"/>
              </a:ext>
            </a:extLst>
          </p:cNvPr>
          <p:cNvSpPr txBox="1"/>
          <p:nvPr/>
        </p:nvSpPr>
        <p:spPr>
          <a:xfrm>
            <a:off x="3877305" y="6201774"/>
            <a:ext cx="676788" cy="369332"/>
          </a:xfrm>
          <a:prstGeom prst="rect">
            <a:avLst/>
          </a:prstGeom>
          <a:noFill/>
        </p:spPr>
        <p:txBody>
          <a:bodyPr wrap="none" rtlCol="0">
            <a:spAutoFit/>
          </a:bodyPr>
          <a:lstStyle/>
          <a:p>
            <a:r>
              <a:rPr lang="en-US" altLang="zh-CN" dirty="0"/>
              <a:t>MILP</a:t>
            </a:r>
            <a:endParaRPr lang="zh-CN" altLang="en-US" dirty="0"/>
          </a:p>
        </p:txBody>
      </p:sp>
    </p:spTree>
    <p:extLst>
      <p:ext uri="{BB962C8B-B14F-4D97-AF65-F5344CB8AC3E}">
        <p14:creationId xmlns:p14="http://schemas.microsoft.com/office/powerpoint/2010/main" val="25478913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5823563" cy="461645"/>
          </a:xfrm>
          <a:prstGeom prst="rect">
            <a:avLst/>
          </a:prstGeom>
          <a:noFill/>
        </p:spPr>
        <p:txBody>
          <a:bodyPr wrap="none" rtlCol="0">
            <a:noAutofit/>
          </a:bodyPr>
          <a:lstStyle/>
          <a:p>
            <a:r>
              <a:rPr lang="en-US" altLang="zh-CN" sz="2400" b="1" noProof="0" dirty="0" err="1">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Skyplane</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规划器策略</a:t>
            </a:r>
          </a:p>
        </p:txBody>
      </p:sp>
      <p:sp>
        <p:nvSpPr>
          <p:cNvPr id="4" name="文本框 3">
            <a:extLst>
              <a:ext uri="{FF2B5EF4-FFF2-40B4-BE49-F238E27FC236}">
                <a16:creationId xmlns:a16="http://schemas.microsoft.com/office/drawing/2014/main" id="{8A5D8577-A538-25CD-FA13-2251F908AF7D}"/>
              </a:ext>
            </a:extLst>
          </p:cNvPr>
          <p:cNvSpPr txBox="1"/>
          <p:nvPr/>
        </p:nvSpPr>
        <p:spPr>
          <a:xfrm>
            <a:off x="201799" y="2675198"/>
            <a:ext cx="2373839" cy="369332"/>
          </a:xfrm>
          <a:prstGeom prst="rect">
            <a:avLst/>
          </a:prstGeom>
          <a:noFill/>
        </p:spPr>
        <p:txBody>
          <a:bodyPr wrap="square">
            <a:spAutoFit/>
          </a:bodyPr>
          <a:lstStyle/>
          <a:p>
            <a:r>
              <a:rPr lang="en-US" altLang="zh-CN" b="0" i="0" dirty="0">
                <a:effectLst/>
                <a:highlight>
                  <a:srgbClr val="FFFFFF"/>
                </a:highlight>
                <a:latin typeface="-apple-system"/>
              </a:rPr>
              <a:t>1</a:t>
            </a:r>
            <a:r>
              <a:rPr lang="zh-CN" altLang="en-US" b="0" i="0" dirty="0">
                <a:effectLst/>
                <a:highlight>
                  <a:srgbClr val="FFFFFF"/>
                </a:highlight>
                <a:latin typeface="-apple-system"/>
              </a:rPr>
              <a:t>、低实例和出口成本</a:t>
            </a:r>
            <a:endParaRPr lang="zh-CN" altLang="en-US" dirty="0"/>
          </a:p>
        </p:txBody>
      </p:sp>
      <p:sp>
        <p:nvSpPr>
          <p:cNvPr id="6" name="文本框 5">
            <a:extLst>
              <a:ext uri="{FF2B5EF4-FFF2-40B4-BE49-F238E27FC236}">
                <a16:creationId xmlns:a16="http://schemas.microsoft.com/office/drawing/2014/main" id="{2B9AB8D5-C23B-5B84-EE3E-BEAAFFBADDEF}"/>
              </a:ext>
            </a:extLst>
          </p:cNvPr>
          <p:cNvSpPr txBox="1"/>
          <p:nvPr/>
        </p:nvSpPr>
        <p:spPr>
          <a:xfrm>
            <a:off x="2680646" y="3839834"/>
            <a:ext cx="5633468" cy="369332"/>
          </a:xfrm>
          <a:prstGeom prst="rect">
            <a:avLst/>
          </a:prstGeom>
          <a:noFill/>
        </p:spPr>
        <p:txBody>
          <a:bodyPr wrap="square">
            <a:spAutoFit/>
          </a:bodyPr>
          <a:lstStyle/>
          <a:p>
            <a:r>
              <a:rPr lang="zh-CN" altLang="en-US" b="0" i="0" dirty="0">
                <a:effectLst/>
                <a:highlight>
                  <a:srgbClr val="FFFFFF"/>
                </a:highlight>
                <a:latin typeface="-apple-system"/>
              </a:rPr>
              <a:t>多路径组合：将多个任务分配在多个路径上</a:t>
            </a:r>
            <a:endParaRPr lang="zh-CN" altLang="en-US" dirty="0"/>
          </a:p>
        </p:txBody>
      </p:sp>
      <p:sp>
        <p:nvSpPr>
          <p:cNvPr id="8" name="文本框 7">
            <a:extLst>
              <a:ext uri="{FF2B5EF4-FFF2-40B4-BE49-F238E27FC236}">
                <a16:creationId xmlns:a16="http://schemas.microsoft.com/office/drawing/2014/main" id="{B65FE898-1AB0-B257-4C56-4CF462E4D53F}"/>
              </a:ext>
            </a:extLst>
          </p:cNvPr>
          <p:cNvSpPr txBox="1"/>
          <p:nvPr/>
        </p:nvSpPr>
        <p:spPr>
          <a:xfrm>
            <a:off x="2608744" y="1451665"/>
            <a:ext cx="1727112" cy="369332"/>
          </a:xfrm>
          <a:prstGeom prst="rect">
            <a:avLst/>
          </a:prstGeom>
          <a:noFill/>
        </p:spPr>
        <p:txBody>
          <a:bodyPr wrap="square">
            <a:spAutoFit/>
          </a:bodyPr>
          <a:lstStyle/>
          <a:p>
            <a:r>
              <a:rPr lang="zh-CN" altLang="en-US" b="0" i="0" dirty="0">
                <a:effectLst/>
                <a:highlight>
                  <a:srgbClr val="FFFFFF"/>
                </a:highlight>
                <a:latin typeface="-apple-system"/>
              </a:rPr>
              <a:t>选择中继区域</a:t>
            </a:r>
            <a:endParaRPr lang="zh-CN" altLang="en-US" dirty="0"/>
          </a:p>
        </p:txBody>
      </p:sp>
      <p:sp>
        <p:nvSpPr>
          <p:cNvPr id="9" name="左大括号 8">
            <a:extLst>
              <a:ext uri="{FF2B5EF4-FFF2-40B4-BE49-F238E27FC236}">
                <a16:creationId xmlns:a16="http://schemas.microsoft.com/office/drawing/2014/main" id="{3F47A587-F83C-874B-D43A-EFA06BF42A8A}"/>
              </a:ext>
            </a:extLst>
          </p:cNvPr>
          <p:cNvSpPr/>
          <p:nvPr/>
        </p:nvSpPr>
        <p:spPr>
          <a:xfrm>
            <a:off x="2440502" y="1721594"/>
            <a:ext cx="168242" cy="227654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E7D47B50-3564-7E25-194A-49E7CCF97688}"/>
              </a:ext>
            </a:extLst>
          </p:cNvPr>
          <p:cNvSpPr/>
          <p:nvPr/>
        </p:nvSpPr>
        <p:spPr>
          <a:xfrm>
            <a:off x="9740238" y="1664867"/>
            <a:ext cx="1879250" cy="1254936"/>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a:extLst>
              <a:ext uri="{FF2B5EF4-FFF2-40B4-BE49-F238E27FC236}">
                <a16:creationId xmlns:a16="http://schemas.microsoft.com/office/drawing/2014/main" id="{31C155A9-3E1A-EF80-A3C5-F6021DEF876D}"/>
              </a:ext>
            </a:extLst>
          </p:cNvPr>
          <p:cNvSpPr/>
          <p:nvPr/>
        </p:nvSpPr>
        <p:spPr>
          <a:xfrm>
            <a:off x="4775489" y="1664867"/>
            <a:ext cx="1879250" cy="1254936"/>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E963873B-113A-4792-D6E5-909BB0101EEA}"/>
              </a:ext>
            </a:extLst>
          </p:cNvPr>
          <p:cNvSpPr txBox="1"/>
          <p:nvPr/>
        </p:nvSpPr>
        <p:spPr>
          <a:xfrm>
            <a:off x="10131686" y="1746828"/>
            <a:ext cx="1016625" cy="369332"/>
          </a:xfrm>
          <a:prstGeom prst="rect">
            <a:avLst/>
          </a:prstGeom>
          <a:noFill/>
        </p:spPr>
        <p:txBody>
          <a:bodyPr wrap="none" rtlCol="0">
            <a:spAutoFit/>
          </a:bodyPr>
          <a:lstStyle/>
          <a:p>
            <a:r>
              <a:rPr lang="en-US" altLang="zh-CN" dirty="0"/>
              <a:t>region B</a:t>
            </a:r>
            <a:endParaRPr lang="zh-CN" altLang="en-US" dirty="0"/>
          </a:p>
        </p:txBody>
      </p:sp>
      <p:sp>
        <p:nvSpPr>
          <p:cNvPr id="13" name="文本框 12">
            <a:extLst>
              <a:ext uri="{FF2B5EF4-FFF2-40B4-BE49-F238E27FC236}">
                <a16:creationId xmlns:a16="http://schemas.microsoft.com/office/drawing/2014/main" id="{EF46990D-0AF2-AE05-7439-F71105C3A054}"/>
              </a:ext>
            </a:extLst>
          </p:cNvPr>
          <p:cNvSpPr txBox="1"/>
          <p:nvPr/>
        </p:nvSpPr>
        <p:spPr>
          <a:xfrm>
            <a:off x="5187198" y="1746828"/>
            <a:ext cx="1035861" cy="369332"/>
          </a:xfrm>
          <a:prstGeom prst="rect">
            <a:avLst/>
          </a:prstGeom>
          <a:noFill/>
        </p:spPr>
        <p:txBody>
          <a:bodyPr wrap="none" rtlCol="0">
            <a:spAutoFit/>
          </a:bodyPr>
          <a:lstStyle/>
          <a:p>
            <a:r>
              <a:rPr lang="en-US" altLang="zh-CN" dirty="0"/>
              <a:t>region A</a:t>
            </a:r>
            <a:endParaRPr lang="zh-CN" altLang="en-US" dirty="0"/>
          </a:p>
        </p:txBody>
      </p:sp>
      <p:cxnSp>
        <p:nvCxnSpPr>
          <p:cNvPr id="17" name="连接符: 曲线 16">
            <a:extLst>
              <a:ext uri="{FF2B5EF4-FFF2-40B4-BE49-F238E27FC236}">
                <a16:creationId xmlns:a16="http://schemas.microsoft.com/office/drawing/2014/main" id="{510B59B3-AC88-70E8-4C6C-53ABD640F985}"/>
              </a:ext>
            </a:extLst>
          </p:cNvPr>
          <p:cNvCxnSpPr>
            <a:cxnSpLocks/>
            <a:stCxn id="14" idx="0"/>
            <a:endCxn id="12" idx="0"/>
          </p:cNvCxnSpPr>
          <p:nvPr/>
        </p:nvCxnSpPr>
        <p:spPr>
          <a:xfrm rot="5400000" flipH="1" flipV="1">
            <a:off x="8197488" y="-817507"/>
            <a:ext cx="12700" cy="4964749"/>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923260AA-5B30-55FD-2CD4-C9B374499683}"/>
              </a:ext>
            </a:extLst>
          </p:cNvPr>
          <p:cNvSpPr txBox="1"/>
          <p:nvPr/>
        </p:nvSpPr>
        <p:spPr>
          <a:xfrm flipH="1">
            <a:off x="6889744" y="1095704"/>
            <a:ext cx="3908273" cy="369332"/>
          </a:xfrm>
          <a:prstGeom prst="rect">
            <a:avLst/>
          </a:prstGeom>
          <a:noFill/>
        </p:spPr>
        <p:txBody>
          <a:bodyPr wrap="square" rtlCol="0">
            <a:spAutoFit/>
          </a:bodyPr>
          <a:lstStyle/>
          <a:p>
            <a:r>
              <a:rPr lang="en-US" altLang="zh-CN" dirty="0"/>
              <a:t>Direct connect: $0.09/GB</a:t>
            </a:r>
            <a:endParaRPr lang="zh-CN" altLang="en-US" dirty="0"/>
          </a:p>
        </p:txBody>
      </p:sp>
      <p:sp>
        <p:nvSpPr>
          <p:cNvPr id="20" name="椭圆 19">
            <a:extLst>
              <a:ext uri="{FF2B5EF4-FFF2-40B4-BE49-F238E27FC236}">
                <a16:creationId xmlns:a16="http://schemas.microsoft.com/office/drawing/2014/main" id="{BD1F55A8-A76C-0D6A-0C66-C73CDB96E613}"/>
              </a:ext>
            </a:extLst>
          </p:cNvPr>
          <p:cNvSpPr/>
          <p:nvPr/>
        </p:nvSpPr>
        <p:spPr>
          <a:xfrm>
            <a:off x="7325424" y="1664867"/>
            <a:ext cx="1879250" cy="1254936"/>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AF4B16FC-7CC9-4894-6D2A-4ACB116647D4}"/>
              </a:ext>
            </a:extLst>
          </p:cNvPr>
          <p:cNvSpPr txBox="1"/>
          <p:nvPr/>
        </p:nvSpPr>
        <p:spPr>
          <a:xfrm>
            <a:off x="7736910" y="1746828"/>
            <a:ext cx="1031051" cy="369332"/>
          </a:xfrm>
          <a:prstGeom prst="rect">
            <a:avLst/>
          </a:prstGeom>
          <a:noFill/>
        </p:spPr>
        <p:txBody>
          <a:bodyPr wrap="none" rtlCol="0">
            <a:spAutoFit/>
          </a:bodyPr>
          <a:lstStyle/>
          <a:p>
            <a:r>
              <a:rPr lang="en-US" altLang="zh-CN" dirty="0"/>
              <a:t>region C</a:t>
            </a:r>
            <a:endParaRPr lang="zh-CN" altLang="en-US" dirty="0"/>
          </a:p>
        </p:txBody>
      </p:sp>
      <p:sp>
        <p:nvSpPr>
          <p:cNvPr id="22" name="文本框 21">
            <a:extLst>
              <a:ext uri="{FF2B5EF4-FFF2-40B4-BE49-F238E27FC236}">
                <a16:creationId xmlns:a16="http://schemas.microsoft.com/office/drawing/2014/main" id="{3E77E089-9B10-43F7-15B4-1ABCE5E55A19}"/>
              </a:ext>
            </a:extLst>
          </p:cNvPr>
          <p:cNvSpPr txBox="1"/>
          <p:nvPr/>
        </p:nvSpPr>
        <p:spPr>
          <a:xfrm>
            <a:off x="5111422" y="2885154"/>
            <a:ext cx="1826141" cy="369332"/>
          </a:xfrm>
          <a:prstGeom prst="rect">
            <a:avLst/>
          </a:prstGeom>
          <a:noFill/>
        </p:spPr>
        <p:txBody>
          <a:bodyPr wrap="none" rtlCol="0">
            <a:spAutoFit/>
          </a:bodyPr>
          <a:lstStyle/>
          <a:p>
            <a:r>
              <a:rPr lang="en-US" altLang="zh-CN" dirty="0"/>
              <a:t>AWS: Us-west-2</a:t>
            </a:r>
            <a:endParaRPr lang="zh-CN" altLang="en-US" dirty="0"/>
          </a:p>
        </p:txBody>
      </p:sp>
      <p:sp>
        <p:nvSpPr>
          <p:cNvPr id="23" name="文本框 22">
            <a:extLst>
              <a:ext uri="{FF2B5EF4-FFF2-40B4-BE49-F238E27FC236}">
                <a16:creationId xmlns:a16="http://schemas.microsoft.com/office/drawing/2014/main" id="{44827797-09B6-96FF-E906-1B2368A226EA}"/>
              </a:ext>
            </a:extLst>
          </p:cNvPr>
          <p:cNvSpPr txBox="1"/>
          <p:nvPr/>
        </p:nvSpPr>
        <p:spPr>
          <a:xfrm>
            <a:off x="10239210" y="2952118"/>
            <a:ext cx="1808508" cy="369332"/>
          </a:xfrm>
          <a:prstGeom prst="rect">
            <a:avLst/>
          </a:prstGeom>
          <a:noFill/>
        </p:spPr>
        <p:txBody>
          <a:bodyPr wrap="none" rtlCol="0">
            <a:spAutoFit/>
          </a:bodyPr>
          <a:lstStyle/>
          <a:p>
            <a:r>
              <a:rPr lang="en-US" altLang="zh-CN" dirty="0"/>
              <a:t>Azure: </a:t>
            </a:r>
            <a:r>
              <a:rPr lang="en-US" altLang="zh-CN" dirty="0" err="1"/>
              <a:t>Uk</a:t>
            </a:r>
            <a:r>
              <a:rPr lang="en-US" altLang="zh-CN" dirty="0"/>
              <a:t>-south</a:t>
            </a:r>
            <a:endParaRPr lang="zh-CN" altLang="en-US" dirty="0"/>
          </a:p>
        </p:txBody>
      </p:sp>
      <p:sp>
        <p:nvSpPr>
          <p:cNvPr id="25" name="文本框 24">
            <a:extLst>
              <a:ext uri="{FF2B5EF4-FFF2-40B4-BE49-F238E27FC236}">
                <a16:creationId xmlns:a16="http://schemas.microsoft.com/office/drawing/2014/main" id="{DAB4F122-A49D-A3F8-561B-EFEDC956A642}"/>
              </a:ext>
            </a:extLst>
          </p:cNvPr>
          <p:cNvSpPr txBox="1"/>
          <p:nvPr/>
        </p:nvSpPr>
        <p:spPr>
          <a:xfrm>
            <a:off x="7316024" y="2944900"/>
            <a:ext cx="2045753" cy="369332"/>
          </a:xfrm>
          <a:prstGeom prst="rect">
            <a:avLst/>
          </a:prstGeom>
          <a:noFill/>
        </p:spPr>
        <p:txBody>
          <a:bodyPr wrap="none" rtlCol="0">
            <a:spAutoFit/>
          </a:bodyPr>
          <a:lstStyle/>
          <a:p>
            <a:r>
              <a:rPr lang="en-US" altLang="zh-CN" dirty="0"/>
              <a:t>AWS: Us-central-1</a:t>
            </a:r>
            <a:endParaRPr lang="zh-CN" altLang="en-US" dirty="0"/>
          </a:p>
        </p:txBody>
      </p:sp>
      <p:cxnSp>
        <p:nvCxnSpPr>
          <p:cNvPr id="27" name="直接箭头连接符 26">
            <a:extLst>
              <a:ext uri="{FF2B5EF4-FFF2-40B4-BE49-F238E27FC236}">
                <a16:creationId xmlns:a16="http://schemas.microsoft.com/office/drawing/2014/main" id="{2FDBE1F3-E450-E415-63A1-4CF5EF158658}"/>
              </a:ext>
            </a:extLst>
          </p:cNvPr>
          <p:cNvCxnSpPr>
            <a:cxnSpLocks/>
          </p:cNvCxnSpPr>
          <p:nvPr/>
        </p:nvCxnSpPr>
        <p:spPr>
          <a:xfrm>
            <a:off x="6654739" y="2292335"/>
            <a:ext cx="670685"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30C6172E-273C-5C31-1913-BF6290480681}"/>
              </a:ext>
            </a:extLst>
          </p:cNvPr>
          <p:cNvSpPr txBox="1"/>
          <p:nvPr/>
        </p:nvSpPr>
        <p:spPr>
          <a:xfrm>
            <a:off x="6426464" y="2532954"/>
            <a:ext cx="1127234" cy="369332"/>
          </a:xfrm>
          <a:prstGeom prst="rect">
            <a:avLst/>
          </a:prstGeom>
          <a:noFill/>
        </p:spPr>
        <p:txBody>
          <a:bodyPr wrap="square">
            <a:spAutoFit/>
          </a:bodyPr>
          <a:lstStyle/>
          <a:p>
            <a:r>
              <a:rPr lang="en-US" altLang="zh-CN" dirty="0"/>
              <a:t>$0.02/GB</a:t>
            </a:r>
            <a:endParaRPr lang="zh-CN" altLang="en-US" dirty="0"/>
          </a:p>
        </p:txBody>
      </p:sp>
      <p:cxnSp>
        <p:nvCxnSpPr>
          <p:cNvPr id="32" name="直接箭头连接符 31">
            <a:extLst>
              <a:ext uri="{FF2B5EF4-FFF2-40B4-BE49-F238E27FC236}">
                <a16:creationId xmlns:a16="http://schemas.microsoft.com/office/drawing/2014/main" id="{FA5BAAB6-7999-87E8-4936-28C2D1131366}"/>
              </a:ext>
            </a:extLst>
          </p:cNvPr>
          <p:cNvCxnSpPr>
            <a:cxnSpLocks/>
            <a:endCxn id="12" idx="2"/>
          </p:cNvCxnSpPr>
          <p:nvPr/>
        </p:nvCxnSpPr>
        <p:spPr>
          <a:xfrm>
            <a:off x="9204674" y="2292335"/>
            <a:ext cx="535564"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FA20383D-E7A4-F186-615F-92369DCA8BAF}"/>
              </a:ext>
            </a:extLst>
          </p:cNvPr>
          <p:cNvSpPr txBox="1"/>
          <p:nvPr/>
        </p:nvSpPr>
        <p:spPr>
          <a:xfrm>
            <a:off x="8927818" y="2616669"/>
            <a:ext cx="1127234" cy="369332"/>
          </a:xfrm>
          <a:prstGeom prst="rect">
            <a:avLst/>
          </a:prstGeom>
          <a:noFill/>
        </p:spPr>
        <p:txBody>
          <a:bodyPr wrap="square">
            <a:spAutoFit/>
          </a:bodyPr>
          <a:lstStyle/>
          <a:p>
            <a:r>
              <a:rPr lang="en-US" altLang="zh-CN" dirty="0"/>
              <a:t>$0.09/GB</a:t>
            </a:r>
            <a:endParaRPr lang="zh-CN" altLang="en-US" dirty="0"/>
          </a:p>
        </p:txBody>
      </p:sp>
      <p:sp>
        <p:nvSpPr>
          <p:cNvPr id="36" name="对话气泡: 矩形 35">
            <a:extLst>
              <a:ext uri="{FF2B5EF4-FFF2-40B4-BE49-F238E27FC236}">
                <a16:creationId xmlns:a16="http://schemas.microsoft.com/office/drawing/2014/main" id="{FFCA48A5-81BA-BA58-4405-B278E38BC1C4}"/>
              </a:ext>
            </a:extLst>
          </p:cNvPr>
          <p:cNvSpPr/>
          <p:nvPr/>
        </p:nvSpPr>
        <p:spPr>
          <a:xfrm>
            <a:off x="4659839" y="1163409"/>
            <a:ext cx="7387879" cy="2324405"/>
          </a:xfrm>
          <a:prstGeom prst="wedgeRectCallout">
            <a:avLst>
              <a:gd name="adj1" fmla="val -57170"/>
              <a:gd name="adj2" fmla="val -29166"/>
            </a:avLst>
          </a:prstGeom>
          <a:noFill/>
          <a:ln w="28575">
            <a:solidFill>
              <a:schemeClr val="accent1">
                <a:lumMod val="60000"/>
                <a:lumOff val="4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C7C4D11B-910C-F92A-6639-93395AAD7972}"/>
              </a:ext>
            </a:extLst>
          </p:cNvPr>
          <p:cNvSpPr txBox="1"/>
          <p:nvPr/>
        </p:nvSpPr>
        <p:spPr>
          <a:xfrm>
            <a:off x="201799" y="4322468"/>
            <a:ext cx="11798914" cy="646331"/>
          </a:xfrm>
          <a:prstGeom prst="rect">
            <a:avLst/>
          </a:prstGeom>
          <a:noFill/>
        </p:spPr>
        <p:txBody>
          <a:bodyPr wrap="square">
            <a:spAutoFit/>
          </a:bodyPr>
          <a:lstStyle/>
          <a:p>
            <a:r>
              <a:rPr lang="en-US" altLang="zh-CN" dirty="0">
                <a:highlight>
                  <a:srgbClr val="FFFFFF"/>
                </a:highlight>
                <a:latin typeface="-apple-system"/>
              </a:rPr>
              <a:t>2</a:t>
            </a:r>
            <a:r>
              <a:rPr lang="zh-CN" altLang="en-US" b="0" i="0" dirty="0">
                <a:effectLst/>
                <a:highlight>
                  <a:srgbClr val="FFFFFF"/>
                </a:highlight>
                <a:latin typeface="-apple-system"/>
              </a:rPr>
              <a:t>、并行</a:t>
            </a:r>
            <a:r>
              <a:rPr lang="en-US" altLang="zh-CN" b="0" i="0" dirty="0" err="1">
                <a:effectLst/>
                <a:highlight>
                  <a:srgbClr val="FFFFFF"/>
                </a:highlight>
                <a:latin typeface="-apple-system"/>
              </a:rPr>
              <a:t>tcp</a:t>
            </a:r>
            <a:r>
              <a:rPr lang="zh-CN" altLang="en-US" b="0" i="0" dirty="0">
                <a:effectLst/>
                <a:highlight>
                  <a:srgbClr val="FFFFFF"/>
                </a:highlight>
                <a:latin typeface="-apple-system"/>
              </a:rPr>
              <a:t>提高带宽：每个</a:t>
            </a:r>
            <a:r>
              <a:rPr lang="en-US" altLang="zh-CN" b="0" i="0" dirty="0">
                <a:effectLst/>
                <a:highlight>
                  <a:srgbClr val="FFFFFF"/>
                </a:highlight>
                <a:latin typeface="-apple-system"/>
              </a:rPr>
              <a:t>VM</a:t>
            </a:r>
            <a:r>
              <a:rPr lang="zh-CN" altLang="en-US" b="0" i="0" dirty="0">
                <a:effectLst/>
                <a:highlight>
                  <a:srgbClr val="FFFFFF"/>
                </a:highlight>
                <a:latin typeface="-apple-system"/>
              </a:rPr>
              <a:t>使用</a:t>
            </a:r>
            <a:r>
              <a:rPr lang="en-US" altLang="zh-CN" b="0" i="0" dirty="0">
                <a:effectLst/>
                <a:highlight>
                  <a:srgbClr val="FFFFFF"/>
                </a:highlight>
                <a:latin typeface="-apple-system"/>
              </a:rPr>
              <a:t>64</a:t>
            </a:r>
            <a:r>
              <a:rPr lang="zh-CN" altLang="en-US" b="0" i="0" dirty="0">
                <a:effectLst/>
                <a:highlight>
                  <a:srgbClr val="FFFFFF"/>
                </a:highlight>
                <a:latin typeface="-apple-system"/>
              </a:rPr>
              <a:t>个</a:t>
            </a:r>
            <a:r>
              <a:rPr lang="en-US" altLang="zh-CN" b="0" i="0" dirty="0">
                <a:effectLst/>
                <a:highlight>
                  <a:srgbClr val="FFFFFF"/>
                </a:highlight>
                <a:latin typeface="-apple-system"/>
              </a:rPr>
              <a:t>TCP</a:t>
            </a:r>
            <a:r>
              <a:rPr lang="zh-CN" altLang="en-US" b="0" i="0" dirty="0">
                <a:effectLst/>
                <a:highlight>
                  <a:srgbClr val="FFFFFF"/>
                </a:highlight>
                <a:latin typeface="-apple-system"/>
              </a:rPr>
              <a:t>链接，挺高网络的利用率，并认为这个数字是最优的通信数量，再增加会导致总收益递减。</a:t>
            </a:r>
            <a:endParaRPr lang="zh-CN" altLang="en-US" dirty="0"/>
          </a:p>
        </p:txBody>
      </p:sp>
      <p:sp>
        <p:nvSpPr>
          <p:cNvPr id="39" name="文本框 38">
            <a:extLst>
              <a:ext uri="{FF2B5EF4-FFF2-40B4-BE49-F238E27FC236}">
                <a16:creationId xmlns:a16="http://schemas.microsoft.com/office/drawing/2014/main" id="{C85882D9-BCC8-6B17-BC5C-C9046D2C0BD6}"/>
              </a:ext>
            </a:extLst>
          </p:cNvPr>
          <p:cNvSpPr txBox="1"/>
          <p:nvPr/>
        </p:nvSpPr>
        <p:spPr>
          <a:xfrm>
            <a:off x="196543" y="5250522"/>
            <a:ext cx="11798914" cy="369332"/>
          </a:xfrm>
          <a:prstGeom prst="rect">
            <a:avLst/>
          </a:prstGeom>
          <a:noFill/>
        </p:spPr>
        <p:txBody>
          <a:bodyPr wrap="square">
            <a:spAutoFit/>
          </a:bodyPr>
          <a:lstStyle/>
          <a:p>
            <a:r>
              <a:rPr lang="en-US" altLang="zh-CN" b="0" i="0" dirty="0">
                <a:effectLst/>
                <a:highlight>
                  <a:srgbClr val="FFFFFF"/>
                </a:highlight>
                <a:latin typeface="-apple-system"/>
              </a:rPr>
              <a:t>3</a:t>
            </a:r>
            <a:r>
              <a:rPr lang="zh-CN" altLang="en-US" b="0" i="0" dirty="0">
                <a:effectLst/>
                <a:highlight>
                  <a:srgbClr val="FFFFFF"/>
                </a:highlight>
                <a:latin typeface="-apple-system"/>
              </a:rPr>
              <a:t>、多台虚拟机实现高带宽：通过在同一区域内建立多个</a:t>
            </a:r>
            <a:r>
              <a:rPr lang="en-US" altLang="zh-CN" b="0" i="0" dirty="0">
                <a:effectLst/>
                <a:highlight>
                  <a:srgbClr val="FFFFFF"/>
                </a:highlight>
                <a:latin typeface="-apple-system"/>
              </a:rPr>
              <a:t>VM</a:t>
            </a:r>
            <a:r>
              <a:rPr lang="zh-CN" altLang="en-US" b="0" i="0" dirty="0">
                <a:effectLst/>
                <a:highlight>
                  <a:srgbClr val="FFFFFF"/>
                </a:highlight>
                <a:latin typeface="-apple-system"/>
              </a:rPr>
              <a:t>来提升带宽。并且作者提出，多个</a:t>
            </a:r>
            <a:r>
              <a:rPr lang="en-US" altLang="zh-CN" b="0" i="0" dirty="0">
                <a:effectLst/>
                <a:highlight>
                  <a:srgbClr val="FFFFFF"/>
                </a:highlight>
                <a:latin typeface="-apple-system"/>
              </a:rPr>
              <a:t>VM&gt;</a:t>
            </a:r>
            <a:r>
              <a:rPr lang="zh-CN" altLang="en-US" b="0" i="0" dirty="0">
                <a:effectLst/>
                <a:highlight>
                  <a:srgbClr val="FFFFFF"/>
                </a:highlight>
                <a:latin typeface="-apple-system"/>
              </a:rPr>
              <a:t>单个高容量</a:t>
            </a:r>
            <a:r>
              <a:rPr lang="en-US" altLang="zh-CN" dirty="0">
                <a:highlight>
                  <a:srgbClr val="FFFFFF"/>
                </a:highlight>
                <a:latin typeface="-apple-system"/>
              </a:rPr>
              <a:t>V</a:t>
            </a:r>
            <a:r>
              <a:rPr lang="en-US" altLang="zh-CN" b="0" i="0" dirty="0">
                <a:effectLst/>
                <a:highlight>
                  <a:srgbClr val="FFFFFF"/>
                </a:highlight>
                <a:latin typeface="-apple-system"/>
              </a:rPr>
              <a:t>M</a:t>
            </a:r>
            <a:endParaRPr lang="zh-CN" altLang="en-US" dirty="0"/>
          </a:p>
        </p:txBody>
      </p:sp>
    </p:spTree>
    <p:extLst>
      <p:ext uri="{BB962C8B-B14F-4D97-AF65-F5344CB8AC3E}">
        <p14:creationId xmlns:p14="http://schemas.microsoft.com/office/powerpoint/2010/main" val="6612067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2153351" cy="461645"/>
          </a:xfrm>
          <a:prstGeom prst="rect">
            <a:avLst/>
          </a:prstGeom>
          <a:noFill/>
        </p:spPr>
        <p:txBody>
          <a:bodyPr wrap="none" rtlCol="0">
            <a:noAutofit/>
          </a:bodyPr>
          <a:lstStyle/>
          <a:p>
            <a:r>
              <a:rPr lang="zh-CN" altLang="en-US"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最优策略建模</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pic>
        <p:nvPicPr>
          <p:cNvPr id="4" name="图片 3">
            <a:extLst>
              <a:ext uri="{FF2B5EF4-FFF2-40B4-BE49-F238E27FC236}">
                <a16:creationId xmlns:a16="http://schemas.microsoft.com/office/drawing/2014/main" id="{DD103362-6870-D010-DF98-9C22358FAA86}"/>
              </a:ext>
            </a:extLst>
          </p:cNvPr>
          <p:cNvPicPr>
            <a:picLocks noChangeAspect="1"/>
          </p:cNvPicPr>
          <p:nvPr/>
        </p:nvPicPr>
        <p:blipFill rotWithShape="1">
          <a:blip r:embed="rId4"/>
          <a:srcRect t="14338"/>
          <a:stretch/>
        </p:blipFill>
        <p:spPr>
          <a:xfrm>
            <a:off x="491436" y="1103587"/>
            <a:ext cx="7991475" cy="2586496"/>
          </a:xfrm>
          <a:prstGeom prst="rect">
            <a:avLst/>
          </a:prstGeom>
        </p:spPr>
      </p:pic>
      <p:pic>
        <p:nvPicPr>
          <p:cNvPr id="6" name="图片 5">
            <a:extLst>
              <a:ext uri="{FF2B5EF4-FFF2-40B4-BE49-F238E27FC236}">
                <a16:creationId xmlns:a16="http://schemas.microsoft.com/office/drawing/2014/main" id="{658B44A3-5D6C-EE91-E74B-D416B917A7FA}"/>
              </a:ext>
            </a:extLst>
          </p:cNvPr>
          <p:cNvPicPr>
            <a:picLocks noChangeAspect="1"/>
          </p:cNvPicPr>
          <p:nvPr/>
        </p:nvPicPr>
        <p:blipFill>
          <a:blip r:embed="rId5"/>
          <a:stretch>
            <a:fillRect/>
          </a:stretch>
        </p:blipFill>
        <p:spPr>
          <a:xfrm>
            <a:off x="2297145" y="3429000"/>
            <a:ext cx="5467350" cy="1038225"/>
          </a:xfrm>
          <a:prstGeom prst="rect">
            <a:avLst/>
          </a:prstGeom>
        </p:spPr>
      </p:pic>
      <p:sp>
        <p:nvSpPr>
          <p:cNvPr id="7" name="文本框 6">
            <a:extLst>
              <a:ext uri="{FF2B5EF4-FFF2-40B4-BE49-F238E27FC236}">
                <a16:creationId xmlns:a16="http://schemas.microsoft.com/office/drawing/2014/main" id="{B03CF895-B141-C712-DE2E-7F782D11B835}"/>
              </a:ext>
            </a:extLst>
          </p:cNvPr>
          <p:cNvSpPr txBox="1"/>
          <p:nvPr/>
        </p:nvSpPr>
        <p:spPr>
          <a:xfrm>
            <a:off x="576941" y="3717464"/>
            <a:ext cx="1800493" cy="369332"/>
          </a:xfrm>
          <a:prstGeom prst="rect">
            <a:avLst/>
          </a:prstGeom>
          <a:noFill/>
        </p:spPr>
        <p:txBody>
          <a:bodyPr wrap="none" rtlCol="0">
            <a:spAutoFit/>
          </a:bodyPr>
          <a:lstStyle/>
          <a:p>
            <a:r>
              <a:rPr lang="zh-CN" altLang="en-US" dirty="0"/>
              <a:t>出口成本建模：</a:t>
            </a:r>
          </a:p>
        </p:txBody>
      </p:sp>
      <p:pic>
        <p:nvPicPr>
          <p:cNvPr id="9" name="图片 8">
            <a:extLst>
              <a:ext uri="{FF2B5EF4-FFF2-40B4-BE49-F238E27FC236}">
                <a16:creationId xmlns:a16="http://schemas.microsoft.com/office/drawing/2014/main" id="{C5C0C5B5-F61B-2D91-B539-2740C257371D}"/>
              </a:ext>
            </a:extLst>
          </p:cNvPr>
          <p:cNvPicPr>
            <a:picLocks noChangeAspect="1"/>
          </p:cNvPicPr>
          <p:nvPr/>
        </p:nvPicPr>
        <p:blipFill>
          <a:blip r:embed="rId6"/>
          <a:stretch>
            <a:fillRect/>
          </a:stretch>
        </p:blipFill>
        <p:spPr>
          <a:xfrm>
            <a:off x="2377434" y="4765861"/>
            <a:ext cx="5162550" cy="1104900"/>
          </a:xfrm>
          <a:prstGeom prst="rect">
            <a:avLst/>
          </a:prstGeom>
        </p:spPr>
      </p:pic>
      <p:sp>
        <p:nvSpPr>
          <p:cNvPr id="11" name="文本框 10">
            <a:extLst>
              <a:ext uri="{FF2B5EF4-FFF2-40B4-BE49-F238E27FC236}">
                <a16:creationId xmlns:a16="http://schemas.microsoft.com/office/drawing/2014/main" id="{4C317948-94F9-8A94-A15B-31B254B25303}"/>
              </a:ext>
            </a:extLst>
          </p:cNvPr>
          <p:cNvSpPr txBox="1"/>
          <p:nvPr/>
        </p:nvSpPr>
        <p:spPr>
          <a:xfrm>
            <a:off x="576941" y="5133645"/>
            <a:ext cx="1680268" cy="369332"/>
          </a:xfrm>
          <a:prstGeom prst="rect">
            <a:avLst/>
          </a:prstGeom>
          <a:noFill/>
        </p:spPr>
        <p:txBody>
          <a:bodyPr wrap="none" rtlCol="0">
            <a:spAutoFit/>
          </a:bodyPr>
          <a:lstStyle/>
          <a:p>
            <a:r>
              <a:rPr lang="en-US" altLang="zh-CN" dirty="0"/>
              <a:t>VM</a:t>
            </a:r>
            <a:r>
              <a:rPr lang="zh-CN" altLang="en-US" dirty="0"/>
              <a:t>成本建模：</a:t>
            </a:r>
          </a:p>
        </p:txBody>
      </p:sp>
      <p:sp>
        <p:nvSpPr>
          <p:cNvPr id="13" name="文本框 12">
            <a:extLst>
              <a:ext uri="{FF2B5EF4-FFF2-40B4-BE49-F238E27FC236}">
                <a16:creationId xmlns:a16="http://schemas.microsoft.com/office/drawing/2014/main" id="{15013AD9-6666-745B-7568-CA536396BCEF}"/>
              </a:ext>
            </a:extLst>
          </p:cNvPr>
          <p:cNvSpPr txBox="1"/>
          <p:nvPr/>
        </p:nvSpPr>
        <p:spPr>
          <a:xfrm>
            <a:off x="8482911" y="3805518"/>
            <a:ext cx="3122971"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云提供商服务限制</a:t>
            </a:r>
            <a:endParaRPr lang="en-US" altLang="zh-CN" dirty="0"/>
          </a:p>
          <a:p>
            <a:pPr marL="285750" indent="-285750">
              <a:buFont typeface="Arial" panose="020B0604020202020204" pitchFamily="34" charset="0"/>
              <a:buChar char="•"/>
            </a:pPr>
            <a:r>
              <a:rPr lang="zh-CN" altLang="en-US" dirty="0"/>
              <a:t>每个</a:t>
            </a:r>
            <a:r>
              <a:rPr lang="en-US" altLang="zh-CN" dirty="0"/>
              <a:t>VM</a:t>
            </a:r>
            <a:r>
              <a:rPr lang="zh-CN" altLang="en-US" dirty="0"/>
              <a:t>的传入和传输限制</a:t>
            </a:r>
            <a:endParaRPr lang="en-US" altLang="zh-CN" dirty="0"/>
          </a:p>
          <a:p>
            <a:pPr marL="285750" indent="-285750">
              <a:buFont typeface="Arial" panose="020B0604020202020204" pitchFamily="34" charset="0"/>
              <a:buChar char="•"/>
            </a:pPr>
            <a:r>
              <a:rPr lang="en-US" altLang="zh-CN" dirty="0"/>
              <a:t>TCP</a:t>
            </a:r>
            <a:r>
              <a:rPr lang="zh-CN" altLang="en-US" dirty="0"/>
              <a:t>连接限制</a:t>
            </a:r>
            <a:endParaRPr lang="en-US" altLang="zh-CN" dirty="0"/>
          </a:p>
          <a:p>
            <a:pPr marL="285750" indent="-285750">
              <a:buFont typeface="Arial" panose="020B0604020202020204" pitchFamily="34" charset="0"/>
              <a:buChar char="•"/>
            </a:pPr>
            <a:r>
              <a:rPr lang="zh-CN" altLang="en-US" dirty="0"/>
              <a:t>每个区域的</a:t>
            </a:r>
            <a:r>
              <a:rPr lang="en-US" altLang="zh-CN" dirty="0"/>
              <a:t>VM</a:t>
            </a:r>
            <a:r>
              <a:rPr lang="zh-CN" altLang="en-US" dirty="0"/>
              <a:t>数量限制</a:t>
            </a:r>
            <a:endParaRPr lang="en-US" altLang="zh-CN" dirty="0"/>
          </a:p>
        </p:txBody>
      </p:sp>
    </p:spTree>
    <p:extLst>
      <p:ext uri="{BB962C8B-B14F-4D97-AF65-F5344CB8AC3E}">
        <p14:creationId xmlns:p14="http://schemas.microsoft.com/office/powerpoint/2010/main" val="17771175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2153351" cy="461645"/>
          </a:xfrm>
          <a:prstGeom prst="rect">
            <a:avLst/>
          </a:prstGeom>
          <a:noFill/>
        </p:spPr>
        <p:txBody>
          <a:bodyPr wrap="none" rtlCol="0">
            <a:noAutofit/>
          </a:bodyPr>
          <a:lstStyle/>
          <a:p>
            <a:r>
              <a:rPr lang="zh-CN" altLang="en-US"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最优策略建模</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pic>
        <p:nvPicPr>
          <p:cNvPr id="5" name="图片 4">
            <a:extLst>
              <a:ext uri="{FF2B5EF4-FFF2-40B4-BE49-F238E27FC236}">
                <a16:creationId xmlns:a16="http://schemas.microsoft.com/office/drawing/2014/main" id="{EA3AD74C-218D-F46B-F9C6-E7FFF398B60B}"/>
              </a:ext>
            </a:extLst>
          </p:cNvPr>
          <p:cNvPicPr>
            <a:picLocks noChangeAspect="1"/>
          </p:cNvPicPr>
          <p:nvPr/>
        </p:nvPicPr>
        <p:blipFill>
          <a:blip r:embed="rId4"/>
          <a:stretch>
            <a:fillRect/>
          </a:stretch>
        </p:blipFill>
        <p:spPr>
          <a:xfrm>
            <a:off x="404030" y="1063197"/>
            <a:ext cx="6669040" cy="5714120"/>
          </a:xfrm>
          <a:prstGeom prst="rect">
            <a:avLst/>
          </a:prstGeom>
        </p:spPr>
      </p:pic>
      <p:sp>
        <p:nvSpPr>
          <p:cNvPr id="8" name="文本框 7">
            <a:extLst>
              <a:ext uri="{FF2B5EF4-FFF2-40B4-BE49-F238E27FC236}">
                <a16:creationId xmlns:a16="http://schemas.microsoft.com/office/drawing/2014/main" id="{7A795BE8-703F-EE91-4F80-018E6B61303E}"/>
              </a:ext>
            </a:extLst>
          </p:cNvPr>
          <p:cNvSpPr txBox="1"/>
          <p:nvPr/>
        </p:nvSpPr>
        <p:spPr>
          <a:xfrm>
            <a:off x="7143320" y="3166782"/>
            <a:ext cx="4922635" cy="923330"/>
          </a:xfrm>
          <a:prstGeom prst="rect">
            <a:avLst/>
          </a:prstGeom>
          <a:noFill/>
        </p:spPr>
        <p:txBody>
          <a:bodyPr wrap="square" rtlCol="0">
            <a:spAutoFit/>
          </a:bodyPr>
          <a:lstStyle/>
          <a:p>
            <a:r>
              <a:rPr lang="zh-CN" altLang="en-US" dirty="0"/>
              <a:t>求解只求解出了一个近似解，通过求解多个</a:t>
            </a:r>
            <a:r>
              <a:rPr lang="zh-CN" altLang="en-US" b="0" i="0" dirty="0">
                <a:effectLst/>
                <a:highlight>
                  <a:srgbClr val="FFFFFF"/>
                </a:highlight>
                <a:latin typeface="-apple-system"/>
              </a:rPr>
              <a:t>吞吐量目标范围内的最小成本转移计划来近似求解。这一过程的结果是一条帕累托边界曲线</a:t>
            </a:r>
            <a:r>
              <a:rPr lang="zh-CN" altLang="en-US" dirty="0">
                <a:highlight>
                  <a:srgbClr val="FFFFFF"/>
                </a:highlight>
                <a:latin typeface="-apple-system"/>
              </a:rPr>
              <a:t>。</a:t>
            </a:r>
            <a:endParaRPr lang="zh-CN" altLang="en-US" dirty="0"/>
          </a:p>
        </p:txBody>
      </p:sp>
    </p:spTree>
    <p:extLst>
      <p:ext uri="{BB962C8B-B14F-4D97-AF65-F5344CB8AC3E}">
        <p14:creationId xmlns:p14="http://schemas.microsoft.com/office/powerpoint/2010/main" val="24303249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6e4c543d-08ca-4ed3-a6b0-b081f45fb8fd"/>
  <p:tag name="COMMONDATA" val="eyJoZGlkIjoiOGRhNzcyNmJjNzY3YWFjMGUzMTVjMTNmYTgxMGY0NGY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19,&quot;width&quot;:1380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777</Words>
  <Application>Microsoft Office PowerPoint</Application>
  <PresentationFormat>宽屏</PresentationFormat>
  <Paragraphs>67</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-apple-system</vt:lpstr>
      <vt:lpstr>等线</vt:lpstr>
      <vt:lpstr>等线 Light</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 心仪</dc:creator>
  <cp:lastModifiedBy>Litian Kang</cp:lastModifiedBy>
  <cp:revision>125</cp:revision>
  <dcterms:created xsi:type="dcterms:W3CDTF">2020-04-26T00:21:00Z</dcterms:created>
  <dcterms:modified xsi:type="dcterms:W3CDTF">2024-05-22T04:36:32Z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2052-11.1.0.12165</vt:lpwstr>
  </property>
  <property fmtid="{D5CDD505-2E9C-101B-9397-08002B2CF9AE}" pid="3" name="ICV">
    <vt:lpwstr>4D87C4D061A84444A47BE1145C24EE54</vt:lpwstr>
  </property>
</Properties>
</file>