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8" r:id="rId3"/>
    <p:sldId id="3256" r:id="rId5"/>
    <p:sldId id="3255" r:id="rId6"/>
    <p:sldId id="3265" r:id="rId7"/>
    <p:sldId id="3250" r:id="rId8"/>
    <p:sldId id="3267" r:id="rId9"/>
    <p:sldId id="3229" r:id="rId10"/>
    <p:sldId id="3262" r:id="rId11"/>
    <p:sldId id="3254" r:id="rId12"/>
    <p:sldId id="3252" r:id="rId13"/>
    <p:sldId id="3268"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lse Decade" initials="C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1" autoAdjust="0"/>
    <p:restoredTop sz="82179" autoAdjust="0"/>
  </p:normalViewPr>
  <p:slideViewPr>
    <p:cSldViewPr snapToGrid="0" showGuides="1">
      <p:cViewPr varScale="1">
        <p:scale>
          <a:sx n="130" d="100"/>
          <a:sy n="130" d="100"/>
        </p:scale>
        <p:origin x="1500" y="132"/>
      </p:cViewPr>
      <p:guideLst>
        <p:guide orient="horz" pos="215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1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6D3B226-C402-4BEB-A9AC-96C102D6CDC5}"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zh-CN" altLang="en-US"/>
        </a:p>
      </dgm:t>
    </dgm:pt>
    <dgm:pt modelId="{F337E53A-92CE-47ED-9B59-AD0ED862079D}">
      <dgm:prSet custT="1"/>
      <dgm:spPr/>
      <dgm:t>
        <a:bodyPr/>
        <a:lstStyle/>
        <a:p>
          <a:r>
            <a:rPr lang="zh-CN" sz="1200" dirty="0"/>
            <a:t>第一：提出了一种新颖的</a:t>
          </a:r>
          <a:r>
            <a:rPr lang="en-US" sz="1200" dirty="0" err="1"/>
            <a:t>sketchlet</a:t>
          </a:r>
          <a:r>
            <a:rPr lang="zh-CN" sz="1200" dirty="0"/>
            <a:t>设计，称为散点</a:t>
          </a:r>
          <a:r>
            <a:rPr lang="en-US" sz="1200" dirty="0" err="1"/>
            <a:t>sketchlet</a:t>
          </a:r>
          <a:r>
            <a:rPr lang="zh-CN" sz="1200" dirty="0"/>
            <a:t>。与</a:t>
          </a:r>
          <a:r>
            <a:rPr lang="en-US" sz="1200" dirty="0" err="1"/>
            <a:t>LightGuardian</a:t>
          </a:r>
          <a:r>
            <a:rPr lang="zh-CN" sz="1200" dirty="0"/>
            <a:t>中包含整个</a:t>
          </a:r>
          <a:r>
            <a:rPr lang="en-US" sz="1200" dirty="0"/>
            <a:t>sketch</a:t>
          </a:r>
          <a:r>
            <a:rPr lang="zh-CN" sz="1200" dirty="0"/>
            <a:t>列的列</a:t>
          </a:r>
          <a:r>
            <a:rPr lang="en-US" sz="1200" dirty="0" err="1"/>
            <a:t>sketchlet</a:t>
          </a:r>
          <a:r>
            <a:rPr lang="zh-CN" sz="1200" dirty="0"/>
            <a:t>不同，散点</a:t>
          </a:r>
          <a:r>
            <a:rPr lang="en-US" sz="1200" dirty="0" err="1"/>
            <a:t>sketchlet</a:t>
          </a:r>
          <a:r>
            <a:rPr lang="zh-CN" sz="1200" dirty="0"/>
            <a:t>允许交换机从不同的列中选择单个</a:t>
          </a:r>
          <a:r>
            <a:rPr lang="en-US" sz="1200" dirty="0"/>
            <a:t>sketch</a:t>
          </a:r>
          <a:r>
            <a:rPr lang="zh-CN" sz="1200" dirty="0"/>
            <a:t>桶添加到</a:t>
          </a:r>
          <a:r>
            <a:rPr lang="en-US" sz="1200" dirty="0" err="1"/>
            <a:t>sketchlet</a:t>
          </a:r>
          <a:r>
            <a:rPr lang="zh-CN" sz="1200" dirty="0"/>
            <a:t>中。</a:t>
          </a:r>
        </a:p>
      </dgm:t>
    </dgm:pt>
    <dgm:pt modelId="{18640C96-FD68-4053-8886-31E8FF76B6F3}" cxnId="{6A605F3B-1E5B-45A0-A03C-DDAB5BCCEF6F}" type="parTrans">
      <dgm:prSet/>
      <dgm:spPr/>
      <dgm:t>
        <a:bodyPr/>
        <a:lstStyle/>
        <a:p>
          <a:endParaRPr lang="zh-CN" altLang="en-US"/>
        </a:p>
      </dgm:t>
    </dgm:pt>
    <dgm:pt modelId="{1E7BD198-A5B9-4798-B858-037E2290CC46}" cxnId="{6A605F3B-1E5B-45A0-A03C-DDAB5BCCEF6F}" type="sibTrans">
      <dgm:prSet/>
      <dgm:spPr/>
      <dgm:t>
        <a:bodyPr/>
        <a:lstStyle/>
        <a:p>
          <a:endParaRPr lang="zh-CN" altLang="en-US"/>
        </a:p>
      </dgm:t>
    </dgm:pt>
    <dgm:pt modelId="{5DD7DAD7-B65E-48D3-A0AC-6AB180A7BBF0}">
      <dgm:prSet custT="1"/>
      <dgm:spPr/>
      <dgm:t>
        <a:bodyPr/>
        <a:lstStyle/>
        <a:p>
          <a:r>
            <a:rPr lang="zh-CN" sz="1200" dirty="0"/>
            <a:t>第二：设计了一种</a:t>
          </a:r>
          <a:r>
            <a:rPr lang="en-US" sz="1200" dirty="0" err="1"/>
            <a:t>sketchlet</a:t>
          </a:r>
          <a:r>
            <a:rPr lang="zh-CN" sz="1200" dirty="0"/>
            <a:t>选择</a:t>
          </a:r>
          <a:r>
            <a:rPr lang="en-US" sz="1200" dirty="0"/>
            <a:t>sketch</a:t>
          </a:r>
          <a:r>
            <a:rPr lang="zh-CN" sz="1200" dirty="0"/>
            <a:t>桶的方法。设计了一个位图数据结构来跟踪</a:t>
          </a:r>
          <a:r>
            <a:rPr lang="en-US" sz="1200" dirty="0"/>
            <a:t>sketch</a:t>
          </a:r>
          <a:r>
            <a:rPr lang="zh-CN" sz="1200" dirty="0"/>
            <a:t>桶的更新状态，并开发了一个基于位图的算法来避免选择无效的</a:t>
          </a:r>
          <a:r>
            <a:rPr lang="en-US" sz="1200" dirty="0"/>
            <a:t>sketch</a:t>
          </a:r>
          <a:r>
            <a:rPr lang="zh-CN" sz="1200" dirty="0"/>
            <a:t>桶。</a:t>
          </a:r>
        </a:p>
      </dgm:t>
    </dgm:pt>
    <dgm:pt modelId="{55525E9D-E593-4374-AA6F-E23DE671DA39}" cxnId="{7C262027-BEEF-47CD-B107-AC476154C9C2}" type="parTrans">
      <dgm:prSet/>
      <dgm:spPr/>
      <dgm:t>
        <a:bodyPr/>
        <a:lstStyle/>
        <a:p>
          <a:endParaRPr lang="zh-CN" altLang="en-US"/>
        </a:p>
      </dgm:t>
    </dgm:pt>
    <dgm:pt modelId="{0B7FCD5D-0D1B-43C7-A7EC-75354B26F91E}" cxnId="{7C262027-BEEF-47CD-B107-AC476154C9C2}" type="sibTrans">
      <dgm:prSet/>
      <dgm:spPr/>
      <dgm:t>
        <a:bodyPr/>
        <a:lstStyle/>
        <a:p>
          <a:endParaRPr lang="zh-CN" altLang="en-US"/>
        </a:p>
      </dgm:t>
    </dgm:pt>
    <dgm:pt modelId="{193E3766-FA16-499F-B357-659E8C5A4920}">
      <dgm:prSet custT="1"/>
      <dgm:spPr/>
      <dgm:t>
        <a:bodyPr/>
        <a:lstStyle/>
        <a:p>
          <a:r>
            <a:rPr lang="zh-CN" sz="1200" dirty="0"/>
            <a:t>第三：设计了一个名为</a:t>
          </a:r>
          <a:r>
            <a:rPr lang="en-US" sz="1200" dirty="0"/>
            <a:t>Cookie</a:t>
          </a:r>
          <a:r>
            <a:rPr lang="zh-CN" sz="1200" dirty="0"/>
            <a:t>的计数器数组结构来跟踪</a:t>
          </a:r>
          <a:r>
            <a:rPr lang="en-US" sz="1200" dirty="0"/>
            <a:t>sketch</a:t>
          </a:r>
          <a:r>
            <a:rPr lang="zh-CN" sz="1200" dirty="0"/>
            <a:t>桶的“新鲜度”，并开发了一个基于</a:t>
          </a:r>
          <a:r>
            <a:rPr lang="en-US" sz="1200" dirty="0"/>
            <a:t>Cookie</a:t>
          </a:r>
          <a:r>
            <a:rPr lang="zh-CN" sz="1200" dirty="0"/>
            <a:t>的算法来选择包含有价值测量数据的桶。</a:t>
          </a:r>
        </a:p>
      </dgm:t>
    </dgm:pt>
    <dgm:pt modelId="{9E227122-235B-4A6C-A5D4-ECFDB2110B0E}" cxnId="{F2429114-E714-47B2-80B6-EF65A6447787}" type="parTrans">
      <dgm:prSet/>
      <dgm:spPr/>
      <dgm:t>
        <a:bodyPr/>
        <a:lstStyle/>
        <a:p>
          <a:endParaRPr lang="zh-CN" altLang="en-US"/>
        </a:p>
      </dgm:t>
    </dgm:pt>
    <dgm:pt modelId="{ED847E91-5EB0-4F62-814B-63B06DB60171}" cxnId="{F2429114-E714-47B2-80B6-EF65A6447787}" type="sibTrans">
      <dgm:prSet/>
      <dgm:spPr/>
      <dgm:t>
        <a:bodyPr/>
        <a:lstStyle/>
        <a:p>
          <a:endParaRPr lang="zh-CN" altLang="en-US"/>
        </a:p>
      </dgm:t>
    </dgm:pt>
    <dgm:pt modelId="{34586A72-463A-4344-A83E-73F1090C01FA}" type="pres">
      <dgm:prSet presAssocID="{16D3B226-C402-4BEB-A9AC-96C102D6CDC5}" presName="Name0" presStyleCnt="0">
        <dgm:presLayoutVars>
          <dgm:dir/>
          <dgm:resizeHandles val="exact"/>
        </dgm:presLayoutVars>
      </dgm:prSet>
      <dgm:spPr/>
    </dgm:pt>
    <dgm:pt modelId="{D58159FE-8E7F-43B5-A697-58D18E3664E6}" type="pres">
      <dgm:prSet presAssocID="{16D3B226-C402-4BEB-A9AC-96C102D6CDC5}" presName="arrow" presStyleLbl="bgShp" presStyleIdx="0" presStyleCnt="1"/>
      <dgm:spPr/>
    </dgm:pt>
    <dgm:pt modelId="{8CAE4F6E-753F-4922-B64F-48D085923A5D}" type="pres">
      <dgm:prSet presAssocID="{16D3B226-C402-4BEB-A9AC-96C102D6CDC5}" presName="points" presStyleCnt="0"/>
      <dgm:spPr/>
    </dgm:pt>
    <dgm:pt modelId="{EFF9432B-261A-410B-AE5E-B5287D4597B7}" type="pres">
      <dgm:prSet presAssocID="{F337E53A-92CE-47ED-9B59-AD0ED862079D}" presName="compositeA" presStyleCnt="0"/>
      <dgm:spPr/>
    </dgm:pt>
    <dgm:pt modelId="{D5A2116D-3DE3-40DD-905F-52E585E83E31}" type="pres">
      <dgm:prSet presAssocID="{F337E53A-92CE-47ED-9B59-AD0ED862079D}" presName="textA" presStyleLbl="revTx" presStyleIdx="0" presStyleCnt="3" custScaleX="147217">
        <dgm:presLayoutVars>
          <dgm:bulletEnabled val="1"/>
        </dgm:presLayoutVars>
      </dgm:prSet>
      <dgm:spPr/>
    </dgm:pt>
    <dgm:pt modelId="{CD83BC5C-D0A9-4B41-ACDD-A8DCB2D51F6F}" type="pres">
      <dgm:prSet presAssocID="{F337E53A-92CE-47ED-9B59-AD0ED862079D}" presName="circleA" presStyleLbl="node1" presStyleIdx="0" presStyleCnt="3"/>
      <dgm:spPr/>
    </dgm:pt>
    <dgm:pt modelId="{20D5162A-5A46-4E02-89F6-A66A99AFD44C}" type="pres">
      <dgm:prSet presAssocID="{F337E53A-92CE-47ED-9B59-AD0ED862079D}" presName="spaceA" presStyleCnt="0"/>
      <dgm:spPr/>
    </dgm:pt>
    <dgm:pt modelId="{5D5F6AF8-F1B2-4C95-BB80-62EDF012CC09}" type="pres">
      <dgm:prSet presAssocID="{1E7BD198-A5B9-4798-B858-037E2290CC46}" presName="space" presStyleCnt="0"/>
      <dgm:spPr/>
    </dgm:pt>
    <dgm:pt modelId="{C447717B-C430-415B-9094-DEB2089BEDF6}" type="pres">
      <dgm:prSet presAssocID="{5DD7DAD7-B65E-48D3-A0AC-6AB180A7BBF0}" presName="compositeB" presStyleCnt="0"/>
      <dgm:spPr/>
    </dgm:pt>
    <dgm:pt modelId="{D02775BB-B6C9-4CBD-B329-5CA2AAAAC7ED}" type="pres">
      <dgm:prSet presAssocID="{5DD7DAD7-B65E-48D3-A0AC-6AB180A7BBF0}" presName="textB" presStyleLbl="revTx" presStyleIdx="1" presStyleCnt="3" custScaleX="164040">
        <dgm:presLayoutVars>
          <dgm:bulletEnabled val="1"/>
        </dgm:presLayoutVars>
      </dgm:prSet>
      <dgm:spPr/>
    </dgm:pt>
    <dgm:pt modelId="{FDFBDEC2-920B-4DF2-9332-B8EC728D037D}" type="pres">
      <dgm:prSet presAssocID="{5DD7DAD7-B65E-48D3-A0AC-6AB180A7BBF0}" presName="circleB" presStyleLbl="node1" presStyleIdx="1" presStyleCnt="3"/>
      <dgm:spPr/>
    </dgm:pt>
    <dgm:pt modelId="{8277011B-E099-4C1F-A758-68A91C64A0FC}" type="pres">
      <dgm:prSet presAssocID="{5DD7DAD7-B65E-48D3-A0AC-6AB180A7BBF0}" presName="spaceB" presStyleCnt="0"/>
      <dgm:spPr/>
    </dgm:pt>
    <dgm:pt modelId="{867F9BA5-C6C4-48CB-82F7-572C2167CCE6}" type="pres">
      <dgm:prSet presAssocID="{0B7FCD5D-0D1B-43C7-A7EC-75354B26F91E}" presName="space" presStyleCnt="0"/>
      <dgm:spPr/>
    </dgm:pt>
    <dgm:pt modelId="{FEB7B1C8-491B-4F4E-B253-DEF3D57A1B12}" type="pres">
      <dgm:prSet presAssocID="{193E3766-FA16-499F-B357-659E8C5A4920}" presName="compositeA" presStyleCnt="0"/>
      <dgm:spPr/>
    </dgm:pt>
    <dgm:pt modelId="{E1BF839F-2B5A-4CEA-B7A5-024A369AEB82}" type="pres">
      <dgm:prSet presAssocID="{193E3766-FA16-499F-B357-659E8C5A4920}" presName="textA" presStyleLbl="revTx" presStyleIdx="2" presStyleCnt="3" custScaleX="112046">
        <dgm:presLayoutVars>
          <dgm:bulletEnabled val="1"/>
        </dgm:presLayoutVars>
      </dgm:prSet>
      <dgm:spPr/>
    </dgm:pt>
    <dgm:pt modelId="{E344CEFC-B706-416E-A29E-FE65BAEF98D7}" type="pres">
      <dgm:prSet presAssocID="{193E3766-FA16-499F-B357-659E8C5A4920}" presName="circleA" presStyleLbl="node1" presStyleIdx="2" presStyleCnt="3"/>
      <dgm:spPr/>
    </dgm:pt>
    <dgm:pt modelId="{7FF8539C-9937-4960-997D-B00FFF4A8337}" type="pres">
      <dgm:prSet presAssocID="{193E3766-FA16-499F-B357-659E8C5A4920}" presName="spaceA" presStyleCnt="0"/>
      <dgm:spPr/>
    </dgm:pt>
  </dgm:ptLst>
  <dgm:cxnLst>
    <dgm:cxn modelId="{5B97550D-2784-47AC-BA13-8A6AC671D166}" type="presOf" srcId="{5DD7DAD7-B65E-48D3-A0AC-6AB180A7BBF0}" destId="{D02775BB-B6C9-4CBD-B329-5CA2AAAAC7ED}" srcOrd="0" destOrd="0" presId="urn:microsoft.com/office/officeart/2005/8/layout/hProcess11"/>
    <dgm:cxn modelId="{F2429114-E714-47B2-80B6-EF65A6447787}" srcId="{16D3B226-C402-4BEB-A9AC-96C102D6CDC5}" destId="{193E3766-FA16-499F-B357-659E8C5A4920}" srcOrd="2" destOrd="0" parTransId="{9E227122-235B-4A6C-A5D4-ECFDB2110B0E}" sibTransId="{ED847E91-5EB0-4F62-814B-63B06DB60171}"/>
    <dgm:cxn modelId="{7C262027-BEEF-47CD-B107-AC476154C9C2}" srcId="{16D3B226-C402-4BEB-A9AC-96C102D6CDC5}" destId="{5DD7DAD7-B65E-48D3-A0AC-6AB180A7BBF0}" srcOrd="1" destOrd="0" parTransId="{55525E9D-E593-4374-AA6F-E23DE671DA39}" sibTransId="{0B7FCD5D-0D1B-43C7-A7EC-75354B26F91E}"/>
    <dgm:cxn modelId="{6A605F3B-1E5B-45A0-A03C-DDAB5BCCEF6F}" srcId="{16D3B226-C402-4BEB-A9AC-96C102D6CDC5}" destId="{F337E53A-92CE-47ED-9B59-AD0ED862079D}" srcOrd="0" destOrd="0" parTransId="{18640C96-FD68-4053-8886-31E8FF76B6F3}" sibTransId="{1E7BD198-A5B9-4798-B858-037E2290CC46}"/>
    <dgm:cxn modelId="{77A0A4A2-24CD-4487-8850-BE89BA37371A}" type="presOf" srcId="{F337E53A-92CE-47ED-9B59-AD0ED862079D}" destId="{D5A2116D-3DE3-40DD-905F-52E585E83E31}" srcOrd="0" destOrd="0" presId="urn:microsoft.com/office/officeart/2005/8/layout/hProcess11"/>
    <dgm:cxn modelId="{C90E8CB7-C06D-471C-9A5E-5FBBFFFE53AE}" type="presOf" srcId="{193E3766-FA16-499F-B357-659E8C5A4920}" destId="{E1BF839F-2B5A-4CEA-B7A5-024A369AEB82}" srcOrd="0" destOrd="0" presId="urn:microsoft.com/office/officeart/2005/8/layout/hProcess11"/>
    <dgm:cxn modelId="{E879C7F6-C1CE-4EEA-8357-58044E643E66}" type="presOf" srcId="{16D3B226-C402-4BEB-A9AC-96C102D6CDC5}" destId="{34586A72-463A-4344-A83E-73F1090C01FA}" srcOrd="0" destOrd="0" presId="urn:microsoft.com/office/officeart/2005/8/layout/hProcess11"/>
    <dgm:cxn modelId="{6784F528-F878-464D-AEEE-EAA776273F21}" type="presParOf" srcId="{34586A72-463A-4344-A83E-73F1090C01FA}" destId="{D58159FE-8E7F-43B5-A697-58D18E3664E6}" srcOrd="0" destOrd="0" presId="urn:microsoft.com/office/officeart/2005/8/layout/hProcess11"/>
    <dgm:cxn modelId="{9EA6125C-7F5A-420C-8ADD-C27EB2B38C7A}" type="presParOf" srcId="{34586A72-463A-4344-A83E-73F1090C01FA}" destId="{8CAE4F6E-753F-4922-B64F-48D085923A5D}" srcOrd="1" destOrd="0" presId="urn:microsoft.com/office/officeart/2005/8/layout/hProcess11"/>
    <dgm:cxn modelId="{A8A048A2-E4C1-4882-BFA9-14F4CE34710A}" type="presParOf" srcId="{8CAE4F6E-753F-4922-B64F-48D085923A5D}" destId="{EFF9432B-261A-410B-AE5E-B5287D4597B7}" srcOrd="0" destOrd="0" presId="urn:microsoft.com/office/officeart/2005/8/layout/hProcess11"/>
    <dgm:cxn modelId="{C6D738B3-321C-49BF-A93F-F201751EFCFD}" type="presParOf" srcId="{EFF9432B-261A-410B-AE5E-B5287D4597B7}" destId="{D5A2116D-3DE3-40DD-905F-52E585E83E31}" srcOrd="0" destOrd="0" presId="urn:microsoft.com/office/officeart/2005/8/layout/hProcess11"/>
    <dgm:cxn modelId="{44B6BF05-95C1-426B-BD93-05F86F73295C}" type="presParOf" srcId="{EFF9432B-261A-410B-AE5E-B5287D4597B7}" destId="{CD83BC5C-D0A9-4B41-ACDD-A8DCB2D51F6F}" srcOrd="1" destOrd="0" presId="urn:microsoft.com/office/officeart/2005/8/layout/hProcess11"/>
    <dgm:cxn modelId="{72FB1556-83B2-42B7-AA18-8C972D27A6B0}" type="presParOf" srcId="{EFF9432B-261A-410B-AE5E-B5287D4597B7}" destId="{20D5162A-5A46-4E02-89F6-A66A99AFD44C}" srcOrd="2" destOrd="0" presId="urn:microsoft.com/office/officeart/2005/8/layout/hProcess11"/>
    <dgm:cxn modelId="{C3E5B868-3883-4481-928D-DA23145B0BD9}" type="presParOf" srcId="{8CAE4F6E-753F-4922-B64F-48D085923A5D}" destId="{5D5F6AF8-F1B2-4C95-BB80-62EDF012CC09}" srcOrd="1" destOrd="0" presId="urn:microsoft.com/office/officeart/2005/8/layout/hProcess11"/>
    <dgm:cxn modelId="{D09AF612-8C7F-474E-B815-F066BDF773C9}" type="presParOf" srcId="{8CAE4F6E-753F-4922-B64F-48D085923A5D}" destId="{C447717B-C430-415B-9094-DEB2089BEDF6}" srcOrd="2" destOrd="0" presId="urn:microsoft.com/office/officeart/2005/8/layout/hProcess11"/>
    <dgm:cxn modelId="{AEE45999-125C-40CA-A1F6-C99EBF3F3C68}" type="presParOf" srcId="{C447717B-C430-415B-9094-DEB2089BEDF6}" destId="{D02775BB-B6C9-4CBD-B329-5CA2AAAAC7ED}" srcOrd="0" destOrd="0" presId="urn:microsoft.com/office/officeart/2005/8/layout/hProcess11"/>
    <dgm:cxn modelId="{301AAFC5-1CEF-400B-8205-AE6DF8592366}" type="presParOf" srcId="{C447717B-C430-415B-9094-DEB2089BEDF6}" destId="{FDFBDEC2-920B-4DF2-9332-B8EC728D037D}" srcOrd="1" destOrd="0" presId="urn:microsoft.com/office/officeart/2005/8/layout/hProcess11"/>
    <dgm:cxn modelId="{AE58FB08-C33B-48FA-B044-E2D14C32EBD6}" type="presParOf" srcId="{C447717B-C430-415B-9094-DEB2089BEDF6}" destId="{8277011B-E099-4C1F-A758-68A91C64A0FC}" srcOrd="2" destOrd="0" presId="urn:microsoft.com/office/officeart/2005/8/layout/hProcess11"/>
    <dgm:cxn modelId="{B5011B8B-9F33-4A6E-A971-FE71E911280D}" type="presParOf" srcId="{8CAE4F6E-753F-4922-B64F-48D085923A5D}" destId="{867F9BA5-C6C4-48CB-82F7-572C2167CCE6}" srcOrd="3" destOrd="0" presId="urn:microsoft.com/office/officeart/2005/8/layout/hProcess11"/>
    <dgm:cxn modelId="{8D90566E-E1AE-4CA5-87F2-867CB62F0B90}" type="presParOf" srcId="{8CAE4F6E-753F-4922-B64F-48D085923A5D}" destId="{FEB7B1C8-491B-4F4E-B253-DEF3D57A1B12}" srcOrd="4" destOrd="0" presId="urn:microsoft.com/office/officeart/2005/8/layout/hProcess11"/>
    <dgm:cxn modelId="{756262DD-1DE4-4C13-A4E1-9A77A9C7DAD5}" type="presParOf" srcId="{FEB7B1C8-491B-4F4E-B253-DEF3D57A1B12}" destId="{E1BF839F-2B5A-4CEA-B7A5-024A369AEB82}" srcOrd="0" destOrd="0" presId="urn:microsoft.com/office/officeart/2005/8/layout/hProcess11"/>
    <dgm:cxn modelId="{DC93F3A9-A742-4C70-BCD4-87A9BFD67D3B}" type="presParOf" srcId="{FEB7B1C8-491B-4F4E-B253-DEF3D57A1B12}" destId="{E344CEFC-B706-416E-A29E-FE65BAEF98D7}" srcOrd="1" destOrd="0" presId="urn:microsoft.com/office/officeart/2005/8/layout/hProcess11"/>
    <dgm:cxn modelId="{74C1BDB5-2410-4369-BE48-64CA8C5AFDCF}" type="presParOf" srcId="{FEB7B1C8-491B-4F4E-B253-DEF3D57A1B12}" destId="{7FF8539C-9937-4960-997D-B00FFF4A833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2A2744-0634-455D-8340-F61EEB4FB3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2CA6619-2002-4FC4-8DF1-9B8C8F11AD09}">
      <dgm:prSet/>
      <dgm:spPr/>
      <dgm:t>
        <a:bodyPr/>
        <a:lstStyle/>
        <a:p>
          <a:r>
            <a:rPr lang="en-US" dirty="0"/>
            <a:t>MAU</a:t>
          </a:r>
          <a:endParaRPr lang="zh-CN" dirty="0"/>
        </a:p>
      </dgm:t>
    </dgm:pt>
    <dgm:pt modelId="{E7492230-48F5-492E-AAD5-0DCAE5989F47}" cxnId="{379336E0-6A0D-49EC-BACA-298DB50ECD6A}" type="parTrans">
      <dgm:prSet/>
      <dgm:spPr/>
      <dgm:t>
        <a:bodyPr/>
        <a:lstStyle/>
        <a:p>
          <a:endParaRPr lang="zh-CN" altLang="en-US"/>
        </a:p>
      </dgm:t>
    </dgm:pt>
    <dgm:pt modelId="{CFC95474-F011-479B-AF9C-E760998AD0B7}" cxnId="{379336E0-6A0D-49EC-BACA-298DB50ECD6A}" type="sibTrans">
      <dgm:prSet/>
      <dgm:spPr/>
      <dgm:t>
        <a:bodyPr/>
        <a:lstStyle/>
        <a:p>
          <a:endParaRPr lang="zh-CN" altLang="en-US"/>
        </a:p>
      </dgm:t>
    </dgm:pt>
    <dgm:pt modelId="{3851806F-ADBE-4770-A004-1996ED9AD120}" type="pres">
      <dgm:prSet presAssocID="{6B2A2744-0634-455D-8340-F61EEB4FB3EC}" presName="linear" presStyleCnt="0">
        <dgm:presLayoutVars>
          <dgm:animLvl val="lvl"/>
          <dgm:resizeHandles val="exact"/>
        </dgm:presLayoutVars>
      </dgm:prSet>
      <dgm:spPr/>
    </dgm:pt>
    <dgm:pt modelId="{6478DF89-6178-4197-AA5B-9320DC6261F6}" type="pres">
      <dgm:prSet presAssocID="{62CA6619-2002-4FC4-8DF1-9B8C8F11AD09}" presName="parentText" presStyleLbl="node1" presStyleIdx="0" presStyleCnt="1">
        <dgm:presLayoutVars>
          <dgm:chMax val="0"/>
          <dgm:bulletEnabled val="1"/>
        </dgm:presLayoutVars>
      </dgm:prSet>
      <dgm:spPr/>
    </dgm:pt>
  </dgm:ptLst>
  <dgm:cxnLst>
    <dgm:cxn modelId="{51E98EB9-4E93-432E-909C-F288E2A94BEB}" type="presOf" srcId="{62CA6619-2002-4FC4-8DF1-9B8C8F11AD09}" destId="{6478DF89-6178-4197-AA5B-9320DC6261F6}" srcOrd="0" destOrd="0" presId="urn:microsoft.com/office/officeart/2005/8/layout/vList2"/>
    <dgm:cxn modelId="{379336E0-6A0D-49EC-BACA-298DB50ECD6A}" srcId="{6B2A2744-0634-455D-8340-F61EEB4FB3EC}" destId="{62CA6619-2002-4FC4-8DF1-9B8C8F11AD09}" srcOrd="0" destOrd="0" parTransId="{E7492230-48F5-492E-AAD5-0DCAE5989F47}" sibTransId="{CFC95474-F011-479B-AF9C-E760998AD0B7}"/>
    <dgm:cxn modelId="{6249B6EE-F3CD-45B8-9051-98C5990C61F0}" type="presOf" srcId="{6B2A2744-0634-455D-8340-F61EEB4FB3EC}" destId="{3851806F-ADBE-4770-A004-1996ED9AD120}" srcOrd="0" destOrd="0" presId="urn:microsoft.com/office/officeart/2005/8/layout/vList2"/>
    <dgm:cxn modelId="{E7DAFEEE-6FE3-4AE5-80B0-9CF910070A07}" type="presParOf" srcId="{3851806F-ADBE-4770-A004-1996ED9AD120}" destId="{6478DF89-6178-4197-AA5B-9320DC6261F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2A2744-0634-455D-8340-F61EEB4FB3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2CA6619-2002-4FC4-8DF1-9B8C8F11AD09}">
      <dgm:prSet/>
      <dgm:spPr/>
      <dgm:t>
        <a:bodyPr/>
        <a:lstStyle/>
        <a:p>
          <a:r>
            <a:rPr lang="en-US" dirty="0"/>
            <a:t>MAU</a:t>
          </a:r>
          <a:endParaRPr lang="zh-CN" dirty="0"/>
        </a:p>
      </dgm:t>
    </dgm:pt>
    <dgm:pt modelId="{E7492230-48F5-492E-AAD5-0DCAE5989F47}" cxnId="{379336E0-6A0D-49EC-BACA-298DB50ECD6A}" type="parTrans">
      <dgm:prSet/>
      <dgm:spPr/>
      <dgm:t>
        <a:bodyPr/>
        <a:lstStyle/>
        <a:p>
          <a:endParaRPr lang="zh-CN" altLang="en-US"/>
        </a:p>
      </dgm:t>
    </dgm:pt>
    <dgm:pt modelId="{CFC95474-F011-479B-AF9C-E760998AD0B7}" cxnId="{379336E0-6A0D-49EC-BACA-298DB50ECD6A}" type="sibTrans">
      <dgm:prSet/>
      <dgm:spPr/>
      <dgm:t>
        <a:bodyPr/>
        <a:lstStyle/>
        <a:p>
          <a:endParaRPr lang="zh-CN" altLang="en-US"/>
        </a:p>
      </dgm:t>
    </dgm:pt>
    <dgm:pt modelId="{3851806F-ADBE-4770-A004-1996ED9AD120}" type="pres">
      <dgm:prSet presAssocID="{6B2A2744-0634-455D-8340-F61EEB4FB3EC}" presName="linear" presStyleCnt="0">
        <dgm:presLayoutVars>
          <dgm:animLvl val="lvl"/>
          <dgm:resizeHandles val="exact"/>
        </dgm:presLayoutVars>
      </dgm:prSet>
      <dgm:spPr/>
    </dgm:pt>
    <dgm:pt modelId="{6478DF89-6178-4197-AA5B-9320DC6261F6}" type="pres">
      <dgm:prSet presAssocID="{62CA6619-2002-4FC4-8DF1-9B8C8F11AD09}" presName="parentText" presStyleLbl="node1" presStyleIdx="0" presStyleCnt="1">
        <dgm:presLayoutVars>
          <dgm:chMax val="0"/>
          <dgm:bulletEnabled val="1"/>
        </dgm:presLayoutVars>
      </dgm:prSet>
      <dgm:spPr/>
    </dgm:pt>
  </dgm:ptLst>
  <dgm:cxnLst>
    <dgm:cxn modelId="{51E98EB9-4E93-432E-909C-F288E2A94BEB}" type="presOf" srcId="{62CA6619-2002-4FC4-8DF1-9B8C8F11AD09}" destId="{6478DF89-6178-4197-AA5B-9320DC6261F6}" srcOrd="0" destOrd="0" presId="urn:microsoft.com/office/officeart/2005/8/layout/vList2"/>
    <dgm:cxn modelId="{379336E0-6A0D-49EC-BACA-298DB50ECD6A}" srcId="{6B2A2744-0634-455D-8340-F61EEB4FB3EC}" destId="{62CA6619-2002-4FC4-8DF1-9B8C8F11AD09}" srcOrd="0" destOrd="0" parTransId="{E7492230-48F5-492E-AAD5-0DCAE5989F47}" sibTransId="{CFC95474-F011-479B-AF9C-E760998AD0B7}"/>
    <dgm:cxn modelId="{6249B6EE-F3CD-45B8-9051-98C5990C61F0}" type="presOf" srcId="{6B2A2744-0634-455D-8340-F61EEB4FB3EC}" destId="{3851806F-ADBE-4770-A004-1996ED9AD120}" srcOrd="0" destOrd="0" presId="urn:microsoft.com/office/officeart/2005/8/layout/vList2"/>
    <dgm:cxn modelId="{E7DAFEEE-6FE3-4AE5-80B0-9CF910070A07}" type="presParOf" srcId="{3851806F-ADBE-4770-A004-1996ED9AD120}" destId="{6478DF89-6178-4197-AA5B-9320DC6261F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2A2744-0634-455D-8340-F61EEB4FB3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2CA6619-2002-4FC4-8DF1-9B8C8F11AD09}">
      <dgm:prSet/>
      <dgm:spPr/>
      <dgm:t>
        <a:bodyPr/>
        <a:lstStyle/>
        <a:p>
          <a:r>
            <a:rPr lang="en-US" dirty="0"/>
            <a:t>MAU</a:t>
          </a:r>
          <a:endParaRPr lang="zh-CN" dirty="0"/>
        </a:p>
      </dgm:t>
    </dgm:pt>
    <dgm:pt modelId="{E7492230-48F5-492E-AAD5-0DCAE5989F47}" cxnId="{379336E0-6A0D-49EC-BACA-298DB50ECD6A}" type="parTrans">
      <dgm:prSet/>
      <dgm:spPr/>
      <dgm:t>
        <a:bodyPr/>
        <a:lstStyle/>
        <a:p>
          <a:endParaRPr lang="zh-CN" altLang="en-US"/>
        </a:p>
      </dgm:t>
    </dgm:pt>
    <dgm:pt modelId="{CFC95474-F011-479B-AF9C-E760998AD0B7}" cxnId="{379336E0-6A0D-49EC-BACA-298DB50ECD6A}" type="sibTrans">
      <dgm:prSet/>
      <dgm:spPr/>
      <dgm:t>
        <a:bodyPr/>
        <a:lstStyle/>
        <a:p>
          <a:endParaRPr lang="zh-CN" altLang="en-US"/>
        </a:p>
      </dgm:t>
    </dgm:pt>
    <dgm:pt modelId="{3851806F-ADBE-4770-A004-1996ED9AD120}" type="pres">
      <dgm:prSet presAssocID="{6B2A2744-0634-455D-8340-F61EEB4FB3EC}" presName="linear" presStyleCnt="0">
        <dgm:presLayoutVars>
          <dgm:animLvl val="lvl"/>
          <dgm:resizeHandles val="exact"/>
        </dgm:presLayoutVars>
      </dgm:prSet>
      <dgm:spPr/>
    </dgm:pt>
    <dgm:pt modelId="{6478DF89-6178-4197-AA5B-9320DC6261F6}" type="pres">
      <dgm:prSet presAssocID="{62CA6619-2002-4FC4-8DF1-9B8C8F11AD09}" presName="parentText" presStyleLbl="node1" presStyleIdx="0" presStyleCnt="1" custLinFactX="81743" custLinFactNeighborX="100000" custLinFactNeighborY="-83484">
        <dgm:presLayoutVars>
          <dgm:chMax val="0"/>
          <dgm:bulletEnabled val="1"/>
        </dgm:presLayoutVars>
      </dgm:prSet>
      <dgm:spPr/>
    </dgm:pt>
  </dgm:ptLst>
  <dgm:cxnLst>
    <dgm:cxn modelId="{51E98EB9-4E93-432E-909C-F288E2A94BEB}" type="presOf" srcId="{62CA6619-2002-4FC4-8DF1-9B8C8F11AD09}" destId="{6478DF89-6178-4197-AA5B-9320DC6261F6}" srcOrd="0" destOrd="0" presId="urn:microsoft.com/office/officeart/2005/8/layout/vList2"/>
    <dgm:cxn modelId="{379336E0-6A0D-49EC-BACA-298DB50ECD6A}" srcId="{6B2A2744-0634-455D-8340-F61EEB4FB3EC}" destId="{62CA6619-2002-4FC4-8DF1-9B8C8F11AD09}" srcOrd="0" destOrd="0" parTransId="{E7492230-48F5-492E-AAD5-0DCAE5989F47}" sibTransId="{CFC95474-F011-479B-AF9C-E760998AD0B7}"/>
    <dgm:cxn modelId="{6249B6EE-F3CD-45B8-9051-98C5990C61F0}" type="presOf" srcId="{6B2A2744-0634-455D-8340-F61EEB4FB3EC}" destId="{3851806F-ADBE-4770-A004-1996ED9AD120}" srcOrd="0" destOrd="0" presId="urn:microsoft.com/office/officeart/2005/8/layout/vList2"/>
    <dgm:cxn modelId="{E7DAFEEE-6FE3-4AE5-80B0-9CF910070A07}" type="presParOf" srcId="{3851806F-ADBE-4770-A004-1996ED9AD120}" destId="{6478DF89-6178-4197-AA5B-9320DC6261F6}"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2A2744-0634-455D-8340-F61EEB4FB3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2CA6619-2002-4FC4-8DF1-9B8C8F11AD09}">
      <dgm:prSet/>
      <dgm:spPr/>
      <dgm:t>
        <a:bodyPr/>
        <a:lstStyle/>
        <a:p>
          <a:r>
            <a:rPr lang="en-US" dirty="0"/>
            <a:t>MAU</a:t>
          </a:r>
          <a:endParaRPr lang="zh-CN" dirty="0"/>
        </a:p>
      </dgm:t>
    </dgm:pt>
    <dgm:pt modelId="{E7492230-48F5-492E-AAD5-0DCAE5989F47}" cxnId="{379336E0-6A0D-49EC-BACA-298DB50ECD6A}" type="parTrans">
      <dgm:prSet/>
      <dgm:spPr/>
      <dgm:t>
        <a:bodyPr/>
        <a:lstStyle/>
        <a:p>
          <a:endParaRPr lang="zh-CN" altLang="en-US"/>
        </a:p>
      </dgm:t>
    </dgm:pt>
    <dgm:pt modelId="{CFC95474-F011-479B-AF9C-E760998AD0B7}" cxnId="{379336E0-6A0D-49EC-BACA-298DB50ECD6A}" type="sibTrans">
      <dgm:prSet/>
      <dgm:spPr/>
      <dgm:t>
        <a:bodyPr/>
        <a:lstStyle/>
        <a:p>
          <a:endParaRPr lang="zh-CN" altLang="en-US"/>
        </a:p>
      </dgm:t>
    </dgm:pt>
    <dgm:pt modelId="{3851806F-ADBE-4770-A004-1996ED9AD120}" type="pres">
      <dgm:prSet presAssocID="{6B2A2744-0634-455D-8340-F61EEB4FB3EC}" presName="linear" presStyleCnt="0">
        <dgm:presLayoutVars>
          <dgm:animLvl val="lvl"/>
          <dgm:resizeHandles val="exact"/>
        </dgm:presLayoutVars>
      </dgm:prSet>
      <dgm:spPr/>
    </dgm:pt>
    <dgm:pt modelId="{6478DF89-6178-4197-AA5B-9320DC6261F6}" type="pres">
      <dgm:prSet presAssocID="{62CA6619-2002-4FC4-8DF1-9B8C8F11AD09}" presName="parentText" presStyleLbl="node1" presStyleIdx="0" presStyleCnt="1" custLinFactNeighborX="29928" custLinFactNeighborY="-7315">
        <dgm:presLayoutVars>
          <dgm:chMax val="0"/>
          <dgm:bulletEnabled val="1"/>
        </dgm:presLayoutVars>
      </dgm:prSet>
      <dgm:spPr/>
    </dgm:pt>
  </dgm:ptLst>
  <dgm:cxnLst>
    <dgm:cxn modelId="{51E98EB9-4E93-432E-909C-F288E2A94BEB}" type="presOf" srcId="{62CA6619-2002-4FC4-8DF1-9B8C8F11AD09}" destId="{6478DF89-6178-4197-AA5B-9320DC6261F6}" srcOrd="0" destOrd="0" presId="urn:microsoft.com/office/officeart/2005/8/layout/vList2"/>
    <dgm:cxn modelId="{379336E0-6A0D-49EC-BACA-298DB50ECD6A}" srcId="{6B2A2744-0634-455D-8340-F61EEB4FB3EC}" destId="{62CA6619-2002-4FC4-8DF1-9B8C8F11AD09}" srcOrd="0" destOrd="0" parTransId="{E7492230-48F5-492E-AAD5-0DCAE5989F47}" sibTransId="{CFC95474-F011-479B-AF9C-E760998AD0B7}"/>
    <dgm:cxn modelId="{6249B6EE-F3CD-45B8-9051-98C5990C61F0}" type="presOf" srcId="{6B2A2744-0634-455D-8340-F61EEB4FB3EC}" destId="{3851806F-ADBE-4770-A004-1996ED9AD120}" srcOrd="0" destOrd="0" presId="urn:microsoft.com/office/officeart/2005/8/layout/vList2"/>
    <dgm:cxn modelId="{E7DAFEEE-6FE3-4AE5-80B0-9CF910070A07}" type="presParOf" srcId="{3851806F-ADBE-4770-A004-1996ED9AD120}" destId="{6478DF89-6178-4197-AA5B-9320DC6261F6}"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2A2744-0634-455D-8340-F61EEB4FB3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2CA6619-2002-4FC4-8DF1-9B8C8F11AD09}">
      <dgm:prSet/>
      <dgm:spPr/>
      <dgm:t>
        <a:bodyPr/>
        <a:lstStyle/>
        <a:p>
          <a:r>
            <a:rPr lang="en-US" dirty="0"/>
            <a:t>MAU</a:t>
          </a:r>
          <a:endParaRPr lang="zh-CN" dirty="0"/>
        </a:p>
      </dgm:t>
    </dgm:pt>
    <dgm:pt modelId="{E7492230-48F5-492E-AAD5-0DCAE5989F47}" cxnId="{379336E0-6A0D-49EC-BACA-298DB50ECD6A}" type="parTrans">
      <dgm:prSet/>
      <dgm:spPr/>
      <dgm:t>
        <a:bodyPr/>
        <a:lstStyle/>
        <a:p>
          <a:endParaRPr lang="zh-CN" altLang="en-US"/>
        </a:p>
      </dgm:t>
    </dgm:pt>
    <dgm:pt modelId="{CFC95474-F011-479B-AF9C-E760998AD0B7}" cxnId="{379336E0-6A0D-49EC-BACA-298DB50ECD6A}" type="sibTrans">
      <dgm:prSet/>
      <dgm:spPr/>
      <dgm:t>
        <a:bodyPr/>
        <a:lstStyle/>
        <a:p>
          <a:endParaRPr lang="zh-CN" altLang="en-US"/>
        </a:p>
      </dgm:t>
    </dgm:pt>
    <dgm:pt modelId="{3851806F-ADBE-4770-A004-1996ED9AD120}" type="pres">
      <dgm:prSet presAssocID="{6B2A2744-0634-455D-8340-F61EEB4FB3EC}" presName="linear" presStyleCnt="0">
        <dgm:presLayoutVars>
          <dgm:animLvl val="lvl"/>
          <dgm:resizeHandles val="exact"/>
        </dgm:presLayoutVars>
      </dgm:prSet>
      <dgm:spPr/>
    </dgm:pt>
    <dgm:pt modelId="{6478DF89-6178-4197-AA5B-9320DC6261F6}" type="pres">
      <dgm:prSet presAssocID="{62CA6619-2002-4FC4-8DF1-9B8C8F11AD09}" presName="parentText" presStyleLbl="node1" presStyleIdx="0" presStyleCnt="1">
        <dgm:presLayoutVars>
          <dgm:chMax val="0"/>
          <dgm:bulletEnabled val="1"/>
        </dgm:presLayoutVars>
      </dgm:prSet>
      <dgm:spPr/>
    </dgm:pt>
  </dgm:ptLst>
  <dgm:cxnLst>
    <dgm:cxn modelId="{51E98EB9-4E93-432E-909C-F288E2A94BEB}" type="presOf" srcId="{62CA6619-2002-4FC4-8DF1-9B8C8F11AD09}" destId="{6478DF89-6178-4197-AA5B-9320DC6261F6}" srcOrd="0" destOrd="0" presId="urn:microsoft.com/office/officeart/2005/8/layout/vList2"/>
    <dgm:cxn modelId="{379336E0-6A0D-49EC-BACA-298DB50ECD6A}" srcId="{6B2A2744-0634-455D-8340-F61EEB4FB3EC}" destId="{62CA6619-2002-4FC4-8DF1-9B8C8F11AD09}" srcOrd="0" destOrd="0" parTransId="{E7492230-48F5-492E-AAD5-0DCAE5989F47}" sibTransId="{CFC95474-F011-479B-AF9C-E760998AD0B7}"/>
    <dgm:cxn modelId="{6249B6EE-F3CD-45B8-9051-98C5990C61F0}" type="presOf" srcId="{6B2A2744-0634-455D-8340-F61EEB4FB3EC}" destId="{3851806F-ADBE-4770-A004-1996ED9AD120}" srcOrd="0" destOrd="0" presId="urn:microsoft.com/office/officeart/2005/8/layout/vList2"/>
    <dgm:cxn modelId="{E7DAFEEE-6FE3-4AE5-80B0-9CF910070A07}" type="presParOf" srcId="{3851806F-ADBE-4770-A004-1996ED9AD120}" destId="{6478DF89-6178-4197-AA5B-9320DC6261F6}"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2A2744-0634-455D-8340-F61EEB4FB3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3851806F-ADBE-4770-A004-1996ED9AD120}" type="pres">
      <dgm:prSet presAssocID="{6B2A2744-0634-455D-8340-F61EEB4FB3EC}" presName="linear" presStyleCnt="0">
        <dgm:presLayoutVars>
          <dgm:animLvl val="lvl"/>
          <dgm:resizeHandles val="exact"/>
        </dgm:presLayoutVars>
      </dgm:prSet>
      <dgm:spPr/>
    </dgm:pt>
  </dgm:ptLst>
  <dgm:cxnLst>
    <dgm:cxn modelId="{6249B6EE-F3CD-45B8-9051-98C5990C61F0}" type="presOf" srcId="{6B2A2744-0634-455D-8340-F61EEB4FB3EC}" destId="{3851806F-ADBE-4770-A004-1996ED9AD120}" srcOrd="0" destOrd="0" presId="urn:microsoft.com/office/officeart/2005/8/layout/vList2"/>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34314" cy="2593426"/>
        <a:chOff x="0" y="0"/>
        <a:chExt cx="8534314" cy="2593426"/>
      </a:xfrm>
    </dsp:grpSpPr>
    <dsp:sp modelId="{D58159FE-8E7F-43B5-A697-58D18E3664E6}">
      <dsp:nvSpPr>
        <dsp:cNvPr id="3" name="燕尾形箭头 2"/>
        <dsp:cNvSpPr/>
      </dsp:nvSpPr>
      <dsp:spPr bwMode="white">
        <a:xfrm>
          <a:off x="0" y="778028"/>
          <a:ext cx="8534314" cy="1037370"/>
        </a:xfrm>
        <a:prstGeom prst="notchedRightArrow">
          <a:avLst/>
        </a:prstGeom>
      </dsp:spPr>
      <dsp:style>
        <a:lnRef idx="0">
          <a:schemeClr val="accent1"/>
        </a:lnRef>
        <a:fillRef idx="1">
          <a:schemeClr val="accent1">
            <a:tint val="40000"/>
          </a:schemeClr>
        </a:fillRef>
        <a:effectRef idx="2">
          <a:scrgbClr r="0" g="0" b="0"/>
        </a:effectRef>
        <a:fontRef idx="minor"/>
      </dsp:style>
      <dsp:txXfrm>
        <a:off x="0" y="778028"/>
        <a:ext cx="8534314" cy="1037370"/>
      </dsp:txXfrm>
    </dsp:sp>
    <dsp:sp modelId="{D5A2116D-3DE3-40DD-905F-52E585E83E31}">
      <dsp:nvSpPr>
        <dsp:cNvPr id="4" name="矩形 3"/>
        <dsp:cNvSpPr/>
      </dsp:nvSpPr>
      <dsp:spPr bwMode="white">
        <a:xfrm>
          <a:off x="0" y="0"/>
          <a:ext cx="2477704" cy="10373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5344" tIns="85344" rIns="85344" bIns="85344" anchor="b"/>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1200" dirty="0">
              <a:solidFill>
                <a:schemeClr val="tx1"/>
              </a:solidFill>
            </a:rPr>
            <a:t>第一：提出了一种新颖的</a:t>
          </a:r>
          <a:r>
            <a:rPr lang="en-US" sz="1200" dirty="0" err="1">
              <a:solidFill>
                <a:schemeClr val="tx1"/>
              </a:solidFill>
            </a:rPr>
            <a:t>sketchlet</a:t>
          </a:r>
          <a:r>
            <a:rPr lang="zh-CN" sz="1200" dirty="0">
              <a:solidFill>
                <a:schemeClr val="tx1"/>
              </a:solidFill>
            </a:rPr>
            <a:t>设计，称为散点</a:t>
          </a:r>
          <a:r>
            <a:rPr lang="en-US" sz="1200" dirty="0" err="1">
              <a:solidFill>
                <a:schemeClr val="tx1"/>
              </a:solidFill>
            </a:rPr>
            <a:t>sketchlet</a:t>
          </a:r>
          <a:r>
            <a:rPr lang="zh-CN" sz="1200" dirty="0">
              <a:solidFill>
                <a:schemeClr val="tx1"/>
              </a:solidFill>
            </a:rPr>
            <a:t>。与</a:t>
          </a:r>
          <a:r>
            <a:rPr lang="en-US" sz="1200" dirty="0" err="1">
              <a:solidFill>
                <a:schemeClr val="tx1"/>
              </a:solidFill>
            </a:rPr>
            <a:t>LightGuardian</a:t>
          </a:r>
          <a:r>
            <a:rPr lang="zh-CN" sz="1200" dirty="0">
              <a:solidFill>
                <a:schemeClr val="tx1"/>
              </a:solidFill>
            </a:rPr>
            <a:t>中包含整个</a:t>
          </a:r>
          <a:r>
            <a:rPr lang="en-US" sz="1200" dirty="0">
              <a:solidFill>
                <a:schemeClr val="tx1"/>
              </a:solidFill>
            </a:rPr>
            <a:t>sketch</a:t>
          </a:r>
          <a:r>
            <a:rPr lang="zh-CN" sz="1200" dirty="0">
              <a:solidFill>
                <a:schemeClr val="tx1"/>
              </a:solidFill>
            </a:rPr>
            <a:t>列的列</a:t>
          </a:r>
          <a:r>
            <a:rPr lang="en-US" sz="1200" dirty="0" err="1">
              <a:solidFill>
                <a:schemeClr val="tx1"/>
              </a:solidFill>
            </a:rPr>
            <a:t>sketchlet</a:t>
          </a:r>
          <a:r>
            <a:rPr lang="zh-CN" sz="1200" dirty="0">
              <a:solidFill>
                <a:schemeClr val="tx1"/>
              </a:solidFill>
            </a:rPr>
            <a:t>不同，散点</a:t>
          </a:r>
          <a:r>
            <a:rPr lang="en-US" sz="1200" dirty="0" err="1">
              <a:solidFill>
                <a:schemeClr val="tx1"/>
              </a:solidFill>
            </a:rPr>
            <a:t>sketchlet</a:t>
          </a:r>
          <a:r>
            <a:rPr lang="zh-CN" sz="1200" dirty="0">
              <a:solidFill>
                <a:schemeClr val="tx1"/>
              </a:solidFill>
            </a:rPr>
            <a:t>允许交换机从不同的列中选择单个</a:t>
          </a:r>
          <a:r>
            <a:rPr lang="en-US" sz="1200" dirty="0">
              <a:solidFill>
                <a:schemeClr val="tx1"/>
              </a:solidFill>
            </a:rPr>
            <a:t>sketch</a:t>
          </a:r>
          <a:r>
            <a:rPr lang="zh-CN" sz="1200" dirty="0">
              <a:solidFill>
                <a:schemeClr val="tx1"/>
              </a:solidFill>
            </a:rPr>
            <a:t>桶添加到</a:t>
          </a:r>
          <a:r>
            <a:rPr lang="en-US" sz="1200" dirty="0" err="1">
              <a:solidFill>
                <a:schemeClr val="tx1"/>
              </a:solidFill>
            </a:rPr>
            <a:t>sketchlet</a:t>
          </a:r>
          <a:r>
            <a:rPr lang="zh-CN" sz="1200" dirty="0">
              <a:solidFill>
                <a:schemeClr val="tx1"/>
              </a:solidFill>
            </a:rPr>
            <a:t>中。</a:t>
          </a:r>
          <a:endParaRPr>
            <a:solidFill>
              <a:schemeClr val="tx1"/>
            </a:solidFill>
          </a:endParaRPr>
        </a:p>
      </dsp:txBody>
      <dsp:txXfrm>
        <a:off x="0" y="0"/>
        <a:ext cx="2477704" cy="1037370"/>
      </dsp:txXfrm>
    </dsp:sp>
    <dsp:sp modelId="{CD83BC5C-D0A9-4B41-ACDD-A8DCB2D51F6F}">
      <dsp:nvSpPr>
        <dsp:cNvPr id="5" name="椭圆 4"/>
        <dsp:cNvSpPr/>
      </dsp:nvSpPr>
      <dsp:spPr bwMode="white">
        <a:xfrm>
          <a:off x="1109181" y="1167042"/>
          <a:ext cx="259343" cy="259343"/>
        </a:xfrm>
        <a:prstGeom prst="ellipse">
          <a:avLst/>
        </a:prstGeom>
      </dsp:spPr>
      <dsp:style>
        <a:lnRef idx="0">
          <a:schemeClr val="lt1"/>
        </a:lnRef>
        <a:fillRef idx="3">
          <a:schemeClr val="accent1"/>
        </a:fillRef>
        <a:effectRef idx="2">
          <a:scrgbClr r="0" g="0" b="0"/>
        </a:effectRef>
        <a:fontRef idx="minor">
          <a:schemeClr val="lt1"/>
        </a:fontRef>
      </dsp:style>
      <dsp:txXfrm>
        <a:off x="1109181" y="1167042"/>
        <a:ext cx="259343" cy="259343"/>
      </dsp:txXfrm>
    </dsp:sp>
    <dsp:sp modelId="{D02775BB-B6C9-4CBD-B329-5CA2AAAAC7ED}">
      <dsp:nvSpPr>
        <dsp:cNvPr id="6" name="矩形 5"/>
        <dsp:cNvSpPr/>
      </dsp:nvSpPr>
      <dsp:spPr bwMode="white">
        <a:xfrm>
          <a:off x="2601589" y="1556056"/>
          <a:ext cx="2477704" cy="10373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5344" tIns="85344" rIns="85344" bIns="85344"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1200" dirty="0">
              <a:solidFill>
                <a:schemeClr val="tx1"/>
              </a:solidFill>
            </a:rPr>
            <a:t>第二：设计了一种</a:t>
          </a:r>
          <a:r>
            <a:rPr lang="en-US" sz="1200" dirty="0" err="1">
              <a:solidFill>
                <a:schemeClr val="tx1"/>
              </a:solidFill>
            </a:rPr>
            <a:t>sketchlet</a:t>
          </a:r>
          <a:r>
            <a:rPr lang="zh-CN" sz="1200" dirty="0">
              <a:solidFill>
                <a:schemeClr val="tx1"/>
              </a:solidFill>
            </a:rPr>
            <a:t>选择</a:t>
          </a:r>
          <a:r>
            <a:rPr lang="en-US" sz="1200" dirty="0">
              <a:solidFill>
                <a:schemeClr val="tx1"/>
              </a:solidFill>
            </a:rPr>
            <a:t>sketch</a:t>
          </a:r>
          <a:r>
            <a:rPr lang="zh-CN" sz="1200" dirty="0">
              <a:solidFill>
                <a:schemeClr val="tx1"/>
              </a:solidFill>
            </a:rPr>
            <a:t>桶的方法。设计了一个位图数据结构来跟踪</a:t>
          </a:r>
          <a:r>
            <a:rPr lang="en-US" sz="1200" dirty="0">
              <a:solidFill>
                <a:schemeClr val="tx1"/>
              </a:solidFill>
            </a:rPr>
            <a:t>sketch</a:t>
          </a:r>
          <a:r>
            <a:rPr lang="zh-CN" sz="1200" dirty="0">
              <a:solidFill>
                <a:schemeClr val="tx1"/>
              </a:solidFill>
            </a:rPr>
            <a:t>桶的更新状态，并开发了一个基于位图的算法来避免选择无效的</a:t>
          </a:r>
          <a:r>
            <a:rPr lang="en-US" sz="1200" dirty="0">
              <a:solidFill>
                <a:schemeClr val="tx1"/>
              </a:solidFill>
            </a:rPr>
            <a:t>sketch</a:t>
          </a:r>
          <a:r>
            <a:rPr lang="zh-CN" sz="1200" dirty="0">
              <a:solidFill>
                <a:schemeClr val="tx1"/>
              </a:solidFill>
            </a:rPr>
            <a:t>桶。</a:t>
          </a:r>
          <a:endParaRPr>
            <a:solidFill>
              <a:schemeClr val="tx1"/>
            </a:solidFill>
          </a:endParaRPr>
        </a:p>
      </dsp:txBody>
      <dsp:txXfrm>
        <a:off x="2601589" y="1556056"/>
        <a:ext cx="2477704" cy="1037370"/>
      </dsp:txXfrm>
    </dsp:sp>
    <dsp:sp modelId="{FDFBDEC2-920B-4DF2-9332-B8EC728D037D}">
      <dsp:nvSpPr>
        <dsp:cNvPr id="7" name="椭圆 6"/>
        <dsp:cNvSpPr/>
      </dsp:nvSpPr>
      <dsp:spPr bwMode="white">
        <a:xfrm>
          <a:off x="3710770" y="1167042"/>
          <a:ext cx="259343" cy="259343"/>
        </a:xfrm>
        <a:prstGeom prst="ellipse">
          <a:avLst/>
        </a:prstGeom>
      </dsp:spPr>
      <dsp:style>
        <a:lnRef idx="0">
          <a:schemeClr val="lt1"/>
        </a:lnRef>
        <a:fillRef idx="3">
          <a:schemeClr val="accent1"/>
        </a:fillRef>
        <a:effectRef idx="2">
          <a:scrgbClr r="0" g="0" b="0"/>
        </a:effectRef>
        <a:fontRef idx="minor">
          <a:schemeClr val="lt1"/>
        </a:fontRef>
      </dsp:style>
      <dsp:txXfrm>
        <a:off x="3710770" y="1167042"/>
        <a:ext cx="259343" cy="259343"/>
      </dsp:txXfrm>
    </dsp:sp>
    <dsp:sp modelId="{E1BF839F-2B5A-4CEA-B7A5-024A369AEB82}">
      <dsp:nvSpPr>
        <dsp:cNvPr id="8" name="矩形 7"/>
        <dsp:cNvSpPr/>
      </dsp:nvSpPr>
      <dsp:spPr bwMode="white">
        <a:xfrm>
          <a:off x="5203179" y="0"/>
          <a:ext cx="2477704" cy="10373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5344" tIns="85344" rIns="85344" bIns="85344" anchor="b"/>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1200" dirty="0">
              <a:solidFill>
                <a:schemeClr val="tx1"/>
              </a:solidFill>
            </a:rPr>
            <a:t>第三：设计了一个名为</a:t>
          </a:r>
          <a:r>
            <a:rPr lang="en-US" sz="1200" dirty="0">
              <a:solidFill>
                <a:schemeClr val="tx1"/>
              </a:solidFill>
            </a:rPr>
            <a:t>Cookie</a:t>
          </a:r>
          <a:r>
            <a:rPr lang="zh-CN" sz="1200" dirty="0">
              <a:solidFill>
                <a:schemeClr val="tx1"/>
              </a:solidFill>
            </a:rPr>
            <a:t>的计数器数组结构来跟踪</a:t>
          </a:r>
          <a:r>
            <a:rPr lang="en-US" sz="1200" dirty="0">
              <a:solidFill>
                <a:schemeClr val="tx1"/>
              </a:solidFill>
            </a:rPr>
            <a:t>sketch</a:t>
          </a:r>
          <a:r>
            <a:rPr lang="zh-CN" sz="1200" dirty="0">
              <a:solidFill>
                <a:schemeClr val="tx1"/>
              </a:solidFill>
            </a:rPr>
            <a:t>桶的“新鲜度”，并开发了一个基于</a:t>
          </a:r>
          <a:r>
            <a:rPr lang="en-US" sz="1200" dirty="0">
              <a:solidFill>
                <a:schemeClr val="tx1"/>
              </a:solidFill>
            </a:rPr>
            <a:t>Cookie</a:t>
          </a:r>
          <a:r>
            <a:rPr lang="zh-CN" sz="1200" dirty="0">
              <a:solidFill>
                <a:schemeClr val="tx1"/>
              </a:solidFill>
            </a:rPr>
            <a:t>的算法来选择包含有价值测量数据的桶。</a:t>
          </a:r>
          <a:endParaRPr>
            <a:solidFill>
              <a:schemeClr val="tx1"/>
            </a:solidFill>
          </a:endParaRPr>
        </a:p>
      </dsp:txBody>
      <dsp:txXfrm>
        <a:off x="5203179" y="0"/>
        <a:ext cx="2477704" cy="1037370"/>
      </dsp:txXfrm>
    </dsp:sp>
    <dsp:sp modelId="{E344CEFC-B706-416E-A29E-FE65BAEF98D7}">
      <dsp:nvSpPr>
        <dsp:cNvPr id="9" name="椭圆 8"/>
        <dsp:cNvSpPr/>
      </dsp:nvSpPr>
      <dsp:spPr bwMode="white">
        <a:xfrm>
          <a:off x="6312359" y="1167042"/>
          <a:ext cx="259343" cy="259343"/>
        </a:xfrm>
        <a:prstGeom prst="ellipse">
          <a:avLst/>
        </a:prstGeom>
      </dsp:spPr>
      <dsp:style>
        <a:lnRef idx="0">
          <a:schemeClr val="lt1"/>
        </a:lnRef>
        <a:fillRef idx="3">
          <a:schemeClr val="accent1"/>
        </a:fillRef>
        <a:effectRef idx="2">
          <a:scrgbClr r="0" g="0" b="0"/>
        </a:effectRef>
        <a:fontRef idx="minor">
          <a:schemeClr val="lt1"/>
        </a:fontRef>
      </dsp:style>
      <dsp:txXfrm>
        <a:off x="6312359" y="1167042"/>
        <a:ext cx="259343" cy="259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000" cy="287989"/>
        <a:chOff x="0" y="0"/>
        <a:chExt cx="381000" cy="287989"/>
      </a:xfrm>
    </dsp:grpSpPr>
    <dsp:sp modelId="{6478DF89-6178-4197-AA5B-9320DC6261F6}">
      <dsp:nvSpPr>
        <dsp:cNvPr id="3" name="圆角矩形 2"/>
        <dsp:cNvSpPr/>
      </dsp:nvSpPr>
      <dsp:spPr bwMode="white">
        <a:xfrm>
          <a:off x="0" y="16995"/>
          <a:ext cx="381000" cy="254000"/>
        </a:xfrm>
        <a:prstGeom prst="roundRect">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t>MAU</a:t>
          </a:r>
          <a:endParaRPr lang="zh-CN" dirty="0"/>
        </a:p>
      </dsp:txBody>
      <dsp:txXfrm>
        <a:off x="0" y="16995"/>
        <a:ext cx="381000" cy="25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000" cy="287989"/>
        <a:chOff x="0" y="0"/>
        <a:chExt cx="381000" cy="287989"/>
      </a:xfrm>
    </dsp:grpSpPr>
    <dsp:sp modelId="{6478DF89-6178-4197-AA5B-9320DC6261F6}">
      <dsp:nvSpPr>
        <dsp:cNvPr id="3" name="圆角矩形 2"/>
        <dsp:cNvSpPr/>
      </dsp:nvSpPr>
      <dsp:spPr bwMode="white">
        <a:xfrm>
          <a:off x="0" y="16995"/>
          <a:ext cx="381000" cy="254000"/>
        </a:xfrm>
        <a:prstGeom prst="roundRect">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t>MAU</a:t>
          </a:r>
          <a:endParaRPr lang="zh-CN" dirty="0"/>
        </a:p>
      </dsp:txBody>
      <dsp:txXfrm>
        <a:off x="0" y="16995"/>
        <a:ext cx="381000" cy="25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000" cy="287989"/>
        <a:chOff x="0" y="0"/>
        <a:chExt cx="381000" cy="287989"/>
      </a:xfrm>
    </dsp:grpSpPr>
    <dsp:sp modelId="{6478DF89-6178-4197-AA5B-9320DC6261F6}">
      <dsp:nvSpPr>
        <dsp:cNvPr id="3" name="圆角矩形 2"/>
        <dsp:cNvSpPr/>
      </dsp:nvSpPr>
      <dsp:spPr bwMode="white">
        <a:xfrm>
          <a:off x="0" y="0"/>
          <a:ext cx="381000" cy="254000"/>
        </a:xfrm>
        <a:prstGeom prst="roundRect">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t>MAU</a:t>
          </a:r>
          <a:endParaRPr lang="zh-CN" dirty="0"/>
        </a:p>
      </dsp:txBody>
      <dsp:txXfrm>
        <a:off x="0" y="0"/>
        <a:ext cx="381000" cy="25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000" cy="287989"/>
        <a:chOff x="0" y="0"/>
        <a:chExt cx="381000" cy="287989"/>
      </a:xfrm>
    </dsp:grpSpPr>
    <dsp:sp modelId="{6478DF89-6178-4197-AA5B-9320DC6261F6}">
      <dsp:nvSpPr>
        <dsp:cNvPr id="3" name="圆角矩形 2"/>
        <dsp:cNvSpPr/>
      </dsp:nvSpPr>
      <dsp:spPr bwMode="white">
        <a:xfrm>
          <a:off x="0" y="0"/>
          <a:ext cx="381000" cy="254000"/>
        </a:xfrm>
        <a:prstGeom prst="roundRect">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t>MAU</a:t>
          </a:r>
          <a:endParaRPr lang="zh-CN" dirty="0"/>
        </a:p>
      </dsp:txBody>
      <dsp:txXfrm>
        <a:off x="0" y="0"/>
        <a:ext cx="381000" cy="25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000" cy="287989"/>
        <a:chOff x="0" y="0"/>
        <a:chExt cx="381000" cy="287989"/>
      </a:xfrm>
    </dsp:grpSpPr>
    <dsp:sp modelId="{6478DF89-6178-4197-AA5B-9320DC6261F6}">
      <dsp:nvSpPr>
        <dsp:cNvPr id="3" name="圆角矩形 2"/>
        <dsp:cNvSpPr/>
      </dsp:nvSpPr>
      <dsp:spPr bwMode="white">
        <a:xfrm>
          <a:off x="0" y="16995"/>
          <a:ext cx="381000" cy="254000"/>
        </a:xfrm>
        <a:prstGeom prst="roundRect">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a:lnSpc>
              <a:spcPct val="100000"/>
            </a:lnSpc>
            <a:spcBef>
              <a:spcPct val="0"/>
            </a:spcBef>
            <a:spcAft>
              <a:spcPct val="35000"/>
            </a:spcAft>
          </a:pPr>
          <a:r>
            <a:rPr lang="en-US" dirty="0"/>
            <a:t>MAU</a:t>
          </a:r>
          <a:endParaRPr lang="zh-CN" dirty="0"/>
        </a:p>
      </dsp:txBody>
      <dsp:txXfrm>
        <a:off x="0" y="16995"/>
        <a:ext cx="381000" cy="254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pps packets-per-second </a:t>
            </a:r>
            <a:r>
              <a:rPr lang="zh-CN" altLang="en-US" b="0" i="0" dirty="0">
                <a:solidFill>
                  <a:srgbClr val="000000"/>
                </a:solidFill>
                <a:effectLst/>
                <a:latin typeface="微软雅黑" panose="020B0503020204020204" pitchFamily="34" charset="-122"/>
                <a:ea typeface="微软雅黑" panose="020B0503020204020204" pitchFamily="34" charset="-122"/>
              </a:rPr>
              <a:t>每秒传输的数据包</a:t>
            </a:r>
            <a:r>
              <a:rPr lang="zh-CN" altLang="en-US" b="0" i="0" dirty="0">
                <a:solidFill>
                  <a:srgbClr val="000000"/>
                </a:solidFill>
                <a:effectLst/>
                <a:latin typeface="微软雅黑" panose="020B0503020204020204" pitchFamily="34" charset="-122"/>
                <a:ea typeface="微软雅黑" panose="020B0503020204020204" pitchFamily="34" charset="-122"/>
              </a:rPr>
              <a:t>数量</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基数估计。在这个任务中，我们计算不同流的数量来估计流量基数。</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重磅打击检测。这项任务旨在确定流量中最大的前</a:t>
            </a:r>
            <a:r>
              <a:rPr lang="en-US" altLang="zh-CN" b="0" i="0" dirty="0">
                <a:solidFill>
                  <a:srgbClr val="000000"/>
                </a:solidFill>
                <a:effectLst/>
                <a:latin typeface="微软雅黑" panose="020B0503020204020204" pitchFamily="34" charset="-122"/>
                <a:ea typeface="微软雅黑" panose="020B0503020204020204" pitchFamily="34" charset="-122"/>
              </a:rPr>
              <a:t>10%</a:t>
            </a:r>
            <a:r>
              <a:rPr lang="zh-CN" altLang="en-US" b="0" i="0" dirty="0">
                <a:solidFill>
                  <a:srgbClr val="000000"/>
                </a:solidFill>
                <a:effectLst/>
                <a:latin typeface="微软雅黑" panose="020B0503020204020204" pitchFamily="34" charset="-122"/>
                <a:ea typeface="微软雅黑" panose="020B0503020204020204" pitchFamily="34" charset="-122"/>
              </a:rPr>
              <a:t>的流量。</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流量大小分布估计。该任务旨在估计</a:t>
            </a:r>
            <a:r>
              <a:rPr lang="en-US" altLang="zh-CN" b="0" i="0" dirty="0">
                <a:solidFill>
                  <a:srgbClr val="000000"/>
                </a:solidFill>
                <a:effectLst/>
                <a:latin typeface="微软雅黑" panose="020B0503020204020204" pitchFamily="34" charset="-122"/>
                <a:ea typeface="微软雅黑" panose="020B0503020204020204" pitchFamily="34" charset="-122"/>
              </a:rPr>
              <a:t>mi</a:t>
            </a:r>
            <a:r>
              <a:rPr lang="zh-CN" altLang="en-US" b="0" i="0" dirty="0">
                <a:solidFill>
                  <a:srgbClr val="000000"/>
                </a:solidFill>
                <a:effectLst/>
                <a:latin typeface="微软雅黑" panose="020B0503020204020204" pitchFamily="34" charset="-122"/>
                <a:ea typeface="微软雅黑" panose="020B0503020204020204" pitchFamily="34" charset="-122"/>
              </a:rPr>
              <a:t>，即所有可能大小的</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流的数量。</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熵估计。该任务估计流量的熵</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相对误差</a:t>
            </a:r>
            <a:r>
              <a:rPr lang="en-US" altLang="zh-CN" b="0" i="0" dirty="0">
                <a:solidFill>
                  <a:srgbClr val="000000"/>
                </a:solidFill>
                <a:effectLst/>
                <a:latin typeface="微软雅黑" panose="020B0503020204020204" pitchFamily="34" charset="-122"/>
                <a:ea typeface="微软雅黑" panose="020B0503020204020204" pitchFamily="34" charset="-122"/>
              </a:rPr>
              <a:t>(Relative error, RE):</a:t>
            </a:r>
            <a:r>
              <a:rPr lang="zh-CN" altLang="en-US" b="0" i="0" dirty="0">
                <a:solidFill>
                  <a:srgbClr val="000000"/>
                </a:solidFill>
                <a:effectLst/>
                <a:latin typeface="微软雅黑" panose="020B0503020204020204" pitchFamily="34" charset="-122"/>
                <a:ea typeface="微软雅黑" panose="020B0503020204020204" pitchFamily="34" charset="-122"/>
              </a:rPr>
              <a:t>我们使用相对误差</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定义为</a:t>
            </a:r>
            <a:r>
              <a:rPr lang="en-US" altLang="zh-CN" b="0" i="0" dirty="0">
                <a:solidFill>
                  <a:srgbClr val="000000"/>
                </a:solidFill>
                <a:effectLst/>
                <a:latin typeface="微软雅黑" panose="020B0503020204020204" pitchFamily="34" charset="-122"/>
                <a:ea typeface="微软雅黑" panose="020B0503020204020204" pitchFamily="34" charset="-122"/>
              </a:rPr>
              <a:t>RE = |Estimated - T ruth| T ruth)</a:t>
            </a:r>
            <a:r>
              <a:rPr lang="zh-CN" altLang="en-US" b="0" i="0" dirty="0">
                <a:solidFill>
                  <a:srgbClr val="000000"/>
                </a:solidFill>
                <a:effectLst/>
                <a:latin typeface="微软雅黑" panose="020B0503020204020204" pitchFamily="34" charset="-122"/>
                <a:ea typeface="微软雅黑" panose="020B0503020204020204" pitchFamily="34" charset="-122"/>
              </a:rPr>
              <a:t>来评估基数和熵估计的准确性。</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•F1-score</a:t>
            </a:r>
            <a:r>
              <a:rPr lang="zh-CN" altLang="en-US" b="0" i="0" dirty="0">
                <a:solidFill>
                  <a:srgbClr val="000000"/>
                </a:solidFill>
                <a:effectLst/>
                <a:latin typeface="微软雅黑" panose="020B0503020204020204" pitchFamily="34" charset="-122"/>
                <a:ea typeface="微软雅黑" panose="020B0503020204020204" pitchFamily="34" charset="-122"/>
              </a:rPr>
              <a:t>。对于检测重拳，我们使用</a:t>
            </a:r>
            <a:r>
              <a:rPr lang="en-US" altLang="zh-CN" b="0" i="0" dirty="0">
                <a:solidFill>
                  <a:srgbClr val="000000"/>
                </a:solidFill>
                <a:effectLst/>
                <a:latin typeface="微软雅黑" panose="020B0503020204020204" pitchFamily="34" charset="-122"/>
                <a:ea typeface="微软雅黑" panose="020B0503020204020204" pitchFamily="34" charset="-122"/>
              </a:rPr>
              <a:t>f1</a:t>
            </a:r>
            <a:r>
              <a:rPr lang="zh-CN" altLang="en-US" b="0" i="0" dirty="0">
                <a:solidFill>
                  <a:srgbClr val="000000"/>
                </a:solidFill>
                <a:effectLst/>
                <a:latin typeface="微软雅黑" panose="020B0503020204020204" pitchFamily="34" charset="-122"/>
                <a:ea typeface="微软雅黑" panose="020B0503020204020204" pitchFamily="34" charset="-122"/>
              </a:rPr>
              <a:t>分数来评估估计精度。</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加权平均相对误差</a:t>
            </a:r>
            <a:r>
              <a:rPr lang="en-US" altLang="zh-CN" b="0" i="0" dirty="0">
                <a:solidFill>
                  <a:srgbClr val="000000"/>
                </a:solidFill>
                <a:effectLst/>
                <a:latin typeface="微软雅黑" panose="020B0503020204020204" pitchFamily="34" charset="-122"/>
                <a:ea typeface="微软雅黑" panose="020B0503020204020204" pitchFamily="34" charset="-122"/>
              </a:rPr>
              <a:t>(WMRE):</a:t>
            </a:r>
            <a:r>
              <a:rPr lang="zh-CN" altLang="en-US" b="0" i="0" dirty="0">
                <a:solidFill>
                  <a:srgbClr val="000000"/>
                </a:solidFill>
                <a:effectLst/>
                <a:latin typeface="微软雅黑" panose="020B0503020204020204" pitchFamily="34" charset="-122"/>
                <a:ea typeface="微软雅黑" panose="020B0503020204020204" pitchFamily="34" charset="-122"/>
              </a:rPr>
              <a:t>我们将估计的流量分布与实际情况进行比较</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终端主机进行将</a:t>
            </a:r>
            <a:r>
              <a:rPr lang="en-US" altLang="zh-CN" b="0" i="0" dirty="0">
                <a:solidFill>
                  <a:srgbClr val="000000"/>
                </a:solidFill>
                <a:effectLst/>
                <a:latin typeface="微软雅黑" panose="020B0503020204020204" pitchFamily="34" charset="-122"/>
                <a:ea typeface="微软雅黑" panose="020B0503020204020204" pitchFamily="34" charset="-122"/>
              </a:rPr>
              <a:t>int</a:t>
            </a:r>
            <a:r>
              <a:rPr lang="zh-CN" altLang="en-US" b="0" i="0" dirty="0">
                <a:solidFill>
                  <a:srgbClr val="000000"/>
                </a:solidFill>
                <a:effectLst/>
                <a:latin typeface="微软雅黑" panose="020B0503020204020204" pitchFamily="34" charset="-122"/>
                <a:ea typeface="微软雅黑" panose="020B0503020204020204" pitchFamily="34" charset="-122"/>
              </a:rPr>
              <a:t>包头和元数据提出，并将元数据插入</a:t>
            </a:r>
            <a:r>
              <a:rPr lang="en-US" altLang="zh-CN" b="0" i="0" dirty="0">
                <a:solidFill>
                  <a:srgbClr val="000000"/>
                </a:solidFill>
                <a:effectLst/>
                <a:latin typeface="微软雅黑" panose="020B0503020204020204" pitchFamily="34" charset="-122"/>
                <a:ea typeface="微软雅黑" panose="020B0503020204020204" pitchFamily="34" charset="-122"/>
              </a:rPr>
              <a:t>TowerSketch</a:t>
            </a:r>
            <a:r>
              <a:rPr lang="zh-CN" altLang="en-US" b="0" i="0" dirty="0">
                <a:solidFill>
                  <a:srgbClr val="000000"/>
                </a:solidFill>
                <a:effectLst/>
                <a:latin typeface="微软雅黑" panose="020B0503020204020204" pitchFamily="34" charset="-122"/>
                <a:ea typeface="微软雅黑" panose="020B0503020204020204" pitchFamily="34" charset="-122"/>
              </a:rPr>
              <a:t>进行压缩</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，最后将压缩信息发给分析器进行全局任务</a:t>
            </a:r>
            <a:r>
              <a:rPr lang="zh-CN" altLang="en-US" b="0" i="0" dirty="0">
                <a:solidFill>
                  <a:srgbClr val="000000"/>
                </a:solidFill>
                <a:effectLst/>
                <a:latin typeface="微软雅黑" panose="020B0503020204020204" pitchFamily="34" charset="-122"/>
                <a:ea typeface="微软雅黑" panose="020B0503020204020204" pitchFamily="34" charset="-122"/>
              </a:rPr>
              <a:t>分析</a:t>
            </a:r>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MAU  </a:t>
            </a:r>
            <a:r>
              <a:rPr lang="zh-CN" altLang="en-US" b="0" i="0" dirty="0">
                <a:solidFill>
                  <a:srgbClr val="000000"/>
                </a:solidFill>
                <a:effectLst/>
                <a:latin typeface="微软雅黑" panose="020B0503020204020204" pitchFamily="34" charset="-122"/>
                <a:ea typeface="微软雅黑" panose="020B0503020204020204" pitchFamily="34" charset="-122"/>
              </a:rPr>
              <a:t>可匹配动作单元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一个</a:t>
            </a:r>
            <a:r>
              <a:rPr lang="en-US" altLang="zh-CN" b="0" i="0" dirty="0" err="1">
                <a:solidFill>
                  <a:srgbClr val="000000"/>
                </a:solidFill>
                <a:effectLst/>
                <a:latin typeface="微软雅黑" panose="020B0503020204020204" pitchFamily="34" charset="-122"/>
                <a:ea typeface="微软雅黑" panose="020B0503020204020204" pitchFamily="34" charset="-122"/>
              </a:rPr>
              <a:t>d×w</a:t>
            </a:r>
            <a:r>
              <a:rPr lang="en-US" altLang="zh-CN" b="0" i="0" dirty="0">
                <a:solidFill>
                  <a:srgbClr val="000000"/>
                </a:solidFill>
                <a:effectLst/>
                <a:latin typeface="微软雅黑" panose="020B0503020204020204" pitchFamily="34" charset="-122"/>
                <a:ea typeface="微软雅黑" panose="020B0503020204020204" pitchFamily="34" charset="-122"/>
              </a:rPr>
              <a:t> sketch</a:t>
            </a:r>
            <a:r>
              <a:rPr lang="zh-CN" altLang="en-US" b="0" i="0" dirty="0">
                <a:solidFill>
                  <a:srgbClr val="000000"/>
                </a:solidFill>
                <a:effectLst/>
                <a:latin typeface="微软雅黑" panose="020B0503020204020204" pitchFamily="34" charset="-122"/>
                <a:ea typeface="微软雅黑" panose="020B0503020204020204" pitchFamily="34" charset="-122"/>
              </a:rPr>
              <a:t>一般实现为</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个寄存器，每个寄存器包含一行</a:t>
            </a:r>
            <a:r>
              <a:rPr lang="en-US" altLang="zh-CN" b="0" i="0" dirty="0">
                <a:solidFill>
                  <a:srgbClr val="000000"/>
                </a:solidFill>
                <a:effectLst/>
                <a:latin typeface="微软雅黑" panose="020B0503020204020204" pitchFamily="34" charset="-122"/>
                <a:ea typeface="微软雅黑" panose="020B0503020204020204" pitchFamily="34" charset="-122"/>
              </a:rPr>
              <a:t>w</a:t>
            </a:r>
            <a:r>
              <a:rPr lang="zh-CN" altLang="en-US" b="0" i="0" dirty="0">
                <a:solidFill>
                  <a:srgbClr val="000000"/>
                </a:solidFill>
                <a:effectLst/>
                <a:latin typeface="微软雅黑" panose="020B0503020204020204" pitchFamily="34" charset="-122"/>
                <a:ea typeface="微软雅黑" panose="020B0503020204020204" pitchFamily="34" charset="-122"/>
              </a:rPr>
              <a:t>个桶，并且</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个寄存器在交换中放置在</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个不同的阶段本地存储器中。当一个</a:t>
            </a:r>
            <a:r>
              <a:rPr lang="en-US" altLang="zh-CN" b="0" i="0" dirty="0">
                <a:solidFill>
                  <a:srgbClr val="000000"/>
                </a:solidFill>
                <a:effectLst/>
                <a:latin typeface="微软雅黑" panose="020B0503020204020204" pitchFamily="34" charset="-122"/>
                <a:ea typeface="微软雅黑" panose="020B0503020204020204" pitchFamily="34" charset="-122"/>
              </a:rPr>
              <a:t>INT</a:t>
            </a:r>
            <a:r>
              <a:rPr lang="zh-CN" altLang="en-US" b="0" i="0" dirty="0">
                <a:solidFill>
                  <a:srgbClr val="000000"/>
                </a:solidFill>
                <a:effectLst/>
                <a:latin typeface="微软雅黑" panose="020B0503020204020204" pitchFamily="34" charset="-122"/>
                <a:ea typeface="微软雅黑" panose="020B0503020204020204" pitchFamily="34" charset="-122"/>
              </a:rPr>
              <a:t>包进入交换机的管道时，它依次访问</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寄存器，并从每个寄存器中检索指定列索引处的桶，以形成一个</a:t>
            </a:r>
            <a:r>
              <a:rPr lang="en-US" altLang="zh-CN" b="0" i="0" dirty="0" err="1">
                <a:solidFill>
                  <a:srgbClr val="000000"/>
                </a:solidFill>
                <a:effectLst/>
                <a:latin typeface="微软雅黑" panose="020B0503020204020204" pitchFamily="34" charset="-122"/>
                <a:ea typeface="微软雅黑" panose="020B0503020204020204" pitchFamily="34" charset="-122"/>
              </a:rPr>
              <a:t>sketchlet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br>
              <a:rPr lang="zh-CN" altLang="en-US" dirty="0"/>
            </a:br>
            <a:r>
              <a:rPr lang="zh-CN" altLang="en-US" b="0" i="0" dirty="0">
                <a:solidFill>
                  <a:srgbClr val="000000"/>
                </a:solidFill>
                <a:effectLst/>
                <a:latin typeface="微软雅黑" panose="020B0503020204020204" pitchFamily="34" charset="-122"/>
                <a:ea typeface="微软雅黑" panose="020B0503020204020204" pitchFamily="34" charset="-122"/>
              </a:rPr>
              <a:t>对于</a:t>
            </a:r>
            <a:r>
              <a:rPr lang="en-US" altLang="zh-CN" b="0" i="0" dirty="0">
                <a:solidFill>
                  <a:srgbClr val="000000"/>
                </a:solidFill>
                <a:effectLst/>
                <a:latin typeface="微软雅黑" panose="020B0503020204020204" pitchFamily="34" charset="-122"/>
                <a:ea typeface="微软雅黑" panose="020B0503020204020204" pitchFamily="34" charset="-122"/>
              </a:rPr>
              <a:t>d × w</a:t>
            </a:r>
            <a:r>
              <a:rPr lang="zh-CN" altLang="en-US" b="0" i="0" dirty="0">
                <a:solidFill>
                  <a:srgbClr val="000000"/>
                </a:solidFill>
                <a:effectLst/>
                <a:latin typeface="微软雅黑" panose="020B0503020204020204" pitchFamily="34" charset="-122"/>
                <a:ea typeface="微软雅黑" panose="020B0503020204020204" pitchFamily="34" charset="-122"/>
              </a:rPr>
              <a:t>开关草图</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，散点草图包含</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个桶，每一行一个。散点草图地址为</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addr</a:t>
            </a:r>
            <a:r>
              <a:rPr lang="en-US" altLang="zh-CN" b="0" i="0" dirty="0">
                <a:solidFill>
                  <a:srgbClr val="000000"/>
                </a:solidFill>
                <a:effectLst/>
                <a:latin typeface="微软雅黑" panose="020B0503020204020204" pitchFamily="34" charset="-122"/>
                <a:ea typeface="微软雅黑" panose="020B0503020204020204" pitchFamily="34" charset="-122"/>
              </a:rPr>
              <a:t>, offset[1···d])</a:t>
            </a:r>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err="1">
                <a:solidFill>
                  <a:srgbClr val="000000"/>
                </a:solidFill>
                <a:effectLst/>
                <a:latin typeface="微软雅黑" panose="020B0503020204020204" pitchFamily="34" charset="-122"/>
                <a:ea typeface="微软雅黑" panose="020B0503020204020204" pitchFamily="34" charset="-122"/>
              </a:rPr>
              <a:t>addr</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w}</a:t>
            </a:r>
            <a:r>
              <a:rPr lang="zh-CN" altLang="en-US" b="0" i="0" dirty="0">
                <a:solidFill>
                  <a:srgbClr val="000000"/>
                </a:solidFill>
                <a:effectLst/>
                <a:latin typeface="微软雅黑" panose="020B0503020204020204" pitchFamily="34" charset="-122"/>
                <a:ea typeface="微软雅黑" panose="020B0503020204020204" pitchFamily="34" charset="-122"/>
              </a:rPr>
              <a:t>为列索引，</a:t>
            </a:r>
            <a:r>
              <a:rPr lang="en-US" altLang="zh-CN" b="0" i="0" dirty="0">
                <a:solidFill>
                  <a:srgbClr val="000000"/>
                </a:solidFill>
                <a:effectLst/>
                <a:latin typeface="微软雅黑" panose="020B0503020204020204" pitchFamily="34" charset="-122"/>
                <a:ea typeface="微软雅黑" panose="020B0503020204020204" pitchFamily="34" charset="-122"/>
              </a:rPr>
              <a:t>offset[1···d]</a:t>
            </a:r>
            <a:r>
              <a:rPr lang="zh-CN" altLang="en-US" b="0" i="0" dirty="0">
                <a:solidFill>
                  <a:srgbClr val="000000"/>
                </a:solidFill>
                <a:effectLst/>
                <a:latin typeface="微软雅黑" panose="020B0503020204020204" pitchFamily="34" charset="-122"/>
                <a:ea typeface="微软雅黑" panose="020B0503020204020204" pitchFamily="34" charset="-122"/>
              </a:rPr>
              <a:t>为</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个</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位偏移量，其中</a:t>
            </a:r>
            <a:r>
              <a:rPr lang="en-US" altLang="zh-CN" b="0" i="0" dirty="0">
                <a:solidFill>
                  <a:srgbClr val="000000"/>
                </a:solidFill>
                <a:effectLst/>
                <a:latin typeface="微软雅黑" panose="020B0503020204020204" pitchFamily="34" charset="-122"/>
                <a:ea typeface="微软雅黑" panose="020B0503020204020204" pitchFamily="34" charset="-122"/>
              </a:rPr>
              <a:t>offset[</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表示草图第</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行桶的列索引与</a:t>
            </a:r>
            <a:r>
              <a:rPr lang="en-US" altLang="zh-CN" b="0" i="0" dirty="0" err="1">
                <a:solidFill>
                  <a:srgbClr val="000000"/>
                </a:solidFill>
                <a:effectLst/>
                <a:latin typeface="微软雅黑" panose="020B0503020204020204" pitchFamily="34" charset="-122"/>
                <a:ea typeface="微软雅黑" panose="020B0503020204020204" pitchFamily="34" charset="-122"/>
              </a:rPr>
              <a:t>addr</a:t>
            </a:r>
            <a:r>
              <a:rPr lang="zh-CN" altLang="en-US" b="0" i="0" dirty="0">
                <a:solidFill>
                  <a:srgbClr val="000000"/>
                </a:solidFill>
                <a:effectLst/>
                <a:latin typeface="微软雅黑" panose="020B0503020204020204" pitchFamily="34" charset="-122"/>
                <a:ea typeface="微软雅黑" panose="020B0503020204020204" pitchFamily="34" charset="-122"/>
              </a:rPr>
              <a:t>之间的距离。例如，元组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addr</a:t>
            </a:r>
            <a:r>
              <a:rPr lang="en-US" altLang="zh-CN" b="0" i="0" dirty="0">
                <a:solidFill>
                  <a:srgbClr val="000000"/>
                </a:solidFill>
                <a:effectLst/>
                <a:latin typeface="微软雅黑" panose="020B0503020204020204" pitchFamily="34" charset="-122"/>
                <a:ea typeface="微软雅黑" panose="020B0503020204020204" pitchFamily="34" charset="-122"/>
              </a:rPr>
              <a:t>, offset[</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指向存储桶</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addr</a:t>
            </a:r>
            <a:r>
              <a:rPr lang="en-US" altLang="zh-CN" b="0" i="0" dirty="0">
                <a:solidFill>
                  <a:srgbClr val="000000"/>
                </a:solidFill>
                <a:effectLst/>
                <a:latin typeface="微软雅黑" panose="020B0503020204020204" pitchFamily="34" charset="-122"/>
                <a:ea typeface="微软雅黑" panose="020B0503020204020204" pitchFamily="34" charset="-122"/>
              </a:rPr>
              <a:t> + offset[</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。注意，</a:t>
            </a:r>
            <a:r>
              <a:rPr lang="en-US" altLang="zh-CN" b="0" i="0" dirty="0">
                <a:solidFill>
                  <a:srgbClr val="000000"/>
                </a:solidFill>
                <a:effectLst/>
                <a:latin typeface="微软雅黑" panose="020B0503020204020204" pitchFamily="34" charset="-122"/>
                <a:ea typeface="微软雅黑" panose="020B0503020204020204" pitchFamily="34" charset="-122"/>
              </a:rPr>
              <a:t>scatter </a:t>
            </a:r>
            <a:r>
              <a:rPr lang="en-US" altLang="zh-CN" b="0" i="0" dirty="0" err="1">
                <a:solidFill>
                  <a:srgbClr val="000000"/>
                </a:solidFill>
                <a:effectLst/>
                <a:latin typeface="微软雅黑" panose="020B0503020204020204" pitchFamily="34" charset="-122"/>
                <a:ea typeface="微软雅黑" panose="020B0503020204020204" pitchFamily="34" charset="-122"/>
              </a:rPr>
              <a:t>sketchlet</a:t>
            </a:r>
            <a:r>
              <a:rPr lang="zh-CN" altLang="en-US" b="0" i="0" dirty="0">
                <a:solidFill>
                  <a:srgbClr val="000000"/>
                </a:solidFill>
                <a:effectLst/>
                <a:latin typeface="微软雅黑" panose="020B0503020204020204" pitchFamily="34" charset="-122"/>
                <a:ea typeface="微软雅黑" panose="020B0503020204020204" pitchFamily="34" charset="-122"/>
              </a:rPr>
              <a:t>并不违反寄存器访问限制，因为一个寄存器</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实现了一个草图行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每个数据包最多只能访问一次。</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当接收到</a:t>
                </a:r>
                <a:r>
                  <a:rPr lang="zh-CN" altLang="en-US" dirty="0">
                    <a:solidFill>
                      <a:srgbClr val="FF0000"/>
                    </a:solidFill>
                  </a:rPr>
                  <a:t>普通流数据包</a:t>
                </a:r>
                <a:r>
                  <a:rPr lang="zh-CN" altLang="en-US" dirty="0"/>
                  <a:t>时，更新</a:t>
                </a:r>
                <a:r>
                  <a:rPr lang="en-US" altLang="zh-CN" dirty="0"/>
                  <a:t>sketch</a:t>
                </a:r>
                <a:r>
                  <a:rPr lang="zh-CN" altLang="en-US" dirty="0"/>
                  <a:t>桶</a:t>
                </a:r>
                <a:r>
                  <a:rPr lang="en-US" altLang="zh-CN" dirty="0"/>
                  <a:t>A[</a:t>
                </a:r>
                <a:r>
                  <a:rPr lang="en-US" altLang="zh-CN" dirty="0" err="1"/>
                  <a:t>i</a:t>
                </a: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ℎ</m:t>
                        </m:r>
                      </m:e>
                      <m:sub>
                        <m:r>
                          <a:rPr lang="en-US" altLang="zh-CN">
                            <a:latin typeface="Cambria Math" panose="02040503050406030204" pitchFamily="18" charset="0"/>
                          </a:rPr>
                          <m:t>𝑖</m:t>
                        </m:r>
                      </m:sub>
                    </m:sSub>
                    <m:r>
                      <a:rPr lang="en-US" altLang="zh-CN">
                        <a:latin typeface="Cambria Math" panose="02040503050406030204" pitchFamily="18" charset="0"/>
                      </a:rPr>
                      <m:t>(</m:t>
                    </m:r>
                    <m:r>
                      <a:rPr lang="en-US" altLang="zh-CN">
                        <a:latin typeface="Cambria Math" panose="02040503050406030204" pitchFamily="18" charset="0"/>
                      </a:rPr>
                      <m:t>𝑓</m:t>
                    </m:r>
                    <m:r>
                      <a:rPr lang="en-US" altLang="zh-CN">
                        <a:latin typeface="Cambria Math" panose="02040503050406030204" pitchFamily="18" charset="0"/>
                      </a:rPr>
                      <m:t>)</m:t>
                    </m:r>
                  </m:oMath>
                </a14:m>
                <a:r>
                  <a:rPr lang="en-US" altLang="zh-CN" dirty="0"/>
                  <a:t>]</a:t>
                </a:r>
                <a:r>
                  <a:rPr lang="zh-CN" altLang="en-US" dirty="0"/>
                  <a:t>外，将所有位设置在位图相同的位置即</a:t>
                </a:r>
                <a:r>
                  <a:rPr lang="en-US" altLang="zh-CN" dirty="0"/>
                  <a:t>B[</a:t>
                </a:r>
                <a:r>
                  <a:rPr lang="en-US" altLang="zh-CN" dirty="0" err="1"/>
                  <a:t>i</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ℎ</m:t>
                        </m:r>
                      </m:e>
                      <m:sub>
                        <m:r>
                          <a:rPr lang="en-US" altLang="zh-CN">
                            <a:latin typeface="Cambria Math" panose="02040503050406030204" pitchFamily="18" charset="0"/>
                          </a:rPr>
                          <m:t>𝑖</m:t>
                        </m:r>
                      </m:sub>
                    </m:sSub>
                    <m:r>
                      <a:rPr lang="en-US" altLang="zh-CN">
                        <a:latin typeface="Cambria Math" panose="02040503050406030204" pitchFamily="18" charset="0"/>
                      </a:rPr>
                      <m:t>(</m:t>
                    </m:r>
                    <m:r>
                      <a:rPr lang="en-US" altLang="zh-CN">
                        <a:latin typeface="Cambria Math" panose="02040503050406030204" pitchFamily="18" charset="0"/>
                      </a:rPr>
                      <m:t>𝑓</m:t>
                    </m:r>
                    <m:r>
                      <a:rPr lang="en-US" altLang="zh-CN">
                        <a:latin typeface="Cambria Math" panose="02040503050406030204" pitchFamily="18" charset="0"/>
                      </a:rPr>
                      <m:t>)</m:t>
                    </m:r>
                  </m:oMath>
                </a14:m>
                <a:r>
                  <a:rPr lang="en-US" altLang="zh-CN" dirty="0"/>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并将</a:t>
                </a:r>
                <a:r>
                  <a:rPr lang="en-US" altLang="zh-CN" dirty="0"/>
                  <a:t>B[</a:t>
                </a:r>
                <a:r>
                  <a:rPr lang="en-US" altLang="zh-CN" dirty="0" err="1"/>
                  <a:t>i</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ℎ</m:t>
                        </m:r>
                      </m:e>
                      <m:sub>
                        <m:r>
                          <a:rPr lang="en-US" altLang="zh-CN">
                            <a:latin typeface="Cambria Math" panose="02040503050406030204" pitchFamily="18" charset="0"/>
                          </a:rPr>
                          <m:t>𝑖</m:t>
                        </m:r>
                      </m:sub>
                    </m:sSub>
                    <m:r>
                      <a:rPr lang="en-US" altLang="zh-CN">
                        <a:latin typeface="Cambria Math" panose="02040503050406030204" pitchFamily="18" charset="0"/>
                      </a:rPr>
                      <m:t>(</m:t>
                    </m:r>
                    <m:r>
                      <a:rPr lang="en-US" altLang="zh-CN">
                        <a:latin typeface="Cambria Math" panose="02040503050406030204" pitchFamily="18" charset="0"/>
                      </a:rPr>
                      <m:t>𝑓</m:t>
                    </m:r>
                    <m:r>
                      <a:rPr lang="en-US" altLang="zh-CN">
                        <a:latin typeface="Cambria Math" panose="02040503050406030204" pitchFamily="18" charset="0"/>
                      </a:rPr>
                      <m:t>)</m:t>
                    </m:r>
                  </m:oMath>
                </a14:m>
                <a:r>
                  <a:rPr lang="en-US" altLang="zh-CN" dirty="0"/>
                  <a:t>]      </a:t>
                </a:r>
                <a:r>
                  <a:rPr lang="zh-CN" altLang="en-US" dirty="0"/>
                  <a:t>设为</a:t>
                </a:r>
                <a:r>
                  <a:rPr lang="en-US" altLang="zh-CN" dirty="0"/>
                  <a:t>   1</a:t>
                </a:r>
                <a:endParaRPr lang="zh-CN" altLang="en-US" dirty="0"/>
              </a:p>
              <a:p>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微软雅黑" panose="020B0503020204020204" pitchFamily="34" charset="-122"/>
                <a:ea typeface="微软雅黑" panose="020B0503020204020204" pitchFamily="34" charset="-122"/>
              </a:rPr>
              <a:t>算法在</a:t>
            </a:r>
            <a:r>
              <a:rPr lang="en-US" altLang="zh-CN" sz="1800" b="0" i="0" dirty="0">
                <a:solidFill>
                  <a:srgbClr val="000000"/>
                </a:solidFill>
                <a:effectLst/>
                <a:latin typeface="微软雅黑" panose="020B0503020204020204" pitchFamily="34" charset="-122"/>
                <a:ea typeface="微软雅黑" panose="020B0503020204020204" pitchFamily="34" charset="-122"/>
              </a:rPr>
              <a:t>switch</a:t>
            </a:r>
            <a:r>
              <a:rPr lang="zh-CN" altLang="en-US" sz="1800" b="0" i="0" dirty="0">
                <a:solidFill>
                  <a:srgbClr val="000000"/>
                </a:solidFill>
                <a:effectLst/>
                <a:latin typeface="微软雅黑" panose="020B0503020204020204" pitchFamily="34" charset="-122"/>
                <a:ea typeface="微软雅黑" panose="020B0503020204020204" pitchFamily="34" charset="-122"/>
              </a:rPr>
              <a:t>中维护一个名为</a:t>
            </a:r>
            <a:r>
              <a:rPr lang="en-US" altLang="zh-CN" sz="1800" b="0" i="0" dirty="0">
                <a:solidFill>
                  <a:srgbClr val="000000"/>
                </a:solidFill>
                <a:effectLst/>
                <a:latin typeface="微软雅黑" panose="020B0503020204020204" pitchFamily="34" charset="-122"/>
                <a:ea typeface="微软雅黑" panose="020B0503020204020204" pitchFamily="34" charset="-122"/>
              </a:rPr>
              <a:t>Cookie</a:t>
            </a:r>
            <a:r>
              <a:rPr lang="zh-CN" altLang="en-US" sz="1800" b="0" i="0" dirty="0">
                <a:solidFill>
                  <a:srgbClr val="000000"/>
                </a:solidFill>
                <a:effectLst/>
                <a:latin typeface="微软雅黑" panose="020B0503020204020204" pitchFamily="34" charset="-122"/>
                <a:ea typeface="微软雅黑" panose="020B0503020204020204" pitchFamily="34" charset="-122"/>
              </a:rPr>
              <a:t>的计数器数组，其逻辑结构与草图相同，为</a:t>
            </a:r>
            <a:r>
              <a:rPr lang="en-US" altLang="zh-CN" sz="1800" b="0" i="0" dirty="0">
                <a:solidFill>
                  <a:srgbClr val="000000"/>
                </a:solidFill>
                <a:effectLst/>
                <a:latin typeface="微软雅黑" panose="020B0503020204020204" pitchFamily="34" charset="-122"/>
                <a:ea typeface="微软雅黑" panose="020B0503020204020204" pitchFamily="34" charset="-122"/>
              </a:rPr>
              <a:t>d</a:t>
            </a:r>
            <a:r>
              <a:rPr lang="zh-CN" altLang="en-US" sz="1800" b="0" i="0" dirty="0">
                <a:solidFill>
                  <a:srgbClr val="000000"/>
                </a:solidFill>
                <a:effectLst/>
                <a:latin typeface="微软雅黑" panose="020B0503020204020204" pitchFamily="34" charset="-122"/>
                <a:ea typeface="微软雅黑" panose="020B0503020204020204" pitchFamily="34" charset="-122"/>
              </a:rPr>
              <a:t>行</a:t>
            </a:r>
            <a:r>
              <a:rPr lang="en-US" altLang="zh-CN" sz="1800" b="0" i="0" dirty="0">
                <a:solidFill>
                  <a:srgbClr val="000000"/>
                </a:solidFill>
                <a:effectLst/>
                <a:latin typeface="微软雅黑" panose="020B0503020204020204" pitchFamily="34" charset="-122"/>
                <a:ea typeface="微软雅黑" panose="020B0503020204020204" pitchFamily="34" charset="-122"/>
              </a:rPr>
              <a:t>w</a:t>
            </a:r>
            <a:r>
              <a:rPr lang="zh-CN" altLang="en-US" sz="1800" b="0" i="0" dirty="0">
                <a:solidFill>
                  <a:srgbClr val="000000"/>
                </a:solidFill>
                <a:effectLst/>
                <a:latin typeface="微软雅黑" panose="020B0503020204020204" pitchFamily="34" charset="-122"/>
                <a:ea typeface="微软雅黑" panose="020B0503020204020204" pitchFamily="34" charset="-122"/>
              </a:rPr>
              <a:t>列的单元格。每个</a:t>
            </a:r>
            <a:r>
              <a:rPr lang="en-US" altLang="zh-CN" sz="1800" b="0" i="0" dirty="0">
                <a:solidFill>
                  <a:srgbClr val="000000"/>
                </a:solidFill>
                <a:effectLst/>
                <a:latin typeface="微软雅黑" panose="020B0503020204020204" pitchFamily="34" charset="-122"/>
                <a:ea typeface="微软雅黑" panose="020B0503020204020204" pitchFamily="34" charset="-122"/>
              </a:rPr>
              <a:t>Cookie</a:t>
            </a:r>
            <a:r>
              <a:rPr lang="zh-CN" altLang="en-US" sz="1800" b="0" i="0" dirty="0">
                <a:solidFill>
                  <a:srgbClr val="000000"/>
                </a:solidFill>
                <a:effectLst/>
                <a:latin typeface="微软雅黑" panose="020B0503020204020204" pitchFamily="34" charset="-122"/>
                <a:ea typeface="微软雅黑" panose="020B0503020204020204" pitchFamily="34" charset="-122"/>
              </a:rPr>
              <a:t>单元都是一个</a:t>
            </a:r>
            <a:r>
              <a:rPr lang="en-US" altLang="zh-CN" sz="1800" b="0" i="0" dirty="0">
                <a:solidFill>
                  <a:srgbClr val="000000"/>
                </a:solidFill>
                <a:effectLst/>
                <a:latin typeface="微软雅黑" panose="020B0503020204020204" pitchFamily="34" charset="-122"/>
                <a:ea typeface="微软雅黑" panose="020B0503020204020204" pitchFamily="34" charset="-122"/>
              </a:rPr>
              <a:t>b</a:t>
            </a:r>
            <a:r>
              <a:rPr lang="zh-CN" altLang="en-US" sz="1800" b="0" i="0" dirty="0">
                <a:solidFill>
                  <a:srgbClr val="000000"/>
                </a:solidFill>
                <a:effectLst/>
                <a:latin typeface="微软雅黑" panose="020B0503020204020204" pitchFamily="34" charset="-122"/>
                <a:ea typeface="微软雅黑" panose="020B0503020204020204" pitchFamily="34" charset="-122"/>
              </a:rPr>
              <a:t>位计数器</a:t>
            </a:r>
            <a:r>
              <a:rPr lang="en-US" altLang="zh-CN" sz="1800" b="0" i="0" dirty="0">
                <a:solidFill>
                  <a:srgbClr val="000000"/>
                </a:solidFill>
                <a:effectLst/>
                <a:latin typeface="微软雅黑" panose="020B0503020204020204" pitchFamily="34" charset="-122"/>
                <a:ea typeface="微软雅黑" panose="020B0503020204020204" pitchFamily="34" charset="-122"/>
              </a:rPr>
              <a:t>(</a:t>
            </a:r>
            <a:r>
              <a:rPr lang="zh-CN" altLang="en-US" sz="1800" b="0" i="0" dirty="0">
                <a:solidFill>
                  <a:srgbClr val="000000"/>
                </a:solidFill>
                <a:effectLst/>
                <a:latin typeface="微软雅黑" panose="020B0503020204020204" pitchFamily="34" charset="-122"/>
                <a:ea typeface="微软雅黑" panose="020B0503020204020204" pitchFamily="34" charset="-122"/>
              </a:rPr>
              <a:t>其中</a:t>
            </a:r>
            <a:r>
              <a:rPr lang="en-US" altLang="zh-CN" sz="1800" b="0" i="0" dirty="0">
                <a:solidFill>
                  <a:srgbClr val="000000"/>
                </a:solidFill>
                <a:effectLst/>
                <a:latin typeface="微软雅黑" panose="020B0503020204020204" pitchFamily="34" charset="-122"/>
                <a:ea typeface="微软雅黑" panose="020B0503020204020204" pitchFamily="34" charset="-122"/>
              </a:rPr>
              <a:t>b</a:t>
            </a:r>
            <a:r>
              <a:rPr lang="zh-CN" altLang="en-US" sz="1800" b="0" i="0" dirty="0">
                <a:solidFill>
                  <a:srgbClr val="000000"/>
                </a:solidFill>
                <a:effectLst/>
                <a:latin typeface="微软雅黑" panose="020B0503020204020204" pitchFamily="34" charset="-122"/>
                <a:ea typeface="微软雅黑" panose="020B0503020204020204" pitchFamily="34" charset="-122"/>
              </a:rPr>
              <a:t>明显小于桶大小</a:t>
            </a:r>
            <a:r>
              <a:rPr lang="en-US" altLang="zh-CN" sz="1800" b="0" i="0" dirty="0">
                <a:solidFill>
                  <a:srgbClr val="000000"/>
                </a:solidFill>
                <a:effectLst/>
                <a:latin typeface="微软雅黑" panose="020B0503020204020204" pitchFamily="34" charset="-122"/>
                <a:ea typeface="微软雅黑" panose="020B0503020204020204" pitchFamily="34" charset="-122"/>
              </a:rPr>
              <a:t>c)</a:t>
            </a:r>
            <a:r>
              <a:rPr lang="zh-CN" altLang="en-US" sz="1800" b="0" i="0" dirty="0">
                <a:solidFill>
                  <a:srgbClr val="000000"/>
                </a:solidFill>
                <a:effectLst/>
                <a:latin typeface="微软雅黑" panose="020B0503020204020204" pitchFamily="34" charset="-122"/>
                <a:ea typeface="微软雅黑" panose="020B0503020204020204" pitchFamily="34" charset="-122"/>
              </a:rPr>
              <a:t>，并且所有计数器都初始化为</a:t>
            </a:r>
            <a:r>
              <a:rPr lang="en-US" altLang="zh-CN" sz="1800" b="0" i="0" dirty="0">
                <a:solidFill>
                  <a:srgbClr val="000000"/>
                </a:solidFill>
                <a:effectLst/>
                <a:latin typeface="微软雅黑" panose="020B0503020204020204" pitchFamily="34" charset="-122"/>
                <a:ea typeface="微软雅黑" panose="020B0503020204020204" pitchFamily="34" charset="-122"/>
              </a:rPr>
              <a:t>0</a:t>
            </a:r>
            <a:r>
              <a:rPr lang="zh-CN" altLang="en-US" sz="1800" b="0" i="0" dirty="0">
                <a:solidFill>
                  <a:srgbClr val="000000"/>
                </a:solidFill>
                <a:effectLst/>
                <a:latin typeface="微软雅黑" panose="020B0503020204020204" pitchFamily="34" charset="-122"/>
                <a:ea typeface="微软雅黑" panose="020B0503020204020204" pitchFamily="34" charset="-122"/>
              </a:rPr>
              <a:t>。</a:t>
            </a:r>
            <a:endParaRPr lang="en-US" altLang="zh-CN" sz="1800" b="0" i="0" dirty="0">
              <a:solidFill>
                <a:srgbClr val="000000"/>
              </a:solidFill>
              <a:effectLst/>
              <a:latin typeface="微软雅黑" panose="020B0503020204020204" pitchFamily="34" charset="-122"/>
              <a:ea typeface="微软雅黑" panose="020B0503020204020204" pitchFamily="34" charset="-122"/>
            </a:endParaRPr>
          </a:p>
          <a:p>
            <a:r>
              <a:rPr lang="zh-CN" altLang="en-US" sz="1800" b="0" i="0" dirty="0">
                <a:solidFill>
                  <a:srgbClr val="000000"/>
                </a:solidFill>
                <a:effectLst/>
                <a:latin typeface="微软雅黑" panose="020B0503020204020204" pitchFamily="34" charset="-122"/>
                <a:ea typeface="微软雅黑" panose="020B0503020204020204" pitchFamily="34" charset="-122"/>
              </a:rPr>
              <a:t>每个</a:t>
            </a:r>
            <a:r>
              <a:rPr lang="en-US" altLang="zh-CN" sz="1800" b="0" i="0" dirty="0">
                <a:solidFill>
                  <a:srgbClr val="000000"/>
                </a:solidFill>
                <a:effectLst/>
                <a:latin typeface="微软雅黑" panose="020B0503020204020204" pitchFamily="34" charset="-122"/>
                <a:ea typeface="微软雅黑" panose="020B0503020204020204" pitchFamily="34" charset="-122"/>
              </a:rPr>
              <a:t>Cookie</a:t>
            </a:r>
            <a:r>
              <a:rPr lang="zh-CN" altLang="en-US" sz="1800" b="0" i="0" dirty="0">
                <a:solidFill>
                  <a:srgbClr val="000000"/>
                </a:solidFill>
                <a:effectLst/>
                <a:latin typeface="微软雅黑" panose="020B0503020204020204" pitchFamily="34" charset="-122"/>
                <a:ea typeface="微软雅黑" panose="020B0503020204020204" pitchFamily="34" charset="-122"/>
              </a:rPr>
              <a:t>单元都是一个</a:t>
            </a:r>
            <a:r>
              <a:rPr lang="en-US" altLang="zh-CN" sz="1800" b="0" i="0" dirty="0">
                <a:solidFill>
                  <a:srgbClr val="000000"/>
                </a:solidFill>
                <a:effectLst/>
                <a:latin typeface="微软雅黑" panose="020B0503020204020204" pitchFamily="34" charset="-122"/>
                <a:ea typeface="微软雅黑" panose="020B0503020204020204" pitchFamily="34" charset="-122"/>
              </a:rPr>
              <a:t>b</a:t>
            </a:r>
            <a:r>
              <a:rPr lang="zh-CN" altLang="en-US" sz="1800" b="0" i="0" dirty="0">
                <a:solidFill>
                  <a:srgbClr val="000000"/>
                </a:solidFill>
                <a:effectLst/>
                <a:latin typeface="微软雅黑" panose="020B0503020204020204" pitchFamily="34" charset="-122"/>
                <a:ea typeface="微软雅黑" panose="020B0503020204020204" pitchFamily="34" charset="-122"/>
              </a:rPr>
              <a:t>位计数器</a:t>
            </a:r>
            <a:r>
              <a:rPr lang="en-US" altLang="zh-CN" sz="1800" b="0" i="0" dirty="0">
                <a:solidFill>
                  <a:srgbClr val="000000"/>
                </a:solidFill>
                <a:effectLst/>
                <a:latin typeface="微软雅黑" panose="020B0503020204020204" pitchFamily="34" charset="-122"/>
                <a:ea typeface="微软雅黑" panose="020B0503020204020204" pitchFamily="34" charset="-122"/>
              </a:rPr>
              <a:t>(</a:t>
            </a:r>
            <a:r>
              <a:rPr lang="zh-CN" altLang="en-US" sz="1800" b="0" i="0" dirty="0">
                <a:solidFill>
                  <a:srgbClr val="000000"/>
                </a:solidFill>
                <a:effectLst/>
                <a:latin typeface="微软雅黑" panose="020B0503020204020204" pitchFamily="34" charset="-122"/>
                <a:ea typeface="微软雅黑" panose="020B0503020204020204" pitchFamily="34" charset="-122"/>
              </a:rPr>
              <a:t>其中</a:t>
            </a:r>
            <a:r>
              <a:rPr lang="en-US" altLang="zh-CN" sz="1800" b="0" i="0" dirty="0">
                <a:solidFill>
                  <a:srgbClr val="000000"/>
                </a:solidFill>
                <a:effectLst/>
                <a:latin typeface="微软雅黑" panose="020B0503020204020204" pitchFamily="34" charset="-122"/>
                <a:ea typeface="微软雅黑" panose="020B0503020204020204" pitchFamily="34" charset="-122"/>
              </a:rPr>
              <a:t>b</a:t>
            </a:r>
            <a:r>
              <a:rPr lang="zh-CN" altLang="en-US" sz="1800" b="0" i="0" dirty="0">
                <a:solidFill>
                  <a:srgbClr val="000000"/>
                </a:solidFill>
                <a:effectLst/>
                <a:latin typeface="微软雅黑" panose="020B0503020204020204" pitchFamily="34" charset="-122"/>
                <a:ea typeface="微软雅黑" panose="020B0503020204020204" pitchFamily="34" charset="-122"/>
              </a:rPr>
              <a:t>明显小于桶大小</a:t>
            </a:r>
            <a:r>
              <a:rPr lang="en-US" altLang="zh-CN" sz="1800" b="0" i="0" dirty="0">
                <a:solidFill>
                  <a:srgbClr val="000000"/>
                </a:solidFill>
                <a:effectLst/>
                <a:latin typeface="微软雅黑" panose="020B0503020204020204" pitchFamily="34" charset="-122"/>
                <a:ea typeface="微软雅黑" panose="020B0503020204020204" pitchFamily="34" charset="-122"/>
              </a:rPr>
              <a:t>c)</a:t>
            </a:r>
            <a:r>
              <a:rPr lang="zh-CN" altLang="en-US" sz="1800" b="0" i="0" dirty="0">
                <a:solidFill>
                  <a:srgbClr val="000000"/>
                </a:solidFill>
                <a:effectLst/>
                <a:latin typeface="微软雅黑" panose="020B0503020204020204" pitchFamily="34" charset="-122"/>
                <a:ea typeface="微软雅黑" panose="020B0503020204020204" pitchFamily="34" charset="-122"/>
              </a:rPr>
              <a:t>，并且所有计数器都初始化为</a:t>
            </a:r>
            <a:r>
              <a:rPr lang="en-US" altLang="zh-CN" sz="1800" b="0" i="0" dirty="0">
                <a:solidFill>
                  <a:srgbClr val="000000"/>
                </a:solidFill>
                <a:effectLst/>
                <a:latin typeface="微软雅黑" panose="020B0503020204020204" pitchFamily="34" charset="-122"/>
                <a:ea typeface="微软雅黑" panose="020B0503020204020204" pitchFamily="34" charset="-122"/>
              </a:rPr>
              <a:t>0</a:t>
            </a:r>
            <a:endParaRPr lang="en-US" altLang="zh-CN" sz="1800"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sz="2800" b="0" i="0" dirty="0">
                <a:solidFill>
                  <a:srgbClr val="000000"/>
                </a:solidFill>
                <a:effectLst/>
                <a:latin typeface="微软雅黑" panose="020B0503020204020204" pitchFamily="34" charset="-122"/>
                <a:ea typeface="微软雅黑" panose="020B0503020204020204" pitchFamily="34" charset="-122"/>
              </a:rPr>
              <a:t>当接收到</a:t>
            </a:r>
            <a:r>
              <a:rPr lang="en-US" altLang="zh-CN" sz="2800" b="0" i="0" dirty="0">
                <a:solidFill>
                  <a:srgbClr val="000000"/>
                </a:solidFill>
                <a:effectLst/>
                <a:latin typeface="微软雅黑" panose="020B0503020204020204" pitchFamily="34" charset="-122"/>
                <a:ea typeface="微软雅黑" panose="020B0503020204020204" pitchFamily="34" charset="-122"/>
              </a:rPr>
              <a:t>INT</a:t>
            </a:r>
            <a:r>
              <a:rPr lang="zh-CN" altLang="en-US" sz="2800" b="0" i="0" dirty="0">
                <a:solidFill>
                  <a:srgbClr val="000000"/>
                </a:solidFill>
                <a:effectLst/>
                <a:latin typeface="微软雅黑" panose="020B0503020204020204" pitchFamily="34" charset="-122"/>
                <a:ea typeface="微软雅黑" panose="020B0503020204020204" pitchFamily="34" charset="-122"/>
              </a:rPr>
              <a:t>流数据包时，交换机从</a:t>
            </a:r>
            <a:r>
              <a:rPr lang="en-US" altLang="zh-CN" sz="2800" b="0" i="0" dirty="0">
                <a:solidFill>
                  <a:srgbClr val="000000"/>
                </a:solidFill>
                <a:effectLst/>
                <a:latin typeface="微软雅黑" panose="020B0503020204020204" pitchFamily="34" charset="-122"/>
                <a:ea typeface="微软雅黑" panose="020B0503020204020204" pitchFamily="34" charset="-122"/>
              </a:rPr>
              <a:t>{1</a:t>
            </a:r>
            <a:r>
              <a:rPr lang="zh-CN" altLang="en-US" sz="2800" b="0" i="0" dirty="0">
                <a:solidFill>
                  <a:srgbClr val="000000"/>
                </a:solidFill>
                <a:effectLst/>
                <a:latin typeface="微软雅黑" panose="020B0503020204020204" pitchFamily="34" charset="-122"/>
                <a:ea typeface="微软雅黑" panose="020B0503020204020204" pitchFamily="34" charset="-122"/>
              </a:rPr>
              <a:t>，</a:t>
            </a:r>
            <a:r>
              <a:rPr lang="en-US" altLang="zh-CN" sz="2800" b="0" i="0" dirty="0">
                <a:solidFill>
                  <a:srgbClr val="000000"/>
                </a:solidFill>
                <a:effectLst/>
                <a:latin typeface="微软雅黑" panose="020B0503020204020204" pitchFamily="34" charset="-122"/>
                <a:ea typeface="微软雅黑" panose="020B0503020204020204" pitchFamily="34" charset="-122"/>
              </a:rPr>
              <a:t>···</a:t>
            </a:r>
            <a:r>
              <a:rPr lang="zh-CN" altLang="en-US" sz="2800" b="0" i="0" dirty="0">
                <a:solidFill>
                  <a:srgbClr val="000000"/>
                </a:solidFill>
                <a:effectLst/>
                <a:latin typeface="微软雅黑" panose="020B0503020204020204" pitchFamily="34" charset="-122"/>
                <a:ea typeface="微软雅黑" panose="020B0503020204020204" pitchFamily="34" charset="-122"/>
              </a:rPr>
              <a:t>，</a:t>
            </a:r>
            <a:r>
              <a:rPr lang="en-US" altLang="zh-CN" sz="2800" b="0" i="0" dirty="0">
                <a:solidFill>
                  <a:srgbClr val="000000"/>
                </a:solidFill>
                <a:effectLst/>
                <a:latin typeface="微软雅黑" panose="020B0503020204020204" pitchFamily="34" charset="-122"/>
                <a:ea typeface="微软雅黑" panose="020B0503020204020204" pitchFamily="34" charset="-122"/>
              </a:rPr>
              <a:t>w}</a:t>
            </a:r>
            <a:r>
              <a:rPr lang="zh-CN" altLang="en-US" sz="2800" b="0" i="0" dirty="0">
                <a:solidFill>
                  <a:srgbClr val="000000"/>
                </a:solidFill>
                <a:effectLst/>
                <a:latin typeface="微软雅黑" panose="020B0503020204020204" pitchFamily="34" charset="-122"/>
                <a:ea typeface="微软雅黑" panose="020B0503020204020204" pitchFamily="34" charset="-122"/>
              </a:rPr>
              <a:t>中随机选择</a:t>
            </a:r>
            <a:r>
              <a:rPr lang="en-US" altLang="zh-CN" sz="2800" b="0" i="0" dirty="0" err="1">
                <a:solidFill>
                  <a:srgbClr val="000000"/>
                </a:solidFill>
                <a:effectLst/>
                <a:latin typeface="微软雅黑" panose="020B0503020204020204" pitchFamily="34" charset="-122"/>
                <a:ea typeface="微软雅黑" panose="020B0503020204020204" pitchFamily="34" charset="-122"/>
              </a:rPr>
              <a:t>addr</a:t>
            </a:r>
            <a:r>
              <a:rPr lang="en-US" altLang="zh-CN" sz="2800" b="0" i="0" dirty="0">
                <a:solidFill>
                  <a:srgbClr val="000000"/>
                </a:solidFill>
                <a:effectLst/>
                <a:latin typeface="微软雅黑" panose="020B0503020204020204" pitchFamily="34" charset="-122"/>
                <a:ea typeface="微软雅黑" panose="020B0503020204020204" pitchFamily="34" charset="-122"/>
              </a:rPr>
              <a:t>(</a:t>
            </a:r>
            <a:r>
              <a:rPr lang="zh-CN" altLang="en-US" sz="2800" b="0" i="0" dirty="0">
                <a:solidFill>
                  <a:srgbClr val="000000"/>
                </a:solidFill>
                <a:effectLst/>
                <a:latin typeface="微软雅黑" panose="020B0503020204020204" pitchFamily="34" charset="-122"/>
                <a:ea typeface="微软雅黑" panose="020B0503020204020204" pitchFamily="34" charset="-122"/>
              </a:rPr>
              <a:t>第</a:t>
            </a:r>
            <a:r>
              <a:rPr lang="en-US" altLang="zh-CN" sz="2800" b="0" i="0" dirty="0">
                <a:solidFill>
                  <a:srgbClr val="000000"/>
                </a:solidFill>
                <a:effectLst/>
                <a:latin typeface="微软雅黑" panose="020B0503020204020204" pitchFamily="34" charset="-122"/>
                <a:ea typeface="微软雅黑" panose="020B0503020204020204" pitchFamily="34" charset="-122"/>
              </a:rPr>
              <a:t>6</a:t>
            </a:r>
            <a:r>
              <a:rPr lang="zh-CN" altLang="en-US" sz="2800" b="0" i="0" dirty="0">
                <a:solidFill>
                  <a:srgbClr val="000000"/>
                </a:solidFill>
                <a:effectLst/>
                <a:latin typeface="微软雅黑" panose="020B0503020204020204" pitchFamily="34" charset="-122"/>
                <a:ea typeface="微软雅黑" panose="020B0503020204020204" pitchFamily="34" charset="-122"/>
              </a:rPr>
              <a:t>行</a:t>
            </a:r>
            <a:r>
              <a:rPr lang="en-US" altLang="zh-CN" sz="2800" b="0" i="0" dirty="0">
                <a:solidFill>
                  <a:srgbClr val="000000"/>
                </a:solidFill>
                <a:effectLst/>
                <a:latin typeface="微软雅黑" panose="020B0503020204020204" pitchFamily="34" charset="-122"/>
                <a:ea typeface="微软雅黑" panose="020B0503020204020204" pitchFamily="34" charset="-122"/>
              </a:rPr>
              <a:t>)</a:t>
            </a:r>
            <a:r>
              <a:rPr lang="zh-CN" altLang="en-US" sz="2800" b="0" i="0" dirty="0">
                <a:solidFill>
                  <a:srgbClr val="000000"/>
                </a:solidFill>
                <a:effectLst/>
                <a:latin typeface="微软雅黑" panose="020B0503020204020204" pitchFamily="34" charset="-122"/>
                <a:ea typeface="微软雅黑" panose="020B0503020204020204" pitchFamily="34" charset="-122"/>
              </a:rPr>
              <a:t>，并且对于</a:t>
            </a:r>
            <a:r>
              <a:rPr lang="en-US" altLang="zh-CN" sz="2800" b="0" i="0" dirty="0">
                <a:solidFill>
                  <a:srgbClr val="000000"/>
                </a:solidFill>
                <a:effectLst/>
                <a:latin typeface="微软雅黑" panose="020B0503020204020204" pitchFamily="34" charset="-122"/>
                <a:ea typeface="微软雅黑" panose="020B0503020204020204" pitchFamily="34" charset="-122"/>
              </a:rPr>
              <a:t>Cookie</a:t>
            </a:r>
            <a:r>
              <a:rPr lang="zh-CN" altLang="en-US" sz="2800" b="0" i="0" dirty="0">
                <a:solidFill>
                  <a:srgbClr val="000000"/>
                </a:solidFill>
                <a:effectLst/>
                <a:latin typeface="微软雅黑" panose="020B0503020204020204" pitchFamily="34" charset="-122"/>
                <a:ea typeface="微软雅黑" panose="020B0503020204020204" pitchFamily="34" charset="-122"/>
              </a:rPr>
              <a:t>中的每一行，它将</a:t>
            </a:r>
            <a:r>
              <a:rPr lang="en-US" altLang="zh-CN" sz="2800" b="0" i="0" dirty="0">
                <a:solidFill>
                  <a:srgbClr val="000000"/>
                </a:solidFill>
                <a:effectLst/>
                <a:latin typeface="微软雅黑" panose="020B0503020204020204" pitchFamily="34" charset="-122"/>
                <a:ea typeface="微软雅黑" panose="020B0503020204020204" pitchFamily="34" charset="-122"/>
              </a:rPr>
              <a:t>[</a:t>
            </a:r>
            <a:r>
              <a:rPr lang="en-US" altLang="zh-CN" sz="2800" b="0" i="0" dirty="0" err="1">
                <a:solidFill>
                  <a:srgbClr val="000000"/>
                </a:solidFill>
                <a:effectLst/>
                <a:latin typeface="微软雅黑" panose="020B0503020204020204" pitchFamily="34" charset="-122"/>
                <a:ea typeface="微软雅黑" panose="020B0503020204020204" pitchFamily="34" charset="-122"/>
              </a:rPr>
              <a:t>addr</a:t>
            </a:r>
            <a:r>
              <a:rPr lang="zh-CN" altLang="en-US" sz="2800" b="0" i="0" dirty="0">
                <a:solidFill>
                  <a:srgbClr val="000000"/>
                </a:solidFill>
                <a:effectLst/>
                <a:latin typeface="微软雅黑" panose="020B0503020204020204" pitchFamily="34" charset="-122"/>
                <a:ea typeface="微软雅黑" panose="020B0503020204020204" pitchFamily="34" charset="-122"/>
              </a:rPr>
              <a:t>，</a:t>
            </a:r>
            <a:r>
              <a:rPr lang="en-US" altLang="zh-CN" sz="2800" b="0" i="0" dirty="0">
                <a:solidFill>
                  <a:srgbClr val="000000"/>
                </a:solidFill>
                <a:effectLst/>
                <a:latin typeface="微软雅黑" panose="020B0503020204020204" pitchFamily="34" charset="-122"/>
                <a:ea typeface="微软雅黑" panose="020B0503020204020204" pitchFamily="34" charset="-122"/>
              </a:rPr>
              <a:t>(</a:t>
            </a:r>
            <a:r>
              <a:rPr lang="en-US" altLang="zh-CN" sz="2800" b="0" i="0" dirty="0" err="1">
                <a:solidFill>
                  <a:srgbClr val="000000"/>
                </a:solidFill>
                <a:effectLst/>
                <a:latin typeface="微软雅黑" panose="020B0503020204020204" pitchFamily="34" charset="-122"/>
                <a:ea typeface="微软雅黑" panose="020B0503020204020204" pitchFamily="34" charset="-122"/>
              </a:rPr>
              <a:t>addr</a:t>
            </a:r>
            <a:r>
              <a:rPr lang="en-US" altLang="zh-CN" sz="2800" b="0" i="0" dirty="0">
                <a:solidFill>
                  <a:srgbClr val="000000"/>
                </a:solidFill>
                <a:effectLst/>
                <a:latin typeface="微软雅黑" panose="020B0503020204020204" pitchFamily="34" charset="-122"/>
                <a:ea typeface="微软雅黑" panose="020B0503020204020204" pitchFamily="34" charset="-122"/>
              </a:rPr>
              <a:t> + 2r−1)]</a:t>
            </a:r>
            <a:r>
              <a:rPr lang="zh-CN" altLang="en-US" sz="2800" b="0" i="0" dirty="0">
                <a:solidFill>
                  <a:srgbClr val="000000"/>
                </a:solidFill>
                <a:effectLst/>
                <a:latin typeface="微软雅黑" panose="020B0503020204020204" pitchFamily="34" charset="-122"/>
                <a:ea typeface="微软雅黑" panose="020B0503020204020204" pitchFamily="34" charset="-122"/>
              </a:rPr>
              <a:t>范围内的每个单元格与阈值</a:t>
            </a:r>
            <a:r>
              <a:rPr lang="en-US" altLang="zh-CN" sz="2800" b="0" i="0" dirty="0">
                <a:solidFill>
                  <a:srgbClr val="000000"/>
                </a:solidFill>
                <a:effectLst/>
                <a:latin typeface="微软雅黑" panose="020B0503020204020204" pitchFamily="34" charset="-122"/>
                <a:ea typeface="微软雅黑" panose="020B0503020204020204" pitchFamily="34" charset="-122"/>
              </a:rPr>
              <a:t>(2h−1)(</a:t>
            </a:r>
            <a:r>
              <a:rPr lang="zh-CN" altLang="en-US" sz="2800" b="0" i="0" dirty="0">
                <a:solidFill>
                  <a:srgbClr val="000000"/>
                </a:solidFill>
                <a:effectLst/>
                <a:latin typeface="微软雅黑" panose="020B0503020204020204" pitchFamily="34" charset="-122"/>
                <a:ea typeface="微软雅黑" panose="020B0503020204020204" pitchFamily="34" charset="-122"/>
              </a:rPr>
              <a:t>其中</a:t>
            </a:r>
            <a:r>
              <a:rPr lang="en-US" altLang="zh-CN" sz="2800" b="0" i="0" dirty="0" err="1">
                <a:solidFill>
                  <a:srgbClr val="000000"/>
                </a:solidFill>
                <a:effectLst/>
                <a:latin typeface="微软雅黑" panose="020B0503020204020204" pitchFamily="34" charset="-122"/>
                <a:ea typeface="微软雅黑" panose="020B0503020204020204" pitchFamily="34" charset="-122"/>
              </a:rPr>
              <a:t>h≤b</a:t>
            </a:r>
            <a:r>
              <a:rPr lang="en-US" altLang="zh-CN" sz="2800" b="0" i="0" dirty="0">
                <a:solidFill>
                  <a:srgbClr val="000000"/>
                </a:solidFill>
                <a:effectLst/>
                <a:latin typeface="微软雅黑" panose="020B0503020204020204" pitchFamily="34" charset="-122"/>
                <a:ea typeface="微软雅黑" panose="020B0503020204020204" pitchFamily="34" charset="-122"/>
              </a:rPr>
              <a:t>)</a:t>
            </a:r>
            <a:r>
              <a:rPr lang="zh-CN" altLang="en-US" sz="2800" b="0" i="0" dirty="0">
                <a:solidFill>
                  <a:srgbClr val="000000"/>
                </a:solidFill>
                <a:effectLst/>
                <a:latin typeface="微软雅黑" panose="020B0503020204020204" pitchFamily="34" charset="-122"/>
                <a:ea typeface="微软雅黑" panose="020B0503020204020204" pitchFamily="34" charset="-122"/>
              </a:rPr>
              <a:t>进行比较。对于不小于阈值的第一个单元格，其对应</a:t>
            </a:r>
            <a:r>
              <a:rPr lang="zh-CN" altLang="en-US" sz="4000" b="0" i="0" dirty="0">
                <a:solidFill>
                  <a:srgbClr val="000000"/>
                </a:solidFill>
                <a:effectLst/>
                <a:latin typeface="微软雅黑" panose="020B0503020204020204" pitchFamily="34" charset="-122"/>
                <a:ea typeface="微软雅黑" panose="020B0503020204020204" pitchFamily="34" charset="-122"/>
              </a:rPr>
              <a:t>将一个草图桶选择到草图中，通过右移一位，单元格的值减半</a:t>
            </a:r>
            <a:r>
              <a:rPr lang="en-US" altLang="zh-CN" sz="4000" b="0" i="0" dirty="0">
                <a:solidFill>
                  <a:srgbClr val="000000"/>
                </a:solidFill>
                <a:effectLst/>
                <a:latin typeface="微软雅黑" panose="020B0503020204020204" pitchFamily="34" charset="-122"/>
                <a:ea typeface="微软雅黑" panose="020B0503020204020204" pitchFamily="34" charset="-122"/>
              </a:rPr>
              <a:t>(</a:t>
            </a:r>
            <a:r>
              <a:rPr lang="zh-CN" altLang="en-US" sz="4000" b="0" i="0" dirty="0">
                <a:solidFill>
                  <a:srgbClr val="000000"/>
                </a:solidFill>
                <a:effectLst/>
                <a:latin typeface="微软雅黑" panose="020B0503020204020204" pitchFamily="34" charset="-122"/>
                <a:ea typeface="微软雅黑" panose="020B0503020204020204" pitchFamily="34" charset="-122"/>
              </a:rPr>
              <a:t>第</a:t>
            </a:r>
            <a:r>
              <a:rPr lang="en-US" altLang="zh-CN" sz="4000" b="0" i="0" dirty="0">
                <a:solidFill>
                  <a:srgbClr val="000000"/>
                </a:solidFill>
                <a:effectLst/>
                <a:latin typeface="微软雅黑" panose="020B0503020204020204" pitchFamily="34" charset="-122"/>
                <a:ea typeface="微软雅黑" panose="020B0503020204020204" pitchFamily="34" charset="-122"/>
              </a:rPr>
              <a:t>7-12</a:t>
            </a:r>
            <a:r>
              <a:rPr lang="zh-CN" altLang="en-US" sz="4000" b="0" i="0" dirty="0">
                <a:solidFill>
                  <a:srgbClr val="000000"/>
                </a:solidFill>
                <a:effectLst/>
                <a:latin typeface="微软雅黑" panose="020B0503020204020204" pitchFamily="34" charset="-122"/>
                <a:ea typeface="微软雅黑" panose="020B0503020204020204" pitchFamily="34" charset="-122"/>
              </a:rPr>
              <a:t>行</a:t>
            </a:r>
            <a:r>
              <a:rPr lang="en-US" altLang="zh-CN" sz="4000" b="0" i="0" dirty="0">
                <a:solidFill>
                  <a:srgbClr val="000000"/>
                </a:solidFill>
                <a:effectLst/>
                <a:latin typeface="微软雅黑" panose="020B0503020204020204" pitchFamily="34" charset="-122"/>
                <a:ea typeface="微软雅黑" panose="020B0503020204020204" pitchFamily="34" charset="-122"/>
              </a:rPr>
              <a:t>)</a:t>
            </a:r>
            <a:endParaRPr lang="zh-CN" altLang="en-US" sz="2800" b="0" i="0" dirty="0">
              <a:solidFill>
                <a:srgbClr val="000000"/>
              </a:solidFill>
              <a:effectLst/>
              <a:latin typeface="微软雅黑" panose="020B0503020204020204" pitchFamily="34" charset="-122"/>
              <a:ea typeface="微软雅黑" panose="020B0503020204020204" pitchFamily="34" charset="-122"/>
            </a:endParaRPr>
          </a:p>
          <a:p>
            <a:br>
              <a:rPr lang="zh-CN" altLang="en-US" sz="2800" dirty="0"/>
            </a:br>
            <a:endParaRPr lang="zh-CN" altLang="en-US" sz="180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E65F01C-663C-4DD8-AEAA-D2F9FB32E7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5F01C-663C-4DD8-AEAA-D2F9FB32E7C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diagramLayout" Target="../diagrams/layout3.xml"/><Relationship Id="rId8" Type="http://schemas.openxmlformats.org/officeDocument/2006/relationships/diagramData" Target="../diagrams/data3.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5" Type="http://schemas.openxmlformats.org/officeDocument/2006/relationships/notesSlide" Target="../notesSlides/notesSlide7.xml"/><Relationship Id="rId34" Type="http://schemas.openxmlformats.org/officeDocument/2006/relationships/slideLayout" Target="../slideLayouts/slideLayout7.xml"/><Relationship Id="rId33" Type="http://schemas.openxmlformats.org/officeDocument/2006/relationships/image" Target="../media/image13.png"/><Relationship Id="rId32" Type="http://schemas.microsoft.com/office/2007/relationships/diagramDrawing" Target="../diagrams/drawing7.xml"/><Relationship Id="rId31" Type="http://schemas.openxmlformats.org/officeDocument/2006/relationships/diagramColors" Target="../diagrams/colors7.xml"/><Relationship Id="rId30" Type="http://schemas.openxmlformats.org/officeDocument/2006/relationships/diagramQuickStyle" Target="../diagrams/quickStyle7.xml"/><Relationship Id="rId3" Type="http://schemas.openxmlformats.org/officeDocument/2006/relationships/diagramData" Target="../diagrams/data2.xml"/><Relationship Id="rId29" Type="http://schemas.openxmlformats.org/officeDocument/2006/relationships/diagramLayout" Target="../diagrams/layout7.xml"/><Relationship Id="rId28" Type="http://schemas.openxmlformats.org/officeDocument/2006/relationships/diagramData" Target="../diagrams/data7.xml"/><Relationship Id="rId27" Type="http://schemas.microsoft.com/office/2007/relationships/diagramDrawing" Target="../diagrams/drawing6.xml"/><Relationship Id="rId26" Type="http://schemas.openxmlformats.org/officeDocument/2006/relationships/diagramColors" Target="../diagrams/colors6.xml"/><Relationship Id="rId25" Type="http://schemas.openxmlformats.org/officeDocument/2006/relationships/diagramQuickStyle" Target="../diagrams/quickStyle6.xml"/><Relationship Id="rId24" Type="http://schemas.openxmlformats.org/officeDocument/2006/relationships/diagramLayout" Target="../diagrams/layout6.xml"/><Relationship Id="rId23" Type="http://schemas.openxmlformats.org/officeDocument/2006/relationships/diagramData" Target="../diagrams/data6.xml"/><Relationship Id="rId22" Type="http://schemas.microsoft.com/office/2007/relationships/diagramDrawing" Target="../diagrams/drawing5.xml"/><Relationship Id="rId21" Type="http://schemas.openxmlformats.org/officeDocument/2006/relationships/diagramColors" Target="../diagrams/colors5.xml"/><Relationship Id="rId20" Type="http://schemas.openxmlformats.org/officeDocument/2006/relationships/diagramQuickStyle" Target="../diagrams/quickStyle5.xml"/><Relationship Id="rId2" Type="http://schemas.openxmlformats.org/officeDocument/2006/relationships/image" Target="../media/image12.png"/><Relationship Id="rId19" Type="http://schemas.openxmlformats.org/officeDocument/2006/relationships/diagramLayout" Target="../diagrams/layout5.xml"/><Relationship Id="rId18" Type="http://schemas.openxmlformats.org/officeDocument/2006/relationships/diagramData" Target="../diagrams/data5.xml"/><Relationship Id="rId17" Type="http://schemas.microsoft.com/office/2007/relationships/diagramDrawing" Target="../diagrams/drawing4.xml"/><Relationship Id="rId16" Type="http://schemas.openxmlformats.org/officeDocument/2006/relationships/diagramColors" Target="../diagrams/colors4.xml"/><Relationship Id="rId15" Type="http://schemas.openxmlformats.org/officeDocument/2006/relationships/diagramQuickStyle" Target="../diagrams/quickStyle4.xml"/><Relationship Id="rId14" Type="http://schemas.openxmlformats.org/officeDocument/2006/relationships/diagramLayout" Target="../diagrams/layout4.xml"/><Relationship Id="rId13" Type="http://schemas.openxmlformats.org/officeDocument/2006/relationships/diagramData" Target="../diagrams/data4.xml"/><Relationship Id="rId12" Type="http://schemas.microsoft.com/office/2007/relationships/diagramDrawing" Target="../diagrams/drawing3.xml"/><Relationship Id="rId11" Type="http://schemas.openxmlformats.org/officeDocument/2006/relationships/diagramColors" Target="../diagrams/colors3.xml"/><Relationship Id="rId10" Type="http://schemas.openxmlformats.org/officeDocument/2006/relationships/diagramQuickStyle" Target="../diagrams/quickStyle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823855" y="3350531"/>
            <a:ext cx="8031521" cy="2123616"/>
          </a:xfrm>
          <a:prstGeom prst="rect">
            <a:avLst/>
          </a:prstGeom>
        </p:spPr>
        <p:txBody>
          <a:bodyPr wrap="square" lIns="91397" tIns="45699" rIns="91397" bIns="45699">
            <a:spAutoFit/>
          </a:bodyPr>
          <a:lstStyle/>
          <a:p>
            <a:pPr algn="r" defTabSz="913765">
              <a:defRPr/>
            </a:pPr>
            <a:r>
              <a:rPr lang="en-US" altLang="zh-CN" sz="1800" b="0" i="0" dirty="0" err="1">
                <a:solidFill>
                  <a:srgbClr val="000000"/>
                </a:solidFill>
                <a:effectLst/>
                <a:latin typeface="NimbusRomNo9L-Regu"/>
              </a:rPr>
              <a:t>Zhongxiang</a:t>
            </a:r>
            <a:r>
              <a:rPr lang="en-US" altLang="zh-CN" sz="1800" b="0" i="0" dirty="0">
                <a:solidFill>
                  <a:srgbClr val="000000"/>
                </a:solidFill>
                <a:effectLst/>
                <a:latin typeface="NimbusRomNo9L-Regu"/>
              </a:rPr>
              <a:t> Wei, Ye Tian*, Wei Chen, Liyuan Gu, and </a:t>
            </a:r>
            <a:r>
              <a:rPr lang="en-US" altLang="zh-CN" sz="1800" b="0" i="0" dirty="0" err="1">
                <a:solidFill>
                  <a:srgbClr val="000000"/>
                </a:solidFill>
                <a:effectLst/>
                <a:latin typeface="NimbusRomNo9L-Regu"/>
              </a:rPr>
              <a:t>Xinming</a:t>
            </a:r>
            <a:r>
              <a:rPr lang="en-US" altLang="zh-CN" sz="1800" b="0" i="0" dirty="0">
                <a:solidFill>
                  <a:srgbClr val="000000"/>
                </a:solidFill>
                <a:effectLst/>
                <a:latin typeface="NimbusRomNo9L-Regu"/>
              </a:rPr>
              <a:t> Zhang</a:t>
            </a:r>
            <a:endParaRPr lang="en-US" altLang="zh-CN" sz="1800" b="0" i="0" dirty="0">
              <a:solidFill>
                <a:srgbClr val="000000"/>
              </a:solidFill>
              <a:effectLst/>
              <a:latin typeface="NimbusRomNo9L-Regu"/>
            </a:endParaRPr>
          </a:p>
          <a:p>
            <a:pPr algn="r" defTabSz="913765">
              <a:defRPr/>
            </a:pPr>
            <a:r>
              <a:rPr lang="en-US" altLang="zh-CN" sz="1800" b="0" i="0" dirty="0">
                <a:solidFill>
                  <a:srgbClr val="000000"/>
                </a:solidFill>
                <a:effectLst/>
                <a:latin typeface="NimbusRomNo9L-Regu"/>
              </a:rPr>
              <a:t>Anhui Key Lab on HPC, School of Computer Science and Technology,</a:t>
            </a:r>
            <a:endParaRPr lang="en-US" altLang="zh-CN" sz="1800" b="0" i="0" dirty="0">
              <a:solidFill>
                <a:srgbClr val="000000"/>
              </a:solidFill>
              <a:effectLst/>
              <a:latin typeface="NimbusRomNo9L-Regu"/>
            </a:endParaRPr>
          </a:p>
          <a:p>
            <a:pPr algn="r" defTabSz="913765">
              <a:defRPr/>
            </a:pPr>
            <a:r>
              <a:rPr lang="en-US" altLang="zh-CN" sz="1800" b="0" i="0" dirty="0">
                <a:solidFill>
                  <a:srgbClr val="000000"/>
                </a:solidFill>
                <a:effectLst/>
                <a:latin typeface="NimbusRomNo9L-Regu"/>
              </a:rPr>
              <a:t> University of Science and Technology of China</a:t>
            </a:r>
            <a:endParaRPr lang="en-US" altLang="zh-CN" sz="1800" b="0" i="0" dirty="0">
              <a:solidFill>
                <a:srgbClr val="000000"/>
              </a:solidFill>
              <a:effectLst/>
              <a:latin typeface="NimbusRomNo9L-Regu"/>
            </a:endParaRPr>
          </a:p>
          <a:p>
            <a:pPr algn="r" defTabSz="913765">
              <a:defRPr/>
            </a:pPr>
            <a:br>
              <a:rPr lang="en-US" altLang="zh-CN" sz="1800" b="0" i="1" dirty="0">
                <a:solidFill>
                  <a:srgbClr val="1C6299"/>
                </a:solidFill>
                <a:effectLst/>
                <a:latin typeface="CMSY8"/>
              </a:rPr>
            </a:br>
            <a:endParaRPr lang="en-US" altLang="zh-CN" sz="1800" b="0" i="1" dirty="0">
              <a:solidFill>
                <a:srgbClr val="1C6299"/>
              </a:solidFill>
              <a:effectLst/>
              <a:latin typeface="CMSY8"/>
            </a:endParaRPr>
          </a:p>
          <a:p>
            <a:pPr algn="r" defTabSz="913765">
              <a:defRPr/>
            </a:pPr>
            <a:r>
              <a:rPr lang="en-US" altLang="zh-CN" dirty="0">
                <a:solidFill>
                  <a:srgbClr val="1C6299"/>
                </a:solidFill>
                <a:latin typeface="NimbusRomNo9L-Regu"/>
              </a:rPr>
              <a:t>Published in: IEEE INFOCOM 2023</a:t>
            </a:r>
            <a:br>
              <a:rPr lang="en-US" altLang="zh-CN" sz="1200" dirty="0">
                <a:solidFill>
                  <a:srgbClr val="1C6299"/>
                </a:solidFill>
              </a:rPr>
            </a:br>
            <a:br>
              <a:rPr lang="en-US" altLang="zh-CN" sz="12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251824" y="1475714"/>
            <a:ext cx="7717584" cy="1569660"/>
          </a:xfrm>
          <a:prstGeom prst="rect">
            <a:avLst/>
          </a:prstGeom>
          <a:noFill/>
        </p:spPr>
        <p:txBody>
          <a:bodyPr wrap="square" rtlCol="0">
            <a:spAutoFit/>
          </a:bodyPr>
          <a:lstStyle/>
          <a:p>
            <a:pPr algn="l" defTabSz="913765">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DUNE: Improving Accuracy for Sketch-INT</a:t>
            </a:r>
            <a:endPar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Network Measurement Systems</a:t>
            </a:r>
            <a:endPar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占位符 56"/>
          <p:cNvSpPr txBox="1"/>
          <p:nvPr/>
        </p:nvSpPr>
        <p:spPr>
          <a:xfrm>
            <a:off x="2112531" y="5473866"/>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汇报人：李程翔</a:t>
            </a:r>
            <a:endParaRPr lang="zh-CN" altLang="en-US" dirty="0">
              <a:solidFill>
                <a:sysClr val="window" lastClr="FFFFFF"/>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9" name="日期占位符 9"/>
          <p:cNvSpPr>
            <a:spLocks noGrp="1"/>
          </p:cNvSpPr>
          <p:nvPr>
            <p:ph type="dt" sz="half" idx="10"/>
          </p:nvPr>
        </p:nvSpPr>
        <p:spPr>
          <a:xfrm>
            <a:off x="1616893" y="5790083"/>
            <a:ext cx="2743200" cy="365125"/>
          </a:xfrm>
        </p:spPr>
        <p:txBody>
          <a:bodyPr vert="horz" lIns="91440" tIns="45720" rIns="91440" bIns="45720" rtlCol="0" anchor="ctr">
            <a:noAutofit/>
          </a:bodyPr>
          <a:lstStyle/>
          <a:p>
            <a:pPr algn="ctr">
              <a:lnSpc>
                <a:spcPct val="90000"/>
              </a:lnSpc>
              <a:spcBef>
                <a:spcPts val="1000"/>
              </a:spcBef>
            </a:pPr>
            <a:fld id="{CC5F9ACA-915E-4715-815B-8F8AE22EDF91}" type="datetime1">
              <a:rPr lang="zh-CN" altLang="en-US" sz="1400">
                <a:solidFill>
                  <a:sysClr val="windowText" lastClr="000000"/>
                </a:solidFill>
                <a:latin typeface="Arial" panose="020B0604020202020204"/>
                <a:ea typeface="微软雅黑" panose="020B0503020204020204" pitchFamily="34" charset="-122"/>
              </a:rPr>
            </a:fld>
            <a:endParaRPr lang="zh-CN" altLang="en-US" sz="1400" dirty="0">
              <a:solidFill>
                <a:sysClr val="windowText" lastClr="000000"/>
              </a:solidFill>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评估</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endParaRPr lang="en-US" altLang="zh-CN" sz="1000" dirty="0">
              <a:solidFill>
                <a:prstClr val="white"/>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479979" y="948790"/>
            <a:ext cx="8842955" cy="2473317"/>
          </a:xfrm>
          <a:prstGeom prst="rect">
            <a:avLst/>
          </a:prstGeom>
        </p:spPr>
      </p:pic>
      <p:sp>
        <p:nvSpPr>
          <p:cNvPr id="9" name="文本框 8"/>
          <p:cNvSpPr txBox="1"/>
          <p:nvPr/>
        </p:nvSpPr>
        <p:spPr>
          <a:xfrm>
            <a:off x="1463795" y="3516696"/>
            <a:ext cx="8974268" cy="346646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sz="1600" b="0" i="0" dirty="0">
                <a:solidFill>
                  <a:srgbClr val="000000"/>
                </a:solidFill>
                <a:effectLst/>
                <a:latin typeface="Times New Roman" panose="02020603050405020304" pitchFamily="18" charset="0"/>
                <a:cs typeface="Times New Roman" panose="02020603050405020304" pitchFamily="18" charset="0"/>
              </a:rPr>
              <a:t>第一个观察结果是，所有的</a:t>
            </a:r>
            <a:r>
              <a:rPr lang="en-US" altLang="zh-CN" sz="1600" b="0" i="0" dirty="0">
                <a:solidFill>
                  <a:srgbClr val="000000"/>
                </a:solidFill>
                <a:effectLst/>
                <a:latin typeface="Times New Roman" panose="02020603050405020304" pitchFamily="18" charset="0"/>
                <a:cs typeface="Times New Roman" panose="02020603050405020304" pitchFamily="18" charset="0"/>
              </a:rPr>
              <a:t>Sketch-INT</a:t>
            </a:r>
            <a:r>
              <a:rPr lang="zh-CN" altLang="en-US" sz="1600" b="0" i="0" dirty="0">
                <a:solidFill>
                  <a:srgbClr val="000000"/>
                </a:solidFill>
                <a:effectLst/>
                <a:latin typeface="Times New Roman" panose="02020603050405020304" pitchFamily="18" charset="0"/>
                <a:cs typeface="Times New Roman" panose="02020603050405020304" pitchFamily="18" charset="0"/>
              </a:rPr>
              <a:t>系统都随着</a:t>
            </a:r>
            <a:r>
              <a:rPr lang="en-US" altLang="zh-CN" sz="1600" b="0" i="0" dirty="0">
                <a:solidFill>
                  <a:srgbClr val="000000"/>
                </a:solidFill>
                <a:effectLst/>
                <a:latin typeface="Times New Roman" panose="02020603050405020304" pitchFamily="18" charset="0"/>
                <a:cs typeface="Times New Roman" panose="02020603050405020304" pitchFamily="18" charset="0"/>
              </a:rPr>
              <a:t>INT</a:t>
            </a:r>
            <a:r>
              <a:rPr lang="zh-CN" altLang="en-US" sz="1600" b="0" i="0" dirty="0">
                <a:solidFill>
                  <a:srgbClr val="000000"/>
                </a:solidFill>
                <a:effectLst/>
                <a:latin typeface="Times New Roman" panose="02020603050405020304" pitchFamily="18" charset="0"/>
                <a:cs typeface="Times New Roman" panose="02020603050405020304" pitchFamily="18" charset="0"/>
              </a:rPr>
              <a:t>流</a:t>
            </a:r>
            <a:r>
              <a:rPr lang="en-US" altLang="zh-CN" sz="1600" b="0" i="0" dirty="0" err="1">
                <a:solidFill>
                  <a:srgbClr val="000000"/>
                </a:solidFill>
                <a:effectLst/>
                <a:latin typeface="Times New Roman" panose="02020603050405020304" pitchFamily="18" charset="0"/>
                <a:cs typeface="Times New Roman" panose="02020603050405020304" pitchFamily="18" charset="0"/>
              </a:rPr>
              <a:t>pps</a:t>
            </a:r>
            <a:r>
              <a:rPr lang="zh-CN" altLang="en-US" sz="1600" b="0" i="0" dirty="0">
                <a:solidFill>
                  <a:srgbClr val="000000"/>
                </a:solidFill>
                <a:effectLst/>
                <a:latin typeface="Times New Roman" panose="02020603050405020304" pitchFamily="18" charset="0"/>
                <a:cs typeface="Times New Roman" panose="02020603050405020304" pitchFamily="18" charset="0"/>
              </a:rPr>
              <a:t>的增加而具有更好的性能。</a:t>
            </a:r>
            <a:endParaRPr lang="zh-CN" alt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en-US" sz="1600" b="0" i="0" dirty="0">
                <a:solidFill>
                  <a:srgbClr val="000000"/>
                </a:solidFill>
                <a:effectLst/>
                <a:latin typeface="Times New Roman" panose="02020603050405020304" pitchFamily="18" charset="0"/>
                <a:cs typeface="Times New Roman" panose="02020603050405020304" pitchFamily="18" charset="0"/>
              </a:rPr>
              <a:t>第二个观察结果是，</a:t>
            </a:r>
            <a:r>
              <a:rPr lang="en-US" altLang="zh-CN" sz="1600" b="0" i="0" dirty="0">
                <a:solidFill>
                  <a:srgbClr val="000000"/>
                </a:solidFill>
                <a:effectLst/>
                <a:latin typeface="Times New Roman" panose="02020603050405020304" pitchFamily="18" charset="0"/>
                <a:cs typeface="Times New Roman" panose="02020603050405020304" pitchFamily="18" charset="0"/>
              </a:rPr>
              <a:t>DUNE-bitmap</a:t>
            </a:r>
            <a:r>
              <a:rPr lang="zh-CN" altLang="en-US" sz="1600" b="0" i="0" dirty="0">
                <a:solidFill>
                  <a:srgbClr val="000000"/>
                </a:solidFill>
                <a:effectLst/>
                <a:latin typeface="Times New Roman" panose="02020603050405020304" pitchFamily="18" charset="0"/>
                <a:cs typeface="Times New Roman" panose="02020603050405020304" pitchFamily="18" charset="0"/>
              </a:rPr>
              <a:t>和</a:t>
            </a:r>
            <a:r>
              <a:rPr lang="en-US" altLang="zh-CN" sz="1600" b="0" i="0" dirty="0">
                <a:solidFill>
                  <a:srgbClr val="000000"/>
                </a:solidFill>
                <a:effectLst/>
                <a:latin typeface="Times New Roman" panose="02020603050405020304" pitchFamily="18" charset="0"/>
                <a:cs typeface="Times New Roman" panose="02020603050405020304" pitchFamily="18" charset="0"/>
              </a:rPr>
              <a:t>DUNE-Cookie</a:t>
            </a:r>
            <a:r>
              <a:rPr lang="zh-CN" altLang="en-US" sz="1600" b="0" i="0" dirty="0">
                <a:solidFill>
                  <a:srgbClr val="000000"/>
                </a:solidFill>
                <a:effectLst/>
                <a:latin typeface="Times New Roman" panose="02020603050405020304" pitchFamily="18" charset="0"/>
                <a:cs typeface="Times New Roman" panose="02020603050405020304" pitchFamily="18" charset="0"/>
              </a:rPr>
              <a:t>，在所有任务中都比</a:t>
            </a:r>
            <a:r>
              <a:rPr lang="en-US" altLang="zh-CN" sz="1600" b="0" i="0" dirty="0" err="1">
                <a:solidFill>
                  <a:srgbClr val="000000"/>
                </a:solidFill>
                <a:effectLst/>
                <a:latin typeface="Times New Roman" panose="02020603050405020304" pitchFamily="18" charset="0"/>
                <a:cs typeface="Times New Roman" panose="02020603050405020304" pitchFamily="18" charset="0"/>
              </a:rPr>
              <a:t>LightGuardian</a:t>
            </a:r>
            <a:r>
              <a:rPr lang="zh-CN" altLang="en-US" sz="1600" b="0" i="0" dirty="0">
                <a:solidFill>
                  <a:srgbClr val="000000"/>
                </a:solidFill>
                <a:effectLst/>
                <a:latin typeface="Times New Roman" panose="02020603050405020304" pitchFamily="18" charset="0"/>
                <a:cs typeface="Times New Roman" panose="02020603050405020304" pitchFamily="18" charset="0"/>
              </a:rPr>
              <a:t>更准确。散射草图和桶选择算法使</a:t>
            </a:r>
            <a:r>
              <a:rPr lang="en-US" altLang="zh-CN" sz="1600" b="0" i="0" dirty="0">
                <a:solidFill>
                  <a:srgbClr val="000000"/>
                </a:solidFill>
                <a:effectLst/>
                <a:latin typeface="Times New Roman" panose="02020603050405020304" pitchFamily="18" charset="0"/>
                <a:cs typeface="Times New Roman" panose="02020603050405020304" pitchFamily="18" charset="0"/>
              </a:rPr>
              <a:t>DUNE</a:t>
            </a:r>
            <a:r>
              <a:rPr lang="zh-CN" altLang="en-US" sz="1600" b="0" i="0" dirty="0">
                <a:solidFill>
                  <a:srgbClr val="000000"/>
                </a:solidFill>
                <a:effectLst/>
                <a:latin typeface="Times New Roman" panose="02020603050405020304" pitchFamily="18" charset="0"/>
                <a:cs typeface="Times New Roman" panose="02020603050405020304" pitchFamily="18" charset="0"/>
              </a:rPr>
              <a:t>系统能够向终端主机传输更有价值的测量数据，终端主机接收的草图数量相同。</a:t>
            </a:r>
            <a:endParaRPr lang="zh-CN" alt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en-US" sz="1600" b="0" i="0" dirty="0">
                <a:solidFill>
                  <a:srgbClr val="000000"/>
                </a:solidFill>
                <a:effectLst/>
                <a:latin typeface="Times New Roman" panose="02020603050405020304" pitchFamily="18" charset="0"/>
                <a:cs typeface="Times New Roman" panose="02020603050405020304" pitchFamily="18" charset="0"/>
              </a:rPr>
              <a:t>第三个观察结果是，在大多数情况下，</a:t>
            </a:r>
            <a:r>
              <a:rPr lang="en-US" altLang="zh-CN" sz="1600" b="0" i="0" dirty="0">
                <a:solidFill>
                  <a:srgbClr val="000000"/>
                </a:solidFill>
                <a:effectLst/>
                <a:latin typeface="Times New Roman" panose="02020603050405020304" pitchFamily="18" charset="0"/>
                <a:cs typeface="Times New Roman" panose="02020603050405020304" pitchFamily="18" charset="0"/>
              </a:rPr>
              <a:t>DUNE-Cookie</a:t>
            </a:r>
            <a:r>
              <a:rPr lang="zh-CN" altLang="en-US" sz="1600" b="0" i="0" dirty="0">
                <a:solidFill>
                  <a:srgbClr val="000000"/>
                </a:solidFill>
                <a:effectLst/>
                <a:latin typeface="Times New Roman" panose="02020603050405020304" pitchFamily="18" charset="0"/>
                <a:cs typeface="Times New Roman" panose="02020603050405020304" pitchFamily="18" charset="0"/>
              </a:rPr>
              <a:t>优于</a:t>
            </a:r>
            <a:r>
              <a:rPr lang="en-US" altLang="zh-CN" sz="1600" b="0" i="0" dirty="0">
                <a:solidFill>
                  <a:srgbClr val="000000"/>
                </a:solidFill>
                <a:effectLst/>
                <a:latin typeface="Times New Roman" panose="02020603050405020304" pitchFamily="18" charset="0"/>
                <a:cs typeface="Times New Roman" panose="02020603050405020304" pitchFamily="18" charset="0"/>
              </a:rPr>
              <a:t>DUNE-bitmap</a:t>
            </a:r>
            <a:r>
              <a:rPr lang="zh-CN" altLang="en-US" sz="1600" b="0" i="0" dirty="0">
                <a:solidFill>
                  <a:srgbClr val="000000"/>
                </a:solidFill>
                <a:effectLst/>
                <a:latin typeface="Times New Roman" panose="02020603050405020304" pitchFamily="18" charset="0"/>
                <a:cs typeface="Times New Roman" panose="02020603050405020304" pitchFamily="18" charset="0"/>
              </a:rPr>
              <a:t>。这是因为</a:t>
            </a:r>
            <a:r>
              <a:rPr lang="en-US" altLang="zh-CN" sz="1600" b="0" i="0" dirty="0">
                <a:solidFill>
                  <a:srgbClr val="000000"/>
                </a:solidFill>
                <a:effectLst/>
                <a:latin typeface="Times New Roman" panose="02020603050405020304" pitchFamily="18" charset="0"/>
                <a:cs typeface="Times New Roman" panose="02020603050405020304" pitchFamily="18" charset="0"/>
              </a:rPr>
              <a:t>DUNE-Cookie</a:t>
            </a:r>
            <a:r>
              <a:rPr lang="zh-CN" altLang="en-US" sz="1600" b="0" i="0" dirty="0">
                <a:solidFill>
                  <a:srgbClr val="000000"/>
                </a:solidFill>
                <a:effectLst/>
                <a:latin typeface="Times New Roman" panose="02020603050405020304" pitchFamily="18" charset="0"/>
                <a:cs typeface="Times New Roman" panose="02020603050405020304" pitchFamily="18" charset="0"/>
              </a:rPr>
              <a:t>具有选择草图桶的期望属性，其频率与桶的更新频率成正比，如定理</a:t>
            </a:r>
            <a:r>
              <a:rPr lang="en-US" altLang="zh-CN" sz="1600" b="0" i="0" dirty="0">
                <a:solidFill>
                  <a:srgbClr val="000000"/>
                </a:solidFill>
                <a:effectLst/>
                <a:latin typeface="Times New Roman" panose="02020603050405020304" pitchFamily="18" charset="0"/>
                <a:cs typeface="Times New Roman" panose="02020603050405020304" pitchFamily="18" charset="0"/>
              </a:rPr>
              <a:t>2</a:t>
            </a:r>
            <a:r>
              <a:rPr lang="zh-CN" altLang="en-US" sz="1600" b="0" i="0" dirty="0">
                <a:solidFill>
                  <a:srgbClr val="000000"/>
                </a:solidFill>
                <a:effectLst/>
                <a:latin typeface="Times New Roman" panose="02020603050405020304" pitchFamily="18" charset="0"/>
                <a:cs typeface="Times New Roman" panose="02020603050405020304" pitchFamily="18" charset="0"/>
              </a:rPr>
              <a:t>所述。唯一的例外流量大小分布估计，其中当</a:t>
            </a:r>
            <a:r>
              <a:rPr lang="en-US" altLang="zh-CN" sz="1600" b="0" i="0" dirty="0">
                <a:solidFill>
                  <a:srgbClr val="000000"/>
                </a:solidFill>
                <a:effectLst/>
                <a:latin typeface="Times New Roman" panose="02020603050405020304" pitchFamily="18" charset="0"/>
                <a:cs typeface="Times New Roman" panose="02020603050405020304" pitchFamily="18" charset="0"/>
              </a:rPr>
              <a:t>INT</a:t>
            </a:r>
            <a:r>
              <a:rPr lang="zh-CN" altLang="en-US" sz="1600" b="0" i="0" dirty="0">
                <a:solidFill>
                  <a:srgbClr val="000000"/>
                </a:solidFill>
                <a:effectLst/>
                <a:latin typeface="Times New Roman" panose="02020603050405020304" pitchFamily="18" charset="0"/>
                <a:cs typeface="Times New Roman" panose="02020603050405020304" pitchFamily="18" charset="0"/>
              </a:rPr>
              <a:t>流量</a:t>
            </a:r>
            <a:r>
              <a:rPr lang="en-US" altLang="zh-CN" sz="1600" b="0" i="0" dirty="0" err="1">
                <a:solidFill>
                  <a:srgbClr val="000000"/>
                </a:solidFill>
                <a:effectLst/>
                <a:latin typeface="Times New Roman" panose="02020603050405020304" pitchFamily="18" charset="0"/>
                <a:cs typeface="Times New Roman" panose="02020603050405020304" pitchFamily="18" charset="0"/>
              </a:rPr>
              <a:t>pps</a:t>
            </a:r>
            <a:r>
              <a:rPr lang="zh-CN" altLang="en-US" sz="1600" b="0" i="0" dirty="0">
                <a:solidFill>
                  <a:srgbClr val="000000"/>
                </a:solidFill>
                <a:effectLst/>
                <a:latin typeface="Times New Roman" panose="02020603050405020304" pitchFamily="18" charset="0"/>
                <a:cs typeface="Times New Roman" panose="02020603050405020304" pitchFamily="18" charset="0"/>
              </a:rPr>
              <a:t>较小时，</a:t>
            </a:r>
            <a:r>
              <a:rPr lang="en-US" altLang="zh-CN" sz="1600" b="0" i="0" dirty="0">
                <a:solidFill>
                  <a:srgbClr val="000000"/>
                </a:solidFill>
                <a:effectLst/>
                <a:latin typeface="Times New Roman" panose="02020603050405020304" pitchFamily="18" charset="0"/>
                <a:cs typeface="Times New Roman" panose="02020603050405020304" pitchFamily="18" charset="0"/>
              </a:rPr>
              <a:t>DUNE-bitmap</a:t>
            </a:r>
            <a:r>
              <a:rPr lang="zh-CN" altLang="en-US" sz="1600" b="0" i="0" dirty="0">
                <a:solidFill>
                  <a:srgbClr val="000000"/>
                </a:solidFill>
                <a:effectLst/>
                <a:latin typeface="Times New Roman" panose="02020603050405020304" pitchFamily="18" charset="0"/>
                <a:cs typeface="Times New Roman" panose="02020603050405020304" pitchFamily="18" charset="0"/>
              </a:rPr>
              <a:t>优于</a:t>
            </a:r>
            <a:r>
              <a:rPr lang="en-US" altLang="zh-CN" sz="1600" b="0" i="0" dirty="0">
                <a:solidFill>
                  <a:srgbClr val="000000"/>
                </a:solidFill>
                <a:effectLst/>
                <a:latin typeface="Times New Roman" panose="02020603050405020304" pitchFamily="18" charset="0"/>
                <a:cs typeface="Times New Roman" panose="02020603050405020304" pitchFamily="18" charset="0"/>
              </a:rPr>
              <a:t>DUNE-Cookie</a:t>
            </a:r>
            <a:endParaRPr lang="en-US" altLang="zh-CN" sz="16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br>
              <a:rPr lang="zh-CN" altLang="en-US" sz="1600" dirty="0">
                <a:latin typeface="Times New Roman" panose="02020603050405020304" pitchFamily="18" charset="0"/>
                <a:cs typeface="Times New Roman" panose="02020603050405020304" pitchFamily="18" charset="0"/>
              </a:rPr>
            </a:b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结论</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endParaRPr lang="en-US" altLang="zh-CN" sz="1000" dirty="0">
              <a:solidFill>
                <a:prstClr val="white"/>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92555" y="1443840"/>
            <a:ext cx="10858499" cy="2862322"/>
          </a:xfrm>
          <a:prstGeom prst="rect">
            <a:avLst/>
          </a:prstGeom>
          <a:noFill/>
        </p:spPr>
        <p:txBody>
          <a:bodyPr wrap="square">
            <a:spAutoFit/>
          </a:bodyPr>
          <a:lstStyle/>
          <a:p>
            <a:r>
              <a:rPr lang="zh-CN" altLang="en-US" dirty="0"/>
              <a:t>这篇文章关于什么：在</a:t>
            </a:r>
            <a:r>
              <a:rPr lang="en-US" altLang="zh-CN" dirty="0" err="1"/>
              <a:t>LightGuardian</a:t>
            </a:r>
            <a:r>
              <a:rPr lang="zh-CN" altLang="en-US" dirty="0"/>
              <a:t>这个遥测模型中，聚焦于准确性问题。主要考虑到如果让重构</a:t>
            </a:r>
            <a:r>
              <a:rPr lang="en-US" altLang="zh-CN" dirty="0"/>
              <a:t>sketch</a:t>
            </a:r>
            <a:r>
              <a:rPr lang="zh-CN" altLang="en-US" dirty="0"/>
              <a:t>的数据更加有效，减少测量误差。从实现新的</a:t>
            </a:r>
            <a:r>
              <a:rPr lang="en-US" altLang="zh-CN" dirty="0" err="1"/>
              <a:t>sketchlet</a:t>
            </a:r>
            <a:r>
              <a:rPr lang="zh-CN" altLang="en-US" dirty="0"/>
              <a:t>结构</a:t>
            </a:r>
            <a:r>
              <a:rPr lang="en-US" altLang="zh-CN" dirty="0"/>
              <a:t>(</a:t>
            </a:r>
            <a:r>
              <a:rPr lang="zh-CN" altLang="en-US" dirty="0"/>
              <a:t>可以选择单个桶</a:t>
            </a:r>
            <a:r>
              <a:rPr lang="en-US" altLang="zh-CN" dirty="0"/>
              <a:t>)</a:t>
            </a:r>
            <a:r>
              <a:rPr lang="zh-CN" altLang="en-US" dirty="0"/>
              <a:t>，再到实现可以不选择无效桶的位图算法和应对网络偏态的</a:t>
            </a:r>
            <a:r>
              <a:rPr lang="en-US" altLang="zh-CN" dirty="0"/>
              <a:t>cookie</a:t>
            </a:r>
            <a:r>
              <a:rPr lang="zh-CN" altLang="en-US" dirty="0"/>
              <a:t>算法，让重构</a:t>
            </a:r>
            <a:r>
              <a:rPr lang="en-US" altLang="zh-CN" dirty="0"/>
              <a:t>sketch</a:t>
            </a:r>
            <a:r>
              <a:rPr lang="zh-CN" altLang="en-US" dirty="0"/>
              <a:t>得到的数据误差降低。</a:t>
            </a:r>
            <a:endParaRPr lang="en-US" altLang="zh-CN" dirty="0"/>
          </a:p>
          <a:p>
            <a:endParaRPr lang="zh-CN" altLang="en-US" dirty="0"/>
          </a:p>
          <a:p>
            <a:r>
              <a:rPr lang="zh-CN" altLang="en-US" dirty="0"/>
              <a:t>优点：选择有效的桶和选择单个桶的思想比较好。在考虑到网络偏态化这个概念后为此设计了新算法来侧重于快速增长的流。</a:t>
            </a:r>
            <a:endParaRPr lang="zh-CN" altLang="en-US" dirty="0"/>
          </a:p>
          <a:p>
            <a:r>
              <a:rPr lang="zh-CN" altLang="en-US" dirty="0"/>
              <a:t>不足：文章说核心创新点是</a:t>
            </a:r>
            <a:r>
              <a:rPr lang="en-US" altLang="zh-CN" dirty="0" err="1"/>
              <a:t>sketchlet</a:t>
            </a:r>
            <a:r>
              <a:rPr lang="zh-CN" altLang="en-US" dirty="0"/>
              <a:t>加入新的</a:t>
            </a:r>
            <a:r>
              <a:rPr lang="en-US" altLang="zh-CN" dirty="0"/>
              <a:t>sketch</a:t>
            </a:r>
            <a:r>
              <a:rPr lang="zh-CN" altLang="en-US" dirty="0"/>
              <a:t>桶，但是关于</a:t>
            </a:r>
            <a:r>
              <a:rPr lang="en-US" altLang="zh-CN" dirty="0" err="1"/>
              <a:t>sketchlet</a:t>
            </a:r>
            <a:r>
              <a:rPr lang="zh-CN" altLang="en-US" dirty="0"/>
              <a:t>介绍的比较少，也没有实例。</a:t>
            </a:r>
            <a:endParaRPr lang="zh-CN" altLang="en-US" dirty="0"/>
          </a:p>
          <a:p>
            <a:endParaRPr lang="zh-CN" altLang="en-US" dirty="0"/>
          </a:p>
          <a:p>
            <a:r>
              <a:rPr lang="zh-CN" altLang="en-US" dirty="0"/>
              <a:t>启发：对</a:t>
            </a:r>
            <a:r>
              <a:rPr lang="en-US" altLang="zh-CN" dirty="0"/>
              <a:t>sketch</a:t>
            </a:r>
            <a:r>
              <a:rPr lang="zh-CN" altLang="en-US" dirty="0"/>
              <a:t>这种网络测量方式有了认识，对</a:t>
            </a:r>
            <a:r>
              <a:rPr lang="en-US" altLang="zh-CN" dirty="0"/>
              <a:t>in-band</a:t>
            </a:r>
            <a:r>
              <a:rPr lang="zh-CN" altLang="en-US" dirty="0"/>
              <a:t>在数据包报头嵌入</a:t>
            </a:r>
            <a:r>
              <a:rPr lang="en-US" altLang="zh-CN" dirty="0" err="1"/>
              <a:t>sketchlet</a:t>
            </a:r>
            <a:r>
              <a:rPr lang="zh-CN" altLang="en-US" dirty="0"/>
              <a:t>的这种测量方式有所了解。</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600" b="1" dirty="0">
                <a:solidFill>
                  <a:sysClr val="windowText" lastClr="000000"/>
                </a:solidFill>
                <a:latin typeface="Arial" panose="020B0604020202020204"/>
                <a:ea typeface="微软雅黑" panose="020B0503020204020204" pitchFamily="34" charset="-122"/>
              </a:rPr>
              <a:t>背景</a:t>
            </a:r>
            <a:endPar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091" y="1538941"/>
            <a:ext cx="5520994" cy="3278201"/>
          </a:xfrm>
          <a:prstGeom prst="rect">
            <a:avLst/>
          </a:prstGeom>
        </p:spPr>
      </p:pic>
      <p:sp>
        <p:nvSpPr>
          <p:cNvPr id="9" name="文本框 8"/>
          <p:cNvSpPr txBox="1"/>
          <p:nvPr/>
        </p:nvSpPr>
        <p:spPr>
          <a:xfrm>
            <a:off x="660401" y="1141479"/>
            <a:ext cx="4371910" cy="499624"/>
          </a:xfrm>
          <a:prstGeom prst="rect">
            <a:avLst/>
          </a:prstGeom>
          <a:noFill/>
          <a:ln>
            <a:noFill/>
          </a:ln>
        </p:spPr>
        <p:txBody>
          <a:bodyPr wrap="square">
            <a:spAutoFit/>
          </a:bodyPr>
          <a:lstStyle/>
          <a:p>
            <a:pPr marL="342900" indent="-342900">
              <a:lnSpc>
                <a:spcPct val="150000"/>
              </a:lnSpc>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In-band Network Telemetry</a:t>
            </a:r>
            <a:endParaRPr lang="en-US" altLang="zh-CN" sz="2000" b="1" dirty="0">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flipH="1">
            <a:off x="1341120" y="2917371"/>
            <a:ext cx="325949" cy="2007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74296" y="4983771"/>
            <a:ext cx="1585546" cy="461665"/>
          </a:xfrm>
          <a:prstGeom prst="rect">
            <a:avLst/>
          </a:prstGeom>
          <a:noFill/>
          <a:ln>
            <a:solidFill>
              <a:schemeClr val="accent1">
                <a:lumMod val="60000"/>
                <a:lumOff val="40000"/>
              </a:schemeClr>
            </a:solidFill>
          </a:ln>
        </p:spPr>
        <p:txBody>
          <a:bodyPr wrap="square">
            <a:spAutoFit/>
          </a:bodyPr>
          <a:lstStyle/>
          <a:p>
            <a:r>
              <a:rPr lang="zh-CN" altLang="en-US" sz="1200" dirty="0"/>
              <a:t>在包头中承载网络状态</a:t>
            </a:r>
            <a:endParaRPr lang="zh-CN" altLang="en-US" sz="1200" dirty="0"/>
          </a:p>
        </p:txBody>
      </p:sp>
      <p:cxnSp>
        <p:nvCxnSpPr>
          <p:cNvPr id="10" name="直接箭头连接符 9"/>
          <p:cNvCxnSpPr/>
          <p:nvPr/>
        </p:nvCxnSpPr>
        <p:spPr>
          <a:xfrm flipH="1">
            <a:off x="5592147" y="3327918"/>
            <a:ext cx="49763" cy="1597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649949" y="4943573"/>
            <a:ext cx="1884395" cy="276999"/>
          </a:xfrm>
          <a:prstGeom prst="rect">
            <a:avLst/>
          </a:prstGeom>
          <a:noFill/>
          <a:ln>
            <a:solidFill>
              <a:schemeClr val="accent1">
                <a:lumMod val="60000"/>
                <a:lumOff val="40000"/>
              </a:schemeClr>
            </a:solidFill>
          </a:ln>
        </p:spPr>
        <p:txBody>
          <a:bodyPr wrap="square">
            <a:spAutoFit/>
          </a:bodyPr>
          <a:lstStyle/>
          <a:p>
            <a:r>
              <a:rPr lang="zh-CN" altLang="en-US" sz="1200" dirty="0"/>
              <a:t>发送到终端主机进行分析</a:t>
            </a:r>
            <a:endParaRPr lang="zh-CN" altLang="en-US" sz="1200" dirty="0"/>
          </a:p>
        </p:txBody>
      </p:sp>
      <p:sp>
        <p:nvSpPr>
          <p:cNvPr id="14" name="箭头: 下 13"/>
          <p:cNvSpPr/>
          <p:nvPr/>
        </p:nvSpPr>
        <p:spPr>
          <a:xfrm>
            <a:off x="3147527" y="5113314"/>
            <a:ext cx="223934" cy="5338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03091" y="5697832"/>
            <a:ext cx="5533200" cy="738664"/>
          </a:xfrm>
          <a:prstGeom prst="rect">
            <a:avLst/>
          </a:prstGeom>
          <a:noFill/>
        </p:spPr>
        <p:txBody>
          <a:bodyPr wrap="square">
            <a:spAutoFit/>
          </a:bodyPr>
          <a:lstStyle/>
          <a:p>
            <a:r>
              <a:rPr lang="zh-CN" altLang="en-US" sz="1400" dirty="0">
                <a:latin typeface="楷体" panose="02010609060101010101" pitchFamily="49" charset="-122"/>
                <a:ea typeface="楷体" panose="02010609060101010101" pitchFamily="49" charset="-122"/>
              </a:rPr>
              <a:t>收集网络状态的速度快，网络状态是以线性速率收集</a:t>
            </a:r>
            <a:endParaRPr lang="en-US" altLang="zh-CN" sz="1400"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由于携带测量数据，</a:t>
            </a:r>
            <a:r>
              <a:rPr lang="en-US" altLang="zh-CN" sz="1400" dirty="0">
                <a:latin typeface="楷体" panose="02010609060101010101" pitchFamily="49" charset="-122"/>
                <a:ea typeface="楷体" panose="02010609060101010101" pitchFamily="49" charset="-122"/>
              </a:rPr>
              <a:t>INT</a:t>
            </a:r>
            <a:r>
              <a:rPr lang="zh-CN" altLang="en-US" sz="1400" dirty="0">
                <a:latin typeface="楷体" panose="02010609060101010101" pitchFamily="49" charset="-122"/>
                <a:ea typeface="楷体" panose="02010609060101010101" pitchFamily="49" charset="-122"/>
              </a:rPr>
              <a:t>会消耗额外的带宽，影响</a:t>
            </a:r>
            <a:r>
              <a:rPr lang="en-US" altLang="zh-CN" sz="1400" dirty="0">
                <a:latin typeface="楷体" panose="02010609060101010101" pitchFamily="49" charset="-122"/>
                <a:ea typeface="楷体" panose="02010609060101010101" pitchFamily="49" charset="-122"/>
              </a:rPr>
              <a:t>INT</a:t>
            </a:r>
            <a:r>
              <a:rPr lang="zh-CN" altLang="en-US" sz="1400" dirty="0">
                <a:latin typeface="楷体" panose="02010609060101010101" pitchFamily="49" charset="-122"/>
                <a:ea typeface="楷体" panose="02010609060101010101" pitchFamily="49" charset="-122"/>
              </a:rPr>
              <a:t>流的实际吞吐量和完成时间</a:t>
            </a:r>
            <a:endParaRPr lang="zh-CN" altLang="en-US" sz="1400" dirty="0">
              <a:latin typeface="楷体" panose="02010609060101010101" pitchFamily="49" charset="-122"/>
              <a:ea typeface="楷体" panose="02010609060101010101" pitchFamily="49" charset="-122"/>
            </a:endParaRPr>
          </a:p>
        </p:txBody>
      </p:sp>
      <p:sp>
        <p:nvSpPr>
          <p:cNvPr id="20" name="文本框 19"/>
          <p:cNvSpPr txBox="1"/>
          <p:nvPr/>
        </p:nvSpPr>
        <p:spPr>
          <a:xfrm>
            <a:off x="6925969" y="1110274"/>
            <a:ext cx="2916349" cy="499624"/>
          </a:xfrm>
          <a:prstGeom prst="rect">
            <a:avLst/>
          </a:prstGeom>
          <a:noFill/>
          <a:ln>
            <a:noFill/>
          </a:ln>
        </p:spPr>
        <p:txBody>
          <a:bodyPr wrap="square">
            <a:spAutoFit/>
          </a:bodyPr>
          <a:lstStyle/>
          <a:p>
            <a:pPr marL="342900" indent="-342900">
              <a:lnSpc>
                <a:spcPct val="150000"/>
              </a:lnSpc>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Sketch</a:t>
            </a:r>
            <a:r>
              <a:rPr lang="zh-CN" altLang="en-US" sz="2000" b="1" dirty="0">
                <a:latin typeface="微软雅黑" panose="020B0503020204020204" pitchFamily="34" charset="-122"/>
                <a:ea typeface="微软雅黑" panose="020B0503020204020204" pitchFamily="34" charset="-122"/>
              </a:rPr>
              <a:t>算法</a:t>
            </a:r>
            <a:endParaRPr lang="en-US" altLang="zh-CN" sz="20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534344" y="5697832"/>
            <a:ext cx="5568950" cy="523220"/>
          </a:xfrm>
          <a:prstGeom prst="rect">
            <a:avLst/>
          </a:prstGeom>
          <a:noFill/>
        </p:spPr>
        <p:txBody>
          <a:bodyPr wrap="square">
            <a:spAutoFit/>
          </a:bodyPr>
          <a:lstStyle/>
          <a:p>
            <a:r>
              <a:rPr lang="zh-CN" altLang="en-US" sz="1400" dirty="0">
                <a:latin typeface="楷体" panose="02010609060101010101" pitchFamily="49" charset="-122"/>
                <a:ea typeface="楷体" panose="02010609060101010101" pitchFamily="49" charset="-122"/>
              </a:rPr>
              <a:t>将</a:t>
            </a:r>
            <a:r>
              <a:rPr lang="en-US" altLang="zh-CN" sz="1400" dirty="0">
                <a:latin typeface="楷体" panose="02010609060101010101" pitchFamily="49" charset="-122"/>
                <a:ea typeface="楷体" panose="02010609060101010101" pitchFamily="49" charset="-122"/>
              </a:rPr>
              <a:t>sketch</a:t>
            </a:r>
            <a:r>
              <a:rPr lang="zh-CN" altLang="en-US" sz="1400" dirty="0">
                <a:latin typeface="楷体" panose="02010609060101010101" pitchFamily="49" charset="-122"/>
                <a:ea typeface="楷体" panose="02010609060101010101" pitchFamily="49" charset="-122"/>
              </a:rPr>
              <a:t>发送到分析仪要么需要一个专用的</a:t>
            </a:r>
            <a:r>
              <a:rPr lang="zh-CN" altLang="en-US" sz="1400" dirty="0">
                <a:solidFill>
                  <a:srgbClr val="FF0000"/>
                </a:solidFill>
                <a:latin typeface="楷体" panose="02010609060101010101" pitchFamily="49" charset="-122"/>
                <a:ea typeface="楷体" panose="02010609060101010101" pitchFamily="49" charset="-122"/>
              </a:rPr>
              <a:t>带外信道</a:t>
            </a:r>
            <a:r>
              <a:rPr lang="zh-CN" altLang="en-US" sz="1400" dirty="0">
                <a:latin typeface="楷体" panose="02010609060101010101" pitchFamily="49" charset="-122"/>
                <a:ea typeface="楷体" panose="02010609060101010101" pitchFamily="49" charset="-122"/>
              </a:rPr>
              <a:t>，要么必须压缩草图</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从而</a:t>
            </a:r>
            <a:r>
              <a:rPr lang="zh-CN" altLang="en-US" sz="1400" dirty="0">
                <a:solidFill>
                  <a:srgbClr val="FF0000"/>
                </a:solidFill>
                <a:latin typeface="楷体" panose="02010609060101010101" pitchFamily="49" charset="-122"/>
                <a:ea typeface="楷体" panose="02010609060101010101" pitchFamily="49" charset="-122"/>
              </a:rPr>
              <a:t>牺牲精度</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以适应可用的共享带宽</a:t>
            </a:r>
            <a:endParaRPr lang="zh-CN" altLang="en-US" sz="1400" dirty="0">
              <a:latin typeface="楷体" panose="02010609060101010101" pitchFamily="49" charset="-122"/>
              <a:ea typeface="楷体" panose="02010609060101010101" pitchFamily="49" charset="-122"/>
            </a:endParaRPr>
          </a:p>
        </p:txBody>
      </p:sp>
      <p:sp>
        <p:nvSpPr>
          <p:cNvPr id="3" name="文本框 2"/>
          <p:cNvSpPr txBox="1"/>
          <p:nvPr/>
        </p:nvSpPr>
        <p:spPr>
          <a:xfrm>
            <a:off x="6925969" y="1854772"/>
            <a:ext cx="4423643" cy="3462166"/>
          </a:xfrm>
          <a:prstGeom prst="rect">
            <a:avLst/>
          </a:prstGeom>
          <a:noFill/>
          <a:ln w="19050">
            <a:solidFill>
              <a:schemeClr val="accent1">
                <a:lumMod val="60000"/>
                <a:lumOff val="40000"/>
              </a:schemeClr>
            </a:solidFill>
          </a:ln>
        </p:spPr>
        <p:txBody>
          <a:bodyPr wrap="square">
            <a:spAutoFit/>
          </a:bodyPr>
          <a:lstStyle/>
          <a:p>
            <a:pPr>
              <a:lnSpc>
                <a:spcPts val="2200"/>
              </a:lnSpc>
            </a:pPr>
            <a:r>
              <a:rPr lang="zh-CN" altLang="en-US" sz="1600" dirty="0"/>
              <a:t>基于</a:t>
            </a:r>
            <a:r>
              <a:rPr lang="en-US" altLang="zh-CN" sz="1600" dirty="0"/>
              <a:t>Sketch</a:t>
            </a:r>
            <a:r>
              <a:rPr lang="zh-CN" altLang="en-US" sz="1600" dirty="0"/>
              <a:t>的流量测量</a:t>
            </a:r>
            <a:endParaRPr lang="zh-CN" altLang="en-US" sz="1600" dirty="0"/>
          </a:p>
          <a:p>
            <a:pPr>
              <a:lnSpc>
                <a:spcPts val="2200"/>
              </a:lnSpc>
            </a:pPr>
            <a:r>
              <a:rPr lang="zh-CN" altLang="en-US" sz="1600" dirty="0"/>
              <a:t>根据测量任务，分布式检测器获得负责的任务，并收集经过其监测点的相应流量统计信息。</a:t>
            </a:r>
            <a:endParaRPr lang="zh-CN" altLang="en-US" sz="1600" dirty="0"/>
          </a:p>
          <a:p>
            <a:pPr>
              <a:lnSpc>
                <a:spcPts val="2200"/>
              </a:lnSpc>
            </a:pPr>
            <a:r>
              <a:rPr lang="zh-CN" altLang="en-US" sz="1600" dirty="0"/>
              <a:t>收集器结合来自下级监测器的测量结果，并响应测量查询。</a:t>
            </a:r>
            <a:endParaRPr lang="zh-CN" altLang="en-US" sz="1600" dirty="0"/>
          </a:p>
          <a:p>
            <a:pPr>
              <a:lnSpc>
                <a:spcPts val="2200"/>
              </a:lnSpc>
            </a:pPr>
            <a:r>
              <a:rPr lang="en-US" altLang="zh-CN" sz="1600" dirty="0"/>
              <a:t>Sketch</a:t>
            </a:r>
            <a:r>
              <a:rPr lang="zh-CN" altLang="en-US" sz="1600" dirty="0"/>
              <a:t>核心思想包括两个方面</a:t>
            </a:r>
            <a:r>
              <a:rPr lang="en-US" altLang="zh-CN" sz="1600" dirty="0"/>
              <a:t>:</a:t>
            </a:r>
            <a:endParaRPr lang="zh-CN" altLang="en-US" sz="1600" dirty="0"/>
          </a:p>
          <a:p>
            <a:pPr marL="285750" indent="-285750">
              <a:lnSpc>
                <a:spcPts val="2200"/>
              </a:lnSpc>
              <a:buFont typeface="Wingdings" panose="05000000000000000000" pitchFamily="2" charset="2"/>
              <a:buChar char="ü"/>
            </a:pPr>
            <a:r>
              <a:rPr lang="zh-CN" altLang="en-US" sz="1600" dirty="0"/>
              <a:t>计数器和更新设计，即对统计信息进行记录。</a:t>
            </a:r>
            <a:endParaRPr lang="zh-CN" altLang="en-US" sz="1600" dirty="0"/>
          </a:p>
          <a:p>
            <a:pPr marL="285750" indent="-285750">
              <a:lnSpc>
                <a:spcPts val="2200"/>
              </a:lnSpc>
              <a:buFont typeface="Wingdings" panose="05000000000000000000" pitchFamily="2" charset="2"/>
              <a:buChar char="ü"/>
            </a:pPr>
            <a:r>
              <a:rPr lang="zh-CN" altLang="en-US" sz="1600" dirty="0"/>
              <a:t>计数器组合或者</a:t>
            </a:r>
            <a:r>
              <a:rPr lang="en-US" altLang="zh-CN" sz="1600" dirty="0"/>
              <a:t>Sketch</a:t>
            </a:r>
            <a:r>
              <a:rPr lang="zh-CN" altLang="en-US" sz="1600" dirty="0"/>
              <a:t>架构设计。</a:t>
            </a:r>
            <a:endParaRPr lang="zh-CN" altLang="en-US" sz="1600" dirty="0"/>
          </a:p>
          <a:p>
            <a:pPr>
              <a:lnSpc>
                <a:spcPts val="2200"/>
              </a:lnSpc>
            </a:pPr>
            <a:r>
              <a:rPr lang="zh-CN" altLang="en-US" sz="1600" dirty="0"/>
              <a:t>​ 通常基于</a:t>
            </a:r>
            <a:r>
              <a:rPr lang="en-US" altLang="zh-CN" sz="1600" dirty="0"/>
              <a:t>Sketch</a:t>
            </a:r>
            <a:r>
              <a:rPr lang="zh-CN" altLang="en-US" sz="1600" dirty="0"/>
              <a:t>的测量方法会采用估计计数器来替代精确计数器，以实现在减少所需的内存量与增加计数器估计中的错误概率之间得到最优的权衡。</a:t>
            </a:r>
            <a:endParaRPr lang="zh-CN" altLang="en-US" sz="16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err="1">
                <a:solidFill>
                  <a:sysClr val="windowText" lastClr="000000"/>
                </a:solidFill>
                <a:latin typeface="Arial" panose="020B0604020202020204"/>
                <a:ea typeface="微软雅黑" panose="020B0503020204020204" pitchFamily="34" charset="-122"/>
              </a:rPr>
              <a:t>SketchINT</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p:cNvSpPr txBox="1"/>
          <p:nvPr/>
        </p:nvSpPr>
        <p:spPr>
          <a:xfrm>
            <a:off x="1341120" y="4853790"/>
            <a:ext cx="6915041" cy="874407"/>
          </a:xfrm>
          <a:prstGeom prst="rect">
            <a:avLst/>
          </a:prstGeom>
          <a:noFill/>
          <a:ln>
            <a:noFill/>
          </a:ln>
        </p:spPr>
        <p:txBody>
          <a:bodyPr wrap="square" rtlCol="0">
            <a:spAutoFit/>
          </a:bodyPr>
          <a:lstStyle/>
          <a:p>
            <a:pPr marL="742950" lvl="2"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通过将</a:t>
            </a:r>
            <a:r>
              <a:rPr lang="en-US" altLang="zh-CN" dirty="0">
                <a:latin typeface="Times New Roman" panose="02020603050405020304" pitchFamily="18" charset="0"/>
                <a:cs typeface="Times New Roman" panose="02020603050405020304" pitchFamily="18" charset="0"/>
              </a:rPr>
              <a:t>Sketch</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INT</a:t>
            </a:r>
            <a:r>
              <a:rPr lang="zh-CN" altLang="en-US" dirty="0">
                <a:latin typeface="Times New Roman" panose="02020603050405020304" pitchFamily="18" charset="0"/>
                <a:cs typeface="Times New Roman" panose="02020603050405020304" pitchFamily="18" charset="0"/>
              </a:rPr>
              <a:t>技术相结合来保持其优势</a:t>
            </a:r>
            <a:endParaRPr lang="en-US" altLang="zh-CN" dirty="0">
              <a:latin typeface="Times New Roman" panose="02020603050405020304" pitchFamily="18" charset="0"/>
              <a:cs typeface="Times New Roman" panose="02020603050405020304" pitchFamily="18" charset="0"/>
            </a:endParaRPr>
          </a:p>
          <a:p>
            <a:pPr marL="742950" lvl="2"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有两种代表性的方法</a:t>
            </a:r>
            <a:endParaRPr lang="zh-CN" altLang="en-US"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57" y="887137"/>
            <a:ext cx="8994883" cy="3774713"/>
          </a:xfrm>
          <a:prstGeom prst="rect">
            <a:avLst/>
          </a:prstGeom>
        </p:spPr>
      </p:pic>
      <p:sp>
        <p:nvSpPr>
          <p:cNvPr id="14" name="文本框 13"/>
          <p:cNvSpPr txBox="1"/>
          <p:nvPr/>
        </p:nvSpPr>
        <p:spPr>
          <a:xfrm>
            <a:off x="1341120" y="5750961"/>
            <a:ext cx="9352135" cy="464166"/>
          </a:xfrm>
          <a:prstGeom prst="rect">
            <a:avLst/>
          </a:prstGeom>
          <a:noFill/>
          <a:ln>
            <a:noFill/>
          </a:ln>
        </p:spPr>
        <p:txBody>
          <a:bodyPr wrap="square">
            <a:spAutoFit/>
          </a:bodyPr>
          <a:lstStyle/>
          <a:p>
            <a:pPr marL="742950" lvl="2" indent="-285750">
              <a:lnSpc>
                <a:spcPct val="150000"/>
              </a:lnSpc>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缺点</a:t>
            </a:r>
            <a:r>
              <a:rPr lang="zh-CN" altLang="en-US" dirty="0">
                <a:latin typeface="Times New Roman" panose="02020603050405020304" pitchFamily="18" charset="0"/>
                <a:cs typeface="Times New Roman" panose="02020603050405020304" pitchFamily="18" charset="0"/>
              </a:rPr>
              <a:t>：不能避免</a:t>
            </a:r>
            <a:r>
              <a:rPr lang="en-US" altLang="zh-CN" dirty="0">
                <a:latin typeface="Times New Roman" panose="02020603050405020304" pitchFamily="18" charset="0"/>
                <a:cs typeface="Times New Roman" panose="02020603050405020304" pitchFamily="18" charset="0"/>
              </a:rPr>
              <a:t>INT</a:t>
            </a:r>
            <a:r>
              <a:rPr lang="zh-CN" altLang="en-US" dirty="0">
                <a:latin typeface="Times New Roman" panose="02020603050405020304" pitchFamily="18" charset="0"/>
                <a:cs typeface="Times New Roman" panose="02020603050405020304" pitchFamily="18" charset="0"/>
              </a:rPr>
              <a:t>的巨大网络开销，因为每包数据直接传输，而不是在网络中聚合</a:t>
            </a:r>
            <a:endParaRPr lang="zh-CN" alt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79973" y="2420551"/>
            <a:ext cx="6096000" cy="707886"/>
          </a:xfrm>
          <a:prstGeom prst="rect">
            <a:avLst/>
          </a:prstGeom>
          <a:noFill/>
        </p:spPr>
        <p:txBody>
          <a:bodyPr wrap="square">
            <a:spAutoFit/>
          </a:bodyPr>
          <a:lstStyle/>
          <a:p>
            <a:r>
              <a:rPr lang="en-US" altLang="zh-CN" sz="4000" b="1" dirty="0"/>
              <a:t>Sketch-INT</a:t>
            </a:r>
            <a:endParaRPr lang="zh-CN" altLang="en-US" sz="40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1006184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 </a:t>
            </a:r>
            <a:r>
              <a:rPr kumimoji="0" lang="en-US" altLang="zh-CN" sz="2600" b="1" i="0" u="none" strike="noStrike" kern="1200" cap="none" spc="0" normalizeH="0" baseline="0" noProof="0" dirty="0" err="1">
                <a:ln>
                  <a:noFill/>
                </a:ln>
                <a:solidFill>
                  <a:sysClr val="windowText" lastClr="000000"/>
                </a:solidFill>
                <a:effectLst/>
                <a:uLnTx/>
                <a:uFillTx/>
                <a:latin typeface="Arial" panose="020B0604020202020204"/>
                <a:ea typeface="微软雅黑" panose="020B0503020204020204" pitchFamily="34" charset="-122"/>
                <a:cs typeface="+mj-cs"/>
              </a:rPr>
              <a:t>LightGuardian</a:t>
            </a:r>
            <a:endPar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endParaRPr lang="en-US" altLang="zh-CN" sz="1000" dirty="0">
              <a:solidFill>
                <a:prstClr val="white"/>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573" y="1539141"/>
            <a:ext cx="7496351" cy="3115953"/>
          </a:xfrm>
          <a:prstGeom prst="rect">
            <a:avLst/>
          </a:prstGeom>
        </p:spPr>
      </p:pic>
      <p:cxnSp>
        <p:nvCxnSpPr>
          <p:cNvPr id="14" name="直接箭头连接符 13"/>
          <p:cNvCxnSpPr>
            <a:endCxn id="18" idx="1"/>
          </p:cNvCxnSpPr>
          <p:nvPr/>
        </p:nvCxnSpPr>
        <p:spPr>
          <a:xfrm flipV="1">
            <a:off x="5841217" y="2326899"/>
            <a:ext cx="4201566" cy="2086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文本框 17"/>
          <p:cNvSpPr txBox="1"/>
          <p:nvPr/>
        </p:nvSpPr>
        <p:spPr>
          <a:xfrm>
            <a:off x="10042783" y="1742123"/>
            <a:ext cx="1579984" cy="1169551"/>
          </a:xfrm>
          <a:prstGeom prst="rect">
            <a:avLst/>
          </a:prstGeom>
          <a:noFill/>
          <a:ln>
            <a:solidFill>
              <a:schemeClr val="accent2">
                <a:lumMod val="75000"/>
              </a:schemeClr>
            </a:solidFill>
          </a:ln>
        </p:spPr>
        <p:txBody>
          <a:bodyPr wrap="square">
            <a:spAutoFit/>
          </a:bodyPr>
          <a:lstStyle/>
          <a:p>
            <a:r>
              <a:rPr lang="en-US" altLang="zh-CN" sz="1400" dirty="0">
                <a:latin typeface="Times New Roman" panose="02020603050405020304" pitchFamily="18" charset="0"/>
                <a:cs typeface="Times New Roman" panose="02020603050405020304" pitchFamily="18" charset="0"/>
              </a:rPr>
              <a:t>sketch</a:t>
            </a:r>
            <a:r>
              <a:rPr lang="zh-CN" altLang="en-US" sz="1400" dirty="0">
                <a:latin typeface="Times New Roman" panose="02020603050405020304" pitchFamily="18" charset="0"/>
                <a:cs typeface="Times New Roman" panose="02020603050405020304" pitchFamily="18" charset="0"/>
              </a:rPr>
              <a:t>被分成几个字节的</a:t>
            </a:r>
            <a:r>
              <a:rPr lang="en-US" altLang="zh-CN" sz="1400" dirty="0" err="1">
                <a:solidFill>
                  <a:schemeClr val="accent2"/>
                </a:solidFill>
                <a:latin typeface="Times New Roman" panose="02020603050405020304" pitchFamily="18" charset="0"/>
                <a:cs typeface="Times New Roman" panose="02020603050405020304" pitchFamily="18" charset="0"/>
              </a:rPr>
              <a:t>sketchlet</a:t>
            </a:r>
            <a:r>
              <a:rPr lang="zh-CN" altLang="en-US" sz="1400" dirty="0">
                <a:latin typeface="Times New Roman" panose="02020603050405020304" pitchFamily="18" charset="0"/>
                <a:cs typeface="Times New Roman" panose="02020603050405020304" pitchFamily="18" charset="0"/>
              </a:rPr>
              <a:t>。每个</a:t>
            </a:r>
            <a:r>
              <a:rPr lang="en-US" altLang="zh-CN" sz="1400" dirty="0" err="1">
                <a:solidFill>
                  <a:schemeClr val="accent2"/>
                </a:solidFill>
                <a:latin typeface="Times New Roman" panose="02020603050405020304" pitchFamily="18" charset="0"/>
                <a:cs typeface="Times New Roman" panose="02020603050405020304" pitchFamily="18" charset="0"/>
              </a:rPr>
              <a:t>sketchlet</a:t>
            </a:r>
            <a:r>
              <a:rPr lang="zh-CN" altLang="en-US" sz="1400" dirty="0">
                <a:latin typeface="Times New Roman" panose="02020603050405020304" pitchFamily="18" charset="0"/>
                <a:cs typeface="Times New Roman" panose="02020603050405020304" pitchFamily="18" charset="0"/>
              </a:rPr>
              <a:t>是</a:t>
            </a:r>
            <a:r>
              <a:rPr lang="en-US" altLang="zh-CN" sz="1400" dirty="0">
                <a:latin typeface="Times New Roman" panose="02020603050405020304" pitchFamily="18" charset="0"/>
                <a:cs typeface="Times New Roman" panose="02020603050405020304" pitchFamily="18" charset="0"/>
              </a:rPr>
              <a:t>sketch</a:t>
            </a:r>
            <a:r>
              <a:rPr lang="zh-CN" altLang="en-US" sz="1400" dirty="0">
                <a:latin typeface="Times New Roman" panose="02020603050405020304" pitchFamily="18" charset="0"/>
                <a:cs typeface="Times New Roman" panose="02020603050405020304" pitchFamily="18" charset="0"/>
              </a:rPr>
              <a:t>的一个列</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或几个列</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465637" y="5071572"/>
            <a:ext cx="9208203" cy="1200329"/>
          </a:xfrm>
          <a:prstGeom prst="rect">
            <a:avLst/>
          </a:prstGeom>
          <a:noFill/>
          <a:ln w="19050">
            <a:solidFill>
              <a:schemeClr val="accent1">
                <a:lumMod val="75000"/>
              </a:schemeClr>
            </a:solidFill>
          </a:ln>
        </p:spPr>
        <p:txBody>
          <a:bodyPr wrap="square">
            <a:spAutoFit/>
          </a:bodyPr>
          <a:lstStyle/>
          <a:p>
            <a:r>
              <a:rPr lang="zh-CN" altLang="en-US" b="1" dirty="0">
                <a:latin typeface="Times New Roman" panose="02020603050405020304" pitchFamily="18" charset="0"/>
                <a:cs typeface="Times New Roman" panose="02020603050405020304" pitchFamily="18" charset="0"/>
              </a:rPr>
              <a:t>优点</a:t>
            </a:r>
            <a:r>
              <a:rPr lang="zh-CN" altLang="en-US" dirty="0">
                <a:latin typeface="Times New Roman" panose="02020603050405020304" pitchFamily="18" charset="0"/>
                <a:cs typeface="Times New Roman" panose="02020603050405020304" pitchFamily="18" charset="0"/>
              </a:rPr>
              <a:t>：在端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主机重建</a:t>
            </a:r>
            <a:r>
              <a:rPr lang="en-US" altLang="zh-CN" dirty="0">
                <a:latin typeface="Times New Roman" panose="02020603050405020304" pitchFamily="18" charset="0"/>
                <a:cs typeface="Times New Roman" panose="02020603050405020304" pitchFamily="18" charset="0"/>
              </a:rPr>
              <a:t>sketch</a:t>
            </a:r>
            <a:r>
              <a:rPr lang="zh-CN" altLang="en-US" dirty="0">
                <a:latin typeface="Times New Roman" panose="02020603050405020304" pitchFamily="18" charset="0"/>
                <a:cs typeface="Times New Roman" panose="02020603050405020304" pitchFamily="18" charset="0"/>
              </a:rPr>
              <a:t>有效地减少了</a:t>
            </a:r>
            <a:r>
              <a:rPr lang="en-US" altLang="zh-CN" dirty="0">
                <a:latin typeface="Times New Roman" panose="02020603050405020304" pitchFamily="18" charset="0"/>
                <a:cs typeface="Times New Roman" panose="02020603050405020304" pitchFamily="18" charset="0"/>
              </a:rPr>
              <a:t>INT</a:t>
            </a:r>
            <a:r>
              <a:rPr lang="zh-CN" altLang="en-US" dirty="0">
                <a:latin typeface="Times New Roman" panose="02020603050405020304" pitchFamily="18" charset="0"/>
                <a:cs typeface="Times New Roman" panose="02020603050405020304" pitchFamily="18" charset="0"/>
              </a:rPr>
              <a:t>带宽的使用，</a:t>
            </a:r>
            <a:r>
              <a:rPr lang="en-US" altLang="zh-CN" dirty="0" err="1">
                <a:latin typeface="Times New Roman" panose="02020603050405020304" pitchFamily="18" charset="0"/>
                <a:cs typeface="Times New Roman" panose="02020603050405020304" pitchFamily="18" charset="0"/>
              </a:rPr>
              <a:t>sketchlet</a:t>
            </a:r>
            <a:r>
              <a:rPr lang="zh-CN" altLang="en-US" dirty="0">
                <a:latin typeface="Times New Roman" panose="02020603050405020304" pitchFamily="18" charset="0"/>
                <a:cs typeface="Times New Roman" panose="02020603050405020304" pitchFamily="18" charset="0"/>
              </a:rPr>
              <a:t>包含流级统计而不是每个包的信息。</a:t>
            </a:r>
            <a:endParaRPr lang="en-US" altLang="zh-CN"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缺点</a:t>
            </a:r>
            <a:r>
              <a:rPr lang="zh-CN" altLang="en-US" dirty="0">
                <a:latin typeface="Times New Roman" panose="02020603050405020304" pitchFamily="18" charset="0"/>
                <a:cs typeface="Times New Roman" panose="02020603050405020304" pitchFamily="18" charset="0"/>
              </a:rPr>
              <a:t>：由于端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主机重构</a:t>
            </a:r>
            <a:r>
              <a:rPr lang="en-US" altLang="zh-CN" dirty="0">
                <a:latin typeface="Times New Roman" panose="02020603050405020304" pitchFamily="18" charset="0"/>
                <a:cs typeface="Times New Roman" panose="02020603050405020304" pitchFamily="18" charset="0"/>
              </a:rPr>
              <a:t>sketch</a:t>
            </a:r>
            <a:r>
              <a:rPr lang="zh-CN" altLang="en-US" dirty="0">
                <a:latin typeface="Times New Roman" panose="02020603050405020304" pitchFamily="18" charset="0"/>
                <a:cs typeface="Times New Roman" panose="02020603050405020304" pitchFamily="18" charset="0"/>
              </a:rPr>
              <a:t>不能及时同步，因此端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主机重构</a:t>
            </a:r>
            <a:r>
              <a:rPr lang="en-US" altLang="zh-CN" dirty="0">
                <a:latin typeface="Times New Roman" panose="02020603050405020304" pitchFamily="18" charset="0"/>
                <a:cs typeface="Times New Roman" panose="02020603050405020304" pitchFamily="18" charset="0"/>
              </a:rPr>
              <a:t>sketch</a:t>
            </a:r>
            <a:r>
              <a:rPr lang="zh-CN" altLang="en-US" dirty="0">
                <a:latin typeface="Times New Roman" panose="02020603050405020304" pitchFamily="18" charset="0"/>
                <a:cs typeface="Times New Roman" panose="02020603050405020304" pitchFamily="18" charset="0"/>
              </a:rPr>
              <a:t>不如交换机</a:t>
            </a:r>
            <a:r>
              <a:rPr lang="en-US" altLang="zh-CN" dirty="0">
                <a:latin typeface="Times New Roman" panose="02020603050405020304" pitchFamily="18" charset="0"/>
                <a:cs typeface="Times New Roman" panose="02020603050405020304" pitchFamily="18" charset="0"/>
              </a:rPr>
              <a:t>sketch</a:t>
            </a:r>
            <a:r>
              <a:rPr lang="zh-CN" altLang="en-US" dirty="0">
                <a:latin typeface="Times New Roman" panose="02020603050405020304" pitchFamily="18" charset="0"/>
                <a:cs typeface="Times New Roman" panose="02020603050405020304" pitchFamily="18" charset="0"/>
              </a:rPr>
              <a:t>准确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当重构</a:t>
            </a:r>
            <a:r>
              <a:rPr lang="en-US" altLang="zh-CN" dirty="0">
                <a:latin typeface="Times New Roman" panose="02020603050405020304" pitchFamily="18" charset="0"/>
                <a:cs typeface="Times New Roman" panose="02020603050405020304" pitchFamily="18" charset="0"/>
              </a:rPr>
              <a:t>sketch</a:t>
            </a:r>
            <a:r>
              <a:rPr lang="zh-CN" altLang="en-US" dirty="0">
                <a:latin typeface="Times New Roman" panose="02020603050405020304" pitchFamily="18" charset="0"/>
                <a:cs typeface="Times New Roman" panose="02020603050405020304" pitchFamily="18" charset="0"/>
              </a:rPr>
              <a:t>中的数据无效或陈旧时，就会出现</a:t>
            </a:r>
            <a:r>
              <a:rPr lang="zh-CN" altLang="en-US" dirty="0">
                <a:solidFill>
                  <a:srgbClr val="FF0000"/>
                </a:solidFill>
                <a:latin typeface="Times New Roman" panose="02020603050405020304" pitchFamily="18" charset="0"/>
                <a:cs typeface="Times New Roman" panose="02020603050405020304" pitchFamily="18" charset="0"/>
              </a:rPr>
              <a:t>不准确</a:t>
            </a:r>
            <a:r>
              <a:rPr lang="zh-CN" altLang="en-US" dirty="0">
                <a:latin typeface="Times New Roman" panose="02020603050405020304" pitchFamily="18" charset="0"/>
                <a:cs typeface="Times New Roman" panose="02020603050405020304" pitchFamily="18" charset="0"/>
              </a:rPr>
              <a:t>的情况。</a:t>
            </a:r>
            <a:endParaRPr lang="zh-CN" altLang="en-US" dirty="0">
              <a:latin typeface="Times New Roman" panose="02020603050405020304" pitchFamily="18" charset="0"/>
              <a:cs typeface="Times New Roman" panose="02020603050405020304" pitchFamily="18" charset="0"/>
            </a:endParaRPr>
          </a:p>
        </p:txBody>
      </p:sp>
      <p:cxnSp>
        <p:nvCxnSpPr>
          <p:cNvPr id="7" name="直接箭头连接符 6"/>
          <p:cNvCxnSpPr/>
          <p:nvPr/>
        </p:nvCxnSpPr>
        <p:spPr>
          <a:xfrm flipH="1">
            <a:off x="1785257" y="1990675"/>
            <a:ext cx="1275184" cy="33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56004" y="2020162"/>
            <a:ext cx="1603898" cy="523220"/>
          </a:xfrm>
          <a:prstGeom prst="rect">
            <a:avLst/>
          </a:prstGeom>
          <a:noFill/>
          <a:ln>
            <a:solidFill>
              <a:schemeClr val="bg1">
                <a:lumMod val="65000"/>
              </a:schemeClr>
            </a:solidFill>
          </a:ln>
        </p:spPr>
        <p:txBody>
          <a:bodyPr wrap="square">
            <a:spAutoFit/>
          </a:bodyPr>
          <a:lstStyle/>
          <a:p>
            <a:r>
              <a:rPr lang="en-US" altLang="zh-CN" sz="1400" dirty="0">
                <a:latin typeface="Times New Roman" panose="02020603050405020304" pitchFamily="18" charset="0"/>
                <a:cs typeface="Times New Roman" panose="02020603050405020304" pitchFamily="18" charset="0"/>
              </a:rPr>
              <a:t>sketches</a:t>
            </a:r>
            <a:r>
              <a:rPr lang="zh-CN" altLang="en-US" sz="1400" dirty="0">
                <a:latin typeface="Times New Roman" panose="02020603050405020304" pitchFamily="18" charset="0"/>
                <a:cs typeface="Times New Roman" panose="02020603050405020304" pitchFamily="18" charset="0"/>
              </a:rPr>
              <a:t>捕获</a:t>
            </a:r>
            <a:r>
              <a:rPr lang="en-US" altLang="zh-CN" sz="1400" dirty="0">
                <a:latin typeface="Times New Roman" panose="02020603050405020304" pitchFamily="18" charset="0"/>
                <a:cs typeface="Times New Roman" panose="02020603050405020304" pitchFamily="18" charset="0"/>
              </a:rPr>
              <a:t>flow-level</a:t>
            </a:r>
            <a:r>
              <a:rPr lang="zh-CN" altLang="en-US" sz="1400" dirty="0">
                <a:latin typeface="Times New Roman" panose="02020603050405020304" pitchFamily="18" charset="0"/>
                <a:cs typeface="Times New Roman" panose="02020603050405020304" pitchFamily="18" charset="0"/>
              </a:rPr>
              <a:t>统计数据</a:t>
            </a:r>
            <a:endParaRPr lang="zh-CN" altLang="en-US" sz="1400" dirty="0">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V="1">
            <a:off x="6817566" y="1591944"/>
            <a:ext cx="161732" cy="94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473960" y="1156909"/>
            <a:ext cx="2394858" cy="307777"/>
          </a:xfrm>
          <a:prstGeom prst="rect">
            <a:avLst/>
          </a:prstGeom>
          <a:noFill/>
          <a:ln>
            <a:solidFill>
              <a:schemeClr val="accent2">
                <a:lumMod val="60000"/>
                <a:lumOff val="40000"/>
              </a:schemeClr>
            </a:solidFill>
          </a:ln>
        </p:spPr>
        <p:txBody>
          <a:bodyPr wrap="square">
            <a:spAutoFit/>
          </a:bodyPr>
          <a:lstStyle/>
          <a:p>
            <a:r>
              <a:rPr lang="zh-CN" altLang="en-US" sz="1400" dirty="0">
                <a:latin typeface="Times New Roman" panose="02020603050405020304" pitchFamily="18" charset="0"/>
                <a:cs typeface="Times New Roman" panose="02020603050405020304" pitchFamily="18" charset="0"/>
              </a:rPr>
              <a:t>在数据包包头插入</a:t>
            </a:r>
            <a:r>
              <a:rPr lang="en-US" altLang="zh-CN" sz="1400" dirty="0" err="1">
                <a:latin typeface="Times New Roman" panose="02020603050405020304" pitchFamily="18" charset="0"/>
                <a:cs typeface="Times New Roman" panose="02020603050405020304" pitchFamily="18" charset="0"/>
              </a:rPr>
              <a:t>sketchlets</a:t>
            </a:r>
            <a:endParaRPr lang="zh-CN" altLang="en-US" sz="1400" dirty="0">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flipH="1">
            <a:off x="2017573" y="3700084"/>
            <a:ext cx="3929137" cy="38827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4" name="文本框 23"/>
          <p:cNvSpPr txBox="1"/>
          <p:nvPr/>
        </p:nvSpPr>
        <p:spPr>
          <a:xfrm>
            <a:off x="218362" y="3660035"/>
            <a:ext cx="1778509" cy="738664"/>
          </a:xfrm>
          <a:prstGeom prst="rect">
            <a:avLst/>
          </a:prstGeom>
          <a:noFill/>
          <a:ln>
            <a:solidFill>
              <a:schemeClr val="accent6">
                <a:lumMod val="75000"/>
              </a:schemeClr>
            </a:solidFill>
          </a:ln>
        </p:spPr>
        <p:txBody>
          <a:bodyPr wrap="square">
            <a:spAutoFit/>
          </a:bodyPr>
          <a:lstStyle/>
          <a:p>
            <a:r>
              <a:rPr lang="zh-CN" altLang="en-US" sz="1400" dirty="0">
                <a:latin typeface="Times New Roman" panose="02020603050405020304" pitchFamily="18" charset="0"/>
                <a:cs typeface="Times New Roman" panose="02020603050405020304" pitchFamily="18" charset="0"/>
              </a:rPr>
              <a:t>将</a:t>
            </a:r>
            <a:r>
              <a:rPr lang="en-US" altLang="zh-CN" sz="1400" dirty="0" err="1">
                <a:latin typeface="Times New Roman" panose="02020603050405020304" pitchFamily="18" charset="0"/>
                <a:cs typeface="Times New Roman" panose="02020603050405020304" pitchFamily="18" charset="0"/>
              </a:rPr>
              <a:t>sketchlets</a:t>
            </a:r>
            <a:r>
              <a:rPr lang="zh-CN" altLang="en-US" sz="1400" dirty="0">
                <a:latin typeface="Times New Roman" panose="02020603050405020304" pitchFamily="18" charset="0"/>
                <a:cs typeface="Times New Roman" panose="02020603050405020304" pitchFamily="18" charset="0"/>
              </a:rPr>
              <a:t>批量分组，并发送给全局分析器</a:t>
            </a:r>
            <a:endParaRPr lang="zh-CN" altLang="en-US" sz="1400" dirty="0">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flipV="1">
            <a:off x="8969829" y="3700084"/>
            <a:ext cx="1020147" cy="4431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 name="文本框 29"/>
          <p:cNvSpPr txBox="1"/>
          <p:nvPr/>
        </p:nvSpPr>
        <p:spPr>
          <a:xfrm>
            <a:off x="10040070" y="3390005"/>
            <a:ext cx="1973948" cy="523220"/>
          </a:xfrm>
          <a:prstGeom prst="rect">
            <a:avLst/>
          </a:prstGeom>
          <a:noFill/>
          <a:ln>
            <a:solidFill>
              <a:schemeClr val="accent6">
                <a:lumMod val="60000"/>
                <a:lumOff val="40000"/>
              </a:schemeClr>
            </a:solidFill>
          </a:ln>
        </p:spPr>
        <p:txBody>
          <a:bodyPr wrap="square">
            <a:spAutoFit/>
          </a:bodyPr>
          <a:lstStyle/>
          <a:p>
            <a:r>
              <a:rPr lang="zh-CN" altLang="en-US" sz="1400" dirty="0">
                <a:latin typeface="Times New Roman" panose="02020603050405020304" pitchFamily="18" charset="0"/>
                <a:cs typeface="Times New Roman" panose="02020603050405020304" pitchFamily="18" charset="0"/>
              </a:rPr>
              <a:t>分析器对</a:t>
            </a:r>
            <a:r>
              <a:rPr lang="en-US" altLang="zh-CN" sz="1400" dirty="0">
                <a:latin typeface="Times New Roman" panose="02020603050405020304" pitchFamily="18" charset="0"/>
                <a:cs typeface="Times New Roman" panose="02020603050405020304" pitchFamily="18" charset="0"/>
              </a:rPr>
              <a:t>sketches</a:t>
            </a:r>
            <a:r>
              <a:rPr lang="zh-CN" altLang="en-US" sz="1400" dirty="0">
                <a:latin typeface="Times New Roman" panose="02020603050405020304" pitchFamily="18" charset="0"/>
                <a:cs typeface="Times New Roman" panose="02020603050405020304" pitchFamily="18" charset="0"/>
              </a:rPr>
              <a:t>进行重构并进行分析</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1006184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 end-host</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inaccurate</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a:t>
            </a:r>
            <a:endPar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endParaRPr lang="en-US" altLang="zh-CN" sz="1000" dirty="0">
              <a:solidFill>
                <a:prstClr val="white"/>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779" y="1139547"/>
            <a:ext cx="6036041" cy="3532112"/>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8146755" y="1700337"/>
                <a:ext cx="2880288" cy="830997"/>
              </a:xfrm>
              <a:prstGeom prst="rect">
                <a:avLst/>
              </a:prstGeom>
              <a:noFill/>
              <a:ln>
                <a:solidFill>
                  <a:srgbClr val="00B0F0"/>
                </a:solidFill>
              </a:ln>
            </p:spPr>
            <p:txBody>
              <a:bodyPr wrap="square">
                <a:spAutoFit/>
              </a:bodyPr>
              <a:lstStyle/>
              <a:p>
                <a:r>
                  <a:rPr lang="zh-CN" altLang="en-US" sz="1600" dirty="0"/>
                  <a:t>在</a:t>
                </a:r>
                <a:r>
                  <a:rPr lang="en-US" altLang="zh-CN" sz="1600" dirty="0"/>
                  <a:t>t</a:t>
                </a:r>
                <a:r>
                  <a:rPr lang="zh-CN" altLang="en-US" sz="1600" dirty="0"/>
                  <a:t>时，只有索引</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ℎ</m:t>
                        </m:r>
                      </m:e>
                      <m:sub>
                        <m:r>
                          <a:rPr lang="en-US" altLang="zh-CN" sz="1600" b="0" i="1" smtClean="0">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𝑓</m:t>
                    </m:r>
                    <m:r>
                      <a:rPr lang="en-US" altLang="zh-CN" sz="1600" i="1">
                        <a:latin typeface="Cambria Math" panose="02040503050406030204" pitchFamily="18" charset="0"/>
                      </a:rPr>
                      <m:t>)</m:t>
                    </m:r>
                    <m:r>
                      <a:rPr lang="zh-CN" altLang="en-US" sz="1600" i="1">
                        <a:latin typeface="Cambria Math" panose="02040503050406030204" pitchFamily="18" charset="0"/>
                      </a:rPr>
                      <m:t>的</m:t>
                    </m:r>
                  </m:oMath>
                </a14:m>
                <a:r>
                  <a:rPr lang="zh-CN" altLang="en-US" sz="1600" dirty="0"/>
                  <a:t> 被发送到终端主机，</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𝐴</m:t>
                        </m:r>
                      </m:e>
                      <m:sup>
                        <m:r>
                          <a:rPr lang="en-US" altLang="zh-CN" sz="1600" b="0" i="1" smtClean="0">
                            <a:latin typeface="Cambria Math" panose="02040503050406030204" pitchFamily="18" charset="0"/>
                          </a:rPr>
                          <m:t>′</m:t>
                        </m:r>
                      </m:sup>
                    </m:sSup>
                  </m:oMath>
                </a14:m>
                <a:r>
                  <a:rPr lang="zh-CN" altLang="en-US" sz="1600" dirty="0"/>
                  <a:t>中的桶</a:t>
                </a:r>
                <a14:m>
                  <m:oMath xmlns:m="http://schemas.openxmlformats.org/officeDocument/2006/math">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𝐴</m:t>
                        </m:r>
                      </m:e>
                      <m:sup>
                        <m:r>
                          <a:rPr lang="en-US" altLang="zh-CN" sz="1600" i="1">
                            <a:latin typeface="Cambria Math" panose="02040503050406030204" pitchFamily="18" charset="0"/>
                          </a:rPr>
                          <m:t>′</m:t>
                        </m:r>
                      </m:sup>
                    </m:sSup>
                  </m:oMath>
                </a14:m>
                <a:r>
                  <a:rPr lang="en-US" altLang="zh-CN" sz="1600" dirty="0"/>
                  <a:t>[0][</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ℎ</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r>
                      <a:rPr lang="en-US" altLang="zh-CN" sz="1600" i="1">
                        <a:latin typeface="Cambria Math" panose="02040503050406030204" pitchFamily="18" charset="0"/>
                      </a:rPr>
                      <m:t>𝑓</m:t>
                    </m:r>
                    <m:r>
                      <a:rPr lang="en-US" altLang="zh-CN" sz="1600" i="1">
                        <a:latin typeface="Cambria Math" panose="02040503050406030204" pitchFamily="18" charset="0"/>
                      </a:rPr>
                      <m:t>)</m:t>
                    </m:r>
                  </m:oMath>
                </a14:m>
                <a:r>
                  <a:rPr lang="en-US" altLang="zh-CN" sz="1600" dirty="0"/>
                  <a:t>],</a:t>
                </a:r>
                <a:r>
                  <a:rPr lang="zh-CN" altLang="en-US" sz="1600" dirty="0"/>
                  <a:t>是</a:t>
                </a:r>
                <a:r>
                  <a:rPr lang="zh-CN" altLang="en-US" sz="1600" dirty="0">
                    <a:solidFill>
                      <a:srgbClr val="FF0000"/>
                    </a:solidFill>
                  </a:rPr>
                  <a:t>无效</a:t>
                </a:r>
                <a:r>
                  <a:rPr lang="zh-CN" altLang="en-US" sz="1600" dirty="0"/>
                  <a:t>的</a:t>
                </a:r>
                <a:endParaRPr lang="zh-CN" altLang="en-US" sz="1600" dirty="0"/>
              </a:p>
            </p:txBody>
          </p:sp>
        </mc:Choice>
        <mc:Fallback>
          <p:sp>
            <p:nvSpPr>
              <p:cNvPr id="9" name="文本框 8"/>
              <p:cNvSpPr txBox="1">
                <a:spLocks noRot="1" noChangeAspect="1" noMove="1" noResize="1" noEditPoints="1" noAdjustHandles="1" noChangeArrowheads="1" noChangeShapeType="1" noTextEdit="1"/>
              </p:cNvSpPr>
              <p:nvPr/>
            </p:nvSpPr>
            <p:spPr>
              <a:xfrm>
                <a:off x="8146755" y="1700337"/>
                <a:ext cx="2880288" cy="830997"/>
              </a:xfrm>
              <a:prstGeom prst="rect">
                <a:avLst/>
              </a:prstGeom>
              <a:blipFill rotWithShape="1">
                <a:blip r:embed="rId3"/>
                <a:stretch>
                  <a:fillRect l="-166" t="-588" r="-145" b="-508"/>
                </a:stretch>
              </a:blipFill>
              <a:ln>
                <a:solidFill>
                  <a:srgbClr val="00B0F0"/>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8146755" y="2795755"/>
                <a:ext cx="2880289" cy="1323439"/>
              </a:xfrm>
              <a:prstGeom prst="rect">
                <a:avLst/>
              </a:prstGeom>
              <a:noFill/>
              <a:ln>
                <a:solidFill>
                  <a:schemeClr val="accent1">
                    <a:lumMod val="60000"/>
                    <a:lumOff val="40000"/>
                  </a:schemeClr>
                </a:solidFill>
              </a:ln>
            </p:spPr>
            <p:txBody>
              <a:bodyPr wrap="square">
                <a:spAutoFit/>
              </a:bodyPr>
              <a:lstStyle/>
              <a:p>
                <a:r>
                  <a:rPr lang="en-US" altLang="zh-CN" sz="1600" dirty="0"/>
                  <a:t>                 A[0][</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ℎ</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oMath>
                </a14:m>
                <a:r>
                  <a:rPr lang="en-US" altLang="zh-CN" sz="1600" dirty="0"/>
                  <a:t>]</a:t>
                </a:r>
                <a:endParaRPr lang="en-US" altLang="zh-CN" sz="1600" dirty="0"/>
              </a:p>
              <a:p>
                <a:r>
                  <a:rPr lang="zh-CN" altLang="en-US" sz="1600" dirty="0"/>
                  <a:t> 代表</a:t>
                </a:r>
                <a:r>
                  <a:rPr lang="en-US" altLang="zh-CN" sz="1600" dirty="0"/>
                  <a:t>sketch</a:t>
                </a:r>
                <a:r>
                  <a:rPr lang="zh-CN" altLang="en-US" sz="1600" dirty="0"/>
                  <a:t>为一个</a:t>
                </a:r>
                <a:r>
                  <a:rPr lang="en-US" altLang="zh-CN" sz="1600" dirty="0" err="1"/>
                  <a:t>d×w</a:t>
                </a:r>
                <a:r>
                  <a:rPr lang="zh-CN" altLang="en-US" sz="1600" dirty="0"/>
                  <a:t>的数组</a:t>
                </a:r>
                <a:endParaRPr lang="en-US" altLang="zh-CN" sz="1600" dirty="0"/>
              </a:p>
              <a:p>
                <a:r>
                  <a:rPr lang="en-US" altLang="zh-CN" sz="1600" dirty="0"/>
                  <a:t>[0]</a:t>
                </a:r>
                <a:r>
                  <a:rPr lang="zh-CN" altLang="en-US" sz="1600" dirty="0"/>
                  <a:t>代表第</a:t>
                </a:r>
                <a:r>
                  <a:rPr lang="en-US" altLang="zh-CN" sz="1600" dirty="0"/>
                  <a:t>0</a:t>
                </a:r>
                <a:r>
                  <a:rPr lang="zh-CN" altLang="en-US" sz="1600" dirty="0"/>
                  <a:t>行即第</a:t>
                </a:r>
                <a:r>
                  <a:rPr lang="en-US" altLang="zh-CN" sz="1600" dirty="0"/>
                  <a:t>0</a:t>
                </a:r>
                <a:r>
                  <a:rPr lang="zh-CN" altLang="en-US" sz="1600" dirty="0"/>
                  <a:t>个桶</a:t>
                </a:r>
                <a:endParaRPr lang="en-US" altLang="zh-CN" sz="1600" dirty="0"/>
              </a:p>
              <a:p>
                <a:r>
                  <a:rPr lang="en-US" altLang="zh-CN" sz="1600" dirty="0"/>
                  <a:t>[</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ℎ</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oMath>
                </a14:m>
                <a:r>
                  <a:rPr lang="en-US" altLang="zh-CN" sz="1600" dirty="0"/>
                  <a:t>]</a:t>
                </a:r>
                <a:r>
                  <a:rPr lang="zh-CN" altLang="en-US" sz="1600" dirty="0"/>
                  <a:t>代表第</a:t>
                </a:r>
                <a:r>
                  <a:rPr lang="en-US" altLang="zh-CN" sz="1600" dirty="0"/>
                  <a:t>w</a:t>
                </a:r>
                <a:r>
                  <a:rPr lang="zh-CN" altLang="en-US" sz="1600" dirty="0"/>
                  <a:t>列中</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ℎ</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r>
                      <a:rPr lang="en-US" altLang="zh-CN" sz="1600" i="1">
                        <a:latin typeface="Cambria Math" panose="02040503050406030204" pitchFamily="18" charset="0"/>
                      </a:rPr>
                      <m:t>𝑓</m:t>
                    </m:r>
                    <m:r>
                      <a:rPr lang="en-US" altLang="zh-CN" sz="1600" i="1">
                        <a:latin typeface="Cambria Math" panose="02040503050406030204" pitchFamily="18" charset="0"/>
                      </a:rPr>
                      <m:t>)</m:t>
                    </m:r>
                    <m:r>
                      <a:rPr lang="zh-CN" altLang="en-US" sz="1600" i="1" smtClean="0">
                        <a:latin typeface="Cambria Math" panose="02040503050406030204" pitchFamily="18" charset="0"/>
                      </a:rPr>
                      <m:t>为</m:t>
                    </m:r>
                  </m:oMath>
                </a14:m>
                <a:r>
                  <a:rPr lang="zh-CN" altLang="en-US" sz="1600" dirty="0"/>
                  <a:t>列索引</a:t>
                </a:r>
                <a:endParaRPr lang="zh-CN" altLang="en-US" sz="1600" dirty="0"/>
              </a:p>
            </p:txBody>
          </p:sp>
        </mc:Choice>
        <mc:Fallback>
          <p:sp>
            <p:nvSpPr>
              <p:cNvPr id="17" name="文本框 16"/>
              <p:cNvSpPr txBox="1">
                <a:spLocks noRot="1" noChangeAspect="1" noMove="1" noResize="1" noEditPoints="1" noAdjustHandles="1" noChangeArrowheads="1" noChangeShapeType="1" noTextEdit="1"/>
              </p:cNvSpPr>
              <p:nvPr/>
            </p:nvSpPr>
            <p:spPr>
              <a:xfrm>
                <a:off x="8146755" y="2795755"/>
                <a:ext cx="2880289" cy="1323439"/>
              </a:xfrm>
              <a:prstGeom prst="rect">
                <a:avLst/>
              </a:prstGeom>
              <a:blipFill rotWithShape="1">
                <a:blip r:embed="rId4"/>
                <a:stretch>
                  <a:fillRect l="-166" t="-373" r="-145" b="-340"/>
                </a:stretch>
              </a:blipFill>
              <a:ln>
                <a:solidFill>
                  <a:schemeClr val="accent1">
                    <a:lumMod val="60000"/>
                    <a:lumOff val="4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8146755" y="4482983"/>
                <a:ext cx="2931715" cy="1077218"/>
              </a:xfrm>
              <a:prstGeom prst="rect">
                <a:avLst/>
              </a:prstGeom>
              <a:noFill/>
              <a:ln>
                <a:solidFill>
                  <a:srgbClr val="0070C0"/>
                </a:solidFill>
              </a:ln>
            </p:spPr>
            <p:txBody>
              <a:bodyPr wrap="square">
                <a:spAutoFit/>
              </a:bodyPr>
              <a:lstStyle/>
              <a:p>
                <a:r>
                  <a:rPr lang="zh-CN" altLang="en-US" sz="1600" dirty="0"/>
                  <a:t>到</a:t>
                </a:r>
                <a:r>
                  <a:rPr lang="en-US" altLang="zh-CN" sz="1600" dirty="0"/>
                  <a:t>t +∆t</a:t>
                </a:r>
                <a:r>
                  <a:rPr lang="zh-CN" altLang="en-US" sz="1600" dirty="0"/>
                  <a:t>时，索引</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ℎ</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oMath>
                </a14:m>
                <a:r>
                  <a:rPr lang="zh-CN" altLang="en-US" sz="1600" dirty="0"/>
                  <a:t>的列刚刚发送到终端主机，</a:t>
                </a:r>
                <a:r>
                  <a:rPr lang="en-US" altLang="zh-CN" sz="1600" dirty="0"/>
                  <a:t>t+∆t</a:t>
                </a:r>
                <a:r>
                  <a:rPr lang="zh-CN" altLang="en-US" sz="1600" dirty="0"/>
                  <a:t>时，索引</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ℎ</m:t>
                        </m:r>
                      </m:e>
                      <m:sub>
                        <m:r>
                          <a:rPr lang="en-US" altLang="zh-CN" sz="1600" b="0" i="1" smtClean="0">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𝑓</m:t>
                    </m:r>
                    <m:r>
                      <a:rPr lang="en-US" altLang="zh-CN" sz="1600" i="1">
                        <a:latin typeface="Cambria Math" panose="02040503050406030204" pitchFamily="18" charset="0"/>
                      </a:rPr>
                      <m:t>)</m:t>
                    </m:r>
                  </m:oMath>
                </a14:m>
                <a:r>
                  <a:rPr lang="zh-CN" altLang="en-US" sz="1600" dirty="0"/>
                  <a:t>的列未被发送，导致</a:t>
                </a:r>
                <a14:m>
                  <m:oMath xmlns:m="http://schemas.openxmlformats.org/officeDocument/2006/math">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𝐴</m:t>
                        </m:r>
                      </m:e>
                      <m:sup>
                        <m:r>
                          <a:rPr lang="en-US" altLang="zh-CN" sz="1600" i="1">
                            <a:latin typeface="Cambria Math" panose="02040503050406030204" pitchFamily="18" charset="0"/>
                          </a:rPr>
                          <m:t>′</m:t>
                        </m:r>
                      </m:sup>
                    </m:sSup>
                  </m:oMath>
                </a14:m>
                <a:r>
                  <a:rPr lang="en-US" altLang="zh-CN" sz="1600" dirty="0"/>
                  <a:t>[1][</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ℎ</m:t>
                        </m:r>
                      </m:e>
                      <m:sub>
                        <m:r>
                          <a:rPr lang="en-US" altLang="zh-CN" sz="1600" b="0" i="1" smtClean="0">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𝑓</m:t>
                    </m:r>
                    <m:r>
                      <a:rPr lang="en-US" altLang="zh-CN" sz="1600" i="1">
                        <a:latin typeface="Cambria Math" panose="02040503050406030204" pitchFamily="18" charset="0"/>
                      </a:rPr>
                      <m:t>)</m:t>
                    </m:r>
                  </m:oMath>
                </a14:m>
                <a:r>
                  <a:rPr lang="en-US" altLang="zh-CN" sz="1600" dirty="0"/>
                  <a:t>]</a:t>
                </a:r>
                <a:r>
                  <a:rPr lang="zh-CN" altLang="en-US" sz="1600" dirty="0"/>
                  <a:t>中的数据陈旧</a:t>
                </a:r>
                <a:endParaRPr lang="zh-CN" altLang="en-US" sz="1600" dirty="0"/>
              </a:p>
            </p:txBody>
          </p:sp>
        </mc:Choice>
        <mc:Fallback>
          <p:sp>
            <p:nvSpPr>
              <p:cNvPr id="20" name="文本框 19"/>
              <p:cNvSpPr txBox="1">
                <a:spLocks noRot="1" noChangeAspect="1" noMove="1" noResize="1" noEditPoints="1" noAdjustHandles="1" noChangeArrowheads="1" noChangeShapeType="1" noTextEdit="1"/>
              </p:cNvSpPr>
              <p:nvPr/>
            </p:nvSpPr>
            <p:spPr>
              <a:xfrm>
                <a:off x="8146755" y="4482983"/>
                <a:ext cx="2931715" cy="1077218"/>
              </a:xfrm>
              <a:prstGeom prst="rect">
                <a:avLst/>
              </a:prstGeom>
              <a:blipFill rotWithShape="1">
                <a:blip r:embed="rId5"/>
                <a:stretch>
                  <a:fillRect l="-163" t="-461" r="-143" b="-400"/>
                </a:stretch>
              </a:blipFill>
              <a:ln>
                <a:solidFill>
                  <a:srgbClr val="0070C0"/>
                </a:solidFill>
              </a:ln>
            </p:spPr>
            <p:txBody>
              <a:bodyPr/>
              <a:lstStyle/>
              <a:p>
                <a:r>
                  <a:rPr lang="zh-CN" altLang="en-US">
                    <a:noFill/>
                  </a:rPr>
                  <a:t> </a:t>
                </a:r>
              </a:p>
            </p:txBody>
          </p:sp>
        </mc:Fallback>
      </mc:AlternateContent>
      <p:cxnSp>
        <p:nvCxnSpPr>
          <p:cNvPr id="23" name="直接箭头连接符 22"/>
          <p:cNvCxnSpPr/>
          <p:nvPr/>
        </p:nvCxnSpPr>
        <p:spPr>
          <a:xfrm>
            <a:off x="6507480" y="3270663"/>
            <a:ext cx="1587849" cy="121232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9" idx="1"/>
          </p:cNvCxnSpPr>
          <p:nvPr/>
        </p:nvCxnSpPr>
        <p:spPr>
          <a:xfrm>
            <a:off x="3535680" y="2082247"/>
            <a:ext cx="4611075" cy="3358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60400" y="5385167"/>
            <a:ext cx="6155094" cy="645160"/>
          </a:xfrm>
          <a:prstGeom prst="rect">
            <a:avLst/>
          </a:prstGeom>
          <a:noFill/>
          <a:ln>
            <a:solidFill>
              <a:schemeClr val="accent2">
                <a:lumMod val="75000"/>
              </a:schemeClr>
            </a:solidFill>
          </a:ln>
        </p:spPr>
        <p:txBody>
          <a:bodyPr wrap="square">
            <a:spAutoFit/>
          </a:bodyPr>
          <a:lstStyle/>
          <a:p>
            <a:r>
              <a:rPr lang="zh-CN" altLang="en-US" dirty="0"/>
              <a:t>当终端</a:t>
            </a:r>
            <a:r>
              <a:rPr lang="zh-CN" altLang="en-US" dirty="0"/>
              <a:t>主机重建的</a:t>
            </a:r>
            <a:r>
              <a:rPr lang="en-US" altLang="zh-CN" dirty="0"/>
              <a:t>sketch</a:t>
            </a:r>
            <a:r>
              <a:rPr lang="zh-CN" altLang="en-US" dirty="0"/>
              <a:t>中包含无效或过时的数据时，就会出现错误</a:t>
            </a:r>
            <a:r>
              <a:rPr lang="en-US" altLang="zh-CN" dirty="0"/>
              <a:t>,</a:t>
            </a:r>
            <a:r>
              <a:rPr lang="zh-CN" altLang="en-US" dirty="0"/>
              <a:t>准确性就会降低。</a:t>
            </a:r>
            <a:endParaRPr lang="zh-CN" altLang="en-US" dirty="0"/>
          </a:p>
        </p:txBody>
      </p:sp>
      <p:sp>
        <p:nvSpPr>
          <p:cNvPr id="30" name="箭头: 下 29"/>
          <p:cNvSpPr/>
          <p:nvPr/>
        </p:nvSpPr>
        <p:spPr>
          <a:xfrm>
            <a:off x="3479800" y="4780614"/>
            <a:ext cx="335902" cy="3812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566871" y="779206"/>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1006184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 </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创新点</a:t>
            </a:r>
            <a:endPar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endParaRPr lang="en-US" altLang="zh-CN" sz="1000" dirty="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615830" y="1264672"/>
            <a:ext cx="3887603" cy="369332"/>
          </a:xfrm>
          <a:prstGeom prst="rect">
            <a:avLst/>
          </a:prstGeom>
          <a:noFill/>
          <a:ln>
            <a:solidFill>
              <a:schemeClr val="accent1">
                <a:lumMod val="60000"/>
                <a:lumOff val="40000"/>
              </a:schemeClr>
            </a:solidFill>
          </a:ln>
        </p:spPr>
        <p:txBody>
          <a:bodyPr wrap="none" rtlCol="0">
            <a:spAutoFit/>
          </a:bodyPr>
          <a:lstStyle/>
          <a:p>
            <a:r>
              <a:rPr lang="zh-CN" altLang="en-US" dirty="0"/>
              <a:t>为了解决</a:t>
            </a:r>
            <a:r>
              <a:rPr lang="en-US" altLang="zh-CN" dirty="0" err="1"/>
              <a:t>LightGuardian</a:t>
            </a:r>
            <a:r>
              <a:rPr lang="zh-CN" altLang="en-US" dirty="0"/>
              <a:t>的</a:t>
            </a:r>
            <a:r>
              <a:rPr lang="zh-CN" altLang="en-US" dirty="0">
                <a:solidFill>
                  <a:srgbClr val="FF0000"/>
                </a:solidFill>
              </a:rPr>
              <a:t>准确性</a:t>
            </a:r>
            <a:r>
              <a:rPr lang="zh-CN" altLang="en-US" dirty="0"/>
              <a:t>问题</a:t>
            </a:r>
            <a:endParaRPr lang="zh-CN" altLang="en-US" dirty="0"/>
          </a:p>
        </p:txBody>
      </p:sp>
      <p:graphicFrame>
        <p:nvGraphicFramePr>
          <p:cNvPr id="9" name="图示 8"/>
          <p:cNvGraphicFramePr/>
          <p:nvPr/>
        </p:nvGraphicFramePr>
        <p:xfrm>
          <a:off x="1399155" y="3511995"/>
          <a:ext cx="8534314" cy="2593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箭头: 下 7"/>
          <p:cNvSpPr/>
          <p:nvPr/>
        </p:nvSpPr>
        <p:spPr>
          <a:xfrm>
            <a:off x="5209852" y="1758976"/>
            <a:ext cx="534296" cy="4149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01957" y="2212149"/>
            <a:ext cx="5928360" cy="646331"/>
          </a:xfrm>
          <a:prstGeom prst="rect">
            <a:avLst/>
          </a:prstGeom>
          <a:noFill/>
          <a:ln>
            <a:solidFill>
              <a:schemeClr val="accent1">
                <a:lumMod val="75000"/>
              </a:schemeClr>
            </a:solidFill>
          </a:ln>
        </p:spPr>
        <p:txBody>
          <a:bodyPr wrap="square" rtlCol="0">
            <a:spAutoFit/>
          </a:bodyPr>
          <a:lstStyle/>
          <a:p>
            <a:r>
              <a:rPr lang="zh-CN" altLang="en-US" dirty="0"/>
              <a:t>如何巧妙地选择</a:t>
            </a:r>
            <a:r>
              <a:rPr lang="en-US" altLang="zh-CN" dirty="0"/>
              <a:t>sketch</a:t>
            </a:r>
            <a:r>
              <a:rPr lang="zh-CN" altLang="en-US" dirty="0"/>
              <a:t>桶添加到</a:t>
            </a:r>
            <a:r>
              <a:rPr lang="en-US" altLang="zh-CN" dirty="0" err="1"/>
              <a:t>sketchlet</a:t>
            </a:r>
            <a:r>
              <a:rPr lang="zh-CN" altLang="en-US" dirty="0"/>
              <a:t>中，从而减少终端主机重构</a:t>
            </a:r>
            <a:r>
              <a:rPr lang="en-US" altLang="zh-CN" dirty="0"/>
              <a:t>sketch</a:t>
            </a:r>
            <a:r>
              <a:rPr lang="zh-CN" altLang="en-US" dirty="0"/>
              <a:t>中的测量误差</a:t>
            </a:r>
            <a:r>
              <a:rPr lang="en-US" altLang="zh-CN" dirty="0"/>
              <a:t>?</a:t>
            </a:r>
            <a:endParaRPr lang="zh-CN" altLang="en-US" dirty="0"/>
          </a:p>
        </p:txBody>
      </p:sp>
      <p:sp>
        <p:nvSpPr>
          <p:cNvPr id="11" name="箭头: 下 10"/>
          <p:cNvSpPr/>
          <p:nvPr/>
        </p:nvSpPr>
        <p:spPr>
          <a:xfrm>
            <a:off x="5209852" y="2933700"/>
            <a:ext cx="534296" cy="4123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Scatter </a:t>
            </a:r>
            <a:r>
              <a:rPr kumimoji="0" lang="en-US" altLang="zh-CN" sz="2600" b="1" i="0" u="none" strike="noStrike" kern="1200" cap="none" spc="0" normalizeH="0" baseline="0" noProof="0" dirty="0" err="1">
                <a:ln>
                  <a:noFill/>
                </a:ln>
                <a:solidFill>
                  <a:sysClr val="windowText" lastClr="000000"/>
                </a:solidFill>
                <a:effectLst/>
                <a:uLnTx/>
                <a:uFillTx/>
                <a:latin typeface="Arial" panose="020B0604020202020204"/>
                <a:ea typeface="微软雅黑" panose="020B0503020204020204" pitchFamily="34" charset="-122"/>
                <a:cs typeface="+mj-cs"/>
              </a:rPr>
              <a:t>sketchlet</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	</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8" name="文本框 47"/>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2"/>
          <a:stretch>
            <a:fillRect/>
          </a:stretch>
        </p:blipFill>
        <p:spPr>
          <a:xfrm>
            <a:off x="6323793" y="1583430"/>
            <a:ext cx="4705350" cy="1971675"/>
          </a:xfrm>
          <a:prstGeom prst="rect">
            <a:avLst/>
          </a:prstGeom>
        </p:spPr>
      </p:pic>
      <p:sp>
        <p:nvSpPr>
          <p:cNvPr id="8" name="文本框 7"/>
          <p:cNvSpPr txBox="1"/>
          <p:nvPr/>
        </p:nvSpPr>
        <p:spPr>
          <a:xfrm>
            <a:off x="8675648" y="3291908"/>
            <a:ext cx="2106618" cy="369332"/>
          </a:xfrm>
          <a:prstGeom prst="rect">
            <a:avLst/>
          </a:prstGeom>
          <a:noFill/>
        </p:spPr>
        <p:txBody>
          <a:bodyPr wrap="square">
            <a:spAutoFit/>
          </a:bodyPr>
          <a:lstStyle/>
          <a:p>
            <a:r>
              <a:rPr lang="en-US" altLang="zh-CN" dirty="0"/>
              <a:t>A[</a:t>
            </a:r>
            <a:r>
              <a:rPr lang="en-US" altLang="zh-CN" dirty="0" err="1"/>
              <a:t>i</a:t>
            </a:r>
            <a:r>
              <a:rPr lang="en-US" altLang="zh-CN" dirty="0"/>
              <a:t>][</a:t>
            </a:r>
            <a:r>
              <a:rPr lang="en-US" altLang="zh-CN" dirty="0" err="1"/>
              <a:t>addr</a:t>
            </a:r>
            <a:r>
              <a:rPr lang="en-US" altLang="zh-CN" dirty="0"/>
              <a:t> + offset[</a:t>
            </a:r>
            <a:r>
              <a:rPr lang="en-US" altLang="zh-CN" dirty="0" err="1"/>
              <a:t>i</a:t>
            </a:r>
            <a:r>
              <a:rPr lang="en-US" altLang="zh-CN" dirty="0"/>
              <a:t>]]</a:t>
            </a:r>
            <a:endParaRPr lang="zh-CN" altLang="en-US" dirty="0"/>
          </a:p>
        </p:txBody>
      </p:sp>
      <p:cxnSp>
        <p:nvCxnSpPr>
          <p:cNvPr id="20" name="直接连接符 19"/>
          <p:cNvCxnSpPr/>
          <p:nvPr/>
        </p:nvCxnSpPr>
        <p:spPr>
          <a:xfrm>
            <a:off x="1389043" y="2653326"/>
            <a:ext cx="26136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389043" y="3575346"/>
            <a:ext cx="265176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8" name="图示 27"/>
          <p:cNvGraphicFramePr/>
          <p:nvPr/>
        </p:nvGraphicFramePr>
        <p:xfrm>
          <a:off x="1442383" y="2666976"/>
          <a:ext cx="381000" cy="287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9" name="图示 28"/>
          <p:cNvGraphicFramePr/>
          <p:nvPr/>
        </p:nvGraphicFramePr>
        <p:xfrm>
          <a:off x="1823383" y="3291294"/>
          <a:ext cx="381000" cy="2879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0" name="图示 29"/>
          <p:cNvGraphicFramePr/>
          <p:nvPr/>
        </p:nvGraphicFramePr>
        <p:xfrm>
          <a:off x="2303749" y="2682353"/>
          <a:ext cx="381000" cy="28798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31" name="图示 30"/>
          <p:cNvGraphicFramePr/>
          <p:nvPr/>
        </p:nvGraphicFramePr>
        <p:xfrm>
          <a:off x="2783503" y="3281296"/>
          <a:ext cx="381000" cy="287989"/>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32" name="图示 31"/>
          <p:cNvGraphicFramePr/>
          <p:nvPr/>
        </p:nvGraphicFramePr>
        <p:xfrm>
          <a:off x="3220383" y="2663292"/>
          <a:ext cx="381000" cy="28798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3" name="椭圆 32"/>
          <p:cNvSpPr/>
          <p:nvPr/>
        </p:nvSpPr>
        <p:spPr>
          <a:xfrm>
            <a:off x="1389043" y="2321577"/>
            <a:ext cx="487680" cy="2750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4" name="图示 33"/>
          <p:cNvGraphicFramePr/>
          <p:nvPr/>
        </p:nvGraphicFramePr>
        <p:xfrm>
          <a:off x="1594783" y="2819376"/>
          <a:ext cx="381000" cy="287989"/>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35" name="椭圆 34"/>
          <p:cNvSpPr/>
          <p:nvPr/>
        </p:nvSpPr>
        <p:spPr>
          <a:xfrm>
            <a:off x="2219350" y="2334982"/>
            <a:ext cx="491490" cy="2552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2148367" y="2294719"/>
            <a:ext cx="685285" cy="261610"/>
          </a:xfrm>
          <a:prstGeom prst="rect">
            <a:avLst/>
          </a:prstGeom>
          <a:noFill/>
        </p:spPr>
        <p:txBody>
          <a:bodyPr wrap="square" rtlCol="0">
            <a:spAutoFit/>
          </a:bodyPr>
          <a:lstStyle/>
          <a:p>
            <a:r>
              <a:rPr lang="en-US" altLang="zh-CN" sz="1100" dirty="0"/>
              <a:t>register</a:t>
            </a:r>
            <a:endParaRPr lang="zh-CN" altLang="en-US" sz="1100" dirty="0"/>
          </a:p>
        </p:txBody>
      </p:sp>
      <p:sp>
        <p:nvSpPr>
          <p:cNvPr id="40" name="文本框 39"/>
          <p:cNvSpPr txBox="1"/>
          <p:nvPr/>
        </p:nvSpPr>
        <p:spPr>
          <a:xfrm>
            <a:off x="1337230" y="2311612"/>
            <a:ext cx="685285" cy="261610"/>
          </a:xfrm>
          <a:prstGeom prst="rect">
            <a:avLst/>
          </a:prstGeom>
          <a:noFill/>
        </p:spPr>
        <p:txBody>
          <a:bodyPr wrap="square" rtlCol="0">
            <a:spAutoFit/>
          </a:bodyPr>
          <a:lstStyle/>
          <a:p>
            <a:r>
              <a:rPr lang="en-US" altLang="zh-CN" sz="1100" dirty="0"/>
              <a:t>register</a:t>
            </a:r>
            <a:endParaRPr lang="zh-CN" altLang="en-US" sz="1100" dirty="0"/>
          </a:p>
        </p:txBody>
      </p:sp>
      <p:sp>
        <p:nvSpPr>
          <p:cNvPr id="41" name="椭圆 40"/>
          <p:cNvSpPr/>
          <p:nvPr/>
        </p:nvSpPr>
        <p:spPr>
          <a:xfrm>
            <a:off x="3203495" y="2334982"/>
            <a:ext cx="491490" cy="2552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136562" y="2310611"/>
            <a:ext cx="685285" cy="261610"/>
          </a:xfrm>
          <a:prstGeom prst="rect">
            <a:avLst/>
          </a:prstGeom>
          <a:noFill/>
        </p:spPr>
        <p:txBody>
          <a:bodyPr wrap="square" rtlCol="0">
            <a:spAutoFit/>
          </a:bodyPr>
          <a:lstStyle/>
          <a:p>
            <a:r>
              <a:rPr lang="en-US" altLang="zh-CN" sz="1100" dirty="0"/>
              <a:t>register</a:t>
            </a:r>
            <a:endParaRPr lang="zh-CN" altLang="en-US" sz="1100" dirty="0"/>
          </a:p>
        </p:txBody>
      </p:sp>
      <p:sp>
        <p:nvSpPr>
          <p:cNvPr id="43" name="椭圆 42"/>
          <p:cNvSpPr/>
          <p:nvPr/>
        </p:nvSpPr>
        <p:spPr>
          <a:xfrm>
            <a:off x="1727860" y="3643686"/>
            <a:ext cx="491490" cy="2552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656877" y="3603423"/>
            <a:ext cx="685285" cy="261610"/>
          </a:xfrm>
          <a:prstGeom prst="rect">
            <a:avLst/>
          </a:prstGeom>
          <a:noFill/>
        </p:spPr>
        <p:txBody>
          <a:bodyPr wrap="square" rtlCol="0">
            <a:spAutoFit/>
          </a:bodyPr>
          <a:lstStyle/>
          <a:p>
            <a:r>
              <a:rPr lang="en-US" altLang="zh-CN" sz="1100" dirty="0"/>
              <a:t>register</a:t>
            </a:r>
            <a:endParaRPr lang="zh-CN" altLang="en-US" sz="1100" dirty="0"/>
          </a:p>
        </p:txBody>
      </p:sp>
      <p:sp>
        <p:nvSpPr>
          <p:cNvPr id="45" name="椭圆 44"/>
          <p:cNvSpPr/>
          <p:nvPr/>
        </p:nvSpPr>
        <p:spPr>
          <a:xfrm>
            <a:off x="2712005" y="3643686"/>
            <a:ext cx="491490" cy="2552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2641022" y="3603423"/>
            <a:ext cx="685285" cy="261610"/>
          </a:xfrm>
          <a:prstGeom prst="rect">
            <a:avLst/>
          </a:prstGeom>
          <a:noFill/>
        </p:spPr>
        <p:txBody>
          <a:bodyPr wrap="square" rtlCol="0">
            <a:spAutoFit/>
          </a:bodyPr>
          <a:lstStyle/>
          <a:p>
            <a:r>
              <a:rPr lang="en-US" altLang="zh-CN" sz="1100" dirty="0"/>
              <a:t>register</a:t>
            </a:r>
            <a:endParaRPr lang="zh-CN" altLang="en-US" sz="1100" dirty="0"/>
          </a:p>
        </p:txBody>
      </p:sp>
      <p:sp>
        <p:nvSpPr>
          <p:cNvPr id="47" name="文本框 46"/>
          <p:cNvSpPr txBox="1"/>
          <p:nvPr/>
        </p:nvSpPr>
        <p:spPr>
          <a:xfrm>
            <a:off x="1381432" y="5437437"/>
            <a:ext cx="2519180" cy="307777"/>
          </a:xfrm>
          <a:prstGeom prst="rect">
            <a:avLst/>
          </a:prstGeom>
          <a:noFill/>
          <a:ln>
            <a:solidFill>
              <a:schemeClr val="accent1">
                <a:lumMod val="75000"/>
              </a:schemeClr>
            </a:solidFill>
          </a:ln>
        </p:spPr>
        <p:txBody>
          <a:bodyPr wrap="square" rtlCol="0">
            <a:spAutoFit/>
          </a:bodyPr>
          <a:lstStyle/>
          <a:p>
            <a:r>
              <a:rPr lang="en-US" altLang="zh-CN" sz="1400" dirty="0"/>
              <a:t>Sketch</a:t>
            </a:r>
            <a:r>
              <a:rPr lang="zh-CN" altLang="en-US" sz="1400" dirty="0"/>
              <a:t>在可编程交换机的形成</a:t>
            </a:r>
            <a:endParaRPr lang="zh-CN" altLang="en-US" sz="1400" dirty="0"/>
          </a:p>
        </p:txBody>
      </p:sp>
      <p:cxnSp>
        <p:nvCxnSpPr>
          <p:cNvPr id="50" name="直接箭头连接符 49"/>
          <p:cNvCxnSpPr/>
          <p:nvPr/>
        </p:nvCxnSpPr>
        <p:spPr>
          <a:xfrm>
            <a:off x="1047892" y="3107365"/>
            <a:ext cx="3528060"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74383" y="2919047"/>
            <a:ext cx="468000" cy="230832"/>
          </a:xfrm>
          <a:prstGeom prst="rect">
            <a:avLst/>
          </a:prstGeom>
          <a:noFill/>
        </p:spPr>
        <p:txBody>
          <a:bodyPr wrap="square" rtlCol="0">
            <a:spAutoFit/>
          </a:bodyPr>
          <a:lstStyle/>
          <a:p>
            <a:r>
              <a:rPr lang="en-US" altLang="zh-CN" sz="900" dirty="0">
                <a:solidFill>
                  <a:schemeClr val="tx2">
                    <a:lumMod val="75000"/>
                  </a:schemeClr>
                </a:solidFill>
              </a:rPr>
              <a:t>INT</a:t>
            </a:r>
            <a:r>
              <a:rPr lang="zh-CN" altLang="en-US" sz="900" dirty="0">
                <a:solidFill>
                  <a:schemeClr val="tx2">
                    <a:lumMod val="75000"/>
                  </a:schemeClr>
                </a:solidFill>
              </a:rPr>
              <a:t>包</a:t>
            </a:r>
            <a:endParaRPr lang="zh-CN" altLang="en-US" sz="900" dirty="0">
              <a:solidFill>
                <a:schemeClr val="tx2">
                  <a:lumMod val="75000"/>
                </a:schemeClr>
              </a:solidFill>
            </a:endParaRPr>
          </a:p>
        </p:txBody>
      </p:sp>
      <p:cxnSp>
        <p:nvCxnSpPr>
          <p:cNvPr id="63" name="直接箭头连接符 62"/>
          <p:cNvCxnSpPr>
            <a:endCxn id="64" idx="2"/>
          </p:cNvCxnSpPr>
          <p:nvPr/>
        </p:nvCxnSpPr>
        <p:spPr>
          <a:xfrm flipH="1" flipV="1">
            <a:off x="1108181" y="1882327"/>
            <a:ext cx="533732" cy="40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364107" y="1451440"/>
            <a:ext cx="1488148" cy="430887"/>
          </a:xfrm>
          <a:prstGeom prst="rect">
            <a:avLst/>
          </a:prstGeom>
          <a:noFill/>
        </p:spPr>
        <p:txBody>
          <a:bodyPr wrap="square" rtlCol="0">
            <a:spAutoFit/>
          </a:bodyPr>
          <a:lstStyle/>
          <a:p>
            <a:r>
              <a:rPr lang="en-US" altLang="zh-CN" sz="1100" dirty="0">
                <a:solidFill>
                  <a:schemeClr val="accent2">
                    <a:lumMod val="75000"/>
                  </a:schemeClr>
                </a:solidFill>
              </a:rPr>
              <a:t>Sketch</a:t>
            </a:r>
            <a:r>
              <a:rPr lang="zh-CN" altLang="en-US" sz="1100" dirty="0">
                <a:solidFill>
                  <a:schemeClr val="accent2">
                    <a:lumMod val="75000"/>
                  </a:schemeClr>
                </a:solidFill>
              </a:rPr>
              <a:t>桶作为寄存器放在</a:t>
            </a:r>
            <a:r>
              <a:rPr lang="en-US" altLang="zh-CN" sz="1100" dirty="0">
                <a:solidFill>
                  <a:schemeClr val="accent2">
                    <a:lumMod val="75000"/>
                  </a:schemeClr>
                </a:solidFill>
              </a:rPr>
              <a:t>MAU</a:t>
            </a:r>
            <a:r>
              <a:rPr lang="zh-CN" altLang="en-US" sz="1100" dirty="0">
                <a:solidFill>
                  <a:schemeClr val="accent2">
                    <a:lumMod val="75000"/>
                  </a:schemeClr>
                </a:solidFill>
              </a:rPr>
              <a:t>本地内存中</a:t>
            </a:r>
            <a:endParaRPr lang="zh-CN" altLang="en-US" sz="1100" dirty="0">
              <a:solidFill>
                <a:schemeClr val="accent2">
                  <a:lumMod val="75000"/>
                </a:schemeClr>
              </a:solidFill>
            </a:endParaRPr>
          </a:p>
        </p:txBody>
      </p:sp>
      <p:cxnSp>
        <p:nvCxnSpPr>
          <p:cNvPr id="68" name="直接箭头连接符 67"/>
          <p:cNvCxnSpPr>
            <a:stCxn id="43" idx="4"/>
          </p:cNvCxnSpPr>
          <p:nvPr/>
        </p:nvCxnSpPr>
        <p:spPr>
          <a:xfrm flipH="1">
            <a:off x="1490350" y="3898951"/>
            <a:ext cx="483255" cy="22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622856" y="4144092"/>
            <a:ext cx="1267358" cy="600164"/>
          </a:xfrm>
          <a:prstGeom prst="rect">
            <a:avLst/>
          </a:prstGeom>
          <a:noFill/>
        </p:spPr>
        <p:txBody>
          <a:bodyPr wrap="square" rtlCol="0">
            <a:spAutoFit/>
          </a:bodyPr>
          <a:lstStyle/>
          <a:p>
            <a:r>
              <a:rPr lang="zh-CN" altLang="en-US" sz="1100" dirty="0">
                <a:solidFill>
                  <a:schemeClr val="accent1">
                    <a:lumMod val="75000"/>
                  </a:schemeClr>
                </a:solidFill>
              </a:rPr>
              <a:t>一个数据包在管道中只能访问寄存器一次</a:t>
            </a:r>
            <a:endParaRPr lang="zh-CN" altLang="en-US" sz="1100" dirty="0">
              <a:solidFill>
                <a:schemeClr val="accent1">
                  <a:lumMod val="75000"/>
                </a:schemeClr>
              </a:solidFill>
            </a:endParaRPr>
          </a:p>
        </p:txBody>
      </p:sp>
      <p:sp>
        <p:nvSpPr>
          <p:cNvPr id="70" name="文本框 69"/>
          <p:cNvSpPr txBox="1"/>
          <p:nvPr/>
        </p:nvSpPr>
        <p:spPr>
          <a:xfrm>
            <a:off x="2206476" y="2942811"/>
            <a:ext cx="530915" cy="230832"/>
          </a:xfrm>
          <a:prstGeom prst="rect">
            <a:avLst/>
          </a:prstGeom>
          <a:noFill/>
        </p:spPr>
        <p:txBody>
          <a:bodyPr wrap="none" rtlCol="0">
            <a:spAutoFit/>
          </a:bodyPr>
          <a:lstStyle/>
          <a:p>
            <a:r>
              <a:rPr lang="zh-CN" altLang="en-US" sz="900" dirty="0"/>
              <a:t>收集桶</a:t>
            </a:r>
            <a:endParaRPr lang="zh-CN" altLang="en-US" sz="900" dirty="0"/>
          </a:p>
        </p:txBody>
      </p:sp>
      <p:sp>
        <p:nvSpPr>
          <p:cNvPr id="71" name="文本框 70"/>
          <p:cNvSpPr txBox="1"/>
          <p:nvPr/>
        </p:nvSpPr>
        <p:spPr>
          <a:xfrm>
            <a:off x="3796841" y="2937143"/>
            <a:ext cx="851515" cy="230832"/>
          </a:xfrm>
          <a:prstGeom prst="rect">
            <a:avLst/>
          </a:prstGeom>
          <a:noFill/>
        </p:spPr>
        <p:txBody>
          <a:bodyPr wrap="none" rtlCol="0">
            <a:spAutoFit/>
          </a:bodyPr>
          <a:lstStyle/>
          <a:p>
            <a:r>
              <a:rPr lang="zh-CN" altLang="en-US" sz="900" dirty="0"/>
              <a:t>形成</a:t>
            </a:r>
            <a:r>
              <a:rPr lang="en-US" altLang="zh-CN" sz="900" dirty="0" err="1"/>
              <a:t>sketchlet</a:t>
            </a:r>
            <a:endParaRPr lang="zh-CN" altLang="en-US" sz="900" dirty="0"/>
          </a:p>
        </p:txBody>
      </p:sp>
      <p:cxnSp>
        <p:nvCxnSpPr>
          <p:cNvPr id="73" name="直接箭头连接符 72"/>
          <p:cNvCxnSpPr>
            <a:endCxn id="34" idx="2"/>
          </p:cNvCxnSpPr>
          <p:nvPr/>
        </p:nvCxnSpPr>
        <p:spPr>
          <a:xfrm>
            <a:off x="1632883" y="2942811"/>
            <a:ext cx="152400" cy="164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2022515" y="3115528"/>
            <a:ext cx="336502" cy="221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2599824" y="2898718"/>
            <a:ext cx="354518" cy="189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2968084" y="3113427"/>
            <a:ext cx="404699" cy="17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3427896" y="2918065"/>
            <a:ext cx="361926" cy="19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7048500" y="2057116"/>
            <a:ext cx="0" cy="123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6400800" y="3296916"/>
            <a:ext cx="1067838" cy="369332"/>
          </a:xfrm>
          <a:prstGeom prst="rect">
            <a:avLst/>
          </a:prstGeom>
          <a:noFill/>
        </p:spPr>
        <p:txBody>
          <a:bodyPr wrap="square" rtlCol="0">
            <a:spAutoFit/>
          </a:bodyPr>
          <a:lstStyle/>
          <a:p>
            <a:r>
              <a:rPr lang="en-US" altLang="zh-CN" dirty="0"/>
              <a:t>A[</a:t>
            </a:r>
            <a:r>
              <a:rPr lang="en-US" altLang="zh-CN" dirty="0" err="1"/>
              <a:t>i</a:t>
            </a:r>
            <a:r>
              <a:rPr lang="en-US" altLang="zh-CN" dirty="0"/>
              <a:t>][</a:t>
            </a:r>
            <a:r>
              <a:rPr lang="en-US" altLang="zh-CN" dirty="0" err="1"/>
              <a:t>addr</a:t>
            </a:r>
            <a:r>
              <a:rPr lang="en-US" altLang="zh-CN" dirty="0"/>
              <a:t>]</a:t>
            </a:r>
            <a:endParaRPr lang="zh-CN" altLang="en-US" dirty="0"/>
          </a:p>
        </p:txBody>
      </p:sp>
      <p:cxnSp>
        <p:nvCxnSpPr>
          <p:cNvPr id="91" name="直接箭头连接符 90"/>
          <p:cNvCxnSpPr/>
          <p:nvPr/>
        </p:nvCxnSpPr>
        <p:spPr>
          <a:xfrm>
            <a:off x="9806940" y="2636677"/>
            <a:ext cx="0" cy="77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文本框 93"/>
              <p:cNvSpPr txBox="1"/>
              <p:nvPr/>
            </p:nvSpPr>
            <p:spPr>
              <a:xfrm>
                <a:off x="5894504" y="4092703"/>
                <a:ext cx="6096000" cy="37427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offset[</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表示</a:t>
                </a:r>
                <a:r>
                  <a:rPr lang="en-US" altLang="zh-CN" b="0" i="0" dirty="0">
                    <a:solidFill>
                      <a:srgbClr val="000000"/>
                    </a:solidFill>
                    <a:effectLst/>
                    <a:latin typeface="微软雅黑" panose="020B0503020204020204" pitchFamily="34" charset="-122"/>
                    <a:ea typeface="微软雅黑" panose="020B0503020204020204" pitchFamily="34" charset="-122"/>
                  </a:rPr>
                  <a:t>sketch</a:t>
                </a:r>
                <a:r>
                  <a:rPr lang="zh-CN" altLang="en-US" b="0" i="0" dirty="0">
                    <a:solidFill>
                      <a:srgbClr val="000000"/>
                    </a:solidFill>
                    <a:effectLst/>
                    <a:latin typeface="微软雅黑" panose="020B0503020204020204" pitchFamily="34" charset="-122"/>
                    <a:ea typeface="微软雅黑" panose="020B0503020204020204" pitchFamily="34" charset="-122"/>
                  </a:rPr>
                  <a:t>第</a:t>
                </a:r>
                <a14:m>
                  <m:oMath xmlns:m="http://schemas.openxmlformats.org/officeDocument/2006/math">
                    <m:sSup>
                      <m:sSupPr>
                        <m:ctrlPr>
                          <a:rPr lang="en-US" altLang="zh-CN" b="0" i="1" dirty="0" smtClean="0">
                            <a:solidFill>
                              <a:srgbClr val="000000"/>
                            </a:solidFill>
                            <a:effectLst/>
                            <a:latin typeface="Cambria Math" panose="02040503050406030204" pitchFamily="18" charset="0"/>
                            <a:ea typeface="微软雅黑" panose="020B0503020204020204" pitchFamily="34" charset="-122"/>
                          </a:rPr>
                        </m:ctrlPr>
                      </m:sSupPr>
                      <m:e>
                        <m:r>
                          <a:rPr lang="en-US" altLang="zh-CN" b="0" i="1" dirty="0" smtClean="0">
                            <a:solidFill>
                              <a:srgbClr val="000000"/>
                            </a:solidFill>
                            <a:effectLst/>
                            <a:latin typeface="Cambria Math" panose="02040503050406030204" pitchFamily="18" charset="0"/>
                            <a:ea typeface="微软雅黑" panose="020B0503020204020204" pitchFamily="34" charset="-122"/>
                          </a:rPr>
                          <m:t>𝑖</m:t>
                        </m:r>
                      </m:e>
                      <m:sup>
                        <m:r>
                          <a:rPr lang="en-US" altLang="zh-CN" b="0" i="1" dirty="0" smtClean="0">
                            <a:solidFill>
                              <a:srgbClr val="000000"/>
                            </a:solidFill>
                            <a:effectLst/>
                            <a:latin typeface="Cambria Math" panose="02040503050406030204" pitchFamily="18" charset="0"/>
                            <a:ea typeface="微软雅黑" panose="020B0503020204020204" pitchFamily="34" charset="-122"/>
                          </a:rPr>
                          <m:t>𝑡ℎ</m:t>
                        </m:r>
                      </m:sup>
                    </m:sSup>
                  </m:oMath>
                </a14:m>
                <a:r>
                  <a:rPr lang="zh-CN" altLang="en-US" b="0" i="0" dirty="0">
                    <a:solidFill>
                      <a:srgbClr val="000000"/>
                    </a:solidFill>
                    <a:effectLst/>
                    <a:latin typeface="微软雅黑" panose="020B0503020204020204" pitchFamily="34" charset="-122"/>
                    <a:ea typeface="微软雅黑" panose="020B0503020204020204" pitchFamily="34" charset="-122"/>
                  </a:rPr>
                  <a:t>行桶的列索引与</a:t>
                </a:r>
                <a:r>
                  <a:rPr lang="en-US" altLang="zh-CN" b="0" i="0" dirty="0" err="1">
                    <a:solidFill>
                      <a:srgbClr val="000000"/>
                    </a:solidFill>
                    <a:effectLst/>
                    <a:latin typeface="微软雅黑" panose="020B0503020204020204" pitchFamily="34" charset="-122"/>
                    <a:ea typeface="微软雅黑" panose="020B0503020204020204" pitchFamily="34" charset="-122"/>
                  </a:rPr>
                  <a:t>addr</a:t>
                </a:r>
                <a:r>
                  <a:rPr lang="zh-CN" altLang="en-US" b="0" i="0" dirty="0">
                    <a:solidFill>
                      <a:srgbClr val="000000"/>
                    </a:solidFill>
                    <a:effectLst/>
                    <a:latin typeface="微软雅黑" panose="020B0503020204020204" pitchFamily="34" charset="-122"/>
                    <a:ea typeface="微软雅黑" panose="020B0503020204020204" pitchFamily="34" charset="-122"/>
                  </a:rPr>
                  <a:t>之间的距离</a:t>
                </a:r>
                <a:endParaRPr lang="zh-CN" altLang="en-US" dirty="0"/>
              </a:p>
            </p:txBody>
          </p:sp>
        </mc:Choice>
        <mc:Fallback>
          <p:sp>
            <p:nvSpPr>
              <p:cNvPr id="94" name="文本框 93"/>
              <p:cNvSpPr txBox="1">
                <a:spLocks noRot="1" noChangeAspect="1" noMove="1" noResize="1" noEditPoints="1" noAdjustHandles="1" noChangeArrowheads="1" noChangeShapeType="1" noTextEdit="1"/>
              </p:cNvSpPr>
              <p:nvPr/>
            </p:nvSpPr>
            <p:spPr>
              <a:xfrm>
                <a:off x="5894504" y="4092703"/>
                <a:ext cx="6096000" cy="374270"/>
              </a:xfrm>
              <a:prstGeom prst="rect">
                <a:avLst/>
              </a:prstGeom>
              <a:blipFill rotWithShape="1">
                <a:blip r:embed="rId33"/>
                <a:stretch>
                  <a:fillRect l="-7" t="-34" r="7" b="102"/>
                </a:stretch>
              </a:blipFill>
            </p:spPr>
            <p:txBody>
              <a:bodyPr/>
              <a:lstStyle/>
              <a:p>
                <a:r>
                  <a:rPr lang="zh-CN" altLang="en-US">
                    <a:noFill/>
                  </a:rPr>
                  <a:t> </a:t>
                </a:r>
              </a:p>
            </p:txBody>
          </p:sp>
        </mc:Fallback>
      </mc:AlternateContent>
      <p:sp>
        <p:nvSpPr>
          <p:cNvPr id="100" name="箭头: 右 99"/>
          <p:cNvSpPr/>
          <p:nvPr/>
        </p:nvSpPr>
        <p:spPr>
          <a:xfrm flipH="1">
            <a:off x="5072839" y="2494387"/>
            <a:ext cx="940010" cy="625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2141415" y="1343628"/>
            <a:ext cx="3779481" cy="523220"/>
          </a:xfrm>
          <a:prstGeom prst="rect">
            <a:avLst/>
          </a:prstGeom>
          <a:noFill/>
          <a:ln>
            <a:solidFill>
              <a:schemeClr val="accent2">
                <a:lumMod val="75000"/>
              </a:schemeClr>
            </a:solidFill>
          </a:ln>
        </p:spPr>
        <p:txBody>
          <a:bodyPr wrap="square">
            <a:spAutoFit/>
          </a:bodyPr>
          <a:lstStyle/>
          <a:p>
            <a:r>
              <a:rPr lang="zh-CN" altLang="en-US" sz="1400" dirty="0"/>
              <a:t>之前的</a:t>
            </a:r>
            <a:r>
              <a:rPr lang="en-US" altLang="zh-CN" sz="1400" dirty="0" err="1"/>
              <a:t>sketchlet</a:t>
            </a:r>
            <a:r>
              <a:rPr lang="zh-CN" altLang="en-US" sz="1400" dirty="0"/>
              <a:t>设计中都是选择整个</a:t>
            </a:r>
            <a:r>
              <a:rPr lang="en-US" altLang="zh-CN" sz="1400" dirty="0"/>
              <a:t>sketch</a:t>
            </a:r>
            <a:r>
              <a:rPr lang="zh-CN" altLang="en-US" sz="1400" dirty="0"/>
              <a:t>列加入</a:t>
            </a:r>
            <a:r>
              <a:rPr lang="en-US" altLang="zh-CN" sz="1400" dirty="0" err="1"/>
              <a:t>sketchlet</a:t>
            </a:r>
            <a:endParaRPr lang="en-US" altLang="zh-CN" sz="1400" dirty="0"/>
          </a:p>
        </p:txBody>
      </p:sp>
      <p:sp>
        <p:nvSpPr>
          <p:cNvPr id="104" name="文本框 103"/>
          <p:cNvSpPr txBox="1"/>
          <p:nvPr/>
        </p:nvSpPr>
        <p:spPr>
          <a:xfrm>
            <a:off x="2141415" y="4215785"/>
            <a:ext cx="3666462" cy="646331"/>
          </a:xfrm>
          <a:prstGeom prst="rect">
            <a:avLst/>
          </a:prstGeom>
          <a:noFill/>
          <a:ln>
            <a:solidFill>
              <a:schemeClr val="accent4">
                <a:lumMod val="75000"/>
              </a:schemeClr>
            </a:solidFill>
          </a:ln>
        </p:spPr>
        <p:txBody>
          <a:bodyPr wrap="square">
            <a:spAutoFit/>
          </a:bodyPr>
          <a:lstStyle/>
          <a:p>
            <a:r>
              <a:rPr lang="zh-CN" altLang="en-US" dirty="0"/>
              <a:t>在散点</a:t>
            </a:r>
            <a:r>
              <a:rPr lang="en-US" altLang="zh-CN" dirty="0" err="1"/>
              <a:t>sketchlet</a:t>
            </a:r>
            <a:r>
              <a:rPr lang="zh-CN" altLang="en-US" dirty="0"/>
              <a:t>中可以选择不同列的桶加入到</a:t>
            </a:r>
            <a:r>
              <a:rPr lang="en-US" altLang="zh-CN" dirty="0" err="1"/>
              <a:t>sketchlet</a:t>
            </a:r>
            <a:r>
              <a:rPr lang="zh-CN" altLang="en-US" dirty="0"/>
              <a:t>中</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29104" y="-85281"/>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Bitmap algorithm</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256004" y="236309"/>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085" y="1482448"/>
            <a:ext cx="4820323" cy="3248478"/>
          </a:xfrm>
          <a:prstGeom prst="rect">
            <a:avLst/>
          </a:prstGeom>
        </p:spPr>
      </p:pic>
      <p:cxnSp>
        <p:nvCxnSpPr>
          <p:cNvPr id="3" name="直接箭头连接符 2"/>
          <p:cNvCxnSpPr/>
          <p:nvPr/>
        </p:nvCxnSpPr>
        <p:spPr>
          <a:xfrm flipH="1">
            <a:off x="2371830" y="2523998"/>
            <a:ext cx="910950" cy="183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文本框 9"/>
              <p:cNvSpPr txBox="1"/>
              <p:nvPr/>
            </p:nvSpPr>
            <p:spPr>
              <a:xfrm>
                <a:off x="8890663" y="1701002"/>
                <a:ext cx="2498606" cy="3009478"/>
              </a:xfrm>
              <a:prstGeom prst="rect">
                <a:avLst/>
              </a:prstGeom>
              <a:noFill/>
            </p:spPr>
            <p:txBody>
              <a:bodyPr wrap="square">
                <a:spAutoFit/>
              </a:bodyPr>
              <a:lstStyle/>
              <a:p>
                <a:pPr>
                  <a:lnSpc>
                    <a:spcPct val="150000"/>
                  </a:lnSpc>
                </a:pPr>
                <a:r>
                  <a:rPr lang="zh-CN" altLang="en-US" sz="1600" dirty="0">
                    <a:latin typeface="Times New Roman" panose="02020603050405020304" pitchFamily="18" charset="0"/>
                    <a:cs typeface="Times New Roman" panose="02020603050405020304" pitchFamily="18" charset="0"/>
                  </a:rPr>
                  <a:t>当接收到</a:t>
                </a:r>
                <a:r>
                  <a:rPr lang="en-US" altLang="zh-CN" sz="1600" dirty="0">
                    <a:solidFill>
                      <a:srgbClr val="FF0000"/>
                    </a:solidFill>
                    <a:latin typeface="Times New Roman" panose="02020603050405020304" pitchFamily="18" charset="0"/>
                    <a:cs typeface="Times New Roman" panose="02020603050405020304" pitchFamily="18" charset="0"/>
                  </a:rPr>
                  <a:t>INT</a:t>
                </a:r>
                <a:r>
                  <a:rPr lang="zh-CN" altLang="en-US" sz="1600" dirty="0">
                    <a:solidFill>
                      <a:srgbClr val="FF0000"/>
                    </a:solidFill>
                    <a:latin typeface="Times New Roman" panose="02020603050405020304" pitchFamily="18" charset="0"/>
                    <a:cs typeface="Times New Roman" panose="02020603050405020304" pitchFamily="18" charset="0"/>
                  </a:rPr>
                  <a:t>流数据包</a:t>
                </a:r>
                <a:r>
                  <a:rPr lang="zh-CN" altLang="en-US" sz="1600" dirty="0">
                    <a:latin typeface="Times New Roman" panose="02020603050405020304" pitchFamily="18" charset="0"/>
                    <a:cs typeface="Times New Roman" panose="02020603050405020304" pitchFamily="18" charset="0"/>
                  </a:rPr>
                  <a:t>时，交换机随机选择</a:t>
                </a:r>
                <a:r>
                  <a:rPr lang="en-US" altLang="zh-CN" sz="1600" dirty="0" err="1">
                    <a:latin typeface="Times New Roman" panose="02020603050405020304" pitchFamily="18" charset="0"/>
                    <a:cs typeface="Times New Roman" panose="02020603050405020304" pitchFamily="18" charset="0"/>
                  </a:rPr>
                  <a:t>addr</a:t>
                </a:r>
                <a:r>
                  <a:rPr lang="zh-CN" altLang="en-US" sz="1600" dirty="0">
                    <a:latin typeface="Times New Roman" panose="02020603050405020304" pitchFamily="18" charset="0"/>
                    <a:cs typeface="Times New Roman" panose="02020603050405020304" pitchFamily="18" charset="0"/>
                  </a:rPr>
                  <a:t>，从位图的每一行中，找到</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addr</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addr</a:t>
                </a:r>
                <a:r>
                  <a:rPr lang="en-US" altLang="zh-CN" sz="16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2</m:t>
                        </m:r>
                      </m:e>
                      <m:sup>
                        <m:r>
                          <m:rPr>
                            <m:sty m:val="p"/>
                          </m:rPr>
                          <a:rPr lang="en-US" altLang="zh-CN" sz="1600" i="1">
                            <a:latin typeface="Cambria Math" panose="02040503050406030204" pitchFamily="18" charset="0"/>
                          </a:rPr>
                          <m:t>r</m:t>
                        </m:r>
                      </m:sup>
                    </m:sSup>
                  </m:oMath>
                </a14:m>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范围内第一个</a:t>
                </a:r>
                <a:r>
                  <a:rPr lang="zh-CN" altLang="en-US" sz="1600" dirty="0">
                    <a:solidFill>
                      <a:schemeClr val="accent5"/>
                    </a:solidFill>
                    <a:latin typeface="Times New Roman" panose="02020603050405020304" pitchFamily="18" charset="0"/>
                    <a:cs typeface="Times New Roman" panose="02020603050405020304" pitchFamily="18" charset="0"/>
                  </a:rPr>
                  <a:t>值为</a:t>
                </a:r>
                <a:r>
                  <a:rPr lang="en-US" altLang="zh-CN" sz="1600" dirty="0">
                    <a:solidFill>
                      <a:schemeClr val="accent5"/>
                    </a:solidFill>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的位，将相应的</a:t>
                </a:r>
                <a:r>
                  <a:rPr lang="en-US" altLang="zh-CN" sz="1600" dirty="0">
                    <a:latin typeface="Times New Roman" panose="02020603050405020304" pitchFamily="18" charset="0"/>
                    <a:cs typeface="Times New Roman" panose="02020603050405020304" pitchFamily="18" charset="0"/>
                  </a:rPr>
                  <a:t>sketch</a:t>
                </a:r>
                <a:r>
                  <a:rPr lang="zh-CN" altLang="en-US" sz="1600" dirty="0">
                    <a:latin typeface="Times New Roman" panose="02020603050405020304" pitchFamily="18" charset="0"/>
                    <a:cs typeface="Times New Roman" panose="02020603050405020304" pitchFamily="18" charset="0"/>
                  </a:rPr>
                  <a:t>桶添加到</a:t>
                </a:r>
                <a:r>
                  <a:rPr lang="en-US" altLang="zh-CN" sz="1600" dirty="0" err="1">
                    <a:latin typeface="Times New Roman" panose="02020603050405020304" pitchFamily="18" charset="0"/>
                    <a:cs typeface="Times New Roman" panose="02020603050405020304" pitchFamily="18" charset="0"/>
                  </a:rPr>
                  <a:t>sketchlet</a:t>
                </a:r>
                <a:r>
                  <a:rPr lang="zh-CN" altLang="en-US" sz="1600" dirty="0">
                    <a:latin typeface="Times New Roman" panose="02020603050405020304" pitchFamily="18" charset="0"/>
                    <a:cs typeface="Times New Roman" panose="02020603050405020304" pitchFamily="18" charset="0"/>
                  </a:rPr>
                  <a:t>中，并将该位清除为</a:t>
                </a: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8890663" y="1701002"/>
                <a:ext cx="2498606" cy="3009478"/>
              </a:xfrm>
              <a:prstGeom prst="rect">
                <a:avLst/>
              </a:prstGeom>
              <a:blipFill rotWithShape="1">
                <a:blip r:embed="rId3"/>
                <a:stretch>
                  <a:fillRect l="-1" t="-16" r="22" b="2"/>
                </a:stretch>
              </a:blipFill>
            </p:spPr>
            <p:txBody>
              <a:bodyPr/>
              <a:lstStyle/>
              <a:p>
                <a:r>
                  <a:rPr lang="zh-CN" altLang="en-US">
                    <a:noFill/>
                  </a:rPr>
                  <a:t> </a:t>
                </a:r>
              </a:p>
            </p:txBody>
          </p:sp>
        </mc:Fallback>
      </mc:AlternateContent>
      <p:sp>
        <p:nvSpPr>
          <p:cNvPr id="14" name="右大括号 13"/>
          <p:cNvSpPr/>
          <p:nvPr/>
        </p:nvSpPr>
        <p:spPr>
          <a:xfrm>
            <a:off x="7888112" y="2993664"/>
            <a:ext cx="201257" cy="14307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p:cNvSpPr/>
          <p:nvPr/>
        </p:nvSpPr>
        <p:spPr>
          <a:xfrm>
            <a:off x="3191961" y="1947092"/>
            <a:ext cx="219188" cy="9033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箭头连接符 18"/>
          <p:cNvCxnSpPr/>
          <p:nvPr/>
        </p:nvCxnSpPr>
        <p:spPr>
          <a:xfrm flipV="1">
            <a:off x="8190161" y="3574904"/>
            <a:ext cx="514134" cy="134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181766" y="4899802"/>
            <a:ext cx="8604161" cy="1296637"/>
          </a:xfrm>
          <a:prstGeom prst="rect">
            <a:avLst/>
          </a:prstGeom>
          <a:noFill/>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位图算法有</a:t>
            </a:r>
            <a:r>
              <a:rPr lang="zh-CN" altLang="en-US" b="1" dirty="0">
                <a:latin typeface="Times New Roman" panose="02020603050405020304" pitchFamily="18" charset="0"/>
                <a:cs typeface="Times New Roman" panose="02020603050405020304" pitchFamily="18" charset="0"/>
              </a:rPr>
              <a:t>两个特性</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避免将</a:t>
            </a:r>
            <a:r>
              <a:rPr lang="zh-CN" altLang="en-US" dirty="0">
                <a:solidFill>
                  <a:srgbClr val="C00000"/>
                </a:solidFill>
                <a:latin typeface="Times New Roman" panose="02020603050405020304" pitchFamily="18" charset="0"/>
                <a:cs typeface="Times New Roman" panose="02020603050405020304" pitchFamily="18" charset="0"/>
              </a:rPr>
              <a:t>无效的桶选入</a:t>
            </a:r>
            <a:r>
              <a:rPr lang="en-US" altLang="zh-CN" dirty="0" err="1">
                <a:solidFill>
                  <a:srgbClr val="C00000"/>
                </a:solidFill>
                <a:latin typeface="Times New Roman" panose="02020603050405020304" pitchFamily="18" charset="0"/>
                <a:cs typeface="Times New Roman" panose="02020603050405020304" pitchFamily="18" charset="0"/>
              </a:rPr>
              <a:t>sketchlet</a:t>
            </a:r>
            <a:r>
              <a:rPr lang="zh-CN" altLang="en-US" dirty="0">
                <a:latin typeface="Times New Roman" panose="02020603050405020304" pitchFamily="18" charset="0"/>
                <a:cs typeface="Times New Roman" panose="02020603050405020304" pitchFamily="18" charset="0"/>
              </a:rPr>
              <a:t>，因为无效桶在位图中的</a:t>
            </a:r>
            <a:r>
              <a:rPr lang="zh-CN" altLang="en-US" dirty="0">
                <a:solidFill>
                  <a:srgbClr val="C00000"/>
                </a:solidFill>
                <a:latin typeface="Times New Roman" panose="02020603050405020304" pitchFamily="18" charset="0"/>
                <a:cs typeface="Times New Roman" panose="02020603050405020304" pitchFamily="18" charset="0"/>
              </a:rPr>
              <a:t>对应位</a:t>
            </a:r>
            <a:r>
              <a:rPr lang="zh-CN" altLang="en-US" dirty="0">
                <a:latin typeface="Times New Roman" panose="02020603050405020304" pitchFamily="18" charset="0"/>
                <a:cs typeface="Times New Roman" panose="02020603050405020304" pitchFamily="18" charset="0"/>
              </a:rPr>
              <a:t>总是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自从上次被选入</a:t>
            </a:r>
            <a:r>
              <a:rPr lang="en-US" altLang="zh-CN" dirty="0" err="1">
                <a:latin typeface="Times New Roman" panose="02020603050405020304" pitchFamily="18" charset="0"/>
                <a:cs typeface="Times New Roman" panose="02020603050405020304" pitchFamily="18" charset="0"/>
              </a:rPr>
              <a:t>sketchlet</a:t>
            </a:r>
            <a:r>
              <a:rPr lang="zh-CN" altLang="en-US" dirty="0">
                <a:latin typeface="Times New Roman" panose="02020603050405020304" pitchFamily="18" charset="0"/>
                <a:cs typeface="Times New Roman" panose="02020603050405020304" pitchFamily="18" charset="0"/>
              </a:rPr>
              <a:t>后如果没有更新过，它就不会选择该桶。</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nvGraphicFramePr>
            <p:xfrm>
              <a:off x="880260" y="1891109"/>
              <a:ext cx="1491570" cy="741680"/>
            </p:xfrm>
            <a:graphic>
              <a:graphicData uri="http://schemas.openxmlformats.org/drawingml/2006/table">
                <a:tbl>
                  <a:tblPr firstRow="1" bandRow="1"/>
                  <a:tblGrid>
                    <a:gridCol w="296284"/>
                    <a:gridCol w="320040"/>
                    <a:gridCol w="535241"/>
                    <a:gridCol w="340005"/>
                  </a:tblGrid>
                  <a:tr h="370840">
                    <a:tc>
                      <a:txBody>
                        <a:bodyPr/>
                        <a:lstStyle/>
                        <a:p>
                          <a:endParaRPr lang="zh-CN" altLang="en-US" dirty="0"/>
                        </a:p>
                      </a:txBody>
                      <a:tcPr/>
                    </a:tc>
                    <a:tc>
                      <a:txBody>
                        <a:bodyPr/>
                        <a:lstStyle/>
                        <a:p>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ℎ</m:t>
                                    </m:r>
                                  </m:e>
                                  <m:sub>
                                    <m:r>
                                      <a:rPr lang="en-US" altLang="zh-CN" sz="1200" b="0" i="1" smtClean="0">
                                        <a:latin typeface="Cambria Math" panose="02040503050406030204" pitchFamily="18" charset="0"/>
                                      </a:rPr>
                                      <m:t>𝑖</m:t>
                                    </m:r>
                                  </m:sub>
                                </m:sSub>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oMath>
                            </m:oMathPara>
                          </a14:m>
                          <a:endParaRPr lang="zh-CN" altLang="en-US" sz="1200" dirty="0"/>
                        </a:p>
                      </a:txBody>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mc:Choice>
        <mc:Fallback xmlns="">
          <p:graphicFrame>
            <p:nvGraphicFramePr>
              <p:cNvPr id="7" name="表格 6"/>
              <p:cNvGraphicFramePr>
                <a:graphicFrameLocks noGrp="1"/>
              </p:cNvGraphicFramePr>
              <p:nvPr/>
            </p:nvGraphicFramePr>
            <p:xfrm>
              <a:off x="880260" y="1891109"/>
              <a:ext cx="1491570" cy="741680"/>
            </p:xfrm>
            <a:graphic>
              <a:graphicData uri="http://schemas.openxmlformats.org/drawingml/2006/table">
                <a:tbl>
                  <a:tblPr firstRow="1" bandRow="1"/>
                  <a:tblGrid>
                    <a:gridCol w="296284"/>
                    <a:gridCol w="320040"/>
                    <a:gridCol w="535241"/>
                    <a:gridCol w="340005"/>
                  </a:tblGrid>
                  <a:tr h="370840">
                    <a:tc>
                      <a:txBody>
                        <a:bodyPr/>
                        <a:lstStyle/>
                        <a:p>
                          <a:endParaRPr lang="zh-CN" altLang="en-US" dirty="0"/>
                        </a:p>
                      </a:txBody>
                      <a:tcPr/>
                    </a:tc>
                    <a:tc>
                      <a:txBody>
                        <a:bodyPr/>
                        <a:lstStyle/>
                        <a:p>
                          <a:endParaRPr lang="zh-CN" altLang="en-US" dirty="0"/>
                        </a:p>
                      </a:txBody>
                      <a:tcPr/>
                    </a:tc>
                    <a:tc>
                      <a:txBody>
                        <a:bodyPr/>
                        <a:lstStyle/>
                        <a:p>
                          <a:endParaRPr lang="zh-CN"/>
                        </a:p>
                      </a:txBody>
                      <a:tcPr>
                        <a:blipFill>
                          <a:blip r:embed="rId4"/>
                        </a:blipFill>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880260" y="3357238"/>
              <a:ext cx="1491570" cy="741680"/>
            </p:xfrm>
            <a:graphic>
              <a:graphicData uri="http://schemas.openxmlformats.org/drawingml/2006/table">
                <a:tbl>
                  <a:tblPr firstRow="1" bandRow="1"/>
                  <a:tblGrid>
                    <a:gridCol w="287699"/>
                    <a:gridCol w="335280"/>
                    <a:gridCol w="518160"/>
                    <a:gridCol w="350431"/>
                  </a:tblGrid>
                  <a:tr h="370840">
                    <a:tc>
                      <a:txBody>
                        <a:bodyPr/>
                        <a:lstStyle/>
                        <a:p>
                          <a:endParaRPr lang="zh-CN" altLang="en-US" dirty="0"/>
                        </a:p>
                      </a:txBody>
                      <a:tcPr/>
                    </a:tc>
                    <a:tc>
                      <a:txBody>
                        <a:bodyPr/>
                        <a:lstStyle/>
                        <a:p>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ℎ</m:t>
                                    </m:r>
                                  </m:e>
                                  <m:sub>
                                    <m:r>
                                      <a:rPr lang="en-US" altLang="zh-CN" sz="1200" b="0" i="1" smtClean="0">
                                        <a:latin typeface="Cambria Math" panose="02040503050406030204" pitchFamily="18" charset="0"/>
                                      </a:rPr>
                                      <m:t>𝑖</m:t>
                                    </m:r>
                                  </m:sub>
                                </m:sSub>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oMath>
                            </m:oMathPara>
                          </a14:m>
                          <a:endParaRPr lang="zh-CN" altLang="en-US" sz="1200" dirty="0"/>
                        </a:p>
                      </a:txBody>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mc:Choice>
        <mc:Fallback xmlns="">
          <p:graphicFrame>
            <p:nvGraphicFramePr>
              <p:cNvPr id="8" name="表格 7"/>
              <p:cNvGraphicFramePr>
                <a:graphicFrameLocks noGrp="1"/>
              </p:cNvGraphicFramePr>
              <p:nvPr/>
            </p:nvGraphicFramePr>
            <p:xfrm>
              <a:off x="880260" y="3357238"/>
              <a:ext cx="1491570" cy="741680"/>
            </p:xfrm>
            <a:graphic>
              <a:graphicData uri="http://schemas.openxmlformats.org/drawingml/2006/table">
                <a:tbl>
                  <a:tblPr firstRow="1" bandRow="1"/>
                  <a:tblGrid>
                    <a:gridCol w="287699"/>
                    <a:gridCol w="335280"/>
                    <a:gridCol w="518160"/>
                    <a:gridCol w="350431"/>
                  </a:tblGrid>
                  <a:tr h="370840">
                    <a:tc>
                      <a:txBody>
                        <a:bodyPr/>
                        <a:lstStyle/>
                        <a:p>
                          <a:endParaRPr lang="zh-CN" altLang="en-US" dirty="0"/>
                        </a:p>
                      </a:txBody>
                      <a:tcPr/>
                    </a:tc>
                    <a:tc>
                      <a:txBody>
                        <a:bodyPr/>
                        <a:lstStyle/>
                        <a:p>
                          <a:endParaRPr lang="zh-CN" altLang="en-US" dirty="0"/>
                        </a:p>
                      </a:txBody>
                      <a:tcPr/>
                    </a:tc>
                    <a:tc>
                      <a:txBody>
                        <a:bodyPr/>
                        <a:lstStyle/>
                        <a:p>
                          <a:endParaRPr lang="zh-CN"/>
                        </a:p>
                      </a:txBody>
                      <a:tcPr>
                        <a:blipFill>
                          <a:blip r:embed="rId5"/>
                        </a:blipFill>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mc:Fallback>
      </mc:AlternateContent>
      <p:sp>
        <p:nvSpPr>
          <p:cNvPr id="9" name="文本框 8"/>
          <p:cNvSpPr txBox="1"/>
          <p:nvPr/>
        </p:nvSpPr>
        <p:spPr>
          <a:xfrm>
            <a:off x="1152319" y="1369074"/>
            <a:ext cx="1117614" cy="369332"/>
          </a:xfrm>
          <a:prstGeom prst="rect">
            <a:avLst/>
          </a:prstGeom>
          <a:noFill/>
        </p:spPr>
        <p:txBody>
          <a:bodyPr wrap="none" rtlCol="0">
            <a:spAutoFit/>
          </a:bodyPr>
          <a:lstStyle/>
          <a:p>
            <a:r>
              <a:rPr lang="en-US" altLang="zh-CN" dirty="0"/>
              <a:t>Sketch(A)</a:t>
            </a:r>
            <a:endParaRPr lang="zh-CN" altLang="en-US" dirty="0"/>
          </a:p>
        </p:txBody>
      </p:sp>
      <p:sp>
        <p:nvSpPr>
          <p:cNvPr id="13" name="文本框 12"/>
          <p:cNvSpPr txBox="1"/>
          <p:nvPr/>
        </p:nvSpPr>
        <p:spPr>
          <a:xfrm>
            <a:off x="1038504" y="4031977"/>
            <a:ext cx="1143262" cy="369332"/>
          </a:xfrm>
          <a:prstGeom prst="rect">
            <a:avLst/>
          </a:prstGeom>
          <a:noFill/>
        </p:spPr>
        <p:txBody>
          <a:bodyPr wrap="none" rtlCol="0">
            <a:spAutoFit/>
          </a:bodyPr>
          <a:lstStyle/>
          <a:p>
            <a:r>
              <a:rPr lang="en-US" altLang="zh-CN" dirty="0"/>
              <a:t>Bitmap(B)</a:t>
            </a:r>
            <a:endParaRPr lang="zh-CN" altLang="en-US" dirty="0"/>
          </a:p>
        </p:txBody>
      </p:sp>
      <p:sp>
        <p:nvSpPr>
          <p:cNvPr id="15" name="文本框 14"/>
          <p:cNvSpPr txBox="1"/>
          <p:nvPr/>
        </p:nvSpPr>
        <p:spPr>
          <a:xfrm>
            <a:off x="539074" y="1879024"/>
            <a:ext cx="235962" cy="369332"/>
          </a:xfrm>
          <a:prstGeom prst="rect">
            <a:avLst/>
          </a:prstGeom>
          <a:noFill/>
        </p:spPr>
        <p:txBody>
          <a:bodyPr wrap="none" rtlCol="0">
            <a:spAutoFit/>
          </a:bodyPr>
          <a:lstStyle/>
          <a:p>
            <a:r>
              <a:rPr lang="en-US" altLang="zh-CN" dirty="0" err="1"/>
              <a:t>i</a:t>
            </a:r>
            <a:endParaRPr lang="zh-CN" altLang="en-US" dirty="0"/>
          </a:p>
        </p:txBody>
      </p:sp>
      <p:sp>
        <p:nvSpPr>
          <p:cNvPr id="21" name="文本框 20"/>
          <p:cNvSpPr txBox="1"/>
          <p:nvPr/>
        </p:nvSpPr>
        <p:spPr>
          <a:xfrm>
            <a:off x="601350" y="3342273"/>
            <a:ext cx="235962" cy="369332"/>
          </a:xfrm>
          <a:prstGeom prst="rect">
            <a:avLst/>
          </a:prstGeom>
          <a:noFill/>
        </p:spPr>
        <p:txBody>
          <a:bodyPr wrap="none" rtlCol="0">
            <a:spAutoFit/>
          </a:bodyPr>
          <a:lstStyle/>
          <a:p>
            <a:r>
              <a:rPr lang="en-US" altLang="zh-CN" dirty="0" err="1"/>
              <a:t>i</a:t>
            </a:r>
            <a:endParaRPr lang="zh-CN" altLang="en-US" dirty="0"/>
          </a:p>
        </p:txBody>
      </p:sp>
      <p:sp>
        <p:nvSpPr>
          <p:cNvPr id="23" name="箭头: 下 22"/>
          <p:cNvSpPr/>
          <p:nvPr/>
        </p:nvSpPr>
        <p:spPr>
          <a:xfrm>
            <a:off x="1462009" y="2806881"/>
            <a:ext cx="192062" cy="2864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Cookie algorithm(highly skewed)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p:cNvSpPr txBox="1"/>
              <p:nvPr/>
            </p:nvSpPr>
            <p:spPr>
              <a:xfrm>
                <a:off x="1532310" y="4955454"/>
                <a:ext cx="3843405" cy="1295739"/>
              </a:xfrm>
              <a:prstGeom prst="rect">
                <a:avLst/>
              </a:prstGeom>
              <a:noFill/>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附加增加</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当接收到一个</a:t>
                </a:r>
                <a:r>
                  <a:rPr lang="zh-CN" altLang="en-US" dirty="0">
                    <a:solidFill>
                      <a:srgbClr val="FF0000"/>
                    </a:solidFill>
                    <a:latin typeface="Times New Roman" panose="02020603050405020304" pitchFamily="18" charset="0"/>
                    <a:cs typeface="Times New Roman" panose="02020603050405020304" pitchFamily="18" charset="0"/>
                  </a:rPr>
                  <a:t>普通流</a:t>
                </a:r>
                <a:r>
                  <a:rPr lang="en-US" altLang="zh-CN" dirty="0">
                    <a:solidFill>
                      <a:srgbClr val="FF0000"/>
                    </a:solidFill>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的数据包时，更新</a:t>
                </a:r>
                <a:r>
                  <a:rPr lang="en-US" altLang="zh-CN" dirty="0">
                    <a:latin typeface="Times New Roman" panose="02020603050405020304" pitchFamily="18" charset="0"/>
                    <a:cs typeface="Times New Roman" panose="02020603050405020304" pitchFamily="18" charset="0"/>
                  </a:rPr>
                  <a:t>sketch</a:t>
                </a:r>
                <a:r>
                  <a:rPr lang="zh-CN" altLang="en-US" dirty="0">
                    <a:latin typeface="Times New Roman" panose="02020603050405020304" pitchFamily="18" charset="0"/>
                    <a:cs typeface="Times New Roman" panose="02020603050405020304" pitchFamily="18" charset="0"/>
                  </a:rPr>
                  <a:t>桶</a:t>
                </a:r>
                <a:r>
                  <a:rPr lang="en-US" altLang="zh-CN" dirty="0">
                    <a:latin typeface="Times New Roman" panose="02020603050405020304" pitchFamily="18" charset="0"/>
                    <a:cs typeface="Times New Roman" panose="02020603050405020304" pitchFamily="18" charset="0"/>
                  </a:rPr>
                  <a:t>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ℎ</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，交换机将计数器</a:t>
                </a:r>
                <a:r>
                  <a:rPr lang="en-US" altLang="zh-CN" dirty="0">
                    <a:latin typeface="Times New Roman" panose="02020603050405020304" pitchFamily="18" charset="0"/>
                    <a:cs typeface="Times New Roman" panose="02020603050405020304" pitchFamily="18" charset="0"/>
                  </a:rPr>
                  <a:t>C[</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ℎ</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solidFill>
                      <a:schemeClr val="bg2">
                        <a:lumMod val="25000"/>
                      </a:schemeClr>
                    </a:solidFill>
                    <a:latin typeface="Times New Roman" panose="02020603050405020304" pitchFamily="18" charset="0"/>
                    <a:cs typeface="Times New Roman" panose="02020603050405020304" pitchFamily="18" charset="0"/>
                  </a:rPr>
                  <a:t>+1</a:t>
                </a:r>
                <a:endParaRPr lang="zh-CN" altLang="en-US" dirty="0">
                  <a:solidFill>
                    <a:schemeClr val="bg2">
                      <a:lumMod val="25000"/>
                    </a:schemeClr>
                  </a:solidFill>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1532310" y="4955454"/>
                <a:ext cx="3843405" cy="1295739"/>
              </a:xfrm>
              <a:prstGeom prst="rect">
                <a:avLst/>
              </a:prstGeom>
              <a:blipFill rotWithShape="1">
                <a:blip r:embed="rId2"/>
                <a:stretch>
                  <a:fillRect l="-1" t="-42" r="11" b="20"/>
                </a:stretch>
              </a:blipFill>
            </p:spPr>
            <p:txBody>
              <a:bodyPr/>
              <a:lstStyle/>
              <a:p>
                <a:r>
                  <a:rPr lang="zh-CN" altLang="en-US">
                    <a:noFill/>
                  </a:rPr>
                  <a:t> </a:t>
                </a:r>
              </a:p>
            </p:txBody>
          </p:sp>
        </mc:Fallback>
      </mc:AlternateContent>
      <p:grpSp>
        <p:nvGrpSpPr>
          <p:cNvPr id="2" name="组合 1"/>
          <p:cNvGrpSpPr/>
          <p:nvPr/>
        </p:nvGrpSpPr>
        <p:grpSpPr>
          <a:xfrm>
            <a:off x="1490970" y="1135203"/>
            <a:ext cx="9010802" cy="4023250"/>
            <a:chOff x="2453466" y="1132239"/>
            <a:chExt cx="9010802" cy="402325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183" y="1132239"/>
              <a:ext cx="5017227" cy="3560935"/>
            </a:xfrm>
            <a:prstGeom prst="rect">
              <a:avLst/>
            </a:prstGeom>
          </p:spPr>
        </p:pic>
        <p:sp>
          <p:nvSpPr>
            <p:cNvPr id="9" name="左大括号 8"/>
            <p:cNvSpPr/>
            <p:nvPr/>
          </p:nvSpPr>
          <p:spPr>
            <a:xfrm>
              <a:off x="2974899" y="1649746"/>
              <a:ext cx="249810" cy="9233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箭头连接符 10"/>
            <p:cNvCxnSpPr>
              <a:stCxn id="9" idx="1"/>
            </p:cNvCxnSpPr>
            <p:nvPr/>
          </p:nvCxnSpPr>
          <p:spPr>
            <a:xfrm flipH="1">
              <a:off x="2453466" y="2111411"/>
              <a:ext cx="521433" cy="3044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4113685" y="2802010"/>
              <a:ext cx="605649" cy="10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693802" y="3466103"/>
              <a:ext cx="570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71281" y="3271307"/>
              <a:ext cx="1082348" cy="307777"/>
            </a:xfrm>
            <a:prstGeom prst="rect">
              <a:avLst/>
            </a:prstGeom>
            <a:noFill/>
          </p:spPr>
          <p:txBody>
            <a:bodyPr wrap="none" rtlCol="0">
              <a:spAutoFit/>
            </a:bodyPr>
            <a:lstStyle/>
            <a:p>
              <a:r>
                <a:rPr lang="zh-CN" altLang="en-US" sz="1400" dirty="0">
                  <a:solidFill>
                    <a:schemeClr val="accent1">
                      <a:lumMod val="75000"/>
                    </a:schemeClr>
                  </a:solidFill>
                </a:rPr>
                <a:t>与阈值对比</a:t>
              </a:r>
              <a:endParaRPr lang="zh-CN" altLang="en-US" sz="1400" dirty="0">
                <a:solidFill>
                  <a:schemeClr val="accent1">
                    <a:lumMod val="75000"/>
                  </a:schemeClr>
                </a:solidFill>
              </a:endParaRPr>
            </a:p>
          </p:txBody>
        </p:sp>
        <p:cxnSp>
          <p:nvCxnSpPr>
            <p:cNvPr id="26" name="直接箭头连接符 25"/>
            <p:cNvCxnSpPr/>
            <p:nvPr/>
          </p:nvCxnSpPr>
          <p:spPr>
            <a:xfrm>
              <a:off x="6796312" y="4220762"/>
              <a:ext cx="64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399038" y="4048541"/>
              <a:ext cx="2840842" cy="307777"/>
            </a:xfrm>
            <a:prstGeom prst="rect">
              <a:avLst/>
            </a:prstGeom>
            <a:noFill/>
          </p:spPr>
          <p:txBody>
            <a:bodyPr wrap="none" rtlCol="0">
              <a:spAutoFit/>
            </a:bodyPr>
            <a:lstStyle/>
            <a:p>
              <a:r>
                <a:rPr lang="zh-CN" altLang="en-US" sz="1400" dirty="0">
                  <a:solidFill>
                    <a:srgbClr val="0070C0"/>
                  </a:solidFill>
                </a:rPr>
                <a:t>第一个不小于阈值的选入</a:t>
              </a:r>
              <a:r>
                <a:rPr lang="en-US" altLang="zh-CN" sz="1400" dirty="0" err="1">
                  <a:solidFill>
                    <a:srgbClr val="0070C0"/>
                  </a:solidFill>
                </a:rPr>
                <a:t>sketchlet</a:t>
              </a:r>
              <a:endParaRPr lang="zh-CN" altLang="en-US" sz="1400" dirty="0">
                <a:solidFill>
                  <a:srgbClr val="0070C0"/>
                </a:solidFill>
              </a:endParaRPr>
            </a:p>
          </p:txBody>
        </p:sp>
        <p:cxnSp>
          <p:nvCxnSpPr>
            <p:cNvPr id="29" name="直接箭头连接符 28"/>
            <p:cNvCxnSpPr/>
            <p:nvPr/>
          </p:nvCxnSpPr>
          <p:spPr>
            <a:xfrm>
              <a:off x="5996323" y="3657108"/>
              <a:ext cx="69924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54915" y="3546854"/>
              <a:ext cx="2844048" cy="307777"/>
            </a:xfrm>
            <a:prstGeom prst="rect">
              <a:avLst/>
            </a:prstGeom>
            <a:noFill/>
          </p:spPr>
          <p:txBody>
            <a:bodyPr wrap="none" rtlCol="0">
              <a:spAutoFit/>
            </a:bodyPr>
            <a:lstStyle/>
            <a:p>
              <a:r>
                <a:rPr lang="zh-CN" altLang="en-US" sz="1400" dirty="0">
                  <a:solidFill>
                    <a:schemeClr val="accent2">
                      <a:lumMod val="75000"/>
                    </a:schemeClr>
                  </a:solidFill>
                </a:rPr>
                <a:t>第一个不小于阈值的</a:t>
              </a:r>
              <a:r>
                <a:rPr lang="en-US" altLang="zh-CN" sz="1400" dirty="0">
                  <a:solidFill>
                    <a:schemeClr val="accent2">
                      <a:lumMod val="75000"/>
                    </a:schemeClr>
                  </a:solidFill>
                </a:rPr>
                <a:t>cookie</a:t>
              </a:r>
              <a:r>
                <a:rPr lang="zh-CN" altLang="en-US" sz="1400" dirty="0">
                  <a:solidFill>
                    <a:schemeClr val="accent2">
                      <a:lumMod val="75000"/>
                    </a:schemeClr>
                  </a:solidFill>
                </a:rPr>
                <a:t>值减半</a:t>
              </a:r>
              <a:endParaRPr lang="zh-CN" altLang="en-US" sz="1400" dirty="0">
                <a:solidFill>
                  <a:schemeClr val="accent2">
                    <a:lumMod val="75000"/>
                  </a:schemeClr>
                </a:solidFill>
              </a:endParaRPr>
            </a:p>
          </p:txBody>
        </p:sp>
        <p:sp>
          <p:nvSpPr>
            <p:cNvPr id="31" name="右大括号 30"/>
            <p:cNvSpPr/>
            <p:nvPr/>
          </p:nvSpPr>
          <p:spPr>
            <a:xfrm>
              <a:off x="10239880" y="2514600"/>
              <a:ext cx="543261"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11002603" y="2957743"/>
              <a:ext cx="461665" cy="1516231"/>
            </a:xfrm>
            <a:prstGeom prst="rect">
              <a:avLst/>
            </a:prstGeom>
            <a:noFill/>
          </p:spPr>
          <p:txBody>
            <a:bodyPr vert="eaVert" wrap="square" rtlCol="0">
              <a:spAutoFit/>
            </a:bodyPr>
            <a:lstStyle/>
            <a:p>
              <a:r>
                <a:rPr lang="zh-CN" altLang="en-US" b="1" dirty="0"/>
                <a:t>乘法递减</a:t>
              </a:r>
              <a:endParaRPr lang="zh-CN" altLang="en-US" b="1" dirty="0"/>
            </a:p>
          </p:txBody>
        </p:sp>
        <p:cxnSp>
          <p:nvCxnSpPr>
            <p:cNvPr id="35" name="直接箭头连接符 34"/>
            <p:cNvCxnSpPr/>
            <p:nvPr/>
          </p:nvCxnSpPr>
          <p:spPr>
            <a:xfrm flipV="1">
              <a:off x="3986236" y="2320566"/>
              <a:ext cx="3606132" cy="5582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6" name="文本框 35"/>
            <p:cNvSpPr txBox="1"/>
            <p:nvPr/>
          </p:nvSpPr>
          <p:spPr>
            <a:xfrm>
              <a:off x="7609014" y="2135900"/>
              <a:ext cx="1338828" cy="369332"/>
            </a:xfrm>
            <a:prstGeom prst="rect">
              <a:avLst/>
            </a:prstGeom>
            <a:noFill/>
          </p:spPr>
          <p:txBody>
            <a:bodyPr wrap="none" rtlCol="0">
              <a:spAutoFit/>
            </a:bodyPr>
            <a:lstStyle/>
            <a:p>
              <a:r>
                <a:rPr lang="zh-CN" altLang="en-US" dirty="0">
                  <a:solidFill>
                    <a:schemeClr val="accent6">
                      <a:lumMod val="75000"/>
                    </a:schemeClr>
                  </a:solidFill>
                </a:rPr>
                <a:t>数据包数量</a:t>
              </a:r>
              <a:endParaRPr lang="zh-CN" altLang="en-US" dirty="0">
                <a:solidFill>
                  <a:schemeClr val="accent6">
                    <a:lumMod val="75000"/>
                  </a:schemeClr>
                </a:solidFill>
              </a:endParaRPr>
            </a:p>
          </p:txBody>
        </p:sp>
        <p:cxnSp>
          <p:nvCxnSpPr>
            <p:cNvPr id="38" name="直接箭头连接符 37"/>
            <p:cNvCxnSpPr/>
            <p:nvPr/>
          </p:nvCxnSpPr>
          <p:spPr>
            <a:xfrm>
              <a:off x="4905152" y="3597685"/>
              <a:ext cx="3590293" cy="1151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8495445" y="4550228"/>
              <a:ext cx="2901756" cy="369332"/>
            </a:xfrm>
            <a:prstGeom prst="rect">
              <a:avLst/>
            </a:prstGeom>
            <a:noFill/>
          </p:spPr>
          <p:txBody>
            <a:bodyPr wrap="none" rtlCol="0">
              <a:spAutoFit/>
            </a:bodyPr>
            <a:lstStyle/>
            <a:p>
              <a:r>
                <a:rPr lang="zh-CN" altLang="en-US" dirty="0">
                  <a:solidFill>
                    <a:srgbClr val="FF0000"/>
                  </a:solidFill>
                </a:rPr>
                <a:t>被选入</a:t>
              </a:r>
              <a:r>
                <a:rPr lang="en-US" altLang="zh-CN" dirty="0" err="1">
                  <a:solidFill>
                    <a:srgbClr val="FF0000"/>
                  </a:solidFill>
                </a:rPr>
                <a:t>sketchlet</a:t>
              </a:r>
              <a:r>
                <a:rPr lang="zh-CN" altLang="en-US" dirty="0">
                  <a:solidFill>
                    <a:srgbClr val="FF0000"/>
                  </a:solidFill>
                </a:rPr>
                <a:t>的桶的数量</a:t>
              </a:r>
              <a:endParaRPr lang="zh-CN" altLang="en-US" dirty="0">
                <a:solidFill>
                  <a:srgbClr val="FF0000"/>
                </a:solidFill>
              </a:endParaRPr>
            </a:p>
          </p:txBody>
        </p:sp>
      </p:grpSp>
      <mc:AlternateContent xmlns:mc="http://schemas.openxmlformats.org/markup-compatibility/2006">
        <mc:Choice xmlns:a14="http://schemas.microsoft.com/office/drawing/2010/main" Requires="a14">
          <p:sp>
            <p:nvSpPr>
              <p:cNvPr id="40" name="文本框 39"/>
              <p:cNvSpPr txBox="1"/>
              <p:nvPr/>
            </p:nvSpPr>
            <p:spPr>
              <a:xfrm>
                <a:off x="7240310" y="4899217"/>
                <a:ext cx="3909010" cy="1419748"/>
              </a:xfrm>
              <a:prstGeom prst="rect">
                <a:avLst/>
              </a:prstGeom>
              <a:noFill/>
            </p:spPr>
            <p:txBody>
              <a:bodyPr wrap="square" rtlCol="0">
                <a:spAutoFit/>
              </a:bodyPr>
              <a:lstStyle/>
              <a:p>
                <a:pPr>
                  <a:lnSpc>
                    <a:spcPct val="150000"/>
                  </a:lnSpc>
                </a:pPr>
                <a14:m>
                  <m:oMath xmlns:m="http://schemas.openxmlformats.org/officeDocument/2006/math">
                    <m:box>
                      <m:boxPr>
                        <m:ctrlPr>
                          <a:rPr lang="zh-CN" altLang="en-US"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𝐶</m:t>
                            </m:r>
                            <m:r>
                              <m:rPr>
                                <m:sty m:val="p"/>
                              </m:rPr>
                              <a:rPr lang="en-US" altLang="zh-CN" i="1">
                                <a:latin typeface="Cambria Math" panose="02040503050406030204" pitchFamily="18" charset="0"/>
                              </a:rPr>
                              <m:t>ell</m:t>
                            </m:r>
                            <m:r>
                              <a:rPr lang="en-US" altLang="zh-CN" b="0" i="1" smtClean="0">
                                <a:latin typeface="Cambria Math" panose="02040503050406030204" pitchFamily="18" charset="0"/>
                              </a:rPr>
                              <m:t>𝐶𝑛𝑡</m:t>
                            </m:r>
                          </m:num>
                          <m:den>
                            <m:r>
                              <a:rPr lang="en-US" altLang="zh-CN" b="0" i="1" smtClean="0">
                                <a:latin typeface="Cambria Math" panose="02040503050406030204" pitchFamily="18" charset="0"/>
                              </a:rPr>
                              <m:t>𝑃𝑘𝑡𝐶𝑛𝑡</m:t>
                            </m:r>
                          </m:den>
                        </m:f>
                      </m:e>
                    </m:box>
                    <m:r>
                      <a:rPr lang="en-US" altLang="zh-CN" b="0" i="1" smtClean="0">
                        <a:latin typeface="Cambria Math" panose="02040503050406030204" pitchFamily="18" charset="0"/>
                      </a:rPr>
                      <m:t>&lt;</m:t>
                    </m:r>
                    <m:r>
                      <m:rPr>
                        <m:nor/>
                      </m:rPr>
                      <a:rPr lang="el-GR" altLang="zh-CN">
                        <a:latin typeface="Times New Roman" panose="02020603050405020304" pitchFamily="18" charset="0"/>
                        <a:cs typeface="Times New Roman" panose="02020603050405020304" pitchFamily="18" charset="0"/>
                      </a:rPr>
                      <m:t>α</m:t>
                    </m:r>
                  </m:oMath>
                </a14:m>
                <a:r>
                  <a:rPr lang="zh-CN" altLang="en-US" dirty="0">
                    <a:latin typeface="Times New Roman" panose="02020603050405020304" pitchFamily="18" charset="0"/>
                    <a:cs typeface="Times New Roman" panose="02020603050405020304" pitchFamily="18" charset="0"/>
                  </a:rPr>
                  <a:t> </a:t>
                </a:r>
                <a:r>
                  <a:rPr lang="zh-CN" altLang="en-US" dirty="0">
                    <a:solidFill>
                      <a:schemeClr val="accent1">
                        <a:lumMod val="75000"/>
                      </a:schemeClr>
                    </a:solidFill>
                    <a:latin typeface="Times New Roman" panose="02020603050405020304" pitchFamily="18" charset="0"/>
                    <a:cs typeface="Times New Roman" panose="02020603050405020304" pitchFamily="18" charset="0"/>
                  </a:rPr>
                  <a:t> </a:t>
                </a:r>
                <a:r>
                  <a:rPr lang="en-US" altLang="zh-CN" dirty="0">
                    <a:solidFill>
                      <a:schemeClr val="accent1">
                        <a:lumMod val="75000"/>
                      </a:schemeClr>
                    </a:solidFill>
                    <a:latin typeface="Times New Roman" panose="02020603050405020304" pitchFamily="18" charset="0"/>
                    <a:cs typeface="Times New Roman" panose="02020603050405020304" pitchFamily="18" charset="0"/>
                  </a:rPr>
                  <a:t>=&gt;</a:t>
                </a:r>
                <a:r>
                  <a:rPr lang="zh-CN" altLang="en-US" dirty="0">
                    <a:solidFill>
                      <a:schemeClr val="accent1">
                        <a:lumMod val="75000"/>
                      </a:schemeClr>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h=h-1  </a:t>
                </a:r>
                <a:r>
                  <a:rPr lang="zh-CN" altLang="en-US" dirty="0">
                    <a:latin typeface="Times New Roman" panose="02020603050405020304" pitchFamily="18" charset="0"/>
                    <a:cs typeface="Times New Roman" panose="02020603050405020304" pitchFamily="18" charset="0"/>
                  </a:rPr>
                  <a:t>减少选入桶</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box>
                      <m:boxPr>
                        <m:ctrlPr>
                          <a:rPr lang="zh-CN" altLang="en-US"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𝐶</m:t>
                            </m:r>
                            <m:r>
                              <m:rPr>
                                <m:sty m:val="p"/>
                              </m:rPr>
                              <a:rPr lang="en-US" altLang="zh-CN" i="1">
                                <a:latin typeface="Cambria Math" panose="02040503050406030204" pitchFamily="18" charset="0"/>
                              </a:rPr>
                              <m:t>ell</m:t>
                            </m:r>
                            <m:r>
                              <a:rPr lang="en-US" altLang="zh-CN" b="0" i="1" smtClean="0">
                                <a:latin typeface="Cambria Math" panose="02040503050406030204" pitchFamily="18" charset="0"/>
                              </a:rPr>
                              <m:t>𝐶𝑛𝑡</m:t>
                            </m:r>
                          </m:num>
                          <m:den>
                            <m:r>
                              <a:rPr lang="en-US" altLang="zh-CN" b="0" i="1" smtClean="0">
                                <a:latin typeface="Cambria Math" panose="02040503050406030204" pitchFamily="18" charset="0"/>
                              </a:rPr>
                              <m:t>𝑃𝑘𝑡𝐶𝑛𝑡</m:t>
                            </m:r>
                          </m:den>
                        </m:f>
                      </m:e>
                    </m:box>
                    <m:r>
                      <a:rPr lang="en-US" altLang="zh-CN" b="0" i="1" smtClean="0">
                        <a:latin typeface="Cambria Math" panose="02040503050406030204" pitchFamily="18" charset="0"/>
                      </a:rPr>
                      <m:t>&gt;</m:t>
                    </m:r>
                    <m:r>
                      <m:rPr>
                        <m:nor/>
                      </m:rPr>
                      <a:rPr lang="el-GR" altLang="zh-CN">
                        <a:latin typeface="Times New Roman" panose="02020603050405020304" pitchFamily="18" charset="0"/>
                        <a:cs typeface="Times New Roman" panose="02020603050405020304" pitchFamily="18" charset="0"/>
                      </a:rPr>
                      <m:t>β</m:t>
                    </m:r>
                  </m:oMath>
                </a14:m>
                <a:r>
                  <a:rPr lang="en-US" altLang="zh-CN" dirty="0">
                    <a:solidFill>
                      <a:schemeClr val="accent1">
                        <a:lumMod val="75000"/>
                      </a:schemeClr>
                    </a:solidFill>
                    <a:latin typeface="Times New Roman" panose="02020603050405020304" pitchFamily="18" charset="0"/>
                    <a:cs typeface="Times New Roman" panose="02020603050405020304" pitchFamily="18" charset="0"/>
                  </a:rPr>
                  <a:t>=&gt;</a:t>
                </a:r>
                <a:r>
                  <a:rPr lang="zh-CN" altLang="en-US" dirty="0">
                    <a:solidFill>
                      <a:schemeClr val="accent1">
                        <a:lumMod val="75000"/>
                      </a:schemeClr>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h=h+1   </a:t>
                </a:r>
                <a:r>
                  <a:rPr lang="zh-CN" altLang="en-US" dirty="0">
                    <a:latin typeface="Times New Roman" panose="02020603050405020304" pitchFamily="18" charset="0"/>
                    <a:cs typeface="Times New Roman" panose="02020603050405020304" pitchFamily="18" charset="0"/>
                  </a:rPr>
                  <a:t>增加选入桶</a:t>
                </a: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dirty="0">
                    <a:latin typeface="Times New Roman" panose="02020603050405020304" pitchFamily="18" charset="0"/>
                    <a:cs typeface="Times New Roman" panose="02020603050405020304" pitchFamily="18" charset="0"/>
                  </a:rPr>
                  <a:t>以此来应对网络流量的高度偏态</a:t>
                </a:r>
                <a:endParaRPr lang="en-US" altLang="zh-CN" dirty="0">
                  <a:latin typeface="Times New Roman" panose="02020603050405020304" pitchFamily="18" charset="0"/>
                  <a:cs typeface="Times New Roman" panose="02020603050405020304" pitchFamily="18" charset="0"/>
                </a:endParaRPr>
              </a:p>
            </p:txBody>
          </p:sp>
        </mc:Choice>
        <mc:Fallback>
          <p:sp>
            <p:nvSpPr>
              <p:cNvPr id="40" name="文本框 39"/>
              <p:cNvSpPr txBox="1">
                <a:spLocks noRot="1" noChangeAspect="1" noMove="1" noResize="1" noEditPoints="1" noAdjustHandles="1" noChangeArrowheads="1" noChangeShapeType="1" noTextEdit="1"/>
              </p:cNvSpPr>
              <p:nvPr/>
            </p:nvSpPr>
            <p:spPr>
              <a:xfrm>
                <a:off x="7240310" y="4899217"/>
                <a:ext cx="3909010" cy="1419748"/>
              </a:xfrm>
              <a:prstGeom prst="rect">
                <a:avLst/>
              </a:prstGeom>
              <a:blipFill rotWithShape="1">
                <a:blip r:embed="rId4"/>
                <a:stretch>
                  <a:fillRect l="-1" t="-14" r="16" b="-151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commondata" val="eyJoZGlkIjoiNjlhM2FlYzliMDAzZDMwZGU1OTZlMTQyNjM2NzJjNm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lcx1</Template>
  <TotalTime>0</TotalTime>
  <Words>3552</Words>
  <Application>WPS 演示</Application>
  <PresentationFormat>宽屏</PresentationFormat>
  <Paragraphs>237</Paragraphs>
  <Slides>11</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宋体</vt:lpstr>
      <vt:lpstr>Wingdings</vt:lpstr>
      <vt:lpstr>Calibri</vt:lpstr>
      <vt:lpstr>等线</vt:lpstr>
      <vt:lpstr>NimbusRomNo9L-Regu</vt:lpstr>
      <vt:lpstr>Segoe Print</vt:lpstr>
      <vt:lpstr>CMSY8</vt:lpstr>
      <vt:lpstr>微软雅黑</vt:lpstr>
      <vt:lpstr>Arial</vt:lpstr>
      <vt:lpstr>楷体</vt:lpstr>
      <vt:lpstr>Times New Roman</vt:lpstr>
      <vt:lpstr>Cambria Math</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程翔 李</dc:creator>
  <cp:lastModifiedBy>你要学习了</cp:lastModifiedBy>
  <cp:revision>34</cp:revision>
  <dcterms:created xsi:type="dcterms:W3CDTF">2024-05-28T13:40:00Z</dcterms:created>
  <dcterms:modified xsi:type="dcterms:W3CDTF">2024-06-12T04:53:39Z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34EDB4A439BD48BD87C1E1AAEEBCCD33_12</vt:lpwstr>
  </property>
  <property fmtid="{D5CDD505-2E9C-101B-9397-08002B2CF9AE}" pid="3" name="KSOProductBuildVer">
    <vt:lpwstr>2052-12.1.0.16929</vt:lpwstr>
  </property>
</Properties>
</file>