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543" r:id="rId4"/>
    <p:sldId id="3683" r:id="rId6"/>
    <p:sldId id="3684" r:id="rId7"/>
    <p:sldId id="3655" r:id="rId8"/>
    <p:sldId id="3656" r:id="rId9"/>
    <p:sldId id="3630" r:id="rId10"/>
    <p:sldId id="3628" r:id="rId11"/>
    <p:sldId id="3680" r:id="rId12"/>
    <p:sldId id="3679" r:id="rId13"/>
    <p:sldId id="3681" r:id="rId14"/>
    <p:sldId id="3682" r:id="rId15"/>
    <p:sldId id="3686" r:id="rId16"/>
    <p:sldId id="3660" r:id="rId17"/>
    <p:sldId id="3687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6299"/>
    <a:srgbClr val="EAF6F0"/>
    <a:srgbClr val="D1EBEF"/>
    <a:srgbClr val="FFEDC7"/>
    <a:srgbClr val="C6E1DC"/>
    <a:srgbClr val="072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671" autoAdjust="0"/>
    <p:restoredTop sz="72653"/>
  </p:normalViewPr>
  <p:slideViewPr>
    <p:cSldViewPr snapToGrid="0">
      <p:cViewPr varScale="1">
        <p:scale>
          <a:sx n="91" d="100"/>
          <a:sy n="91" d="100"/>
        </p:scale>
        <p:origin x="896" y="18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D4EC4E-2C54-4268-ADB4-DAF232CBCBD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4FDBB5-9AD0-4915-9874-41713F87426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多智能体强化学习中具有语言基础的实体划分器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与总体目标不同，智能体只需要与部分相关实体交互即可完成子目标。从直观上看，如果智能体能够忽略无关紧要的实体，基础设定过程可以简化和加速，从而智能体可以在没有干扰的情况下做出决策。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根据子目标划分分布抽样一个二值实体掩码,指示决策时是否需要考虑每个实体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对应自我策略和其他策略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环境交互和智能体建模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希望在实体层面捕捉其他智能体的影响，以实现更好的协调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a_i</a:t>
            </a:r>
            <a:r>
              <a:rPr lang="zh-CN" altLang="en-US" b="0" i="0" dirty="0">
                <a:effectLst/>
                <a:latin typeface="-apple-system"/>
              </a:rPr>
              <a:t>其他智能体的联合动作，</a:t>
            </a:r>
            <a:r>
              <a:rPr lang="en-US" altLang="zh-CN" b="0" i="0" dirty="0">
                <a:effectLst/>
                <a:latin typeface="-apple-system"/>
              </a:rPr>
              <a:t>y 是其他智能体实际动作（one-hot 向量）的连接;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通过智能体建模，每个智能体可以推断出其他智能体计划与哪些实体交互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基于之前的两个单代理设置，即 MESSENGER（Hanjie 等人，2021）和 RTFM（Zhong 等人，2019）提出了两种基于目标的多代理环境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在多代理信使中，代理需要将所有消息传递给目标，而在多代理 RTFM 中，总体目标是消除给定团队中的所有怪物。 因此，一个特工可能会挣扎或无法完成它。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1.</a:t>
            </a:r>
            <a:r>
              <a:rPr lang="zh-CN" altLang="en-US" b="0" i="0" dirty="0">
                <a:effectLst/>
                <a:latin typeface="-apple-system"/>
              </a:rPr>
              <a:t>txt2π（Zhong et al., 2019），它基于 RTFM 中的双向特征线性调制（FiLM2）构建文本手册和环境观察的相互依赖表示。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2.EMMA (Hanjie et al., 2021)，它使用实体条件注意模块，允许选择性地关注 MESSENGER 中每个实体的文本手册中的相关描述。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总损失中去除监督损失，记为EnDi-sup，并去除正则化项，记为EnDi-reg。 EnDi(num) 和 EnDi(dis) 是我们具有不同形式正则化项的方法。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强化学习（RL）智能体在新环境中的泛化是一个挑战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,即使是与训练期间所见环境略有不同的环境</a:t>
            </a: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语言基础设定已被证明是一种赋予RL智能体泛化能力的有效方法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，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语言描述可以表达抽象目标，作为对状态的约束集合，并驱动泛化</a:t>
            </a: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研究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使用自然语言来推动多代理环境中策略的泛化</a:t>
            </a: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在多智能体环境中，情况可能有所不同。首先，其他智能体的策略也会影响环境的动态，而文本手册并不提供此类信息。因此，策略的泛化需要考虑除了其他实体在新环境中的行为外，还需要考虑其他智能体的影响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。随着多智能体环境中实体数量的增加，需要更多的智能体-实体交互来进行语言基础设定，而巨大的搜索空间可能会阻碍学习过程。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有时不现实的是为每个智能体提供详细的指示，告诉他们确切要做什么。相反，简单的目标指示，例如击败所有敌人或收集所有财宝，更方便且有效。因此，学习子目标划分并基于一个单一的通用指示激发协调策略是必要的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要让智能体在新环境中表现得很好，必须将自然语言描述和具体实体的行为动态结合起来，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每个实体的行为动态构成了整个环境的变化</a:t>
            </a: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当智能体理解了这些基本行为动态后，即使在新环境或新任务中</a:t>
            </a:r>
            <a:endParaRPr lang="en-US" altLang="zh-CN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在有多个智能体的环境中，不仅要考虑环境中的实体行为，还要考虑其他智能体的策略对环境的影响。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语言基础的策略学习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语言基础设定指的是：通过利用非语言上下文学习自然语言单元的含义，例如话语、短语或单词。非语言上下文是指那些不通过语言传递的信息和线索。</a:t>
            </a:r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(视觉信息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、动作和互动、情景背景）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altLang="zh-CN" b="0" i="0" u="none" strike="noStrike" dirty="0">
                <a:solidFill>
                  <a:srgbClr val="374151"/>
                </a:solidFill>
                <a:effectLst/>
                <a:latin typeface="Söhne"/>
              </a:rPr>
              <a:t>文本向智能体传达目标或指令，智能体在语言基础设定后产生相应的行为</a:t>
            </a:r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；许多工作从不同的角度广泛探讨了泛化问题（语言引导策略以通过元学习泛化，大模型泛化）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可能无法泛化到新的动态或任务分布，因为它们鼓励给定指令与策略之间的紧密连接，而不是环境的动态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环境动态的语言基础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另一条研究重点是利用手册作为辅助信息来帮助概括。 这些文本手册提供了环境中的实体及其动态的描述，例如它们如何与其他实体交互。 代理可以根据手册了解环境的动态。缺乏实体级语言基础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子目标分配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zh-CN" altLang="en-US" b="0" i="0" u="none" strike="noStrike" dirty="0">
                <a:solidFill>
                  <a:srgbClr val="374151"/>
                </a:solidFill>
                <a:effectLst/>
                <a:latin typeface="Söhne"/>
              </a:rPr>
              <a:t>在基于目标的多代理环境中，为了更高效地完成目标，代理之间需要相互协调。没有自然语言继承泛化的帮助，智能体在训练期间未见的环境中表现良好的可能性很低</a:t>
            </a:r>
            <a:endParaRPr lang="zh-CN" altLang="en-US" b="0" i="0" u="none" strike="noStrike" dirty="0">
              <a:solidFill>
                <a:srgbClr val="374151"/>
              </a:solidFill>
              <a:effectLst/>
              <a:latin typeface="Söhne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提出了一种新的多智能体强化学习（MARL）语言基础框架、实体划分器（EnDi</a:t>
            </a:r>
            <a:r>
              <a:rPr lang="zh-CN" altLang="en-US" b="0" i="0" dirty="0">
                <a:effectLst/>
                <a:latin typeface="-apple-system"/>
              </a:rPr>
              <a:t>），使智能体能够在实体级别独立学习子目标划分策略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我们的框架是首次尝试解决在多智能体环境中，通过语言基础设定实现对未见动态的泛化问题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根据实验，我们证明 EnDi 在所有任务中都远远优于现有的基于语言的方法。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我们在 MARL 中引入 EnDi 进行语言基础，使智能体能够独立学习实体级别的子目标划分，从而更好地泛化。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对于每个任务，智能体都会获得描述环境动态的文本手册和基于语言的目标，作为语言知识。还有时间步</a:t>
            </a:r>
            <a:r>
              <a:rPr lang="en-US" altLang="zh-CN" b="0" i="0" dirty="0">
                <a:effectLst/>
                <a:latin typeface="-apple-system"/>
              </a:rPr>
              <a:t>t</a:t>
            </a:r>
            <a:r>
              <a:rPr lang="zh-CN" altLang="en-US" b="0" i="0" dirty="0">
                <a:effectLst/>
                <a:latin typeface="-apple-system"/>
              </a:rPr>
              <a:t>，网格观测值</a:t>
            </a:r>
            <a:r>
              <a:rPr lang="en-US" altLang="zh-CN" b="0" i="0" dirty="0">
                <a:effectLst/>
                <a:latin typeface="-apple-system"/>
              </a:rPr>
              <a:t>o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首先使用语言基础设定获取基于语言的表示</a:t>
            </a:r>
            <a:r>
              <a:rPr lang="en-US" altLang="zh-CN" b="0" i="0" dirty="0">
                <a:effectLst/>
                <a:latin typeface="-apple-system"/>
              </a:rPr>
              <a:t>X_goal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子目标划分模块生成一个二值实体掩码 m 以标识重要实体。该掩码直接应用于观察，并获得一个新的基于语言的表示X_policy</a:t>
            </a:r>
            <a:r>
              <a:rPr lang="zh-CN" altLang="en-US" b="0" i="0" dirty="0">
                <a:effectLst/>
                <a:latin typeface="-apple-system"/>
              </a:rPr>
              <a:t>用于决策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EnDi有两个策略头：一个用于与环境交互，另一个用于智能体建模。监督学习和强化学习的梯度共同影响实体掩码的形成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智能体首先将语言与环境观察进行基础设定，采用现有的语言基础设定模块生成基于语言的表示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它捕捉了目标、手册和观察之间的关系。因此，智能体更有可能理解环境动态，而不是记住任何特定的信息，这已经在之前的工作中得到了验证（Zhong et al., 2019; Hanjie et al., 2021）。这种类型的表示随后用于生成子目标划分和策略。</a:t>
            </a:r>
            <a:r>
              <a:rPr lang="en-US" altLang="zh-CN" b="0" i="0" dirty="0">
                <a:effectLst/>
                <a:latin typeface="-apple-system"/>
              </a:rPr>
              <a:t>   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EnDi 与任何语言基础模块兼容。 在实践中，我们在 txt2π (Zhong et al., 2019) 和 EMMA (Huang et al., 2022) 的基础上构建我们的框架，并分别采用它们的基础模块，即 FiLM2 和多模态注意力。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预训练的语言模型来获取实体描述的标记嵌入</a:t>
            </a:r>
            <a:endParaRPr lang="zh-CN" altLang="en-US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79072" y="1279525"/>
            <a:ext cx="6141156" cy="34544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由于基于语言的目标在基础设定后与环境中的实体高度相关，因此子目标划分也应该在实体层面进行。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为了独立学习良好的子目标划分，每个智能体将目标分解为两个子目标，目标分解为自我子目标和其他子目标，可以避免多个智能体关注同一个子目标而导致的冲突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b="0" i="0" dirty="0">
                <a:effectLst/>
                <a:latin typeface="-apple-system"/>
              </a:rPr>
              <a:t>位置特征用于捕捉不同智能体对实现目标的不同看法</a:t>
            </a:r>
            <a:endParaRPr lang="zh-CN" altLang="en-US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连接这两个表示，并通过2D卷积提取混合特征图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Gumbel-Softmax层：输出子目标划分分布</a:t>
            </a:r>
            <a:endParaRPr lang="en-US" altLang="zh-CN" b="0" i="0" dirty="0">
              <a:effectLst/>
              <a:latin typeface="-apple-system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b="0" i="0" dirty="0">
                <a:effectLst/>
                <a:latin typeface="-apple-system"/>
              </a:rPr>
              <a:t>正则化：将子目标分布与目标分布匹配，确保智能体均匀地为目标做出贡献。为了保证子目标划分模块的实体覆盖统一</a:t>
            </a:r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995DCBA-0CD2-47DC-90CF-EC7D70760B50}" type="slidenum">
              <a:rPr lang="zh-CN" altLang="en-US" smtClean="0">
                <a:solidFill>
                  <a:prstClr val="black"/>
                </a:solidFill>
                <a:latin typeface="Calibri" panose="020F0502020204030204"/>
                <a:ea typeface="宋体" panose="02010600030101010101" pitchFamily="2" charset="-122"/>
              </a:rPr>
            </a:fld>
            <a:endParaRPr lang="zh-CN" altLang="en-US">
              <a:solidFill>
                <a:prstClr val="black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71" y="1122363"/>
            <a:ext cx="914442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71" y="3602038"/>
            <a:ext cx="914442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5305" y="365125"/>
            <a:ext cx="262902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39" y="365125"/>
            <a:ext cx="7734659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73" y="1122364"/>
            <a:ext cx="9144424" cy="2387600"/>
          </a:xfrm>
        </p:spPr>
        <p:txBody>
          <a:bodyPr anchor="b"/>
          <a:lstStyle>
            <a:lvl1pPr algn="ctr"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73" y="3602038"/>
            <a:ext cx="9144424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3765" indent="0" algn="ctr">
              <a:buNone/>
              <a:defRPr sz="1800"/>
            </a:lvl3pPr>
            <a:lvl4pPr marL="1370965" indent="0" algn="ctr">
              <a:buNone/>
              <a:defRPr sz="1600"/>
            </a:lvl4pPr>
            <a:lvl5pPr marL="1827530" indent="0" algn="ctr">
              <a:buNone/>
              <a:defRPr sz="1600"/>
            </a:lvl5pPr>
            <a:lvl6pPr marL="2284730" indent="0" algn="ctr">
              <a:buNone/>
              <a:defRPr sz="1600"/>
            </a:lvl6pPr>
            <a:lvl7pPr marL="2741930" indent="0" algn="ctr">
              <a:buNone/>
              <a:defRPr sz="1600"/>
            </a:lvl7pPr>
            <a:lvl8pPr marL="3198495" indent="0" algn="ctr">
              <a:buNone/>
              <a:defRPr sz="1600"/>
            </a:lvl8pPr>
            <a:lvl9pPr marL="3655695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90" y="1709741"/>
            <a:ext cx="10516088" cy="2852737"/>
          </a:xfrm>
        </p:spPr>
        <p:txBody>
          <a:bodyPr anchor="b"/>
          <a:lstStyle>
            <a:lvl1pPr>
              <a:defRPr sz="599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1890" y="4589464"/>
            <a:ext cx="105160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3765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096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75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47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193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84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56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40" y="1825627"/>
            <a:ext cx="518184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487" y="1825627"/>
            <a:ext cx="5181840" cy="435133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8" y="365125"/>
            <a:ext cx="1051608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829" y="1681163"/>
            <a:ext cx="515802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839829" y="2505076"/>
            <a:ext cx="5158025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487" y="1681163"/>
            <a:ext cx="518342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3765" indent="0">
              <a:buNone/>
              <a:defRPr sz="1800" b="1"/>
            </a:lvl3pPr>
            <a:lvl4pPr marL="1370965" indent="0">
              <a:buNone/>
              <a:defRPr sz="1600" b="1"/>
            </a:lvl4pPr>
            <a:lvl5pPr marL="1827530" indent="0">
              <a:buNone/>
              <a:defRPr sz="1600" b="1"/>
            </a:lvl5pPr>
            <a:lvl6pPr marL="2284730" indent="0">
              <a:buNone/>
              <a:defRPr sz="1600" b="1"/>
            </a:lvl6pPr>
            <a:lvl7pPr marL="2741930" indent="0">
              <a:buNone/>
              <a:defRPr sz="1600" b="1"/>
            </a:lvl7pPr>
            <a:lvl8pPr marL="3198495" indent="0">
              <a:buNone/>
              <a:defRPr sz="1600" b="1"/>
            </a:lvl8pPr>
            <a:lvl9pPr marL="3655695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72487" y="2505076"/>
            <a:ext cx="5183429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7" y="457201"/>
            <a:ext cx="3932420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430" y="987428"/>
            <a:ext cx="6172485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827" y="2057401"/>
            <a:ext cx="39324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827" y="457201"/>
            <a:ext cx="3932420" cy="16001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430" y="987428"/>
            <a:ext cx="6172485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3765" indent="0">
              <a:buNone/>
              <a:defRPr sz="2400"/>
            </a:lvl3pPr>
            <a:lvl4pPr marL="1370965" indent="0">
              <a:buNone/>
              <a:defRPr sz="2000"/>
            </a:lvl4pPr>
            <a:lvl5pPr marL="1827530" indent="0">
              <a:buNone/>
              <a:defRPr sz="2000"/>
            </a:lvl5pPr>
            <a:lvl6pPr marL="2284730" indent="0">
              <a:buNone/>
              <a:defRPr sz="2000"/>
            </a:lvl6pPr>
            <a:lvl7pPr marL="2741930" indent="0">
              <a:buNone/>
              <a:defRPr sz="2000"/>
            </a:lvl7pPr>
            <a:lvl8pPr marL="3198495" indent="0">
              <a:buNone/>
              <a:defRPr sz="2000"/>
            </a:lvl8pPr>
            <a:lvl9pPr marL="3655695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39827" y="2057401"/>
            <a:ext cx="39324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3765" indent="0">
              <a:buNone/>
              <a:defRPr sz="1200"/>
            </a:lvl3pPr>
            <a:lvl4pPr marL="1370965" indent="0">
              <a:buNone/>
              <a:defRPr sz="1000"/>
            </a:lvl4pPr>
            <a:lvl5pPr marL="1827530" indent="0">
              <a:buNone/>
              <a:defRPr sz="1000"/>
            </a:lvl5pPr>
            <a:lvl6pPr marL="2284730" indent="0">
              <a:buNone/>
              <a:defRPr sz="1000"/>
            </a:lvl6pPr>
            <a:lvl7pPr marL="2741930" indent="0">
              <a:buNone/>
              <a:defRPr sz="1000"/>
            </a:lvl7pPr>
            <a:lvl8pPr marL="3198495" indent="0">
              <a:buNone/>
              <a:defRPr sz="1000"/>
            </a:lvl8pPr>
            <a:lvl9pPr marL="3655695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5306" y="365128"/>
            <a:ext cx="2629022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41" y="365128"/>
            <a:ext cx="773466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Click="0" advTm="1000">
    <p:randomBar dir="vert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566" cy="6858000"/>
          </a:xfrm>
          <a:prstGeom prst="rect">
            <a:avLst/>
          </a:prstGeom>
        </p:spPr>
      </p:pic>
    </p:spTree>
  </p:cSld>
  <p:clrMapOvr>
    <a:masterClrMapping/>
  </p:clrMapOvr>
  <p:transition spd="slow" advClick="0" advTm="1000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89" y="1709738"/>
            <a:ext cx="1051608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89" y="4589463"/>
            <a:ext cx="1051608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39" y="1825625"/>
            <a:ext cx="518184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486" y="1825625"/>
            <a:ext cx="518184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365125"/>
            <a:ext cx="1051608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827" y="1681163"/>
            <a:ext cx="515802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827" y="2505075"/>
            <a:ext cx="515802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486" y="1681163"/>
            <a:ext cx="518342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486" y="2505075"/>
            <a:ext cx="518342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457200"/>
            <a:ext cx="39324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428" y="987425"/>
            <a:ext cx="617248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827" y="2057400"/>
            <a:ext cx="39324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827" y="457200"/>
            <a:ext cx="393241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428" y="987425"/>
            <a:ext cx="61724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827" y="2057400"/>
            <a:ext cx="3932419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39" y="365125"/>
            <a:ext cx="10516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39" y="1825625"/>
            <a:ext cx="1051608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39" y="6356350"/>
            <a:ext cx="274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6EF06-2174-4056-AE19-36684AA5D27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787" y="6356350"/>
            <a:ext cx="4114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999" y="6356350"/>
            <a:ext cx="274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067732-9016-40D7-958B-C0E2D950DBD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40" y="365125"/>
            <a:ext cx="1051608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40" y="1825627"/>
            <a:ext cx="10516088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40" y="6356351"/>
            <a:ext cx="274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B72DE3-FE0A-428A-AB10-325226F2F56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788" y="6356351"/>
            <a:ext cx="41149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000" y="6356351"/>
            <a:ext cx="27433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C7F20-4EEE-4847-AC76-B538472E8A3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 advClick="0" advTm="1000">
    <p:randomBar dir="vert"/>
  </p:transition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4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1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3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1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3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53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0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295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3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0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75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47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193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84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569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.png"/><Relationship Id="rId3" Type="http://schemas.openxmlformats.org/officeDocument/2006/relationships/image" Target="file:////var/folders/6w/0ftrt2wj1sx03zt3_zycm4_c0000gn/T/com.microsoft.Powerpoint/converted_emf.emf" TargetMode="Externa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18.xml"/><Relationship Id="rId4" Type="http://schemas.openxmlformats.org/officeDocument/2006/relationships/image" Target="../media/image5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8.png"/><Relationship Id="rId1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9.png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8.xml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0" Type="http://schemas.openxmlformats.org/officeDocument/2006/relationships/notesSlide" Target="../notesSlides/notesSlide9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50" y="-99830"/>
            <a:ext cx="5435317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sp>
        <p:nvSpPr>
          <p:cNvPr id="33" name="圆角矩形 32"/>
          <p:cNvSpPr/>
          <p:nvPr/>
        </p:nvSpPr>
        <p:spPr>
          <a:xfrm>
            <a:off x="6727129" y="1134244"/>
            <a:ext cx="5458487" cy="1814556"/>
          </a:xfrm>
          <a:prstGeom prst="round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-5749" y="1960040"/>
            <a:ext cx="12191365" cy="2207780"/>
          </a:xfrm>
          <a:prstGeom prst="rect">
            <a:avLst/>
          </a:prstGeom>
          <a:solidFill>
            <a:srgbClr val="1A62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3200" b="1" dirty="0">
                <a:latin typeface="+mj-ea"/>
                <a:ea typeface="+mj-ea"/>
              </a:rPr>
              <a:t>                       </a:t>
            </a:r>
            <a:r>
              <a:rPr lang="en-US" altLang="zh-CN" sz="3200" b="1" dirty="0">
                <a:latin typeface="+mj-ea"/>
                <a:ea typeface="+mj-ea"/>
              </a:rPr>
              <a:t>   </a:t>
            </a:r>
            <a:r>
              <a:rPr lang="en-US" altLang="en-GB" sz="3200" b="0" i="0" dirty="0">
                <a:effectLst/>
                <a:latin typeface="-apple-system"/>
              </a:rPr>
              <a:t>Entity Divider with Language Grounding in                       </a:t>
            </a:r>
            <a:endParaRPr lang="en-US" altLang="en-GB" sz="3200" b="0" i="0" dirty="0">
              <a:effectLst/>
              <a:latin typeface="-apple-system"/>
            </a:endParaRPr>
          </a:p>
          <a:p>
            <a:r>
              <a:rPr lang="en-US" altLang="en-GB" sz="3200" b="0" i="0" dirty="0">
                <a:effectLst/>
                <a:latin typeface="-apple-system"/>
              </a:rPr>
              <a:t>                  Multi-Agent Reinforcement Learning </a:t>
            </a:r>
            <a:r>
              <a:rPr lang="zh-CN" altLang="en-US" sz="3200" dirty="0">
                <a:latin typeface="-apple-system"/>
              </a:rPr>
              <a:t>            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/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 </a:t>
            </a:r>
            <a:r>
              <a:rPr lang="en-US" altLang="zh-CN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International Conference on Machine Learning ICML 2023 </a:t>
            </a:r>
            <a:endParaRPr lang="en-US" altLang="zh-CN" sz="1600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9043353" y="4993616"/>
            <a:ext cx="214661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453D3A"/>
                </a:solidFill>
              </a:rPr>
              <a:t>汇报人：覃业广</a:t>
            </a:r>
            <a:endParaRPr lang="en-US" altLang="zh-CN" b="1" dirty="0">
              <a:solidFill>
                <a:srgbClr val="453D3A"/>
              </a:solidFill>
            </a:endParaRPr>
          </a:p>
          <a:p>
            <a:endParaRPr lang="en-US" altLang="zh-CN" b="1" dirty="0">
              <a:solidFill>
                <a:srgbClr val="453D3A"/>
              </a:solidFill>
            </a:endParaRPr>
          </a:p>
          <a:p>
            <a:r>
              <a:rPr lang="zh-CN" altLang="en-US" b="1" dirty="0">
                <a:solidFill>
                  <a:srgbClr val="453D3A"/>
                </a:solidFill>
              </a:rPr>
              <a:t>日期：</a:t>
            </a:r>
            <a:r>
              <a:rPr lang="en-US" altLang="zh-CN" b="1" dirty="0">
                <a:solidFill>
                  <a:srgbClr val="453D3A"/>
                </a:solidFill>
              </a:rPr>
              <a:t>2024.06.12 </a:t>
            </a:r>
            <a:endParaRPr lang="en-US" altLang="zh-CN" b="1" dirty="0">
              <a:solidFill>
                <a:srgbClr val="453D3A"/>
              </a:solidFill>
            </a:endParaRPr>
          </a:p>
        </p:txBody>
      </p:sp>
      <p:pic>
        <p:nvPicPr>
          <p:cNvPr id="25" name="图片 24" descr="201591622512334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3953" y="2041719"/>
            <a:ext cx="2466461" cy="2004262"/>
          </a:xfrm>
          <a:prstGeom prst="rect">
            <a:avLst/>
          </a:prstGeom>
        </p:spPr>
      </p:pic>
      <p:pic>
        <p:nvPicPr>
          <p:cNvPr id="26" name="图片 25"/>
          <p:cNvPicPr>
            <a:picLocks noChangeAspect="1"/>
          </p:cNvPicPr>
          <p:nvPr/>
        </p:nvPicPr>
        <p:blipFill>
          <a:blip r:link="rId3"/>
          <a:stretch>
            <a:fillRect/>
          </a:stretch>
        </p:blipFill>
        <p:spPr>
          <a:xfrm>
            <a:off x="1222732" y="701625"/>
            <a:ext cx="63497" cy="76196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35585" y="4566920"/>
            <a:ext cx="6785610" cy="76644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ethodology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966" y="1218065"/>
            <a:ext cx="235204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Policy Module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256540" y="1096645"/>
            <a:ext cx="11365865" cy="51968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1496"/>
          <a:stretch>
            <a:fillRect/>
          </a:stretch>
        </p:blipFill>
        <p:spPr>
          <a:xfrm>
            <a:off x="7277100" y="1744345"/>
            <a:ext cx="4035425" cy="3901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661035" y="1925955"/>
                <a:ext cx="6678930" cy="362839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1.B</a:t>
                </a:r>
                <a:r>
                  <a:rPr lang="zh-CN" altLang="en-US"/>
                  <a:t>inary entity mask</a:t>
                </a:r>
                <a:r>
                  <a:rPr lang="en-US" altLang="zh-CN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𝑚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:</m:t>
                    </m:r>
                  </m:oMath>
                </a14:m>
                <a:r>
                  <a:rPr lang="en-US" altLang="zh-CN"/>
                  <a:t>indicates the necessity of considering each entity when making decisions</a:t>
                </a: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2.T</a:t>
                </a:r>
                <a:r>
                  <a:rPr lang="en-US" altLang="zh-CN">
                    <a:sym typeface="+mn-ea"/>
                  </a:rPr>
                  <a:t>wo representations: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𝑝𝑜𝑙𝑖𝑐𝑦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𝑠𝑒𝑙𝑓</m:t>
                        </m:r>
                      </m:sup>
                    </m:sSubSup>
                  </m:oMath>
                </a14:m>
                <a:r>
                  <a:rPr lang="en-US" altLang="zh-CN"/>
                  <a:t>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𝑝𝑜𝑙𝑖𝑐𝑦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𝑜𝑡ℎ𝑒𝑟𝑠</m:t>
                        </m:r>
                      </m:sup>
                    </m:sSubSup>
                  </m:oMath>
                </a14:m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3.Two different policy heads: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𝑠𝑒𝑙𝑓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𝑜𝑡ℎ𝑒𝑟𝑠</m:t>
                        </m:r>
                      </m:sub>
                    </m:sSub>
                  </m:oMath>
                </a14:m>
                <a:endParaRPr lang="en-US" altLang="zh-CN"/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035" y="1925955"/>
                <a:ext cx="6678930" cy="36283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rcRect l="1066" t="12803"/>
          <a:stretch>
            <a:fillRect/>
          </a:stretch>
        </p:blipFill>
        <p:spPr>
          <a:xfrm>
            <a:off x="929640" y="3459480"/>
            <a:ext cx="3124200" cy="32004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2170" y="3973830"/>
            <a:ext cx="3653155" cy="338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ethodology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966" y="1218065"/>
            <a:ext cx="257302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Agent Modeling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256540" y="1096645"/>
            <a:ext cx="11365865" cy="51968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90270" y="2019935"/>
            <a:ext cx="6355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ach agent reason about others’ intentions by agent modeling.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/>
              <p:cNvSpPr txBox="1"/>
              <p:nvPr/>
            </p:nvSpPr>
            <p:spPr>
              <a:xfrm>
                <a:off x="852170" y="2711450"/>
                <a:ext cx="9733280" cy="443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t>policy</a:t>
                </a:r>
                <a:r>
                  <a:rPr lang="en-US"/>
                  <a:t> </a:t>
                </a:r>
                <a:r>
                  <a:t>head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 </m:t>
                        </m:r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𝑜𝑡ℎ𝑒𝑟𝑠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 </m:t>
                    </m:r>
                  </m:oMath>
                </a14:m>
                <a:r>
                  <a:rPr lang="en-US" altLang="zh-CN"/>
                  <a:t>based on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𝑝𝑜𝑙𝑖𝑐𝑦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𝑜𝑡ℎ𝑒𝑟𝑠</m:t>
                        </m:r>
                      </m:sup>
                    </m:sSubSup>
                  </m:oMath>
                </a14:m>
                <a:r>
                  <a:rPr lang="en-US" altLang="zh-CN"/>
                  <a:t> </a:t>
                </a:r>
                <a:r>
                  <a:rPr lang="en-US" altLang="zh-CN"/>
                  <a:t>update the policy parameter in a supervised manner:</a:t>
                </a:r>
                <a:endParaRPr lang="en-US" altLang="zh-CN"/>
              </a:p>
            </p:txBody>
          </p:sp>
        </mc:Choice>
        <mc:Fallback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70" y="2711450"/>
                <a:ext cx="9733280" cy="443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55" y="3477895"/>
            <a:ext cx="4386580" cy="586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51496" t="45817"/>
          <a:stretch>
            <a:fillRect/>
          </a:stretch>
        </p:blipFill>
        <p:spPr>
          <a:xfrm>
            <a:off x="3700780" y="4259580"/>
            <a:ext cx="4035425" cy="21139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76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64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GB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60" y="15972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366" y="1218065"/>
            <a:ext cx="393382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Experimental environments</a:t>
            </a:r>
            <a:r>
              <a:rPr lang="en-GB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335" y="2009775"/>
            <a:ext cx="9053830" cy="33864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76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64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GB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60" y="15972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366" y="1218065"/>
            <a:ext cx="1379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035" y="2215515"/>
            <a:ext cx="8428990" cy="3454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76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3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0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64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Experiments</a:t>
            </a:r>
            <a:endParaRPr lang="en-GB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60" y="15972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05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366" y="1218065"/>
            <a:ext cx="137922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alt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US" alt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835" y="1964055"/>
            <a:ext cx="6767830" cy="141478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35" y="4187825"/>
            <a:ext cx="8140700" cy="13398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1035" y="1224280"/>
            <a:ext cx="10439400" cy="48393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19" name="组合 18"/>
          <p:cNvGrpSpPr/>
          <p:nvPr/>
        </p:nvGrpSpPr>
        <p:grpSpPr>
          <a:xfrm rot="0">
            <a:off x="6312535" y="1772920"/>
            <a:ext cx="4150995" cy="720090"/>
            <a:chOff x="1410" y="6890"/>
            <a:chExt cx="6537" cy="1134"/>
          </a:xfrm>
        </p:grpSpPr>
        <p:sp>
          <p:nvSpPr>
            <p:cNvPr id="20" name="圆角矩形 19"/>
            <p:cNvSpPr/>
            <p:nvPr/>
          </p:nvSpPr>
          <p:spPr>
            <a:xfrm>
              <a:off x="1410" y="6890"/>
              <a:ext cx="6537" cy="1134"/>
            </a:xfrm>
            <a:prstGeom prst="roundRect">
              <a:avLst/>
            </a:prstGeom>
            <a:solidFill>
              <a:srgbClr val="C6E1DC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463" y="7117"/>
              <a:ext cx="6349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2600"/>
                </a:lnSpc>
              </a:pP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Consider the impact of other intelligences</a:t>
              </a:r>
              <a:endParaRPr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 rot="0">
            <a:off x="6360160" y="3143250"/>
            <a:ext cx="4164330" cy="1057910"/>
            <a:chOff x="287" y="6890"/>
            <a:chExt cx="6507" cy="1666"/>
          </a:xfrm>
        </p:grpSpPr>
        <p:sp>
          <p:nvSpPr>
            <p:cNvPr id="23" name="圆角矩形 22"/>
            <p:cNvSpPr/>
            <p:nvPr/>
          </p:nvSpPr>
          <p:spPr>
            <a:xfrm>
              <a:off x="287" y="6890"/>
              <a:ext cx="6507" cy="1666"/>
            </a:xfrm>
            <a:prstGeom prst="roundRect">
              <a:avLst/>
            </a:prstGeom>
            <a:solidFill>
              <a:srgbClr val="C6E1DC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69" y="7117"/>
              <a:ext cx="6325" cy="11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2600"/>
                </a:lnSpc>
              </a:pP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More intelligent body-entity interactions are needed for language base setting</a:t>
              </a:r>
              <a:endParaRPr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 rot="0">
            <a:off x="6945630" y="4991100"/>
            <a:ext cx="2700655" cy="720090"/>
            <a:chOff x="1410" y="6890"/>
            <a:chExt cx="6537" cy="1134"/>
          </a:xfrm>
        </p:grpSpPr>
        <p:sp>
          <p:nvSpPr>
            <p:cNvPr id="27" name="圆角矩形 26"/>
            <p:cNvSpPr/>
            <p:nvPr/>
          </p:nvSpPr>
          <p:spPr>
            <a:xfrm>
              <a:off x="1410" y="6890"/>
              <a:ext cx="6537" cy="1134"/>
            </a:xfrm>
            <a:prstGeom prst="roundRect">
              <a:avLst/>
            </a:prstGeom>
            <a:solidFill>
              <a:srgbClr val="C6E1DC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3" y="7117"/>
              <a:ext cx="6349" cy="6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2600"/>
                </a:lnSpc>
              </a:pPr>
              <a:r>
                <a: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L</a:t>
              </a: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earning subgoal division</a:t>
              </a:r>
              <a:endParaRPr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椭圆 37"/>
          <p:cNvSpPr/>
          <p:nvPr/>
        </p:nvSpPr>
        <p:spPr>
          <a:xfrm>
            <a:off x="852170" y="2854325"/>
            <a:ext cx="4028440" cy="1971675"/>
          </a:xfrm>
          <a:prstGeom prst="ellipse">
            <a:avLst/>
          </a:prstGeom>
          <a:gradFill>
            <a:gsLst>
              <a:gs pos="50000">
                <a:srgbClr val="97C8E1"/>
              </a:gs>
              <a:gs pos="0">
                <a:srgbClr val="BADAEB"/>
              </a:gs>
              <a:gs pos="100000">
                <a:srgbClr val="74B5D6"/>
              </a:gs>
            </a:gsLst>
            <a:lin ang="5400000" scaled="1"/>
          </a:gra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000">
                <a:sym typeface="+mn-ea"/>
              </a:rPr>
              <a:t>n</a:t>
            </a:r>
            <a:r>
              <a:rPr lang="zh-CN" altLang="en-US" sz="2000">
                <a:sym typeface="+mn-ea"/>
              </a:rPr>
              <a:t>atural language</a:t>
            </a:r>
            <a:endParaRPr lang="zh-CN" altLang="en-US" sz="2000">
              <a:sym typeface="+mn-ea"/>
            </a:endParaRPr>
          </a:p>
          <a:p>
            <a:pPr algn="just"/>
            <a:endParaRPr lang="zh-CN" altLang="en-US" sz="2000">
              <a:sym typeface="+mn-ea"/>
            </a:endParaRPr>
          </a:p>
          <a:p>
            <a:pPr algn="just"/>
            <a:r>
              <a:rPr lang="zh-CN" altLang="en-US" sz="2000">
                <a:sym typeface="+mn-ea"/>
              </a:rPr>
              <a:t> generalization of policies </a:t>
            </a:r>
            <a:endParaRPr lang="zh-CN" altLang="en-US" sz="2000"/>
          </a:p>
        </p:txBody>
      </p:sp>
      <p:sp>
        <p:nvSpPr>
          <p:cNvPr id="40" name="左大括号 39"/>
          <p:cNvSpPr/>
          <p:nvPr/>
        </p:nvSpPr>
        <p:spPr>
          <a:xfrm>
            <a:off x="4987290" y="1773555"/>
            <a:ext cx="1090295" cy="3938270"/>
          </a:xfrm>
          <a:prstGeom prst="leftBrace">
            <a:avLst>
              <a:gd name="adj1" fmla="val 8333"/>
              <a:gd name="adj2" fmla="val 50009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>
            <a:off x="1713230" y="2057400"/>
            <a:ext cx="232283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just"/>
            <a:r>
              <a:rPr lang="zh-CN" altLang="en-US" sz="2000">
                <a:sym typeface="+mn-ea"/>
              </a:rPr>
              <a:t>multi-agent settings</a:t>
            </a:r>
            <a:endParaRPr lang="zh-CN" altLang="en-US" sz="2000">
              <a:sym typeface="+mn-ea"/>
            </a:endParaRPr>
          </a:p>
        </p:txBody>
      </p:sp>
      <p:sp>
        <p:nvSpPr>
          <p:cNvPr id="46" name="右箭头 45"/>
          <p:cNvSpPr/>
          <p:nvPr/>
        </p:nvSpPr>
        <p:spPr>
          <a:xfrm rot="5400000">
            <a:off x="2637155" y="3769360"/>
            <a:ext cx="260985" cy="226060"/>
          </a:xfrm>
          <a:prstGeom prst="rightArrow">
            <a:avLst/>
          </a:prstGeom>
          <a:gradFill>
            <a:gsLst>
              <a:gs pos="50000">
                <a:schemeClr val="accent1"/>
              </a:gs>
              <a:gs pos="0">
                <a:schemeClr val="accent1">
                  <a:lumMod val="25000"/>
                  <a:lumOff val="75000"/>
                </a:schemeClr>
              </a:gs>
              <a:gs pos="100000">
                <a:schemeClr val="accent1">
                  <a:lumMod val="85000"/>
                </a:schemeClr>
              </a:gs>
            </a:gsLst>
            <a:lin ang="5400000" scaled="1"/>
          </a:gradFill>
          <a:ln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Introduction</a:t>
            </a:r>
            <a:endParaRPr lang="en-US" altLang="zh-CN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  <a:sym typeface="+mn-ea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1035" y="1224280"/>
            <a:ext cx="10439400" cy="48393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1162685" y="2165350"/>
            <a:ext cx="3966210" cy="803275"/>
          </a:xfrm>
          <a:prstGeom prst="roundRect">
            <a:avLst/>
          </a:prstGeom>
          <a:solidFill>
            <a:srgbClr val="C6E1D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ts val="2600"/>
              </a:lnSpc>
              <a:buClrTx/>
              <a:buSzTx/>
              <a:buFontTx/>
            </a:pPr>
            <a:r>
              <a:rPr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Zhong et al., 2019；Hanjie et al., 2021</a:t>
            </a:r>
            <a:endParaRPr dirty="0">
              <a:solidFill>
                <a:srgbClr val="1A62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420495" y="1737360"/>
            <a:ext cx="18148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Previous works</a:t>
            </a:r>
            <a:endParaRPr lang="en-US" altLang="zh-CN"/>
          </a:p>
        </p:txBody>
      </p:sp>
      <p:sp>
        <p:nvSpPr>
          <p:cNvPr id="8" name="圆角矩形 7"/>
          <p:cNvSpPr/>
          <p:nvPr/>
        </p:nvSpPr>
        <p:spPr>
          <a:xfrm>
            <a:off x="8314690" y="3370580"/>
            <a:ext cx="2323465" cy="85852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generalization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41" idx="3"/>
            <a:endCxn id="8" idx="1"/>
          </p:cNvCxnSpPr>
          <p:nvPr/>
        </p:nvCxnSpPr>
        <p:spPr>
          <a:xfrm>
            <a:off x="5128895" y="2567305"/>
            <a:ext cx="3185795" cy="12325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 rot="1320000">
            <a:off x="5186680" y="2700020"/>
            <a:ext cx="3240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grounding language to dynamics 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 rot="1440000">
            <a:off x="5557520" y="3250565"/>
            <a:ext cx="1273810" cy="3028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entity level</a:t>
            </a:r>
            <a:endParaRPr lang="zh-CN" altLang="en-US"/>
          </a:p>
          <a:p>
            <a:endParaRPr lang="zh-CN" altLang="en-US"/>
          </a:p>
        </p:txBody>
      </p:sp>
      <p:sp>
        <p:nvSpPr>
          <p:cNvPr id="15" name="圆角矩形 14"/>
          <p:cNvSpPr/>
          <p:nvPr/>
        </p:nvSpPr>
        <p:spPr>
          <a:xfrm>
            <a:off x="2748280" y="4629150"/>
            <a:ext cx="795020" cy="511175"/>
          </a:xfrm>
          <a:prstGeom prst="roundRect">
            <a:avLst/>
          </a:prstGeom>
          <a:solidFill>
            <a:srgbClr val="C6E1DC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>
              <a:lnSpc>
                <a:spcPts val="2600"/>
              </a:lnSpc>
              <a:buClrTx/>
              <a:buSzTx/>
              <a:buFontTx/>
            </a:pPr>
            <a:r>
              <a:rPr lang="en-US"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Endi</a:t>
            </a:r>
            <a:endParaRPr lang="en-US" dirty="0">
              <a:solidFill>
                <a:srgbClr val="1A62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/>
          <p:cNvCxnSpPr>
            <a:stCxn id="41" idx="2"/>
            <a:endCxn id="15" idx="0"/>
          </p:cNvCxnSpPr>
          <p:nvPr/>
        </p:nvCxnSpPr>
        <p:spPr>
          <a:xfrm>
            <a:off x="3145790" y="2968625"/>
            <a:ext cx="0" cy="16605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2583180" y="3615055"/>
            <a:ext cx="9340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nspired</a:t>
            </a:r>
            <a:endParaRPr lang="zh-CN" altLang="en-US"/>
          </a:p>
        </p:txBody>
      </p:sp>
      <p:cxnSp>
        <p:nvCxnSpPr>
          <p:cNvPr id="18" name="直接箭头连接符 17"/>
          <p:cNvCxnSpPr>
            <a:stCxn id="15" idx="3"/>
            <a:endCxn id="8" idx="1"/>
          </p:cNvCxnSpPr>
          <p:nvPr/>
        </p:nvCxnSpPr>
        <p:spPr>
          <a:xfrm flipV="1">
            <a:off x="3543300" y="3799840"/>
            <a:ext cx="4771390" cy="10852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 rot="20700000">
            <a:off x="5108575" y="3921760"/>
            <a:ext cx="9925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policies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Related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Work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1035" y="1224280"/>
            <a:ext cx="10439400" cy="483933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5750" y="1367897"/>
            <a:ext cx="4460643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GB" altLang="zh-C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</a:t>
            </a:r>
            <a:r>
              <a:rPr lang="en-US" altLang="en-GB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grounded policy-learning</a:t>
            </a:r>
            <a:endParaRPr lang="en-US" altLang="en-GB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929557" y="1778721"/>
            <a:ext cx="9655942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600"/>
              </a:lnSpc>
            </a:pP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Language grounding</a:t>
            </a:r>
            <a:r>
              <a:rPr lang="en-US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refers to learning the meaning of natural language units,e.g., utterances, phrases, or words, by leveraging the non-linguistic context.</a:t>
            </a:r>
            <a:endParaRPr altLang="zh-CN" sz="2000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929815" y="2849910"/>
            <a:ext cx="4767467" cy="2818618"/>
            <a:chOff x="1475" y="4734"/>
            <a:chExt cx="7508" cy="4439"/>
          </a:xfrm>
        </p:grpSpPr>
        <p:grpSp>
          <p:nvGrpSpPr>
            <p:cNvPr id="2" name="组合 1"/>
            <p:cNvGrpSpPr/>
            <p:nvPr/>
          </p:nvGrpSpPr>
          <p:grpSpPr>
            <a:xfrm>
              <a:off x="1475" y="4734"/>
              <a:ext cx="7450" cy="2173"/>
              <a:chOff x="1391" y="6890"/>
              <a:chExt cx="7450" cy="2173"/>
            </a:xfrm>
          </p:grpSpPr>
          <p:sp>
            <p:nvSpPr>
              <p:cNvPr id="41" name="圆角矩形 40"/>
              <p:cNvSpPr/>
              <p:nvPr/>
            </p:nvSpPr>
            <p:spPr>
              <a:xfrm>
                <a:off x="1391" y="6890"/>
                <a:ext cx="7450" cy="2173"/>
              </a:xfrm>
              <a:prstGeom prst="roundRect">
                <a:avLst/>
              </a:prstGeom>
              <a:solidFill>
                <a:srgbClr val="C6E1DC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63" y="7117"/>
                <a:ext cx="7229" cy="1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600"/>
                  </a:lnSpc>
                </a:pPr>
                <a:r>
                  <a:rPr dirty="0">
                    <a:solidFill>
                      <a:srgbClr val="1A62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Wang et al., 2019; Blukis et al., 2019; Janner et al., 2018; Küttler et al., 2020; Tellex et al., 2020; Branavan et al., 2012</a:t>
                </a:r>
                <a:endPara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" name="组合 5"/>
            <p:cNvGrpSpPr/>
            <p:nvPr/>
          </p:nvGrpSpPr>
          <p:grpSpPr>
            <a:xfrm>
              <a:off x="1475" y="7507"/>
              <a:ext cx="7508" cy="1666"/>
              <a:chOff x="287" y="6890"/>
              <a:chExt cx="7450" cy="1666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87" y="6890"/>
                <a:ext cx="7450" cy="1666"/>
              </a:xfrm>
              <a:prstGeom prst="roundRect">
                <a:avLst/>
              </a:prstGeom>
              <a:solidFill>
                <a:srgbClr val="C6E1DC"/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kumimoji="1" lang="zh-CN" altLang="en-US"/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469" y="7117"/>
                <a:ext cx="7229" cy="1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>
                  <a:lnSpc>
                    <a:spcPts val="2600"/>
                  </a:lnSpc>
                </a:pPr>
                <a:r>
                  <a:rPr dirty="0">
                    <a:solidFill>
                      <a:srgbClr val="1A62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Hill et al.</a:t>
                </a:r>
                <a:r>
                  <a:rPr lang="en-US" dirty="0">
                    <a:solidFill>
                      <a:srgbClr val="1A62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dirty="0">
                    <a:solidFill>
                      <a:srgbClr val="1A62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2020a; 2019; 2020b</a:t>
                </a:r>
                <a:r>
                  <a:rPr lang="en-US" dirty="0">
                    <a:solidFill>
                      <a:srgbClr val="1A62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);Co-Reyes et al.2018;Huang et al.2022</a:t>
                </a:r>
                <a:endPara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11" name="右箭头 10"/>
          <p:cNvSpPr/>
          <p:nvPr/>
        </p:nvSpPr>
        <p:spPr>
          <a:xfrm>
            <a:off x="5998578" y="4085511"/>
            <a:ext cx="1038144" cy="400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爆炸形 1 17"/>
          <p:cNvSpPr/>
          <p:nvPr/>
        </p:nvSpPr>
        <p:spPr>
          <a:xfrm>
            <a:off x="7324090" y="2900680"/>
            <a:ext cx="3637915" cy="246888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Inability to generalize to new dynamics or task distributions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Related</a:t>
            </a:r>
            <a:r>
              <a:rPr lang="zh-CN" altLang="en-US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  <a:sym typeface="+mn-ea"/>
              </a:rPr>
              <a:t>Work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0" name="圆角矩形 12"/>
          <p:cNvSpPr>
            <a:spLocks noChangeArrowheads="1"/>
          </p:cNvSpPr>
          <p:nvPr/>
        </p:nvSpPr>
        <p:spPr bwMode="auto">
          <a:xfrm>
            <a:off x="661035" y="1224280"/>
            <a:ext cx="10439400" cy="4893945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65835" y="1367790"/>
            <a:ext cx="59423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GB" altLang="zh-CN" sz="2000" b="0" i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Language grounding to dynamics of environments</a:t>
            </a:r>
            <a:endParaRPr lang="en-GB" altLang="zh-CN" sz="2000" b="0" i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929557" y="1778721"/>
            <a:ext cx="9655942" cy="424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600"/>
              </a:lnSpc>
            </a:pP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Agents can figure out the dynamics of the environment</a:t>
            </a:r>
            <a:r>
              <a:rPr lang="en-US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manual.</a:t>
            </a:r>
            <a:endParaRPr altLang="zh-CN" sz="2000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 rot="0">
            <a:off x="1196340" y="4936490"/>
            <a:ext cx="6555740" cy="1056005"/>
            <a:chOff x="1391" y="6890"/>
            <a:chExt cx="7450" cy="2173"/>
          </a:xfrm>
        </p:grpSpPr>
        <p:sp>
          <p:nvSpPr>
            <p:cNvPr id="41" name="圆角矩形 40"/>
            <p:cNvSpPr/>
            <p:nvPr/>
          </p:nvSpPr>
          <p:spPr>
            <a:xfrm>
              <a:off x="1391" y="6890"/>
              <a:ext cx="7450" cy="2173"/>
            </a:xfrm>
            <a:prstGeom prst="roundRect">
              <a:avLst/>
            </a:prstGeom>
            <a:solidFill>
              <a:srgbClr val="C6E1DC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1463" y="7117"/>
              <a:ext cx="7266" cy="1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2600"/>
                </a:lnSpc>
              </a:pP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Wang et al., 2020; 2019; Jeon et al., 2022; Tang</a:t>
              </a:r>
              <a:r>
                <a: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et al., 2018; Yang et al., 2019</a:t>
              </a:r>
              <a:r>
                <a: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;Zhong et al., 2019; Hanjie et al.,2021;Liu et al., 2022</a:t>
              </a:r>
              <a:endParaRPr lang="en-US"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右箭头 10"/>
          <p:cNvSpPr/>
          <p:nvPr/>
        </p:nvSpPr>
        <p:spPr>
          <a:xfrm>
            <a:off x="6714223" y="2783126"/>
            <a:ext cx="1038144" cy="40002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爆炸形 1 17"/>
          <p:cNvSpPr/>
          <p:nvPr/>
        </p:nvSpPr>
        <p:spPr>
          <a:xfrm>
            <a:off x="7752080" y="2131695"/>
            <a:ext cx="3098165" cy="1831975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Lack of entity</a:t>
            </a:r>
            <a:r>
              <a:rPr lang="en-US" altLang="zh-CN"/>
              <a:t>-</a:t>
            </a:r>
            <a:r>
              <a:rPr lang="zh-CN" altLang="en-US"/>
              <a:t>level language </a:t>
            </a:r>
            <a:r>
              <a:rPr lang="en-GB" altLang="zh-CN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grounding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965835" y="369570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GB" altLang="zh-CN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Subgoal Assignment</a:t>
            </a:r>
            <a:endParaRPr lang="en-GB" altLang="zh-CN" sz="2000"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05757" y="4094566"/>
            <a:ext cx="9655942" cy="7581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>
              <a:lnSpc>
                <a:spcPts val="2600"/>
              </a:lnSpc>
            </a:pP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In the goal-based multi-agent setting,</a:t>
            </a:r>
            <a:r>
              <a:rPr lang="en-US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zh-CN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complete the goal more efficiently, agents needto coordinate with each other</a:t>
            </a:r>
            <a:r>
              <a:rPr lang="en-US" sz="2000" b="0" i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b="0" i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组合 4"/>
          <p:cNvGrpSpPr/>
          <p:nvPr/>
        </p:nvGrpSpPr>
        <p:grpSpPr>
          <a:xfrm rot="0">
            <a:off x="1196340" y="2493645"/>
            <a:ext cx="5282565" cy="1056005"/>
            <a:chOff x="1391" y="6890"/>
            <a:chExt cx="7450" cy="2173"/>
          </a:xfrm>
        </p:grpSpPr>
        <p:sp>
          <p:nvSpPr>
            <p:cNvPr id="7" name="圆角矩形 6"/>
            <p:cNvSpPr/>
            <p:nvPr/>
          </p:nvSpPr>
          <p:spPr>
            <a:xfrm>
              <a:off x="1391" y="6890"/>
              <a:ext cx="7450" cy="2173"/>
            </a:xfrm>
            <a:prstGeom prst="roundRect">
              <a:avLst/>
            </a:prstGeom>
            <a:solidFill>
              <a:srgbClr val="C6E1DC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kumimoji="1"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463" y="7117"/>
              <a:ext cx="7266" cy="15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ts val="2600"/>
                </a:lnSpc>
              </a:pP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Narasimhan et al. </a:t>
              </a:r>
              <a:r>
                <a: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2018</a:t>
              </a:r>
              <a:r>
                <a:rPr lang="en-US" dirty="0">
                  <a:solidFill>
                    <a:srgbClr val="1A62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,;Zhong et al., 2019;Hanjie et al., 2021;Zhonget al., 2021</a:t>
              </a:r>
              <a:endParaRPr lang="en-US" dirty="0">
                <a:solidFill>
                  <a:srgbClr val="1A6299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" name="右箭头 11"/>
          <p:cNvSpPr/>
          <p:nvPr/>
        </p:nvSpPr>
        <p:spPr>
          <a:xfrm>
            <a:off x="7932420" y="5251450"/>
            <a:ext cx="586105" cy="4000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爆炸形 1 18"/>
          <p:cNvSpPr/>
          <p:nvPr/>
        </p:nvSpPr>
        <p:spPr>
          <a:xfrm>
            <a:off x="8568690" y="4492625"/>
            <a:ext cx="2423795" cy="1562100"/>
          </a:xfrm>
          <a:prstGeom prst="irregularSeal1">
            <a:avLst/>
          </a:prstGeom>
          <a:ln>
            <a:solidFill>
              <a:schemeClr val="tx1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without</a:t>
            </a:r>
            <a:r>
              <a:rPr lang="en-US" altLang="zh-CN"/>
              <a:t> </a:t>
            </a:r>
            <a:r>
              <a:rPr lang="zh-CN" altLang="en-US"/>
              <a:t>natural language</a:t>
            </a:r>
            <a:r>
              <a:rPr lang="en-US" altLang="zh-CN"/>
              <a:t> </a:t>
            </a:r>
            <a:endParaRPr lang="en-US" altLang="zh-CN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Contributions</a:t>
            </a:r>
            <a:endParaRPr lang="zh-CN" altLang="en-US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文本框 29"/>
          <p:cNvSpPr txBox="1"/>
          <p:nvPr/>
        </p:nvSpPr>
        <p:spPr>
          <a:xfrm>
            <a:off x="1035050" y="1513840"/>
            <a:ext cx="10790555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indent="-28575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GB" altLang="zh-CN" sz="24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Entity Divider with Language Grounding in Multi-Agent Reinforcement Learning</a:t>
            </a:r>
            <a:endParaRPr lang="en-GB" altLang="zh-CN" sz="2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035269" y="2061537"/>
            <a:ext cx="9638615" cy="27997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p"/>
            </a:pP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 propose a novel framework for language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grounding in multi-agent reinforcement learning (MARL),entity divider (EnDi)</a:t>
            </a:r>
            <a:r>
              <a:rPr lang="en-US" sz="200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p"/>
            </a:pPr>
            <a:endParaRPr sz="200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p"/>
            </a:pPr>
            <a:r>
              <a:rPr lang="en-GB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framework is the first attempt to address the challenges</a:t>
            </a:r>
            <a:r>
              <a:rPr lang="en-US" altLang="en-GB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altLang="zh-CN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 grounding language for generalization to unseen dynamics in multi-agent settings.</a:t>
            </a:r>
            <a:endParaRPr lang="en-GB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p"/>
            </a:pPr>
            <a:endParaRPr lang="en-GB" altLang="zh-CN"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" lvl="2" indent="-342900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p"/>
            </a:pPr>
            <a:r>
              <a:rPr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Empirically, we demonstrate that EnDi outperforms</a:t>
            </a:r>
            <a:r>
              <a:rPr lang="en-US"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existing language-based methods in all tasks by a large margin.</a:t>
            </a:r>
            <a:endParaRPr sz="20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661035" y="1224280"/>
            <a:ext cx="10962005" cy="48920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ethodology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256540" y="1096645"/>
            <a:ext cx="11365865" cy="51968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779905" y="1985010"/>
            <a:ext cx="8319770" cy="390144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3997325" y="1739900"/>
            <a:ext cx="1586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Subgoal Division Module</a:t>
            </a: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779905" y="2112010"/>
            <a:ext cx="6021705" cy="3774440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7959725" y="2112010"/>
            <a:ext cx="1764665" cy="3775075"/>
          </a:xfrm>
          <a:prstGeom prst="rect">
            <a:avLst/>
          </a:prstGeom>
          <a:noFill/>
          <a:ln w="19050" cmpd="sng">
            <a:gradFill>
              <a:gsLst>
                <a:gs pos="97000">
                  <a:srgbClr val="96C0B8"/>
                </a:gs>
                <a:gs pos="0">
                  <a:srgbClr val="00D1E7"/>
                </a:gs>
              </a:gsLst>
              <a:lin ang="2700000" scaled="0"/>
            </a:gra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347075" y="1739900"/>
            <a:ext cx="989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Policy Module</a:t>
            </a: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60966" y="1218065"/>
            <a:ext cx="307975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Overall Framework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600" y="65698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ethodology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966" y="1218065"/>
            <a:ext cx="4354195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altLang="zh-CN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Language Grounding</a:t>
            </a: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256540" y="1096645"/>
            <a:ext cx="11365865" cy="51968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r="58991"/>
          <a:stretch>
            <a:fillRect/>
          </a:stretch>
        </p:blipFill>
        <p:spPr>
          <a:xfrm>
            <a:off x="7450455" y="1744345"/>
            <a:ext cx="3411855" cy="3901440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808990" y="1922145"/>
            <a:ext cx="69062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just"/>
            <a:r>
              <a:rPr lang="zh-CN" altLang="en-US" sz="2000"/>
              <a:t>language-based representation</a:t>
            </a:r>
            <a:endParaRPr lang="zh-CN" altLang="en-US" sz="20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404" t="8640" r="1674" b="16391"/>
          <a:stretch>
            <a:fillRect/>
          </a:stretch>
        </p:blipFill>
        <p:spPr>
          <a:xfrm>
            <a:off x="1778000" y="2780665"/>
            <a:ext cx="4159250" cy="374650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9878695" y="2004060"/>
            <a:ext cx="390525" cy="132397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878695" y="3705860"/>
            <a:ext cx="390525" cy="1323975"/>
          </a:xfrm>
          <a:prstGeom prst="rect">
            <a:avLst/>
          </a:prstGeom>
          <a:noFill/>
          <a:ln w="19050" cmpd="sng">
            <a:solidFill>
              <a:srgbClr val="FF000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962390" y="1431925"/>
            <a:ext cx="18275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altLang="zh-CN" sz="1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Language Grounding</a:t>
            </a:r>
            <a:r>
              <a:rPr lang="en-US" sz="10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Module</a:t>
            </a:r>
            <a:endParaRPr lang="en-US" sz="10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cxnSp>
        <p:nvCxnSpPr>
          <p:cNvPr id="9" name="直接箭头连接符 8"/>
          <p:cNvCxnSpPr>
            <a:stCxn id="10" idx="2"/>
            <a:endCxn id="7" idx="0"/>
          </p:cNvCxnSpPr>
          <p:nvPr/>
        </p:nvCxnSpPr>
        <p:spPr>
          <a:xfrm>
            <a:off x="9876155" y="1677035"/>
            <a:ext cx="198120" cy="3270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230120" y="4046220"/>
            <a:ext cx="4064000" cy="10915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txt2π (Zhong et al., 2019)</a:t>
            </a:r>
            <a:endParaRPr lang="zh-CN" altLang="en-US" sz="2000">
              <a:sym typeface="+mn-ea"/>
            </a:endParaRPr>
          </a:p>
          <a:p>
            <a:pPr indent="0" algn="just" fontAlgn="auto">
              <a:lnSpc>
                <a:spcPct val="150000"/>
              </a:lnSpc>
              <a:buClrTx/>
              <a:buSzTx/>
              <a:buFontTx/>
            </a:pPr>
            <a:r>
              <a:rPr lang="zh-CN" altLang="en-US" sz="2000">
                <a:sym typeface="+mn-ea"/>
              </a:rPr>
              <a:t>EMMA (Huang et al., 2022) </a:t>
            </a:r>
            <a:endParaRPr lang="zh-CN" altLang="en-US" sz="2000">
              <a:sym typeface="+mn-ea"/>
            </a:endParaRPr>
          </a:p>
          <a:p>
            <a:pPr algn="just">
              <a:buClrTx/>
              <a:buSzTx/>
              <a:buFontTx/>
            </a:pPr>
            <a:r>
              <a:rPr lang="zh-CN" altLang="en-US" sz="2000">
                <a:sym typeface="+mn-ea"/>
              </a:rPr>
              <a:t> </a:t>
            </a:r>
            <a:endParaRPr lang="zh-CN" altLang="en-US" sz="2000"/>
          </a:p>
        </p:txBody>
      </p:sp>
      <p:cxnSp>
        <p:nvCxnSpPr>
          <p:cNvPr id="14" name="直接箭头连接符 13"/>
          <p:cNvCxnSpPr>
            <a:endCxn id="13" idx="0"/>
          </p:cNvCxnSpPr>
          <p:nvPr/>
        </p:nvCxnSpPr>
        <p:spPr>
          <a:xfrm>
            <a:off x="3017520" y="3096895"/>
            <a:ext cx="1244600" cy="9493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46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8638262" y="6583485"/>
            <a:ext cx="298450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Tsinghua University of China</a:t>
            </a:r>
            <a:endParaRPr lang="zh-CN" altLang="en-US" sz="1000" spc="3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60966" y="6583485"/>
            <a:ext cx="192214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自强不息 厚德载物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-1269400" y="6468236"/>
            <a:ext cx="12191365" cy="287985"/>
          </a:xfrm>
          <a:prstGeom prst="rect">
            <a:avLst/>
          </a:prstGeom>
          <a:solidFill>
            <a:srgbClr val="1C6299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594659" y="6583485"/>
            <a:ext cx="2011680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000" spc="600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知行合一、经世致用</a:t>
            </a:r>
            <a:endParaRPr lang="zh-CN" altLang="en-US" sz="1000" spc="600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9157057" y="6583485"/>
            <a:ext cx="2465705" cy="245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en-US" altLang="zh-CN" sz="1000" spc="300" dirty="0">
                <a:solidFill>
                  <a:prstClr val="white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Central South University</a:t>
            </a:r>
            <a:endParaRPr lang="zh-CN" altLang="en-US" sz="1000" spc="300" dirty="0">
              <a:solidFill>
                <a:prstClr val="white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7" name="标题占位符 1"/>
          <p:cNvSpPr txBox="1"/>
          <p:nvPr/>
        </p:nvSpPr>
        <p:spPr>
          <a:xfrm>
            <a:off x="965749" y="-99830"/>
            <a:ext cx="7220993" cy="817521"/>
          </a:xfrm>
          <a:prstGeom prst="rect">
            <a:avLst/>
          </a:prstGeom>
          <a:ln>
            <a:noFill/>
          </a:ln>
        </p:spPr>
        <p:txBody>
          <a:bodyPr vert="horz" lIns="0" tIns="45716" rIns="91434" bIns="45716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   </a:t>
            </a:r>
            <a:r>
              <a:rPr lang="en-GB" altLang="zh-CN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M</a:t>
            </a:r>
            <a:r>
              <a:rPr lang="en-US" altLang="en-GB" sz="2600" b="1" dirty="0">
                <a:solidFill>
                  <a:sysClr val="windowText" lastClr="000000"/>
                </a:solidFill>
                <a:latin typeface="Arial" panose="020B0604020202020204"/>
                <a:ea typeface="微软雅黑" panose="020B0503020204020204" pitchFamily="34" charset="-122"/>
              </a:rPr>
              <a:t>ethodology</a:t>
            </a:r>
            <a:endParaRPr lang="en-US" altLang="en-GB" sz="2600" b="1" dirty="0">
              <a:solidFill>
                <a:sysClr val="windowText" lastClr="000000"/>
              </a:solidFill>
              <a:latin typeface="Arial" panose="020B0604020202020204"/>
              <a:ea typeface="微软雅黑" panose="020B0503020204020204" pitchFamily="34" charset="-122"/>
            </a:endParaRPr>
          </a:p>
        </p:txBody>
      </p:sp>
      <p:cxnSp>
        <p:nvCxnSpPr>
          <p:cNvPr id="58" name="直接连接符 57"/>
          <p:cNvCxnSpPr/>
          <p:nvPr/>
        </p:nvCxnSpPr>
        <p:spPr>
          <a:xfrm>
            <a:off x="660966" y="760552"/>
            <a:ext cx="10857934" cy="0"/>
          </a:xfrm>
          <a:prstGeom prst="line">
            <a:avLst/>
          </a:prstGeom>
          <a:noFill/>
          <a:ln w="22225" cap="flat" cmpd="sng" algn="ctr">
            <a:solidFill>
              <a:srgbClr val="1C6299"/>
            </a:solidFill>
            <a:prstDash val="solid"/>
            <a:miter lim="800000"/>
          </a:ln>
          <a:effectLst/>
        </p:spPr>
      </p:cxnSp>
      <p:pic>
        <p:nvPicPr>
          <p:cNvPr id="63" name="图片 6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5007" y="176547"/>
            <a:ext cx="1897755" cy="555876"/>
          </a:xfrm>
          <a:prstGeom prst="rect">
            <a:avLst/>
          </a:prstGeom>
        </p:spPr>
      </p:pic>
      <p:grpSp>
        <p:nvGrpSpPr>
          <p:cNvPr id="34" name="组合 33"/>
          <p:cNvGrpSpPr/>
          <p:nvPr/>
        </p:nvGrpSpPr>
        <p:grpSpPr>
          <a:xfrm>
            <a:off x="204350" y="159898"/>
            <a:ext cx="725306" cy="619446"/>
            <a:chOff x="178632" y="159728"/>
            <a:chExt cx="725344" cy="619478"/>
          </a:xfrm>
        </p:grpSpPr>
        <p:sp>
          <p:nvSpPr>
            <p:cNvPr id="35" name="椭圆 34"/>
            <p:cNvSpPr/>
            <p:nvPr/>
          </p:nvSpPr>
          <p:spPr>
            <a:xfrm>
              <a:off x="358210" y="159728"/>
              <a:ext cx="468000" cy="468000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文本框 60"/>
            <p:cNvSpPr txBox="1"/>
            <p:nvPr/>
          </p:nvSpPr>
          <p:spPr>
            <a:xfrm>
              <a:off x="230876" y="233483"/>
              <a:ext cx="673100" cy="337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altLang="zh-CN" sz="1600" i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04</a:t>
              </a:r>
              <a:endParaRPr lang="zh-CN" altLang="en-US" sz="16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178632" y="602993"/>
              <a:ext cx="176213" cy="176213"/>
            </a:xfrm>
            <a:prstGeom prst="ellipse">
              <a:avLst/>
            </a:prstGeom>
            <a:gradFill>
              <a:gsLst>
                <a:gs pos="0">
                  <a:srgbClr val="1C6299"/>
                </a:gs>
                <a:gs pos="100000">
                  <a:srgbClr val="5C307D">
                    <a:alpha val="90000"/>
                  </a:srgbClr>
                </a:gs>
              </a:gsLst>
              <a:lin ang="3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 altLang="en-US" sz="1200" i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660966" y="1218065"/>
            <a:ext cx="3750310" cy="9036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sz="240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Subgoal Division Module</a:t>
            </a:r>
            <a:endParaRPr lang="en-US" sz="2400" b="1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0" lvl="2" indent="-285750" algn="l" defTabSz="0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110000"/>
              <a:buFont typeface="Wingdings" panose="05000000000000000000" pitchFamily="2" charset="2"/>
              <a:buChar char="v"/>
            </a:pPr>
            <a:endParaRPr lang="en-GB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圆角矩形 12"/>
          <p:cNvSpPr>
            <a:spLocks noChangeArrowheads="1"/>
          </p:cNvSpPr>
          <p:nvPr/>
        </p:nvSpPr>
        <p:spPr bwMode="auto">
          <a:xfrm>
            <a:off x="256540" y="1096645"/>
            <a:ext cx="11365865" cy="5196840"/>
          </a:xfrm>
          <a:prstGeom prst="roundRect">
            <a:avLst>
              <a:gd name="adj" fmla="val 16667"/>
            </a:avLst>
          </a:prstGeom>
          <a:noFill/>
          <a:ln w="28575">
            <a:solidFill>
              <a:srgbClr val="3333FF"/>
            </a:solidFill>
            <a:prstDash val="sysDash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rcRect l="-23" r="48199"/>
          <a:stretch>
            <a:fillRect/>
          </a:stretch>
        </p:blipFill>
        <p:spPr>
          <a:xfrm>
            <a:off x="6559550" y="1744345"/>
            <a:ext cx="4311650" cy="390144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/>
              <p:cNvSpPr txBox="1"/>
              <p:nvPr/>
            </p:nvSpPr>
            <p:spPr>
              <a:xfrm>
                <a:off x="965835" y="2121535"/>
                <a:ext cx="5475605" cy="402907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/>
                  <a:t>Sub-goal delineation process</a:t>
                </a:r>
                <a:r>
                  <a:rPr lang="en-US" altLang="zh-CN"/>
                  <a:t>:</a:t>
                </a:r>
                <a:endParaRPr lang="zh-CN" altLang="en-US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1.Agent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/>
                  <a:t> generates two representations,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𝑠𝑒𝑙𝑓</m:t>
                        </m:r>
                      </m:sup>
                    </m:sSubSup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𝑔𝑜𝑎𝑙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𝑜𝑡ℎ𝑒𝑟𝑠</m:t>
                        </m:r>
                      </m:sup>
                    </m:sSubSup>
                  </m:oMath>
                </a14:m>
                <a:endParaRPr lang="en-US" altLang="zh-CN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indent="0" fontAlgn="auto">
                  <a:lnSpc>
                    <a:spcPct val="150000"/>
                  </a:lnSpc>
                </a:pP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2.2D convolution to extract a mixture feature map</a:t>
                </a: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3.Gumbel-Softmax layer to output a sub-goal division distribution over all the entities</a:t>
                </a: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4.Regularization term       ;minimize</a:t>
                </a:r>
                <a:endParaRPr lang="en-US" altLang="zh-CN"/>
              </a:p>
              <a:p>
                <a:pPr indent="0" fontAlgn="auto">
                  <a:lnSpc>
                    <a:spcPct val="150000"/>
                  </a:lnSpc>
                </a:pPr>
                <a:r>
                  <a:rPr lang="en-US" altLang="zh-CN"/>
                  <a:t>target distribution has the mean of           with a relatively low variance in the meantime</a:t>
                </a:r>
                <a:endParaRPr lang="en-US" altLang="zh-CN"/>
              </a:p>
            </p:txBody>
          </p:sp>
        </mc:Choice>
        <mc:Fallback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35" y="2121535"/>
                <a:ext cx="5475605" cy="402907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图片 25"/>
          <p:cNvPicPr>
            <a:picLocks noChangeAspect="1"/>
          </p:cNvPicPr>
          <p:nvPr/>
        </p:nvPicPr>
        <p:blipFill>
          <a:blip r:embed="rId4"/>
          <a:srcRect l="-270" t="15631" r="989" b="9769"/>
          <a:stretch>
            <a:fillRect/>
          </a:stretch>
        </p:blipFill>
        <p:spPr>
          <a:xfrm>
            <a:off x="1642110" y="3162300"/>
            <a:ext cx="2804160" cy="26670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5"/>
          <a:srcRect t="7044" b="11792"/>
          <a:stretch>
            <a:fillRect/>
          </a:stretch>
        </p:blipFill>
        <p:spPr>
          <a:xfrm>
            <a:off x="4090670" y="4251960"/>
            <a:ext cx="1452880" cy="336550"/>
          </a:xfrm>
          <a:prstGeom prst="rect">
            <a:avLst/>
          </a:prstGeom>
        </p:spPr>
      </p:pic>
      <p:pic>
        <p:nvPicPr>
          <p:cNvPr id="28" name="图片 2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66260" y="4744085"/>
            <a:ext cx="1157605" cy="309880"/>
          </a:xfrm>
          <a:prstGeom prst="rect">
            <a:avLst/>
          </a:prstGeom>
        </p:spPr>
      </p:pic>
      <p:pic>
        <p:nvPicPr>
          <p:cNvPr id="29" name="图片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30855" y="4685030"/>
            <a:ext cx="300355" cy="300355"/>
          </a:xfrm>
          <a:prstGeom prst="rect">
            <a:avLst/>
          </a:prstGeom>
        </p:spPr>
      </p:pic>
      <p:pic>
        <p:nvPicPr>
          <p:cNvPr id="30" name="图片 2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66260" y="5116195"/>
            <a:ext cx="490855" cy="3289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</p:sld>
</file>

<file path=ppt/tags/tag1.xml><?xml version="1.0" encoding="utf-8"?>
<p:tagLst xmlns:p="http://schemas.openxmlformats.org/presentationml/2006/main">
  <p:tag name="commondata" val="eyJoZGlkIjoiNzllOTZmYjE2NjgyMjg2YTYyYTNlNDY3NWZiMTRhZDQifQ=="/>
  <p:tag name="resource_record_key" val="{&quot;13&quot;:[4650186,4663468,20419712,4563109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4391</Words>
  <Application>WPS 演示</Application>
  <PresentationFormat>宽屏</PresentationFormat>
  <Paragraphs>315</Paragraphs>
  <Slides>14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宋体</vt:lpstr>
      <vt:lpstr>Wingdings</vt:lpstr>
      <vt:lpstr>微软雅黑</vt:lpstr>
      <vt:lpstr>Arial</vt:lpstr>
      <vt:lpstr>-apple-system</vt:lpstr>
      <vt:lpstr>Segoe Print</vt:lpstr>
      <vt:lpstr>Calibri</vt:lpstr>
      <vt:lpstr>Times New Roman</vt:lpstr>
      <vt:lpstr>Söhne</vt:lpstr>
      <vt:lpstr>等线</vt:lpstr>
      <vt:lpstr>等线 Light</vt:lpstr>
      <vt:lpstr>Arial Unicode MS</vt:lpstr>
      <vt:lpstr>Calibri Light</vt:lpstr>
      <vt:lpstr>Calibri</vt:lpstr>
      <vt:lpstr>BatangChe</vt:lpstr>
      <vt:lpstr>Cambria Math</vt:lpstr>
      <vt:lpstr>Office 主题​​</vt:lpstr>
      <vt:lpstr>2_Office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谭 晶晶</dc:creator>
  <cp:lastModifiedBy>无</cp:lastModifiedBy>
  <cp:revision>1719</cp:revision>
  <dcterms:created xsi:type="dcterms:W3CDTF">2021-12-22T05:58:00Z</dcterms:created>
  <dcterms:modified xsi:type="dcterms:W3CDTF">2024-06-12T02:44:53Z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3639AD8ED3514D378AD712011B282B23_13</vt:lpwstr>
  </property>
</Properties>
</file>