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12"/>
  </p:notesMasterIdLst>
  <p:sldIdLst>
    <p:sldId id="3228" r:id="rId3"/>
    <p:sldId id="3265" r:id="rId4"/>
    <p:sldId id="3266" r:id="rId5"/>
    <p:sldId id="3684" r:id="rId6"/>
    <p:sldId id="3683" r:id="rId7"/>
    <p:sldId id="3685" r:id="rId8"/>
    <p:sldId id="3686" r:id="rId9"/>
    <p:sldId id="3687" r:id="rId10"/>
    <p:sldId id="3258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6299"/>
    <a:srgbClr val="E78B81"/>
    <a:srgbClr val="96C4D1"/>
    <a:srgbClr val="8609AD"/>
    <a:srgbClr val="1A78C3"/>
    <a:srgbClr val="1A78C2"/>
    <a:srgbClr val="1C6299"/>
    <a:srgbClr val="1B6298"/>
    <a:srgbClr val="6F3A97"/>
    <a:srgbClr val="D7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94334" autoAdjust="0"/>
  </p:normalViewPr>
  <p:slideViewPr>
    <p:cSldViewPr snapToGrid="0" showGuides="1">
      <p:cViewPr varScale="1">
        <p:scale>
          <a:sx n="107" d="100"/>
          <a:sy n="107" d="100"/>
        </p:scale>
        <p:origin x="156" y="56"/>
      </p:cViewPr>
      <p:guideLst>
        <p:guide orient="horz" pos="218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2484-9D5A-6CB3-5AD6-C0EBFA85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CBD998-9D36-8158-E87D-239DFF562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E03A46-B9B5-AFB9-F4FC-9F1618AAC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学术界的异常检测不是实际应用所需要的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3187F-298C-D3B0-A781-0AE0D2C07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39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B2484-9D5A-6CB3-5AD6-C0EBFA852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CBD998-9D36-8158-E87D-239DFF5621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E03A46-B9B5-AFB9-F4FC-9F1618AAC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根据上述问题，结合场景做了一个需求分析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B3187F-298C-D3B0-A781-0AE0D2C07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10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3363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19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60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686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53763"/>
      </p:ext>
    </p:extLst>
  </p:cSld>
  <p:clrMapOvr>
    <a:masterClrMapping/>
  </p:clrMapOvr>
  <p:transition spd="slow" advClick="0" advTm="1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913765">
              <a:defRPr/>
            </a:pPr>
            <a:endParaRPr lang="en-US" altLang="zh-CN" sz="4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49EF914-9C21-BD71-7488-65C8AC2B4AE0}"/>
              </a:ext>
            </a:extLst>
          </p:cNvPr>
          <p:cNvSpPr txBox="1"/>
          <p:nvPr/>
        </p:nvSpPr>
        <p:spPr>
          <a:xfrm>
            <a:off x="4406797" y="2688748"/>
            <a:ext cx="70232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solidFill>
                  <a:schemeClr val="bg1"/>
                </a:solidFill>
              </a:rPr>
              <a:t>MonitorAssistant</a:t>
            </a:r>
            <a:r>
              <a:rPr lang="en-US" altLang="zh-CN" sz="3200" dirty="0">
                <a:solidFill>
                  <a:schemeClr val="bg1"/>
                </a:solidFill>
              </a:rPr>
              <a:t> : Simplifying Cloud Service Monitoring via Large Language Models </a:t>
            </a:r>
            <a:r>
              <a:rPr lang="zh-CN" altLang="en-US" sz="3200" dirty="0">
                <a:solidFill>
                  <a:schemeClr val="bg1"/>
                </a:solidFill>
              </a:rPr>
              <a:t>（</a:t>
            </a:r>
            <a:r>
              <a:rPr lang="en-US" altLang="zh-CN" sz="3200" dirty="0">
                <a:solidFill>
                  <a:schemeClr val="bg1"/>
                </a:solidFill>
              </a:rPr>
              <a:t>FSE 2024</a:t>
            </a:r>
            <a:r>
              <a:rPr lang="zh-CN" altLang="en-US" sz="3200" dirty="0">
                <a:solidFill>
                  <a:schemeClr val="bg1"/>
                </a:solidFill>
              </a:rPr>
              <a:t>）</a:t>
            </a: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25E81-6FF0-9FF4-8867-FA16DCDA8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291C4B3-7491-BA3A-93D8-25E50C34CA85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>
            <a:extLst>
              <a:ext uri="{FF2B5EF4-FFF2-40B4-BE49-F238E27FC236}">
                <a16:creationId xmlns:a16="http://schemas.microsoft.com/office/drawing/2014/main" id="{888A20E9-10CE-FA85-DDC0-C3C56F3602E6}"/>
              </a:ext>
            </a:extLst>
          </p:cNvPr>
          <p:cNvSpPr txBox="1"/>
          <p:nvPr/>
        </p:nvSpPr>
        <p:spPr>
          <a:xfrm>
            <a:off x="965200" y="-100014"/>
            <a:ext cx="849335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Work of this paper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1E6FAF9-8C9B-89B5-FE90-FECC4E202635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8D5F392-16A4-EB28-DCBC-9D78C3499C22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A774A5E-2FD8-CC20-D950-1B7A06562374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DCC05A5-71C0-9318-4510-4959575ED68D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6D293796-D9D0-512D-59E9-DA266E641689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B0D42A9A-7149-A83F-AA65-AFECE53FA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C6966008-0D93-C183-F597-B5CBEEDF5539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F2BA36-E654-1936-C426-7EA36AC63F0F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6D2DBBF-0F7E-3938-1C2F-80ECD1A81FDE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22D338E-8C26-739A-7FE5-0B67494821E2}"/>
              </a:ext>
            </a:extLst>
          </p:cNvPr>
          <p:cNvSpPr txBox="1"/>
          <p:nvPr/>
        </p:nvSpPr>
        <p:spPr>
          <a:xfrm>
            <a:off x="592553" y="1009792"/>
            <a:ext cx="7660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B6299"/>
                </a:solidFill>
              </a:rPr>
              <a:t>Background</a:t>
            </a:r>
            <a:r>
              <a:rPr lang="zh-CN" altLang="en-US" sz="2400" b="1" dirty="0">
                <a:solidFill>
                  <a:srgbClr val="1B6299"/>
                </a:solidFill>
              </a:rPr>
              <a:t>：</a:t>
            </a:r>
            <a:endParaRPr lang="en-US" altLang="zh-CN" sz="2400" b="1" dirty="0">
              <a:solidFill>
                <a:srgbClr val="1B6299"/>
              </a:solidFill>
            </a:endParaRPr>
          </a:p>
          <a:p>
            <a:r>
              <a:rPr lang="en-US" altLang="zh-CN" sz="2400" b="1" dirty="0"/>
              <a:t>       Large-scale cloud system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metric and incident</a:t>
            </a:r>
            <a:r>
              <a:rPr lang="zh-CN" altLang="en-US" sz="2400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A74EA2-6FAF-70E8-B34F-D3C3C909DC22}"/>
              </a:ext>
            </a:extLst>
          </p:cNvPr>
          <p:cNvSpPr txBox="1"/>
          <p:nvPr/>
        </p:nvSpPr>
        <p:spPr>
          <a:xfrm>
            <a:off x="617338" y="2035722"/>
            <a:ext cx="109015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B6299"/>
                </a:solidFill>
              </a:rPr>
              <a:t>Problem</a:t>
            </a:r>
            <a:r>
              <a:rPr lang="zh-CN" altLang="en-US" sz="2400" b="1" dirty="0">
                <a:solidFill>
                  <a:srgbClr val="1B6299"/>
                </a:solidFill>
              </a:rPr>
              <a:t>：</a:t>
            </a:r>
            <a:endParaRPr lang="en-US" altLang="zh-CN" sz="2400" b="1" dirty="0">
              <a:solidFill>
                <a:srgbClr val="1B629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No Standard for anomaly detection in real scenarios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/>
              <a:t>What is ‘anomaly’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b="1" dirty="0"/>
              <a:t>What should we do in anomaly detection ?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sz="24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b="1" dirty="0"/>
              <a:t>Existing methods do not have interpretability</a:t>
            </a:r>
            <a:r>
              <a:rPr lang="zh-CN" altLang="en-US" sz="2400" b="1" dirty="0"/>
              <a:t>：</a:t>
            </a:r>
            <a:r>
              <a:rPr lang="en-US" altLang="zh-CN" sz="2400" dirty="0"/>
              <a:t>Although academic approaches have achieved good performance, Industry predominantly uses simple, efficient methods due to better interpretability and ease of implementation.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33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25E81-6FF0-9FF4-8867-FA16DCDA8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291C4B3-7491-BA3A-93D8-25E50C34CA85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>
            <a:extLst>
              <a:ext uri="{FF2B5EF4-FFF2-40B4-BE49-F238E27FC236}">
                <a16:creationId xmlns:a16="http://schemas.microsoft.com/office/drawing/2014/main" id="{888A20E9-10CE-FA85-DDC0-C3C56F3602E6}"/>
              </a:ext>
            </a:extLst>
          </p:cNvPr>
          <p:cNvSpPr txBox="1"/>
          <p:nvPr/>
        </p:nvSpPr>
        <p:spPr>
          <a:xfrm>
            <a:off x="965200" y="-100014"/>
            <a:ext cx="849335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Requirement analysis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1E6FAF9-8C9B-89B5-FE90-FECC4E202635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8D5F392-16A4-EB28-DCBC-9D78C3499C22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A774A5E-2FD8-CC20-D950-1B7A06562374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DCC05A5-71C0-9318-4510-4959575ED68D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6D293796-D9D0-512D-59E9-DA266E641689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B0D42A9A-7149-A83F-AA65-AFECE53FA9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C6966008-0D93-C183-F597-B5CBEEDF5539}"/>
              </a:ext>
            </a:extLst>
          </p:cNvPr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AF2BA36-E654-1936-C426-7EA36AC63F0F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6D2DBBF-0F7E-3938-1C2F-80ECD1A81FDE}"/>
              </a:ext>
            </a:extLst>
          </p:cNvPr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14AEC7-53A7-0E65-A5F9-7DE9FC966C2D}"/>
              </a:ext>
            </a:extLst>
          </p:cNvPr>
          <p:cNvSpPr txBox="1"/>
          <p:nvPr/>
        </p:nvSpPr>
        <p:spPr>
          <a:xfrm>
            <a:off x="594090" y="1015730"/>
            <a:ext cx="110286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b="1" dirty="0">
                <a:solidFill>
                  <a:srgbClr val="1B6299"/>
                </a:solidFill>
              </a:rPr>
              <a:t>What is ‘anomaly’ ?</a:t>
            </a:r>
          </a:p>
          <a:p>
            <a:r>
              <a:rPr lang="en-US" altLang="zh-CN" sz="2400" b="1" dirty="0"/>
              <a:t>     Define ‘Practical Anomaly’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b="1" dirty="0"/>
              <a:t>With anomaly in metric data.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b="1" dirty="0"/>
              <a:t>Combine with a incident.</a:t>
            </a:r>
          </a:p>
          <a:p>
            <a:pPr marL="914400" lvl="1" indent="-457200">
              <a:buFont typeface="+mj-lt"/>
              <a:buAutoNum type="alphaLcPeriod"/>
            </a:pPr>
            <a:endParaRPr lang="en-US" altLang="zh-CN" sz="2400" b="1" dirty="0"/>
          </a:p>
          <a:p>
            <a:pPr marL="914400" lvl="1" indent="-457200">
              <a:buFont typeface="+mj-lt"/>
              <a:buAutoNum type="alphaLcPeriod"/>
            </a:pPr>
            <a:endParaRPr lang="en-US" altLang="zh-CN" sz="2400" b="1" dirty="0"/>
          </a:p>
          <a:p>
            <a:pPr lvl="1"/>
            <a:endParaRPr lang="en-US" altLang="zh-CN" sz="2400" b="1" dirty="0"/>
          </a:p>
          <a:p>
            <a:pPr lvl="1"/>
            <a:endParaRPr lang="en-US" altLang="zh-CN" sz="2400" b="1" dirty="0"/>
          </a:p>
          <a:p>
            <a:r>
              <a:rPr lang="en-US" altLang="zh-CN" sz="2400" b="1" dirty="0">
                <a:solidFill>
                  <a:srgbClr val="1B6299"/>
                </a:solidFill>
              </a:rPr>
              <a:t>2.  What should we do in anomaly detection ?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b="1" dirty="0"/>
              <a:t>Recognize metric anomaly. </a:t>
            </a:r>
            <a:r>
              <a:rPr lang="en-US" altLang="zh-CN" sz="2400" b="1" dirty="0">
                <a:solidFill>
                  <a:srgbClr val="FF0000"/>
                </a:solidFill>
              </a:rPr>
              <a:t>(Accuracy)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b="1" dirty="0"/>
              <a:t>Offer further explanations and </a:t>
            </a:r>
            <a:r>
              <a:rPr lang="en-US" altLang="zh-CN" sz="2400" b="1" dirty="0" err="1"/>
              <a:t>correspondin</a:t>
            </a:r>
            <a:r>
              <a:rPr lang="en-US" altLang="zh-CN" sz="2400" b="1" dirty="0"/>
              <a:t> troubleshooting  recommendations. </a:t>
            </a:r>
            <a:r>
              <a:rPr lang="en-US" altLang="zh-CN" sz="2400" b="1" dirty="0">
                <a:solidFill>
                  <a:srgbClr val="FF0000"/>
                </a:solidFill>
              </a:rPr>
              <a:t>(Interpretability)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zh-CN" sz="2400" b="1" dirty="0"/>
              <a:t>Offer engineers an friendly interaction process with a low algorithmic threshold. </a:t>
            </a:r>
            <a:r>
              <a:rPr lang="en-US" altLang="zh-CN" sz="2400" b="1" dirty="0">
                <a:solidFill>
                  <a:srgbClr val="FF0000"/>
                </a:solidFill>
              </a:rPr>
              <a:t>(Dynamic correction detection model)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B5F0A3-6956-F644-A1C0-F9BE9CB34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286" y="864967"/>
            <a:ext cx="5775958" cy="27570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C8B3CF-4457-332B-6E54-7F1D73F872F5}"/>
              </a:ext>
            </a:extLst>
          </p:cNvPr>
          <p:cNvSpPr txBox="1"/>
          <p:nvPr/>
        </p:nvSpPr>
        <p:spPr>
          <a:xfrm>
            <a:off x="8110738" y="3966358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Goal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9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1548516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8397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C59C7-BAAB-EB5A-3B04-8F540025BD09}"/>
              </a:ext>
            </a:extLst>
          </p:cNvPr>
          <p:cNvSpPr txBox="1"/>
          <p:nvPr/>
        </p:nvSpPr>
        <p:spPr>
          <a:xfrm>
            <a:off x="965200" y="-100014"/>
            <a:ext cx="849335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80A4B3-C65C-DDC9-FC23-49AD7AE7141E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9E5A3AE-B42B-3B5C-367F-10C07C215F9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78376D-51C3-F862-CF5F-5379703072C1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6C8AE4-B550-67E2-0470-3F4F8A12A5DE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8CD474C-38C9-749A-F30C-0C95F8DCC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31" y="920659"/>
            <a:ext cx="10901562" cy="364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64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1548516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8397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C59C7-BAAB-EB5A-3B04-8F540025BD09}"/>
              </a:ext>
            </a:extLst>
          </p:cNvPr>
          <p:cNvSpPr txBox="1"/>
          <p:nvPr/>
        </p:nvSpPr>
        <p:spPr>
          <a:xfrm>
            <a:off x="965200" y="-100014"/>
            <a:ext cx="849335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80A4B3-C65C-DDC9-FC23-49AD7AE7141E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9E5A3AE-B42B-3B5C-367F-10C07C215F9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78376D-51C3-F862-CF5F-5379703072C1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6C8AE4-B550-67E2-0470-3F4F8A12A5DE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8CD474C-38C9-749A-F30C-0C95F8DCC8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4048" b="385"/>
          <a:stretch/>
        </p:blipFill>
        <p:spPr>
          <a:xfrm>
            <a:off x="658631" y="874682"/>
            <a:ext cx="4086776" cy="378878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40D0452-5999-D5E9-1F28-D719BA240E89}"/>
              </a:ext>
            </a:extLst>
          </p:cNvPr>
          <p:cNvSpPr txBox="1"/>
          <p:nvPr/>
        </p:nvSpPr>
        <p:spPr>
          <a:xfrm>
            <a:off x="4745407" y="874682"/>
            <a:ext cx="67734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B6299"/>
                </a:solidFill>
              </a:rPr>
              <a:t>Utilizing both traditional method and deep learning method to improve detection accuracy</a:t>
            </a:r>
          </a:p>
          <a:p>
            <a:r>
              <a:rPr lang="en-US" altLang="zh-CN" sz="2400" b="1" dirty="0"/>
              <a:t>In database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for every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historical examples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b="1" dirty="0"/>
              <a:t>    {metric feature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Description</a:t>
            </a:r>
            <a:r>
              <a:rPr lang="zh-CN" altLang="en-US" sz="2400" b="1" dirty="0"/>
              <a:t>， </a:t>
            </a:r>
            <a:r>
              <a:rPr lang="en-US" altLang="zh-CN" sz="2400" b="1" dirty="0"/>
              <a:t>Configuration}</a:t>
            </a:r>
          </a:p>
          <a:p>
            <a:pPr marL="457200" indent="-457200">
              <a:buAutoNum type="arabicPeriod"/>
            </a:pPr>
            <a:r>
              <a:rPr lang="en-US" altLang="zh-CN" sz="2400" b="1" dirty="0"/>
              <a:t>Similarity sorting based on metric</a:t>
            </a:r>
          </a:p>
          <a:p>
            <a:pPr marL="457200" indent="-457200">
              <a:buAutoNum type="arabicPeriod"/>
            </a:pPr>
            <a:r>
              <a:rPr lang="en-US" altLang="zh-CN" sz="2400" b="1" dirty="0"/>
              <a:t>Similarity sorting based on description</a:t>
            </a:r>
          </a:p>
          <a:p>
            <a:pPr marL="457200" indent="-457200">
              <a:buAutoNum type="arabicPeriod"/>
            </a:pPr>
            <a:r>
              <a:rPr lang="en-US" altLang="zh-CN" sz="2400" b="1" dirty="0"/>
              <a:t>Configuration recommendation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1548516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8397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C59C7-BAAB-EB5A-3B04-8F540025BD09}"/>
              </a:ext>
            </a:extLst>
          </p:cNvPr>
          <p:cNvSpPr txBox="1"/>
          <p:nvPr/>
        </p:nvSpPr>
        <p:spPr>
          <a:xfrm>
            <a:off x="965200" y="-100014"/>
            <a:ext cx="849335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80A4B3-C65C-DDC9-FC23-49AD7AE7141E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9E5A3AE-B42B-3B5C-367F-10C07C215F9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78376D-51C3-F862-CF5F-5379703072C1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6C8AE4-B550-67E2-0470-3F4F8A12A5DE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8CD474C-38C9-749A-F30C-0C95F8DCC8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298" r="31859" b="-591"/>
          <a:stretch/>
        </p:blipFill>
        <p:spPr>
          <a:xfrm>
            <a:off x="658631" y="908693"/>
            <a:ext cx="4144937" cy="42476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BA64187-4A01-D83C-50DB-57B515B1DA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612"/>
          <a:stretch/>
        </p:blipFill>
        <p:spPr>
          <a:xfrm>
            <a:off x="5211877" y="5068650"/>
            <a:ext cx="6229849" cy="892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D364DF2-7802-74C5-0E48-B9E9155A0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081" y="1837156"/>
            <a:ext cx="5462296" cy="26089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8705CD4-B941-9C43-3DEF-A0C6A862DCE2}"/>
              </a:ext>
            </a:extLst>
          </p:cNvPr>
          <p:cNvSpPr txBox="1"/>
          <p:nvPr/>
        </p:nvSpPr>
        <p:spPr>
          <a:xfrm>
            <a:off x="5231081" y="817711"/>
            <a:ext cx="630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B6299"/>
                </a:solidFill>
              </a:rPr>
              <a:t>Generating Interpretable report base on historical metric-incident pairs.</a:t>
            </a:r>
          </a:p>
        </p:txBody>
      </p:sp>
    </p:spTree>
    <p:extLst>
      <p:ext uri="{BB962C8B-B14F-4D97-AF65-F5344CB8AC3E}">
        <p14:creationId xmlns:p14="http://schemas.microsoft.com/office/powerpoint/2010/main" val="483199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1548516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8397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C59C7-BAAB-EB5A-3B04-8F540025BD09}"/>
              </a:ext>
            </a:extLst>
          </p:cNvPr>
          <p:cNvSpPr txBox="1"/>
          <p:nvPr/>
        </p:nvSpPr>
        <p:spPr>
          <a:xfrm>
            <a:off x="965200" y="-100014"/>
            <a:ext cx="849335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Method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80A4B3-C65C-DDC9-FC23-49AD7AE7141E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9E5A3AE-B42B-3B5C-367F-10C07C215F9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78376D-51C3-F862-CF5F-5379703072C1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6C8AE4-B550-67E2-0470-3F4F8A12A5DE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B8CD474C-38C9-749A-F30C-0C95F8DCC8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542" b="1036"/>
          <a:stretch/>
        </p:blipFill>
        <p:spPr>
          <a:xfrm>
            <a:off x="660400" y="962858"/>
            <a:ext cx="4083792" cy="41661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7B7F32-EF69-9EC2-A732-F06A1DA23CEC}"/>
              </a:ext>
            </a:extLst>
          </p:cNvPr>
          <p:cNvSpPr txBox="1"/>
          <p:nvPr/>
        </p:nvSpPr>
        <p:spPr>
          <a:xfrm>
            <a:off x="5521820" y="951574"/>
            <a:ext cx="58131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Algorithm engineers do not understand system performance indicators, and service engineers do not understand detection algorithms. </a:t>
            </a:r>
          </a:p>
          <a:p>
            <a:endParaRPr lang="en-US" altLang="zh-CN" b="1" dirty="0"/>
          </a:p>
          <a:p>
            <a:r>
              <a:rPr lang="en-US" altLang="zh-CN" b="1" dirty="0"/>
              <a:t>Set up an interaction process for service engineers to guide model correction through large models. </a:t>
            </a:r>
            <a:endParaRPr lang="zh-CN" altLang="en-US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4CC238-05DC-DDD7-4A08-65314CEE2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128" y="2897060"/>
            <a:ext cx="4385957" cy="359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1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33427" y="235116"/>
            <a:ext cx="1548516" cy="46800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8397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AC59C7-BAAB-EB5A-3B04-8F540025BD09}"/>
              </a:ext>
            </a:extLst>
          </p:cNvPr>
          <p:cNvSpPr txBox="1"/>
          <p:nvPr/>
        </p:nvSpPr>
        <p:spPr>
          <a:xfrm>
            <a:off x="965200" y="-100014"/>
            <a:ext cx="849335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Case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A80A4B3-C65C-DDC9-FC23-49AD7AE7141E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9E5A3AE-B42B-3B5C-367F-10C07C215F9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078376D-51C3-F862-CF5F-5379703072C1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16C8AE4-B550-67E2-0470-3F4F8A12A5DE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BDFD2FD9-7B79-BF33-F78A-5D8EC7E73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876466"/>
            <a:ext cx="4797748" cy="559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586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195149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575018" cy="9232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 大 家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</a:p>
        </p:txBody>
      </p:sp>
    </p:spTree>
  </p:cSld>
  <p:clrMapOvr>
    <a:masterClrMapping/>
  </p:clrMapOvr>
  <p:transition spd="slow" advClick="0" advTm="1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QwODQxYjUwNThkN2JmNGVmOTViODE0NWNlOWExNWQifQ=="/>
  <p:tag name="KSO_WPP_MARK_KEY" val="fbd7ee1d-2535-45e1-bc33-5102b755f3b5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6945</TotalTime>
  <Words>380</Words>
  <Application>Microsoft Office PowerPoint</Application>
  <PresentationFormat>宽屏</PresentationFormat>
  <Paragraphs>78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1_Office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zhengjie jin</cp:lastModifiedBy>
  <cp:revision>271</cp:revision>
  <dcterms:created xsi:type="dcterms:W3CDTF">2019-03-09T08:01:00Z</dcterms:created>
  <dcterms:modified xsi:type="dcterms:W3CDTF">2024-06-11T06:41:31Z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E67438FDB3054C86A3619142681C97BF</vt:lpwstr>
  </property>
</Properties>
</file>