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32" r:id="rId2"/>
    <p:sldId id="3608" r:id="rId3"/>
    <p:sldId id="3626" r:id="rId4"/>
    <p:sldId id="3637" r:id="rId5"/>
    <p:sldId id="3638" r:id="rId6"/>
    <p:sldId id="3639" r:id="rId7"/>
    <p:sldId id="3627" r:id="rId8"/>
    <p:sldId id="3640" r:id="rId9"/>
    <p:sldId id="3630" r:id="rId10"/>
    <p:sldId id="3642" r:id="rId11"/>
    <p:sldId id="3614" r:id="rId12"/>
    <p:sldId id="3635"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91676" autoAdjust="0"/>
  </p:normalViewPr>
  <p:slideViewPr>
    <p:cSldViewPr snapToGrid="0">
      <p:cViewPr varScale="1">
        <p:scale>
          <a:sx n="122" d="100"/>
          <a:sy n="122" d="100"/>
        </p:scale>
        <p:origin x="878"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7561A-158B-6083-8584-55E363AC26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B6DF7B-D6C5-2BCD-902B-A09C6D6BE8B5}"/>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91813989-9AF8-9201-818F-31B66496050D}"/>
              </a:ext>
            </a:extLst>
          </p:cNvPr>
          <p:cNvSpPr>
            <a:spLocks noGrp="1"/>
          </p:cNvSpPr>
          <p:nvPr>
            <p:ph type="body" idx="1"/>
          </p:nvPr>
        </p:nvSpPr>
        <p:spPr/>
        <p:txBody>
          <a:bodyPr/>
          <a:lstStyle/>
          <a:p>
            <a:br>
              <a:rPr lang="zh-CN" altLang="en-US" dirty="0"/>
            </a:br>
            <a:r>
              <a:rPr lang="en-US" altLang="zh-CN" dirty="0"/>
              <a:t>W</a:t>
            </a:r>
            <a:r>
              <a:rPr lang="zh-CN" altLang="en-US" dirty="0"/>
              <a:t>其实就是邻居节点和自身的邻接图，</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8A09B8F-32F7-5147-7244-7EFAA379606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77108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0308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523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13</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EE586-8A14-C3E6-1930-93C9AC0148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A2682F-1342-6A60-A92B-CF18DEA92A17}"/>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D5AFA3F-B50D-9991-C5D0-8A0DD1FDEFB7}"/>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FDDFCA1-A714-BC34-3221-4F36562FB92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4144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07531-89E3-891F-AFE1-9F55236D110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2A97E2-3ED6-698F-04EF-EA001CFD4413}"/>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B5F2703A-4150-10E9-9877-CFDF41D07142}"/>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D8AA943-F1CE-7FC8-234E-98DAF298F6BA}"/>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705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A452-9F12-74BD-43CB-02BE4CE25B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D276E1-C441-45D2-45FD-CA2A268E5531}"/>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E1077029-E3A7-1196-4CC0-A8252606B922}"/>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6B7B98D-4B70-7FD7-D557-06719EAA0774}"/>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6613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6F70E-823D-3A5D-7722-7B463576AC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6A28EE-5E70-BC89-F385-2B075A11E338}"/>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C952E63F-D8D7-BD3E-4F2D-320F878E3BF8}"/>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9DC3E85-3690-9ECC-50DA-C262F3A28E22}"/>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0123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F9BFB-548F-F45E-19EF-0F3FBD13DC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DF78C7-EA56-5105-4A8E-8A301CDA6A1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BA89BFC-3DCB-50F4-3F52-C6A74DDECD01}"/>
              </a:ext>
            </a:extLst>
          </p:cNvPr>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026DC3A-4937-68A5-B99E-01DEADA4E7A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3425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49E8C-347B-6581-1356-3622F2A3130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782CA6-4E1A-37A3-962D-B9DAF8A38D68}"/>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4F9CF7B-72F9-7304-ED4B-A3319E40868D}"/>
              </a:ext>
            </a:extLst>
          </p:cNvPr>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F83431C-4448-5932-81BA-9587BFDD7F17}"/>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02265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1411E-413F-B222-0526-89A66C36EC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9232CB-C146-1AFB-3BF6-9D61842DF480}"/>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D537FC42-3FF2-F6CF-90BE-B418BA9785E8}"/>
              </a:ext>
            </a:extLst>
          </p:cNvPr>
          <p:cNvSpPr>
            <a:spLocks noGrp="1"/>
          </p:cNvSpPr>
          <p:nvPr>
            <p:ph type="body" idx="1"/>
          </p:nvPr>
        </p:nvSpPr>
        <p:spPr/>
        <p:txBody>
          <a:bodyPr/>
          <a:lstStyle/>
          <a:p>
            <a:br>
              <a:rPr lang="zh-CN" altLang="en-US" dirty="0"/>
            </a:br>
            <a:r>
              <a:rPr lang="en-US" altLang="zh-CN" dirty="0"/>
              <a:t>W</a:t>
            </a:r>
            <a:r>
              <a:rPr lang="zh-CN" altLang="en-US" dirty="0"/>
              <a:t>其实就是邻居节点和自身的邻接图，</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879197FF-E3AD-E888-3A07-D2D85F949709}"/>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1183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2025/1/3</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580121" y="1242492"/>
            <a:ext cx="11392961" cy="235220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Chain-of-Event: Interpretable Root Cause Analysis for</a:t>
            </a:r>
          </a:p>
          <a:p>
            <a:pPr algn="ct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Microservices through Automatically Learning</a:t>
            </a:r>
          </a:p>
          <a:p>
            <a:pPr algn="ct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Weighted Event Causal Graph</a:t>
            </a:r>
          </a:p>
          <a:p>
            <a:pPr>
              <a:defRPr/>
            </a:pP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8259911" y="3018095"/>
            <a:ext cx="2880339"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FSE-2024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dirty="0">
                <a:solidFill>
                  <a:sysClr val="windowText" lastClr="000000"/>
                </a:solidFill>
                <a:latin typeface="Arial" panose="020B0604020202090204"/>
                <a:ea typeface="微软雅黑" panose="020B0503020204020204" pitchFamily="34" charset="-122"/>
              </a:rPr>
              <a:t>汇报人：孙天翔</a:t>
            </a:r>
          </a:p>
        </p:txBody>
      </p:sp>
      <p:pic>
        <p:nvPicPr>
          <p:cNvPr id="5" name="图片 4">
            <a:extLst>
              <a:ext uri="{FF2B5EF4-FFF2-40B4-BE49-F238E27FC236}">
                <a16:creationId xmlns:a16="http://schemas.microsoft.com/office/drawing/2014/main" id="{6426050C-2899-FACF-9462-34582DFD2B1E}"/>
              </a:ext>
            </a:extLst>
          </p:cNvPr>
          <p:cNvPicPr>
            <a:picLocks noChangeAspect="1"/>
          </p:cNvPicPr>
          <p:nvPr/>
        </p:nvPicPr>
        <p:blipFill>
          <a:blip r:embed="rId4"/>
          <a:stretch>
            <a:fillRect/>
          </a:stretch>
        </p:blipFill>
        <p:spPr>
          <a:xfrm>
            <a:off x="156610" y="4705830"/>
            <a:ext cx="5011518" cy="1651487"/>
          </a:xfrm>
          <a:prstGeom prst="rect">
            <a:avLst/>
          </a:prstGeom>
        </p:spPr>
      </p:pic>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A3A8B-F704-8599-602F-9ECF9B670B94}"/>
            </a:ext>
          </a:extLst>
        </p:cNvPr>
        <p:cNvGrpSpPr/>
        <p:nvPr/>
      </p:nvGrpSpPr>
      <p:grpSpPr>
        <a:xfrm>
          <a:off x="0" y="0"/>
          <a:ext cx="0" cy="0"/>
          <a:chOff x="0" y="0"/>
          <a:chExt cx="0" cy="0"/>
        </a:xfrm>
      </p:grpSpPr>
      <p:pic>
        <p:nvPicPr>
          <p:cNvPr id="25" name="图片 24">
            <a:extLst>
              <a:ext uri="{FF2B5EF4-FFF2-40B4-BE49-F238E27FC236}">
                <a16:creationId xmlns:a16="http://schemas.microsoft.com/office/drawing/2014/main" id="{C244676E-D37F-9382-B492-4F73ABE1A257}"/>
              </a:ext>
            </a:extLst>
          </p:cNvPr>
          <p:cNvPicPr>
            <a:picLocks noChangeAspect="1"/>
          </p:cNvPicPr>
          <p:nvPr/>
        </p:nvPicPr>
        <p:blipFill>
          <a:blip r:embed="rId3"/>
          <a:stretch>
            <a:fillRect/>
          </a:stretch>
        </p:blipFill>
        <p:spPr>
          <a:xfrm>
            <a:off x="4651493" y="4669770"/>
            <a:ext cx="4517860" cy="717381"/>
          </a:xfrm>
          <a:prstGeom prst="rect">
            <a:avLst/>
          </a:prstGeom>
        </p:spPr>
      </p:pic>
      <p:pic>
        <p:nvPicPr>
          <p:cNvPr id="42" name="图片 41">
            <a:extLst>
              <a:ext uri="{FF2B5EF4-FFF2-40B4-BE49-F238E27FC236}">
                <a16:creationId xmlns:a16="http://schemas.microsoft.com/office/drawing/2014/main" id="{51FC2040-1288-F9BC-AA18-57E4A5ABA617}"/>
              </a:ext>
            </a:extLst>
          </p:cNvPr>
          <p:cNvPicPr>
            <a:picLocks noChangeAspect="1"/>
          </p:cNvPicPr>
          <p:nvPr/>
        </p:nvPicPr>
        <p:blipFill>
          <a:blip r:embed="rId4"/>
          <a:stretch>
            <a:fillRect/>
          </a:stretch>
        </p:blipFill>
        <p:spPr>
          <a:xfrm>
            <a:off x="4983432" y="5653112"/>
            <a:ext cx="3355025" cy="297398"/>
          </a:xfrm>
          <a:prstGeom prst="rect">
            <a:avLst/>
          </a:prstGeom>
        </p:spPr>
      </p:pic>
      <p:pic>
        <p:nvPicPr>
          <p:cNvPr id="12" name="图片 11">
            <a:extLst>
              <a:ext uri="{FF2B5EF4-FFF2-40B4-BE49-F238E27FC236}">
                <a16:creationId xmlns:a16="http://schemas.microsoft.com/office/drawing/2014/main" id="{4E7CC8AB-20CE-0A69-C367-327C870A7FFF}"/>
              </a:ext>
            </a:extLst>
          </p:cNvPr>
          <p:cNvPicPr>
            <a:picLocks noChangeAspect="1"/>
          </p:cNvPicPr>
          <p:nvPr/>
        </p:nvPicPr>
        <p:blipFill>
          <a:blip r:embed="rId5"/>
          <a:stretch>
            <a:fillRect/>
          </a:stretch>
        </p:blipFill>
        <p:spPr>
          <a:xfrm>
            <a:off x="5293950" y="2269479"/>
            <a:ext cx="1688741" cy="454152"/>
          </a:xfrm>
          <a:prstGeom prst="rect">
            <a:avLst/>
          </a:prstGeom>
        </p:spPr>
      </p:pic>
      <p:pic>
        <p:nvPicPr>
          <p:cNvPr id="3" name="图片 2">
            <a:extLst>
              <a:ext uri="{FF2B5EF4-FFF2-40B4-BE49-F238E27FC236}">
                <a16:creationId xmlns:a16="http://schemas.microsoft.com/office/drawing/2014/main" id="{9317582A-D023-B52B-1B17-4C16383855DA}"/>
              </a:ext>
            </a:extLst>
          </p:cNvPr>
          <p:cNvPicPr>
            <a:picLocks noChangeAspect="1"/>
          </p:cNvPicPr>
          <p:nvPr/>
        </p:nvPicPr>
        <p:blipFill>
          <a:blip r:embed="rId6"/>
          <a:stretch>
            <a:fillRect/>
          </a:stretch>
        </p:blipFill>
        <p:spPr>
          <a:xfrm>
            <a:off x="443226" y="640032"/>
            <a:ext cx="3024154" cy="6061121"/>
          </a:xfrm>
          <a:prstGeom prst="rect">
            <a:avLst/>
          </a:prstGeom>
        </p:spPr>
      </p:pic>
      <p:sp>
        <p:nvSpPr>
          <p:cNvPr id="48" name="文本框 47">
            <a:extLst>
              <a:ext uri="{FF2B5EF4-FFF2-40B4-BE49-F238E27FC236}">
                <a16:creationId xmlns:a16="http://schemas.microsoft.com/office/drawing/2014/main" id="{DF800DAD-3F78-577A-58A7-0A522E135B2C}"/>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FA97C001-8B10-78B6-D821-222A595799C3}"/>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BF17B440-3EFA-CEC7-1F24-13473A8D85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89225B84-1FA2-9FCC-4736-8CC532FCA63D}"/>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E452130C-460E-7C41-3577-211395B6A42A}"/>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EF22BADD-A867-280C-5E79-C6200F679DAF}"/>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5D6AFD49-704B-EE2F-CB29-95B28A62E931}"/>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COE</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中的根因推断</a:t>
            </a:r>
          </a:p>
        </p:txBody>
      </p:sp>
      <p:sp>
        <p:nvSpPr>
          <p:cNvPr id="31" name="斜纹 30">
            <a:extLst>
              <a:ext uri="{FF2B5EF4-FFF2-40B4-BE49-F238E27FC236}">
                <a16:creationId xmlns:a16="http://schemas.microsoft.com/office/drawing/2014/main" id="{912B6A31-C5D2-49C3-C1AA-E3375D33BD1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3149B6DD-2585-0B9E-B34E-BCF0761CA5B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99099AD4-DC39-77E5-1C91-F4FF8B8A959A}"/>
              </a:ext>
            </a:extLst>
          </p:cNvPr>
          <p:cNvSpPr/>
          <p:nvPr/>
        </p:nvSpPr>
        <p:spPr>
          <a:xfrm>
            <a:off x="4350654" y="642990"/>
            <a:ext cx="7546434" cy="1553084"/>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50CD422-08E5-6895-31A3-F6538DED35D9}"/>
              </a:ext>
            </a:extLst>
          </p:cNvPr>
          <p:cNvSpPr txBox="1"/>
          <p:nvPr/>
        </p:nvSpPr>
        <p:spPr>
          <a:xfrm>
            <a:off x="4478421" y="657346"/>
            <a:ext cx="6200774" cy="369332"/>
          </a:xfrm>
          <a:prstGeom prst="rect">
            <a:avLst/>
          </a:prstGeom>
          <a:noFill/>
        </p:spPr>
        <p:txBody>
          <a:bodyPr wrap="square">
            <a:spAutoFit/>
          </a:bodyPr>
          <a:lstStyle/>
          <a:p>
            <a:r>
              <a:rPr lang="zh-CN" altLang="en-US" dirty="0">
                <a:solidFill>
                  <a:schemeClr val="accent1"/>
                </a:solidFill>
                <a:latin typeface="-apple-system"/>
              </a:rPr>
              <a:t>图排序</a:t>
            </a:r>
            <a:endParaRPr lang="en-US" altLang="zh-CN" dirty="0">
              <a:solidFill>
                <a:srgbClr val="1F2328"/>
              </a:solidFill>
              <a:latin typeface="-apple-system"/>
            </a:endParaRPr>
          </a:p>
        </p:txBody>
      </p:sp>
      <p:sp>
        <p:nvSpPr>
          <p:cNvPr id="8" name="文本框 7">
            <a:extLst>
              <a:ext uri="{FF2B5EF4-FFF2-40B4-BE49-F238E27FC236}">
                <a16:creationId xmlns:a16="http://schemas.microsoft.com/office/drawing/2014/main" id="{B8CFE9C9-B72C-FADE-4E00-E634ACAA8326}"/>
              </a:ext>
            </a:extLst>
          </p:cNvPr>
          <p:cNvSpPr txBox="1"/>
          <p:nvPr/>
        </p:nvSpPr>
        <p:spPr>
          <a:xfrm>
            <a:off x="4417657" y="1050200"/>
            <a:ext cx="7479431" cy="1169551"/>
          </a:xfrm>
          <a:prstGeom prst="rect">
            <a:avLst/>
          </a:prstGeom>
          <a:noFill/>
        </p:spPr>
        <p:txBody>
          <a:bodyPr wrap="square">
            <a:spAutoFit/>
          </a:bodyPr>
          <a:lstStyle/>
          <a:p>
            <a:r>
              <a:rPr lang="zh-CN" altLang="en-US" sz="1400" dirty="0"/>
              <a:t>对于特定事件的事件因果图，每个事件节点的根本原因得分如下：</a:t>
            </a:r>
            <a:endParaRPr lang="en-US" altLang="zh-CN" sz="1400" dirty="0"/>
          </a:p>
          <a:p>
            <a:endParaRPr lang="en-US" altLang="zh-CN" sz="1400" dirty="0"/>
          </a:p>
          <a:p>
            <a:r>
              <a:rPr lang="zh-CN" altLang="en-US" sz="1400" dirty="0">
                <a:solidFill>
                  <a:srgbClr val="1A6298"/>
                </a:solidFill>
              </a:rPr>
              <a:t>计算事件根本原因得分。</a:t>
            </a:r>
            <a:endParaRPr lang="en-US" altLang="zh-CN" sz="1400" dirty="0">
              <a:solidFill>
                <a:srgbClr val="1A6298"/>
              </a:solidFill>
            </a:endParaRPr>
          </a:p>
          <a:p>
            <a:r>
              <a:rPr lang="zh-CN" altLang="en-US" sz="1400" dirty="0"/>
              <a:t>对于事件中的特定事件，其根本原因得分由指向它的所有事件链贡献。将因果图的事件链表示为（</a:t>
            </a:r>
            <a:r>
              <a:rPr lang="en-US" altLang="zh-CN" sz="1400" dirty="0"/>
              <a:t>l1,l2,…,ln</a:t>
            </a:r>
            <a:r>
              <a:rPr lang="zh-CN" altLang="en-US" sz="1400" dirty="0"/>
              <a:t>）</a:t>
            </a:r>
            <a:r>
              <a:rPr lang="en-US" altLang="zh-CN" sz="1400" dirty="0"/>
              <a:t>.</a:t>
            </a:r>
            <a:r>
              <a:rPr lang="zh-CN" altLang="en-US" sz="1400" dirty="0"/>
              <a:t>事件的根本原因得分表示为</a:t>
            </a:r>
            <a:r>
              <a:rPr lang="en-US" altLang="zh-CN" sz="1400" dirty="0"/>
              <a:t>p(v)</a:t>
            </a:r>
            <a:r>
              <a:rPr lang="zh-CN" altLang="en-US" sz="1400" dirty="0"/>
              <a:t>，将事件链对根本原因分数的贡献记作 </a:t>
            </a:r>
            <a:r>
              <a:rPr lang="en-US" altLang="zh-CN" sz="1400" dirty="0"/>
              <a:t>p(li)</a:t>
            </a:r>
            <a:endParaRPr lang="zh-CN" altLang="en-US" sz="1400" dirty="0"/>
          </a:p>
        </p:txBody>
      </p:sp>
      <p:sp>
        <p:nvSpPr>
          <p:cNvPr id="10" name="矩形 9">
            <a:extLst>
              <a:ext uri="{FF2B5EF4-FFF2-40B4-BE49-F238E27FC236}">
                <a16:creationId xmlns:a16="http://schemas.microsoft.com/office/drawing/2014/main" id="{23B22E36-9992-E369-574D-76CEF057952D}"/>
              </a:ext>
            </a:extLst>
          </p:cNvPr>
          <p:cNvSpPr/>
          <p:nvPr/>
        </p:nvSpPr>
        <p:spPr>
          <a:xfrm>
            <a:off x="535132" y="4883727"/>
            <a:ext cx="3190009" cy="1684026"/>
          </a:xfrm>
          <a:prstGeom prst="rect">
            <a:avLst/>
          </a:prstGeom>
          <a:noFill/>
          <a:ln w="19050">
            <a:solidFill>
              <a:srgbClr val="1A62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5154CDC-D0F4-7667-339E-A9F9807C6D54}"/>
              </a:ext>
            </a:extLst>
          </p:cNvPr>
          <p:cNvSpPr txBox="1"/>
          <p:nvPr/>
        </p:nvSpPr>
        <p:spPr>
          <a:xfrm>
            <a:off x="4417657" y="2493921"/>
            <a:ext cx="6096866" cy="1877437"/>
          </a:xfrm>
          <a:prstGeom prst="rect">
            <a:avLst/>
          </a:prstGeom>
          <a:noFill/>
        </p:spPr>
        <p:txBody>
          <a:bodyPr wrap="square">
            <a:spAutoFit/>
          </a:bodyPr>
          <a:lstStyle/>
          <a:p>
            <a:endParaRPr lang="en-US" altLang="zh-CN" sz="1800" dirty="0"/>
          </a:p>
          <a:p>
            <a:r>
              <a:rPr lang="zh-CN" altLang="en-US" sz="1400" dirty="0">
                <a:solidFill>
                  <a:srgbClr val="1A6298"/>
                </a:solidFill>
              </a:rPr>
              <a:t>计算事件链的贡献。</a:t>
            </a:r>
            <a:endParaRPr lang="en-US" altLang="zh-CN" sz="1400" dirty="0">
              <a:solidFill>
                <a:srgbClr val="1A6298"/>
              </a:solidFill>
            </a:endParaRPr>
          </a:p>
          <a:p>
            <a:endParaRPr lang="en-US" altLang="zh-CN" sz="1400" dirty="0">
              <a:solidFill>
                <a:srgbClr val="1A6298"/>
              </a:solidFill>
            </a:endParaRPr>
          </a:p>
          <a:p>
            <a:r>
              <a:rPr lang="zh-CN" altLang="en-US" sz="1400" dirty="0"/>
              <a:t>对于给定的事件链，其对终端节点根本原因分数的贡献由以下几部分决定：</a:t>
            </a:r>
            <a:r>
              <a:rPr lang="en-US" altLang="zh-CN" sz="1400" dirty="0"/>
              <a:t>(1) </a:t>
            </a:r>
            <a:r>
              <a:rPr lang="zh-CN" altLang="en-US" sz="1400" dirty="0"/>
              <a:t>起始节点的重要性分数；</a:t>
            </a:r>
            <a:endParaRPr lang="en-US" altLang="zh-CN" sz="1400" dirty="0"/>
          </a:p>
          <a:p>
            <a:r>
              <a:rPr lang="en-US" altLang="zh-CN" sz="1400" dirty="0"/>
              <a:t>(2) </a:t>
            </a:r>
            <a:r>
              <a:rPr lang="zh-CN" altLang="en-US" sz="1400" dirty="0"/>
              <a:t>每个事件节点被其下一个事件引起的联合概率；</a:t>
            </a:r>
            <a:endParaRPr lang="en-US" altLang="zh-CN" sz="1400" dirty="0"/>
          </a:p>
          <a:p>
            <a:r>
              <a:rPr lang="en-US" altLang="zh-CN" sz="1400" dirty="0"/>
              <a:t>(3) </a:t>
            </a:r>
            <a:r>
              <a:rPr lang="zh-CN" altLang="en-US" sz="1400" dirty="0"/>
              <a:t>终端事件不是由其他事件引起的概率；</a:t>
            </a:r>
            <a:endParaRPr lang="en-US" altLang="zh-CN" sz="1400" dirty="0"/>
          </a:p>
          <a:p>
            <a:r>
              <a:rPr lang="en-US" altLang="zh-CN" sz="1400" dirty="0"/>
              <a:t>(4) </a:t>
            </a:r>
            <a:r>
              <a:rPr lang="zh-CN" altLang="en-US" sz="1400" dirty="0"/>
              <a:t>事件链的长度奖励项。</a:t>
            </a:r>
            <a:endParaRPr lang="en-US" altLang="zh-CN" sz="1400" dirty="0"/>
          </a:p>
        </p:txBody>
      </p:sp>
      <p:sp>
        <p:nvSpPr>
          <p:cNvPr id="16" name="矩形: 圆角 1">
            <a:extLst>
              <a:ext uri="{FF2B5EF4-FFF2-40B4-BE49-F238E27FC236}">
                <a16:creationId xmlns:a16="http://schemas.microsoft.com/office/drawing/2014/main" id="{A8747079-07E2-99A3-C696-11EDA4EB2A07}"/>
              </a:ext>
            </a:extLst>
          </p:cNvPr>
          <p:cNvSpPr/>
          <p:nvPr/>
        </p:nvSpPr>
        <p:spPr>
          <a:xfrm>
            <a:off x="4411958" y="2709112"/>
            <a:ext cx="7479431" cy="16966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4068DA2-3997-D82F-5FBC-D449D714B43C}"/>
              </a:ext>
            </a:extLst>
          </p:cNvPr>
          <p:cNvSpPr txBox="1"/>
          <p:nvPr/>
        </p:nvSpPr>
        <p:spPr>
          <a:xfrm>
            <a:off x="4019717" y="4182458"/>
            <a:ext cx="6096866" cy="584775"/>
          </a:xfrm>
          <a:prstGeom prst="rect">
            <a:avLst/>
          </a:prstGeom>
          <a:noFill/>
        </p:spPr>
        <p:txBody>
          <a:bodyPr wrap="square">
            <a:spAutoFit/>
          </a:bodyPr>
          <a:lstStyle/>
          <a:p>
            <a:endParaRPr lang="en-US" altLang="zh-CN" sz="1800" dirty="0">
              <a:solidFill>
                <a:srgbClr val="1A6298"/>
              </a:solidFill>
            </a:endParaRPr>
          </a:p>
          <a:p>
            <a:r>
              <a:rPr lang="zh-CN" altLang="en-US" sz="1400" dirty="0">
                <a:solidFill>
                  <a:srgbClr val="1A6298"/>
                </a:solidFill>
              </a:rPr>
              <a:t>假设事件链为</a:t>
            </a:r>
            <a:endParaRPr lang="en-US" altLang="zh-CN" sz="1400" dirty="0">
              <a:solidFill>
                <a:srgbClr val="1A6298"/>
              </a:solidFill>
            </a:endParaRPr>
          </a:p>
        </p:txBody>
      </p:sp>
      <p:pic>
        <p:nvPicPr>
          <p:cNvPr id="24" name="图片 23">
            <a:extLst>
              <a:ext uri="{FF2B5EF4-FFF2-40B4-BE49-F238E27FC236}">
                <a16:creationId xmlns:a16="http://schemas.microsoft.com/office/drawing/2014/main" id="{EC9FC768-0AD1-C8FC-3456-556EBBBAB7B3}"/>
              </a:ext>
            </a:extLst>
          </p:cNvPr>
          <p:cNvPicPr>
            <a:picLocks noChangeAspect="1"/>
          </p:cNvPicPr>
          <p:nvPr/>
        </p:nvPicPr>
        <p:blipFill>
          <a:blip r:embed="rId8"/>
          <a:stretch>
            <a:fillRect/>
          </a:stretch>
        </p:blipFill>
        <p:spPr>
          <a:xfrm>
            <a:off x="5229384" y="4442116"/>
            <a:ext cx="2349424" cy="385255"/>
          </a:xfrm>
          <a:prstGeom prst="rect">
            <a:avLst/>
          </a:prstGeom>
        </p:spPr>
      </p:pic>
      <p:sp>
        <p:nvSpPr>
          <p:cNvPr id="29" name="文本框 28">
            <a:extLst>
              <a:ext uri="{FF2B5EF4-FFF2-40B4-BE49-F238E27FC236}">
                <a16:creationId xmlns:a16="http://schemas.microsoft.com/office/drawing/2014/main" id="{1D650046-CEE0-C5EA-BCCA-AF754EEBE120}"/>
              </a:ext>
            </a:extLst>
          </p:cNvPr>
          <p:cNvSpPr txBox="1"/>
          <p:nvPr/>
        </p:nvSpPr>
        <p:spPr>
          <a:xfrm>
            <a:off x="9175395" y="5352542"/>
            <a:ext cx="2058403" cy="1384995"/>
          </a:xfrm>
          <a:prstGeom prst="rect">
            <a:avLst/>
          </a:prstGeom>
          <a:noFill/>
        </p:spPr>
        <p:txBody>
          <a:bodyPr wrap="square">
            <a:spAutoFit/>
          </a:bodyPr>
          <a:lstStyle/>
          <a:p>
            <a:r>
              <a:rPr lang="zh-CN" altLang="en-US" sz="1400" dirty="0">
                <a:solidFill>
                  <a:srgbClr val="1A6298"/>
                </a:solidFill>
              </a:rPr>
              <a:t>较大的因果链接权重意味着一个事件被另一个事件触发的概率很高，而较高的事件重要性分数则表明该事件在整体系统中具有重要性</a:t>
            </a:r>
          </a:p>
        </p:txBody>
      </p:sp>
      <p:sp>
        <p:nvSpPr>
          <p:cNvPr id="33" name="矩形: 圆角 1">
            <a:extLst>
              <a:ext uri="{FF2B5EF4-FFF2-40B4-BE49-F238E27FC236}">
                <a16:creationId xmlns:a16="http://schemas.microsoft.com/office/drawing/2014/main" id="{A3091B9D-2E29-B1B5-10C0-AC9DE35FB671}"/>
              </a:ext>
            </a:extLst>
          </p:cNvPr>
          <p:cNvSpPr/>
          <p:nvPr/>
        </p:nvSpPr>
        <p:spPr>
          <a:xfrm>
            <a:off x="9175395" y="5352542"/>
            <a:ext cx="1998792" cy="146966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a:extLst>
              <a:ext uri="{FF2B5EF4-FFF2-40B4-BE49-F238E27FC236}">
                <a16:creationId xmlns:a16="http://schemas.microsoft.com/office/drawing/2014/main" id="{2DD89194-8C47-1C9A-E958-8900D180EE0B}"/>
              </a:ext>
            </a:extLst>
          </p:cNvPr>
          <p:cNvPicPr>
            <a:picLocks noChangeAspect="1"/>
          </p:cNvPicPr>
          <p:nvPr/>
        </p:nvPicPr>
        <p:blipFill>
          <a:blip r:embed="rId9"/>
          <a:stretch>
            <a:fillRect/>
          </a:stretch>
        </p:blipFill>
        <p:spPr>
          <a:xfrm>
            <a:off x="7632876" y="4448752"/>
            <a:ext cx="4517860" cy="370464"/>
          </a:xfrm>
          <a:prstGeom prst="rect">
            <a:avLst/>
          </a:prstGeom>
        </p:spPr>
      </p:pic>
      <p:sp>
        <p:nvSpPr>
          <p:cNvPr id="38" name="矩形 37">
            <a:extLst>
              <a:ext uri="{FF2B5EF4-FFF2-40B4-BE49-F238E27FC236}">
                <a16:creationId xmlns:a16="http://schemas.microsoft.com/office/drawing/2014/main" id="{B08084D1-E306-B892-C753-A447E5CC9F7F}"/>
              </a:ext>
            </a:extLst>
          </p:cNvPr>
          <p:cNvSpPr/>
          <p:nvPr/>
        </p:nvSpPr>
        <p:spPr>
          <a:xfrm>
            <a:off x="5094512" y="4883727"/>
            <a:ext cx="908959" cy="4044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7AEA5250-9662-3E56-9F4A-4150E5F8A293}"/>
              </a:ext>
            </a:extLst>
          </p:cNvPr>
          <p:cNvSpPr/>
          <p:nvPr/>
        </p:nvSpPr>
        <p:spPr>
          <a:xfrm>
            <a:off x="960389" y="5009740"/>
            <a:ext cx="389439" cy="1524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F0947724-C902-BB68-64EB-BD69D8CAC029}"/>
              </a:ext>
            </a:extLst>
          </p:cNvPr>
          <p:cNvCxnSpPr>
            <a:cxnSpLocks/>
            <a:stCxn id="39" idx="3"/>
            <a:endCxn id="38" idx="1"/>
          </p:cNvCxnSpPr>
          <p:nvPr/>
        </p:nvCxnSpPr>
        <p:spPr>
          <a:xfrm>
            <a:off x="1349828" y="5085940"/>
            <a:ext cx="374468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2A8A444-D060-B42D-7AB4-10CCFEDB3589}"/>
              </a:ext>
            </a:extLst>
          </p:cNvPr>
          <p:cNvSpPr txBox="1"/>
          <p:nvPr/>
        </p:nvSpPr>
        <p:spPr>
          <a:xfrm>
            <a:off x="4361417" y="5474236"/>
            <a:ext cx="4363206" cy="1169551"/>
          </a:xfrm>
          <a:prstGeom prst="rect">
            <a:avLst/>
          </a:prstGeom>
          <a:noFill/>
        </p:spPr>
        <p:txBody>
          <a:bodyPr wrap="square">
            <a:spAutoFit/>
          </a:bodyPr>
          <a:lstStyle/>
          <a:p>
            <a:r>
              <a:rPr lang="zh-CN" altLang="en-US" sz="1400" dirty="0"/>
              <a:t>第一项 是每个事件的归一化重要性分数</a:t>
            </a:r>
            <a:endParaRPr lang="en-US" altLang="zh-CN" sz="1400" dirty="0"/>
          </a:p>
          <a:p>
            <a:r>
              <a:rPr lang="zh-CN" altLang="en-US" sz="1400" dirty="0"/>
              <a:t>第二项 </a:t>
            </a:r>
            <a:endParaRPr lang="en-US" altLang="zh-CN" sz="1400" dirty="0"/>
          </a:p>
          <a:p>
            <a:r>
              <a:rPr lang="zh-CN" altLang="en-US" sz="1400" dirty="0"/>
              <a:t>第三项为出边奖励项，表示事件 不被其他事件引起的概率（因此它是自身的根本原因）。</a:t>
            </a:r>
            <a:endParaRPr lang="en-US" altLang="zh-CN" sz="1400" dirty="0"/>
          </a:p>
          <a:p>
            <a:r>
              <a:rPr lang="zh-CN" altLang="en-US" sz="1400" dirty="0"/>
              <a:t>最后一项 表示事件链长度 的长度奖励项</a:t>
            </a:r>
          </a:p>
        </p:txBody>
      </p:sp>
      <p:sp>
        <p:nvSpPr>
          <p:cNvPr id="43" name="矩形 42">
            <a:extLst>
              <a:ext uri="{FF2B5EF4-FFF2-40B4-BE49-F238E27FC236}">
                <a16:creationId xmlns:a16="http://schemas.microsoft.com/office/drawing/2014/main" id="{B297B674-793A-D803-78EB-C123DB645EA3}"/>
              </a:ext>
            </a:extLst>
          </p:cNvPr>
          <p:cNvSpPr/>
          <p:nvPr/>
        </p:nvSpPr>
        <p:spPr>
          <a:xfrm>
            <a:off x="6131860" y="4811240"/>
            <a:ext cx="1362954" cy="584775"/>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DAEE81F-D9FF-9309-255F-5C12B0A77100}"/>
              </a:ext>
            </a:extLst>
          </p:cNvPr>
          <p:cNvSpPr/>
          <p:nvPr/>
        </p:nvSpPr>
        <p:spPr>
          <a:xfrm>
            <a:off x="2196332" y="5314006"/>
            <a:ext cx="1362954" cy="255119"/>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255A75EB-5666-4E19-2855-5D3D01655393}"/>
              </a:ext>
            </a:extLst>
          </p:cNvPr>
          <p:cNvCxnSpPr>
            <a:cxnSpLocks/>
            <a:stCxn id="45" idx="3"/>
            <a:endCxn id="43" idx="2"/>
          </p:cNvCxnSpPr>
          <p:nvPr/>
        </p:nvCxnSpPr>
        <p:spPr>
          <a:xfrm flipV="1">
            <a:off x="3559286" y="5396015"/>
            <a:ext cx="3254051" cy="4555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FEF609B4-9900-F3AF-471B-ACDF8BF51CC4}"/>
              </a:ext>
            </a:extLst>
          </p:cNvPr>
          <p:cNvSpPr/>
          <p:nvPr/>
        </p:nvSpPr>
        <p:spPr>
          <a:xfrm>
            <a:off x="7553473" y="4811240"/>
            <a:ext cx="784984" cy="584775"/>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BC68912B-80AB-0A74-1666-C89D20D19606}"/>
              </a:ext>
            </a:extLst>
          </p:cNvPr>
          <p:cNvSpPr/>
          <p:nvPr/>
        </p:nvSpPr>
        <p:spPr>
          <a:xfrm>
            <a:off x="1865813" y="5757291"/>
            <a:ext cx="648787" cy="584775"/>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7154EAF0-C401-EE4C-3857-DB2C4B68BD7F}"/>
              </a:ext>
            </a:extLst>
          </p:cNvPr>
          <p:cNvCxnSpPr>
            <a:cxnSpLocks/>
            <a:stCxn id="53" idx="0"/>
            <a:endCxn id="51" idx="2"/>
          </p:cNvCxnSpPr>
          <p:nvPr/>
        </p:nvCxnSpPr>
        <p:spPr>
          <a:xfrm flipV="1">
            <a:off x="2190207" y="5396015"/>
            <a:ext cx="5755758" cy="3612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CDCF4E1A-56AF-3D1D-6677-46409CE3EB5F}"/>
              </a:ext>
            </a:extLst>
          </p:cNvPr>
          <p:cNvSpPr/>
          <p:nvPr/>
        </p:nvSpPr>
        <p:spPr>
          <a:xfrm>
            <a:off x="8465492" y="4799903"/>
            <a:ext cx="784984" cy="584775"/>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685584D3-51E9-DEDE-7B02-56F5FE5008A8}"/>
              </a:ext>
            </a:extLst>
          </p:cNvPr>
          <p:cNvSpPr/>
          <p:nvPr/>
        </p:nvSpPr>
        <p:spPr>
          <a:xfrm>
            <a:off x="2597482" y="5776830"/>
            <a:ext cx="784984" cy="584775"/>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F9D3F00C-01B8-1917-A553-E3B58BE2AAD8}"/>
              </a:ext>
            </a:extLst>
          </p:cNvPr>
          <p:cNvCxnSpPr>
            <a:cxnSpLocks/>
            <a:endCxn id="59" idx="2"/>
          </p:cNvCxnSpPr>
          <p:nvPr/>
        </p:nvCxnSpPr>
        <p:spPr>
          <a:xfrm flipV="1">
            <a:off x="3382466" y="5384678"/>
            <a:ext cx="5475518" cy="6571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AA477E79-E337-D12B-7261-18DD2D12BFAA}"/>
              </a:ext>
            </a:extLst>
          </p:cNvPr>
          <p:cNvSpPr txBox="1"/>
          <p:nvPr/>
        </p:nvSpPr>
        <p:spPr>
          <a:xfrm>
            <a:off x="9331618" y="4791909"/>
            <a:ext cx="2636204" cy="461665"/>
          </a:xfrm>
          <a:prstGeom prst="rect">
            <a:avLst/>
          </a:prstGeom>
          <a:noFill/>
        </p:spPr>
        <p:txBody>
          <a:bodyPr wrap="square">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可以迭代计算按链长聚类的事件链所贡献的根本原因分数</a:t>
            </a:r>
            <a:endParaRPr lang="zh-CN" altLang="en-US" sz="1200" dirty="0"/>
          </a:p>
        </p:txBody>
      </p:sp>
    </p:spTree>
    <p:extLst>
      <p:ext uri="{BB962C8B-B14F-4D97-AF65-F5344CB8AC3E}">
        <p14:creationId xmlns:p14="http://schemas.microsoft.com/office/powerpoint/2010/main" val="96808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1">
            <a:extLst>
              <a:ext uri="{FF2B5EF4-FFF2-40B4-BE49-F238E27FC236}">
                <a16:creationId xmlns:a16="http://schemas.microsoft.com/office/drawing/2014/main" id="{AF73F58D-5564-0EFC-86E0-9F07870FB4AE}"/>
              </a:ext>
            </a:extLst>
          </p:cNvPr>
          <p:cNvSpPr/>
          <p:nvPr/>
        </p:nvSpPr>
        <p:spPr>
          <a:xfrm>
            <a:off x="658043" y="735900"/>
            <a:ext cx="10703006" cy="16395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028A51-39A3-5BE5-CFF2-A8105FB032C5}"/>
              </a:ext>
            </a:extLst>
          </p:cNvPr>
          <p:cNvSpPr txBox="1"/>
          <p:nvPr/>
        </p:nvSpPr>
        <p:spPr>
          <a:xfrm>
            <a:off x="797003" y="682720"/>
            <a:ext cx="10486064" cy="1569660"/>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数据集：</a:t>
            </a:r>
            <a:endParaRPr lang="en-US" altLang="zh-CN" sz="1600" dirty="0">
              <a:latin typeface="微软雅黑" panose="020B0503020204020204" pitchFamily="34" charset="-122"/>
              <a:ea typeface="微软雅黑" panose="020B0503020204020204" pitchFamily="34" charset="-122"/>
            </a:endParaRPr>
          </a:p>
          <a:p>
            <a:r>
              <a:rPr lang="zh-CN" altLang="en-US" sz="1600" b="0" i="0" dirty="0">
                <a:solidFill>
                  <a:srgbClr val="000000"/>
                </a:solidFill>
                <a:effectLst/>
                <a:latin typeface="微软雅黑" panose="020B0503020204020204" pitchFamily="34" charset="-122"/>
                <a:ea typeface="微软雅黑" panose="020B0503020204020204" pitchFamily="34" charset="-122"/>
              </a:rPr>
              <a:t>从全球排名前五的</a:t>
            </a:r>
            <a:r>
              <a:rPr lang="en-US" altLang="zh-CN" sz="1600" b="0" i="0" dirty="0">
                <a:solidFill>
                  <a:srgbClr val="000000"/>
                </a:solidFill>
                <a:effectLst/>
                <a:latin typeface="微软雅黑" panose="020B0503020204020204" pitchFamily="34" charset="-122"/>
                <a:ea typeface="微软雅黑" panose="020B0503020204020204" pitchFamily="34" charset="-122"/>
              </a:rPr>
              <a:t>ℱ</a:t>
            </a:r>
            <a:r>
              <a:rPr lang="zh-CN" altLang="en-US" sz="1600" b="0" i="0" dirty="0">
                <a:solidFill>
                  <a:srgbClr val="000000"/>
                </a:solidFill>
                <a:effectLst/>
                <a:latin typeface="微软雅黑" panose="020B0503020204020204" pitchFamily="34" charset="-122"/>
                <a:ea typeface="微软雅黑" panose="020B0503020204020204" pitchFamily="34" charset="-122"/>
              </a:rPr>
              <a:t>商务系统收集的数据集对 </a:t>
            </a:r>
            <a:r>
              <a:rPr lang="en-US" altLang="zh-CN" sz="1600" b="0" i="0" dirty="0" err="1">
                <a:solidFill>
                  <a:srgbClr val="000000"/>
                </a:solidFill>
                <a:effectLst/>
                <a:latin typeface="微软雅黑" panose="020B0503020204020204" pitchFamily="34" charset="-122"/>
                <a:ea typeface="微软雅黑" panose="020B0503020204020204" pitchFamily="34" charset="-122"/>
              </a:rPr>
              <a:t>CoE</a:t>
            </a:r>
            <a:r>
              <a:rPr lang="en-US" altLang="zh-CN" sz="1600" b="0" i="0" dirty="0">
                <a:solidFill>
                  <a:srgbClr val="000000"/>
                </a:solidFill>
                <a:effectLst/>
                <a:latin typeface="微软雅黑" panose="020B0503020204020204" pitchFamily="34" charset="-122"/>
                <a:ea typeface="微软雅黑" panose="020B0503020204020204" pitchFamily="34" charset="-122"/>
              </a:rPr>
              <a:t> </a:t>
            </a:r>
            <a:r>
              <a:rPr lang="zh-CN" altLang="en-US" sz="1600" b="0" i="0" dirty="0">
                <a:solidFill>
                  <a:srgbClr val="000000"/>
                </a:solidFill>
                <a:effectLst/>
                <a:latin typeface="微软雅黑" panose="020B0503020204020204" pitchFamily="34" charset="-122"/>
                <a:ea typeface="微软雅黑" panose="020B0503020204020204" pitchFamily="34" charset="-122"/>
              </a:rPr>
              <a:t>进行评估</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数据集包含每个服务来自</a:t>
            </a:r>
            <a:r>
              <a:rPr lang="en-US" altLang="zh-CN" sz="1600" dirty="0">
                <a:solidFill>
                  <a:srgbClr val="000000"/>
                </a:solidFill>
                <a:latin typeface="微软雅黑" panose="020B0503020204020204" pitchFamily="34" charset="-122"/>
                <a:ea typeface="微软雅黑" panose="020B0503020204020204" pitchFamily="34" charset="-122"/>
              </a:rPr>
              <a:t>46</a:t>
            </a:r>
            <a:r>
              <a:rPr lang="zh-CN" altLang="en-US" sz="1600" dirty="0">
                <a:solidFill>
                  <a:srgbClr val="000000"/>
                </a:solidFill>
                <a:latin typeface="微软雅黑" panose="020B0503020204020204" pitchFamily="34" charset="-122"/>
                <a:ea typeface="微软雅黑" panose="020B0503020204020204" pitchFamily="34" charset="-122"/>
              </a:rPr>
              <a:t>个监控信号的事件，这些事件汇总自</a:t>
            </a:r>
            <a:r>
              <a:rPr lang="en-US" altLang="zh-CN" sz="1600" dirty="0">
                <a:solidFill>
                  <a:srgbClr val="000000"/>
                </a:solidFill>
                <a:latin typeface="微软雅黑" panose="020B0503020204020204" pitchFamily="34" charset="-122"/>
                <a:ea typeface="微软雅黑" panose="020B0503020204020204" pitchFamily="34" charset="-122"/>
              </a:rPr>
              <a:t>800,000</a:t>
            </a:r>
            <a:r>
              <a:rPr lang="zh-CN" altLang="en-US" sz="1600" dirty="0">
                <a:solidFill>
                  <a:srgbClr val="000000"/>
                </a:solidFill>
                <a:latin typeface="微软雅黑" panose="020B0503020204020204" pitchFamily="34" charset="-122"/>
                <a:ea typeface="微软雅黑" panose="020B0503020204020204" pitchFamily="34" charset="-122"/>
              </a:rPr>
              <a:t>个监控信号。数据集由两个子集组成：服务数据集和业务数据集。服务数据集包括服务级别的事件（例如，连接堆叠问题），而业务数据集涵盖与业务对业务关系相关的客户</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业务影响事件（例如，交互失败）。两个数据集均包含从</a:t>
            </a:r>
            <a:r>
              <a:rPr lang="en-US" altLang="zh-CN" sz="1600" dirty="0">
                <a:solidFill>
                  <a:srgbClr val="000000"/>
                </a:solidFill>
                <a:latin typeface="微软雅黑" panose="020B0503020204020204" pitchFamily="34" charset="-122"/>
                <a:ea typeface="微软雅黑" panose="020B0503020204020204" pitchFamily="34" charset="-122"/>
              </a:rPr>
              <a:t>2020</a:t>
            </a:r>
            <a:r>
              <a:rPr lang="zh-CN" altLang="en-US" sz="1600" dirty="0">
                <a:solidFill>
                  <a:srgbClr val="000000"/>
                </a:solidFill>
                <a:latin typeface="微软雅黑" panose="020B0503020204020204" pitchFamily="34" charset="-122"/>
                <a:ea typeface="微软雅黑" panose="020B0503020204020204" pitchFamily="34" charset="-122"/>
              </a:rPr>
              <a:t>年</a:t>
            </a:r>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月到</a:t>
            </a:r>
            <a:r>
              <a:rPr lang="en-US" altLang="zh-CN" sz="1600" dirty="0">
                <a:solidFill>
                  <a:srgbClr val="000000"/>
                </a:solidFill>
                <a:latin typeface="微软雅黑" panose="020B0503020204020204" pitchFamily="34" charset="-122"/>
                <a:ea typeface="微软雅黑" panose="020B0503020204020204" pitchFamily="34" charset="-122"/>
              </a:rPr>
              <a:t>2021</a:t>
            </a:r>
            <a:r>
              <a:rPr lang="zh-CN" altLang="en-US" sz="1600" dirty="0">
                <a:solidFill>
                  <a:srgbClr val="000000"/>
                </a:solidFill>
                <a:latin typeface="微软雅黑" panose="020B0503020204020204" pitchFamily="34" charset="-122"/>
                <a:ea typeface="微软雅黑" panose="020B0503020204020204" pitchFamily="34" charset="-122"/>
              </a:rPr>
              <a:t>年</a:t>
            </a:r>
            <a:r>
              <a:rPr lang="en-US" altLang="zh-CN" sz="1600" dirty="0">
                <a:solidFill>
                  <a:srgbClr val="000000"/>
                </a:solidFill>
                <a:latin typeface="微软雅黑" panose="020B0503020204020204" pitchFamily="34" charset="-122"/>
                <a:ea typeface="微软雅黑" panose="020B0503020204020204" pitchFamily="34" charset="-122"/>
              </a:rPr>
              <a:t>4</a:t>
            </a:r>
            <a:r>
              <a:rPr lang="zh-CN" altLang="en-US" sz="1600" dirty="0">
                <a:solidFill>
                  <a:srgbClr val="000000"/>
                </a:solidFill>
                <a:latin typeface="微软雅黑" panose="020B0503020204020204" pitchFamily="34" charset="-122"/>
                <a:ea typeface="微软雅黑" panose="020B0503020204020204" pitchFamily="34" charset="-122"/>
              </a:rPr>
              <a:t>月收集的</a:t>
            </a:r>
            <a:r>
              <a:rPr lang="en-US" altLang="zh-CN" sz="1600" dirty="0">
                <a:solidFill>
                  <a:srgbClr val="000000"/>
                </a:solidFill>
                <a:latin typeface="微软雅黑" panose="020B0503020204020204" pitchFamily="34" charset="-122"/>
                <a:ea typeface="微软雅黑" panose="020B0503020204020204" pitchFamily="34" charset="-122"/>
              </a:rPr>
              <a:t>170</a:t>
            </a:r>
            <a:r>
              <a:rPr lang="zh-CN" altLang="en-US" sz="1600" dirty="0">
                <a:solidFill>
                  <a:srgbClr val="000000"/>
                </a:solidFill>
                <a:latin typeface="微软雅黑" panose="020B0503020204020204" pitchFamily="34" charset="-122"/>
                <a:ea typeface="微软雅黑" panose="020B0503020204020204" pitchFamily="34" charset="-122"/>
              </a:rPr>
              <a:t>个服务事件和</a:t>
            </a:r>
            <a:r>
              <a:rPr lang="en-US" altLang="zh-CN" sz="1600" dirty="0">
                <a:solidFill>
                  <a:srgbClr val="000000"/>
                </a:solidFill>
                <a:latin typeface="微软雅黑" panose="020B0503020204020204" pitchFamily="34" charset="-122"/>
                <a:ea typeface="微软雅黑" panose="020B0503020204020204" pitchFamily="34" charset="-122"/>
              </a:rPr>
              <a:t>782</a:t>
            </a:r>
            <a:r>
              <a:rPr lang="zh-CN" altLang="en-US" sz="1600" dirty="0">
                <a:solidFill>
                  <a:srgbClr val="000000"/>
                </a:solidFill>
                <a:latin typeface="微软雅黑" panose="020B0503020204020204" pitchFamily="34" charset="-122"/>
                <a:ea typeface="微软雅黑" panose="020B0503020204020204" pitchFamily="34" charset="-122"/>
              </a:rPr>
              <a:t>个业务事件，这些事件通过多轮随机划分均匀分配用于训练和测试。</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30E0CFA4-CB7A-E240-FFD9-9D296E02793A}"/>
              </a:ext>
            </a:extLst>
          </p:cNvPr>
          <p:cNvSpPr txBox="1"/>
          <p:nvPr/>
        </p:nvSpPr>
        <p:spPr>
          <a:xfrm>
            <a:off x="715325" y="2574922"/>
            <a:ext cx="10567742" cy="369332"/>
          </a:xfrm>
          <a:prstGeom prst="rect">
            <a:avLst/>
          </a:prstGeom>
          <a:noFill/>
        </p:spPr>
        <p:txBody>
          <a:bodyPr wrap="square">
            <a:spAutoFit/>
          </a:bodyPr>
          <a:lstStyle/>
          <a:p>
            <a:r>
              <a:rPr lang="en-US" altLang="zh-CN" b="0" i="0" dirty="0">
                <a:solidFill>
                  <a:srgbClr val="1A6298"/>
                </a:solidFill>
                <a:effectLst/>
                <a:latin typeface="微软雅黑" panose="020B0503020204020204" pitchFamily="34" charset="-122"/>
                <a:ea typeface="微软雅黑" panose="020B0503020204020204" pitchFamily="34" charset="-122"/>
              </a:rPr>
              <a:t>MEG</a:t>
            </a:r>
            <a:r>
              <a:rPr lang="zh-CN" altLang="en-US" b="0" i="0" dirty="0">
                <a:solidFill>
                  <a:srgbClr val="1A6298"/>
                </a:solidFill>
                <a:effectLst/>
                <a:latin typeface="微软雅黑" panose="020B0503020204020204" pitchFamily="34" charset="-122"/>
                <a:ea typeface="微软雅黑" panose="020B0503020204020204" pitchFamily="34" charset="-122"/>
              </a:rPr>
              <a:t>表示该算法使用基于人类专家定义的规则构建的手动事件因果图</a:t>
            </a:r>
            <a:endParaRPr lang="zh-CN" altLang="en-US" dirty="0">
              <a:solidFill>
                <a:srgbClr val="1A6298"/>
              </a:solidFill>
            </a:endParaRPr>
          </a:p>
        </p:txBody>
      </p:sp>
      <p:pic>
        <p:nvPicPr>
          <p:cNvPr id="2" name="图片 1">
            <a:extLst>
              <a:ext uri="{FF2B5EF4-FFF2-40B4-BE49-F238E27FC236}">
                <a16:creationId xmlns:a16="http://schemas.microsoft.com/office/drawing/2014/main" id="{9D52EFAA-6B33-063E-05DC-56F7A92BDC5C}"/>
              </a:ext>
            </a:extLst>
          </p:cNvPr>
          <p:cNvPicPr>
            <a:picLocks noChangeAspect="1"/>
          </p:cNvPicPr>
          <p:nvPr/>
        </p:nvPicPr>
        <p:blipFill>
          <a:blip r:embed="rId4"/>
          <a:stretch>
            <a:fillRect/>
          </a:stretch>
        </p:blipFill>
        <p:spPr>
          <a:xfrm>
            <a:off x="797003" y="3550383"/>
            <a:ext cx="5425845" cy="2886088"/>
          </a:xfrm>
          <a:prstGeom prst="rect">
            <a:avLst/>
          </a:prstGeom>
        </p:spPr>
      </p:pic>
      <p:pic>
        <p:nvPicPr>
          <p:cNvPr id="8" name="图片 7">
            <a:extLst>
              <a:ext uri="{FF2B5EF4-FFF2-40B4-BE49-F238E27FC236}">
                <a16:creationId xmlns:a16="http://schemas.microsoft.com/office/drawing/2014/main" id="{6B2887E9-87FC-1E22-52D2-CE954BD66731}"/>
              </a:ext>
            </a:extLst>
          </p:cNvPr>
          <p:cNvPicPr>
            <a:picLocks noChangeAspect="1"/>
          </p:cNvPicPr>
          <p:nvPr/>
        </p:nvPicPr>
        <p:blipFill>
          <a:blip r:embed="rId5"/>
          <a:stretch>
            <a:fillRect/>
          </a:stretch>
        </p:blipFill>
        <p:spPr>
          <a:xfrm>
            <a:off x="6773856" y="3725665"/>
            <a:ext cx="4848911" cy="1997656"/>
          </a:xfrm>
          <a:prstGeom prst="rect">
            <a:avLst/>
          </a:prstGeom>
        </p:spPr>
      </p:pic>
    </p:spTree>
    <p:extLst>
      <p:ext uri="{BB962C8B-B14F-4D97-AF65-F5344CB8AC3E}">
        <p14:creationId xmlns:p14="http://schemas.microsoft.com/office/powerpoint/2010/main" val="253822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pic>
        <p:nvPicPr>
          <p:cNvPr id="35" name="图片 34">
            <a:extLst>
              <a:ext uri="{FF2B5EF4-FFF2-40B4-BE49-F238E27FC236}">
                <a16:creationId xmlns:a16="http://schemas.microsoft.com/office/drawing/2014/main" id="{9EFC411A-4A45-5B8B-1C70-65B72E4D9CD9}"/>
              </a:ext>
            </a:extLst>
          </p:cNvPr>
          <p:cNvPicPr>
            <a:picLocks noChangeAspect="1"/>
          </p:cNvPicPr>
          <p:nvPr/>
        </p:nvPicPr>
        <p:blipFill>
          <a:blip r:embed="rId3"/>
          <a:stretch>
            <a:fillRect/>
          </a:stretch>
        </p:blipFill>
        <p:spPr>
          <a:xfrm>
            <a:off x="4115319" y="4929865"/>
            <a:ext cx="3435776" cy="1283575"/>
          </a:xfrm>
          <a:prstGeom prst="rect">
            <a:avLst/>
          </a:prstGeom>
        </p:spPr>
      </p:pic>
      <p:sp>
        <p:nvSpPr>
          <p:cNvPr id="48" name="文本框 47">
            <a:extLst>
              <a:ext uri="{FF2B5EF4-FFF2-40B4-BE49-F238E27FC236}">
                <a16:creationId xmlns:a16="http://schemas.microsoft.com/office/drawing/2014/main" id="{48D546D3-EAD7-AB5B-7B65-12D83866CA65}"/>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D3392D2-98ED-C6BD-D44F-859B526E0D98}"/>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A8AD331F-2F0F-25B7-B00A-D132D017CE06}"/>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BAD11DD6-8AA0-0BA3-395E-5B0F6D78E4B4}"/>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0D36DDA-11DB-B227-D7C3-D008233FC012}"/>
              </a:ext>
            </a:extLst>
          </p:cNvPr>
          <p:cNvSpPr txBox="1"/>
          <p:nvPr/>
        </p:nvSpPr>
        <p:spPr>
          <a:xfrm>
            <a:off x="618536" y="786354"/>
            <a:ext cx="501818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可解释性</a:t>
            </a:r>
            <a:endParaRPr lang="zh-CN" altLang="en-US" dirty="0"/>
          </a:p>
        </p:txBody>
      </p:sp>
      <p:pic>
        <p:nvPicPr>
          <p:cNvPr id="2" name="图片 1">
            <a:extLst>
              <a:ext uri="{FF2B5EF4-FFF2-40B4-BE49-F238E27FC236}">
                <a16:creationId xmlns:a16="http://schemas.microsoft.com/office/drawing/2014/main" id="{034F2717-7C20-10A6-7316-B1ECA535DDEA}"/>
              </a:ext>
            </a:extLst>
          </p:cNvPr>
          <p:cNvPicPr>
            <a:picLocks noChangeAspect="1"/>
          </p:cNvPicPr>
          <p:nvPr/>
        </p:nvPicPr>
        <p:blipFill>
          <a:blip r:embed="rId5"/>
          <a:stretch>
            <a:fillRect/>
          </a:stretch>
        </p:blipFill>
        <p:spPr>
          <a:xfrm>
            <a:off x="476524" y="1200438"/>
            <a:ext cx="3828702" cy="2921499"/>
          </a:xfrm>
          <a:prstGeom prst="rect">
            <a:avLst/>
          </a:prstGeom>
        </p:spPr>
      </p:pic>
      <p:sp>
        <p:nvSpPr>
          <p:cNvPr id="10" name="文本框 9">
            <a:extLst>
              <a:ext uri="{FF2B5EF4-FFF2-40B4-BE49-F238E27FC236}">
                <a16:creationId xmlns:a16="http://schemas.microsoft.com/office/drawing/2014/main" id="{DFFBC592-6AAB-66A1-6164-424C86F420F8}"/>
              </a:ext>
            </a:extLst>
          </p:cNvPr>
          <p:cNvSpPr txBox="1"/>
          <p:nvPr/>
        </p:nvSpPr>
        <p:spPr>
          <a:xfrm>
            <a:off x="4563607" y="863298"/>
            <a:ext cx="7151869" cy="584775"/>
          </a:xfrm>
          <a:prstGeom prst="rect">
            <a:avLst/>
          </a:prstGeom>
          <a:noFill/>
        </p:spPr>
        <p:txBody>
          <a:bodyPr wrap="square">
            <a:spAutoFit/>
          </a:bodyPr>
          <a:lstStyle/>
          <a:p>
            <a:r>
              <a:rPr lang="en-US" altLang="zh-CN" sz="1600" dirty="0" err="1"/>
              <a:t>CoE</a:t>
            </a:r>
            <a:r>
              <a:rPr lang="zh-CN" altLang="en-US" sz="1600" dirty="0"/>
              <a:t>学习到的</a:t>
            </a:r>
            <a:r>
              <a:rPr lang="zh-CN" altLang="en-US" sz="1600" dirty="0">
                <a:solidFill>
                  <a:srgbClr val="C00000"/>
                </a:solidFill>
              </a:rPr>
              <a:t>因果链接权重</a:t>
            </a:r>
            <a:r>
              <a:rPr lang="zh-CN" altLang="en-US" sz="1600" dirty="0"/>
              <a:t>和</a:t>
            </a:r>
            <a:r>
              <a:rPr lang="zh-CN" altLang="en-US" sz="1600" dirty="0">
                <a:solidFill>
                  <a:srgbClr val="1A6298"/>
                </a:solidFill>
              </a:rPr>
              <a:t>事件重要性分数</a:t>
            </a:r>
            <a:r>
              <a:rPr lang="zh-CN" altLang="en-US" sz="1600" dirty="0"/>
              <a:t>（在图中以</a:t>
            </a:r>
            <a:r>
              <a:rPr lang="zh-CN" altLang="en-US" sz="1600" dirty="0">
                <a:solidFill>
                  <a:srgbClr val="C00000"/>
                </a:solidFill>
              </a:rPr>
              <a:t>红色</a:t>
            </a:r>
            <a:r>
              <a:rPr lang="zh-CN" altLang="en-US" sz="1600" dirty="0"/>
              <a:t>和</a:t>
            </a:r>
            <a:r>
              <a:rPr lang="zh-CN" altLang="en-US" sz="1600" dirty="0">
                <a:solidFill>
                  <a:srgbClr val="1A6298"/>
                </a:solidFill>
              </a:rPr>
              <a:t>蓝色</a:t>
            </a:r>
            <a:r>
              <a:rPr lang="zh-CN" altLang="en-US" sz="1600" dirty="0"/>
              <a:t>数字表示），以及各种长度事件链的根本原因贡献</a:t>
            </a:r>
          </a:p>
        </p:txBody>
      </p:sp>
      <p:sp>
        <p:nvSpPr>
          <p:cNvPr id="12" name="文本框 11">
            <a:extLst>
              <a:ext uri="{FF2B5EF4-FFF2-40B4-BE49-F238E27FC236}">
                <a16:creationId xmlns:a16="http://schemas.microsoft.com/office/drawing/2014/main" id="{6EE2A9EE-A237-D401-318A-2927B78D1548}"/>
              </a:ext>
            </a:extLst>
          </p:cNvPr>
          <p:cNvSpPr txBox="1"/>
          <p:nvPr/>
        </p:nvSpPr>
        <p:spPr>
          <a:xfrm>
            <a:off x="4597998" y="1913049"/>
            <a:ext cx="6917827" cy="1015663"/>
          </a:xfrm>
          <a:prstGeom prst="rect">
            <a:avLst/>
          </a:prstGeom>
          <a:noFill/>
        </p:spPr>
        <p:txBody>
          <a:bodyPr wrap="square">
            <a:spAutoFit/>
          </a:bodyPr>
          <a:lstStyle/>
          <a:p>
            <a:r>
              <a:rPr lang="zh-CN" altLang="en-US" sz="1400" dirty="0"/>
              <a:t>例如，从节点</a:t>
            </a:r>
            <a:r>
              <a:rPr lang="en-US" altLang="zh-CN" sz="1400" dirty="0"/>
              <a:t>2</a:t>
            </a:r>
            <a:r>
              <a:rPr lang="zh-CN" altLang="en-US" sz="1400" dirty="0"/>
              <a:t>到节点</a:t>
            </a:r>
            <a:r>
              <a:rPr lang="en-US" altLang="zh-CN" sz="1400" dirty="0"/>
              <a:t>3</a:t>
            </a:r>
            <a:r>
              <a:rPr lang="zh-CN" altLang="en-US" sz="1400" dirty="0"/>
              <a:t>的边并未被完全切断，而是赋予了</a:t>
            </a:r>
            <a:r>
              <a:rPr lang="en-US" altLang="zh-CN" sz="1400" dirty="0"/>
              <a:t>0.07</a:t>
            </a:r>
            <a:r>
              <a:rPr lang="zh-CN" altLang="en-US" sz="1400" dirty="0"/>
              <a:t>的权重，显著低于从节点</a:t>
            </a:r>
            <a:r>
              <a:rPr lang="en-US" altLang="zh-CN" sz="1400" dirty="0"/>
              <a:t>2</a:t>
            </a:r>
            <a:r>
              <a:rPr lang="zh-CN" altLang="en-US" sz="1400" dirty="0"/>
              <a:t>到节点</a:t>
            </a:r>
            <a:r>
              <a:rPr lang="en-US" altLang="zh-CN" sz="1400" dirty="0"/>
              <a:t>5</a:t>
            </a:r>
            <a:r>
              <a:rPr lang="zh-CN" altLang="en-US" sz="1400" dirty="0"/>
              <a:t>的边。这种权重分配使得节点</a:t>
            </a:r>
            <a:r>
              <a:rPr lang="en-US" altLang="zh-CN" sz="1400" dirty="0"/>
              <a:t>2</a:t>
            </a:r>
            <a:r>
              <a:rPr lang="zh-CN" altLang="en-US" sz="1400" dirty="0"/>
              <a:t>更可能直接受到节点</a:t>
            </a:r>
            <a:r>
              <a:rPr lang="en-US" altLang="zh-CN" sz="1400" dirty="0"/>
              <a:t>5</a:t>
            </a:r>
            <a:r>
              <a:rPr lang="zh-CN" altLang="en-US" sz="1400" dirty="0"/>
              <a:t>的影响，</a:t>
            </a:r>
            <a:r>
              <a:rPr lang="zh-CN" altLang="en-US" sz="1400" dirty="0">
                <a:solidFill>
                  <a:srgbClr val="1A6298"/>
                </a:solidFill>
              </a:rPr>
              <a:t>相关性较低的事件之间的因果链接会被自动赋值为零</a:t>
            </a:r>
            <a:r>
              <a:rPr lang="zh-CN" altLang="en-US" sz="1400" dirty="0"/>
              <a:t>。比起手动配置规则定义的事件因果图中的二元边，更能准确地表示事件之间的直接影响，从而帮助</a:t>
            </a:r>
            <a:r>
              <a:rPr lang="en-US" altLang="zh-CN" sz="1400" dirty="0"/>
              <a:t>SRE</a:t>
            </a:r>
            <a:r>
              <a:rPr lang="zh-CN" altLang="en-US" sz="1400" dirty="0"/>
              <a:t>更全面地理解系统</a:t>
            </a:r>
            <a:r>
              <a:rPr lang="zh-CN" altLang="en-US" dirty="0"/>
              <a:t>。</a:t>
            </a:r>
          </a:p>
        </p:txBody>
      </p:sp>
      <p:sp>
        <p:nvSpPr>
          <p:cNvPr id="13" name="文本框 12">
            <a:extLst>
              <a:ext uri="{FF2B5EF4-FFF2-40B4-BE49-F238E27FC236}">
                <a16:creationId xmlns:a16="http://schemas.microsoft.com/office/drawing/2014/main" id="{D5F29B1E-B32B-44BA-5CFE-51A1B1B8E2F5}"/>
              </a:ext>
            </a:extLst>
          </p:cNvPr>
          <p:cNvSpPr txBox="1"/>
          <p:nvPr/>
        </p:nvSpPr>
        <p:spPr>
          <a:xfrm>
            <a:off x="4630154" y="1494653"/>
            <a:ext cx="7151869" cy="369332"/>
          </a:xfrm>
          <a:prstGeom prst="rect">
            <a:avLst/>
          </a:prstGeom>
          <a:noFill/>
        </p:spPr>
        <p:txBody>
          <a:bodyPr wrap="square">
            <a:spAutoFit/>
          </a:bodyPr>
          <a:lstStyle/>
          <a:p>
            <a:r>
              <a:rPr lang="zh-CN" altLang="en-US" dirty="0">
                <a:solidFill>
                  <a:srgbClr val="1A6298"/>
                </a:solidFill>
              </a:rPr>
              <a:t>事件之间是如何相互影响的</a:t>
            </a:r>
            <a:endParaRPr lang="en-US" altLang="zh-CN" dirty="0">
              <a:solidFill>
                <a:srgbClr val="1A6298"/>
              </a:solidFill>
            </a:endParaRPr>
          </a:p>
        </p:txBody>
      </p:sp>
      <p:sp>
        <p:nvSpPr>
          <p:cNvPr id="17" name="文本框 16">
            <a:extLst>
              <a:ext uri="{FF2B5EF4-FFF2-40B4-BE49-F238E27FC236}">
                <a16:creationId xmlns:a16="http://schemas.microsoft.com/office/drawing/2014/main" id="{B5596DC1-9FF6-0814-5900-D76FEF41E944}"/>
              </a:ext>
            </a:extLst>
          </p:cNvPr>
          <p:cNvSpPr txBox="1"/>
          <p:nvPr/>
        </p:nvSpPr>
        <p:spPr>
          <a:xfrm>
            <a:off x="4691743" y="3121186"/>
            <a:ext cx="6096000" cy="369332"/>
          </a:xfrm>
          <a:prstGeom prst="rect">
            <a:avLst/>
          </a:prstGeom>
          <a:noFill/>
        </p:spPr>
        <p:txBody>
          <a:bodyPr wrap="square">
            <a:spAutoFit/>
          </a:bodyPr>
          <a:lstStyle/>
          <a:p>
            <a:r>
              <a:rPr lang="zh-CN" altLang="en-US" dirty="0">
                <a:solidFill>
                  <a:srgbClr val="1A6298"/>
                </a:solidFill>
              </a:rPr>
              <a:t>模型是如何得出结论的</a:t>
            </a:r>
          </a:p>
        </p:txBody>
      </p:sp>
      <p:sp>
        <p:nvSpPr>
          <p:cNvPr id="18" name="矩形: 圆角 1">
            <a:extLst>
              <a:ext uri="{FF2B5EF4-FFF2-40B4-BE49-F238E27FC236}">
                <a16:creationId xmlns:a16="http://schemas.microsoft.com/office/drawing/2014/main" id="{0ADDE045-C265-DE48-657E-81DD439C57CD}"/>
              </a:ext>
            </a:extLst>
          </p:cNvPr>
          <p:cNvSpPr/>
          <p:nvPr/>
        </p:nvSpPr>
        <p:spPr>
          <a:xfrm>
            <a:off x="4627380" y="1882271"/>
            <a:ext cx="6917827" cy="11001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5A3FED36-1D23-E9F1-B39D-B8FFAEE16A85}"/>
              </a:ext>
            </a:extLst>
          </p:cNvPr>
          <p:cNvPicPr>
            <a:picLocks noChangeAspect="1"/>
          </p:cNvPicPr>
          <p:nvPr/>
        </p:nvPicPr>
        <p:blipFill>
          <a:blip r:embed="rId6"/>
          <a:stretch>
            <a:fillRect/>
          </a:stretch>
        </p:blipFill>
        <p:spPr>
          <a:xfrm>
            <a:off x="216311" y="4098676"/>
            <a:ext cx="3516409" cy="2498635"/>
          </a:xfrm>
          <a:prstGeom prst="rect">
            <a:avLst/>
          </a:prstGeom>
        </p:spPr>
      </p:pic>
      <p:sp>
        <p:nvSpPr>
          <p:cNvPr id="23" name="文本框 22">
            <a:extLst>
              <a:ext uri="{FF2B5EF4-FFF2-40B4-BE49-F238E27FC236}">
                <a16:creationId xmlns:a16="http://schemas.microsoft.com/office/drawing/2014/main" id="{2AA61748-72D9-3B8D-BB3C-CA92C572FA1C}"/>
              </a:ext>
            </a:extLst>
          </p:cNvPr>
          <p:cNvSpPr txBox="1"/>
          <p:nvPr/>
        </p:nvSpPr>
        <p:spPr>
          <a:xfrm>
            <a:off x="4627380" y="3594807"/>
            <a:ext cx="6096000" cy="738664"/>
          </a:xfrm>
          <a:prstGeom prst="rect">
            <a:avLst/>
          </a:prstGeom>
          <a:noFill/>
        </p:spPr>
        <p:txBody>
          <a:bodyPr wrap="square">
            <a:spAutoFit/>
          </a:bodyPr>
          <a:lstStyle/>
          <a:p>
            <a:r>
              <a:rPr lang="zh-CN" altLang="en-US" sz="1400" dirty="0"/>
              <a:t>例如，虽然事件</a:t>
            </a:r>
            <a:r>
              <a:rPr lang="en-US" altLang="zh-CN" sz="1400" dirty="0"/>
              <a:t>7</a:t>
            </a:r>
            <a:r>
              <a:rPr lang="zh-CN" altLang="en-US" sz="1400" dirty="0"/>
              <a:t>、</a:t>
            </a:r>
            <a:r>
              <a:rPr lang="en-US" altLang="zh-CN" sz="1400" dirty="0"/>
              <a:t>8</a:t>
            </a:r>
            <a:r>
              <a:rPr lang="zh-CN" altLang="en-US" sz="1400" dirty="0"/>
              <a:t>和</a:t>
            </a:r>
            <a:r>
              <a:rPr lang="en-US" altLang="zh-CN" sz="1400" dirty="0"/>
              <a:t>9</a:t>
            </a:r>
            <a:r>
              <a:rPr lang="zh-CN" altLang="en-US" sz="1400" dirty="0"/>
              <a:t>被赋予了初始分数，但它们的根本原因分数在一到两步内迅速下降，表明其影响范围有限。相反，事件</a:t>
            </a:r>
            <a:r>
              <a:rPr lang="en-US" altLang="zh-CN" sz="1400" dirty="0"/>
              <a:t>6</a:t>
            </a:r>
            <a:r>
              <a:rPr lang="zh-CN" altLang="en-US" sz="1400" dirty="0"/>
              <a:t>在较长的传播路径中变得越来越可疑，</a:t>
            </a:r>
          </a:p>
        </p:txBody>
      </p:sp>
      <p:sp>
        <p:nvSpPr>
          <p:cNvPr id="25" name="矩形: 圆角 1">
            <a:extLst>
              <a:ext uri="{FF2B5EF4-FFF2-40B4-BE49-F238E27FC236}">
                <a16:creationId xmlns:a16="http://schemas.microsoft.com/office/drawing/2014/main" id="{3C085211-3A31-261A-D03A-D88CB1A19E06}"/>
              </a:ext>
            </a:extLst>
          </p:cNvPr>
          <p:cNvSpPr/>
          <p:nvPr/>
        </p:nvSpPr>
        <p:spPr>
          <a:xfrm>
            <a:off x="4597998" y="3525106"/>
            <a:ext cx="6917827" cy="8083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B37CBAF4-E59B-E946-AA89-F2EDF6E209E6}"/>
              </a:ext>
            </a:extLst>
          </p:cNvPr>
          <p:cNvSpPr txBox="1"/>
          <p:nvPr/>
        </p:nvSpPr>
        <p:spPr>
          <a:xfrm>
            <a:off x="4740729" y="4430941"/>
            <a:ext cx="6096000" cy="369332"/>
          </a:xfrm>
          <a:prstGeom prst="rect">
            <a:avLst/>
          </a:prstGeom>
          <a:noFill/>
        </p:spPr>
        <p:txBody>
          <a:bodyPr wrap="square">
            <a:spAutoFit/>
          </a:bodyPr>
          <a:lstStyle/>
          <a:p>
            <a:r>
              <a:rPr lang="zh-CN" altLang="en-US" dirty="0">
                <a:solidFill>
                  <a:srgbClr val="1A6298"/>
                </a:solidFill>
              </a:rPr>
              <a:t>给定一个事件链，</a:t>
            </a:r>
            <a:r>
              <a:rPr lang="en-US" altLang="zh-CN" dirty="0">
                <a:solidFill>
                  <a:srgbClr val="1A6298"/>
                </a:solidFill>
              </a:rPr>
              <a:t>SRE</a:t>
            </a:r>
            <a:r>
              <a:rPr lang="zh-CN" altLang="en-US" dirty="0">
                <a:solidFill>
                  <a:srgbClr val="1A6298"/>
                </a:solidFill>
              </a:rPr>
              <a:t>能否判断该事件链的可疑程度？</a:t>
            </a:r>
          </a:p>
        </p:txBody>
      </p:sp>
      <p:sp>
        <p:nvSpPr>
          <p:cNvPr id="34" name="矩形: 圆角 1">
            <a:extLst>
              <a:ext uri="{FF2B5EF4-FFF2-40B4-BE49-F238E27FC236}">
                <a16:creationId xmlns:a16="http://schemas.microsoft.com/office/drawing/2014/main" id="{91ACBD21-7A8F-79C2-4153-2DCBC503B824}"/>
              </a:ext>
            </a:extLst>
          </p:cNvPr>
          <p:cNvSpPr/>
          <p:nvPr/>
        </p:nvSpPr>
        <p:spPr>
          <a:xfrm>
            <a:off x="7195457" y="4765840"/>
            <a:ext cx="4320368" cy="17254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E38EA1EF-8751-A3EA-3FDD-FBAA8F83EA6C}"/>
              </a:ext>
            </a:extLst>
          </p:cNvPr>
          <p:cNvSpPr txBox="1"/>
          <p:nvPr/>
        </p:nvSpPr>
        <p:spPr>
          <a:xfrm>
            <a:off x="7195457" y="4889914"/>
            <a:ext cx="4320368" cy="1661993"/>
          </a:xfrm>
          <a:prstGeom prst="rect">
            <a:avLst/>
          </a:prstGeom>
          <a:noFill/>
        </p:spPr>
        <p:txBody>
          <a:bodyPr wrap="square">
            <a:spAutoFit/>
          </a:bodyPr>
          <a:lstStyle/>
          <a:p>
            <a:r>
              <a:rPr lang="zh-CN" altLang="en-US" sz="1200" dirty="0"/>
              <a:t>通过比较 </a:t>
            </a:r>
            <a:r>
              <a:rPr lang="en-US" altLang="zh-CN" sz="1200" dirty="0"/>
              <a:t>p(l1) </a:t>
            </a:r>
            <a:r>
              <a:rPr lang="zh-CN" altLang="en-US" sz="1200" dirty="0"/>
              <a:t>和 </a:t>
            </a:r>
            <a:r>
              <a:rPr lang="en-US" altLang="zh-CN" sz="1200" dirty="0"/>
              <a:t>p(l2) </a:t>
            </a:r>
            <a:r>
              <a:rPr lang="zh-CN" altLang="en-US" sz="1200" dirty="0"/>
              <a:t>，事件</a:t>
            </a:r>
            <a:r>
              <a:rPr lang="en-US" altLang="zh-CN" sz="1200" dirty="0"/>
              <a:t>0</a:t>
            </a:r>
            <a:r>
              <a:rPr lang="zh-CN" altLang="en-US" sz="1200" dirty="0"/>
              <a:t>的存在对事件</a:t>
            </a:r>
            <a:r>
              <a:rPr lang="en-US" altLang="zh-CN" sz="1200" dirty="0"/>
              <a:t>6</a:t>
            </a:r>
            <a:r>
              <a:rPr lang="zh-CN" altLang="en-US" sz="1200" dirty="0"/>
              <a:t>的根本原因分数的贡献比事件</a:t>
            </a:r>
            <a:r>
              <a:rPr lang="en-US" altLang="zh-CN" sz="1200" dirty="0"/>
              <a:t>5</a:t>
            </a:r>
            <a:r>
              <a:rPr lang="zh-CN" altLang="en-US" sz="1200" dirty="0"/>
              <a:t>的存在更为显著。</a:t>
            </a:r>
            <a:endParaRPr lang="en-US" altLang="zh-CN" sz="1200" dirty="0"/>
          </a:p>
          <a:p>
            <a:r>
              <a:rPr lang="zh-CN" altLang="en-US" sz="1200" dirty="0"/>
              <a:t> </a:t>
            </a:r>
            <a:r>
              <a:rPr lang="en-US" altLang="zh-CN" sz="1200" dirty="0"/>
              <a:t>l2​ </a:t>
            </a:r>
            <a:r>
              <a:rPr lang="zh-CN" altLang="en-US" sz="1200" dirty="0"/>
              <a:t>和 </a:t>
            </a:r>
            <a:r>
              <a:rPr lang="en-US" altLang="zh-CN" sz="1200" dirty="0"/>
              <a:t>l3</a:t>
            </a:r>
            <a:r>
              <a:rPr lang="zh-CN" altLang="en-US" sz="1200" dirty="0"/>
              <a:t>起始于相同的节点，但 </a:t>
            </a:r>
            <a:r>
              <a:rPr lang="en-US" altLang="zh-CN" sz="1200" dirty="0"/>
              <a:t>p(l2)&lt;p(l3) </a:t>
            </a:r>
            <a:r>
              <a:rPr lang="zh-CN" altLang="en-US" sz="1200" dirty="0"/>
              <a:t>表明事件</a:t>
            </a:r>
            <a:r>
              <a:rPr lang="en-US" altLang="zh-CN" sz="1200" dirty="0"/>
              <a:t>0</a:t>
            </a:r>
            <a:r>
              <a:rPr lang="zh-CN" altLang="en-US" sz="1200" dirty="0"/>
              <a:t>更可能将事件</a:t>
            </a:r>
            <a:r>
              <a:rPr lang="en-US" altLang="zh-CN" sz="1200" dirty="0"/>
              <a:t>6</a:t>
            </a:r>
            <a:r>
              <a:rPr lang="zh-CN" altLang="en-US" sz="1200" dirty="0"/>
              <a:t>指定为根本原因，而不是事件</a:t>
            </a:r>
            <a:r>
              <a:rPr lang="en-US" altLang="zh-CN" sz="1200" dirty="0"/>
              <a:t>5</a:t>
            </a:r>
            <a:r>
              <a:rPr lang="zh-CN" altLang="en-US" sz="1200" dirty="0"/>
              <a:t>。</a:t>
            </a:r>
            <a:endParaRPr lang="en-US" altLang="zh-CN" sz="1200" dirty="0"/>
          </a:p>
          <a:p>
            <a:r>
              <a:rPr lang="zh-CN" altLang="en-US" sz="1200" dirty="0"/>
              <a:t>比较 </a:t>
            </a:r>
            <a:r>
              <a:rPr lang="en-US" altLang="zh-CN" sz="1200" dirty="0"/>
              <a:t>p(l3) </a:t>
            </a:r>
            <a:r>
              <a:rPr lang="zh-CN" altLang="en-US" sz="1200" dirty="0"/>
              <a:t>和 </a:t>
            </a:r>
            <a:r>
              <a:rPr lang="en-US" altLang="zh-CN" sz="1200" dirty="0"/>
              <a:t>p(l4) </a:t>
            </a:r>
            <a:r>
              <a:rPr lang="zh-CN" altLang="en-US" sz="1200" dirty="0"/>
              <a:t>使</a:t>
            </a:r>
            <a:r>
              <a:rPr lang="en-US" altLang="zh-CN" sz="1200" dirty="0"/>
              <a:t>SRE</a:t>
            </a:r>
            <a:r>
              <a:rPr lang="zh-CN" altLang="en-US" sz="1200" dirty="0"/>
              <a:t>能够推断事件</a:t>
            </a:r>
            <a:r>
              <a:rPr lang="en-US" altLang="zh-CN" sz="1200" dirty="0"/>
              <a:t>0</a:t>
            </a:r>
            <a:r>
              <a:rPr lang="zh-CN" altLang="en-US" sz="1200" dirty="0"/>
              <a:t>更可能通过 </a:t>
            </a:r>
            <a:r>
              <a:rPr lang="en-US" altLang="zh-CN" sz="1200" dirty="0"/>
              <a:t>l3​ </a:t>
            </a:r>
            <a:r>
              <a:rPr lang="zh-CN" altLang="en-US" sz="1200" dirty="0"/>
              <a:t>从节点</a:t>
            </a:r>
            <a:r>
              <a:rPr lang="en-US" altLang="zh-CN" sz="1200" dirty="0"/>
              <a:t>6</a:t>
            </a:r>
            <a:r>
              <a:rPr lang="zh-CN" altLang="en-US" sz="1200" dirty="0"/>
              <a:t>传播，而不是通过 </a:t>
            </a:r>
            <a:r>
              <a:rPr lang="en-US" altLang="zh-CN" sz="1200" dirty="0"/>
              <a:t>l4</a:t>
            </a:r>
            <a:r>
              <a:rPr lang="zh-CN" altLang="en-US" sz="1200" dirty="0"/>
              <a:t>从事件</a:t>
            </a:r>
            <a:r>
              <a:rPr lang="en-US" altLang="zh-CN" sz="1200" dirty="0"/>
              <a:t>4</a:t>
            </a:r>
            <a:r>
              <a:rPr lang="zh-CN" altLang="en-US" sz="1200" dirty="0"/>
              <a:t>传播。</a:t>
            </a:r>
          </a:p>
          <a:p>
            <a:r>
              <a:rPr lang="en-US" altLang="zh-CN" sz="1200" dirty="0"/>
              <a:t>p(l5) </a:t>
            </a:r>
            <a:r>
              <a:rPr lang="zh-CN" altLang="en-US" sz="1200" dirty="0"/>
              <a:t>为零，表明事件</a:t>
            </a:r>
            <a:r>
              <a:rPr lang="en-US" altLang="zh-CN" sz="1200" dirty="0"/>
              <a:t>0</a:t>
            </a:r>
            <a:r>
              <a:rPr lang="zh-CN" altLang="en-US" sz="1200" dirty="0"/>
              <a:t>的故障与事件</a:t>
            </a:r>
            <a:r>
              <a:rPr lang="en-US" altLang="zh-CN" sz="1200" dirty="0"/>
              <a:t>8</a:t>
            </a:r>
            <a:r>
              <a:rPr lang="zh-CN" altLang="en-US" sz="1200" dirty="0"/>
              <a:t>无关。</a:t>
            </a:r>
            <a:endParaRPr lang="en-US" altLang="zh-CN" sz="1200" dirty="0"/>
          </a:p>
          <a:p>
            <a:r>
              <a:rPr lang="zh-CN" altLang="en-US" sz="1200" dirty="0"/>
              <a:t>相反，非零的 </a:t>
            </a:r>
            <a:r>
              <a:rPr lang="en-US" altLang="zh-CN" sz="1200" dirty="0"/>
              <a:t>p(l6) </a:t>
            </a:r>
            <a:r>
              <a:rPr lang="zh-CN" altLang="en-US" sz="1200" dirty="0"/>
              <a:t>表明事件</a:t>
            </a:r>
            <a:r>
              <a:rPr lang="en-US" altLang="zh-CN" sz="1200" dirty="0"/>
              <a:t>8</a:t>
            </a:r>
            <a:r>
              <a:rPr lang="zh-CN" altLang="en-US" sz="1200" dirty="0"/>
              <a:t>更有可能导致事件</a:t>
            </a:r>
            <a:r>
              <a:rPr lang="en-US" altLang="zh-CN" sz="1200" dirty="0"/>
              <a:t>7</a:t>
            </a:r>
            <a:r>
              <a:rPr lang="zh-CN" altLang="en-US" sz="1200" dirty="0"/>
              <a:t>的问题</a:t>
            </a:r>
            <a:r>
              <a:rPr lang="zh-CN" altLang="en-US" dirty="0"/>
              <a:t>。</a:t>
            </a:r>
          </a:p>
        </p:txBody>
      </p:sp>
    </p:spTree>
    <p:extLst>
      <p:ext uri="{BB962C8B-B14F-4D97-AF65-F5344CB8AC3E}">
        <p14:creationId xmlns:p14="http://schemas.microsoft.com/office/powerpoint/2010/main" val="47938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4D2A5AA-3C54-F4B8-ACED-65446804F1CD}"/>
              </a:ext>
            </a:extLst>
          </p:cNvPr>
          <p:cNvPicPr>
            <a:picLocks noChangeAspect="1"/>
          </p:cNvPicPr>
          <p:nvPr/>
        </p:nvPicPr>
        <p:blipFill>
          <a:blip r:embed="rId3"/>
          <a:stretch>
            <a:fillRect/>
          </a:stretch>
        </p:blipFill>
        <p:spPr>
          <a:xfrm>
            <a:off x="8891610" y="4502166"/>
            <a:ext cx="2624215" cy="2192151"/>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背景</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590113" y="832446"/>
            <a:ext cx="10668609" cy="646331"/>
          </a:xfrm>
          <a:prstGeom prst="rect">
            <a:avLst/>
          </a:prstGeom>
          <a:noFill/>
        </p:spPr>
        <p:txBody>
          <a:bodyPr wrap="square">
            <a:spAutoFit/>
          </a:bodyPr>
          <a:lstStyle/>
          <a:p>
            <a:r>
              <a:rPr lang="zh-CN" altLang="en-US" dirty="0"/>
              <a:t>在软件工程领域，微服务架构已成为一种革命性方法</a:t>
            </a:r>
            <a:r>
              <a:rPr lang="en-US" altLang="zh-CN" dirty="0"/>
              <a:t>,</a:t>
            </a:r>
            <a:r>
              <a:rPr lang="zh-CN" altLang="en-US" dirty="0"/>
              <a:t>但这种架构本身也容易受到关键生产事故的影响。此类事故指的是任何层级的系统意外中断或组件故障。 </a:t>
            </a:r>
          </a:p>
        </p:txBody>
      </p:sp>
      <p:sp>
        <p:nvSpPr>
          <p:cNvPr id="8" name="文本框 7">
            <a:extLst>
              <a:ext uri="{FF2B5EF4-FFF2-40B4-BE49-F238E27FC236}">
                <a16:creationId xmlns:a16="http://schemas.microsoft.com/office/drawing/2014/main" id="{4DF72C33-2872-B48C-ED51-1EB1F5623140}"/>
              </a:ext>
            </a:extLst>
          </p:cNvPr>
          <p:cNvSpPr txBox="1"/>
          <p:nvPr/>
        </p:nvSpPr>
        <p:spPr>
          <a:xfrm>
            <a:off x="535505" y="2138065"/>
            <a:ext cx="11336539" cy="2954655"/>
          </a:xfrm>
          <a:prstGeom prst="rect">
            <a:avLst/>
          </a:prstGeom>
          <a:noFill/>
        </p:spPr>
        <p:txBody>
          <a:bodyPr wrap="square">
            <a:spAutoFit/>
          </a:bodyPr>
          <a:lstStyle/>
          <a:p>
            <a:r>
              <a:rPr lang="zh-CN" altLang="en-US" dirty="0">
                <a:solidFill>
                  <a:schemeClr val="accent1"/>
                </a:solidFill>
                <a:latin typeface="fell"/>
              </a:rPr>
              <a:t>指标 </a:t>
            </a:r>
            <a:r>
              <a:rPr lang="en-US" altLang="zh-CN" dirty="0">
                <a:solidFill>
                  <a:schemeClr val="accent1"/>
                </a:solidFill>
                <a:latin typeface="fell"/>
              </a:rPr>
              <a:t>——</a:t>
            </a:r>
            <a:r>
              <a:rPr lang="zh-CN" altLang="en-US" sz="1600" dirty="0"/>
              <a:t>描述微服务和基础设施在一段时间内状态的数值。系统级指标（</a:t>
            </a:r>
            <a:r>
              <a:rPr lang="en-US" altLang="zh-CN" sz="1600" dirty="0"/>
              <a:t>CPU</a:t>
            </a:r>
            <a:r>
              <a:rPr lang="zh-CN" altLang="en-US" sz="1600" dirty="0"/>
              <a:t>、内存）识别由资源不足引起的问题。应用级指标（例如请求延迟或成功率）反映故障的表面现象，而非故障的根本原因。例如，成功率的下降反映了可用性的下降。</a:t>
            </a:r>
            <a:endParaRPr lang="en-US" altLang="zh-CN" sz="1600" dirty="0"/>
          </a:p>
          <a:p>
            <a:endParaRPr lang="en-US" altLang="zh-CN" sz="1600" dirty="0"/>
          </a:p>
          <a:p>
            <a:r>
              <a:rPr lang="zh-CN" altLang="en-US" dirty="0">
                <a:solidFill>
                  <a:schemeClr val="accent1"/>
                </a:solidFill>
                <a:latin typeface="fell"/>
              </a:rPr>
              <a:t>日志 </a:t>
            </a:r>
            <a:r>
              <a:rPr lang="en-US" altLang="zh-CN" dirty="0">
                <a:solidFill>
                  <a:schemeClr val="accent1"/>
                </a:solidFill>
                <a:latin typeface="fell"/>
              </a:rPr>
              <a:t>——</a:t>
            </a:r>
            <a:r>
              <a:rPr lang="zh-CN" altLang="en-US" sz="1600" dirty="0"/>
              <a:t>程序运行期间执行的操作的文本记录。日志由一个时间戳组成，指示其发生的时间，并具有静态结构和自由格式的文本。日志模板是代码中日志语句的固定部分。</a:t>
            </a:r>
            <a:endParaRPr lang="en-US" altLang="zh-CN" sz="1600" dirty="0"/>
          </a:p>
          <a:p>
            <a:endParaRPr lang="en-US" altLang="zh-CN" sz="1600" dirty="0">
              <a:solidFill>
                <a:schemeClr val="accent1"/>
              </a:solidFill>
              <a:latin typeface="fell"/>
            </a:endParaRPr>
          </a:p>
          <a:p>
            <a:r>
              <a:rPr lang="zh-CN" altLang="en-US" dirty="0">
                <a:solidFill>
                  <a:schemeClr val="accent1"/>
                </a:solidFill>
                <a:latin typeface="fell"/>
              </a:rPr>
              <a:t>追踪 </a:t>
            </a:r>
            <a:r>
              <a:rPr lang="en-US" altLang="zh-CN" dirty="0">
                <a:solidFill>
                  <a:schemeClr val="accent1"/>
                </a:solidFill>
                <a:latin typeface="fell"/>
              </a:rPr>
              <a:t>——</a:t>
            </a:r>
            <a:r>
              <a:rPr lang="zh-CN" altLang="en-US" sz="1600" dirty="0"/>
              <a:t>表示请求在分布式系统中的端到端路径。随着请求在系统中移动，每一个执行的操作称为一个“跨度”（</a:t>
            </a:r>
            <a:r>
              <a:rPr lang="en-US" altLang="zh-CN" sz="1600" dirty="0"/>
              <a:t>span</a:t>
            </a:r>
            <a:r>
              <a:rPr lang="zh-CN" altLang="en-US" sz="1600" dirty="0"/>
              <a:t>），记录调用者服务、被调用者服务和操作时间。每个追踪对应一个请求，并具有唯一的标识符（例如，追踪</a:t>
            </a:r>
            <a:r>
              <a:rPr lang="en-US" altLang="zh-CN" sz="1600" dirty="0"/>
              <a:t>ID</a:t>
            </a:r>
            <a:r>
              <a:rPr lang="zh-CN" altLang="en-US" sz="1600" dirty="0"/>
              <a:t>）。一个跨度是一个命名和计时的操作，在同一个追踪中共享相同的追踪</a:t>
            </a:r>
            <a:r>
              <a:rPr lang="en-US" altLang="zh-CN" sz="1600" dirty="0"/>
              <a:t>ID</a:t>
            </a:r>
            <a:r>
              <a:rPr lang="zh-CN" altLang="en-US" sz="1600" dirty="0"/>
              <a:t>。每个跨度也有一个唯一的跨度</a:t>
            </a:r>
            <a:r>
              <a:rPr lang="en-US" altLang="zh-CN" sz="1600" dirty="0"/>
              <a:t>ID</a:t>
            </a:r>
            <a:r>
              <a:rPr lang="zh-CN" altLang="en-US" sz="1600" dirty="0"/>
              <a:t>以示区分</a:t>
            </a:r>
            <a:endParaRPr lang="zh-CN" altLang="en-US" sz="1600" dirty="0">
              <a:solidFill>
                <a:schemeClr val="accent1"/>
              </a:solidFill>
              <a:latin typeface="fell"/>
            </a:endParaRPr>
          </a:p>
          <a:p>
            <a:endParaRPr lang="en-US" altLang="zh-CN" b="0" i="0" dirty="0">
              <a:solidFill>
                <a:srgbClr val="6B6B6B"/>
              </a:solidFill>
              <a:effectLst/>
              <a:latin typeface="fell"/>
            </a:endParaRPr>
          </a:p>
          <a:p>
            <a:endParaRPr lang="zh-CN" altLang="en-US" dirty="0">
              <a:latin typeface="fell"/>
            </a:endParaRPr>
          </a:p>
        </p:txBody>
      </p:sp>
      <p:sp>
        <p:nvSpPr>
          <p:cNvPr id="13" name="矩形: 圆角 1">
            <a:extLst>
              <a:ext uri="{FF2B5EF4-FFF2-40B4-BE49-F238E27FC236}">
                <a16:creationId xmlns:a16="http://schemas.microsoft.com/office/drawing/2014/main" id="{BD5D576C-3FD2-8125-19BD-83A5B6E99C03}"/>
              </a:ext>
            </a:extLst>
          </p:cNvPr>
          <p:cNvSpPr/>
          <p:nvPr/>
        </p:nvSpPr>
        <p:spPr>
          <a:xfrm>
            <a:off x="590114" y="700610"/>
            <a:ext cx="11032654" cy="889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127973B-8F73-DD2C-FA32-1725C9B2AEA4}"/>
              </a:ext>
            </a:extLst>
          </p:cNvPr>
          <p:cNvSpPr txBox="1"/>
          <p:nvPr/>
        </p:nvSpPr>
        <p:spPr>
          <a:xfrm>
            <a:off x="618536" y="1661094"/>
            <a:ext cx="8999436" cy="338554"/>
          </a:xfrm>
          <a:prstGeom prst="rect">
            <a:avLst/>
          </a:prstGeom>
          <a:noFill/>
        </p:spPr>
        <p:txBody>
          <a:bodyPr wrap="square">
            <a:spAutoFit/>
          </a:bodyPr>
          <a:lstStyle/>
          <a:p>
            <a:r>
              <a:rPr lang="zh-CN" altLang="en-US" sz="1600" dirty="0">
                <a:solidFill>
                  <a:schemeClr val="accent1"/>
                </a:solidFill>
                <a:latin typeface="fell"/>
              </a:rPr>
              <a:t>之前的研究主要针对特定的数据类型：</a:t>
            </a:r>
            <a:r>
              <a:rPr lang="zh-CN" altLang="en-US" sz="1600" b="0" i="0" dirty="0">
                <a:solidFill>
                  <a:schemeClr val="accent1"/>
                </a:solidFill>
                <a:effectLst/>
                <a:latin typeface="微软雅黑" panose="020B0503020204020204" pitchFamily="34" charset="-122"/>
                <a:ea typeface="微软雅黑" panose="020B0503020204020204" pitchFamily="34" charset="-122"/>
              </a:rPr>
              <a:t>主要是指标、日志和跟踪</a:t>
            </a:r>
            <a:r>
              <a:rPr lang="en-US" altLang="zh-CN" sz="1600" b="0" i="0" dirty="0">
                <a:solidFill>
                  <a:schemeClr val="accent1"/>
                </a:solidFill>
                <a:effectLst/>
                <a:latin typeface="微软雅黑" panose="020B0503020204020204" pitchFamily="34" charset="-122"/>
                <a:ea typeface="微软雅黑" panose="020B0503020204020204" pitchFamily="34" charset="-122"/>
              </a:rPr>
              <a:t>——</a:t>
            </a:r>
            <a:r>
              <a:rPr lang="zh-CN" altLang="en-US" sz="1600" b="0" i="0" dirty="0">
                <a:solidFill>
                  <a:schemeClr val="accent1"/>
                </a:solidFill>
                <a:effectLst/>
                <a:latin typeface="微软雅黑" panose="020B0503020204020204" pitchFamily="34" charset="-122"/>
                <a:ea typeface="微软雅黑" panose="020B0503020204020204" pitchFamily="34" charset="-122"/>
              </a:rPr>
              <a:t>多模态可观察性数据</a:t>
            </a:r>
            <a:endParaRPr lang="en-US" altLang="zh-CN" sz="1600" dirty="0">
              <a:solidFill>
                <a:schemeClr val="accent1"/>
              </a:solidFill>
              <a:latin typeface="fell"/>
            </a:endParaRPr>
          </a:p>
        </p:txBody>
      </p:sp>
      <p:pic>
        <p:nvPicPr>
          <p:cNvPr id="11" name="图片 10">
            <a:extLst>
              <a:ext uri="{FF2B5EF4-FFF2-40B4-BE49-F238E27FC236}">
                <a16:creationId xmlns:a16="http://schemas.microsoft.com/office/drawing/2014/main" id="{6E142D8C-66C8-955B-C797-29FB118A623C}"/>
              </a:ext>
            </a:extLst>
          </p:cNvPr>
          <p:cNvPicPr>
            <a:picLocks noChangeAspect="1"/>
          </p:cNvPicPr>
          <p:nvPr/>
        </p:nvPicPr>
        <p:blipFill>
          <a:blip r:embed="rId5"/>
          <a:stretch>
            <a:fillRect/>
          </a:stretch>
        </p:blipFill>
        <p:spPr>
          <a:xfrm>
            <a:off x="662848" y="4830842"/>
            <a:ext cx="3425013" cy="1404984"/>
          </a:xfrm>
          <a:prstGeom prst="rect">
            <a:avLst/>
          </a:prstGeom>
        </p:spPr>
      </p:pic>
      <p:pic>
        <p:nvPicPr>
          <p:cNvPr id="14" name="图片 13">
            <a:extLst>
              <a:ext uri="{FF2B5EF4-FFF2-40B4-BE49-F238E27FC236}">
                <a16:creationId xmlns:a16="http://schemas.microsoft.com/office/drawing/2014/main" id="{7454B352-EB36-EFC6-5F8F-71C36B3A6B80}"/>
              </a:ext>
            </a:extLst>
          </p:cNvPr>
          <p:cNvPicPr>
            <a:picLocks noChangeAspect="1"/>
          </p:cNvPicPr>
          <p:nvPr/>
        </p:nvPicPr>
        <p:blipFill>
          <a:blip r:embed="rId6"/>
          <a:stretch>
            <a:fillRect/>
          </a:stretch>
        </p:blipFill>
        <p:spPr>
          <a:xfrm>
            <a:off x="4659785" y="5073096"/>
            <a:ext cx="3087978" cy="1050290"/>
          </a:xfrm>
          <a:prstGeom prst="rect">
            <a:avLst/>
          </a:prstGeom>
        </p:spPr>
      </p:pic>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3DF2D-93BC-B9C0-F841-06D42D187337}"/>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9F7A61A0-7035-1D46-0C55-11EDE1C91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8E34E1FC-AE1E-67ED-6B48-083531860D2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AD920748-8C91-1DC5-E0D3-BA64123061DC}"/>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C4322928-F77C-82FA-F308-CD909B2E3BFE}"/>
              </a:ext>
            </a:extLst>
          </p:cNvPr>
          <p:cNvSpPr/>
          <p:nvPr/>
        </p:nvSpPr>
        <p:spPr>
          <a:xfrm>
            <a:off x="10968992"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3183900-6220-30BA-7FA0-BA59A8FFA47C}"/>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相关工作与挑战</a:t>
            </a:r>
          </a:p>
        </p:txBody>
      </p:sp>
      <p:sp>
        <p:nvSpPr>
          <p:cNvPr id="31" name="斜纹 30">
            <a:extLst>
              <a:ext uri="{FF2B5EF4-FFF2-40B4-BE49-F238E27FC236}">
                <a16:creationId xmlns:a16="http://schemas.microsoft.com/office/drawing/2014/main" id="{0AA83589-0F72-662F-6B61-0EFA1E777F2F}"/>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6F0C0410-B672-17E1-A6D5-F848553AED9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23BC7A4-5860-5167-CDD8-13AEE0784BAB}"/>
              </a:ext>
            </a:extLst>
          </p:cNvPr>
          <p:cNvSpPr txBox="1"/>
          <p:nvPr/>
        </p:nvSpPr>
        <p:spPr>
          <a:xfrm>
            <a:off x="491038" y="968607"/>
            <a:ext cx="3365550" cy="369332"/>
          </a:xfrm>
          <a:prstGeom prst="rect">
            <a:avLst/>
          </a:prstGeom>
          <a:noFill/>
        </p:spPr>
        <p:txBody>
          <a:bodyPr wrap="square">
            <a:spAutoFit/>
          </a:bodyPr>
          <a:lstStyle/>
          <a:p>
            <a:r>
              <a:rPr lang="es-ES" altLang="zh-CN" dirty="0">
                <a:solidFill>
                  <a:schemeClr val="accent1"/>
                </a:solidFill>
                <a:latin typeface="fell"/>
              </a:rPr>
              <a:t> Multi-Modal Data Integration.</a:t>
            </a:r>
            <a:endParaRPr lang="zh-CN" altLang="en-US" dirty="0">
              <a:solidFill>
                <a:schemeClr val="accent1"/>
              </a:solidFill>
              <a:latin typeface="fell"/>
            </a:endParaRPr>
          </a:p>
        </p:txBody>
      </p:sp>
      <p:sp>
        <p:nvSpPr>
          <p:cNvPr id="13" name="矩形: 圆角 1">
            <a:extLst>
              <a:ext uri="{FF2B5EF4-FFF2-40B4-BE49-F238E27FC236}">
                <a16:creationId xmlns:a16="http://schemas.microsoft.com/office/drawing/2014/main" id="{94D9D68A-8AF6-DD72-2EE4-DAB9FBE7E0AC}"/>
              </a:ext>
            </a:extLst>
          </p:cNvPr>
          <p:cNvSpPr/>
          <p:nvPr/>
        </p:nvSpPr>
        <p:spPr>
          <a:xfrm>
            <a:off x="374651" y="848725"/>
            <a:ext cx="3530890" cy="1546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9106F9F-E09A-8A96-C907-A76636CA4FE0}"/>
              </a:ext>
            </a:extLst>
          </p:cNvPr>
          <p:cNvSpPr txBox="1"/>
          <p:nvPr/>
        </p:nvSpPr>
        <p:spPr>
          <a:xfrm>
            <a:off x="410216" y="1282885"/>
            <a:ext cx="3166554" cy="1015663"/>
          </a:xfrm>
          <a:prstGeom prst="rect">
            <a:avLst/>
          </a:prstGeom>
          <a:noFill/>
        </p:spPr>
        <p:txBody>
          <a:bodyPr wrap="square">
            <a:spAutoFit/>
          </a:bodyPr>
          <a:lstStyle/>
          <a:p>
            <a:r>
              <a:rPr lang="zh-CN" altLang="en-US" sz="1400" dirty="0">
                <a:solidFill>
                  <a:srgbClr val="1F2328"/>
                </a:solidFill>
                <a:latin typeface="-apple-system"/>
              </a:rPr>
              <a:t>以往的方法仅处理特定类型的观察数据，无法构建对系统的全面理解并得出最准确的根本原因结论 。</a:t>
            </a:r>
            <a:endParaRPr lang="en-US" altLang="zh-CN" sz="1400" dirty="0">
              <a:solidFill>
                <a:srgbClr val="1F2328"/>
              </a:solidFill>
              <a:latin typeface="-apple-system"/>
            </a:endParaRPr>
          </a:p>
          <a:p>
            <a:endParaRPr lang="zh-CN" altLang="en-US" dirty="0">
              <a:solidFill>
                <a:srgbClr val="1F2328"/>
              </a:solidFill>
              <a:latin typeface="-apple-system"/>
            </a:endParaRPr>
          </a:p>
        </p:txBody>
      </p:sp>
      <p:sp>
        <p:nvSpPr>
          <p:cNvPr id="18" name="文本框 17">
            <a:extLst>
              <a:ext uri="{FF2B5EF4-FFF2-40B4-BE49-F238E27FC236}">
                <a16:creationId xmlns:a16="http://schemas.microsoft.com/office/drawing/2014/main" id="{2015FF03-ABA4-67BE-1B5F-2E63FF723553}"/>
              </a:ext>
            </a:extLst>
          </p:cNvPr>
          <p:cNvSpPr txBox="1"/>
          <p:nvPr/>
        </p:nvSpPr>
        <p:spPr>
          <a:xfrm>
            <a:off x="454387" y="2782809"/>
            <a:ext cx="3685898" cy="646331"/>
          </a:xfrm>
          <a:prstGeom prst="rect">
            <a:avLst/>
          </a:prstGeom>
          <a:noFill/>
        </p:spPr>
        <p:txBody>
          <a:bodyPr wrap="square">
            <a:spAutoFit/>
          </a:bodyPr>
          <a:lstStyle/>
          <a:p>
            <a:r>
              <a:rPr lang="en-US" altLang="zh-CN" dirty="0">
                <a:solidFill>
                  <a:schemeClr val="accent1"/>
                </a:solidFill>
                <a:latin typeface="fell"/>
              </a:rPr>
              <a:t> Interpretability and Straightforward Alignment to Human Knowledge</a:t>
            </a:r>
            <a:endParaRPr lang="zh-CN" altLang="en-US" dirty="0">
              <a:solidFill>
                <a:schemeClr val="accent1"/>
              </a:solidFill>
              <a:latin typeface="fell"/>
            </a:endParaRPr>
          </a:p>
        </p:txBody>
      </p:sp>
      <p:sp>
        <p:nvSpPr>
          <p:cNvPr id="19" name="矩形: 圆角 1">
            <a:extLst>
              <a:ext uri="{FF2B5EF4-FFF2-40B4-BE49-F238E27FC236}">
                <a16:creationId xmlns:a16="http://schemas.microsoft.com/office/drawing/2014/main" id="{B238329A-2790-7273-5DF3-9ED4480E9BFA}"/>
              </a:ext>
            </a:extLst>
          </p:cNvPr>
          <p:cNvSpPr/>
          <p:nvPr/>
        </p:nvSpPr>
        <p:spPr>
          <a:xfrm>
            <a:off x="363540" y="2705240"/>
            <a:ext cx="3602228" cy="1813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1">
            <a:extLst>
              <a:ext uri="{FF2B5EF4-FFF2-40B4-BE49-F238E27FC236}">
                <a16:creationId xmlns:a16="http://schemas.microsoft.com/office/drawing/2014/main" id="{0F056D8C-B4A8-0F8A-3FA4-DF908CC6E53D}"/>
              </a:ext>
            </a:extLst>
          </p:cNvPr>
          <p:cNvSpPr/>
          <p:nvPr/>
        </p:nvSpPr>
        <p:spPr>
          <a:xfrm>
            <a:off x="4817028" y="772946"/>
            <a:ext cx="6151963" cy="1546875"/>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4D7F4FDA-D7D9-4D62-127C-35B009FB0D53}"/>
              </a:ext>
            </a:extLst>
          </p:cNvPr>
          <p:cNvSpPr/>
          <p:nvPr/>
        </p:nvSpPr>
        <p:spPr>
          <a:xfrm rot="16200000">
            <a:off x="4228950" y="1422618"/>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EF8C3EDA-4A5A-4080-D609-AD779430B410}"/>
              </a:ext>
            </a:extLst>
          </p:cNvPr>
          <p:cNvSpPr/>
          <p:nvPr/>
        </p:nvSpPr>
        <p:spPr>
          <a:xfrm rot="16200000">
            <a:off x="4362699" y="3595268"/>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1">
            <a:extLst>
              <a:ext uri="{FF2B5EF4-FFF2-40B4-BE49-F238E27FC236}">
                <a16:creationId xmlns:a16="http://schemas.microsoft.com/office/drawing/2014/main" id="{75B7CD9E-FB09-52C1-E933-871FC5188151}"/>
              </a:ext>
            </a:extLst>
          </p:cNvPr>
          <p:cNvSpPr/>
          <p:nvPr/>
        </p:nvSpPr>
        <p:spPr>
          <a:xfrm>
            <a:off x="4842822" y="2781558"/>
            <a:ext cx="6151963" cy="1722841"/>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5FE23BA-FB2A-984F-02CA-D8670386DC47}"/>
              </a:ext>
            </a:extLst>
          </p:cNvPr>
          <p:cNvSpPr txBox="1"/>
          <p:nvPr/>
        </p:nvSpPr>
        <p:spPr>
          <a:xfrm>
            <a:off x="4817028" y="2958736"/>
            <a:ext cx="6019370" cy="954107"/>
          </a:xfrm>
          <a:prstGeom prst="rect">
            <a:avLst/>
          </a:prstGeom>
          <a:noFill/>
        </p:spPr>
        <p:txBody>
          <a:bodyPr wrap="square">
            <a:spAutoFit/>
          </a:bodyPr>
          <a:lstStyle/>
          <a:p>
            <a:r>
              <a:rPr lang="zh-CN" altLang="en-US" sz="1400" dirty="0"/>
              <a:t>现有的一些方法既兼容多模态数据，又与</a:t>
            </a:r>
            <a:r>
              <a:rPr lang="en-US" altLang="zh-CN" sz="1400" dirty="0"/>
              <a:t>SRE</a:t>
            </a:r>
            <a:r>
              <a:rPr lang="zh-CN" altLang="en-US" sz="1400" dirty="0"/>
              <a:t>的操作经验相一致。</a:t>
            </a:r>
            <a:r>
              <a:rPr lang="en-US" altLang="zh-CN" sz="1400" dirty="0"/>
              <a:t>Groot </a:t>
            </a:r>
            <a:r>
              <a:rPr lang="zh-CN" altLang="en-US" sz="1400" dirty="0"/>
              <a:t>将多模态数据转换为事件，</a:t>
            </a:r>
            <a:r>
              <a:rPr lang="zh-CN" altLang="en-US" sz="1400" dirty="0">
                <a:solidFill>
                  <a:srgbClr val="1A6298"/>
                </a:solidFill>
              </a:rPr>
              <a:t>然后使用专家配置的规则构建事件因果图</a:t>
            </a:r>
            <a:r>
              <a:rPr lang="zh-CN" altLang="en-US" sz="1400" dirty="0"/>
              <a:t>。这些手动配置的规则规定了一个事件是否可以被另一个事件触发，</a:t>
            </a:r>
            <a:r>
              <a:rPr lang="zh-CN" altLang="en-US" sz="1400" dirty="0">
                <a:solidFill>
                  <a:schemeClr val="accent1"/>
                </a:solidFill>
              </a:rPr>
              <a:t>但这些方法所需的手动配置为</a:t>
            </a:r>
            <a:r>
              <a:rPr lang="en-US" altLang="zh-CN" sz="1400" dirty="0">
                <a:solidFill>
                  <a:schemeClr val="accent1"/>
                </a:solidFill>
              </a:rPr>
              <a:t>SRE</a:t>
            </a:r>
            <a:r>
              <a:rPr lang="zh-CN" altLang="en-US" sz="1400" dirty="0">
                <a:solidFill>
                  <a:schemeClr val="accent1"/>
                </a:solidFill>
              </a:rPr>
              <a:t>带来了额外的工作量。</a:t>
            </a:r>
            <a:endParaRPr lang="zh-CN" altLang="en-US" sz="1600" dirty="0"/>
          </a:p>
        </p:txBody>
      </p:sp>
      <p:sp>
        <p:nvSpPr>
          <p:cNvPr id="5" name="文本框 4">
            <a:extLst>
              <a:ext uri="{FF2B5EF4-FFF2-40B4-BE49-F238E27FC236}">
                <a16:creationId xmlns:a16="http://schemas.microsoft.com/office/drawing/2014/main" id="{432044B7-C00E-9337-8496-5B4A963C2B16}"/>
              </a:ext>
            </a:extLst>
          </p:cNvPr>
          <p:cNvSpPr txBox="1"/>
          <p:nvPr/>
        </p:nvSpPr>
        <p:spPr>
          <a:xfrm>
            <a:off x="4901578" y="968607"/>
            <a:ext cx="5867763" cy="1384995"/>
          </a:xfrm>
          <a:prstGeom prst="rect">
            <a:avLst/>
          </a:prstGeom>
          <a:noFill/>
        </p:spPr>
        <p:txBody>
          <a:bodyPr wrap="square">
            <a:spAutoFit/>
          </a:bodyPr>
          <a:lstStyle/>
          <a:p>
            <a:r>
              <a:rPr lang="en-US" altLang="zh-CN" sz="1400" dirty="0" err="1"/>
              <a:t>Eadro</a:t>
            </a:r>
            <a:r>
              <a:rPr lang="en-US" altLang="zh-CN" sz="1400" dirty="0"/>
              <a:t> </a:t>
            </a:r>
            <a:r>
              <a:rPr lang="zh-CN" altLang="en-US" sz="1400" dirty="0"/>
              <a:t>将多模态数据输入到深度神经网络中，通过模态融合学习多模态数据的相关性和状态表示。</a:t>
            </a:r>
            <a:r>
              <a:rPr lang="en-US" altLang="zh-CN" sz="1400" dirty="0" err="1"/>
              <a:t>Nezha</a:t>
            </a:r>
            <a:r>
              <a:rPr lang="en-US" altLang="zh-CN" sz="1400" dirty="0"/>
              <a:t> </a:t>
            </a:r>
            <a:r>
              <a:rPr lang="zh-CN" altLang="en-US" sz="1400" dirty="0"/>
              <a:t>将多模态数据转换为与用户请求相关的事件，并根据事件模式统计变化对根本原因进行排名。</a:t>
            </a:r>
            <a:r>
              <a:rPr lang="zh-CN" altLang="en-US" sz="1400" dirty="0">
                <a:solidFill>
                  <a:schemeClr val="accent1"/>
                </a:solidFill>
              </a:rPr>
              <a:t>但对于没有深度学习背景的</a:t>
            </a:r>
            <a:r>
              <a:rPr lang="en-US" altLang="zh-CN" sz="1400" dirty="0">
                <a:solidFill>
                  <a:schemeClr val="accent1"/>
                </a:solidFill>
              </a:rPr>
              <a:t>SRE</a:t>
            </a:r>
            <a:r>
              <a:rPr lang="zh-CN" altLang="en-US" sz="1400" dirty="0">
                <a:solidFill>
                  <a:schemeClr val="accent1"/>
                </a:solidFill>
              </a:rPr>
              <a:t>（站点可靠性工程师）难判断模型学习到的参数是否合理，且在没有参数调优经验的情况下无法优化模型的性能</a:t>
            </a:r>
          </a:p>
          <a:p>
            <a:endParaRPr lang="en-US" altLang="zh-CN" sz="1400" dirty="0"/>
          </a:p>
        </p:txBody>
      </p:sp>
      <p:sp>
        <p:nvSpPr>
          <p:cNvPr id="9" name="文本框 8">
            <a:extLst>
              <a:ext uri="{FF2B5EF4-FFF2-40B4-BE49-F238E27FC236}">
                <a16:creationId xmlns:a16="http://schemas.microsoft.com/office/drawing/2014/main" id="{EF24ECE8-CA88-AF28-18CC-FA35621C688F}"/>
              </a:ext>
            </a:extLst>
          </p:cNvPr>
          <p:cNvSpPr txBox="1"/>
          <p:nvPr/>
        </p:nvSpPr>
        <p:spPr>
          <a:xfrm>
            <a:off x="454387" y="3318584"/>
            <a:ext cx="3294148" cy="1169551"/>
          </a:xfrm>
          <a:prstGeom prst="rect">
            <a:avLst/>
          </a:prstGeom>
          <a:noFill/>
        </p:spPr>
        <p:txBody>
          <a:bodyPr wrap="square">
            <a:spAutoFit/>
          </a:bodyPr>
          <a:lstStyle/>
          <a:p>
            <a:r>
              <a:rPr lang="zh-CN" altLang="en-US" sz="1400" dirty="0"/>
              <a:t>对于具有较差可解释性的</a:t>
            </a:r>
            <a:r>
              <a:rPr lang="en-US" altLang="zh-CN" sz="1400" dirty="0"/>
              <a:t>RCA</a:t>
            </a:r>
            <a:r>
              <a:rPr lang="zh-CN" altLang="en-US" sz="1400" dirty="0"/>
              <a:t>（根本原因分析）模型，</a:t>
            </a:r>
            <a:r>
              <a:rPr lang="en-US" altLang="zh-CN" sz="1400" dirty="0"/>
              <a:t>SRE</a:t>
            </a:r>
            <a:r>
              <a:rPr lang="zh-CN" altLang="en-US" sz="1400" dirty="0"/>
              <a:t>难以利用其在日常微服务系统维护中积累的宝贵经验来改进模型，限制了这些</a:t>
            </a:r>
            <a:r>
              <a:rPr lang="en-US" altLang="zh-CN" sz="1400" dirty="0"/>
              <a:t>RCA</a:t>
            </a:r>
            <a:r>
              <a:rPr lang="zh-CN" altLang="en-US" sz="1400" dirty="0"/>
              <a:t>模型的实用性和可靠性</a:t>
            </a:r>
          </a:p>
        </p:txBody>
      </p:sp>
      <p:sp>
        <p:nvSpPr>
          <p:cNvPr id="10" name="箭头: 下 9">
            <a:extLst>
              <a:ext uri="{FF2B5EF4-FFF2-40B4-BE49-F238E27FC236}">
                <a16:creationId xmlns:a16="http://schemas.microsoft.com/office/drawing/2014/main" id="{5AF14C1B-99CE-8868-39FF-0ABC5C261B01}"/>
              </a:ext>
            </a:extLst>
          </p:cNvPr>
          <p:cNvSpPr/>
          <p:nvPr/>
        </p:nvSpPr>
        <p:spPr>
          <a:xfrm rot="3190812">
            <a:off x="4424688" y="2859203"/>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
            <a:extLst>
              <a:ext uri="{FF2B5EF4-FFF2-40B4-BE49-F238E27FC236}">
                <a16:creationId xmlns:a16="http://schemas.microsoft.com/office/drawing/2014/main" id="{E212FCDC-C418-F454-2FA3-045914380374}"/>
              </a:ext>
            </a:extLst>
          </p:cNvPr>
          <p:cNvSpPr/>
          <p:nvPr/>
        </p:nvSpPr>
        <p:spPr>
          <a:xfrm>
            <a:off x="363540" y="4828235"/>
            <a:ext cx="3602228" cy="1813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C45FB11F-445B-5CB2-1EA3-75CF4A2C449A}"/>
              </a:ext>
            </a:extLst>
          </p:cNvPr>
          <p:cNvSpPr/>
          <p:nvPr/>
        </p:nvSpPr>
        <p:spPr>
          <a:xfrm rot="3190812">
            <a:off x="4352978" y="4432573"/>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FA58CF7-EC28-5B80-CBF1-84E495A65EFD}"/>
              </a:ext>
            </a:extLst>
          </p:cNvPr>
          <p:cNvSpPr txBox="1"/>
          <p:nvPr/>
        </p:nvSpPr>
        <p:spPr>
          <a:xfrm>
            <a:off x="618536" y="4891954"/>
            <a:ext cx="3407855" cy="369332"/>
          </a:xfrm>
          <a:prstGeom prst="rect">
            <a:avLst/>
          </a:prstGeom>
          <a:noFill/>
        </p:spPr>
        <p:txBody>
          <a:bodyPr wrap="square">
            <a:spAutoFit/>
          </a:bodyPr>
          <a:lstStyle/>
          <a:p>
            <a:r>
              <a:rPr lang="zh-CN" altLang="en-US" dirty="0">
                <a:solidFill>
                  <a:schemeClr val="accent1"/>
                </a:solidFill>
                <a:latin typeface="fell"/>
              </a:rPr>
              <a:t>Automatic Causality Learning</a:t>
            </a:r>
            <a:r>
              <a:rPr lang="zh-CN" altLang="en-US" dirty="0"/>
              <a:t>.</a:t>
            </a:r>
          </a:p>
        </p:txBody>
      </p:sp>
      <p:sp>
        <p:nvSpPr>
          <p:cNvPr id="25" name="文本框 24">
            <a:extLst>
              <a:ext uri="{FF2B5EF4-FFF2-40B4-BE49-F238E27FC236}">
                <a16:creationId xmlns:a16="http://schemas.microsoft.com/office/drawing/2014/main" id="{1CD27FA7-4107-76B1-F49B-EDA2E493799D}"/>
              </a:ext>
            </a:extLst>
          </p:cNvPr>
          <p:cNvSpPr txBox="1"/>
          <p:nvPr/>
        </p:nvSpPr>
        <p:spPr>
          <a:xfrm>
            <a:off x="4816282" y="5040198"/>
            <a:ext cx="6095158" cy="1169551"/>
          </a:xfrm>
          <a:prstGeom prst="rect">
            <a:avLst/>
          </a:prstGeom>
          <a:noFill/>
        </p:spPr>
        <p:txBody>
          <a:bodyPr wrap="square">
            <a:spAutoFit/>
          </a:bodyPr>
          <a:lstStyle/>
          <a:p>
            <a:r>
              <a:rPr lang="zh-CN" altLang="en-US" sz="1400" dirty="0"/>
              <a:t>多数多模态</a:t>
            </a:r>
            <a:r>
              <a:rPr lang="en-US" altLang="zh-CN" sz="1400" dirty="0"/>
              <a:t>RCA</a:t>
            </a:r>
            <a:r>
              <a:rPr lang="zh-CN" altLang="en-US" sz="1400" dirty="0"/>
              <a:t>方法中会采用一个框架，基于这些事件执行根本原因分析之前，将多模态数据转换为事件。允许</a:t>
            </a:r>
            <a:r>
              <a:rPr lang="en-US" altLang="zh-CN" sz="1400" dirty="0"/>
              <a:t>SRE</a:t>
            </a:r>
            <a:r>
              <a:rPr lang="zh-CN" altLang="en-US" sz="1400" dirty="0"/>
              <a:t>根据自身需求自由选择事件的生成方式。</a:t>
            </a:r>
            <a:endParaRPr lang="en-US" altLang="zh-CN" sz="1400" dirty="0"/>
          </a:p>
          <a:p>
            <a:r>
              <a:rPr lang="zh-CN" altLang="en-US" sz="1400" dirty="0">
                <a:solidFill>
                  <a:schemeClr val="accent1"/>
                </a:solidFill>
              </a:rPr>
              <a:t>与直接挖掘跨各种模态的大量数据中的关系相比，在事件级别学习因果关系可以实现通用的多模态根本原因定位，同时保持关键原始信息的粒度。</a:t>
            </a:r>
          </a:p>
        </p:txBody>
      </p:sp>
      <p:sp>
        <p:nvSpPr>
          <p:cNvPr id="29" name="文本框 28">
            <a:extLst>
              <a:ext uri="{FF2B5EF4-FFF2-40B4-BE49-F238E27FC236}">
                <a16:creationId xmlns:a16="http://schemas.microsoft.com/office/drawing/2014/main" id="{A923A09D-B86E-150E-35D5-C2C3DAD1C4B6}"/>
              </a:ext>
            </a:extLst>
          </p:cNvPr>
          <p:cNvSpPr txBox="1"/>
          <p:nvPr/>
        </p:nvSpPr>
        <p:spPr>
          <a:xfrm>
            <a:off x="454387" y="5270611"/>
            <a:ext cx="3152694" cy="738664"/>
          </a:xfrm>
          <a:prstGeom prst="rect">
            <a:avLst/>
          </a:prstGeom>
          <a:noFill/>
        </p:spPr>
        <p:txBody>
          <a:bodyPr wrap="square">
            <a:spAutoFit/>
          </a:bodyPr>
          <a:lstStyle/>
          <a:p>
            <a:r>
              <a:rPr lang="zh-CN" altLang="en-US" sz="1400" dirty="0"/>
              <a:t>有效的 </a:t>
            </a:r>
            <a:r>
              <a:rPr lang="en-US" altLang="zh-CN" sz="1400" dirty="0"/>
              <a:t>RCA </a:t>
            </a:r>
            <a:r>
              <a:rPr lang="zh-CN" altLang="en-US" sz="1400" dirty="0"/>
              <a:t>算法应该能够自动学习微服务系统中的因果关系，从而最大限度地减少或消除手动配置的必要性</a:t>
            </a:r>
          </a:p>
        </p:txBody>
      </p:sp>
      <p:sp>
        <p:nvSpPr>
          <p:cNvPr id="37" name="矩形: 圆角 1">
            <a:extLst>
              <a:ext uri="{FF2B5EF4-FFF2-40B4-BE49-F238E27FC236}">
                <a16:creationId xmlns:a16="http://schemas.microsoft.com/office/drawing/2014/main" id="{3CE7C7B4-052B-3606-8BC7-AC19DE0A1489}"/>
              </a:ext>
            </a:extLst>
          </p:cNvPr>
          <p:cNvSpPr/>
          <p:nvPr/>
        </p:nvSpPr>
        <p:spPr>
          <a:xfrm>
            <a:off x="4759477" y="4863084"/>
            <a:ext cx="6151963" cy="1722841"/>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8128B40D-68AB-744A-50E0-4A0A4EA83395}"/>
              </a:ext>
            </a:extLst>
          </p:cNvPr>
          <p:cNvSpPr/>
          <p:nvPr/>
        </p:nvSpPr>
        <p:spPr>
          <a:xfrm rot="16200000">
            <a:off x="4322589" y="5503249"/>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47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285D-12B6-C0EC-BF82-DE4EFE237916}"/>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D3DA9953-C239-4C81-B2C9-3FC5B4866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6371195-3E6B-E112-10C1-F0FF0DD1A77B}"/>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62A14D5A-0C16-A8A8-D1AF-A25261A88203}"/>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D40A8D50-CD92-F4C9-8C82-5210F18F156B}"/>
              </a:ext>
            </a:extLst>
          </p:cNvPr>
          <p:cNvSpPr/>
          <p:nvPr/>
        </p:nvSpPr>
        <p:spPr>
          <a:xfrm>
            <a:off x="10968992"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992A23A6-B940-8C95-37A8-303F29B15DE1}"/>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预备知识</a:t>
            </a:r>
          </a:p>
        </p:txBody>
      </p:sp>
      <p:sp>
        <p:nvSpPr>
          <p:cNvPr id="31" name="斜纹 30">
            <a:extLst>
              <a:ext uri="{FF2B5EF4-FFF2-40B4-BE49-F238E27FC236}">
                <a16:creationId xmlns:a16="http://schemas.microsoft.com/office/drawing/2014/main" id="{79E579A1-F737-AE5B-C6D3-FB5539945B5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DDE9349-F31B-A8E6-65A8-70F8A6DF4BF0}"/>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72DC419-9A19-9DEB-5DF8-5DEEAF1B0A33}"/>
              </a:ext>
            </a:extLst>
          </p:cNvPr>
          <p:cNvSpPr txBox="1"/>
          <p:nvPr/>
        </p:nvSpPr>
        <p:spPr>
          <a:xfrm>
            <a:off x="410216" y="786565"/>
            <a:ext cx="3365550" cy="369332"/>
          </a:xfrm>
          <a:prstGeom prst="rect">
            <a:avLst/>
          </a:prstGeom>
          <a:noFill/>
        </p:spPr>
        <p:txBody>
          <a:bodyPr wrap="square">
            <a:spAutoFit/>
          </a:bodyPr>
          <a:lstStyle/>
          <a:p>
            <a:r>
              <a:rPr lang="es-ES" altLang="zh-CN" dirty="0">
                <a:solidFill>
                  <a:schemeClr val="accent1"/>
                </a:solidFill>
                <a:latin typeface="fell"/>
              </a:rPr>
              <a:t> </a:t>
            </a:r>
            <a:r>
              <a:rPr lang="en-US" altLang="zh-CN" b="1" dirty="0">
                <a:solidFill>
                  <a:schemeClr val="accent1"/>
                </a:solidFill>
                <a:latin typeface="fell"/>
              </a:rPr>
              <a:t>Event and Incident</a:t>
            </a:r>
            <a:endParaRPr lang="zh-CN" altLang="en-US" b="1" dirty="0">
              <a:solidFill>
                <a:schemeClr val="accent1"/>
              </a:solidFill>
              <a:latin typeface="fell"/>
            </a:endParaRPr>
          </a:p>
        </p:txBody>
      </p:sp>
      <p:sp>
        <p:nvSpPr>
          <p:cNvPr id="2" name="文本框 1">
            <a:extLst>
              <a:ext uri="{FF2B5EF4-FFF2-40B4-BE49-F238E27FC236}">
                <a16:creationId xmlns:a16="http://schemas.microsoft.com/office/drawing/2014/main" id="{963FD3C5-34EB-1C0F-C7D5-E594A43384BF}"/>
              </a:ext>
            </a:extLst>
          </p:cNvPr>
          <p:cNvSpPr txBox="1"/>
          <p:nvPr/>
        </p:nvSpPr>
        <p:spPr>
          <a:xfrm>
            <a:off x="410216" y="1282885"/>
            <a:ext cx="5045872" cy="2462213"/>
          </a:xfrm>
          <a:prstGeom prst="rect">
            <a:avLst/>
          </a:prstGeom>
          <a:noFill/>
        </p:spPr>
        <p:txBody>
          <a:bodyPr wrap="square">
            <a:spAutoFit/>
          </a:bodyPr>
          <a:lstStyle/>
          <a:p>
            <a:r>
              <a:rPr lang="zh-CN" altLang="en-US" sz="1400" dirty="0">
                <a:solidFill>
                  <a:schemeClr val="accent1"/>
                </a:solidFill>
              </a:rPr>
              <a:t>事件（</a:t>
            </a:r>
            <a:r>
              <a:rPr lang="en-US" altLang="zh-CN" sz="1400" b="1" dirty="0">
                <a:solidFill>
                  <a:schemeClr val="accent1"/>
                </a:solidFill>
              </a:rPr>
              <a:t>Event</a:t>
            </a:r>
            <a:r>
              <a:rPr lang="zh-CN" altLang="en-US" sz="1400" dirty="0">
                <a:solidFill>
                  <a:schemeClr val="accent1"/>
                </a:solidFill>
              </a:rPr>
              <a:t>）</a:t>
            </a:r>
            <a:r>
              <a:rPr lang="zh-CN" altLang="en-US" sz="1400" dirty="0"/>
              <a:t>是指预处理和聚合来自不同模态的数据，仅关注包含关键信息的部分。包含三种类型的字段：</a:t>
            </a:r>
            <a:endParaRPr lang="en-US" altLang="zh-CN" sz="1400" dirty="0"/>
          </a:p>
          <a:p>
            <a:r>
              <a:rPr lang="en-US" altLang="zh-CN" sz="1400" dirty="0">
                <a:solidFill>
                  <a:schemeClr val="accent1"/>
                </a:solidFill>
              </a:rPr>
              <a:t>WHAT</a:t>
            </a:r>
            <a:r>
              <a:rPr lang="zh-CN" altLang="en-US" sz="1400" dirty="0"/>
              <a:t>，描述事件的类型（例如，“</a:t>
            </a:r>
            <a:r>
              <a:rPr lang="en-US" altLang="zh-CN" sz="1400" dirty="0"/>
              <a:t>CPU </a:t>
            </a:r>
            <a:r>
              <a:rPr lang="zh-CN" altLang="en-US" sz="1400" dirty="0"/>
              <a:t>高”、“</a:t>
            </a:r>
            <a:r>
              <a:rPr lang="en-US" altLang="zh-CN" sz="1400" dirty="0"/>
              <a:t>GC </a:t>
            </a:r>
            <a:r>
              <a:rPr lang="zh-CN" altLang="en-US" sz="1400" dirty="0"/>
              <a:t>高”）；</a:t>
            </a:r>
            <a:r>
              <a:rPr lang="en-US" altLang="zh-CN" sz="1400" dirty="0">
                <a:solidFill>
                  <a:schemeClr val="accent1"/>
                </a:solidFill>
              </a:rPr>
              <a:t>WHEN</a:t>
            </a:r>
            <a:r>
              <a:rPr lang="zh-CN" altLang="en-US" sz="1400" dirty="0"/>
              <a:t>，指示事件发生的时间或期间</a:t>
            </a:r>
            <a:endParaRPr lang="en-US" altLang="zh-CN" sz="1400" dirty="0"/>
          </a:p>
          <a:p>
            <a:r>
              <a:rPr lang="en-US" altLang="zh-CN" sz="1400" dirty="0">
                <a:solidFill>
                  <a:schemeClr val="accent1"/>
                </a:solidFill>
              </a:rPr>
              <a:t>WHERE</a:t>
            </a:r>
            <a:r>
              <a:rPr lang="zh-CN" altLang="en-US" sz="1400" dirty="0"/>
              <a:t>，识别与事件相关的服务。</a:t>
            </a:r>
            <a:endParaRPr lang="en-US" altLang="zh-CN" sz="1400" dirty="0"/>
          </a:p>
          <a:p>
            <a:endParaRPr lang="en-US" altLang="zh-CN" sz="1400" dirty="0"/>
          </a:p>
          <a:p>
            <a:endParaRPr lang="en-US" altLang="zh-CN" sz="1400" dirty="0"/>
          </a:p>
          <a:p>
            <a:r>
              <a:rPr lang="zh-CN" altLang="en-US" sz="1400" dirty="0">
                <a:solidFill>
                  <a:schemeClr val="accent1"/>
                </a:solidFill>
              </a:rPr>
              <a:t>基于事件的</a:t>
            </a:r>
            <a:r>
              <a:rPr lang="en-US" altLang="zh-CN" sz="1400" dirty="0">
                <a:solidFill>
                  <a:schemeClr val="accent1"/>
                </a:solidFill>
              </a:rPr>
              <a:t>RCA</a:t>
            </a:r>
            <a:r>
              <a:rPr lang="zh-CN" altLang="en-US" sz="1400" dirty="0"/>
              <a:t>指的是在一组可能导致其他事件的事件中识别出最可能的事件，从而确定</a:t>
            </a:r>
            <a:r>
              <a:rPr lang="en-US" altLang="zh-CN" sz="1400" dirty="0"/>
              <a:t>SRE</a:t>
            </a:r>
            <a:r>
              <a:rPr lang="zh-CN" altLang="en-US" sz="1400" dirty="0"/>
              <a:t>需要采取的后续修复措施。例如，一个“代码部署”事件可能导致“延迟激增”和“</a:t>
            </a:r>
            <a:r>
              <a:rPr lang="en-US" altLang="zh-CN" sz="1400" dirty="0"/>
              <a:t>API</a:t>
            </a:r>
            <a:r>
              <a:rPr lang="zh-CN" altLang="en-US" sz="1400" dirty="0"/>
              <a:t>调用超时错误激增”事件。</a:t>
            </a:r>
          </a:p>
        </p:txBody>
      </p:sp>
      <p:sp>
        <p:nvSpPr>
          <p:cNvPr id="12" name="矩形: 圆角 1">
            <a:extLst>
              <a:ext uri="{FF2B5EF4-FFF2-40B4-BE49-F238E27FC236}">
                <a16:creationId xmlns:a16="http://schemas.microsoft.com/office/drawing/2014/main" id="{C3E5D7CC-3F72-7D86-20C4-DF4A93C29A6E}"/>
              </a:ext>
            </a:extLst>
          </p:cNvPr>
          <p:cNvSpPr/>
          <p:nvPr/>
        </p:nvSpPr>
        <p:spPr>
          <a:xfrm>
            <a:off x="363539" y="4151805"/>
            <a:ext cx="5092549" cy="2490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CBE29D4-CA25-2E00-384C-06726241ACA0}"/>
              </a:ext>
            </a:extLst>
          </p:cNvPr>
          <p:cNvSpPr txBox="1"/>
          <p:nvPr/>
        </p:nvSpPr>
        <p:spPr>
          <a:xfrm>
            <a:off x="491038" y="4151806"/>
            <a:ext cx="3407855" cy="369332"/>
          </a:xfrm>
          <a:prstGeom prst="rect">
            <a:avLst/>
          </a:prstGeom>
          <a:noFill/>
        </p:spPr>
        <p:txBody>
          <a:bodyPr wrap="square">
            <a:spAutoFit/>
          </a:bodyPr>
          <a:lstStyle/>
          <a:p>
            <a:r>
              <a:rPr lang="zh-CN" altLang="en-US" dirty="0">
                <a:solidFill>
                  <a:schemeClr val="accent1"/>
                </a:solidFill>
                <a:latin typeface="fell"/>
              </a:rPr>
              <a:t>优势</a:t>
            </a:r>
            <a:endParaRPr lang="zh-CN" altLang="en-US" dirty="0"/>
          </a:p>
        </p:txBody>
      </p:sp>
      <p:sp>
        <p:nvSpPr>
          <p:cNvPr id="25" name="文本框 24">
            <a:extLst>
              <a:ext uri="{FF2B5EF4-FFF2-40B4-BE49-F238E27FC236}">
                <a16:creationId xmlns:a16="http://schemas.microsoft.com/office/drawing/2014/main" id="{79AADEDB-8C26-BA3C-868E-6A7FAADC741E}"/>
              </a:ext>
            </a:extLst>
          </p:cNvPr>
          <p:cNvSpPr txBox="1"/>
          <p:nvPr/>
        </p:nvSpPr>
        <p:spPr>
          <a:xfrm>
            <a:off x="6096002" y="5255642"/>
            <a:ext cx="4872990" cy="954107"/>
          </a:xfrm>
          <a:prstGeom prst="rect">
            <a:avLst/>
          </a:prstGeom>
          <a:noFill/>
        </p:spPr>
        <p:txBody>
          <a:bodyPr wrap="square">
            <a:spAutoFit/>
          </a:bodyPr>
          <a:lstStyle/>
          <a:p>
            <a:r>
              <a:rPr lang="zh-CN" altLang="en-US" sz="1400" dirty="0"/>
              <a:t>由于微服务系统内部的复杂依赖关系，多个事件常常在实际故障中同时发生。将某一时间窗口内的一组相关事件视为一个集合，称之为事故。事故通常是一组导致服务中断或故障的事件。基于事件的</a:t>
            </a:r>
            <a:r>
              <a:rPr lang="en-US" altLang="zh-CN" sz="1400" dirty="0"/>
              <a:t>RCA</a:t>
            </a:r>
            <a:r>
              <a:rPr lang="zh-CN" altLang="en-US" sz="1400" dirty="0"/>
              <a:t>旨在发现事故的根本原因。</a:t>
            </a:r>
            <a:endParaRPr lang="zh-CN" altLang="en-US" sz="1400" dirty="0">
              <a:solidFill>
                <a:schemeClr val="accent1"/>
              </a:solidFill>
            </a:endParaRPr>
          </a:p>
        </p:txBody>
      </p:sp>
      <p:sp>
        <p:nvSpPr>
          <p:cNvPr id="29" name="文本框 28">
            <a:extLst>
              <a:ext uri="{FF2B5EF4-FFF2-40B4-BE49-F238E27FC236}">
                <a16:creationId xmlns:a16="http://schemas.microsoft.com/office/drawing/2014/main" id="{885EC095-0A95-8DBA-8937-3E89405CD1F2}"/>
              </a:ext>
            </a:extLst>
          </p:cNvPr>
          <p:cNvSpPr txBox="1"/>
          <p:nvPr/>
        </p:nvSpPr>
        <p:spPr>
          <a:xfrm>
            <a:off x="494068" y="4609311"/>
            <a:ext cx="4805410" cy="1815882"/>
          </a:xfrm>
          <a:prstGeom prst="rect">
            <a:avLst/>
          </a:prstGeom>
          <a:noFill/>
        </p:spPr>
        <p:txBody>
          <a:bodyPr wrap="square">
            <a:spAutoFit/>
          </a:bodyPr>
          <a:lstStyle/>
          <a:p>
            <a:pPr marL="342900" indent="-342900">
              <a:buAutoNum type="arabicParenBoth"/>
            </a:pPr>
            <a:r>
              <a:rPr lang="zh-CN" altLang="en-US" sz="1400" dirty="0"/>
              <a:t>允许灵活利用多模态观测数据</a:t>
            </a:r>
            <a:endParaRPr lang="en-US" altLang="zh-CN" sz="1400" dirty="0"/>
          </a:p>
          <a:p>
            <a:r>
              <a:rPr lang="en-US" altLang="zh-CN" sz="1400" dirty="0"/>
              <a:t>(2) </a:t>
            </a:r>
            <a:r>
              <a:rPr lang="zh-CN" altLang="en-US" sz="1400" dirty="0"/>
              <a:t>支持</a:t>
            </a:r>
            <a:r>
              <a:rPr lang="en-US" altLang="zh-CN" sz="1400" dirty="0"/>
              <a:t>SRE</a:t>
            </a:r>
            <a:r>
              <a:rPr lang="zh-CN" altLang="en-US" sz="1400" dirty="0"/>
              <a:t>根据其特定需求确定根本原因分析的粒度。 </a:t>
            </a:r>
            <a:endParaRPr lang="en-US" altLang="zh-CN" sz="1400" dirty="0"/>
          </a:p>
          <a:p>
            <a:r>
              <a:rPr lang="en-US" altLang="zh-CN" sz="1400" dirty="0"/>
              <a:t>(3) </a:t>
            </a:r>
            <a:r>
              <a:rPr lang="zh-CN" altLang="en-US" sz="1400" dirty="0"/>
              <a:t>通过避免在大量原始数据上直接进行关联挖掘来降低成本，</a:t>
            </a:r>
            <a:endParaRPr lang="en-US" altLang="zh-CN" sz="1400" dirty="0"/>
          </a:p>
          <a:p>
            <a:r>
              <a:rPr lang="en-US" altLang="zh-CN" sz="1400" dirty="0"/>
              <a:t>(4) </a:t>
            </a:r>
            <a:r>
              <a:rPr lang="zh-CN" altLang="en-US" sz="1400" dirty="0"/>
              <a:t>通过利用事件而非原始指标、日志和追踪，减少了</a:t>
            </a:r>
            <a:r>
              <a:rPr lang="en-US" altLang="zh-CN" sz="1400" dirty="0"/>
              <a:t>SRE</a:t>
            </a:r>
            <a:r>
              <a:rPr lang="zh-CN" altLang="en-US" sz="1400" dirty="0"/>
              <a:t>在理解当前系统状态时的认知负担。</a:t>
            </a:r>
            <a:endParaRPr lang="en-US" altLang="zh-CN" sz="1400" dirty="0"/>
          </a:p>
          <a:p>
            <a:r>
              <a:rPr lang="en-US" altLang="zh-CN" sz="1400" dirty="0"/>
              <a:t>(5</a:t>
            </a:r>
            <a:r>
              <a:rPr lang="zh-CN" altLang="en-US" sz="1400" dirty="0"/>
              <a:t>）</a:t>
            </a:r>
            <a:r>
              <a:rPr lang="en-US" altLang="zh-CN" sz="1400" dirty="0"/>
              <a:t>SRE</a:t>
            </a:r>
            <a:r>
              <a:rPr lang="zh-CN" altLang="en-US" sz="1400" dirty="0"/>
              <a:t>的理解密切契合。将</a:t>
            </a:r>
            <a:r>
              <a:rPr lang="en-US" altLang="zh-CN" sz="1400" dirty="0"/>
              <a:t>SRE</a:t>
            </a:r>
            <a:r>
              <a:rPr lang="zh-CN" altLang="en-US" sz="1400" dirty="0"/>
              <a:t>在事件方面的这些专业知识整合到</a:t>
            </a:r>
            <a:r>
              <a:rPr lang="en-US" altLang="zh-CN" sz="1400" dirty="0"/>
              <a:t>RCA</a:t>
            </a:r>
            <a:r>
              <a:rPr lang="zh-CN" altLang="en-US" sz="1400" dirty="0"/>
              <a:t>算法中，将有效提升其可用性。</a:t>
            </a:r>
          </a:p>
        </p:txBody>
      </p:sp>
      <p:sp>
        <p:nvSpPr>
          <p:cNvPr id="37" name="矩形: 圆角 1">
            <a:extLst>
              <a:ext uri="{FF2B5EF4-FFF2-40B4-BE49-F238E27FC236}">
                <a16:creationId xmlns:a16="http://schemas.microsoft.com/office/drawing/2014/main" id="{F0ADFCC7-F9EA-B940-B7D4-5F66DD495C9F}"/>
              </a:ext>
            </a:extLst>
          </p:cNvPr>
          <p:cNvSpPr/>
          <p:nvPr/>
        </p:nvSpPr>
        <p:spPr>
          <a:xfrm>
            <a:off x="6096001" y="4996362"/>
            <a:ext cx="4815440" cy="1589563"/>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01AA16E-008D-C1B8-BC4D-277D7315173C}"/>
              </a:ext>
            </a:extLst>
          </p:cNvPr>
          <p:cNvPicPr>
            <a:picLocks noChangeAspect="1"/>
          </p:cNvPicPr>
          <p:nvPr/>
        </p:nvPicPr>
        <p:blipFill>
          <a:blip r:embed="rId4"/>
          <a:srcRect b="22461"/>
          <a:stretch/>
        </p:blipFill>
        <p:spPr>
          <a:xfrm>
            <a:off x="6096000" y="842309"/>
            <a:ext cx="5787290" cy="3189825"/>
          </a:xfrm>
          <a:prstGeom prst="rect">
            <a:avLst/>
          </a:prstGeom>
        </p:spPr>
      </p:pic>
      <p:sp>
        <p:nvSpPr>
          <p:cNvPr id="17" name="文本框 16">
            <a:extLst>
              <a:ext uri="{FF2B5EF4-FFF2-40B4-BE49-F238E27FC236}">
                <a16:creationId xmlns:a16="http://schemas.microsoft.com/office/drawing/2014/main" id="{4AF9D015-A90D-ED0C-47C5-D63DFF07D907}"/>
              </a:ext>
            </a:extLst>
          </p:cNvPr>
          <p:cNvSpPr txBox="1"/>
          <p:nvPr/>
        </p:nvSpPr>
        <p:spPr>
          <a:xfrm>
            <a:off x="6096842" y="4560861"/>
            <a:ext cx="6095158" cy="369332"/>
          </a:xfrm>
          <a:prstGeom prst="rect">
            <a:avLst/>
          </a:prstGeom>
          <a:noFill/>
        </p:spPr>
        <p:txBody>
          <a:bodyPr wrap="square">
            <a:spAutoFit/>
          </a:bodyPr>
          <a:lstStyle/>
          <a:p>
            <a:r>
              <a:rPr lang="en-US" altLang="zh-CN" dirty="0">
                <a:solidFill>
                  <a:schemeClr val="accent1"/>
                </a:solidFill>
                <a:latin typeface="fell"/>
              </a:rPr>
              <a:t>incident</a:t>
            </a:r>
            <a:endParaRPr lang="zh-CN" altLang="en-US" dirty="0">
              <a:solidFill>
                <a:schemeClr val="accent1"/>
              </a:solidFill>
              <a:latin typeface="fell"/>
            </a:endParaRPr>
          </a:p>
        </p:txBody>
      </p:sp>
      <p:sp>
        <p:nvSpPr>
          <p:cNvPr id="22" name="文本框 21">
            <a:extLst>
              <a:ext uri="{FF2B5EF4-FFF2-40B4-BE49-F238E27FC236}">
                <a16:creationId xmlns:a16="http://schemas.microsoft.com/office/drawing/2014/main" id="{B727BC04-E58B-D611-D244-C5F2FC950F0E}"/>
              </a:ext>
            </a:extLst>
          </p:cNvPr>
          <p:cNvSpPr txBox="1"/>
          <p:nvPr/>
        </p:nvSpPr>
        <p:spPr>
          <a:xfrm>
            <a:off x="6258504" y="3902811"/>
            <a:ext cx="6095158" cy="338554"/>
          </a:xfrm>
          <a:prstGeom prst="rect">
            <a:avLst/>
          </a:prstGeom>
          <a:noFill/>
        </p:spPr>
        <p:txBody>
          <a:bodyPr wrap="square">
            <a:spAutoFit/>
          </a:bodyPr>
          <a:lstStyle/>
          <a:p>
            <a:pPr algn="just"/>
            <a:r>
              <a:rPr lang="zh-CN" altLang="en-US" sz="1600" b="0" i="0" dirty="0">
                <a:solidFill>
                  <a:schemeClr val="accent1"/>
                </a:solidFill>
                <a:effectLst/>
                <a:latin typeface="微软雅黑" panose="020B0503020204020204" pitchFamily="34" charset="-122"/>
                <a:ea typeface="微软雅黑" panose="020B0503020204020204" pitchFamily="34" charset="-122"/>
              </a:rPr>
              <a:t>每个事件都包含事件类型、相关服务和时间戳信息。</a:t>
            </a:r>
          </a:p>
        </p:txBody>
      </p:sp>
    </p:spTree>
    <p:extLst>
      <p:ext uri="{BB962C8B-B14F-4D97-AF65-F5344CB8AC3E}">
        <p14:creationId xmlns:p14="http://schemas.microsoft.com/office/powerpoint/2010/main" val="13959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4BD8F-83AF-7EE1-00A6-3C3BFB37EC6B}"/>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9FDF0BE6-CFCD-772B-E98E-D53E18F46A7E}"/>
              </a:ext>
            </a:extLst>
          </p:cNvPr>
          <p:cNvPicPr>
            <a:picLocks noChangeAspect="1"/>
          </p:cNvPicPr>
          <p:nvPr/>
        </p:nvPicPr>
        <p:blipFill>
          <a:blip r:embed="rId3"/>
          <a:stretch>
            <a:fillRect/>
          </a:stretch>
        </p:blipFill>
        <p:spPr>
          <a:xfrm>
            <a:off x="527645" y="3415906"/>
            <a:ext cx="10441347" cy="2752165"/>
          </a:xfrm>
          <a:prstGeom prst="rect">
            <a:avLst/>
          </a:prstGeom>
        </p:spPr>
      </p:pic>
      <p:pic>
        <p:nvPicPr>
          <p:cNvPr id="63" name="图片 62">
            <a:extLst>
              <a:ext uri="{FF2B5EF4-FFF2-40B4-BE49-F238E27FC236}">
                <a16:creationId xmlns:a16="http://schemas.microsoft.com/office/drawing/2014/main" id="{112CAFA5-7BE2-0DFC-36C7-A475536497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89A9E5E-F807-D5EB-7AA4-34F28D894395}"/>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15767E77-8908-00A3-1076-3575A7D1D12E}"/>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3CBDE743-B14E-1CA9-5570-6E7412BBE993}"/>
              </a:ext>
            </a:extLst>
          </p:cNvPr>
          <p:cNvSpPr/>
          <p:nvPr/>
        </p:nvSpPr>
        <p:spPr>
          <a:xfrm>
            <a:off x="10968992"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C7DD4094-B51F-2034-5EEE-ED3E91C4A0EA}"/>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预备知识</a:t>
            </a:r>
          </a:p>
        </p:txBody>
      </p:sp>
      <p:sp>
        <p:nvSpPr>
          <p:cNvPr id="31" name="斜纹 30">
            <a:extLst>
              <a:ext uri="{FF2B5EF4-FFF2-40B4-BE49-F238E27FC236}">
                <a16:creationId xmlns:a16="http://schemas.microsoft.com/office/drawing/2014/main" id="{B3941ECF-1400-A436-93AE-27441E53FF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9E297E26-B5A8-0B1D-B7C7-EB1CFE777B9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A763A27-C98E-DF3A-54B4-B0E031E3AC02}"/>
              </a:ext>
            </a:extLst>
          </p:cNvPr>
          <p:cNvSpPr txBox="1"/>
          <p:nvPr/>
        </p:nvSpPr>
        <p:spPr>
          <a:xfrm>
            <a:off x="410216" y="786565"/>
            <a:ext cx="3365550" cy="369332"/>
          </a:xfrm>
          <a:prstGeom prst="rect">
            <a:avLst/>
          </a:prstGeom>
          <a:noFill/>
        </p:spPr>
        <p:txBody>
          <a:bodyPr wrap="square">
            <a:spAutoFit/>
          </a:bodyPr>
          <a:lstStyle/>
          <a:p>
            <a:r>
              <a:rPr lang="en-US" altLang="zh-CN" b="1" dirty="0">
                <a:solidFill>
                  <a:schemeClr val="accent1"/>
                </a:solidFill>
                <a:latin typeface="fell"/>
              </a:rPr>
              <a:t>Event Graph</a:t>
            </a:r>
            <a:endParaRPr lang="zh-CN" altLang="en-US" b="1" dirty="0">
              <a:solidFill>
                <a:schemeClr val="accent1"/>
              </a:solidFill>
              <a:latin typeface="fell"/>
            </a:endParaRPr>
          </a:p>
        </p:txBody>
      </p:sp>
      <p:sp>
        <p:nvSpPr>
          <p:cNvPr id="2" name="文本框 1">
            <a:extLst>
              <a:ext uri="{FF2B5EF4-FFF2-40B4-BE49-F238E27FC236}">
                <a16:creationId xmlns:a16="http://schemas.microsoft.com/office/drawing/2014/main" id="{DA9D18C3-0A68-86B6-BEC5-CD2A0BB1EFEF}"/>
              </a:ext>
            </a:extLst>
          </p:cNvPr>
          <p:cNvSpPr txBox="1"/>
          <p:nvPr/>
        </p:nvSpPr>
        <p:spPr>
          <a:xfrm>
            <a:off x="374651" y="1246274"/>
            <a:ext cx="5045872" cy="2246769"/>
          </a:xfrm>
          <a:prstGeom prst="rect">
            <a:avLst/>
          </a:prstGeom>
          <a:noFill/>
        </p:spPr>
        <p:txBody>
          <a:bodyPr wrap="square">
            <a:spAutoFit/>
          </a:bodyPr>
          <a:lstStyle/>
          <a:p>
            <a:r>
              <a:rPr lang="es-ES" altLang="zh-CN" sz="1400" b="1" dirty="0">
                <a:solidFill>
                  <a:schemeClr val="accent1"/>
                </a:solidFill>
              </a:rPr>
              <a:t>Causal Link.</a:t>
            </a:r>
            <a:r>
              <a:rPr lang="zh-CN" altLang="en-US" sz="1400" dirty="0"/>
              <a:t> 某些事件之间存在因果关系，这意味着一个事件可能由另一个事件引起。将事件视为节点，并基于潜在的因果关系在事件之间建立有向边，这种边被称为因果链接。因果链接从结果事件 指向原因事件 ，其权重表示引起的可能性。</a:t>
            </a:r>
            <a:endParaRPr lang="en-US" altLang="zh-CN" sz="1400" dirty="0"/>
          </a:p>
          <a:p>
            <a:endParaRPr lang="en-US" altLang="zh-CN" sz="1400" dirty="0"/>
          </a:p>
          <a:p>
            <a:r>
              <a:rPr lang="es-ES" altLang="zh-CN" sz="1400" b="1" dirty="0">
                <a:solidFill>
                  <a:schemeClr val="accent1"/>
                </a:solidFill>
              </a:rPr>
              <a:t>Event Chain</a:t>
            </a:r>
            <a:r>
              <a:rPr lang="es-ES" altLang="zh-CN" sz="1400" dirty="0">
                <a:solidFill>
                  <a:schemeClr val="accent1"/>
                </a:solidFill>
              </a:rPr>
              <a:t>.</a:t>
            </a:r>
            <a:r>
              <a:rPr lang="zh-CN" altLang="en-US" sz="1400" dirty="0"/>
              <a:t>一个特定的事件可能通过一系列因果链接直接或间接地导致多个其他事件。将这些多个事件之间的连锁因果链接称为事件链。同时为了保持通用性，定义零长度事件链以表示一个事件不由任何其他事件引起，因此该事件本身就是其根本原因。</a:t>
            </a:r>
          </a:p>
        </p:txBody>
      </p:sp>
      <p:sp>
        <p:nvSpPr>
          <p:cNvPr id="7" name="文本框 6">
            <a:extLst>
              <a:ext uri="{FF2B5EF4-FFF2-40B4-BE49-F238E27FC236}">
                <a16:creationId xmlns:a16="http://schemas.microsoft.com/office/drawing/2014/main" id="{45BA14DE-38A9-B922-F80E-9A9DBECAF1A5}"/>
              </a:ext>
            </a:extLst>
          </p:cNvPr>
          <p:cNvSpPr txBox="1"/>
          <p:nvPr/>
        </p:nvSpPr>
        <p:spPr>
          <a:xfrm>
            <a:off x="5578143" y="872667"/>
            <a:ext cx="2131108" cy="369332"/>
          </a:xfrm>
          <a:prstGeom prst="rect">
            <a:avLst/>
          </a:prstGeom>
          <a:noFill/>
        </p:spPr>
        <p:txBody>
          <a:bodyPr wrap="square">
            <a:spAutoFit/>
          </a:bodyPr>
          <a:lstStyle/>
          <a:p>
            <a:r>
              <a:rPr lang="zh-CN" altLang="en-US" dirty="0"/>
              <a:t> </a:t>
            </a:r>
            <a:r>
              <a:rPr lang="zh-CN" altLang="en-US" sz="1400" b="1" dirty="0">
                <a:solidFill>
                  <a:schemeClr val="accent1"/>
                </a:solidFill>
              </a:rPr>
              <a:t>Event-Causal Graph</a:t>
            </a:r>
            <a:endParaRPr lang="zh-CN" altLang="en-US" dirty="0"/>
          </a:p>
        </p:txBody>
      </p:sp>
      <p:sp>
        <p:nvSpPr>
          <p:cNvPr id="10" name="文本框 9">
            <a:extLst>
              <a:ext uri="{FF2B5EF4-FFF2-40B4-BE49-F238E27FC236}">
                <a16:creationId xmlns:a16="http://schemas.microsoft.com/office/drawing/2014/main" id="{7C7F2F7F-994B-DDC9-2D43-F80509D661C8}"/>
              </a:ext>
            </a:extLst>
          </p:cNvPr>
          <p:cNvSpPr txBox="1"/>
          <p:nvPr/>
        </p:nvSpPr>
        <p:spPr>
          <a:xfrm>
            <a:off x="5630889" y="1241999"/>
            <a:ext cx="6095158" cy="2246769"/>
          </a:xfrm>
          <a:prstGeom prst="rect">
            <a:avLst/>
          </a:prstGeom>
          <a:noFill/>
        </p:spPr>
        <p:txBody>
          <a:bodyPr wrap="square">
            <a:spAutoFit/>
          </a:bodyPr>
          <a:lstStyle/>
          <a:p>
            <a:r>
              <a:rPr lang="zh-CN" altLang="en-US" sz="1400" dirty="0"/>
              <a:t>由一组事件作为顶点和这些事件之间的因果链接作为边组成的图称为事件因果图（</a:t>
            </a:r>
            <a:r>
              <a:rPr lang="en-US" altLang="zh-CN" sz="1400" dirty="0"/>
              <a:t>Event-Causal Graph</a:t>
            </a:r>
            <a:r>
              <a:rPr lang="zh-CN" altLang="en-US" sz="1400" dirty="0"/>
              <a:t>，</a:t>
            </a:r>
            <a:r>
              <a:rPr lang="en-US" altLang="zh-CN" sz="1400" dirty="0"/>
              <a:t>ECG</a:t>
            </a:r>
            <a:r>
              <a:rPr lang="zh-CN" altLang="en-US" sz="1400" dirty="0"/>
              <a:t>）。</a:t>
            </a:r>
            <a:endParaRPr lang="en-US" altLang="zh-CN" sz="1400" dirty="0"/>
          </a:p>
          <a:p>
            <a:r>
              <a:rPr lang="zh-CN" altLang="en-US" sz="1400" dirty="0">
                <a:solidFill>
                  <a:schemeClr val="accent1"/>
                </a:solidFill>
              </a:rPr>
              <a:t>顶点（事件节点）的权重表示事件的重要性；</a:t>
            </a:r>
            <a:endParaRPr lang="en-US" altLang="zh-CN" sz="1400" dirty="0">
              <a:solidFill>
                <a:schemeClr val="accent1"/>
              </a:solidFill>
            </a:endParaRPr>
          </a:p>
          <a:p>
            <a:r>
              <a:rPr lang="zh-CN" altLang="en-US" sz="1400" dirty="0">
                <a:solidFill>
                  <a:schemeClr val="accent1"/>
                </a:solidFill>
              </a:rPr>
              <a:t>边（因果链接）的权重，表示一个事件由另一个事件引起的可能性。</a:t>
            </a:r>
            <a:endParaRPr lang="en-US" altLang="zh-CN" sz="1400" dirty="0">
              <a:solidFill>
                <a:schemeClr val="accent1"/>
              </a:solidFill>
            </a:endParaRPr>
          </a:p>
          <a:p>
            <a:r>
              <a:rPr lang="zh-CN" altLang="en-US" sz="1400" dirty="0"/>
              <a:t>根据用于构建事件因果图的事件集的不同可以分为两类：</a:t>
            </a:r>
          </a:p>
          <a:p>
            <a:pPr marL="285750" indent="-285750">
              <a:buFont typeface="Arial" panose="020B0604020202020204" pitchFamily="34" charset="0"/>
              <a:buChar char="•"/>
            </a:pPr>
            <a:r>
              <a:rPr lang="zh-CN" altLang="en-US" sz="1400" dirty="0">
                <a:solidFill>
                  <a:schemeClr val="accent1"/>
                </a:solidFill>
              </a:rPr>
              <a:t>整体事件因果图</a:t>
            </a:r>
            <a:r>
              <a:rPr lang="zh-CN" altLang="en-US" sz="1400" dirty="0"/>
              <a:t>：使用微服务系统中所有可能事件集构建的事件因果图，帮助</a:t>
            </a:r>
            <a:r>
              <a:rPr lang="en-US" altLang="zh-CN" sz="1400" dirty="0"/>
              <a:t>SRE</a:t>
            </a:r>
            <a:r>
              <a:rPr lang="zh-CN" altLang="en-US" sz="1400" dirty="0"/>
              <a:t>理解整个系统，并允许整合</a:t>
            </a:r>
            <a:r>
              <a:rPr lang="en-US" altLang="zh-CN" sz="1400" dirty="0"/>
              <a:t>SRE</a:t>
            </a:r>
            <a:r>
              <a:rPr lang="zh-CN" altLang="en-US" sz="1400" dirty="0"/>
              <a:t>的知识。</a:t>
            </a:r>
            <a:endParaRPr lang="en-US" altLang="zh-CN" sz="1400" dirty="0"/>
          </a:p>
          <a:p>
            <a:pPr marL="285750" indent="-285750">
              <a:buFont typeface="Arial" panose="020B0604020202020204" pitchFamily="34" charset="0"/>
              <a:buChar char="•"/>
            </a:pPr>
            <a:r>
              <a:rPr lang="zh-CN" altLang="en-US" sz="1400" dirty="0">
                <a:solidFill>
                  <a:schemeClr val="accent1"/>
                </a:solidFill>
              </a:rPr>
              <a:t>特定事件因果图：</a:t>
            </a:r>
            <a:r>
              <a:rPr lang="zh-CN" altLang="en-US" sz="1400" dirty="0"/>
              <a:t>使用与特定事故相关的事件集构建的事件因果图。使用该图进行根本原因定位之前，针对某一特定事故进行分析。</a:t>
            </a:r>
            <a:endParaRPr lang="en-US" altLang="zh-CN" sz="1400" dirty="0"/>
          </a:p>
          <a:p>
            <a:endParaRPr lang="en-US" altLang="zh-CN" sz="1400" dirty="0"/>
          </a:p>
        </p:txBody>
      </p:sp>
      <p:sp>
        <p:nvSpPr>
          <p:cNvPr id="18" name="文本框 17">
            <a:extLst>
              <a:ext uri="{FF2B5EF4-FFF2-40B4-BE49-F238E27FC236}">
                <a16:creationId xmlns:a16="http://schemas.microsoft.com/office/drawing/2014/main" id="{0FDCC78D-865E-C02B-E0F3-B08059790B13}"/>
              </a:ext>
            </a:extLst>
          </p:cNvPr>
          <p:cNvSpPr txBox="1"/>
          <p:nvPr/>
        </p:nvSpPr>
        <p:spPr>
          <a:xfrm>
            <a:off x="576392" y="6259367"/>
            <a:ext cx="11039216" cy="523220"/>
          </a:xfrm>
          <a:prstGeom prst="rect">
            <a:avLst/>
          </a:prstGeom>
          <a:noFill/>
        </p:spPr>
        <p:txBody>
          <a:bodyPr wrap="square">
            <a:spAutoFit/>
          </a:bodyPr>
          <a:lstStyle/>
          <a:p>
            <a:r>
              <a:rPr lang="zh-CN" altLang="en-US" sz="1400" dirty="0"/>
              <a:t>事件图的示意图（</a:t>
            </a:r>
            <a:r>
              <a:rPr lang="en-US" altLang="zh-CN" sz="1400" dirty="0"/>
              <a:t>a</a:t>
            </a:r>
            <a:r>
              <a:rPr lang="zh-CN" altLang="en-US" sz="1400" dirty="0"/>
              <a:t>）事件因果图由作为顶点表示的事件和作为有向边表示的因果链接组成。蓝色和红色数值分别表示事件的重要性和因果连接的强度。</a:t>
            </a:r>
          </a:p>
        </p:txBody>
      </p:sp>
      <p:sp>
        <p:nvSpPr>
          <p:cNvPr id="19" name="矩形: 圆角 1">
            <a:extLst>
              <a:ext uri="{FF2B5EF4-FFF2-40B4-BE49-F238E27FC236}">
                <a16:creationId xmlns:a16="http://schemas.microsoft.com/office/drawing/2014/main" id="{E23396EC-1345-F2DE-FF02-C58BE179703F}"/>
              </a:ext>
            </a:extLst>
          </p:cNvPr>
          <p:cNvSpPr/>
          <p:nvPr/>
        </p:nvSpPr>
        <p:spPr>
          <a:xfrm>
            <a:off x="418052" y="6092399"/>
            <a:ext cx="11307995" cy="6901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495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8C12D-9182-B8E9-3403-E3C1A455F72A}"/>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C41831F0-BBB4-BCD6-4D00-3DF897872C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4786029-F078-D6DB-9C81-07EAA50C34DE}"/>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4D0EFA7F-8B8D-E821-8687-5F5305EAA99E}"/>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433AB627-7213-29EE-50C7-AA71D30D602D}"/>
              </a:ext>
            </a:extLst>
          </p:cNvPr>
          <p:cNvSpPr/>
          <p:nvPr/>
        </p:nvSpPr>
        <p:spPr>
          <a:xfrm>
            <a:off x="10968992"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3691E946-7666-C17B-0E17-18DAE2A3DD77}"/>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预备知识</a:t>
            </a:r>
          </a:p>
        </p:txBody>
      </p:sp>
      <p:sp>
        <p:nvSpPr>
          <p:cNvPr id="31" name="斜纹 30">
            <a:extLst>
              <a:ext uri="{FF2B5EF4-FFF2-40B4-BE49-F238E27FC236}">
                <a16:creationId xmlns:a16="http://schemas.microsoft.com/office/drawing/2014/main" id="{3B2855BB-09FB-E2C5-CD1C-A4244163C0B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7BE191F4-8D9B-9901-89E9-B09E833FA480}"/>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029BB9E-04AF-DC50-5E7E-E904CD8230C3}"/>
              </a:ext>
            </a:extLst>
          </p:cNvPr>
          <p:cNvSpPr txBox="1"/>
          <p:nvPr/>
        </p:nvSpPr>
        <p:spPr>
          <a:xfrm>
            <a:off x="410216" y="786565"/>
            <a:ext cx="3365550" cy="369332"/>
          </a:xfrm>
          <a:prstGeom prst="rect">
            <a:avLst/>
          </a:prstGeom>
          <a:noFill/>
        </p:spPr>
        <p:txBody>
          <a:bodyPr wrap="square">
            <a:spAutoFit/>
          </a:bodyPr>
          <a:lstStyle/>
          <a:p>
            <a:r>
              <a:rPr lang="en-US" altLang="zh-CN" b="1" dirty="0">
                <a:solidFill>
                  <a:schemeClr val="accent1"/>
                </a:solidFill>
                <a:latin typeface="fell"/>
              </a:rPr>
              <a:t>Event Graph</a:t>
            </a:r>
            <a:endParaRPr lang="zh-CN" altLang="en-US" b="1" dirty="0">
              <a:solidFill>
                <a:schemeClr val="accent1"/>
              </a:solidFill>
              <a:latin typeface="fell"/>
            </a:endParaRPr>
          </a:p>
        </p:txBody>
      </p:sp>
      <p:pic>
        <p:nvPicPr>
          <p:cNvPr id="8" name="图片 7">
            <a:extLst>
              <a:ext uri="{FF2B5EF4-FFF2-40B4-BE49-F238E27FC236}">
                <a16:creationId xmlns:a16="http://schemas.microsoft.com/office/drawing/2014/main" id="{9F1FB2F6-EF3D-1CE1-5D42-52E11B38F7FE}"/>
              </a:ext>
            </a:extLst>
          </p:cNvPr>
          <p:cNvPicPr>
            <a:picLocks noChangeAspect="1"/>
          </p:cNvPicPr>
          <p:nvPr/>
        </p:nvPicPr>
        <p:blipFill>
          <a:blip r:embed="rId4"/>
          <a:stretch>
            <a:fillRect/>
          </a:stretch>
        </p:blipFill>
        <p:spPr>
          <a:xfrm>
            <a:off x="782641" y="2638810"/>
            <a:ext cx="10441347" cy="2752165"/>
          </a:xfrm>
          <a:prstGeom prst="rect">
            <a:avLst/>
          </a:prstGeom>
        </p:spPr>
      </p:pic>
      <p:sp>
        <p:nvSpPr>
          <p:cNvPr id="14" name="文本框 13">
            <a:extLst>
              <a:ext uri="{FF2B5EF4-FFF2-40B4-BE49-F238E27FC236}">
                <a16:creationId xmlns:a16="http://schemas.microsoft.com/office/drawing/2014/main" id="{750F0229-1570-0BA8-5AD9-37BC24373138}"/>
              </a:ext>
            </a:extLst>
          </p:cNvPr>
          <p:cNvSpPr txBox="1"/>
          <p:nvPr/>
        </p:nvSpPr>
        <p:spPr>
          <a:xfrm>
            <a:off x="551963" y="1155897"/>
            <a:ext cx="11429579" cy="1600438"/>
          </a:xfrm>
          <a:prstGeom prst="rect">
            <a:avLst/>
          </a:prstGeom>
          <a:noFill/>
        </p:spPr>
        <p:txBody>
          <a:bodyPr wrap="square">
            <a:spAutoFit/>
          </a:bodyPr>
          <a:lstStyle/>
          <a:p>
            <a:r>
              <a:rPr lang="zh-CN" altLang="en-US" sz="1400" dirty="0"/>
              <a:t>为了帮助构建事件因果图，引入了简单事件因果图（</a:t>
            </a:r>
            <a:r>
              <a:rPr lang="en-US" altLang="zh-CN" sz="1400" dirty="0"/>
              <a:t>Naive Event-Causal Graph</a:t>
            </a:r>
            <a:r>
              <a:rPr lang="zh-CN" altLang="en-US" sz="1400" dirty="0"/>
              <a:t>，</a:t>
            </a:r>
            <a:r>
              <a:rPr lang="en-US" altLang="zh-CN" sz="1400" dirty="0"/>
              <a:t>NEG</a:t>
            </a:r>
            <a:r>
              <a:rPr lang="zh-CN" altLang="en-US" sz="1400" dirty="0"/>
              <a:t>）。</a:t>
            </a:r>
          </a:p>
          <a:p>
            <a:r>
              <a:rPr lang="en-US" altLang="zh-CN" sz="1400" dirty="0"/>
              <a:t>NEG </a:t>
            </a:r>
            <a:r>
              <a:rPr lang="zh-CN" altLang="en-US" sz="1400" dirty="0"/>
              <a:t>是一个均匀加权且完全连接的事件因果图，同一服务内事件之间的边是双向的，而相邻服务之间事件的边的方向由服务的依赖关系（例如调用关系）决定。</a:t>
            </a:r>
            <a:r>
              <a:rPr lang="en-US" altLang="zh-CN" sz="1400" dirty="0"/>
              <a:t>NEG</a:t>
            </a:r>
            <a:r>
              <a:rPr lang="zh-CN" altLang="en-US" sz="1400" dirty="0"/>
              <a:t>中的边表示事件之间所有可能的因果关系，</a:t>
            </a:r>
            <a:r>
              <a:rPr lang="zh-CN" altLang="en-US" sz="1400" dirty="0">
                <a:solidFill>
                  <a:schemeClr val="accent1"/>
                </a:solidFill>
              </a:rPr>
              <a:t>包括错误的因果关系</a:t>
            </a:r>
            <a:r>
              <a:rPr lang="zh-CN" altLang="en-US" sz="1400" dirty="0"/>
              <a:t>。</a:t>
            </a:r>
          </a:p>
          <a:p>
            <a:r>
              <a:rPr lang="en-US" altLang="zh-CN" sz="1400" dirty="0"/>
              <a:t>NEG </a:t>
            </a:r>
            <a:r>
              <a:rPr lang="zh-CN" altLang="en-US" sz="1400" dirty="0">
                <a:solidFill>
                  <a:schemeClr val="accent1"/>
                </a:solidFill>
              </a:rPr>
              <a:t>不包含权重</a:t>
            </a:r>
            <a:r>
              <a:rPr lang="zh-CN" altLang="en-US" sz="1400" dirty="0"/>
              <a:t>，因此可以直接从事件集合中构建，</a:t>
            </a:r>
            <a:r>
              <a:rPr lang="zh-CN" altLang="en-US" sz="1400" dirty="0">
                <a:solidFill>
                  <a:schemeClr val="accent1"/>
                </a:solidFill>
              </a:rPr>
              <a:t>无需额外的因果先验知识</a:t>
            </a:r>
            <a:r>
              <a:rPr lang="zh-CN" altLang="en-US" sz="1400" dirty="0"/>
              <a:t>。从事故构建 </a:t>
            </a:r>
            <a:r>
              <a:rPr lang="en-US" altLang="zh-CN" sz="1400" dirty="0"/>
              <a:t>NEG </a:t>
            </a:r>
            <a:r>
              <a:rPr lang="zh-CN" altLang="en-US" sz="1400" dirty="0"/>
              <a:t>可以帮助创建</a:t>
            </a:r>
            <a:r>
              <a:rPr lang="zh-CN" altLang="en-US" sz="1400"/>
              <a:t>特定于事故的</a:t>
            </a:r>
            <a:r>
              <a:rPr lang="zh-CN" altLang="en-US" sz="1400" dirty="0"/>
              <a:t>事件因果图：</a:t>
            </a:r>
            <a:endParaRPr lang="en-US" altLang="zh-CN" sz="1400" dirty="0"/>
          </a:p>
          <a:p>
            <a:pPr marL="285750" indent="-285750">
              <a:buFont typeface="Arial" panose="020B0604020202020204" pitchFamily="34" charset="0"/>
              <a:buChar char="•"/>
            </a:pPr>
            <a:r>
              <a:rPr lang="zh-CN" altLang="en-US" sz="1400" b="1" dirty="0">
                <a:solidFill>
                  <a:schemeClr val="accent1"/>
                </a:solidFill>
              </a:rPr>
              <a:t>方法</a:t>
            </a:r>
            <a:r>
              <a:rPr lang="en-US" altLang="zh-CN" sz="1400" b="1" dirty="0">
                <a:solidFill>
                  <a:schemeClr val="accent1"/>
                </a:solidFill>
              </a:rPr>
              <a:t>1</a:t>
            </a:r>
            <a:r>
              <a:rPr lang="zh-CN" altLang="en-US" sz="1400" dirty="0"/>
              <a:t>：直接将</a:t>
            </a:r>
            <a:r>
              <a:rPr lang="en-US" altLang="zh-CN" sz="1400" dirty="0"/>
              <a:t>NEG</a:t>
            </a:r>
            <a:r>
              <a:rPr lang="zh-CN" altLang="en-US" sz="1400" dirty="0"/>
              <a:t>用作事件因果图，同时为所有节点和边分配相等的权重。</a:t>
            </a:r>
          </a:p>
          <a:p>
            <a:pPr marL="285750" indent="-285750">
              <a:buFont typeface="Arial" panose="020B0604020202020204" pitchFamily="34" charset="0"/>
              <a:buChar char="•"/>
            </a:pPr>
            <a:r>
              <a:rPr lang="zh-CN" altLang="en-US" sz="1400" b="1" dirty="0">
                <a:solidFill>
                  <a:schemeClr val="accent1"/>
                </a:solidFill>
              </a:rPr>
              <a:t>方法</a:t>
            </a:r>
            <a:r>
              <a:rPr lang="en-US" altLang="zh-CN" sz="1400" b="1" dirty="0">
                <a:solidFill>
                  <a:schemeClr val="accent1"/>
                </a:solidFill>
              </a:rPr>
              <a:t>2</a:t>
            </a:r>
            <a:r>
              <a:rPr lang="zh-CN" altLang="en-US" sz="1400" dirty="0"/>
              <a:t>：使用</a:t>
            </a:r>
            <a:r>
              <a:rPr lang="en-US" altLang="zh-CN" sz="1400" dirty="0"/>
              <a:t>NEG</a:t>
            </a:r>
            <a:r>
              <a:rPr lang="zh-CN" altLang="en-US" sz="1400" dirty="0"/>
              <a:t>初始化事件因果图，并通过手动定义的规则补充二元权重。</a:t>
            </a:r>
          </a:p>
          <a:p>
            <a:pPr marL="285750" indent="-285750">
              <a:buFont typeface="Arial" panose="020B0604020202020204" pitchFamily="34" charset="0"/>
              <a:buChar char="•"/>
            </a:pPr>
            <a:r>
              <a:rPr lang="zh-CN" altLang="en-US" sz="1400" b="1" dirty="0">
                <a:solidFill>
                  <a:schemeClr val="accent1"/>
                </a:solidFill>
              </a:rPr>
              <a:t>方法</a:t>
            </a:r>
            <a:r>
              <a:rPr lang="en-US" altLang="zh-CN" sz="1400" b="1" dirty="0">
                <a:solidFill>
                  <a:schemeClr val="accent1"/>
                </a:solidFill>
              </a:rPr>
              <a:t>3</a:t>
            </a:r>
            <a:r>
              <a:rPr lang="zh-CN" altLang="en-US" sz="1400" dirty="0"/>
              <a:t>：使用</a:t>
            </a:r>
            <a:r>
              <a:rPr lang="en-US" altLang="zh-CN" sz="1400" dirty="0"/>
              <a:t>NEG</a:t>
            </a:r>
            <a:r>
              <a:rPr lang="zh-CN" altLang="en-US" sz="1400" dirty="0"/>
              <a:t>初始化事件因果图，并通过自动学习的参数补充连续权重。（本文所用）</a:t>
            </a:r>
          </a:p>
        </p:txBody>
      </p:sp>
      <p:sp>
        <p:nvSpPr>
          <p:cNvPr id="3" name="文本框 2">
            <a:extLst>
              <a:ext uri="{FF2B5EF4-FFF2-40B4-BE49-F238E27FC236}">
                <a16:creationId xmlns:a16="http://schemas.microsoft.com/office/drawing/2014/main" id="{D82F7D73-9A2F-4B53-A305-787525EE4794}"/>
              </a:ext>
            </a:extLst>
          </p:cNvPr>
          <p:cNvSpPr txBox="1"/>
          <p:nvPr/>
        </p:nvSpPr>
        <p:spPr>
          <a:xfrm>
            <a:off x="618536" y="5552186"/>
            <a:ext cx="11039216" cy="923330"/>
          </a:xfrm>
          <a:prstGeom prst="rect">
            <a:avLst/>
          </a:prstGeom>
          <a:noFill/>
        </p:spPr>
        <p:txBody>
          <a:bodyPr wrap="square">
            <a:spAutoFit/>
          </a:bodyPr>
          <a:lstStyle/>
          <a:p>
            <a:r>
              <a:rPr lang="zh-CN" altLang="en-US" dirty="0"/>
              <a:t>（</a:t>
            </a:r>
            <a:r>
              <a:rPr lang="en-US" altLang="zh-CN" dirty="0"/>
              <a:t>b</a:t>
            </a:r>
            <a:r>
              <a:rPr lang="zh-CN" altLang="en-US" dirty="0"/>
              <a:t>）简单事件因果图连接同一服务或相邻服务中发生的事件之间的所有可能因果链接。</a:t>
            </a:r>
            <a:endParaRPr lang="en-US" altLang="zh-CN" dirty="0"/>
          </a:p>
          <a:p>
            <a:r>
              <a:rPr lang="zh-CN" altLang="en-US" dirty="0"/>
              <a:t>（</a:t>
            </a:r>
            <a:r>
              <a:rPr lang="en-US" altLang="zh-CN" dirty="0"/>
              <a:t>c</a:t>
            </a:r>
            <a:r>
              <a:rPr lang="zh-CN" altLang="en-US" dirty="0"/>
              <a:t>）一些方法在（</a:t>
            </a:r>
            <a:r>
              <a:rPr lang="en-US" altLang="zh-CN" dirty="0"/>
              <a:t>b</a:t>
            </a:r>
            <a:r>
              <a:rPr lang="zh-CN" altLang="en-US" dirty="0"/>
              <a:t>）的基础上构建手动配置的事件因果图，其中专家定义的规则分配二元权重，通过将不存在的因果连接赋值为零来移除这些连接。</a:t>
            </a:r>
          </a:p>
        </p:txBody>
      </p:sp>
      <p:sp>
        <p:nvSpPr>
          <p:cNvPr id="5" name="矩形: 圆角 1">
            <a:extLst>
              <a:ext uri="{FF2B5EF4-FFF2-40B4-BE49-F238E27FC236}">
                <a16:creationId xmlns:a16="http://schemas.microsoft.com/office/drawing/2014/main" id="{432E6BC1-A93C-21B9-DCD1-ECF901911682}"/>
              </a:ext>
            </a:extLst>
          </p:cNvPr>
          <p:cNvSpPr/>
          <p:nvPr/>
        </p:nvSpPr>
        <p:spPr>
          <a:xfrm>
            <a:off x="618537" y="5607412"/>
            <a:ext cx="11039216" cy="8839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56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BA11-57E0-2B0A-197C-16BD4DC21850}"/>
            </a:ext>
          </a:extLst>
        </p:cNvPr>
        <p:cNvGrpSpPr/>
        <p:nvPr/>
      </p:nvGrpSpPr>
      <p:grpSpPr>
        <a:xfrm>
          <a:off x="0" y="0"/>
          <a:ext cx="0" cy="0"/>
          <a:chOff x="0" y="0"/>
          <a:chExt cx="0" cy="0"/>
        </a:xfrm>
      </p:grpSpPr>
      <p:pic>
        <p:nvPicPr>
          <p:cNvPr id="15" name="图片 14">
            <a:extLst>
              <a:ext uri="{FF2B5EF4-FFF2-40B4-BE49-F238E27FC236}">
                <a16:creationId xmlns:a16="http://schemas.microsoft.com/office/drawing/2014/main" id="{41F2AB2B-D0B4-B80B-719C-5327DF824D88}"/>
              </a:ext>
            </a:extLst>
          </p:cNvPr>
          <p:cNvPicPr>
            <a:picLocks noChangeAspect="1"/>
          </p:cNvPicPr>
          <p:nvPr/>
        </p:nvPicPr>
        <p:blipFill>
          <a:blip r:embed="rId3"/>
          <a:srcRect b="13740"/>
          <a:stretch/>
        </p:blipFill>
        <p:spPr>
          <a:xfrm>
            <a:off x="363539" y="394908"/>
            <a:ext cx="9950625" cy="3416321"/>
          </a:xfrm>
          <a:prstGeom prst="rect">
            <a:avLst/>
          </a:prstGeom>
        </p:spPr>
      </p:pic>
      <p:sp>
        <p:nvSpPr>
          <p:cNvPr id="48" name="文本框 47">
            <a:extLst>
              <a:ext uri="{FF2B5EF4-FFF2-40B4-BE49-F238E27FC236}">
                <a16:creationId xmlns:a16="http://schemas.microsoft.com/office/drawing/2014/main" id="{44056B15-2E7B-A77A-A3B0-470338043C4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24A2DD9-DFE1-3561-0350-687BDB0AE699}"/>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249CAEA-87A1-8589-5DF2-FCA686498F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EA424BCE-DB6B-DFDD-FCC9-12F30C62CA76}"/>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54C67C3-1079-D0BE-3579-F5F9022FEC8F}"/>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1B8D3FFD-5AC3-611F-50B2-8371F8E14E7D}"/>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09D01677-4D9B-9ADB-F964-A318D86A30C4}"/>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本文工作</a:t>
            </a:r>
          </a:p>
        </p:txBody>
      </p:sp>
      <p:sp>
        <p:nvSpPr>
          <p:cNvPr id="31" name="斜纹 30">
            <a:extLst>
              <a:ext uri="{FF2B5EF4-FFF2-40B4-BE49-F238E27FC236}">
                <a16:creationId xmlns:a16="http://schemas.microsoft.com/office/drawing/2014/main" id="{FBE54A88-3D15-3BD3-D184-6F35ECF30F53}"/>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49EEC0D-9E7B-5B57-89F5-4346D6EAA8F5}"/>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53CA4AF-DF19-4839-CD9D-48A766065240}"/>
              </a:ext>
            </a:extLst>
          </p:cNvPr>
          <p:cNvSpPr txBox="1"/>
          <p:nvPr/>
        </p:nvSpPr>
        <p:spPr>
          <a:xfrm>
            <a:off x="437610" y="3746292"/>
            <a:ext cx="5026918" cy="3416320"/>
          </a:xfrm>
          <a:prstGeom prst="rect">
            <a:avLst/>
          </a:prstGeom>
          <a:noFill/>
        </p:spPr>
        <p:txBody>
          <a:bodyPr wrap="square">
            <a:spAutoFit/>
          </a:bodyPr>
          <a:lstStyle/>
          <a:p>
            <a:r>
              <a:rPr lang="zh-CN" altLang="en-US" sz="1600" dirty="0"/>
              <a:t>本文贡献：</a:t>
            </a:r>
            <a:endParaRPr lang="en-US" altLang="zh-CN" sz="1600" dirty="0"/>
          </a:p>
          <a:p>
            <a:endParaRPr lang="en-US" altLang="zh-CN" sz="1400" dirty="0"/>
          </a:p>
          <a:p>
            <a:pPr marL="285750" indent="-285750">
              <a:buFont typeface="Arial" panose="020B0604020202020204" pitchFamily="34" charset="0"/>
              <a:buChar char="•"/>
            </a:pPr>
            <a:r>
              <a:rPr lang="zh-CN" altLang="en-US" sz="1400" dirty="0"/>
              <a:t>提出了基于事件的 </a:t>
            </a:r>
            <a:r>
              <a:rPr lang="en-US" altLang="zh-CN" sz="1400" dirty="0"/>
              <a:t>RCA </a:t>
            </a:r>
            <a:r>
              <a:rPr lang="zh-CN" altLang="en-US" sz="1400" dirty="0"/>
              <a:t>框架根本原因分析（</a:t>
            </a:r>
            <a:r>
              <a:rPr lang="en-US" altLang="zh-CN" sz="1400" dirty="0"/>
              <a:t>RCA</a:t>
            </a:r>
            <a:r>
              <a:rPr lang="zh-CN" altLang="en-US" sz="1400" dirty="0"/>
              <a:t>）算法 </a:t>
            </a:r>
            <a:r>
              <a:rPr lang="en-US" altLang="zh-CN" sz="1400" dirty="0" err="1"/>
              <a:t>CoE</a:t>
            </a:r>
            <a:r>
              <a:rPr lang="zh-CN" altLang="en-US" sz="1400" dirty="0"/>
              <a:t>，，自动学习微服务中事件之间的因果关系，确保与多模态数据的兼容性，消除手动权重配置的需求。</a:t>
            </a:r>
            <a:endParaRPr lang="en-US" altLang="zh-CN" sz="1400" dirty="0"/>
          </a:p>
          <a:p>
            <a:pPr marL="285750" indent="-285750">
              <a:buFont typeface="Arial" panose="020B0604020202020204" pitchFamily="34" charset="0"/>
              <a:buChar char="•"/>
            </a:pPr>
            <a:r>
              <a:rPr lang="en-US" altLang="zh-CN" sz="1400" dirty="0" err="1"/>
              <a:t>CoE</a:t>
            </a:r>
            <a:r>
              <a:rPr lang="en-US" altLang="zh-CN" sz="1400" dirty="0"/>
              <a:t> </a:t>
            </a:r>
            <a:r>
              <a:rPr lang="zh-CN" altLang="en-US" sz="1400" dirty="0"/>
              <a:t>具有良好的可解释性和与人类知识的直接对齐，其参数具有明确的物理意义：</a:t>
            </a:r>
            <a:endParaRPr lang="en-US" altLang="zh-CN" sz="1400" dirty="0"/>
          </a:p>
          <a:p>
            <a:r>
              <a:rPr lang="en-US" altLang="zh-CN" sz="1400" dirty="0"/>
              <a:t>       </a:t>
            </a:r>
            <a:r>
              <a:rPr lang="zh-CN" altLang="en-US" sz="1400" dirty="0"/>
              <a:t>（</a:t>
            </a:r>
            <a:r>
              <a:rPr lang="en-US" altLang="zh-CN" sz="1400" dirty="0"/>
              <a:t>1</a:t>
            </a:r>
            <a:r>
              <a:rPr lang="zh-CN" altLang="en-US" sz="1400" dirty="0"/>
              <a:t>）一个事件导致另一个事件的可能性，</a:t>
            </a:r>
            <a:endParaRPr lang="en-US" altLang="zh-CN" sz="1400" dirty="0"/>
          </a:p>
          <a:p>
            <a:r>
              <a:rPr lang="en-US" altLang="zh-CN" sz="1400" dirty="0"/>
              <a:t>       </a:t>
            </a:r>
            <a:r>
              <a:rPr lang="zh-CN" altLang="en-US" sz="1400" dirty="0"/>
              <a:t>（</a:t>
            </a:r>
            <a:r>
              <a:rPr lang="en-US" altLang="zh-CN" sz="1400" dirty="0"/>
              <a:t>2</a:t>
            </a:r>
            <a:r>
              <a:rPr lang="zh-CN" altLang="en-US" sz="1400" dirty="0"/>
              <a:t>）一个事件在整个系统中的重要性，与</a:t>
            </a:r>
            <a:r>
              <a:rPr lang="en-US" altLang="zh-CN" sz="1400" dirty="0"/>
              <a:t>SRE</a:t>
            </a:r>
            <a:r>
              <a:rPr lang="zh-CN" altLang="en-US" sz="1400" dirty="0"/>
              <a:t>的操作经验高度一致。</a:t>
            </a:r>
            <a:endParaRPr lang="en-US" altLang="zh-CN" sz="1400" dirty="0"/>
          </a:p>
          <a:p>
            <a:pPr marL="285750" indent="-285750">
              <a:buFont typeface="Arial" panose="020B0604020202020204" pitchFamily="34" charset="0"/>
              <a:buChar char="•"/>
            </a:pPr>
            <a:r>
              <a:rPr lang="zh-CN" altLang="en-US" sz="1400" dirty="0"/>
              <a:t>为了解决在计算根本原因概率时枚举所有事件链的计算开销，提出了一种近似方法并为其提供了理论分析，确保了近似误差的紧上界</a:t>
            </a:r>
            <a:r>
              <a:rPr lang="zh-CN" altLang="en-US" sz="1200" dirty="0"/>
              <a:t>。</a:t>
            </a:r>
          </a:p>
          <a:p>
            <a:endParaRPr lang="en-US" altLang="zh-CN" sz="1600" dirty="0"/>
          </a:p>
          <a:p>
            <a:endParaRPr lang="zh-CN" altLang="en-US" sz="1600" dirty="0"/>
          </a:p>
        </p:txBody>
      </p:sp>
      <p:sp>
        <p:nvSpPr>
          <p:cNvPr id="11" name="文本框 10">
            <a:extLst>
              <a:ext uri="{FF2B5EF4-FFF2-40B4-BE49-F238E27FC236}">
                <a16:creationId xmlns:a16="http://schemas.microsoft.com/office/drawing/2014/main" id="{9D2232C9-E927-5493-DF76-0C16A8A6076A}"/>
              </a:ext>
            </a:extLst>
          </p:cNvPr>
          <p:cNvSpPr txBox="1"/>
          <p:nvPr/>
        </p:nvSpPr>
        <p:spPr>
          <a:xfrm>
            <a:off x="5876067" y="3705888"/>
            <a:ext cx="6095158" cy="369332"/>
          </a:xfrm>
          <a:prstGeom prst="rect">
            <a:avLst/>
          </a:prstGeom>
          <a:noFill/>
        </p:spPr>
        <p:txBody>
          <a:bodyPr wrap="square">
            <a:spAutoFit/>
          </a:bodyPr>
          <a:lstStyle/>
          <a:p>
            <a:r>
              <a:rPr lang="zh-CN" altLang="en-US" sz="1800" b="1" dirty="0">
                <a:solidFill>
                  <a:schemeClr val="accent1"/>
                </a:solidFill>
              </a:rPr>
              <a:t>工作流程：</a:t>
            </a:r>
            <a:endParaRPr lang="en-US" altLang="zh-CN" sz="1800" b="1" dirty="0">
              <a:solidFill>
                <a:schemeClr val="accent1"/>
              </a:solidFill>
            </a:endParaRPr>
          </a:p>
        </p:txBody>
      </p:sp>
      <p:sp>
        <p:nvSpPr>
          <p:cNvPr id="14" name="矩形: 圆角 1">
            <a:extLst>
              <a:ext uri="{FF2B5EF4-FFF2-40B4-BE49-F238E27FC236}">
                <a16:creationId xmlns:a16="http://schemas.microsoft.com/office/drawing/2014/main" id="{7C488F95-D814-C1C0-8F33-6C1E08194EA4}"/>
              </a:ext>
            </a:extLst>
          </p:cNvPr>
          <p:cNvSpPr/>
          <p:nvPr/>
        </p:nvSpPr>
        <p:spPr>
          <a:xfrm>
            <a:off x="363539" y="4144548"/>
            <a:ext cx="5092549" cy="2490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3897136A-723B-FDE7-D63B-25EBDA191B7F}"/>
              </a:ext>
            </a:extLst>
          </p:cNvPr>
          <p:cNvSpPr txBox="1"/>
          <p:nvPr/>
        </p:nvSpPr>
        <p:spPr>
          <a:xfrm>
            <a:off x="5749079" y="4144548"/>
            <a:ext cx="6096000" cy="2677656"/>
          </a:xfrm>
          <a:prstGeom prst="rect">
            <a:avLst/>
          </a:prstGeom>
          <a:noFill/>
        </p:spPr>
        <p:txBody>
          <a:bodyPr wrap="square">
            <a:spAutoFit/>
          </a:bodyPr>
          <a:lstStyle/>
          <a:p>
            <a:r>
              <a:rPr lang="zh-CN" altLang="en-US" sz="1400" dirty="0">
                <a:solidFill>
                  <a:schemeClr val="accent1"/>
                </a:solidFill>
              </a:rPr>
              <a:t>训练前的准备阶段</a:t>
            </a:r>
            <a:r>
              <a:rPr lang="zh-CN" altLang="en-US" sz="1400" dirty="0"/>
              <a:t>：从</a:t>
            </a:r>
            <a:r>
              <a:rPr lang="en-US" altLang="zh-CN" sz="1400" dirty="0"/>
              <a:t>SRE</a:t>
            </a:r>
            <a:r>
              <a:rPr lang="zh-CN" altLang="en-US" sz="1400" dirty="0"/>
              <a:t>过去的故障修复工单中获取历史事故的事件（作为训练输入）及其对应的根本原因事件（作为标签）。</a:t>
            </a:r>
            <a:endParaRPr lang="en-US" altLang="zh-CN" sz="1400" dirty="0"/>
          </a:p>
          <a:p>
            <a:endParaRPr lang="en-US" altLang="zh-CN" sz="1400" dirty="0">
              <a:solidFill>
                <a:schemeClr val="accent1"/>
              </a:solidFill>
            </a:endParaRPr>
          </a:p>
          <a:p>
            <a:r>
              <a:rPr lang="zh-CN" altLang="en-US" sz="1400" dirty="0">
                <a:solidFill>
                  <a:schemeClr val="accent1"/>
                </a:solidFill>
              </a:rPr>
              <a:t>训练阶段</a:t>
            </a:r>
            <a:r>
              <a:rPr lang="zh-CN" altLang="en-US" sz="1400" dirty="0"/>
              <a:t>：</a:t>
            </a:r>
            <a:r>
              <a:rPr lang="en-US" altLang="zh-CN" sz="1400" dirty="0" err="1"/>
              <a:t>CoE</a:t>
            </a:r>
            <a:r>
              <a:rPr lang="zh-CN" altLang="en-US" sz="1400" dirty="0"/>
              <a:t>利用历史事故事件构建</a:t>
            </a:r>
            <a:r>
              <a:rPr lang="zh-CN" altLang="en-US" sz="1400" dirty="0">
                <a:solidFill>
                  <a:srgbClr val="C00000"/>
                </a:solidFill>
              </a:rPr>
              <a:t>整体事件因果图</a:t>
            </a:r>
            <a:r>
              <a:rPr lang="zh-CN" altLang="en-US" sz="1400" dirty="0"/>
              <a:t>。对于每个事故，生成一个（</a:t>
            </a:r>
            <a:r>
              <a:rPr lang="en-US" altLang="zh-CN" sz="1400" dirty="0"/>
              <a:t>NEG</a:t>
            </a:r>
            <a:r>
              <a:rPr lang="zh-CN" altLang="en-US" sz="1400" dirty="0"/>
              <a:t>），并通过查询整体图中的因果链接权重和事件重要性分数，创建事故特定事件因果图。进行图排序以计算每个事件的根本原因分数，并根据真实根本原因事件的分数计算损失值，进而更新整体事件因果图。</a:t>
            </a:r>
            <a:endParaRPr lang="en-US" altLang="zh-CN" sz="1400" dirty="0"/>
          </a:p>
          <a:p>
            <a:endParaRPr lang="en-US" altLang="zh-CN" sz="1400" dirty="0">
              <a:solidFill>
                <a:schemeClr val="accent1"/>
              </a:solidFill>
            </a:endParaRPr>
          </a:p>
          <a:p>
            <a:r>
              <a:rPr lang="zh-CN" altLang="en-US" sz="1400" dirty="0">
                <a:solidFill>
                  <a:schemeClr val="accent1"/>
                </a:solidFill>
              </a:rPr>
              <a:t>推理阶段</a:t>
            </a:r>
            <a:r>
              <a:rPr lang="zh-CN" altLang="en-US" sz="1400" dirty="0"/>
              <a:t>：对于新发生的事故，</a:t>
            </a:r>
            <a:r>
              <a:rPr lang="en-US" altLang="zh-CN" sz="1400" dirty="0" err="1"/>
              <a:t>CoE</a:t>
            </a:r>
            <a:r>
              <a:rPr lang="zh-CN" altLang="en-US" sz="1400" dirty="0"/>
              <a:t>根据新事故的事件集构建一个（</a:t>
            </a:r>
            <a:r>
              <a:rPr lang="en-US" altLang="zh-CN" sz="1400" dirty="0"/>
              <a:t>NEG</a:t>
            </a:r>
            <a:r>
              <a:rPr lang="zh-CN" altLang="en-US" sz="1400" dirty="0"/>
              <a:t>），并从整体事件因果图中获取因果链接权重和事件重要性分数，生成事故特定事件因果图。通过图排序计算每个事件的根本原因分数，分数最高的事件即被识别为真正的根本原因事件。</a:t>
            </a:r>
          </a:p>
        </p:txBody>
      </p:sp>
      <p:sp>
        <p:nvSpPr>
          <p:cNvPr id="20" name="矩形: 圆角 1">
            <a:extLst>
              <a:ext uri="{FF2B5EF4-FFF2-40B4-BE49-F238E27FC236}">
                <a16:creationId xmlns:a16="http://schemas.microsoft.com/office/drawing/2014/main" id="{B86A096A-BFA9-5C0C-F840-28676AB711C6}"/>
              </a:ext>
            </a:extLst>
          </p:cNvPr>
          <p:cNvSpPr/>
          <p:nvPr/>
        </p:nvSpPr>
        <p:spPr>
          <a:xfrm>
            <a:off x="5623686" y="4049290"/>
            <a:ext cx="6130704" cy="2772914"/>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47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1E228-8957-D9F0-FD28-824CED19CFAF}"/>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8C2A2049-49D8-75B0-5AE0-E0495F16320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5A9C9D99-CCD1-4B66-0AC3-ECD8101E597B}"/>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B2128DE6-279E-8369-9812-4AC186114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1AEB0316-4238-DE17-8240-52049B7BD58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EB236B55-1C8E-C5C9-3FC9-C00269A966B7}"/>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C05E688D-9AA8-0D8B-6A5D-0F42B0ABC5DC}"/>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C5DDD479-0B4A-188C-63E3-8332B5405093}"/>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图构建</a:t>
            </a:r>
          </a:p>
        </p:txBody>
      </p:sp>
      <p:sp>
        <p:nvSpPr>
          <p:cNvPr id="31" name="斜纹 30">
            <a:extLst>
              <a:ext uri="{FF2B5EF4-FFF2-40B4-BE49-F238E27FC236}">
                <a16:creationId xmlns:a16="http://schemas.microsoft.com/office/drawing/2014/main" id="{ADB6F5C2-C114-23DE-D703-08FE6D6F3AFB}"/>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62B2090-035E-50D0-E1B0-E4AD2A83FFE5}"/>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F7D1D19-FC80-911A-7FF7-F8FE399F4D27}"/>
              </a:ext>
            </a:extLst>
          </p:cNvPr>
          <p:cNvSpPr txBox="1"/>
          <p:nvPr/>
        </p:nvSpPr>
        <p:spPr>
          <a:xfrm>
            <a:off x="415108" y="977262"/>
            <a:ext cx="11300368" cy="1754326"/>
          </a:xfrm>
          <a:prstGeom prst="rect">
            <a:avLst/>
          </a:prstGeom>
          <a:noFill/>
        </p:spPr>
        <p:txBody>
          <a:bodyPr wrap="square">
            <a:spAutoFit/>
          </a:bodyPr>
          <a:lstStyle/>
          <a:p>
            <a:r>
              <a:rPr lang="zh-CN" altLang="en-US" dirty="0"/>
              <a:t>事故可以被转换为特定事故的简单事件因果图（</a:t>
            </a:r>
            <a:r>
              <a:rPr lang="en-US" altLang="zh-CN" dirty="0"/>
              <a:t>NEG</a:t>
            </a:r>
            <a:r>
              <a:rPr lang="zh-CN" altLang="en-US" dirty="0"/>
              <a:t>）。</a:t>
            </a:r>
            <a:endParaRPr lang="en-US" altLang="zh-CN" dirty="0"/>
          </a:p>
          <a:p>
            <a:endParaRPr lang="en-US" altLang="zh-CN" dirty="0">
              <a:solidFill>
                <a:schemeClr val="accent1"/>
              </a:solidFill>
            </a:endParaRPr>
          </a:p>
          <a:p>
            <a:r>
              <a:rPr lang="zh-CN" altLang="en-US" dirty="0">
                <a:solidFill>
                  <a:schemeClr val="accent1"/>
                </a:solidFill>
              </a:rPr>
              <a:t>在微服务系统中，微服务之间的调用关系可以很容易地从追踪（</a:t>
            </a:r>
            <a:r>
              <a:rPr lang="en-US" altLang="zh-CN" dirty="0">
                <a:solidFill>
                  <a:schemeClr val="accent1"/>
                </a:solidFill>
              </a:rPr>
              <a:t>traces</a:t>
            </a:r>
            <a:r>
              <a:rPr lang="zh-CN" altLang="en-US" dirty="0">
                <a:solidFill>
                  <a:schemeClr val="accent1"/>
                </a:solidFill>
              </a:rPr>
              <a:t>）和日志（</a:t>
            </a:r>
            <a:r>
              <a:rPr lang="en-US" altLang="zh-CN" dirty="0">
                <a:solidFill>
                  <a:schemeClr val="accent1"/>
                </a:solidFill>
              </a:rPr>
              <a:t>logs</a:t>
            </a:r>
            <a:r>
              <a:rPr lang="zh-CN" altLang="en-US" dirty="0">
                <a:solidFill>
                  <a:schemeClr val="accent1"/>
                </a:solidFill>
              </a:rPr>
              <a:t>）中获取，对于给定的事故，</a:t>
            </a:r>
            <a:endParaRPr lang="en-US" altLang="zh-CN" dirty="0"/>
          </a:p>
          <a:p>
            <a:r>
              <a:rPr lang="zh-CN" altLang="en-US" dirty="0"/>
              <a:t>采用以下方法构建相应的</a:t>
            </a:r>
            <a:r>
              <a:rPr lang="en-US" altLang="zh-CN" dirty="0"/>
              <a:t>NEG</a:t>
            </a:r>
            <a:r>
              <a:rPr lang="zh-CN" altLang="en-US" dirty="0"/>
              <a:t>：</a:t>
            </a:r>
            <a:endParaRPr lang="en-US" altLang="zh-CN" dirty="0"/>
          </a:p>
          <a:p>
            <a:r>
              <a:rPr lang="zh-CN" altLang="en-US" dirty="0"/>
              <a:t>将事故中的事件视为节点，对于任意两个事件：</a:t>
            </a:r>
            <a:endParaRPr lang="en-US" altLang="zh-CN" dirty="0"/>
          </a:p>
        </p:txBody>
      </p:sp>
      <p:sp>
        <p:nvSpPr>
          <p:cNvPr id="8" name="矩形: 圆角 1">
            <a:extLst>
              <a:ext uri="{FF2B5EF4-FFF2-40B4-BE49-F238E27FC236}">
                <a16:creationId xmlns:a16="http://schemas.microsoft.com/office/drawing/2014/main" id="{1FD26C21-0030-62BC-AFF6-749AC38AA508}"/>
              </a:ext>
            </a:extLst>
          </p:cNvPr>
          <p:cNvSpPr/>
          <p:nvPr/>
        </p:nvSpPr>
        <p:spPr>
          <a:xfrm>
            <a:off x="374651" y="3019490"/>
            <a:ext cx="11311479" cy="1334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1329EC0-9A9C-14F1-4A94-B8F88D3EB0A1}"/>
              </a:ext>
            </a:extLst>
          </p:cNvPr>
          <p:cNvSpPr txBox="1"/>
          <p:nvPr/>
        </p:nvSpPr>
        <p:spPr>
          <a:xfrm>
            <a:off x="374651" y="3052761"/>
            <a:ext cx="11004231" cy="1200329"/>
          </a:xfrm>
          <a:prstGeom prst="rect">
            <a:avLst/>
          </a:prstGeom>
          <a:noFill/>
        </p:spPr>
        <p:txBody>
          <a:bodyPr wrap="square">
            <a:spAutoFit/>
          </a:bodyPr>
          <a:lstStyle/>
          <a:p>
            <a:pPr marL="342900" indent="-342900">
              <a:buAutoNum type="arabicParenBoth"/>
            </a:pPr>
            <a:r>
              <a:rPr lang="zh-CN" altLang="en-US" dirty="0"/>
              <a:t>如果它们关联于同一服务，则在它们之间设置双向因果链接；</a:t>
            </a:r>
            <a:endParaRPr lang="en-US" altLang="zh-CN" dirty="0"/>
          </a:p>
          <a:p>
            <a:pPr marL="342900" indent="-342900">
              <a:buAutoNum type="arabicParenBoth"/>
            </a:pPr>
            <a:r>
              <a:rPr lang="zh-CN" altLang="en-US" dirty="0"/>
              <a:t>如果它们关联于相邻的服务，则在它们之间设置单向因果链接，且链接方向与服务调用依赖关系一致；</a:t>
            </a:r>
            <a:endParaRPr lang="en-US" altLang="zh-CN" dirty="0"/>
          </a:p>
          <a:p>
            <a:pPr marL="342900" indent="-342900">
              <a:buAutoNum type="arabicParenBoth"/>
            </a:pPr>
            <a:r>
              <a:rPr lang="zh-CN" altLang="en-US" dirty="0"/>
              <a:t>如果它们关联的服务之间没有直接的依赖关系，则不在它们之间设置因果链接。</a:t>
            </a:r>
            <a:r>
              <a:rPr lang="zh-CN" altLang="en-US" dirty="0">
                <a:solidFill>
                  <a:schemeClr val="accent1"/>
                </a:solidFill>
              </a:rPr>
              <a:t>即使两个事件之间没有直接的因果链接，它们之间仍可能存在间接的因果关系，但这种因果关系可以通过事件链来表达</a:t>
            </a:r>
            <a:r>
              <a:rPr lang="zh-CN" altLang="en-US" dirty="0"/>
              <a:t>。</a:t>
            </a:r>
          </a:p>
        </p:txBody>
      </p:sp>
      <p:sp>
        <p:nvSpPr>
          <p:cNvPr id="14" name="文本框 13">
            <a:extLst>
              <a:ext uri="{FF2B5EF4-FFF2-40B4-BE49-F238E27FC236}">
                <a16:creationId xmlns:a16="http://schemas.microsoft.com/office/drawing/2014/main" id="{AE9F195E-CF4E-EF81-1708-FF427525DA7F}"/>
              </a:ext>
            </a:extLst>
          </p:cNvPr>
          <p:cNvSpPr txBox="1"/>
          <p:nvPr/>
        </p:nvSpPr>
        <p:spPr>
          <a:xfrm>
            <a:off x="363540" y="4914918"/>
            <a:ext cx="9841922" cy="369332"/>
          </a:xfrm>
          <a:prstGeom prst="rect">
            <a:avLst/>
          </a:prstGeom>
          <a:noFill/>
        </p:spPr>
        <p:txBody>
          <a:bodyPr wrap="square">
            <a:spAutoFit/>
          </a:bodyPr>
          <a:lstStyle/>
          <a:p>
            <a:r>
              <a:rPr lang="zh-CN" altLang="en-US" dirty="0">
                <a:solidFill>
                  <a:srgbClr val="1A6298"/>
                </a:solidFill>
              </a:rPr>
              <a:t>特定事故的</a:t>
            </a:r>
            <a:r>
              <a:rPr lang="en-US" altLang="zh-CN" dirty="0">
                <a:solidFill>
                  <a:srgbClr val="1A6298"/>
                </a:solidFill>
              </a:rPr>
              <a:t>NEG</a:t>
            </a:r>
            <a:r>
              <a:rPr lang="zh-CN" altLang="en-US" dirty="0"/>
              <a:t>作为下一步推断该事故事件的根本原因分数的</a:t>
            </a:r>
            <a:r>
              <a:rPr lang="zh-CN" altLang="en-US" dirty="0">
                <a:solidFill>
                  <a:srgbClr val="1A6298"/>
                </a:solidFill>
              </a:rPr>
              <a:t>输入</a:t>
            </a:r>
            <a:r>
              <a:rPr lang="zh-CN" altLang="en-US" dirty="0"/>
              <a:t>。</a:t>
            </a:r>
          </a:p>
        </p:txBody>
      </p:sp>
    </p:spTree>
    <p:extLst>
      <p:ext uri="{BB962C8B-B14F-4D97-AF65-F5344CB8AC3E}">
        <p14:creationId xmlns:p14="http://schemas.microsoft.com/office/powerpoint/2010/main" val="141367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E39F2-B4E9-A355-3E8D-7031F74B9BB6}"/>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F70EB316-EA35-5F2C-1F4E-AB71B4ACF19D}"/>
              </a:ext>
            </a:extLst>
          </p:cNvPr>
          <p:cNvPicPr>
            <a:picLocks noChangeAspect="1"/>
          </p:cNvPicPr>
          <p:nvPr/>
        </p:nvPicPr>
        <p:blipFill>
          <a:blip r:embed="rId3"/>
          <a:stretch>
            <a:fillRect/>
          </a:stretch>
        </p:blipFill>
        <p:spPr>
          <a:xfrm>
            <a:off x="443226" y="640032"/>
            <a:ext cx="3024154" cy="6061121"/>
          </a:xfrm>
          <a:prstGeom prst="rect">
            <a:avLst/>
          </a:prstGeom>
        </p:spPr>
      </p:pic>
      <p:sp>
        <p:nvSpPr>
          <p:cNvPr id="48" name="文本框 47">
            <a:extLst>
              <a:ext uri="{FF2B5EF4-FFF2-40B4-BE49-F238E27FC236}">
                <a16:creationId xmlns:a16="http://schemas.microsoft.com/office/drawing/2014/main" id="{356CA478-8E78-519D-F112-16A1EEA3F0BB}"/>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9F4698F-78D6-C6D8-0233-2071DC583C7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E9119EFA-8D40-5F9C-CA71-8DF50215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DF4E29B5-FED1-3331-42FB-5301637FF1E5}"/>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057AB41D-B14F-C24B-CCB4-2745A7737342}"/>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5ABB3DF3-CE6E-AA49-A5A7-5B69A6B59875}"/>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FF6101A-B98E-C889-809D-29F6B536A995}"/>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COE</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中的根因推断</a:t>
            </a:r>
          </a:p>
        </p:txBody>
      </p:sp>
      <p:sp>
        <p:nvSpPr>
          <p:cNvPr id="31" name="斜纹 30">
            <a:extLst>
              <a:ext uri="{FF2B5EF4-FFF2-40B4-BE49-F238E27FC236}">
                <a16:creationId xmlns:a16="http://schemas.microsoft.com/office/drawing/2014/main" id="{F712AD1C-1308-EEE1-AAE4-229F5B9FA946}"/>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DC1B80FB-511D-58F8-9E79-545B0CB1E8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48F5FEA-56FD-4A44-A479-577C3F462B47}"/>
              </a:ext>
            </a:extLst>
          </p:cNvPr>
          <p:cNvSpPr txBox="1"/>
          <p:nvPr/>
        </p:nvSpPr>
        <p:spPr>
          <a:xfrm>
            <a:off x="4350653" y="1384961"/>
            <a:ext cx="7546434" cy="1231106"/>
          </a:xfrm>
          <a:prstGeom prst="rect">
            <a:avLst/>
          </a:prstGeom>
          <a:noFill/>
        </p:spPr>
        <p:txBody>
          <a:bodyPr wrap="square">
            <a:spAutoFit/>
          </a:bodyPr>
          <a:lstStyle/>
          <a:p>
            <a:r>
              <a:rPr lang="zh-CN" altLang="en-US" dirty="0">
                <a:solidFill>
                  <a:schemeClr val="accent1"/>
                </a:solidFill>
              </a:rPr>
              <a:t>输入和参数</a:t>
            </a:r>
            <a:endParaRPr lang="en-US" altLang="zh-CN" b="0" i="0" dirty="0">
              <a:solidFill>
                <a:srgbClr val="0D0D0D"/>
              </a:solidFill>
              <a:effectLst/>
              <a:latin typeface="Söhne"/>
            </a:endParaRPr>
          </a:p>
          <a:p>
            <a:endParaRPr lang="en-US" altLang="zh-CN" sz="1400" dirty="0">
              <a:solidFill>
                <a:srgbClr val="0D0D0D"/>
              </a:solidFill>
              <a:latin typeface="Söhne"/>
            </a:endParaRPr>
          </a:p>
          <a:p>
            <a:r>
              <a:rPr lang="zh-CN" altLang="en-US" sz="1400" b="0" i="0" dirty="0">
                <a:solidFill>
                  <a:srgbClr val="0D0D0D"/>
                </a:solidFill>
                <a:effectLst/>
                <a:latin typeface="Söhne"/>
              </a:rPr>
              <a:t>输入是上一步构建的</a:t>
            </a:r>
            <a:r>
              <a:rPr lang="en-US" altLang="zh-CN" sz="1400" b="0" i="0" dirty="0">
                <a:solidFill>
                  <a:srgbClr val="0D0D0D"/>
                </a:solidFill>
                <a:effectLst/>
                <a:latin typeface="Söhne"/>
              </a:rPr>
              <a:t>NEG</a:t>
            </a:r>
            <a:r>
              <a:rPr lang="zh-CN" altLang="en-US" sz="1400" b="0" i="0" dirty="0">
                <a:solidFill>
                  <a:srgbClr val="0D0D0D"/>
                </a:solidFill>
                <a:effectLst/>
                <a:latin typeface="Söhne"/>
              </a:rPr>
              <a:t>，</a:t>
            </a:r>
            <a:r>
              <a:rPr lang="zh-CN" altLang="en-US" sz="1400" dirty="0"/>
              <a:t>可训练的参数包括 </a:t>
            </a:r>
            <a:r>
              <a:rPr lang="en-US" altLang="zh-CN" sz="1400" dirty="0">
                <a:solidFill>
                  <a:srgbClr val="1A6298"/>
                </a:solidFill>
              </a:rPr>
              <a:t>Rs(</a:t>
            </a:r>
            <a:r>
              <a:rPr lang="zh-CN" altLang="en-US" sz="1400" dirty="0">
                <a:solidFill>
                  <a:srgbClr val="1A6298"/>
                </a:solidFill>
              </a:rPr>
              <a:t>服务间因果链接</a:t>
            </a:r>
            <a:r>
              <a:rPr lang="en-US" altLang="zh-CN" sz="1400" dirty="0">
                <a:solidFill>
                  <a:srgbClr val="1A6298"/>
                </a:solidFill>
              </a:rPr>
              <a:t>)</a:t>
            </a:r>
            <a:r>
              <a:rPr lang="zh-CN" altLang="en-US" sz="1400" dirty="0"/>
              <a:t>和</a:t>
            </a:r>
            <a:r>
              <a:rPr lang="en-US" altLang="zh-CN" sz="1400" dirty="0">
                <a:solidFill>
                  <a:srgbClr val="1A6298"/>
                </a:solidFill>
              </a:rPr>
              <a:t>Rd(</a:t>
            </a:r>
            <a:r>
              <a:rPr lang="zh-CN" altLang="en-US" sz="1400" dirty="0">
                <a:solidFill>
                  <a:srgbClr val="1A6298"/>
                </a:solidFill>
              </a:rPr>
              <a:t>服务内因果链接的权重</a:t>
            </a:r>
            <a:r>
              <a:rPr lang="en-US" altLang="zh-CN" sz="1400" dirty="0">
                <a:solidFill>
                  <a:srgbClr val="1A6298"/>
                </a:solidFill>
              </a:rPr>
              <a:t>)</a:t>
            </a:r>
            <a:r>
              <a:rPr lang="zh-CN" altLang="en-US" sz="1400" dirty="0"/>
              <a:t>以及</a:t>
            </a:r>
            <a:r>
              <a:rPr lang="en-US" altLang="zh-CN" sz="1400" dirty="0">
                <a:solidFill>
                  <a:srgbClr val="1A6298"/>
                </a:solidFill>
              </a:rPr>
              <a:t>S(</a:t>
            </a:r>
            <a:r>
              <a:rPr lang="zh-CN" altLang="en-US" sz="1400" dirty="0">
                <a:solidFill>
                  <a:srgbClr val="1A6298"/>
                </a:solidFill>
              </a:rPr>
              <a:t>事件节点的重要性</a:t>
            </a:r>
            <a:r>
              <a:rPr lang="en-US" altLang="zh-CN" sz="1400" dirty="0">
                <a:solidFill>
                  <a:srgbClr val="1A6298"/>
                </a:solidFill>
              </a:rPr>
              <a:t>)</a:t>
            </a:r>
            <a:r>
              <a:rPr lang="en-US" altLang="zh-CN" sz="1400" dirty="0"/>
              <a:t>,</a:t>
            </a:r>
            <a:r>
              <a:rPr lang="zh-CN" altLang="en-US" sz="1400" dirty="0"/>
              <a:t>衡量每个事件在整个系统中的重要性，并表示从该事件开始的关键事件链。</a:t>
            </a:r>
            <a:endParaRPr lang="en-US" altLang="zh-CN" sz="1400" dirty="0"/>
          </a:p>
        </p:txBody>
      </p:sp>
      <p:sp>
        <p:nvSpPr>
          <p:cNvPr id="15" name="文本框 14">
            <a:extLst>
              <a:ext uri="{FF2B5EF4-FFF2-40B4-BE49-F238E27FC236}">
                <a16:creationId xmlns:a16="http://schemas.microsoft.com/office/drawing/2014/main" id="{E274F04F-6189-1B6A-CDEF-E7F986063E44}"/>
              </a:ext>
            </a:extLst>
          </p:cNvPr>
          <p:cNvSpPr txBox="1"/>
          <p:nvPr/>
        </p:nvSpPr>
        <p:spPr>
          <a:xfrm>
            <a:off x="4246488" y="5900934"/>
            <a:ext cx="7633032" cy="800219"/>
          </a:xfrm>
          <a:prstGeom prst="rect">
            <a:avLst/>
          </a:prstGeom>
          <a:noFill/>
        </p:spPr>
        <p:txBody>
          <a:bodyPr wrap="square">
            <a:spAutoFit/>
          </a:bodyPr>
          <a:lstStyle/>
          <a:p>
            <a:r>
              <a:rPr lang="zh-CN" altLang="en-US" sz="1400" dirty="0"/>
              <a:t>使用整体事件因果图的事件重要性分数  为每个节点分配事件重要性分数，并将其归一化以获得 每个事件作为事件链起始点的概率。</a:t>
            </a:r>
            <a:endParaRPr lang="en-US" altLang="zh-CN" sz="1400" dirty="0">
              <a:solidFill>
                <a:srgbClr val="0D0D0D"/>
              </a:solidFill>
              <a:latin typeface="Söhne"/>
            </a:endParaRPr>
          </a:p>
          <a:p>
            <a:endParaRPr lang="en-US" altLang="zh-CN" dirty="0">
              <a:solidFill>
                <a:srgbClr val="1F2328"/>
              </a:solidFill>
              <a:latin typeface="-apple-system"/>
            </a:endParaRPr>
          </a:p>
        </p:txBody>
      </p:sp>
      <p:sp>
        <p:nvSpPr>
          <p:cNvPr id="18" name="文本框 17">
            <a:extLst>
              <a:ext uri="{FF2B5EF4-FFF2-40B4-BE49-F238E27FC236}">
                <a16:creationId xmlns:a16="http://schemas.microsoft.com/office/drawing/2014/main" id="{70B884D0-F5A4-5528-DBE6-4940B0395D42}"/>
              </a:ext>
            </a:extLst>
          </p:cNvPr>
          <p:cNvSpPr txBox="1"/>
          <p:nvPr/>
        </p:nvSpPr>
        <p:spPr>
          <a:xfrm>
            <a:off x="4388426" y="3797698"/>
            <a:ext cx="7448898" cy="1354217"/>
          </a:xfrm>
          <a:prstGeom prst="rect">
            <a:avLst/>
          </a:prstGeom>
          <a:noFill/>
        </p:spPr>
        <p:txBody>
          <a:bodyPr wrap="square">
            <a:spAutoFit/>
          </a:bodyPr>
          <a:lstStyle/>
          <a:p>
            <a:endParaRPr lang="en-US" altLang="zh-CN" sz="1600" dirty="0"/>
          </a:p>
          <a:p>
            <a:r>
              <a:rPr lang="zh-CN" altLang="en-US" sz="1600" dirty="0"/>
              <a:t>对于</a:t>
            </a:r>
            <a:r>
              <a:rPr lang="en-US" altLang="zh-CN" sz="1600" dirty="0"/>
              <a:t>NEG</a:t>
            </a:r>
            <a:r>
              <a:rPr lang="zh-CN" altLang="en-US" sz="1600" dirty="0"/>
              <a:t>，首先使用整体事件因果图中的每个因果</a:t>
            </a:r>
            <a:r>
              <a:rPr lang="zh-CN" altLang="en-US" sz="1600" dirty="0">
                <a:solidFill>
                  <a:schemeClr val="accent1"/>
                </a:solidFill>
              </a:rPr>
              <a:t>链 </a:t>
            </a:r>
            <a:r>
              <a:rPr lang="en-US" altLang="zh-CN" sz="1600" dirty="0">
                <a:solidFill>
                  <a:schemeClr val="accent1"/>
                </a:solidFill>
              </a:rPr>
              <a:t>a-&gt;b</a:t>
            </a:r>
            <a:r>
              <a:rPr lang="zh-CN" altLang="en-US" sz="1600" dirty="0"/>
              <a:t>接分配权重</a:t>
            </a:r>
            <a:r>
              <a:rPr lang="en-US" altLang="zh-CN" sz="1600" dirty="0">
                <a:solidFill>
                  <a:schemeClr val="accent1"/>
                </a:solidFill>
              </a:rPr>
              <a:t>E(</a:t>
            </a:r>
            <a:r>
              <a:rPr lang="en-US" altLang="zh-CN" sz="1600" dirty="0" err="1">
                <a:solidFill>
                  <a:schemeClr val="accent1"/>
                </a:solidFill>
              </a:rPr>
              <a:t>a,b</a:t>
            </a:r>
            <a:r>
              <a:rPr lang="en-US" altLang="zh-CN" sz="1600" dirty="0">
                <a:solidFill>
                  <a:schemeClr val="accent1"/>
                </a:solidFill>
              </a:rPr>
              <a:t>),</a:t>
            </a:r>
            <a:r>
              <a:rPr lang="zh-CN" altLang="en-US" sz="1600" dirty="0">
                <a:solidFill>
                  <a:schemeClr val="accent1"/>
                </a:solidFill>
              </a:rPr>
              <a:t> </a:t>
            </a:r>
            <a:endParaRPr lang="en-US" altLang="zh-CN" sz="1600" dirty="0">
              <a:solidFill>
                <a:schemeClr val="accent1"/>
              </a:solidFill>
            </a:endParaRPr>
          </a:p>
          <a:p>
            <a:endParaRPr lang="en-US" altLang="zh-CN" sz="1600" dirty="0"/>
          </a:p>
          <a:p>
            <a:r>
              <a:rPr lang="zh-CN" altLang="en-US" sz="1600" dirty="0"/>
              <a:t>计算从事件节点 </a:t>
            </a:r>
            <a:r>
              <a:rPr lang="en-US" altLang="zh-CN" sz="1600" dirty="0">
                <a:solidFill>
                  <a:schemeClr val="accent1"/>
                </a:solidFill>
              </a:rPr>
              <a:t>v</a:t>
            </a:r>
            <a:r>
              <a:rPr lang="en-US" altLang="zh-CN" sz="1600" dirty="0"/>
              <a:t> </a:t>
            </a:r>
            <a:r>
              <a:rPr lang="zh-CN" altLang="en-US" sz="1600" dirty="0"/>
              <a:t>出发的因果链接权重总和 </a:t>
            </a:r>
            <a:r>
              <a:rPr lang="en-US" altLang="zh-CN" sz="1600" dirty="0">
                <a:solidFill>
                  <a:schemeClr val="accent1"/>
                </a:solidFill>
              </a:rPr>
              <a:t>[v],</a:t>
            </a:r>
            <a:r>
              <a:rPr lang="zh-CN" altLang="en-US" sz="1600" dirty="0"/>
              <a:t>并计算其总和的偏置均值</a:t>
            </a:r>
            <a:endParaRPr lang="en-US" altLang="zh-CN" sz="1600" dirty="0"/>
          </a:p>
          <a:p>
            <a:endParaRPr lang="en-US" altLang="zh-CN" dirty="0">
              <a:solidFill>
                <a:srgbClr val="1F2328"/>
              </a:solidFill>
              <a:latin typeface="-apple-system"/>
            </a:endParaRPr>
          </a:p>
        </p:txBody>
      </p:sp>
      <p:sp>
        <p:nvSpPr>
          <p:cNvPr id="19" name="矩形: 圆角 18">
            <a:extLst>
              <a:ext uri="{FF2B5EF4-FFF2-40B4-BE49-F238E27FC236}">
                <a16:creationId xmlns:a16="http://schemas.microsoft.com/office/drawing/2014/main" id="{7A933EB0-8CFC-0FA0-F63C-C97D17EDDE10}"/>
              </a:ext>
            </a:extLst>
          </p:cNvPr>
          <p:cNvSpPr/>
          <p:nvPr/>
        </p:nvSpPr>
        <p:spPr>
          <a:xfrm>
            <a:off x="4350654" y="1309205"/>
            <a:ext cx="7546434" cy="1306862"/>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3F4A76F-E8BC-8858-5A3A-0227198D3F98}"/>
              </a:ext>
            </a:extLst>
          </p:cNvPr>
          <p:cNvPicPr>
            <a:picLocks noChangeAspect="1"/>
          </p:cNvPicPr>
          <p:nvPr/>
        </p:nvPicPr>
        <p:blipFill>
          <a:blip r:embed="rId5"/>
          <a:srcRect t="13950" b="16480"/>
          <a:stretch/>
        </p:blipFill>
        <p:spPr>
          <a:xfrm>
            <a:off x="4388426" y="5052645"/>
            <a:ext cx="2876550" cy="311448"/>
          </a:xfrm>
          <a:prstGeom prst="rect">
            <a:avLst/>
          </a:prstGeom>
        </p:spPr>
      </p:pic>
      <p:sp>
        <p:nvSpPr>
          <p:cNvPr id="9" name="文本框 8">
            <a:extLst>
              <a:ext uri="{FF2B5EF4-FFF2-40B4-BE49-F238E27FC236}">
                <a16:creationId xmlns:a16="http://schemas.microsoft.com/office/drawing/2014/main" id="{FC836CC2-D777-E086-0871-15ABB9A3C76D}"/>
              </a:ext>
            </a:extLst>
          </p:cNvPr>
          <p:cNvSpPr txBox="1"/>
          <p:nvPr/>
        </p:nvSpPr>
        <p:spPr>
          <a:xfrm>
            <a:off x="4313526" y="5455231"/>
            <a:ext cx="8086724" cy="369332"/>
          </a:xfrm>
          <a:prstGeom prst="rect">
            <a:avLst/>
          </a:prstGeom>
          <a:noFill/>
        </p:spPr>
        <p:txBody>
          <a:bodyPr wrap="square">
            <a:spAutoFit/>
          </a:bodyPr>
          <a:lstStyle/>
          <a:p>
            <a:r>
              <a:rPr lang="zh-CN" altLang="en-US" sz="1600" dirty="0"/>
              <a:t>分别表示该事件被其他节点引发的概率权重与其作为自身根本原因的概率权重</a:t>
            </a:r>
            <a:r>
              <a:rPr lang="zh-CN" altLang="en-US" dirty="0"/>
              <a:t>。</a:t>
            </a:r>
            <a:endParaRPr lang="en-US" altLang="zh-CN" sz="1800" dirty="0"/>
          </a:p>
        </p:txBody>
      </p:sp>
      <p:sp>
        <p:nvSpPr>
          <p:cNvPr id="12" name="矩形 11">
            <a:extLst>
              <a:ext uri="{FF2B5EF4-FFF2-40B4-BE49-F238E27FC236}">
                <a16:creationId xmlns:a16="http://schemas.microsoft.com/office/drawing/2014/main" id="{F7593F50-1CAF-ED67-01C4-095CE422E50B}"/>
              </a:ext>
            </a:extLst>
          </p:cNvPr>
          <p:cNvSpPr/>
          <p:nvPr/>
        </p:nvSpPr>
        <p:spPr>
          <a:xfrm>
            <a:off x="514350" y="2274838"/>
            <a:ext cx="3190009" cy="2608889"/>
          </a:xfrm>
          <a:prstGeom prst="rect">
            <a:avLst/>
          </a:prstGeom>
          <a:noFill/>
          <a:ln w="19050">
            <a:solidFill>
              <a:srgbClr val="1A62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671138B-2B69-DD59-1CB4-927E45E21EE3}"/>
              </a:ext>
            </a:extLst>
          </p:cNvPr>
          <p:cNvSpPr txBox="1"/>
          <p:nvPr/>
        </p:nvSpPr>
        <p:spPr>
          <a:xfrm>
            <a:off x="4313526" y="816224"/>
            <a:ext cx="6199414" cy="369332"/>
          </a:xfrm>
          <a:prstGeom prst="rect">
            <a:avLst/>
          </a:prstGeom>
          <a:noFill/>
        </p:spPr>
        <p:txBody>
          <a:bodyPr wrap="square">
            <a:spAutoFit/>
          </a:bodyPr>
          <a:lstStyle/>
          <a:p>
            <a:r>
              <a:rPr lang="zh-CN" altLang="en-US" b="0" i="0" dirty="0">
                <a:solidFill>
                  <a:srgbClr val="1A6298"/>
                </a:solidFill>
                <a:effectLst/>
                <a:latin typeface="微软雅黑" panose="020B0503020204020204" pitchFamily="34" charset="-122"/>
                <a:ea typeface="微软雅黑" panose="020B0503020204020204" pitchFamily="34" charset="-122"/>
              </a:rPr>
              <a:t>如何基于给定的 </a:t>
            </a:r>
            <a:r>
              <a:rPr lang="en-US" altLang="zh-CN" b="0" i="0" dirty="0">
                <a:solidFill>
                  <a:srgbClr val="1A6298"/>
                </a:solidFill>
                <a:effectLst/>
                <a:latin typeface="微软雅黑" panose="020B0503020204020204" pitchFamily="34" charset="-122"/>
                <a:ea typeface="微软雅黑" panose="020B0503020204020204" pitchFamily="34" charset="-122"/>
              </a:rPr>
              <a:t>NEG </a:t>
            </a:r>
            <a:r>
              <a:rPr lang="zh-CN" altLang="en-US" b="0" i="0" dirty="0">
                <a:solidFill>
                  <a:srgbClr val="1A6298"/>
                </a:solidFill>
                <a:effectLst/>
                <a:latin typeface="微软雅黑" panose="020B0503020204020204" pitchFamily="34" charset="-122"/>
                <a:ea typeface="微软雅黑" panose="020B0503020204020204" pitchFamily="34" charset="-122"/>
              </a:rPr>
              <a:t>计算 各节点的根因得分</a:t>
            </a:r>
            <a:r>
              <a:rPr lang="en-US" altLang="zh-CN" b="0" i="0" dirty="0">
                <a:solidFill>
                  <a:srgbClr val="1A6298"/>
                </a:solidFill>
                <a:effectLst/>
                <a:latin typeface="微软雅黑" panose="020B0503020204020204" pitchFamily="34" charset="-122"/>
                <a:ea typeface="微软雅黑" panose="020B0503020204020204" pitchFamily="34" charset="-122"/>
              </a:rPr>
              <a:t>?</a:t>
            </a:r>
            <a:endParaRPr lang="zh-CN" altLang="en-US" dirty="0">
              <a:solidFill>
                <a:srgbClr val="1A6298"/>
              </a:solidFill>
            </a:endParaRPr>
          </a:p>
        </p:txBody>
      </p:sp>
      <p:pic>
        <p:nvPicPr>
          <p:cNvPr id="17" name="图片 16">
            <a:extLst>
              <a:ext uri="{FF2B5EF4-FFF2-40B4-BE49-F238E27FC236}">
                <a16:creationId xmlns:a16="http://schemas.microsoft.com/office/drawing/2014/main" id="{B841AF64-DBA8-7130-9509-048E05EB72D9}"/>
              </a:ext>
            </a:extLst>
          </p:cNvPr>
          <p:cNvPicPr>
            <a:picLocks noChangeAspect="1"/>
          </p:cNvPicPr>
          <p:nvPr/>
        </p:nvPicPr>
        <p:blipFill>
          <a:blip r:embed="rId6"/>
          <a:stretch>
            <a:fillRect/>
          </a:stretch>
        </p:blipFill>
        <p:spPr>
          <a:xfrm>
            <a:off x="5094512" y="2691823"/>
            <a:ext cx="4143375" cy="676275"/>
          </a:xfrm>
          <a:prstGeom prst="rect">
            <a:avLst/>
          </a:prstGeom>
        </p:spPr>
      </p:pic>
      <p:sp>
        <p:nvSpPr>
          <p:cNvPr id="20" name="矩形: 圆角 1">
            <a:extLst>
              <a:ext uri="{FF2B5EF4-FFF2-40B4-BE49-F238E27FC236}">
                <a16:creationId xmlns:a16="http://schemas.microsoft.com/office/drawing/2014/main" id="{23E4E50B-B166-62C3-2107-9D1961FD1F2F}"/>
              </a:ext>
            </a:extLst>
          </p:cNvPr>
          <p:cNvSpPr/>
          <p:nvPr/>
        </p:nvSpPr>
        <p:spPr>
          <a:xfrm>
            <a:off x="4191000" y="4084152"/>
            <a:ext cx="7779472" cy="2407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376137B-46E0-D750-F723-38BAE33C9612}"/>
              </a:ext>
            </a:extLst>
          </p:cNvPr>
          <p:cNvSpPr txBox="1"/>
          <p:nvPr/>
        </p:nvSpPr>
        <p:spPr>
          <a:xfrm>
            <a:off x="4367484" y="3638449"/>
            <a:ext cx="6199414" cy="369332"/>
          </a:xfrm>
          <a:prstGeom prst="rect">
            <a:avLst/>
          </a:prstGeom>
          <a:noFill/>
        </p:spPr>
        <p:txBody>
          <a:bodyPr wrap="square">
            <a:spAutoFit/>
          </a:bodyPr>
          <a:lstStyle/>
          <a:p>
            <a:r>
              <a:rPr lang="zh-CN" altLang="en-US" dirty="0">
                <a:solidFill>
                  <a:schemeClr val="accent1"/>
                </a:solidFill>
                <a:latin typeface="-apple-system"/>
              </a:rPr>
              <a:t>因果权重分配</a:t>
            </a:r>
            <a:endParaRPr lang="en-US" altLang="zh-CN" dirty="0">
              <a:solidFill>
                <a:srgbClr val="1F2328"/>
              </a:solidFill>
              <a:latin typeface="-apple-system"/>
            </a:endParaRPr>
          </a:p>
        </p:txBody>
      </p:sp>
    </p:spTree>
    <p:extLst>
      <p:ext uri="{BB962C8B-B14F-4D97-AF65-F5344CB8AC3E}">
        <p14:creationId xmlns:p14="http://schemas.microsoft.com/office/powerpoint/2010/main" val="26632006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12177</TotalTime>
  <Words>3103</Words>
  <Application>Microsoft Office PowerPoint</Application>
  <PresentationFormat>宽屏</PresentationFormat>
  <Paragraphs>172</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-apple-system</vt:lpstr>
      <vt:lpstr>fell</vt:lpstr>
      <vt:lpstr>Söhne</vt:lpstr>
      <vt:lpstr>等线</vt:lpstr>
      <vt:lpstr>微软雅黑</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天翔 孙</cp:lastModifiedBy>
  <cp:revision>289</cp:revision>
  <dcterms:created xsi:type="dcterms:W3CDTF">2023-09-18T07:48:24Z</dcterms:created>
  <dcterms:modified xsi:type="dcterms:W3CDTF">2025-01-03T11:31:30Z</dcterms:modified>
</cp:coreProperties>
</file>