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19"/>
  </p:handoutMasterIdLst>
  <p:sldIdLst>
    <p:sldId id="257" r:id="rId3"/>
    <p:sldId id="262" r:id="rId4"/>
    <p:sldId id="258" r:id="rId6"/>
    <p:sldId id="264" r:id="rId7"/>
    <p:sldId id="265" r:id="rId8"/>
    <p:sldId id="267" r:id="rId9"/>
    <p:sldId id="266" r:id="rId10"/>
    <p:sldId id="269" r:id="rId11"/>
    <p:sldId id="271" r:id="rId12"/>
    <p:sldId id="272" r:id="rId13"/>
    <p:sldId id="273" r:id="rId14"/>
    <p:sldId id="274" r:id="rId15"/>
    <p:sldId id="275" r:id="rId16"/>
    <p:sldId id="277" r:id="rId17"/>
    <p:sldId id="276" r:id="rId1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6299"/>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122"/>
        <p:guide pos="3840"/>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microsoft.com/office/2007/relationships/hdphoto" Target="../media/image4.wdp"/><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tags" Target="../tags/tag9.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tags" Target="../tags/tag10.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tags" Target="../tags/tag11.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tags" Target="../tags/tag1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tags" Target="../tags/tag13.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microsoft.com/office/2007/relationships/hdphoto" Target="../media/image4.wdp"/><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tags" Target="../tags/tag1.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tags" Target="../tags/tag2.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tags" Target="../tags/tag3.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tags" Target="../tags/tag4.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tags" Target="../tags/tag5.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tags" Target="../tags/tag6.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tags" Target="../tags/tag7.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tags" Target="../tags/tag8.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546580"/>
            <a:ext cx="12191331" cy="1838567"/>
          </a:xfrm>
          <a:prstGeom prst="rect">
            <a:avLst/>
          </a:prstGeom>
          <a:solidFill>
            <a:srgbClr val="1A78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12" name="椭圆 11"/>
          <p:cNvSpPr/>
          <p:nvPr/>
        </p:nvSpPr>
        <p:spPr>
          <a:xfrm>
            <a:off x="1524353" y="2153727"/>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1">
            <a:extLst>
              <a:ext uri="{BEBA8EAE-BF5A-486C-A8C5-ECC9F3942E4B}">
                <a14:imgProps xmlns:a14="http://schemas.microsoft.com/office/drawing/2010/main">
                  <a14:imgLayer r:embed="rId2">
                    <a14:imgEffect>
                      <a14:brightnessContrast bright="14000" contrast="21000"/>
                    </a14:imgEffect>
                    <a14:imgEffect>
                      <a14:colorTemperature colorTemp="6700"/>
                    </a14:imgEffect>
                  </a14:imgLayer>
                </a14:imgProps>
              </a:ext>
              <a:ext uri="{28A0092B-C50C-407E-A947-70E740481C1C}">
                <a14:useLocalDpi xmlns:a14="http://schemas.microsoft.com/office/drawing/2010/main" val="0"/>
              </a:ext>
            </a:extLst>
          </a:blip>
          <a:stretch>
            <a:fillRect/>
          </a:stretch>
        </p:blipFill>
        <p:spPr>
          <a:xfrm>
            <a:off x="1266181" y="2014069"/>
            <a:ext cx="3140616" cy="2903588"/>
          </a:xfrm>
          <a:prstGeom prst="rect">
            <a:avLst/>
          </a:prstGeom>
        </p:spPr>
      </p:pic>
      <p:sp>
        <p:nvSpPr>
          <p:cNvPr id="8" name="文本框 7"/>
          <p:cNvSpPr txBox="1"/>
          <p:nvPr/>
        </p:nvSpPr>
        <p:spPr>
          <a:xfrm>
            <a:off x="3989379" y="2927366"/>
            <a:ext cx="7030312" cy="706755"/>
          </a:xfrm>
          <a:prstGeom prst="rect">
            <a:avLst/>
          </a:prstGeom>
          <a:noFill/>
        </p:spPr>
        <p:txBody>
          <a:bodyPr wrap="square" rtlCol="0">
            <a:spAutoFit/>
          </a:bodyPr>
          <a:lstStyle/>
          <a:p>
            <a:pPr algn="ctr" defTabSz="913765">
              <a:defRPr/>
            </a:pPr>
            <a:r>
              <a:rPr lang="en-US" altLang="zh-CN" sz="2000" b="1" dirty="0">
                <a:solidFill>
                  <a:prstClr val="white"/>
                </a:solidFill>
                <a:latin typeface="微软雅黑" panose="020B0503020204020204" charset="-122"/>
                <a:ea typeface="微软雅黑" panose="020B0503020204020204" charset="-122"/>
                <a:cs typeface="微软雅黑" panose="020B0503020204020204" charset="-122"/>
                <a:sym typeface="+mn-ea"/>
              </a:rPr>
              <a:t>ModernTCN</a:t>
            </a:r>
            <a:r>
              <a:rPr lang="zh-CN" altLang="en-US" sz="2000" b="1" dirty="0">
                <a:solidFill>
                  <a:prstClr val="white"/>
                </a:solidFill>
                <a:latin typeface="微软雅黑" panose="020B0503020204020204" charset="-122"/>
                <a:ea typeface="微软雅黑" panose="020B0503020204020204" charset="-122"/>
                <a:cs typeface="微软雅黑" panose="020B0503020204020204" charset="-122"/>
                <a:sym typeface="+mn-ea"/>
              </a:rPr>
              <a:t>：</a:t>
            </a:r>
            <a:r>
              <a:rPr lang="en-US" altLang="zh-CN" sz="2000" b="1" dirty="0">
                <a:solidFill>
                  <a:prstClr val="white"/>
                </a:solidFill>
                <a:latin typeface="微软雅黑" panose="020B0503020204020204" charset="-122"/>
                <a:ea typeface="微软雅黑" panose="020B0503020204020204" charset="-122"/>
                <a:cs typeface="微软雅黑" panose="020B0503020204020204" charset="-122"/>
                <a:sym typeface="+mn-ea"/>
              </a:rPr>
              <a:t>A Modern Pure Convolution Structure for General Time Series Analysis</a:t>
            </a:r>
            <a:endParaRPr lang="en-US" altLang="zh-CN" sz="2000" b="1" dirty="0">
              <a:solidFill>
                <a:prstClr val="white"/>
              </a:solidFill>
              <a:latin typeface="微软雅黑" panose="020B0503020204020204" charset="-122"/>
              <a:ea typeface="微软雅黑" panose="020B0503020204020204" charset="-122"/>
              <a:cs typeface="微软雅黑" panose="020B0503020204020204" charset="-122"/>
            </a:endParaRPr>
          </a:p>
        </p:txBody>
      </p:sp>
      <p:pic>
        <p:nvPicPr>
          <p:cNvPr id="10" name="图片 9"/>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897401" y="150150"/>
            <a:ext cx="1966449" cy="575997"/>
          </a:xfrm>
          <a:prstGeom prst="rect">
            <a:avLst/>
          </a:prstGeom>
        </p:spPr>
      </p:pic>
      <p:sp>
        <p:nvSpPr>
          <p:cNvPr id="3" name="文本框 2"/>
          <p:cNvSpPr txBox="1"/>
          <p:nvPr/>
        </p:nvSpPr>
        <p:spPr>
          <a:xfrm>
            <a:off x="8449945" y="4017010"/>
            <a:ext cx="4064000" cy="368300"/>
          </a:xfrm>
          <a:prstGeom prst="rect">
            <a:avLst/>
          </a:prstGeom>
          <a:noFill/>
        </p:spPr>
        <p:txBody>
          <a:bodyPr wrap="square" rtlCol="0">
            <a:spAutoFit/>
          </a:bodyPr>
          <a:p>
            <a:pPr algn="ctr" defTabSz="913765">
              <a:defRPr/>
            </a:pPr>
            <a:r>
              <a:rPr lang="en-US" altLang="zh-CN">
                <a:solidFill>
                  <a:schemeClr val="bg1"/>
                </a:solidFill>
              </a:rPr>
              <a:t>ICLR   2024</a:t>
            </a:r>
            <a:endParaRPr lang="en-US" altLang="zh-CN">
              <a:solidFill>
                <a:schemeClr val="bg1"/>
              </a:solidFill>
            </a:endParaRPr>
          </a:p>
        </p:txBody>
      </p:sp>
      <p:sp>
        <p:nvSpPr>
          <p:cNvPr id="16" name="文本占位符 56"/>
          <p:cNvSpPr txBox="1"/>
          <p:nvPr/>
        </p:nvSpPr>
        <p:spPr>
          <a:xfrm>
            <a:off x="8934000" y="5579040"/>
            <a:ext cx="1924047" cy="353120"/>
          </a:xfrm>
          <a:custGeom>
            <a:avLst/>
            <a:gdLst>
              <a:gd name="connsiteX0" fmla="*/ 0 w 1747925"/>
              <a:gd name="connsiteY0" fmla="*/ 176559 h 353120"/>
              <a:gd name="connsiteX1" fmla="*/ 0 w 1747925"/>
              <a:gd name="connsiteY1" fmla="*/ 176560 h 353120"/>
              <a:gd name="connsiteX2" fmla="*/ 0 w 1747925"/>
              <a:gd name="connsiteY2" fmla="*/ 176560 h 353120"/>
              <a:gd name="connsiteX3" fmla="*/ 176560 w 1747925"/>
              <a:gd name="connsiteY3" fmla="*/ 0 h 353120"/>
              <a:gd name="connsiteX4" fmla="*/ 1571365 w 1747925"/>
              <a:gd name="connsiteY4" fmla="*/ 0 h 353120"/>
              <a:gd name="connsiteX5" fmla="*/ 1747925 w 1747925"/>
              <a:gd name="connsiteY5" fmla="*/ 176560 h 353120"/>
              <a:gd name="connsiteX6" fmla="*/ 1747924 w 1747925"/>
              <a:gd name="connsiteY6" fmla="*/ 176560 h 353120"/>
              <a:gd name="connsiteX7" fmla="*/ 1571364 w 1747925"/>
              <a:gd name="connsiteY7" fmla="*/ 353120 h 353120"/>
              <a:gd name="connsiteX8" fmla="*/ 176560 w 1747925"/>
              <a:gd name="connsiteY8" fmla="*/ 353119 h 353120"/>
              <a:gd name="connsiteX9" fmla="*/ 13875 w 1747925"/>
              <a:gd name="connsiteY9" fmla="*/ 245284 h 353120"/>
              <a:gd name="connsiteX10" fmla="*/ 0 w 1747925"/>
              <a:gd name="connsiteY10" fmla="*/ 176560 h 353120"/>
              <a:gd name="connsiteX11" fmla="*/ 13875 w 1747925"/>
              <a:gd name="connsiteY11" fmla="*/ 107835 h 353120"/>
              <a:gd name="connsiteX12" fmla="*/ 176560 w 1747925"/>
              <a:gd name="connsiteY12" fmla="*/ 0 h 35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47925" h="353120">
                <a:moveTo>
                  <a:pt x="0" y="176559"/>
                </a:moveTo>
                <a:lnTo>
                  <a:pt x="0" y="176560"/>
                </a:lnTo>
                <a:lnTo>
                  <a:pt x="0" y="176560"/>
                </a:lnTo>
                <a:close/>
                <a:moveTo>
                  <a:pt x="176560" y="0"/>
                </a:moveTo>
                <a:lnTo>
                  <a:pt x="1571365" y="0"/>
                </a:lnTo>
                <a:cubicBezTo>
                  <a:pt x="1668876" y="0"/>
                  <a:pt x="1747925" y="79049"/>
                  <a:pt x="1747925" y="176560"/>
                </a:cubicBezTo>
                <a:lnTo>
                  <a:pt x="1747924" y="176560"/>
                </a:lnTo>
                <a:cubicBezTo>
                  <a:pt x="1747924" y="274071"/>
                  <a:pt x="1668875" y="353120"/>
                  <a:pt x="1571364" y="353120"/>
                </a:cubicBezTo>
                <a:lnTo>
                  <a:pt x="176560" y="353119"/>
                </a:lnTo>
                <a:cubicBezTo>
                  <a:pt x="103427" y="353119"/>
                  <a:pt x="40679" y="308654"/>
                  <a:pt x="13875" y="245284"/>
                </a:cubicBezTo>
                <a:lnTo>
                  <a:pt x="0" y="176560"/>
                </a:lnTo>
                <a:lnTo>
                  <a:pt x="13875" y="107835"/>
                </a:lnTo>
                <a:cubicBezTo>
                  <a:pt x="40679" y="44465"/>
                  <a:pt x="103427" y="0"/>
                  <a:pt x="176560" y="0"/>
                </a:cubicBezTo>
                <a:close/>
              </a:path>
            </a:pathLst>
          </a:custGeom>
          <a:solidFill>
            <a:srgbClr val="1C6299"/>
          </a:solidFill>
        </p:spPr>
        <p:txBody>
          <a:bodyPr vert="horz" wrap="square" lIns="91440" tIns="45720" rIns="91440" bIns="45720" rtlCol="0" anchor="ctr" anchorCtr="0">
            <a:noAutofit/>
          </a:bodyPr>
          <a:lstStyle>
            <a:lvl1pPr marL="0" indent="0" algn="ctr" defTabSz="914400" rtl="0" eaLnBrk="1" latinLnBrk="0" hangingPunct="1">
              <a:lnSpc>
                <a:spcPct val="90000"/>
              </a:lnSpc>
              <a:spcBef>
                <a:spcPts val="1000"/>
              </a:spcBef>
              <a:buFontTx/>
              <a:buNone/>
              <a:defRPr sz="1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Tx/>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dirty="0">
                <a:solidFill>
                  <a:sysClr val="window" lastClr="FFFFFF"/>
                </a:solidFill>
                <a:latin typeface="Arial" panose="020B0604020202020204"/>
                <a:ea typeface="微软雅黑" panose="020B0503020204020204" charset="-122"/>
              </a:rPr>
              <a:t>时间：</a:t>
            </a:r>
            <a:r>
              <a:rPr lang="en-US" altLang="zh-CN" dirty="0">
                <a:solidFill>
                  <a:sysClr val="window" lastClr="FFFFFF"/>
                </a:solidFill>
                <a:latin typeface="Arial" panose="020B0604020202020204"/>
                <a:ea typeface="微软雅黑" panose="020B0503020204020204" charset="-122"/>
              </a:rPr>
              <a:t>2025.1.2</a:t>
            </a:r>
            <a:endParaRPr lang="en-US" altLang="zh-CN" dirty="0">
              <a:solidFill>
                <a:sysClr val="window" lastClr="FFFFFF"/>
              </a:solidFill>
              <a:latin typeface="Arial" panose="020B0604020202020204"/>
              <a:ea typeface="微软雅黑" panose="020B0503020204020204" charset="-122"/>
            </a:endParaRPr>
          </a:p>
        </p:txBody>
      </p:sp>
      <p:sp>
        <p:nvSpPr>
          <p:cNvPr id="4" name="文本占位符 56"/>
          <p:cNvSpPr txBox="1"/>
          <p:nvPr/>
        </p:nvSpPr>
        <p:spPr>
          <a:xfrm>
            <a:off x="8933999" y="5131665"/>
            <a:ext cx="1924047" cy="353120"/>
          </a:xfrm>
          <a:custGeom>
            <a:avLst/>
            <a:gdLst>
              <a:gd name="connsiteX0" fmla="*/ 0 w 1747925"/>
              <a:gd name="connsiteY0" fmla="*/ 176559 h 353120"/>
              <a:gd name="connsiteX1" fmla="*/ 0 w 1747925"/>
              <a:gd name="connsiteY1" fmla="*/ 176560 h 353120"/>
              <a:gd name="connsiteX2" fmla="*/ 0 w 1747925"/>
              <a:gd name="connsiteY2" fmla="*/ 176560 h 353120"/>
              <a:gd name="connsiteX3" fmla="*/ 176560 w 1747925"/>
              <a:gd name="connsiteY3" fmla="*/ 0 h 353120"/>
              <a:gd name="connsiteX4" fmla="*/ 1571365 w 1747925"/>
              <a:gd name="connsiteY4" fmla="*/ 0 h 353120"/>
              <a:gd name="connsiteX5" fmla="*/ 1747925 w 1747925"/>
              <a:gd name="connsiteY5" fmla="*/ 176560 h 353120"/>
              <a:gd name="connsiteX6" fmla="*/ 1747924 w 1747925"/>
              <a:gd name="connsiteY6" fmla="*/ 176560 h 353120"/>
              <a:gd name="connsiteX7" fmla="*/ 1571364 w 1747925"/>
              <a:gd name="connsiteY7" fmla="*/ 353120 h 353120"/>
              <a:gd name="connsiteX8" fmla="*/ 176560 w 1747925"/>
              <a:gd name="connsiteY8" fmla="*/ 353119 h 353120"/>
              <a:gd name="connsiteX9" fmla="*/ 13875 w 1747925"/>
              <a:gd name="connsiteY9" fmla="*/ 245284 h 353120"/>
              <a:gd name="connsiteX10" fmla="*/ 0 w 1747925"/>
              <a:gd name="connsiteY10" fmla="*/ 176560 h 353120"/>
              <a:gd name="connsiteX11" fmla="*/ 13875 w 1747925"/>
              <a:gd name="connsiteY11" fmla="*/ 107835 h 353120"/>
              <a:gd name="connsiteX12" fmla="*/ 176560 w 1747925"/>
              <a:gd name="connsiteY12" fmla="*/ 0 h 35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47925" h="353120">
                <a:moveTo>
                  <a:pt x="0" y="176559"/>
                </a:moveTo>
                <a:lnTo>
                  <a:pt x="0" y="176560"/>
                </a:lnTo>
                <a:lnTo>
                  <a:pt x="0" y="176560"/>
                </a:lnTo>
                <a:close/>
                <a:moveTo>
                  <a:pt x="176560" y="0"/>
                </a:moveTo>
                <a:lnTo>
                  <a:pt x="1571365" y="0"/>
                </a:lnTo>
                <a:cubicBezTo>
                  <a:pt x="1668876" y="0"/>
                  <a:pt x="1747925" y="79049"/>
                  <a:pt x="1747925" y="176560"/>
                </a:cubicBezTo>
                <a:lnTo>
                  <a:pt x="1747924" y="176560"/>
                </a:lnTo>
                <a:cubicBezTo>
                  <a:pt x="1747924" y="274071"/>
                  <a:pt x="1668875" y="353120"/>
                  <a:pt x="1571364" y="353120"/>
                </a:cubicBezTo>
                <a:lnTo>
                  <a:pt x="176560" y="353119"/>
                </a:lnTo>
                <a:cubicBezTo>
                  <a:pt x="103427" y="353119"/>
                  <a:pt x="40679" y="308654"/>
                  <a:pt x="13875" y="245284"/>
                </a:cubicBezTo>
                <a:lnTo>
                  <a:pt x="0" y="176560"/>
                </a:lnTo>
                <a:lnTo>
                  <a:pt x="13875" y="107835"/>
                </a:lnTo>
                <a:cubicBezTo>
                  <a:pt x="40679" y="44465"/>
                  <a:pt x="103427" y="0"/>
                  <a:pt x="176560" y="0"/>
                </a:cubicBezTo>
                <a:close/>
              </a:path>
            </a:pathLst>
          </a:custGeom>
          <a:solidFill>
            <a:srgbClr val="1C6299"/>
          </a:solidFill>
        </p:spPr>
        <p:txBody>
          <a:bodyPr vert="horz" wrap="square" lIns="91440" tIns="45720" rIns="91440" bIns="45720" rtlCol="0" anchor="ctr" anchorCtr="0">
            <a:noAutofit/>
          </a:bodyPr>
          <a:lstStyle>
            <a:lvl1pPr marL="0" indent="0" algn="ctr" defTabSz="914400" rtl="0" eaLnBrk="1" latinLnBrk="0" hangingPunct="1">
              <a:lnSpc>
                <a:spcPct val="90000"/>
              </a:lnSpc>
              <a:spcBef>
                <a:spcPts val="1000"/>
              </a:spcBef>
              <a:buFontTx/>
              <a:buNone/>
              <a:defRPr sz="1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Tx/>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dirty="0">
                <a:solidFill>
                  <a:sysClr val="window" lastClr="FFFFFF"/>
                </a:solidFill>
                <a:latin typeface="Arial" panose="020B0604020202020204"/>
                <a:ea typeface="微软雅黑" panose="020B0503020204020204" charset="-122"/>
                <a:sym typeface="+mn-ea"/>
              </a:rPr>
              <a:t>汇报人：</a:t>
            </a:r>
            <a:r>
              <a:rPr lang="zh-CN" altLang="en-US" dirty="0">
                <a:solidFill>
                  <a:sysClr val="window" lastClr="FFFFFF"/>
                </a:solidFill>
                <a:latin typeface="Arial" panose="020B0604020202020204"/>
                <a:ea typeface="微软雅黑" panose="020B0503020204020204" charset="-122"/>
                <a:sym typeface="+mn-ea"/>
              </a:rPr>
              <a:t>李晓亮</a:t>
            </a:r>
            <a:endParaRPr lang="zh-CN" altLang="en-US" dirty="0">
              <a:solidFill>
                <a:sysClr val="window" lastClr="FFFFFF"/>
              </a:solidFill>
              <a:latin typeface="Arial" panose="020B0604020202020204"/>
              <a:ea typeface="微软雅黑" panose="020B0503020204020204" charset="-122"/>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1C6299"/>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6" name="矩形 5"/>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7" name="文本框 6"/>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charset="-122"/>
                <a:ea typeface="微软雅黑" panose="020B050302020402020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107837" y="136675"/>
            <a:ext cx="1663415" cy="487234"/>
          </a:xfrm>
          <a:prstGeom prst="rect">
            <a:avLst/>
          </a:prstGeom>
        </p:spPr>
      </p:pic>
      <p:cxnSp>
        <p:nvCxnSpPr>
          <p:cNvPr id="15" name="直接连接符 14"/>
          <p:cNvCxnSpPr/>
          <p:nvPr/>
        </p:nvCxnSpPr>
        <p:spPr>
          <a:xfrm>
            <a:off x="93345" y="993775"/>
            <a:ext cx="11677650"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MH_Entry_1"/>
          <p:cNvSpPr/>
          <p:nvPr>
            <p:custDataLst>
              <p:tags r:id="rId2"/>
            </p:custDataLst>
          </p:nvPr>
        </p:nvSpPr>
        <p:spPr>
          <a:xfrm>
            <a:off x="525147" y="563079"/>
            <a:ext cx="3207711" cy="43053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p>
            <a:r>
              <a:rPr lang="zh-CN" altLang="en-US" sz="2800" dirty="0">
                <a:solidFill>
                  <a:srgbClr val="4472C4"/>
                </a:solidFill>
                <a:latin typeface="Arial" panose="020B0604020202020204" pitchFamily="34" charset="0"/>
                <a:ea typeface="微软雅黑" panose="020B0503020204020204" charset="-122"/>
                <a:sym typeface="Arial" panose="020B0604020202020204" pitchFamily="34" charset="0"/>
              </a:rPr>
              <a:t>实验</a:t>
            </a:r>
            <a:endParaRPr lang="zh-CN" altLang="en-US" sz="2800" dirty="0">
              <a:solidFill>
                <a:srgbClr val="4472C4"/>
              </a:solidFill>
              <a:latin typeface="Arial" panose="020B0604020202020204" pitchFamily="34" charset="0"/>
              <a:ea typeface="微软雅黑" panose="020B0503020204020204" charset="-122"/>
              <a:sym typeface="Arial" panose="020B0604020202020204" pitchFamily="34" charset="0"/>
            </a:endParaRPr>
          </a:p>
        </p:txBody>
      </p:sp>
      <p:pic>
        <p:nvPicPr>
          <p:cNvPr id="2" name="图片 1"/>
          <p:cNvPicPr>
            <a:picLocks noChangeAspect="1"/>
          </p:cNvPicPr>
          <p:nvPr/>
        </p:nvPicPr>
        <p:blipFill>
          <a:blip r:embed="rId3"/>
          <a:stretch>
            <a:fillRect/>
          </a:stretch>
        </p:blipFill>
        <p:spPr>
          <a:xfrm>
            <a:off x="1604010" y="1638300"/>
            <a:ext cx="9361170" cy="4142740"/>
          </a:xfrm>
          <a:prstGeom prst="rect">
            <a:avLst/>
          </a:prstGeom>
        </p:spPr>
      </p:pic>
      <p:sp>
        <p:nvSpPr>
          <p:cNvPr id="4" name="文本框 3"/>
          <p:cNvSpPr txBox="1"/>
          <p:nvPr/>
        </p:nvSpPr>
        <p:spPr>
          <a:xfrm>
            <a:off x="715010" y="1207770"/>
            <a:ext cx="4064000" cy="368300"/>
          </a:xfrm>
          <a:prstGeom prst="rect">
            <a:avLst/>
          </a:prstGeom>
          <a:noFill/>
        </p:spPr>
        <p:txBody>
          <a:bodyPr wrap="square" rtlCol="0">
            <a:spAutoFit/>
          </a:bodyPr>
          <a:p>
            <a:r>
              <a:rPr lang="zh-CN" altLang="en-US"/>
              <a:t>长</a:t>
            </a:r>
            <a:r>
              <a:rPr lang="zh-CN" altLang="en-US"/>
              <a:t>时序预测</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1C6299"/>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6" name="矩形 5"/>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7" name="文本框 6"/>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charset="-122"/>
                <a:ea typeface="微软雅黑" panose="020B050302020402020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107837" y="136675"/>
            <a:ext cx="1663415" cy="487234"/>
          </a:xfrm>
          <a:prstGeom prst="rect">
            <a:avLst/>
          </a:prstGeom>
        </p:spPr>
      </p:pic>
      <p:cxnSp>
        <p:nvCxnSpPr>
          <p:cNvPr id="15" name="直接连接符 14"/>
          <p:cNvCxnSpPr/>
          <p:nvPr/>
        </p:nvCxnSpPr>
        <p:spPr>
          <a:xfrm>
            <a:off x="93345" y="993775"/>
            <a:ext cx="11677650"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MH_Entry_1"/>
          <p:cNvSpPr/>
          <p:nvPr>
            <p:custDataLst>
              <p:tags r:id="rId2"/>
            </p:custDataLst>
          </p:nvPr>
        </p:nvSpPr>
        <p:spPr>
          <a:xfrm>
            <a:off x="525147" y="563079"/>
            <a:ext cx="3207711" cy="43053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p>
            <a:r>
              <a:rPr lang="zh-CN" altLang="en-US" sz="2800" dirty="0">
                <a:solidFill>
                  <a:srgbClr val="4472C4"/>
                </a:solidFill>
                <a:latin typeface="Arial" panose="020B0604020202020204" pitchFamily="34" charset="0"/>
                <a:ea typeface="微软雅黑" panose="020B0503020204020204" charset="-122"/>
                <a:sym typeface="Arial" panose="020B0604020202020204" pitchFamily="34" charset="0"/>
              </a:rPr>
              <a:t>实验</a:t>
            </a:r>
            <a:endParaRPr lang="zh-CN" altLang="en-US" sz="2800" dirty="0">
              <a:solidFill>
                <a:srgbClr val="4472C4"/>
              </a:solidFill>
              <a:latin typeface="Arial" panose="020B0604020202020204" pitchFamily="34" charset="0"/>
              <a:ea typeface="微软雅黑" panose="020B0503020204020204" charset="-122"/>
              <a:sym typeface="Arial" panose="020B0604020202020204" pitchFamily="34" charset="0"/>
            </a:endParaRPr>
          </a:p>
        </p:txBody>
      </p:sp>
      <p:pic>
        <p:nvPicPr>
          <p:cNvPr id="3" name="图片 2"/>
          <p:cNvPicPr>
            <a:picLocks noChangeAspect="1"/>
          </p:cNvPicPr>
          <p:nvPr/>
        </p:nvPicPr>
        <p:blipFill>
          <a:blip r:embed="rId3"/>
          <a:stretch>
            <a:fillRect/>
          </a:stretch>
        </p:blipFill>
        <p:spPr>
          <a:xfrm>
            <a:off x="1134110" y="1914525"/>
            <a:ext cx="10111105" cy="3463925"/>
          </a:xfrm>
          <a:prstGeom prst="rect">
            <a:avLst/>
          </a:prstGeom>
        </p:spPr>
      </p:pic>
      <p:sp>
        <p:nvSpPr>
          <p:cNvPr id="4" name="文本框 3"/>
          <p:cNvSpPr txBox="1"/>
          <p:nvPr/>
        </p:nvSpPr>
        <p:spPr>
          <a:xfrm>
            <a:off x="1116965" y="1369060"/>
            <a:ext cx="4064000" cy="368300"/>
          </a:xfrm>
          <a:prstGeom prst="rect">
            <a:avLst/>
          </a:prstGeom>
          <a:noFill/>
        </p:spPr>
        <p:txBody>
          <a:bodyPr wrap="square" rtlCol="0">
            <a:spAutoFit/>
          </a:bodyPr>
          <a:p>
            <a:r>
              <a:rPr lang="zh-CN" altLang="en-US"/>
              <a:t>短时序</a:t>
            </a:r>
            <a:r>
              <a:rPr lang="zh-CN" altLang="en-US"/>
              <a:t>预测</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1C6299"/>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6" name="矩形 5"/>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7" name="文本框 6"/>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charset="-122"/>
                <a:ea typeface="微软雅黑" panose="020B050302020402020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107837" y="136675"/>
            <a:ext cx="1663415" cy="487234"/>
          </a:xfrm>
          <a:prstGeom prst="rect">
            <a:avLst/>
          </a:prstGeom>
        </p:spPr>
      </p:pic>
      <p:cxnSp>
        <p:nvCxnSpPr>
          <p:cNvPr id="15" name="直接连接符 14"/>
          <p:cNvCxnSpPr/>
          <p:nvPr/>
        </p:nvCxnSpPr>
        <p:spPr>
          <a:xfrm>
            <a:off x="93345" y="993775"/>
            <a:ext cx="11677650"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MH_Entry_1"/>
          <p:cNvSpPr/>
          <p:nvPr>
            <p:custDataLst>
              <p:tags r:id="rId2"/>
            </p:custDataLst>
          </p:nvPr>
        </p:nvSpPr>
        <p:spPr>
          <a:xfrm>
            <a:off x="525147" y="563079"/>
            <a:ext cx="3207711" cy="43053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p>
            <a:r>
              <a:rPr lang="zh-CN" altLang="en-US" sz="2800" dirty="0">
                <a:solidFill>
                  <a:srgbClr val="4472C4"/>
                </a:solidFill>
                <a:latin typeface="Arial" panose="020B0604020202020204" pitchFamily="34" charset="0"/>
                <a:ea typeface="微软雅黑" panose="020B0503020204020204" charset="-122"/>
                <a:sym typeface="Arial" panose="020B0604020202020204" pitchFamily="34" charset="0"/>
              </a:rPr>
              <a:t>实验</a:t>
            </a:r>
            <a:endParaRPr lang="zh-CN" altLang="en-US" sz="2800" dirty="0">
              <a:solidFill>
                <a:srgbClr val="4472C4"/>
              </a:solidFill>
              <a:latin typeface="Arial" panose="020B0604020202020204" pitchFamily="34" charset="0"/>
              <a:ea typeface="微软雅黑" panose="020B0503020204020204" charset="-122"/>
              <a:sym typeface="Arial" panose="020B0604020202020204" pitchFamily="34" charset="0"/>
            </a:endParaRPr>
          </a:p>
        </p:txBody>
      </p:sp>
      <p:sp>
        <p:nvSpPr>
          <p:cNvPr id="4" name="文本框 3"/>
          <p:cNvSpPr txBox="1"/>
          <p:nvPr/>
        </p:nvSpPr>
        <p:spPr>
          <a:xfrm>
            <a:off x="996950" y="1398270"/>
            <a:ext cx="4064000" cy="368300"/>
          </a:xfrm>
          <a:prstGeom prst="rect">
            <a:avLst/>
          </a:prstGeom>
          <a:noFill/>
        </p:spPr>
        <p:txBody>
          <a:bodyPr wrap="square" rtlCol="0">
            <a:spAutoFit/>
          </a:bodyPr>
          <a:p>
            <a:r>
              <a:rPr lang="zh-CN" altLang="en-US"/>
              <a:t>时序填充</a:t>
            </a:r>
            <a:endParaRPr lang="zh-CN" altLang="en-US"/>
          </a:p>
        </p:txBody>
      </p:sp>
      <p:pic>
        <p:nvPicPr>
          <p:cNvPr id="2" name="图片 1"/>
          <p:cNvPicPr>
            <a:picLocks noChangeAspect="1"/>
          </p:cNvPicPr>
          <p:nvPr/>
        </p:nvPicPr>
        <p:blipFill>
          <a:blip r:embed="rId3"/>
          <a:stretch>
            <a:fillRect/>
          </a:stretch>
        </p:blipFill>
        <p:spPr>
          <a:xfrm>
            <a:off x="920750" y="2171065"/>
            <a:ext cx="10208260" cy="34620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1C6299"/>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6" name="矩形 5"/>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7" name="文本框 6"/>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charset="-122"/>
                <a:ea typeface="微软雅黑" panose="020B050302020402020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107837" y="136675"/>
            <a:ext cx="1663415" cy="487234"/>
          </a:xfrm>
          <a:prstGeom prst="rect">
            <a:avLst/>
          </a:prstGeom>
        </p:spPr>
      </p:pic>
      <p:cxnSp>
        <p:nvCxnSpPr>
          <p:cNvPr id="15" name="直接连接符 14"/>
          <p:cNvCxnSpPr/>
          <p:nvPr/>
        </p:nvCxnSpPr>
        <p:spPr>
          <a:xfrm>
            <a:off x="93345" y="993775"/>
            <a:ext cx="11677650"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MH_Entry_1"/>
          <p:cNvSpPr/>
          <p:nvPr>
            <p:custDataLst>
              <p:tags r:id="rId2"/>
            </p:custDataLst>
          </p:nvPr>
        </p:nvSpPr>
        <p:spPr>
          <a:xfrm>
            <a:off x="525147" y="563079"/>
            <a:ext cx="3207711" cy="43053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p>
            <a:r>
              <a:rPr lang="zh-CN" altLang="en-US" sz="2800" dirty="0">
                <a:solidFill>
                  <a:srgbClr val="4472C4"/>
                </a:solidFill>
                <a:latin typeface="Arial" panose="020B0604020202020204" pitchFamily="34" charset="0"/>
                <a:ea typeface="微软雅黑" panose="020B0503020204020204" charset="-122"/>
                <a:sym typeface="Arial" panose="020B0604020202020204" pitchFamily="34" charset="0"/>
              </a:rPr>
              <a:t>实验</a:t>
            </a:r>
            <a:endParaRPr lang="zh-CN" altLang="en-US" sz="2800" dirty="0">
              <a:solidFill>
                <a:srgbClr val="4472C4"/>
              </a:solidFill>
              <a:latin typeface="Arial" panose="020B0604020202020204" pitchFamily="34" charset="0"/>
              <a:ea typeface="微软雅黑" panose="020B0503020204020204" charset="-122"/>
              <a:sym typeface="Arial" panose="020B0604020202020204" pitchFamily="34" charset="0"/>
            </a:endParaRPr>
          </a:p>
        </p:txBody>
      </p:sp>
      <p:sp>
        <p:nvSpPr>
          <p:cNvPr id="4" name="文本框 3"/>
          <p:cNvSpPr txBox="1"/>
          <p:nvPr/>
        </p:nvSpPr>
        <p:spPr>
          <a:xfrm>
            <a:off x="996950" y="1398270"/>
            <a:ext cx="4064000" cy="368300"/>
          </a:xfrm>
          <a:prstGeom prst="rect">
            <a:avLst/>
          </a:prstGeom>
          <a:noFill/>
        </p:spPr>
        <p:txBody>
          <a:bodyPr wrap="square" rtlCol="0">
            <a:spAutoFit/>
          </a:bodyPr>
          <a:p>
            <a:r>
              <a:rPr lang="zh-CN" altLang="en-US"/>
              <a:t>分类和</a:t>
            </a:r>
            <a:r>
              <a:rPr lang="zh-CN" altLang="en-US">
                <a:solidFill>
                  <a:srgbClr val="FF0000"/>
                </a:solidFill>
              </a:rPr>
              <a:t>异常检测</a:t>
            </a:r>
            <a:endParaRPr lang="zh-CN" altLang="en-US">
              <a:solidFill>
                <a:srgbClr val="FF0000"/>
              </a:solidFill>
            </a:endParaRPr>
          </a:p>
        </p:txBody>
      </p:sp>
      <p:pic>
        <p:nvPicPr>
          <p:cNvPr id="3" name="图片 2"/>
          <p:cNvPicPr>
            <a:picLocks noChangeAspect="1"/>
          </p:cNvPicPr>
          <p:nvPr/>
        </p:nvPicPr>
        <p:blipFill>
          <a:blip r:embed="rId3"/>
          <a:stretch>
            <a:fillRect/>
          </a:stretch>
        </p:blipFill>
        <p:spPr>
          <a:xfrm>
            <a:off x="1292860" y="2129155"/>
            <a:ext cx="9530080" cy="35845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1C6299"/>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6" name="矩形 5"/>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7" name="文本框 6"/>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charset="-122"/>
                <a:ea typeface="微软雅黑" panose="020B050302020402020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107837" y="136675"/>
            <a:ext cx="1663415" cy="487234"/>
          </a:xfrm>
          <a:prstGeom prst="rect">
            <a:avLst/>
          </a:prstGeom>
        </p:spPr>
      </p:pic>
      <p:cxnSp>
        <p:nvCxnSpPr>
          <p:cNvPr id="15" name="直接连接符 14"/>
          <p:cNvCxnSpPr/>
          <p:nvPr/>
        </p:nvCxnSpPr>
        <p:spPr>
          <a:xfrm>
            <a:off x="93345" y="993775"/>
            <a:ext cx="11677650"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MH_Entry_1"/>
          <p:cNvSpPr/>
          <p:nvPr>
            <p:custDataLst>
              <p:tags r:id="rId2"/>
            </p:custDataLst>
          </p:nvPr>
        </p:nvSpPr>
        <p:spPr>
          <a:xfrm>
            <a:off x="525147" y="563079"/>
            <a:ext cx="3207711" cy="43053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p>
            <a:r>
              <a:rPr lang="zh-CN" altLang="en-US" sz="2800" dirty="0">
                <a:solidFill>
                  <a:srgbClr val="4472C4"/>
                </a:solidFill>
                <a:latin typeface="Arial" panose="020B0604020202020204" pitchFamily="34" charset="0"/>
                <a:ea typeface="微软雅黑" panose="020B0503020204020204" charset="-122"/>
                <a:sym typeface="Arial" panose="020B0604020202020204" pitchFamily="34" charset="0"/>
              </a:rPr>
              <a:t>实验</a:t>
            </a:r>
            <a:endParaRPr lang="zh-CN" altLang="en-US" sz="2800" dirty="0">
              <a:solidFill>
                <a:srgbClr val="4472C4"/>
              </a:solidFill>
              <a:latin typeface="Arial" panose="020B0604020202020204" pitchFamily="34" charset="0"/>
              <a:ea typeface="微软雅黑" panose="020B0503020204020204" charset="-122"/>
              <a:sym typeface="Arial" panose="020B0604020202020204" pitchFamily="34" charset="0"/>
            </a:endParaRPr>
          </a:p>
        </p:txBody>
      </p:sp>
      <p:pic>
        <p:nvPicPr>
          <p:cNvPr id="2" name="图片 1"/>
          <p:cNvPicPr>
            <a:picLocks noChangeAspect="1"/>
          </p:cNvPicPr>
          <p:nvPr/>
        </p:nvPicPr>
        <p:blipFill>
          <a:blip r:embed="rId3"/>
          <a:stretch>
            <a:fillRect/>
          </a:stretch>
        </p:blipFill>
        <p:spPr>
          <a:xfrm>
            <a:off x="2002155" y="1386840"/>
            <a:ext cx="7623810" cy="475678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546580"/>
            <a:ext cx="12191331" cy="1838567"/>
          </a:xfrm>
          <a:prstGeom prst="rect">
            <a:avLst/>
          </a:prstGeom>
          <a:solidFill>
            <a:srgbClr val="1A78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12" name="椭圆 11"/>
          <p:cNvSpPr/>
          <p:nvPr/>
        </p:nvSpPr>
        <p:spPr>
          <a:xfrm>
            <a:off x="1524353" y="2153727"/>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1">
            <a:extLst>
              <a:ext uri="{BEBA8EAE-BF5A-486C-A8C5-ECC9F3942E4B}">
                <a14:imgProps xmlns:a14="http://schemas.microsoft.com/office/drawing/2010/main">
                  <a14:imgLayer r:embed="rId2">
                    <a14:imgEffect>
                      <a14:brightnessContrast bright="14000" contrast="21000"/>
                    </a14:imgEffect>
                    <a14:imgEffect>
                      <a14:colorTemperature colorTemp="6700"/>
                    </a14:imgEffect>
                  </a14:imgLayer>
                </a14:imgProps>
              </a:ext>
              <a:ext uri="{28A0092B-C50C-407E-A947-70E740481C1C}">
                <a14:useLocalDpi xmlns:a14="http://schemas.microsoft.com/office/drawing/2010/main" val="0"/>
              </a:ext>
            </a:extLst>
          </a:blip>
          <a:stretch>
            <a:fillRect/>
          </a:stretch>
        </p:blipFill>
        <p:spPr>
          <a:xfrm>
            <a:off x="1266181" y="2014069"/>
            <a:ext cx="3140616" cy="2903588"/>
          </a:xfrm>
          <a:prstGeom prst="rect">
            <a:avLst/>
          </a:prstGeom>
        </p:spPr>
      </p:pic>
      <p:sp>
        <p:nvSpPr>
          <p:cNvPr id="8" name="文本框 7"/>
          <p:cNvSpPr txBox="1"/>
          <p:nvPr/>
        </p:nvSpPr>
        <p:spPr>
          <a:xfrm>
            <a:off x="3989379" y="2927366"/>
            <a:ext cx="7030312" cy="922020"/>
          </a:xfrm>
          <a:prstGeom prst="rect">
            <a:avLst/>
          </a:prstGeom>
          <a:noFill/>
        </p:spPr>
        <p:txBody>
          <a:bodyPr wrap="square" rtlCol="0">
            <a:spAutoFit/>
          </a:bodyPr>
          <a:lstStyle/>
          <a:p>
            <a:pPr algn="ctr" defTabSz="913765">
              <a:defRPr/>
            </a:pPr>
            <a:r>
              <a:rPr lang="zh-CN" altLang="en-US" sz="5400" b="1" dirty="0">
                <a:solidFill>
                  <a:prstClr val="white"/>
                </a:solidFill>
                <a:latin typeface="微软雅黑" panose="020B0503020204020204" charset="-122"/>
                <a:ea typeface="微软雅黑" panose="020B0503020204020204" charset="-122"/>
                <a:cs typeface="微软雅黑" panose="020B0503020204020204" charset="-122"/>
              </a:rPr>
              <a:t>请批评指正</a:t>
            </a:r>
            <a:endParaRPr lang="zh-CN" altLang="en-US" sz="5400" b="1" dirty="0">
              <a:solidFill>
                <a:prstClr val="white"/>
              </a:solidFill>
              <a:latin typeface="微软雅黑" panose="020B0503020204020204" charset="-122"/>
              <a:ea typeface="微软雅黑" panose="020B0503020204020204" charset="-122"/>
              <a:cs typeface="微软雅黑" panose="020B0503020204020204" charset="-122"/>
            </a:endParaRPr>
          </a:p>
        </p:txBody>
      </p:sp>
      <p:pic>
        <p:nvPicPr>
          <p:cNvPr id="10" name="图片 9"/>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897401" y="150150"/>
            <a:ext cx="1966449" cy="57599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1C6299"/>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6" name="矩形 5"/>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7" name="文本框 6"/>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charset="-122"/>
                <a:ea typeface="微软雅黑" panose="020B050302020402020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107837" y="136675"/>
            <a:ext cx="1663415" cy="487234"/>
          </a:xfrm>
          <a:prstGeom prst="rect">
            <a:avLst/>
          </a:prstGeom>
        </p:spPr>
      </p:pic>
      <p:cxnSp>
        <p:nvCxnSpPr>
          <p:cNvPr id="15" name="直接连接符 14"/>
          <p:cNvCxnSpPr/>
          <p:nvPr/>
        </p:nvCxnSpPr>
        <p:spPr>
          <a:xfrm>
            <a:off x="93345" y="993775"/>
            <a:ext cx="11677650"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MH_Entry_1"/>
          <p:cNvSpPr/>
          <p:nvPr>
            <p:custDataLst>
              <p:tags r:id="rId2"/>
            </p:custDataLst>
          </p:nvPr>
        </p:nvSpPr>
        <p:spPr>
          <a:xfrm>
            <a:off x="525147" y="563079"/>
            <a:ext cx="3207711" cy="43053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p>
            <a:r>
              <a:rPr lang="zh-CN" altLang="en-US" sz="2800" dirty="0">
                <a:solidFill>
                  <a:srgbClr val="4472C4"/>
                </a:solidFill>
                <a:latin typeface="Arial" panose="020B0604020202020204" pitchFamily="34" charset="0"/>
                <a:ea typeface="微软雅黑" panose="020B0503020204020204" charset="-122"/>
                <a:sym typeface="Arial" panose="020B0604020202020204" pitchFamily="34" charset="0"/>
              </a:rPr>
              <a:t>摘要</a:t>
            </a:r>
            <a:endParaRPr lang="zh-CN" altLang="en-US" sz="2800" dirty="0">
              <a:solidFill>
                <a:srgbClr val="4472C4"/>
              </a:solidFill>
              <a:latin typeface="Arial" panose="020B0604020202020204" pitchFamily="34" charset="0"/>
              <a:ea typeface="微软雅黑" panose="020B0503020204020204" charset="-122"/>
              <a:sym typeface="Arial" panose="020B0604020202020204" pitchFamily="34" charset="0"/>
            </a:endParaRPr>
          </a:p>
        </p:txBody>
      </p:sp>
      <p:sp>
        <p:nvSpPr>
          <p:cNvPr id="3" name="文本框 2"/>
          <p:cNvSpPr txBox="1"/>
          <p:nvPr/>
        </p:nvSpPr>
        <p:spPr>
          <a:xfrm>
            <a:off x="665480" y="1363345"/>
            <a:ext cx="6450330" cy="4687570"/>
          </a:xfrm>
          <a:prstGeom prst="rect">
            <a:avLst/>
          </a:prstGeom>
          <a:noFill/>
        </p:spPr>
        <p:txBody>
          <a:bodyPr wrap="square" rtlCol="0">
            <a:spAutoFit/>
          </a:bodyPr>
          <a:p>
            <a:pPr algn="l" fontAlgn="auto">
              <a:lnSpc>
                <a:spcPts val="2560"/>
              </a:lnSpc>
              <a:buClrTx/>
              <a:buSzTx/>
              <a:buFontTx/>
            </a:pPr>
            <a:r>
              <a:rPr lang="en-US" altLang="zh-CN" sz="1400" spc="100" dirty="0">
                <a:solidFill>
                  <a:srgbClr val="1C6299"/>
                </a:solidFill>
                <a:uFillTx/>
                <a:latin typeface="Arial" panose="020B0604020202020204" pitchFamily="34" charset="0"/>
                <a:ea typeface="微软雅黑" panose="020B0503020204020204" charset="-122"/>
              </a:rPr>
              <a:t>近年来，基于Transformer和MLP的时间序列分析模型迅速崛起，并在时间序列分析中占据主导地位。相比之下，卷积在当今的时间序列任务中由于性能低下而失去了动力。本文研究了</a:t>
            </a:r>
            <a:r>
              <a:rPr lang="en-US" altLang="zh-CN" sz="1400" b="1" spc="100" dirty="0">
                <a:solidFill>
                  <a:srgbClr val="1C6299"/>
                </a:solidFill>
                <a:uFillTx/>
                <a:latin typeface="Arial" panose="020B0604020202020204" pitchFamily="34" charset="0"/>
                <a:ea typeface="微软雅黑" panose="020B0503020204020204" charset="-122"/>
              </a:rPr>
              <a:t>如何更好地将卷积应用于时间序列分析，将卷积重新带回时间序列分析的竞技场</a:t>
            </a:r>
            <a:r>
              <a:rPr lang="en-US" altLang="zh-CN" sz="1400" spc="100" dirty="0">
                <a:solidFill>
                  <a:srgbClr val="1C6299"/>
                </a:solidFill>
                <a:uFillTx/>
                <a:latin typeface="Arial" panose="020B0604020202020204" pitchFamily="34" charset="0"/>
                <a:ea typeface="微软雅黑" panose="020B0503020204020204" charset="-122"/>
              </a:rPr>
              <a:t>。为此，我们对传统的TCN（时间卷积网络）进行了现代化改造，并进行了时间序列相关的修改，使其更适合时间序列任务。作为结果，本文提出了ModernTCN，并通过一个很少探索的方式成功解决了时间序列领域的这个开放问题。</a:t>
            </a:r>
            <a:endParaRPr lang="en-US" altLang="zh-CN" sz="1400" spc="100" dirty="0">
              <a:solidFill>
                <a:srgbClr val="1C6299"/>
              </a:solidFill>
              <a:uFillTx/>
              <a:latin typeface="Arial" panose="020B0604020202020204" pitchFamily="34" charset="0"/>
              <a:ea typeface="微软雅黑" panose="020B0503020204020204" charset="-122"/>
            </a:endParaRPr>
          </a:p>
          <a:p>
            <a:pPr algn="l" fontAlgn="auto">
              <a:lnSpc>
                <a:spcPts val="2560"/>
              </a:lnSpc>
              <a:buClrTx/>
              <a:buSzTx/>
              <a:buFontTx/>
            </a:pPr>
            <a:endParaRPr lang="en-US" altLang="zh-CN" sz="1400" spc="100" dirty="0">
              <a:solidFill>
                <a:srgbClr val="1C6299"/>
              </a:solidFill>
              <a:uFillTx/>
              <a:latin typeface="Arial" panose="020B0604020202020204" pitchFamily="34" charset="0"/>
              <a:ea typeface="微软雅黑" panose="020B0503020204020204" charset="-122"/>
            </a:endParaRPr>
          </a:p>
          <a:p>
            <a:pPr algn="l" fontAlgn="auto">
              <a:lnSpc>
                <a:spcPts val="2560"/>
              </a:lnSpc>
              <a:buClrTx/>
              <a:buSzTx/>
              <a:buFontTx/>
            </a:pPr>
            <a:r>
              <a:rPr lang="en-US" altLang="zh-CN" sz="1400" spc="100" dirty="0">
                <a:solidFill>
                  <a:srgbClr val="1C6299"/>
                </a:solidFill>
                <a:uFillTx/>
                <a:latin typeface="Arial" panose="020B0604020202020204" pitchFamily="34" charset="0"/>
                <a:ea typeface="微软雅黑" panose="020B0503020204020204" charset="-122"/>
              </a:rPr>
              <a:t>作为一个</a:t>
            </a:r>
            <a:r>
              <a:rPr lang="en-US" altLang="zh-CN" sz="1400" b="1" spc="100" dirty="0">
                <a:solidFill>
                  <a:srgbClr val="1C6299"/>
                </a:solidFill>
                <a:uFillTx/>
                <a:latin typeface="Arial" panose="020B0604020202020204" pitchFamily="34" charset="0"/>
                <a:ea typeface="微软雅黑" panose="020B0503020204020204" charset="-122"/>
              </a:rPr>
              <a:t>纯卷积结构</a:t>
            </a:r>
            <a:r>
              <a:rPr lang="en-US" altLang="zh-CN" sz="1400" spc="100" dirty="0">
                <a:solidFill>
                  <a:srgbClr val="1C6299"/>
                </a:solidFill>
                <a:uFillTx/>
                <a:latin typeface="Arial" panose="020B0604020202020204" pitchFamily="34" charset="0"/>
                <a:ea typeface="微软雅黑" panose="020B0503020204020204" charset="-122"/>
              </a:rPr>
              <a:t>，ModernTCN在五个主流时间序列分析任务(长期和短期预测，插补，分类和异常检测)上仍然实现了一致的最先进的性能同时保持了基于卷积的模型的效率优势，因此提供了比最先进的基transformer和基于MLP的模型更好的效率和性能平衡。我们的研究进一步表明，与以前的基于卷积的模型相比，我们的ModernTCN</a:t>
            </a:r>
            <a:r>
              <a:rPr lang="en-US" altLang="zh-CN" sz="1400" b="1" spc="100" dirty="0">
                <a:solidFill>
                  <a:srgbClr val="1C6299"/>
                </a:solidFill>
                <a:uFillTx/>
                <a:latin typeface="Arial" panose="020B0604020202020204" pitchFamily="34" charset="0"/>
                <a:ea typeface="微软雅黑" panose="020B0503020204020204" charset="-122"/>
              </a:rPr>
              <a:t>具有更大的全局有效感受区间(ERF)</a:t>
            </a:r>
            <a:r>
              <a:rPr lang="en-US" altLang="zh-CN" sz="1400" spc="100" dirty="0">
                <a:solidFill>
                  <a:srgbClr val="1C6299"/>
                </a:solidFill>
                <a:uFillTx/>
                <a:latin typeface="Arial" panose="020B0604020202020204" pitchFamily="34" charset="0"/>
                <a:ea typeface="微软雅黑" panose="020B0503020204020204" charset="-122"/>
              </a:rPr>
              <a:t>，因此可以更好地释放卷积在时间序列分析中的潜力。</a:t>
            </a:r>
            <a:endParaRPr lang="en-US" altLang="zh-CN" sz="1400" spc="100" dirty="0">
              <a:solidFill>
                <a:srgbClr val="1C6299"/>
              </a:solidFill>
              <a:uFillTx/>
              <a:latin typeface="Arial" panose="020B0604020202020204" pitchFamily="34" charset="0"/>
              <a:ea typeface="微软雅黑" panose="020B0503020204020204" charset="-122"/>
            </a:endParaRPr>
          </a:p>
        </p:txBody>
      </p:sp>
      <p:pic>
        <p:nvPicPr>
          <p:cNvPr id="2" name="图片 1"/>
          <p:cNvPicPr>
            <a:picLocks noChangeAspect="1"/>
          </p:cNvPicPr>
          <p:nvPr/>
        </p:nvPicPr>
        <p:blipFill>
          <a:blip r:embed="rId3"/>
          <a:stretch>
            <a:fillRect/>
          </a:stretch>
        </p:blipFill>
        <p:spPr>
          <a:xfrm>
            <a:off x="8681720" y="3011805"/>
            <a:ext cx="3223260" cy="357187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1C6299"/>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6" name="矩形 5"/>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7" name="文本框 6"/>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charset="-122"/>
                <a:ea typeface="微软雅黑" panose="020B050302020402020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107837" y="136675"/>
            <a:ext cx="1663415" cy="487234"/>
          </a:xfrm>
          <a:prstGeom prst="rect">
            <a:avLst/>
          </a:prstGeom>
        </p:spPr>
      </p:pic>
      <p:cxnSp>
        <p:nvCxnSpPr>
          <p:cNvPr id="15" name="直接连接符 14"/>
          <p:cNvCxnSpPr/>
          <p:nvPr/>
        </p:nvCxnSpPr>
        <p:spPr>
          <a:xfrm>
            <a:off x="93345" y="993775"/>
            <a:ext cx="11677650"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MH_Entry_1"/>
          <p:cNvSpPr/>
          <p:nvPr>
            <p:custDataLst>
              <p:tags r:id="rId2"/>
            </p:custDataLst>
          </p:nvPr>
        </p:nvSpPr>
        <p:spPr>
          <a:xfrm>
            <a:off x="525147" y="563079"/>
            <a:ext cx="3207711" cy="43053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p>
            <a:r>
              <a:rPr lang="zh-CN" altLang="en-US" sz="2800" dirty="0">
                <a:solidFill>
                  <a:srgbClr val="4472C4"/>
                </a:solidFill>
                <a:latin typeface="Arial" panose="020B0604020202020204" pitchFamily="34" charset="0"/>
                <a:ea typeface="微软雅黑" panose="020B0503020204020204" charset="-122"/>
                <a:sym typeface="Arial" panose="020B0604020202020204" pitchFamily="34" charset="0"/>
              </a:rPr>
              <a:t>研究背景</a:t>
            </a:r>
            <a:endParaRPr lang="zh-CN" altLang="en-US" sz="2800" dirty="0">
              <a:solidFill>
                <a:srgbClr val="4472C4"/>
              </a:solidFill>
              <a:latin typeface="Arial" panose="020B0604020202020204" pitchFamily="34" charset="0"/>
              <a:ea typeface="微软雅黑" panose="020B0503020204020204" charset="-122"/>
              <a:sym typeface="Arial" panose="020B0604020202020204" pitchFamily="34" charset="0"/>
            </a:endParaRPr>
          </a:p>
        </p:txBody>
      </p:sp>
      <p:sp>
        <p:nvSpPr>
          <p:cNvPr id="4" name="文本框 3"/>
          <p:cNvSpPr txBox="1"/>
          <p:nvPr/>
        </p:nvSpPr>
        <p:spPr>
          <a:xfrm>
            <a:off x="1033780" y="1363345"/>
            <a:ext cx="9181465" cy="748030"/>
          </a:xfrm>
          <a:prstGeom prst="rect">
            <a:avLst/>
          </a:prstGeom>
          <a:noFill/>
        </p:spPr>
        <p:txBody>
          <a:bodyPr wrap="square" rtlCol="0">
            <a:spAutoFit/>
          </a:bodyPr>
          <a:p>
            <a:pPr algn="l">
              <a:lnSpc>
                <a:spcPts val="2560"/>
              </a:lnSpc>
              <a:buClrTx/>
              <a:buSzTx/>
              <a:buFontTx/>
            </a:pPr>
            <a:r>
              <a:rPr lang="zh-CN" altLang="en-US" sz="1400" dirty="0">
                <a:solidFill>
                  <a:srgbClr val="1C6299"/>
                </a:solidFill>
                <a:latin typeface="Arial" panose="020B0604020202020204" pitchFamily="34" charset="0"/>
                <a:ea typeface="微软雅黑" panose="020B0503020204020204" charset="-122"/>
              </a:rPr>
              <a:t>在时序数据分析如时序预测、异常检测、数据分类等方面，基于时间</a:t>
            </a:r>
            <a:r>
              <a:rPr lang="zh-CN" altLang="en-US" sz="1400" dirty="0">
                <a:solidFill>
                  <a:srgbClr val="1C6299"/>
                </a:solidFill>
                <a:latin typeface="Arial" panose="020B0604020202020204" pitchFamily="34" charset="0"/>
                <a:ea typeface="微软雅黑" panose="020B0503020204020204" charset="-122"/>
                <a:sym typeface="+mn-ea"/>
              </a:rPr>
              <a:t>卷积网络（TCN）和卷积神经网络(CNN)</a:t>
            </a:r>
            <a:r>
              <a:rPr lang="zh-CN" altLang="en-US" sz="1400" dirty="0">
                <a:solidFill>
                  <a:srgbClr val="1C6299"/>
                </a:solidFill>
                <a:latin typeface="Arial" panose="020B0604020202020204" pitchFamily="34" charset="0"/>
                <a:ea typeface="微软雅黑" panose="020B0503020204020204" charset="-122"/>
              </a:rPr>
              <a:t>模型效果没有基于Transformer或MLP的模型效果好。但是</a:t>
            </a:r>
            <a:r>
              <a:rPr lang="zh-CN" altLang="en-US" sz="1400" dirty="0">
                <a:solidFill>
                  <a:srgbClr val="1C6299"/>
                </a:solidFill>
                <a:latin typeface="Arial" panose="020B0604020202020204" pitchFamily="34" charset="0"/>
                <a:ea typeface="微软雅黑" panose="020B0503020204020204" charset="-122"/>
                <a:sym typeface="+mn-ea"/>
              </a:rPr>
              <a:t>在CV领域结论往往相反。作者认为原因有下述</a:t>
            </a:r>
            <a:r>
              <a:rPr lang="zh-CN" altLang="en-US" sz="1400" dirty="0">
                <a:solidFill>
                  <a:srgbClr val="1C6299"/>
                </a:solidFill>
                <a:latin typeface="Arial" panose="020B0604020202020204" pitchFamily="34" charset="0"/>
                <a:ea typeface="微软雅黑" panose="020B0503020204020204" charset="-122"/>
                <a:sym typeface="+mn-ea"/>
              </a:rPr>
              <a:t>几点：</a:t>
            </a:r>
            <a:endParaRPr lang="zh-CN" altLang="en-US" sz="1400" dirty="0">
              <a:solidFill>
                <a:srgbClr val="1C6299"/>
              </a:solidFill>
              <a:latin typeface="Arial" panose="020B0604020202020204" pitchFamily="34" charset="0"/>
              <a:ea typeface="微软雅黑" panose="020B0503020204020204" charset="-122"/>
              <a:sym typeface="+mn-ea"/>
            </a:endParaRPr>
          </a:p>
        </p:txBody>
      </p:sp>
      <p:pic>
        <p:nvPicPr>
          <p:cNvPr id="11" name="图片 10"/>
          <p:cNvPicPr>
            <a:picLocks noChangeAspect="1"/>
          </p:cNvPicPr>
          <p:nvPr/>
        </p:nvPicPr>
        <p:blipFill>
          <a:blip r:embed="rId3"/>
          <a:stretch>
            <a:fillRect/>
          </a:stretch>
        </p:blipFill>
        <p:spPr>
          <a:xfrm>
            <a:off x="1033780" y="2504440"/>
            <a:ext cx="8983980" cy="1499235"/>
          </a:xfrm>
          <a:prstGeom prst="rect">
            <a:avLst/>
          </a:prstGeom>
        </p:spPr>
      </p:pic>
      <p:sp>
        <p:nvSpPr>
          <p:cNvPr id="13" name="文本框 12"/>
          <p:cNvSpPr txBox="1"/>
          <p:nvPr/>
        </p:nvSpPr>
        <p:spPr>
          <a:xfrm>
            <a:off x="1069975" y="4628515"/>
            <a:ext cx="9104630" cy="1076325"/>
          </a:xfrm>
          <a:prstGeom prst="rect">
            <a:avLst/>
          </a:prstGeom>
        </p:spPr>
        <p:txBody>
          <a:bodyPr wrap="square">
            <a:spAutoFit/>
          </a:bodyPr>
          <a:p>
            <a:pPr marL="0" algn="l">
              <a:lnSpc>
                <a:spcPts val="2560"/>
              </a:lnSpc>
              <a:buClrTx/>
              <a:buSzTx/>
              <a:buFontTx/>
            </a:pPr>
            <a:r>
              <a:rPr lang="en-US" altLang="zh-CN" sz="1400" b="0" i="0" spc="100" dirty="0">
                <a:solidFill>
                  <a:srgbClr val="1C6299"/>
                </a:solidFill>
                <a:uFillTx/>
                <a:latin typeface="Arial" panose="020B0604020202020204" pitchFamily="34" charset="0"/>
                <a:ea typeface="微软雅黑" panose="020B0503020204020204" charset="-122"/>
              </a:rPr>
              <a:t>1</a:t>
            </a:r>
            <a:r>
              <a:rPr lang="zh-CN" altLang="en-US" sz="1400" b="0" i="0" spc="100" dirty="0">
                <a:solidFill>
                  <a:srgbClr val="1C6299"/>
                </a:solidFill>
                <a:uFillTx/>
                <a:latin typeface="Arial" panose="020B0604020202020204" pitchFamily="34" charset="0"/>
                <a:ea typeface="微软雅黑" panose="020B0503020204020204" charset="-122"/>
              </a:rPr>
              <a:t>、基于</a:t>
            </a:r>
            <a:r>
              <a:rPr lang="en-US" altLang="zh-CN" sz="1400" b="0" i="0" spc="100" dirty="0">
                <a:solidFill>
                  <a:srgbClr val="1C6299"/>
                </a:solidFill>
                <a:uFillTx/>
                <a:latin typeface="Arial" panose="020B0604020202020204" pitchFamily="34" charset="0"/>
                <a:ea typeface="微软雅黑" panose="020B0503020204020204" charset="-122"/>
              </a:rPr>
              <a:t> Transformer </a:t>
            </a:r>
            <a:r>
              <a:rPr lang="zh-CN" altLang="en-US" sz="1400" b="0" i="0" spc="100" dirty="0">
                <a:solidFill>
                  <a:srgbClr val="1C6299"/>
                </a:solidFill>
                <a:uFillTx/>
                <a:latin typeface="Arial" panose="020B0604020202020204" pitchFamily="34" charset="0"/>
                <a:ea typeface="微软雅黑" panose="020B0503020204020204" charset="-122"/>
              </a:rPr>
              <a:t>的模型，由于会将</a:t>
            </a:r>
            <a:r>
              <a:rPr lang="zh-CN" altLang="en-US" sz="1400" b="1" i="0" spc="100" dirty="0">
                <a:solidFill>
                  <a:srgbClr val="1C6299"/>
                </a:solidFill>
                <a:uFillTx/>
                <a:latin typeface="Arial" panose="020B0604020202020204" pitchFamily="34" charset="0"/>
                <a:ea typeface="微软雅黑" panose="020B0503020204020204" charset="-122"/>
              </a:rPr>
              <a:t>全部</a:t>
            </a:r>
            <a:r>
              <a:rPr lang="zh-CN" altLang="en-US" sz="1400" b="0" i="0" spc="100" dirty="0">
                <a:solidFill>
                  <a:srgbClr val="1C6299"/>
                </a:solidFill>
                <a:uFillTx/>
                <a:latin typeface="Arial" panose="020B0604020202020204" pitchFamily="34" charset="0"/>
                <a:ea typeface="微软雅黑" panose="020B0503020204020204" charset="-122"/>
              </a:rPr>
              <a:t>时序数据作为输入的一部分，所以具有</a:t>
            </a:r>
            <a:r>
              <a:rPr lang="zh-CN" altLang="en-US" sz="1400" b="0" i="0" spc="100" dirty="0">
                <a:solidFill>
                  <a:srgbClr val="1C6299"/>
                </a:solidFill>
                <a:uFillTx/>
                <a:latin typeface="Arial" panose="020B0604020202020204" pitchFamily="34" charset="0"/>
                <a:ea typeface="微软雅黑" panose="020B0503020204020204" charset="-122"/>
              </a:rPr>
              <a:t>全局有效感受野</a:t>
            </a:r>
            <a:r>
              <a:rPr lang="en-US" altLang="zh-CN" sz="1400" b="0" i="0" spc="100" dirty="0">
                <a:solidFill>
                  <a:srgbClr val="1C6299"/>
                </a:solidFill>
                <a:uFillTx/>
                <a:latin typeface="Arial" panose="020B0604020202020204" pitchFamily="34" charset="0"/>
                <a:ea typeface="微软雅黑" panose="020B0503020204020204" charset="-122"/>
              </a:rPr>
              <a:t> </a:t>
            </a:r>
            <a:r>
              <a:rPr lang="zh-CN" altLang="en-US" sz="1400" b="0" i="0" spc="100" dirty="0">
                <a:solidFill>
                  <a:srgbClr val="1C6299"/>
                </a:solidFill>
                <a:uFillTx/>
                <a:latin typeface="Arial" panose="020B0604020202020204" pitchFamily="34" charset="0"/>
                <a:ea typeface="微软雅黑" panose="020B0503020204020204" charset="-122"/>
              </a:rPr>
              <a:t>。</a:t>
            </a:r>
            <a:endParaRPr lang="zh-CN" altLang="en-US" sz="1400" b="0" i="0" spc="100" dirty="0">
              <a:solidFill>
                <a:srgbClr val="1C6299"/>
              </a:solidFill>
              <a:uFillTx/>
              <a:latin typeface="Arial" panose="020B0604020202020204" pitchFamily="34" charset="0"/>
              <a:ea typeface="微软雅黑" panose="020B0503020204020204" charset="-122"/>
            </a:endParaRPr>
          </a:p>
          <a:p>
            <a:pPr marL="0" algn="l">
              <a:lnSpc>
                <a:spcPts val="2560"/>
              </a:lnSpc>
              <a:buClrTx/>
              <a:buSzTx/>
              <a:buFontTx/>
            </a:pPr>
            <a:r>
              <a:rPr lang="en-US" altLang="zh-CN" sz="1400" b="0" i="0" spc="100" dirty="0">
                <a:solidFill>
                  <a:srgbClr val="1C6299"/>
                </a:solidFill>
                <a:uFillTx/>
                <a:latin typeface="Arial" panose="020B0604020202020204" pitchFamily="34" charset="0"/>
                <a:ea typeface="微软雅黑" panose="020B0503020204020204" charset="-122"/>
              </a:rPr>
              <a:t>2</a:t>
            </a:r>
            <a:r>
              <a:rPr lang="zh-CN" altLang="en-US" sz="1400" b="0" i="0" spc="100" dirty="0">
                <a:solidFill>
                  <a:srgbClr val="1C6299"/>
                </a:solidFill>
                <a:uFillTx/>
                <a:latin typeface="Arial" panose="020B0604020202020204" pitchFamily="34" charset="0"/>
                <a:ea typeface="微软雅黑" panose="020B0503020204020204" charset="-122"/>
              </a:rPr>
              <a:t>、CV领域通常具有很大的卷积核，但是基于TCN的预测模型，即使在较大卷积核下它们的</a:t>
            </a:r>
            <a:r>
              <a:rPr lang="zh-CN" altLang="en-US" sz="1400" b="0" i="0" spc="100" dirty="0">
                <a:solidFill>
                  <a:srgbClr val="1C6299"/>
                </a:solidFill>
                <a:uFillTx/>
                <a:latin typeface="Arial" panose="020B0604020202020204" pitchFamily="34" charset="0"/>
                <a:ea typeface="微软雅黑" panose="020B0503020204020204" charset="-122"/>
              </a:rPr>
              <a:t>有效感受野仍然很小。</a:t>
            </a:r>
            <a:endParaRPr lang="zh-CN" altLang="en-US" sz="1400" b="0" i="0" spc="100" dirty="0">
              <a:solidFill>
                <a:srgbClr val="1C6299"/>
              </a:solidFill>
              <a:uFillTx/>
              <a:latin typeface="Arial" panose="020B0604020202020204" pitchFamily="34" charset="0"/>
              <a:ea typeface="微软雅黑" panose="020B0503020204020204" charset="-122"/>
            </a:endParaRPr>
          </a:p>
        </p:txBody>
      </p:sp>
      <p:sp>
        <p:nvSpPr>
          <p:cNvPr id="14" name="文本框 13"/>
          <p:cNvSpPr txBox="1"/>
          <p:nvPr/>
        </p:nvSpPr>
        <p:spPr>
          <a:xfrm>
            <a:off x="4886325" y="3840480"/>
            <a:ext cx="4064000" cy="229870"/>
          </a:xfrm>
          <a:prstGeom prst="rect">
            <a:avLst/>
          </a:prstGeom>
          <a:noFill/>
        </p:spPr>
        <p:txBody>
          <a:bodyPr wrap="square" rtlCol="0">
            <a:spAutoFit/>
          </a:bodyPr>
          <a:p>
            <a:r>
              <a:rPr lang="zh-CN" altLang="en-US" sz="900"/>
              <a:t>有效感受</a:t>
            </a:r>
            <a:r>
              <a:rPr lang="zh-CN" altLang="en-US" sz="900"/>
              <a:t>区间图</a:t>
            </a:r>
            <a:endParaRPr lang="zh-CN" altLang="en-US" sz="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1C6299"/>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6" name="矩形 5"/>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7" name="文本框 6"/>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charset="-122"/>
                <a:ea typeface="微软雅黑" panose="020B050302020402020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107837" y="136675"/>
            <a:ext cx="1663415" cy="487234"/>
          </a:xfrm>
          <a:prstGeom prst="rect">
            <a:avLst/>
          </a:prstGeom>
        </p:spPr>
      </p:pic>
      <p:cxnSp>
        <p:nvCxnSpPr>
          <p:cNvPr id="15" name="直接连接符 14"/>
          <p:cNvCxnSpPr/>
          <p:nvPr/>
        </p:nvCxnSpPr>
        <p:spPr>
          <a:xfrm>
            <a:off x="93345" y="993775"/>
            <a:ext cx="11677650"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MH_Entry_1"/>
          <p:cNvSpPr/>
          <p:nvPr>
            <p:custDataLst>
              <p:tags r:id="rId2"/>
            </p:custDataLst>
          </p:nvPr>
        </p:nvSpPr>
        <p:spPr>
          <a:xfrm>
            <a:off x="525147" y="563079"/>
            <a:ext cx="3207711" cy="43053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p>
            <a:r>
              <a:rPr lang="zh-CN" altLang="en-US" sz="2800" dirty="0">
                <a:solidFill>
                  <a:srgbClr val="4472C4"/>
                </a:solidFill>
                <a:latin typeface="Arial" panose="020B0604020202020204" pitchFamily="34" charset="0"/>
                <a:ea typeface="微软雅黑" panose="020B0503020204020204" charset="-122"/>
                <a:sym typeface="Arial" panose="020B0604020202020204" pitchFamily="34" charset="0"/>
              </a:rPr>
              <a:t>研究背景</a:t>
            </a:r>
            <a:endParaRPr lang="zh-CN" altLang="en-US" sz="2800" dirty="0">
              <a:solidFill>
                <a:srgbClr val="4472C4"/>
              </a:solidFill>
              <a:latin typeface="Arial" panose="020B0604020202020204" pitchFamily="34" charset="0"/>
              <a:ea typeface="微软雅黑" panose="020B0503020204020204" charset="-122"/>
              <a:sym typeface="Arial" panose="020B0604020202020204" pitchFamily="34" charset="0"/>
            </a:endParaRPr>
          </a:p>
        </p:txBody>
      </p:sp>
      <p:sp>
        <p:nvSpPr>
          <p:cNvPr id="4" name="文本框 3"/>
          <p:cNvSpPr txBox="1"/>
          <p:nvPr/>
        </p:nvSpPr>
        <p:spPr>
          <a:xfrm>
            <a:off x="1033780" y="1363345"/>
            <a:ext cx="9181465" cy="748030"/>
          </a:xfrm>
          <a:prstGeom prst="rect">
            <a:avLst/>
          </a:prstGeom>
          <a:noFill/>
        </p:spPr>
        <p:txBody>
          <a:bodyPr wrap="square" rtlCol="0">
            <a:spAutoFit/>
          </a:bodyPr>
          <a:p>
            <a:pPr algn="l">
              <a:lnSpc>
                <a:spcPts val="2560"/>
              </a:lnSpc>
              <a:buClrTx/>
              <a:buSzTx/>
              <a:buFontTx/>
            </a:pPr>
            <a:r>
              <a:rPr lang="zh-CN" altLang="en-US" sz="1400" dirty="0">
                <a:solidFill>
                  <a:srgbClr val="1C6299"/>
                </a:solidFill>
                <a:latin typeface="Arial" panose="020B0604020202020204" pitchFamily="34" charset="0"/>
                <a:ea typeface="微软雅黑" panose="020B0503020204020204" charset="-122"/>
              </a:rPr>
              <a:t>在时序数据分析如时序预测、异常检测、数据分类等方面，基于时间</a:t>
            </a:r>
            <a:r>
              <a:rPr lang="zh-CN" altLang="en-US" sz="1400" dirty="0">
                <a:solidFill>
                  <a:srgbClr val="1C6299"/>
                </a:solidFill>
                <a:latin typeface="Arial" panose="020B0604020202020204" pitchFamily="34" charset="0"/>
                <a:ea typeface="微软雅黑" panose="020B0503020204020204" charset="-122"/>
                <a:sym typeface="+mn-ea"/>
              </a:rPr>
              <a:t>卷积网络（TCN）和卷积神经网络(CNN)</a:t>
            </a:r>
            <a:r>
              <a:rPr lang="zh-CN" altLang="en-US" sz="1400" dirty="0">
                <a:solidFill>
                  <a:srgbClr val="1C6299"/>
                </a:solidFill>
                <a:latin typeface="Arial" panose="020B0604020202020204" pitchFamily="34" charset="0"/>
                <a:ea typeface="微软雅黑" panose="020B0503020204020204" charset="-122"/>
              </a:rPr>
              <a:t>模型效果没有基于Transformer或MLP的模型效果好。但是</a:t>
            </a:r>
            <a:r>
              <a:rPr lang="zh-CN" altLang="en-US" sz="1400" dirty="0">
                <a:solidFill>
                  <a:srgbClr val="1C6299"/>
                </a:solidFill>
                <a:latin typeface="Arial" panose="020B0604020202020204" pitchFamily="34" charset="0"/>
                <a:ea typeface="微软雅黑" panose="020B0503020204020204" charset="-122"/>
                <a:sym typeface="+mn-ea"/>
              </a:rPr>
              <a:t>在CV领域结论往往相反。作者认为原因有下述</a:t>
            </a:r>
            <a:r>
              <a:rPr lang="zh-CN" altLang="en-US" sz="1400" dirty="0">
                <a:solidFill>
                  <a:srgbClr val="1C6299"/>
                </a:solidFill>
                <a:latin typeface="Arial" panose="020B0604020202020204" pitchFamily="34" charset="0"/>
                <a:ea typeface="微软雅黑" panose="020B0503020204020204" charset="-122"/>
                <a:sym typeface="+mn-ea"/>
              </a:rPr>
              <a:t>几点：</a:t>
            </a:r>
            <a:endParaRPr lang="zh-CN" altLang="en-US" sz="1400" dirty="0">
              <a:solidFill>
                <a:srgbClr val="1C6299"/>
              </a:solidFill>
              <a:latin typeface="Arial" panose="020B0604020202020204" pitchFamily="34" charset="0"/>
              <a:ea typeface="微软雅黑" panose="020B0503020204020204" charset="-122"/>
              <a:sym typeface="+mn-ea"/>
            </a:endParaRPr>
          </a:p>
        </p:txBody>
      </p:sp>
      <p:sp>
        <p:nvSpPr>
          <p:cNvPr id="13" name="文本框 12"/>
          <p:cNvSpPr txBox="1"/>
          <p:nvPr/>
        </p:nvSpPr>
        <p:spPr>
          <a:xfrm>
            <a:off x="1358265" y="4714240"/>
            <a:ext cx="4308475" cy="1404620"/>
          </a:xfrm>
          <a:prstGeom prst="rect">
            <a:avLst/>
          </a:prstGeom>
        </p:spPr>
        <p:txBody>
          <a:bodyPr wrap="square">
            <a:spAutoFit/>
          </a:bodyPr>
          <a:p>
            <a:pPr marL="0" algn="l">
              <a:lnSpc>
                <a:spcPts val="2560"/>
              </a:lnSpc>
              <a:buClrTx/>
              <a:buSzTx/>
              <a:buFontTx/>
            </a:pPr>
            <a:r>
              <a:rPr lang="en-US" altLang="zh-CN" sz="1400" b="0" i="0" dirty="0">
                <a:solidFill>
                  <a:srgbClr val="1C6299"/>
                </a:solidFill>
                <a:latin typeface="Arial" panose="020B0604020202020204" pitchFamily="34" charset="0"/>
                <a:ea typeface="微软雅黑" panose="020B0503020204020204" charset="-122"/>
              </a:rPr>
              <a:t>3</a:t>
            </a:r>
            <a:r>
              <a:rPr lang="zh-CN" altLang="en-US" sz="1400" b="0" i="0" dirty="0">
                <a:solidFill>
                  <a:srgbClr val="1C6299"/>
                </a:solidFill>
                <a:latin typeface="Arial" panose="020B0604020202020204" pitchFamily="34" charset="0"/>
                <a:ea typeface="微软雅黑" panose="020B0503020204020204" charset="-122"/>
              </a:rPr>
              <a:t>、</a:t>
            </a:r>
            <a:r>
              <a:rPr lang="en-US" altLang="zh-CN" sz="1400" b="0" i="0" dirty="0">
                <a:solidFill>
                  <a:srgbClr val="1C6299"/>
                </a:solidFill>
                <a:latin typeface="Arial" panose="020B0604020202020204" pitchFamily="34" charset="0"/>
                <a:ea typeface="微软雅黑" panose="020B0503020204020204" charset="-122"/>
              </a:rPr>
              <a:t>Transformer</a:t>
            </a:r>
            <a:r>
              <a:rPr lang="zh-CN" altLang="en-US" sz="1400" b="0" i="0" dirty="0">
                <a:solidFill>
                  <a:srgbClr val="1C6299"/>
                </a:solidFill>
                <a:latin typeface="Arial" panose="020B0604020202020204" pitchFamily="34" charset="0"/>
                <a:ea typeface="微软雅黑" panose="020B0503020204020204" charset="-122"/>
              </a:rPr>
              <a:t>之所以可以在</a:t>
            </a:r>
            <a:r>
              <a:rPr lang="en-US" altLang="zh-CN" sz="1400" b="0" i="0" dirty="0">
                <a:solidFill>
                  <a:srgbClr val="1C6299"/>
                </a:solidFill>
                <a:latin typeface="Arial" panose="020B0604020202020204" pitchFamily="34" charset="0"/>
                <a:ea typeface="微软雅黑" panose="020B0503020204020204" charset="-122"/>
              </a:rPr>
              <a:t>CV</a:t>
            </a:r>
            <a:r>
              <a:rPr lang="zh-CN" altLang="en-US" sz="1400" b="0" i="0" dirty="0">
                <a:solidFill>
                  <a:srgbClr val="1C6299"/>
                </a:solidFill>
                <a:latin typeface="Arial" panose="020B0604020202020204" pitchFamily="34" charset="0"/>
                <a:ea typeface="微软雅黑" panose="020B0503020204020204" charset="-122"/>
              </a:rPr>
              <a:t>和时序领域</a:t>
            </a:r>
            <a:r>
              <a:rPr lang="zh-CN" altLang="en-US" sz="1400" b="0" i="0" dirty="0">
                <a:solidFill>
                  <a:srgbClr val="1C6299"/>
                </a:solidFill>
                <a:latin typeface="Arial" panose="020B0604020202020204" pitchFamily="34" charset="0"/>
                <a:ea typeface="微软雅黑" panose="020B0503020204020204" charset="-122"/>
              </a:rPr>
              <a:t>取得成功，很大原因是因为架构比较好。</a:t>
            </a:r>
            <a:r>
              <a:rPr lang="en-US" altLang="zh-CN" sz="1400" b="0" i="0" dirty="0">
                <a:solidFill>
                  <a:srgbClr val="1C6299"/>
                </a:solidFill>
                <a:latin typeface="Arial" panose="020B0604020202020204" pitchFamily="34" charset="0"/>
                <a:ea typeface="微软雅黑" panose="020B0503020204020204" charset="-122"/>
              </a:rPr>
              <a:t>self-attention</a:t>
            </a:r>
            <a:r>
              <a:rPr lang="zh-CN" altLang="en-US" sz="1400" b="0" i="0" dirty="0">
                <a:solidFill>
                  <a:srgbClr val="1C6299"/>
                </a:solidFill>
                <a:latin typeface="Arial" panose="020B0604020202020204" pitchFamily="34" charset="0"/>
                <a:ea typeface="微软雅黑" panose="020B0503020204020204" charset="-122"/>
              </a:rPr>
              <a:t>负责</a:t>
            </a:r>
            <a:r>
              <a:rPr lang="en-US" altLang="zh-CN" sz="1400" b="0" i="0" dirty="0">
                <a:solidFill>
                  <a:srgbClr val="1C6299"/>
                </a:solidFill>
                <a:latin typeface="Arial" panose="020B0604020202020204" pitchFamily="34" charset="0"/>
                <a:ea typeface="微软雅黑" panose="020B0503020204020204" charset="-122"/>
              </a:rPr>
              <a:t>token</a:t>
            </a:r>
            <a:r>
              <a:rPr lang="zh-CN" altLang="en-US" sz="1400" b="0" i="0" dirty="0">
                <a:solidFill>
                  <a:srgbClr val="1C6299"/>
                </a:solidFill>
                <a:latin typeface="Arial" panose="020B0604020202020204" pitchFamily="34" charset="0"/>
                <a:ea typeface="微软雅黑" panose="020B0503020204020204" charset="-122"/>
              </a:rPr>
              <a:t>之间的混合，</a:t>
            </a:r>
            <a:r>
              <a:rPr lang="en-US" altLang="zh-CN" sz="1400" b="0" i="0" dirty="0">
                <a:solidFill>
                  <a:srgbClr val="1C6299"/>
                </a:solidFill>
                <a:latin typeface="Arial" panose="020B0604020202020204" pitchFamily="34" charset="0"/>
                <a:ea typeface="微软雅黑" panose="020B0503020204020204" charset="-122"/>
              </a:rPr>
              <a:t>FFN</a:t>
            </a:r>
            <a:r>
              <a:rPr lang="zh-CN" altLang="en-US" sz="1400" b="0" i="0" dirty="0">
                <a:solidFill>
                  <a:srgbClr val="1C6299"/>
                </a:solidFill>
                <a:latin typeface="Arial" panose="020B0604020202020204" pitchFamily="34" charset="0"/>
                <a:ea typeface="微软雅黑" panose="020B0503020204020204" charset="-122"/>
              </a:rPr>
              <a:t>负责通道之间的混合，两者分离开。</a:t>
            </a:r>
            <a:endParaRPr lang="zh-CN" altLang="en-US" sz="1400" b="0" i="0" dirty="0">
              <a:solidFill>
                <a:srgbClr val="1C6299"/>
              </a:solidFill>
              <a:latin typeface="Arial" panose="020B0604020202020204" pitchFamily="34" charset="0"/>
              <a:ea typeface="微软雅黑" panose="020B0503020204020204" charset="-122"/>
            </a:endParaRPr>
          </a:p>
        </p:txBody>
      </p:sp>
      <p:pic>
        <p:nvPicPr>
          <p:cNvPr id="18" name="图片 17"/>
          <p:cNvPicPr>
            <a:picLocks noChangeAspect="1"/>
          </p:cNvPicPr>
          <p:nvPr/>
        </p:nvPicPr>
        <p:blipFill>
          <a:blip r:embed="rId3"/>
          <a:stretch>
            <a:fillRect/>
          </a:stretch>
        </p:blipFill>
        <p:spPr>
          <a:xfrm>
            <a:off x="2112645" y="2539365"/>
            <a:ext cx="2319020" cy="1768475"/>
          </a:xfrm>
          <a:prstGeom prst="rect">
            <a:avLst/>
          </a:prstGeom>
        </p:spPr>
      </p:pic>
      <p:sp>
        <p:nvSpPr>
          <p:cNvPr id="8" name="文本框 7"/>
          <p:cNvSpPr txBox="1"/>
          <p:nvPr/>
        </p:nvSpPr>
        <p:spPr>
          <a:xfrm>
            <a:off x="6316345" y="4714240"/>
            <a:ext cx="4918710" cy="1076325"/>
          </a:xfrm>
          <a:prstGeom prst="rect">
            <a:avLst/>
          </a:prstGeom>
        </p:spPr>
        <p:txBody>
          <a:bodyPr wrap="square">
            <a:spAutoFit/>
          </a:bodyPr>
          <a:p>
            <a:pPr marL="0" algn="l">
              <a:lnSpc>
                <a:spcPts val="2560"/>
              </a:lnSpc>
              <a:buClrTx/>
              <a:buSzTx/>
              <a:buFontTx/>
            </a:pPr>
            <a:r>
              <a:rPr lang="en-US" altLang="zh-CN" sz="1400" b="0" i="0" dirty="0">
                <a:solidFill>
                  <a:srgbClr val="1C6299"/>
                </a:solidFill>
                <a:latin typeface="Arial" panose="020B0604020202020204" pitchFamily="34" charset="0"/>
                <a:ea typeface="微软雅黑" panose="020B0503020204020204" charset="-122"/>
              </a:rPr>
              <a:t>4</a:t>
            </a:r>
            <a:r>
              <a:rPr lang="zh-CN" altLang="en-US" sz="1400" b="0" i="0" dirty="0">
                <a:solidFill>
                  <a:srgbClr val="1C6299"/>
                </a:solidFill>
                <a:latin typeface="Arial" panose="020B0604020202020204" pitchFamily="34" charset="0"/>
                <a:ea typeface="微软雅黑" panose="020B0503020204020204" charset="-122"/>
              </a:rPr>
              <a:t>、现代</a:t>
            </a:r>
            <a:r>
              <a:rPr lang="zh-CN" altLang="en-US" sz="1400" dirty="0">
                <a:solidFill>
                  <a:srgbClr val="1C6299"/>
                </a:solidFill>
                <a:latin typeface="Arial" panose="020B0604020202020204" pitchFamily="34" charset="0"/>
                <a:ea typeface="微软雅黑" panose="020B0503020204020204" charset="-122"/>
                <a:sym typeface="+mn-ea"/>
              </a:rPr>
              <a:t>基于时间</a:t>
            </a:r>
            <a:r>
              <a:rPr lang="zh-CN" altLang="en-US" sz="1400" dirty="0">
                <a:solidFill>
                  <a:srgbClr val="1C6299"/>
                </a:solidFill>
                <a:latin typeface="Arial" panose="020B0604020202020204" pitchFamily="34" charset="0"/>
                <a:ea typeface="微软雅黑" panose="020B0503020204020204" charset="-122"/>
                <a:sym typeface="+mn-ea"/>
              </a:rPr>
              <a:t>卷积网络（TCN）和卷积神经网络(CNN)</a:t>
            </a:r>
            <a:r>
              <a:rPr lang="zh-CN" altLang="en-US" sz="1400" dirty="0">
                <a:solidFill>
                  <a:srgbClr val="1C6299"/>
                </a:solidFill>
                <a:latin typeface="Arial" panose="020B0604020202020204" pitchFamily="34" charset="0"/>
                <a:ea typeface="微软雅黑" panose="020B0503020204020204" charset="-122"/>
                <a:sym typeface="+mn-ea"/>
              </a:rPr>
              <a:t>模型</a:t>
            </a:r>
            <a:r>
              <a:rPr lang="zh-CN" altLang="en-US" sz="1400" b="0" i="0" dirty="0">
                <a:solidFill>
                  <a:srgbClr val="1C6299"/>
                </a:solidFill>
                <a:latin typeface="Arial" panose="020B0604020202020204" pitchFamily="34" charset="0"/>
                <a:ea typeface="微软雅黑" panose="020B0503020204020204" charset="-122"/>
              </a:rPr>
              <a:t>，</a:t>
            </a:r>
            <a:r>
              <a:rPr lang="zh-CN" altLang="en-US" sz="1400" b="0" i="0" dirty="0">
                <a:solidFill>
                  <a:srgbClr val="1C6299"/>
                </a:solidFill>
                <a:latin typeface="Arial" panose="020B0604020202020204" pitchFamily="34" charset="0"/>
                <a:ea typeface="微软雅黑" panose="020B0503020204020204" charset="-122"/>
              </a:rPr>
              <a:t>主要关注设计额外的复杂结构来处理传统的卷积，而忽略了更新卷积本身的重要性。</a:t>
            </a:r>
            <a:endParaRPr lang="zh-CN" altLang="en-US" sz="1400" b="0" i="0" dirty="0">
              <a:solidFill>
                <a:srgbClr val="1C6299"/>
              </a:solidFill>
              <a:latin typeface="Arial" panose="020B0604020202020204" pitchFamily="34" charset="0"/>
              <a:ea typeface="微软雅黑" panose="020B0503020204020204" charset="-122"/>
            </a:endParaRPr>
          </a:p>
        </p:txBody>
      </p:sp>
      <p:pic>
        <p:nvPicPr>
          <p:cNvPr id="9" name="图片 8"/>
          <p:cNvPicPr>
            <a:picLocks noChangeAspect="1"/>
          </p:cNvPicPr>
          <p:nvPr/>
        </p:nvPicPr>
        <p:blipFill>
          <a:blip r:embed="rId4"/>
          <a:stretch>
            <a:fillRect/>
          </a:stretch>
        </p:blipFill>
        <p:spPr>
          <a:xfrm>
            <a:off x="6316345" y="2171700"/>
            <a:ext cx="4194810" cy="2396490"/>
          </a:xfrm>
          <a:prstGeom prst="rect">
            <a:avLst/>
          </a:prstGeom>
        </p:spPr>
      </p:pic>
      <p:sp>
        <p:nvSpPr>
          <p:cNvPr id="10" name="文本框 9"/>
          <p:cNvSpPr txBox="1"/>
          <p:nvPr/>
        </p:nvSpPr>
        <p:spPr>
          <a:xfrm>
            <a:off x="8773795" y="2243455"/>
            <a:ext cx="4064000" cy="213995"/>
          </a:xfrm>
          <a:prstGeom prst="rect">
            <a:avLst/>
          </a:prstGeom>
          <a:noFill/>
        </p:spPr>
        <p:txBody>
          <a:bodyPr wrap="square" rtlCol="0">
            <a:spAutoFit/>
          </a:bodyPr>
          <a:p>
            <a:r>
              <a:rPr lang="en-US" altLang="zh-CN" sz="800" b="1"/>
              <a:t>TSMamba</a:t>
            </a:r>
            <a:r>
              <a:rPr lang="zh-CN" altLang="en-US" sz="800" b="1"/>
              <a:t>架构图，</a:t>
            </a:r>
            <a:r>
              <a:rPr lang="en-US" altLang="zh-CN" sz="800" b="1"/>
              <a:t>2023</a:t>
            </a:r>
            <a:endParaRPr lang="en-US" altLang="zh-CN" sz="8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1C6299"/>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6" name="矩形 5"/>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7" name="文本框 6"/>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charset="-122"/>
                <a:ea typeface="微软雅黑" panose="020B050302020402020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107837" y="136675"/>
            <a:ext cx="1663415" cy="487234"/>
          </a:xfrm>
          <a:prstGeom prst="rect">
            <a:avLst/>
          </a:prstGeom>
        </p:spPr>
      </p:pic>
      <p:cxnSp>
        <p:nvCxnSpPr>
          <p:cNvPr id="15" name="直接连接符 14"/>
          <p:cNvCxnSpPr/>
          <p:nvPr/>
        </p:nvCxnSpPr>
        <p:spPr>
          <a:xfrm>
            <a:off x="93345" y="993775"/>
            <a:ext cx="11677650"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MH_Entry_1"/>
          <p:cNvSpPr/>
          <p:nvPr>
            <p:custDataLst>
              <p:tags r:id="rId2"/>
            </p:custDataLst>
          </p:nvPr>
        </p:nvSpPr>
        <p:spPr>
          <a:xfrm>
            <a:off x="525147" y="563079"/>
            <a:ext cx="3207711" cy="43053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p>
            <a:r>
              <a:rPr lang="zh-CN" altLang="en-US" sz="2800" dirty="0">
                <a:solidFill>
                  <a:srgbClr val="4472C4"/>
                </a:solidFill>
                <a:latin typeface="Arial" panose="020B0604020202020204" pitchFamily="34" charset="0"/>
                <a:ea typeface="微软雅黑" panose="020B0503020204020204" charset="-122"/>
                <a:sym typeface="Arial" panose="020B0604020202020204" pitchFamily="34" charset="0"/>
              </a:rPr>
              <a:t>创新</a:t>
            </a:r>
            <a:r>
              <a:rPr lang="zh-CN" altLang="en-US" sz="2800" dirty="0">
                <a:solidFill>
                  <a:srgbClr val="4472C4"/>
                </a:solidFill>
                <a:latin typeface="Arial" panose="020B0604020202020204" pitchFamily="34" charset="0"/>
                <a:ea typeface="微软雅黑" panose="020B0503020204020204" charset="-122"/>
                <a:sym typeface="Arial" panose="020B0604020202020204" pitchFamily="34" charset="0"/>
              </a:rPr>
              <a:t>点</a:t>
            </a:r>
            <a:endParaRPr lang="zh-CN" altLang="en-US" sz="2800" dirty="0">
              <a:solidFill>
                <a:srgbClr val="4472C4"/>
              </a:solidFill>
              <a:latin typeface="Arial" panose="020B0604020202020204" pitchFamily="34" charset="0"/>
              <a:ea typeface="微软雅黑" panose="020B0503020204020204" charset="-122"/>
              <a:sym typeface="Arial" panose="020B0604020202020204" pitchFamily="34" charset="0"/>
            </a:endParaRPr>
          </a:p>
        </p:txBody>
      </p:sp>
      <p:sp>
        <p:nvSpPr>
          <p:cNvPr id="9" name="文本框 8"/>
          <p:cNvSpPr txBox="1"/>
          <p:nvPr/>
        </p:nvSpPr>
        <p:spPr>
          <a:xfrm>
            <a:off x="851535" y="4871720"/>
            <a:ext cx="5639435" cy="829945"/>
          </a:xfrm>
          <a:prstGeom prst="rect">
            <a:avLst/>
          </a:prstGeom>
          <a:noFill/>
        </p:spPr>
        <p:txBody>
          <a:bodyPr wrap="square" rtlCol="0">
            <a:spAutoFit/>
          </a:bodyPr>
          <a:p>
            <a:pPr algn="l">
              <a:buClrTx/>
              <a:buSzTx/>
              <a:buFontTx/>
            </a:pPr>
            <a:r>
              <a:rPr lang="zh-CN" altLang="en-US" sz="1600" dirty="0">
                <a:solidFill>
                  <a:srgbClr val="1C6299"/>
                </a:solidFill>
                <a:latin typeface="Arial" panose="020B0604020202020204" pitchFamily="34" charset="0"/>
                <a:ea typeface="微软雅黑" panose="020B0503020204020204" charset="-122"/>
              </a:rPr>
              <a:t>首先重新设计一维卷积块。DWConv负责在每个特征的基础上学习之间的时间信息，与Transformer中的自我注意模块具有相同的作用。</a:t>
            </a:r>
            <a:endParaRPr lang="zh-CN" altLang="en-US" sz="1600" dirty="0">
              <a:solidFill>
                <a:srgbClr val="1C6299"/>
              </a:solidFill>
              <a:latin typeface="Arial" panose="020B0604020202020204" pitchFamily="34" charset="0"/>
              <a:ea typeface="微软雅黑" panose="020B0503020204020204" charset="-122"/>
            </a:endParaRPr>
          </a:p>
        </p:txBody>
      </p:sp>
      <p:sp>
        <p:nvSpPr>
          <p:cNvPr id="10" name="文本框 9"/>
          <p:cNvSpPr txBox="1"/>
          <p:nvPr/>
        </p:nvSpPr>
        <p:spPr>
          <a:xfrm>
            <a:off x="6659880" y="4871720"/>
            <a:ext cx="5243195" cy="860425"/>
          </a:xfrm>
          <a:prstGeom prst="rect">
            <a:avLst/>
          </a:prstGeom>
          <a:noFill/>
        </p:spPr>
        <p:txBody>
          <a:bodyPr wrap="square" rtlCol="0">
            <a:spAutoFit/>
          </a:bodyPr>
          <a:p>
            <a:pPr algn="l">
              <a:buClrTx/>
              <a:buSzTx/>
              <a:buFontTx/>
            </a:pPr>
            <a:r>
              <a:rPr lang="zh-CN" altLang="en-US" sz="1600" dirty="0">
                <a:solidFill>
                  <a:srgbClr val="1C6299"/>
                </a:solidFill>
                <a:latin typeface="Arial" panose="020B0604020202020204" pitchFamily="34" charset="0"/>
                <a:ea typeface="微软雅黑" panose="020B0503020204020204" charset="-122"/>
                <a:sym typeface="+mn-ea"/>
              </a:rPr>
              <a:t>ConvFFN 与 Transformer 中的 FFN 模块类似。该模块是独立学习每个</a:t>
            </a:r>
            <a:r>
              <a:rPr lang="en-US" altLang="zh-CN" sz="1600" dirty="0">
                <a:solidFill>
                  <a:srgbClr val="1C6299"/>
                </a:solidFill>
                <a:latin typeface="Arial" panose="020B0604020202020204" pitchFamily="34" charset="0"/>
                <a:ea typeface="微软雅黑" panose="020B0503020204020204" charset="-122"/>
                <a:sym typeface="+mn-ea"/>
              </a:rPr>
              <a:t>token</a:t>
            </a:r>
            <a:r>
              <a:rPr lang="zh-CN" altLang="en-US" sz="1600" dirty="0">
                <a:solidFill>
                  <a:srgbClr val="1C6299"/>
                </a:solidFill>
                <a:latin typeface="Arial" panose="020B0604020202020204" pitchFamily="34" charset="0"/>
                <a:ea typeface="微软雅黑" panose="020B0503020204020204" charset="-122"/>
                <a:sym typeface="+mn-ea"/>
              </a:rPr>
              <a:t>的特征表示。</a:t>
            </a:r>
            <a:endParaRPr lang="zh-CN" altLang="en-US" sz="1600" dirty="0">
              <a:solidFill>
                <a:srgbClr val="1C6299"/>
              </a:solidFill>
              <a:latin typeface="Arial" panose="020B0604020202020204" pitchFamily="34" charset="0"/>
              <a:ea typeface="微软雅黑" panose="020B0503020204020204" charset="-122"/>
            </a:endParaRPr>
          </a:p>
          <a:p>
            <a:endParaRPr lang="zh-CN" altLang="en-US"/>
          </a:p>
        </p:txBody>
      </p:sp>
      <p:pic>
        <p:nvPicPr>
          <p:cNvPr id="2" name="图片 1"/>
          <p:cNvPicPr/>
          <p:nvPr/>
        </p:nvPicPr>
        <p:blipFill>
          <a:blip r:embed="rId3"/>
          <a:stretch>
            <a:fillRect/>
          </a:stretch>
        </p:blipFill>
        <p:spPr>
          <a:xfrm>
            <a:off x="2459990" y="1480185"/>
            <a:ext cx="6206490" cy="2905125"/>
          </a:xfrm>
          <a:prstGeom prst="rect">
            <a:avLst/>
          </a:prstGeom>
        </p:spPr>
      </p:pic>
      <p:sp>
        <p:nvSpPr>
          <p:cNvPr id="21" name="文本框 20"/>
          <p:cNvSpPr txBox="1"/>
          <p:nvPr/>
        </p:nvSpPr>
        <p:spPr>
          <a:xfrm>
            <a:off x="2133600" y="4293870"/>
            <a:ext cx="8429625" cy="368300"/>
          </a:xfrm>
          <a:prstGeom prst="rect">
            <a:avLst/>
          </a:prstGeom>
          <a:noFill/>
        </p:spPr>
        <p:txBody>
          <a:bodyPr wrap="square" rtlCol="0">
            <a:spAutoFit/>
          </a:bodyPr>
          <a:p>
            <a:r>
              <a:rPr lang="en-US" altLang="zh-CN"/>
              <a:t>DWConv and PWConv are short for depth-wise and point-wise convolution</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1C6299"/>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6" name="矩形 5"/>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7" name="文本框 6"/>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charset="-122"/>
                <a:ea typeface="微软雅黑" panose="020B050302020402020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107837" y="136675"/>
            <a:ext cx="1663415" cy="487234"/>
          </a:xfrm>
          <a:prstGeom prst="rect">
            <a:avLst/>
          </a:prstGeom>
        </p:spPr>
      </p:pic>
      <p:cxnSp>
        <p:nvCxnSpPr>
          <p:cNvPr id="15" name="直接连接符 14"/>
          <p:cNvCxnSpPr/>
          <p:nvPr/>
        </p:nvCxnSpPr>
        <p:spPr>
          <a:xfrm>
            <a:off x="93345" y="993775"/>
            <a:ext cx="11677650"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MH_Entry_1"/>
          <p:cNvSpPr/>
          <p:nvPr>
            <p:custDataLst>
              <p:tags r:id="rId2"/>
            </p:custDataLst>
          </p:nvPr>
        </p:nvSpPr>
        <p:spPr>
          <a:xfrm>
            <a:off x="525147" y="563079"/>
            <a:ext cx="3207711" cy="43053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p>
            <a:r>
              <a:rPr lang="zh-CN" altLang="en-US" sz="2800" dirty="0">
                <a:solidFill>
                  <a:srgbClr val="4472C4"/>
                </a:solidFill>
                <a:latin typeface="Arial" panose="020B0604020202020204" pitchFamily="34" charset="0"/>
                <a:ea typeface="微软雅黑" panose="020B0503020204020204" charset="-122"/>
                <a:sym typeface="Arial" panose="020B0604020202020204" pitchFamily="34" charset="0"/>
              </a:rPr>
              <a:t>创新点</a:t>
            </a:r>
            <a:endParaRPr lang="zh-CN" altLang="en-US" sz="2800" dirty="0">
              <a:solidFill>
                <a:srgbClr val="4472C4"/>
              </a:solidFill>
              <a:latin typeface="Arial" panose="020B0604020202020204" pitchFamily="34" charset="0"/>
              <a:ea typeface="微软雅黑" panose="020B0503020204020204" charset="-122"/>
              <a:sym typeface="Arial" panose="020B0604020202020204" pitchFamily="34" charset="0"/>
            </a:endParaRPr>
          </a:p>
        </p:txBody>
      </p:sp>
      <p:sp>
        <p:nvSpPr>
          <p:cNvPr id="20" name="文本框 19"/>
          <p:cNvSpPr txBox="1"/>
          <p:nvPr/>
        </p:nvSpPr>
        <p:spPr>
          <a:xfrm>
            <a:off x="5202555" y="2652395"/>
            <a:ext cx="6045200" cy="776605"/>
          </a:xfrm>
          <a:prstGeom prst="rect">
            <a:avLst/>
          </a:prstGeom>
          <a:noFill/>
        </p:spPr>
        <p:txBody>
          <a:bodyPr wrap="square" rtlCol="0">
            <a:noAutofit/>
          </a:bodyPr>
          <a:p>
            <a:r>
              <a:rPr lang="en-US" altLang="zh-CN"/>
              <a:t>1</a:t>
            </a:r>
            <a:r>
              <a:rPr lang="zh-CN" altLang="en-US"/>
              <a:t>、简单地以与</a:t>
            </a:r>
            <a:r>
              <a:rPr lang="en-US" altLang="zh-CN"/>
              <a:t> CV </a:t>
            </a:r>
            <a:r>
              <a:rPr lang="zh-CN" altLang="en-US"/>
              <a:t>相同的方式对卷积模型在时序数据</a:t>
            </a:r>
            <a:r>
              <a:rPr lang="zh-CN" altLang="en-US"/>
              <a:t>处理上几乎没有带来性能提升。</a:t>
            </a:r>
            <a:endParaRPr lang="zh-CN" altLang="en-US"/>
          </a:p>
          <a:p>
            <a:endParaRPr lang="zh-CN" altLang="en-US"/>
          </a:p>
          <a:p>
            <a:endParaRPr lang="zh-CN" altLang="en-US"/>
          </a:p>
          <a:p>
            <a:endParaRPr lang="zh-CN" altLang="en-US"/>
          </a:p>
        </p:txBody>
      </p:sp>
      <p:pic>
        <p:nvPicPr>
          <p:cNvPr id="2" name="图片 1"/>
          <p:cNvPicPr>
            <a:picLocks noChangeAspect="1"/>
          </p:cNvPicPr>
          <p:nvPr/>
        </p:nvPicPr>
        <p:blipFill>
          <a:blip r:embed="rId3"/>
          <a:stretch>
            <a:fillRect/>
          </a:stretch>
        </p:blipFill>
        <p:spPr>
          <a:xfrm>
            <a:off x="1555115" y="2459990"/>
            <a:ext cx="2671445" cy="2724785"/>
          </a:xfrm>
          <a:prstGeom prst="rect">
            <a:avLst/>
          </a:prstGeom>
        </p:spPr>
      </p:pic>
      <p:pic>
        <p:nvPicPr>
          <p:cNvPr id="10" name="图片 9"/>
          <p:cNvPicPr>
            <a:picLocks noChangeAspect="1"/>
          </p:cNvPicPr>
          <p:nvPr/>
        </p:nvPicPr>
        <p:blipFill>
          <a:blip r:embed="rId4"/>
          <a:stretch>
            <a:fillRect/>
          </a:stretch>
        </p:blipFill>
        <p:spPr>
          <a:xfrm>
            <a:off x="1500505" y="5619115"/>
            <a:ext cx="1257300" cy="463550"/>
          </a:xfrm>
          <a:prstGeom prst="rect">
            <a:avLst/>
          </a:prstGeom>
        </p:spPr>
      </p:pic>
      <p:pic>
        <p:nvPicPr>
          <p:cNvPr id="9" name="图片 8"/>
          <p:cNvPicPr>
            <a:picLocks noChangeAspect="1"/>
          </p:cNvPicPr>
          <p:nvPr/>
        </p:nvPicPr>
        <p:blipFill>
          <a:blip r:embed="rId4"/>
          <a:stretch>
            <a:fillRect/>
          </a:stretch>
        </p:blipFill>
        <p:spPr>
          <a:xfrm>
            <a:off x="2879725" y="5569585"/>
            <a:ext cx="1257300" cy="463550"/>
          </a:xfrm>
          <a:prstGeom prst="rect">
            <a:avLst/>
          </a:prstGeom>
        </p:spPr>
      </p:pic>
      <p:sp>
        <p:nvSpPr>
          <p:cNvPr id="11" name="文本框 10"/>
          <p:cNvSpPr txBox="1"/>
          <p:nvPr/>
        </p:nvSpPr>
        <p:spPr>
          <a:xfrm>
            <a:off x="1412875" y="1442720"/>
            <a:ext cx="9300845" cy="583565"/>
          </a:xfrm>
          <a:prstGeom prst="rect">
            <a:avLst/>
          </a:prstGeom>
          <a:noFill/>
        </p:spPr>
        <p:txBody>
          <a:bodyPr wrap="square" rtlCol="0">
            <a:spAutoFit/>
          </a:bodyPr>
          <a:p>
            <a:r>
              <a:rPr lang="zh-CN" altLang="en-US" sz="1600" dirty="0">
                <a:solidFill>
                  <a:srgbClr val="1C6299"/>
                </a:solidFill>
                <a:latin typeface="Arial" panose="020B0604020202020204" pitchFamily="34" charset="0"/>
                <a:ea typeface="微软雅黑" panose="020B0503020204020204" charset="-122"/>
                <a:sym typeface="+mn-ea"/>
              </a:rPr>
              <a:t>不同于传统的卷积混合了两个维度的信息，这种架构</a:t>
            </a:r>
            <a:r>
              <a:rPr lang="zh-CN" altLang="en-US" sz="1600" dirty="0">
                <a:solidFill>
                  <a:srgbClr val="1C6299"/>
                </a:solidFill>
                <a:latin typeface="Arial" panose="020B0604020202020204" pitchFamily="34" charset="0"/>
                <a:ea typeface="微软雅黑" panose="020B0503020204020204" charset="-122"/>
              </a:rPr>
              <a:t>使得</a:t>
            </a:r>
            <a:r>
              <a:rPr lang="zh-CN" altLang="en-US" sz="1600" b="1" dirty="0">
                <a:solidFill>
                  <a:srgbClr val="1C6299"/>
                </a:solidFill>
                <a:latin typeface="Arial" panose="020B0604020202020204" pitchFamily="34" charset="0"/>
                <a:ea typeface="微软雅黑" panose="020B0503020204020204" charset="-122"/>
              </a:rPr>
              <a:t>时间和特征信息混合的分离</a:t>
            </a:r>
            <a:r>
              <a:rPr lang="zh-CN" altLang="en-US" sz="1600" dirty="0">
                <a:solidFill>
                  <a:srgbClr val="1C6299"/>
                </a:solidFill>
                <a:latin typeface="Arial" panose="020B0604020202020204" pitchFamily="34" charset="0"/>
                <a:ea typeface="微软雅黑" panose="020B0503020204020204" charset="-122"/>
              </a:rPr>
              <a:t>。每个DWConv和ConvFFN只在一个时间或特征维度之间混合信息</a:t>
            </a:r>
            <a:r>
              <a:rPr lang="zh-CN" altLang="en-US" sz="1600"/>
              <a:t>。</a:t>
            </a:r>
            <a:endParaRPr lang="zh-CN" altLang="en-US" sz="1600"/>
          </a:p>
        </p:txBody>
      </p:sp>
      <p:sp>
        <p:nvSpPr>
          <p:cNvPr id="17" name="文本框 16"/>
          <p:cNvSpPr txBox="1"/>
          <p:nvPr/>
        </p:nvSpPr>
        <p:spPr>
          <a:xfrm>
            <a:off x="4507230" y="5648325"/>
            <a:ext cx="7508240" cy="306705"/>
          </a:xfrm>
          <a:prstGeom prst="rect">
            <a:avLst/>
          </a:prstGeom>
          <a:noFill/>
        </p:spPr>
        <p:txBody>
          <a:bodyPr wrap="square" rtlCol="0">
            <a:spAutoFit/>
          </a:bodyPr>
          <a:p>
            <a:r>
              <a:rPr lang="zh-CN" altLang="en-US" sz="1400">
                <a:solidFill>
                  <a:srgbClr val="FF0000"/>
                </a:solidFill>
              </a:rPr>
              <a:t>注：变量</a:t>
            </a:r>
            <a:r>
              <a:rPr lang="en-US" altLang="zh-CN" sz="1400">
                <a:solidFill>
                  <a:srgbClr val="FF0000"/>
                </a:solidFill>
              </a:rPr>
              <a:t>M</a:t>
            </a:r>
            <a:r>
              <a:rPr lang="zh-CN" altLang="en-US" sz="1400">
                <a:solidFill>
                  <a:srgbClr val="FF0000"/>
                </a:solidFill>
              </a:rPr>
              <a:t>是指多变量序列中每个变量，通道（特征）</a:t>
            </a:r>
            <a:r>
              <a:rPr lang="en-US" altLang="zh-CN" sz="1400">
                <a:solidFill>
                  <a:srgbClr val="FF0000"/>
                </a:solidFill>
              </a:rPr>
              <a:t>D</a:t>
            </a:r>
            <a:r>
              <a:rPr lang="zh-CN" altLang="en-US" sz="1400">
                <a:solidFill>
                  <a:srgbClr val="FF0000"/>
                </a:solidFill>
              </a:rPr>
              <a:t>是指每个变量映射的隐空间维度。</a:t>
            </a:r>
            <a:endParaRPr lang="zh-CN" altLang="en-US" sz="1400">
              <a:solidFill>
                <a:srgbClr val="FF0000"/>
              </a:solidFill>
            </a:endParaRPr>
          </a:p>
        </p:txBody>
      </p:sp>
      <p:sp>
        <p:nvSpPr>
          <p:cNvPr id="21" name="文本框 20"/>
          <p:cNvSpPr txBox="1"/>
          <p:nvPr/>
        </p:nvSpPr>
        <p:spPr>
          <a:xfrm>
            <a:off x="5202555" y="4055110"/>
            <a:ext cx="6485255" cy="922020"/>
          </a:xfrm>
          <a:prstGeom prst="rect">
            <a:avLst/>
          </a:prstGeom>
          <a:noFill/>
        </p:spPr>
        <p:txBody>
          <a:bodyPr wrap="square" rtlCol="0">
            <a:spAutoFit/>
          </a:bodyPr>
          <a:p>
            <a:r>
              <a:rPr lang="en-US" altLang="zh-CN">
                <a:sym typeface="+mn-ea"/>
              </a:rPr>
              <a:t>2</a:t>
            </a:r>
            <a:r>
              <a:rPr lang="zh-CN" altLang="en-US">
                <a:sym typeface="+mn-ea"/>
              </a:rPr>
              <a:t>、传统的时序卷积设计只考虑了通道（特征）维度和时间维度外，多变量时序数据还具有变量维度。而</a:t>
            </a:r>
            <a:r>
              <a:rPr lang="en-US" altLang="zh-CN">
                <a:sym typeface="+mn-ea"/>
              </a:rPr>
              <a:t>ConvFFN</a:t>
            </a:r>
            <a:r>
              <a:rPr lang="zh-CN" altLang="en-US">
                <a:sym typeface="+mn-ea"/>
              </a:rPr>
              <a:t>只能捕捉通道之间的关系，无法正确处理可变维度。</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1C6299"/>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6" name="矩形 5"/>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7" name="文本框 6"/>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charset="-122"/>
                <a:ea typeface="微软雅黑" panose="020B050302020402020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107837" y="136675"/>
            <a:ext cx="1663415" cy="487234"/>
          </a:xfrm>
          <a:prstGeom prst="rect">
            <a:avLst/>
          </a:prstGeom>
        </p:spPr>
      </p:pic>
      <p:cxnSp>
        <p:nvCxnSpPr>
          <p:cNvPr id="15" name="直接连接符 14"/>
          <p:cNvCxnSpPr/>
          <p:nvPr/>
        </p:nvCxnSpPr>
        <p:spPr>
          <a:xfrm>
            <a:off x="93345" y="993775"/>
            <a:ext cx="11677650"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MH_Entry_1"/>
          <p:cNvSpPr/>
          <p:nvPr>
            <p:custDataLst>
              <p:tags r:id="rId2"/>
            </p:custDataLst>
          </p:nvPr>
        </p:nvSpPr>
        <p:spPr>
          <a:xfrm>
            <a:off x="525147" y="563079"/>
            <a:ext cx="3207711" cy="43053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p>
            <a:r>
              <a:rPr lang="zh-CN" altLang="en-US" sz="2800" dirty="0">
                <a:solidFill>
                  <a:srgbClr val="4472C4"/>
                </a:solidFill>
                <a:latin typeface="Arial" panose="020B0604020202020204" pitchFamily="34" charset="0"/>
                <a:ea typeface="微软雅黑" panose="020B0503020204020204" charset="-122"/>
                <a:sym typeface="Arial" panose="020B0604020202020204" pitchFamily="34" charset="0"/>
              </a:rPr>
              <a:t>创新点</a:t>
            </a:r>
            <a:endParaRPr lang="zh-CN" altLang="en-US" sz="2800" dirty="0">
              <a:solidFill>
                <a:srgbClr val="4472C4"/>
              </a:solidFill>
              <a:latin typeface="Arial" panose="020B0604020202020204" pitchFamily="34" charset="0"/>
              <a:ea typeface="微软雅黑" panose="020B0503020204020204" charset="-122"/>
              <a:sym typeface="Arial" panose="020B0604020202020204" pitchFamily="34" charset="0"/>
            </a:endParaRPr>
          </a:p>
        </p:txBody>
      </p:sp>
      <p:pic>
        <p:nvPicPr>
          <p:cNvPr id="3" name="图片 2"/>
          <p:cNvPicPr>
            <a:picLocks noChangeAspect="1"/>
          </p:cNvPicPr>
          <p:nvPr/>
        </p:nvPicPr>
        <p:blipFill>
          <a:blip r:embed="rId3"/>
          <a:stretch>
            <a:fillRect/>
          </a:stretch>
        </p:blipFill>
        <p:spPr>
          <a:xfrm>
            <a:off x="839470" y="1215390"/>
            <a:ext cx="4062095" cy="5295265"/>
          </a:xfrm>
          <a:prstGeom prst="rect">
            <a:avLst/>
          </a:prstGeom>
        </p:spPr>
      </p:pic>
      <p:cxnSp>
        <p:nvCxnSpPr>
          <p:cNvPr id="16" name="直接箭头连接符 15"/>
          <p:cNvCxnSpPr/>
          <p:nvPr/>
        </p:nvCxnSpPr>
        <p:spPr>
          <a:xfrm>
            <a:off x="2592070" y="3506470"/>
            <a:ext cx="60007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8" name="直接箭头连接符 17"/>
          <p:cNvCxnSpPr/>
          <p:nvPr/>
        </p:nvCxnSpPr>
        <p:spPr>
          <a:xfrm>
            <a:off x="2625725" y="4696460"/>
            <a:ext cx="60007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8" name="直接箭头连接符 7"/>
          <p:cNvCxnSpPr/>
          <p:nvPr/>
        </p:nvCxnSpPr>
        <p:spPr>
          <a:xfrm>
            <a:off x="2545715" y="2639060"/>
            <a:ext cx="60007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pic>
        <p:nvPicPr>
          <p:cNvPr id="22" name="图片 21"/>
          <p:cNvPicPr>
            <a:picLocks noChangeAspect="1"/>
          </p:cNvPicPr>
          <p:nvPr/>
        </p:nvPicPr>
        <p:blipFill>
          <a:blip r:embed="rId4"/>
          <a:stretch>
            <a:fillRect/>
          </a:stretch>
        </p:blipFill>
        <p:spPr>
          <a:xfrm>
            <a:off x="1512570" y="1858010"/>
            <a:ext cx="1351915" cy="274955"/>
          </a:xfrm>
          <a:prstGeom prst="rect">
            <a:avLst/>
          </a:prstGeom>
        </p:spPr>
      </p:pic>
      <p:sp>
        <p:nvSpPr>
          <p:cNvPr id="25" name="文本框 24"/>
          <p:cNvSpPr txBox="1"/>
          <p:nvPr/>
        </p:nvSpPr>
        <p:spPr>
          <a:xfrm>
            <a:off x="5459095" y="2075815"/>
            <a:ext cx="6095365" cy="748030"/>
          </a:xfrm>
          <a:prstGeom prst="rect">
            <a:avLst/>
          </a:prstGeom>
        </p:spPr>
        <p:txBody>
          <a:bodyPr wrap="square">
            <a:spAutoFit/>
          </a:bodyPr>
          <a:p>
            <a:pPr marL="0" algn="l">
              <a:lnSpc>
                <a:spcPts val="2560"/>
              </a:lnSpc>
              <a:buClrTx/>
              <a:buSzTx/>
              <a:buFontTx/>
            </a:pPr>
            <a:r>
              <a:rPr lang="zh-CN" altLang="en-US" sz="1400" b="0" i="0" dirty="0">
                <a:solidFill>
                  <a:srgbClr val="1C6299"/>
                </a:solidFill>
                <a:latin typeface="Arial" panose="020B0604020202020204" pitchFamily="34" charset="0"/>
                <a:ea typeface="微软雅黑" panose="020B0503020204020204" charset="-122"/>
              </a:rPr>
              <a:t>1、设计了补丁化变量独立嵌入</a:t>
            </a:r>
            <a:r>
              <a:rPr lang="en-US" altLang="zh-CN" sz="1400" b="0" i="0" dirty="0">
                <a:solidFill>
                  <a:srgbClr val="1C6299"/>
                </a:solidFill>
                <a:latin typeface="Arial" panose="020B0604020202020204" pitchFamily="34" charset="0"/>
                <a:ea typeface="微软雅黑" panose="020B0503020204020204" charset="-122"/>
              </a:rPr>
              <a:t>PE</a:t>
            </a:r>
            <a:r>
              <a:rPr lang="zh-CN" altLang="en-US" sz="1400" b="0" i="0" dirty="0">
                <a:solidFill>
                  <a:srgbClr val="1C6299"/>
                </a:solidFill>
                <a:latin typeface="Arial" panose="020B0604020202020204" pitchFamily="34" charset="0"/>
                <a:ea typeface="微软雅黑" panose="020B0503020204020204" charset="-122"/>
              </a:rPr>
              <a:t>。</a:t>
            </a:r>
            <a:r>
              <a:rPr lang="en-US" altLang="zh-CN" sz="1400" b="0" i="0" dirty="0">
                <a:solidFill>
                  <a:srgbClr val="1C6299"/>
                </a:solidFill>
                <a:latin typeface="Arial" panose="020B0604020202020204" pitchFamily="34" charset="0"/>
                <a:ea typeface="微软雅黑" panose="020B0503020204020204" charset="-122"/>
              </a:rPr>
              <a:t>PE</a:t>
            </a:r>
            <a:r>
              <a:rPr lang="zh-CN" altLang="en-US" sz="1400" b="0" i="0" dirty="0">
                <a:solidFill>
                  <a:srgbClr val="1C6299"/>
                </a:solidFill>
                <a:latin typeface="Arial" panose="020B0604020202020204" pitchFamily="34" charset="0"/>
                <a:ea typeface="微软雅黑" panose="020B0503020204020204" charset="-122"/>
              </a:rPr>
              <a:t>模块先将B×M×L unsqueeze，之后对时间维度</a:t>
            </a:r>
            <a:r>
              <a:rPr lang="zh-CN" altLang="en-US" sz="1400" b="0" i="0" dirty="0">
                <a:solidFill>
                  <a:srgbClr val="1C6299"/>
                </a:solidFill>
                <a:latin typeface="Arial" panose="020B0604020202020204" pitchFamily="34" charset="0"/>
                <a:ea typeface="微软雅黑" panose="020B0503020204020204" charset="-122"/>
              </a:rPr>
              <a:t>进行pading，再通过一个卷积层将</a:t>
            </a:r>
            <a:r>
              <a:rPr lang="zh-CN" altLang="en-US" sz="1400" dirty="0">
                <a:solidFill>
                  <a:srgbClr val="1C6299"/>
                </a:solidFill>
                <a:latin typeface="Arial" panose="020B0604020202020204" pitchFamily="34" charset="0"/>
                <a:ea typeface="微软雅黑" panose="020B0503020204020204" charset="-122"/>
                <a:sym typeface="+mn-ea"/>
              </a:rPr>
              <a:t>B×M×L映射</a:t>
            </a:r>
            <a:r>
              <a:rPr lang="zh-CN" altLang="en-US" sz="1400" b="0" i="0" dirty="0">
                <a:solidFill>
                  <a:srgbClr val="1C6299"/>
                </a:solidFill>
                <a:latin typeface="Arial" panose="020B0604020202020204" pitchFamily="34" charset="0"/>
                <a:ea typeface="微软雅黑" panose="020B0503020204020204" charset="-122"/>
              </a:rPr>
              <a:t>B×M×D×N。</a:t>
            </a:r>
            <a:endParaRPr lang="en-US" altLang="zh-CN" sz="1400" b="0" i="0" dirty="0">
              <a:solidFill>
                <a:srgbClr val="1C6299"/>
              </a:solidFill>
              <a:latin typeface="Arial" panose="020B0604020202020204" pitchFamily="34" charset="0"/>
              <a:ea typeface="微软雅黑" panose="020B0503020204020204" charset="-122"/>
            </a:endParaRPr>
          </a:p>
        </p:txBody>
      </p:sp>
      <p:sp>
        <p:nvSpPr>
          <p:cNvPr id="26" name="文本框 25"/>
          <p:cNvSpPr txBox="1"/>
          <p:nvPr/>
        </p:nvSpPr>
        <p:spPr>
          <a:xfrm>
            <a:off x="5459095" y="3821430"/>
            <a:ext cx="5989955" cy="1076325"/>
          </a:xfrm>
          <a:prstGeom prst="rect">
            <a:avLst/>
          </a:prstGeom>
          <a:noFill/>
        </p:spPr>
        <p:txBody>
          <a:bodyPr wrap="square" rtlCol="0">
            <a:spAutoFit/>
          </a:bodyPr>
          <a:p>
            <a:pPr algn="l">
              <a:lnSpc>
                <a:spcPts val="2560"/>
              </a:lnSpc>
              <a:buClrTx/>
              <a:buSzTx/>
              <a:buNone/>
            </a:pPr>
            <a:r>
              <a:rPr lang="zh-CN" altLang="en-US" sz="1400" dirty="0">
                <a:solidFill>
                  <a:srgbClr val="1C6299"/>
                </a:solidFill>
                <a:latin typeface="Arial" panose="020B0604020202020204" pitchFamily="34" charset="0"/>
                <a:ea typeface="微软雅黑" panose="020B0503020204020204" charset="-122"/>
              </a:rPr>
              <a:t>2、独立时间建模，DWConv来建模时间上的关系，但又不希望它参与到特征间和变量间的建模上。因此，将变量和通道的reshape在一起</a:t>
            </a:r>
            <a:r>
              <a:rPr lang="zh-CN" altLang="en-US" sz="1400" dirty="0">
                <a:solidFill>
                  <a:srgbClr val="1C6299"/>
                </a:solidFill>
                <a:latin typeface="Arial" panose="020B0604020202020204" pitchFamily="34" charset="0"/>
                <a:ea typeface="微软雅黑" panose="020B0503020204020204" charset="-122"/>
                <a:sym typeface="+mn-ea"/>
              </a:rPr>
              <a:t>B×（M*D）×N</a:t>
            </a:r>
            <a:r>
              <a:rPr lang="zh-CN" altLang="en-US" sz="1400" dirty="0">
                <a:solidFill>
                  <a:srgbClr val="1C6299"/>
                </a:solidFill>
                <a:latin typeface="Arial" panose="020B0604020202020204" pitchFamily="34" charset="0"/>
                <a:ea typeface="微软雅黑" panose="020B0503020204020204" charset="-122"/>
              </a:rPr>
              <a:t>，再对N进行深度可分离卷积。</a:t>
            </a:r>
            <a:endParaRPr lang="zh-CN" altLang="en-US" sz="1400" dirty="0">
              <a:solidFill>
                <a:srgbClr val="1C6299"/>
              </a:solidFill>
              <a:latin typeface="Arial" panose="020B0604020202020204" pitchFamily="34" charset="0"/>
              <a:ea typeface="微软雅黑" panose="020B0503020204020204" charset="-122"/>
            </a:endParaRPr>
          </a:p>
        </p:txBody>
      </p:sp>
      <p:sp>
        <p:nvSpPr>
          <p:cNvPr id="30" name="文本框 29"/>
          <p:cNvSpPr txBox="1"/>
          <p:nvPr/>
        </p:nvSpPr>
        <p:spPr>
          <a:xfrm>
            <a:off x="558165" y="1363345"/>
            <a:ext cx="4064000" cy="1863725"/>
          </a:xfrm>
          <a:prstGeom prst="rect">
            <a:avLst/>
          </a:prstGeom>
          <a:noFill/>
          <a:ln w="28575" cmpd="sng">
            <a:solidFill>
              <a:srgbClr val="FF3300"/>
            </a:solidFill>
            <a:prstDash val="solid"/>
          </a:ln>
        </p:spPr>
        <p:txBody>
          <a:bodyPr wrap="square" rtlCol="0">
            <a:noAutofit/>
          </a:bodyPr>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1C6299"/>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6" name="矩形 5"/>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7" name="文本框 6"/>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charset="-122"/>
                <a:ea typeface="微软雅黑" panose="020B050302020402020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107837" y="136675"/>
            <a:ext cx="1663415" cy="487234"/>
          </a:xfrm>
          <a:prstGeom prst="rect">
            <a:avLst/>
          </a:prstGeom>
        </p:spPr>
      </p:pic>
      <p:cxnSp>
        <p:nvCxnSpPr>
          <p:cNvPr id="15" name="直接连接符 14"/>
          <p:cNvCxnSpPr/>
          <p:nvPr/>
        </p:nvCxnSpPr>
        <p:spPr>
          <a:xfrm>
            <a:off x="93345" y="993775"/>
            <a:ext cx="11677650"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MH_Entry_1"/>
          <p:cNvSpPr/>
          <p:nvPr>
            <p:custDataLst>
              <p:tags r:id="rId2"/>
            </p:custDataLst>
          </p:nvPr>
        </p:nvSpPr>
        <p:spPr>
          <a:xfrm>
            <a:off x="525147" y="563079"/>
            <a:ext cx="3207711" cy="43053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p>
            <a:r>
              <a:rPr lang="zh-CN" altLang="en-US" sz="2800" dirty="0">
                <a:solidFill>
                  <a:srgbClr val="4472C4"/>
                </a:solidFill>
                <a:latin typeface="Arial" panose="020B0604020202020204" pitchFamily="34" charset="0"/>
                <a:ea typeface="微软雅黑" panose="020B0503020204020204" charset="-122"/>
                <a:sym typeface="Arial" panose="020B0604020202020204" pitchFamily="34" charset="0"/>
              </a:rPr>
              <a:t>创新点</a:t>
            </a:r>
            <a:endParaRPr lang="zh-CN" altLang="en-US" sz="2800" dirty="0">
              <a:solidFill>
                <a:srgbClr val="4472C4"/>
              </a:solidFill>
              <a:latin typeface="Arial" panose="020B0604020202020204" pitchFamily="34" charset="0"/>
              <a:ea typeface="微软雅黑" panose="020B0503020204020204" charset="-122"/>
              <a:sym typeface="Arial" panose="020B0604020202020204" pitchFamily="34" charset="0"/>
            </a:endParaRPr>
          </a:p>
        </p:txBody>
      </p:sp>
      <p:pic>
        <p:nvPicPr>
          <p:cNvPr id="3" name="图片 2"/>
          <p:cNvPicPr>
            <a:picLocks noChangeAspect="1"/>
          </p:cNvPicPr>
          <p:nvPr/>
        </p:nvPicPr>
        <p:blipFill>
          <a:blip r:embed="rId3"/>
          <a:stretch>
            <a:fillRect/>
          </a:stretch>
        </p:blipFill>
        <p:spPr>
          <a:xfrm>
            <a:off x="839470" y="1215390"/>
            <a:ext cx="4062095" cy="5295265"/>
          </a:xfrm>
          <a:prstGeom prst="rect">
            <a:avLst/>
          </a:prstGeom>
        </p:spPr>
      </p:pic>
      <p:cxnSp>
        <p:nvCxnSpPr>
          <p:cNvPr id="16" name="直接箭头连接符 15"/>
          <p:cNvCxnSpPr/>
          <p:nvPr/>
        </p:nvCxnSpPr>
        <p:spPr>
          <a:xfrm>
            <a:off x="2592070" y="3506470"/>
            <a:ext cx="60007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8" name="直接箭头连接符 17"/>
          <p:cNvCxnSpPr/>
          <p:nvPr/>
        </p:nvCxnSpPr>
        <p:spPr>
          <a:xfrm>
            <a:off x="2625725" y="4696460"/>
            <a:ext cx="60007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8" name="直接箭头连接符 7"/>
          <p:cNvCxnSpPr/>
          <p:nvPr/>
        </p:nvCxnSpPr>
        <p:spPr>
          <a:xfrm>
            <a:off x="2545715" y="2639060"/>
            <a:ext cx="60007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pic>
        <p:nvPicPr>
          <p:cNvPr id="22" name="图片 21"/>
          <p:cNvPicPr>
            <a:picLocks noChangeAspect="1"/>
          </p:cNvPicPr>
          <p:nvPr/>
        </p:nvPicPr>
        <p:blipFill>
          <a:blip r:embed="rId4"/>
          <a:stretch>
            <a:fillRect/>
          </a:stretch>
        </p:blipFill>
        <p:spPr>
          <a:xfrm>
            <a:off x="1512570" y="1858010"/>
            <a:ext cx="1351915" cy="274955"/>
          </a:xfrm>
          <a:prstGeom prst="rect">
            <a:avLst/>
          </a:prstGeom>
        </p:spPr>
      </p:pic>
      <p:sp>
        <p:nvSpPr>
          <p:cNvPr id="27" name="文本框 26"/>
          <p:cNvSpPr txBox="1"/>
          <p:nvPr/>
        </p:nvSpPr>
        <p:spPr>
          <a:xfrm>
            <a:off x="5356860" y="2774950"/>
            <a:ext cx="5670550" cy="1076325"/>
          </a:xfrm>
          <a:prstGeom prst="rect">
            <a:avLst/>
          </a:prstGeom>
          <a:noFill/>
        </p:spPr>
        <p:txBody>
          <a:bodyPr wrap="square" rtlCol="0">
            <a:spAutoFit/>
          </a:bodyPr>
          <a:p>
            <a:pPr algn="l">
              <a:lnSpc>
                <a:spcPts val="2560"/>
              </a:lnSpc>
              <a:buClrTx/>
              <a:buSzTx/>
              <a:buFontTx/>
            </a:pPr>
            <a:r>
              <a:rPr lang="en-US" altLang="zh-CN" sz="1400" dirty="0">
                <a:solidFill>
                  <a:srgbClr val="1C6299"/>
                </a:solidFill>
                <a:latin typeface="Arial" panose="020B0604020202020204" pitchFamily="34" charset="0"/>
                <a:ea typeface="微软雅黑" panose="020B0503020204020204" charset="-122"/>
              </a:rPr>
              <a:t>3</a:t>
            </a:r>
            <a:r>
              <a:rPr lang="zh-CN" altLang="en-US" sz="1400" dirty="0">
                <a:solidFill>
                  <a:srgbClr val="1C6299"/>
                </a:solidFill>
                <a:latin typeface="Arial" panose="020B0604020202020204" pitchFamily="34" charset="0"/>
                <a:ea typeface="微软雅黑" panose="020B0503020204020204" charset="-122"/>
              </a:rPr>
              <a:t>、独立通道建模。ConFFN1采用Group数为M（表示每D个通道构成一个组，因此用来建模通道间关系）</a:t>
            </a:r>
            <a:endParaRPr lang="zh-CN" altLang="en-US" sz="1400" dirty="0">
              <a:solidFill>
                <a:srgbClr val="1C6299"/>
              </a:solidFill>
              <a:latin typeface="Arial" panose="020B0604020202020204" pitchFamily="34" charset="0"/>
              <a:ea typeface="微软雅黑" panose="020B0503020204020204" charset="-122"/>
            </a:endParaRPr>
          </a:p>
          <a:p>
            <a:pPr algn="l">
              <a:lnSpc>
                <a:spcPts val="2560"/>
              </a:lnSpc>
              <a:buClrTx/>
              <a:buSzTx/>
              <a:buFontTx/>
            </a:pPr>
            <a:endParaRPr lang="zh-CN" altLang="en-US" sz="1400" dirty="0">
              <a:solidFill>
                <a:srgbClr val="1C6299"/>
              </a:solidFill>
              <a:latin typeface="Arial" panose="020B0604020202020204" pitchFamily="34" charset="0"/>
              <a:ea typeface="微软雅黑" panose="020B0503020204020204" charset="-122"/>
            </a:endParaRPr>
          </a:p>
        </p:txBody>
      </p:sp>
      <p:sp>
        <p:nvSpPr>
          <p:cNvPr id="28" name="文本框 27"/>
          <p:cNvSpPr txBox="1"/>
          <p:nvPr/>
        </p:nvSpPr>
        <p:spPr>
          <a:xfrm>
            <a:off x="5356860" y="4456430"/>
            <a:ext cx="5855335" cy="748030"/>
          </a:xfrm>
          <a:prstGeom prst="rect">
            <a:avLst/>
          </a:prstGeom>
          <a:noFill/>
        </p:spPr>
        <p:txBody>
          <a:bodyPr wrap="square" rtlCol="0">
            <a:spAutoFit/>
          </a:bodyPr>
          <a:p>
            <a:pPr algn="l">
              <a:lnSpc>
                <a:spcPts val="2560"/>
              </a:lnSpc>
              <a:buClrTx/>
              <a:buSzTx/>
              <a:buFontTx/>
            </a:pPr>
            <a:r>
              <a:rPr lang="en-US" altLang="zh-CN" sz="1400" dirty="0">
                <a:solidFill>
                  <a:srgbClr val="1C6299"/>
                </a:solidFill>
                <a:latin typeface="Arial" panose="020B0604020202020204" pitchFamily="34" charset="0"/>
                <a:ea typeface="微软雅黑" panose="020B0503020204020204" charset="-122"/>
              </a:rPr>
              <a:t>4</a:t>
            </a:r>
            <a:r>
              <a:rPr lang="zh-CN" altLang="en-US" sz="1400" dirty="0">
                <a:solidFill>
                  <a:srgbClr val="1C6299"/>
                </a:solidFill>
                <a:latin typeface="Arial" panose="020B0604020202020204" pitchFamily="34" charset="0"/>
                <a:ea typeface="微软雅黑" panose="020B0503020204020204" charset="-122"/>
              </a:rPr>
              <a:t>、</a:t>
            </a:r>
            <a:r>
              <a:rPr lang="zh-CN" altLang="en-US" sz="1400" dirty="0">
                <a:solidFill>
                  <a:srgbClr val="1C6299"/>
                </a:solidFill>
                <a:latin typeface="Arial" panose="020B0604020202020204" pitchFamily="34" charset="0"/>
                <a:ea typeface="微软雅黑" panose="020B0503020204020204" charset="-122"/>
                <a:sym typeface="+mn-ea"/>
              </a:rPr>
              <a:t>独立变量建模。ConFFN2采用Group数为D（表示每</a:t>
            </a:r>
            <a:r>
              <a:rPr lang="en-US" altLang="zh-CN" sz="1400" dirty="0">
                <a:solidFill>
                  <a:srgbClr val="1C6299"/>
                </a:solidFill>
                <a:latin typeface="Arial" panose="020B0604020202020204" pitchFamily="34" charset="0"/>
                <a:ea typeface="微软雅黑" panose="020B0503020204020204" charset="-122"/>
                <a:sym typeface="+mn-ea"/>
              </a:rPr>
              <a:t>M</a:t>
            </a:r>
            <a:r>
              <a:rPr lang="zh-CN" altLang="en-US" sz="1400" dirty="0">
                <a:solidFill>
                  <a:srgbClr val="1C6299"/>
                </a:solidFill>
                <a:latin typeface="Arial" panose="020B0604020202020204" pitchFamily="34" charset="0"/>
                <a:ea typeface="微软雅黑" panose="020B0503020204020204" charset="-122"/>
                <a:sym typeface="+mn-ea"/>
              </a:rPr>
              <a:t>个变量构成一个组，因此用来建模变量间关系</a:t>
            </a:r>
            <a:r>
              <a:rPr lang="zh-CN" altLang="en-US" sz="1400" dirty="0">
                <a:solidFill>
                  <a:srgbClr val="1C6299"/>
                </a:solidFill>
                <a:latin typeface="Arial" panose="020B0604020202020204" pitchFamily="34" charset="0"/>
                <a:ea typeface="微软雅黑" panose="020B0503020204020204" charset="-122"/>
                <a:sym typeface="+mn-ea"/>
              </a:rPr>
              <a:t>）</a:t>
            </a:r>
            <a:endParaRPr lang="zh-CN" altLang="en-US" sz="1400" dirty="0">
              <a:solidFill>
                <a:srgbClr val="1C6299"/>
              </a:solidFill>
              <a:latin typeface="Arial" panose="020B0604020202020204" pitchFamily="34" charset="0"/>
              <a:ea typeface="微软雅黑" panose="020B0503020204020204" charset="-122"/>
              <a:sym typeface="+mn-ea"/>
            </a:endParaRPr>
          </a:p>
        </p:txBody>
      </p:sp>
      <p:sp>
        <p:nvSpPr>
          <p:cNvPr id="30" name="文本框 29"/>
          <p:cNvSpPr txBox="1"/>
          <p:nvPr/>
        </p:nvSpPr>
        <p:spPr>
          <a:xfrm>
            <a:off x="678180" y="3161030"/>
            <a:ext cx="4064000" cy="2407920"/>
          </a:xfrm>
          <a:prstGeom prst="rect">
            <a:avLst/>
          </a:prstGeom>
          <a:noFill/>
          <a:ln w="28575" cmpd="sng">
            <a:solidFill>
              <a:srgbClr val="FF3300"/>
            </a:solidFill>
            <a:prstDash val="solid"/>
          </a:ln>
        </p:spPr>
        <p:txBody>
          <a:bodyPr wrap="square" rtlCol="0">
            <a:noAutofit/>
          </a:bodyPr>
          <a:p>
            <a:endParaRPr lang="zh-CN" altLang="en-US"/>
          </a:p>
        </p:txBody>
      </p:sp>
      <p:sp>
        <p:nvSpPr>
          <p:cNvPr id="2" name="文本框 1"/>
          <p:cNvSpPr txBox="1"/>
          <p:nvPr/>
        </p:nvSpPr>
        <p:spPr>
          <a:xfrm>
            <a:off x="5168265" y="1457325"/>
            <a:ext cx="6251575" cy="583565"/>
          </a:xfrm>
          <a:prstGeom prst="rect">
            <a:avLst/>
          </a:prstGeom>
          <a:noFill/>
        </p:spPr>
        <p:txBody>
          <a:bodyPr wrap="square" rtlCol="0">
            <a:spAutoFit/>
          </a:bodyPr>
          <a:p>
            <a:r>
              <a:rPr lang="en-US" altLang="zh-CN" sz="1400">
                <a:solidFill>
                  <a:srgbClr val="FF0000"/>
                </a:solidFill>
              </a:rPr>
              <a:t>Group Convolution:</a:t>
            </a:r>
            <a:r>
              <a:rPr lang="zh-CN" altLang="en-US" sz="1400">
                <a:solidFill>
                  <a:srgbClr val="FF0000"/>
                </a:solidFill>
              </a:rPr>
              <a:t>将卷积通道</a:t>
            </a:r>
            <a:r>
              <a:rPr lang="en-US" altLang="zh-CN" sz="1400">
                <a:solidFill>
                  <a:srgbClr val="FF0000"/>
                </a:solidFill>
              </a:rPr>
              <a:t>(channels)</a:t>
            </a:r>
            <a:r>
              <a:rPr lang="zh-CN" altLang="en-US" sz="1400">
                <a:solidFill>
                  <a:srgbClr val="FF0000"/>
                </a:solidFill>
              </a:rPr>
              <a:t>分成单独的组。只有同一组中的通道才能相互作用，而不同组中的通道是独立的</a:t>
            </a:r>
            <a:r>
              <a:rPr lang="zh-CN" altLang="en-US">
                <a:solidFill>
                  <a:srgbClr val="FF0000"/>
                </a:solidFill>
              </a:rPr>
              <a:t>。</a:t>
            </a:r>
            <a:endParaRPr lang="zh-CN" altLang="en-US">
              <a:solidFill>
                <a:srgbClr val="FF0000"/>
              </a:solidFill>
            </a:endParaRPr>
          </a:p>
        </p:txBody>
      </p:sp>
      <p:sp>
        <p:nvSpPr>
          <p:cNvPr id="9" name="文本框 8"/>
          <p:cNvSpPr txBox="1"/>
          <p:nvPr/>
        </p:nvSpPr>
        <p:spPr>
          <a:xfrm>
            <a:off x="6262370" y="3649345"/>
            <a:ext cx="4064000" cy="306705"/>
          </a:xfrm>
          <a:prstGeom prst="rect">
            <a:avLst/>
          </a:prstGeom>
          <a:noFill/>
        </p:spPr>
        <p:txBody>
          <a:bodyPr wrap="square" rtlCol="0">
            <a:spAutoFit/>
          </a:bodyPr>
          <a:p>
            <a:r>
              <a:rPr lang="zh-CN" altLang="en-US" sz="1400" dirty="0">
                <a:solidFill>
                  <a:srgbClr val="1C6299"/>
                </a:solidFill>
                <a:latin typeface="Arial" panose="020B0604020202020204" pitchFamily="34" charset="0"/>
                <a:ea typeface="微软雅黑" panose="020B0503020204020204" charset="-122"/>
                <a:sym typeface="+mn-ea"/>
              </a:rPr>
              <a:t>B×（M×D）×N，分组</a:t>
            </a:r>
            <a:r>
              <a:rPr lang="en-US" altLang="zh-CN" sz="1400" dirty="0">
                <a:solidFill>
                  <a:srgbClr val="1C6299"/>
                </a:solidFill>
                <a:latin typeface="Arial" panose="020B0604020202020204" pitchFamily="34" charset="0"/>
                <a:ea typeface="微软雅黑" panose="020B0503020204020204" charset="-122"/>
                <a:sym typeface="+mn-ea"/>
              </a:rPr>
              <a:t>M</a:t>
            </a:r>
            <a:r>
              <a:rPr lang="zh-CN" altLang="en-US" sz="1400" dirty="0">
                <a:solidFill>
                  <a:srgbClr val="1C6299"/>
                </a:solidFill>
                <a:latin typeface="Arial" panose="020B0604020202020204" pitchFamily="34" charset="0"/>
                <a:ea typeface="微软雅黑" panose="020B0503020204020204" charset="-122"/>
                <a:sym typeface="+mn-ea"/>
              </a:rPr>
              <a:t>个</a:t>
            </a:r>
            <a:r>
              <a:rPr lang="en-US" altLang="zh-CN" sz="1400" dirty="0">
                <a:solidFill>
                  <a:srgbClr val="1C6299"/>
                </a:solidFill>
                <a:latin typeface="Arial" panose="020B0604020202020204" pitchFamily="34" charset="0"/>
                <a:ea typeface="微软雅黑" panose="020B0503020204020204" charset="-122"/>
                <a:sym typeface="+mn-ea"/>
              </a:rPr>
              <a:t>B</a:t>
            </a:r>
            <a:r>
              <a:rPr lang="zh-CN" altLang="en-US" sz="1400" dirty="0">
                <a:solidFill>
                  <a:srgbClr val="1C6299"/>
                </a:solidFill>
                <a:latin typeface="Arial" panose="020B0604020202020204" pitchFamily="34" charset="0"/>
                <a:ea typeface="微软雅黑" panose="020B0503020204020204" charset="-122"/>
                <a:sym typeface="+mn-ea"/>
              </a:rPr>
              <a:t>×</a:t>
            </a:r>
            <a:r>
              <a:rPr lang="en-US" altLang="zh-CN" sz="1400" dirty="0">
                <a:solidFill>
                  <a:srgbClr val="1C6299"/>
                </a:solidFill>
                <a:latin typeface="Arial" panose="020B0604020202020204" pitchFamily="34" charset="0"/>
                <a:ea typeface="微软雅黑" panose="020B0503020204020204" charset="-122"/>
                <a:sym typeface="+mn-ea"/>
              </a:rPr>
              <a:t>D</a:t>
            </a:r>
            <a:r>
              <a:rPr lang="zh-CN" altLang="en-US" sz="1400" dirty="0">
                <a:solidFill>
                  <a:srgbClr val="1C6299"/>
                </a:solidFill>
                <a:latin typeface="Arial" panose="020B0604020202020204" pitchFamily="34" charset="0"/>
                <a:ea typeface="微软雅黑" panose="020B0503020204020204" charset="-122"/>
                <a:sym typeface="+mn-ea"/>
              </a:rPr>
              <a:t>×</a:t>
            </a:r>
            <a:r>
              <a:rPr lang="en-US" altLang="zh-CN" sz="1400" dirty="0">
                <a:solidFill>
                  <a:srgbClr val="1C6299"/>
                </a:solidFill>
                <a:latin typeface="Arial" panose="020B0604020202020204" pitchFamily="34" charset="0"/>
                <a:ea typeface="微软雅黑" panose="020B0503020204020204" charset="-122"/>
                <a:sym typeface="+mn-ea"/>
              </a:rPr>
              <a:t>N</a:t>
            </a:r>
            <a:endParaRPr lang="en-US" altLang="zh-CN" sz="1400" dirty="0">
              <a:solidFill>
                <a:srgbClr val="1C6299"/>
              </a:solidFill>
              <a:latin typeface="Arial" panose="020B0604020202020204" pitchFamily="34" charset="0"/>
              <a:ea typeface="微软雅黑" panose="020B0503020204020204" charset="-122"/>
              <a:sym typeface="+mn-ea"/>
            </a:endParaRPr>
          </a:p>
        </p:txBody>
      </p:sp>
      <p:sp>
        <p:nvSpPr>
          <p:cNvPr id="10" name="文本框 9"/>
          <p:cNvSpPr txBox="1"/>
          <p:nvPr/>
        </p:nvSpPr>
        <p:spPr>
          <a:xfrm>
            <a:off x="6262370" y="5318125"/>
            <a:ext cx="4064000" cy="306705"/>
          </a:xfrm>
          <a:prstGeom prst="rect">
            <a:avLst/>
          </a:prstGeom>
          <a:noFill/>
        </p:spPr>
        <p:txBody>
          <a:bodyPr wrap="square" rtlCol="0">
            <a:spAutoFit/>
          </a:bodyPr>
          <a:p>
            <a:r>
              <a:rPr lang="zh-CN" altLang="en-US" sz="1400" dirty="0">
                <a:solidFill>
                  <a:srgbClr val="1C6299"/>
                </a:solidFill>
                <a:latin typeface="Arial" panose="020B0604020202020204" pitchFamily="34" charset="0"/>
                <a:ea typeface="微软雅黑" panose="020B0503020204020204" charset="-122"/>
                <a:sym typeface="+mn-ea"/>
              </a:rPr>
              <a:t>B×（</a:t>
            </a:r>
            <a:r>
              <a:rPr lang="en-US" altLang="zh-CN" sz="1400" dirty="0">
                <a:solidFill>
                  <a:srgbClr val="1C6299"/>
                </a:solidFill>
                <a:latin typeface="Arial" panose="020B0604020202020204" pitchFamily="34" charset="0"/>
                <a:ea typeface="微软雅黑" panose="020B0503020204020204" charset="-122"/>
                <a:sym typeface="+mn-ea"/>
              </a:rPr>
              <a:t>D</a:t>
            </a:r>
            <a:r>
              <a:rPr lang="zh-CN" altLang="en-US" sz="1400" dirty="0">
                <a:solidFill>
                  <a:srgbClr val="1C6299"/>
                </a:solidFill>
                <a:latin typeface="Arial" panose="020B0604020202020204" pitchFamily="34" charset="0"/>
                <a:ea typeface="微软雅黑" panose="020B0503020204020204" charset="-122"/>
                <a:sym typeface="+mn-ea"/>
              </a:rPr>
              <a:t>×</a:t>
            </a:r>
            <a:r>
              <a:rPr lang="en-US" altLang="zh-CN" sz="1400" dirty="0">
                <a:solidFill>
                  <a:srgbClr val="1C6299"/>
                </a:solidFill>
                <a:latin typeface="Arial" panose="020B0604020202020204" pitchFamily="34" charset="0"/>
                <a:ea typeface="微软雅黑" panose="020B0503020204020204" charset="-122"/>
                <a:sym typeface="+mn-ea"/>
              </a:rPr>
              <a:t>M</a:t>
            </a:r>
            <a:r>
              <a:rPr lang="zh-CN" altLang="en-US" sz="1400" dirty="0">
                <a:solidFill>
                  <a:srgbClr val="1C6299"/>
                </a:solidFill>
                <a:latin typeface="Arial" panose="020B0604020202020204" pitchFamily="34" charset="0"/>
                <a:ea typeface="微软雅黑" panose="020B0503020204020204" charset="-122"/>
                <a:sym typeface="+mn-ea"/>
              </a:rPr>
              <a:t>）×N，分组</a:t>
            </a:r>
            <a:r>
              <a:rPr lang="en-US" altLang="zh-CN" sz="1400" dirty="0">
                <a:solidFill>
                  <a:srgbClr val="1C6299"/>
                </a:solidFill>
                <a:latin typeface="Arial" panose="020B0604020202020204" pitchFamily="34" charset="0"/>
                <a:ea typeface="微软雅黑" panose="020B0503020204020204" charset="-122"/>
                <a:sym typeface="+mn-ea"/>
              </a:rPr>
              <a:t>D</a:t>
            </a:r>
            <a:r>
              <a:rPr lang="zh-CN" altLang="en-US" sz="1400" dirty="0">
                <a:solidFill>
                  <a:srgbClr val="1C6299"/>
                </a:solidFill>
                <a:latin typeface="Arial" panose="020B0604020202020204" pitchFamily="34" charset="0"/>
                <a:ea typeface="微软雅黑" panose="020B0503020204020204" charset="-122"/>
                <a:sym typeface="+mn-ea"/>
              </a:rPr>
              <a:t>个</a:t>
            </a:r>
            <a:r>
              <a:rPr lang="en-US" altLang="zh-CN" sz="1400" dirty="0">
                <a:solidFill>
                  <a:srgbClr val="1C6299"/>
                </a:solidFill>
                <a:latin typeface="Arial" panose="020B0604020202020204" pitchFamily="34" charset="0"/>
                <a:ea typeface="微软雅黑" panose="020B0503020204020204" charset="-122"/>
                <a:sym typeface="+mn-ea"/>
              </a:rPr>
              <a:t>B</a:t>
            </a:r>
            <a:r>
              <a:rPr lang="zh-CN" altLang="en-US" sz="1400" dirty="0">
                <a:solidFill>
                  <a:srgbClr val="1C6299"/>
                </a:solidFill>
                <a:latin typeface="Arial" panose="020B0604020202020204" pitchFamily="34" charset="0"/>
                <a:ea typeface="微软雅黑" panose="020B0503020204020204" charset="-122"/>
                <a:sym typeface="+mn-ea"/>
              </a:rPr>
              <a:t>×</a:t>
            </a:r>
            <a:r>
              <a:rPr lang="en-US" altLang="zh-CN" sz="1400" dirty="0">
                <a:solidFill>
                  <a:srgbClr val="1C6299"/>
                </a:solidFill>
                <a:latin typeface="Arial" panose="020B0604020202020204" pitchFamily="34" charset="0"/>
                <a:ea typeface="微软雅黑" panose="020B0503020204020204" charset="-122"/>
                <a:sym typeface="+mn-ea"/>
              </a:rPr>
              <a:t>M</a:t>
            </a:r>
            <a:r>
              <a:rPr lang="zh-CN" altLang="en-US" sz="1400" dirty="0">
                <a:solidFill>
                  <a:srgbClr val="1C6299"/>
                </a:solidFill>
                <a:latin typeface="Arial" panose="020B0604020202020204" pitchFamily="34" charset="0"/>
                <a:ea typeface="微软雅黑" panose="020B0503020204020204" charset="-122"/>
                <a:sym typeface="+mn-ea"/>
              </a:rPr>
              <a:t>×</a:t>
            </a:r>
            <a:r>
              <a:rPr lang="en-US" altLang="zh-CN" sz="1400" dirty="0">
                <a:solidFill>
                  <a:srgbClr val="1C6299"/>
                </a:solidFill>
                <a:latin typeface="Arial" panose="020B0604020202020204" pitchFamily="34" charset="0"/>
                <a:ea typeface="微软雅黑" panose="020B0503020204020204" charset="-122"/>
                <a:sym typeface="+mn-ea"/>
              </a:rPr>
              <a:t>N</a:t>
            </a:r>
            <a:endParaRPr lang="en-US" altLang="zh-CN" sz="1400" dirty="0">
              <a:solidFill>
                <a:srgbClr val="1C6299"/>
              </a:solidFill>
              <a:latin typeface="Arial" panose="020B0604020202020204" pitchFamily="34" charset="0"/>
              <a:ea typeface="微软雅黑" panose="020B0503020204020204"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1C6299"/>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6" name="矩形 5"/>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7" name="文本框 6"/>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charset="-122"/>
                <a:ea typeface="微软雅黑" panose="020B050302020402020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107837" y="136675"/>
            <a:ext cx="1663415" cy="487234"/>
          </a:xfrm>
          <a:prstGeom prst="rect">
            <a:avLst/>
          </a:prstGeom>
        </p:spPr>
      </p:pic>
      <p:cxnSp>
        <p:nvCxnSpPr>
          <p:cNvPr id="15" name="直接连接符 14"/>
          <p:cNvCxnSpPr/>
          <p:nvPr/>
        </p:nvCxnSpPr>
        <p:spPr>
          <a:xfrm>
            <a:off x="93345" y="993775"/>
            <a:ext cx="11677650"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MH_Entry_1"/>
          <p:cNvSpPr/>
          <p:nvPr>
            <p:custDataLst>
              <p:tags r:id="rId2"/>
            </p:custDataLst>
          </p:nvPr>
        </p:nvSpPr>
        <p:spPr>
          <a:xfrm>
            <a:off x="525147" y="563079"/>
            <a:ext cx="3207711" cy="43053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p>
            <a:r>
              <a:rPr lang="zh-CN" altLang="en-US" sz="2800" dirty="0">
                <a:solidFill>
                  <a:srgbClr val="4472C4"/>
                </a:solidFill>
                <a:latin typeface="Arial" panose="020B0604020202020204" pitchFamily="34" charset="0"/>
                <a:ea typeface="微软雅黑" panose="020B0503020204020204" charset="-122"/>
                <a:sym typeface="Arial" panose="020B0604020202020204" pitchFamily="34" charset="0"/>
              </a:rPr>
              <a:t>实验</a:t>
            </a:r>
            <a:endParaRPr lang="zh-CN" altLang="en-US" sz="2800" dirty="0">
              <a:solidFill>
                <a:srgbClr val="4472C4"/>
              </a:solidFill>
              <a:latin typeface="Arial" panose="020B0604020202020204" pitchFamily="34" charset="0"/>
              <a:ea typeface="微软雅黑" panose="020B0503020204020204" charset="-122"/>
              <a:sym typeface="Arial" panose="020B0604020202020204" pitchFamily="34" charset="0"/>
            </a:endParaRPr>
          </a:p>
        </p:txBody>
      </p:sp>
      <p:pic>
        <p:nvPicPr>
          <p:cNvPr id="3" name="图片 2"/>
          <p:cNvPicPr>
            <a:picLocks noChangeAspect="1"/>
          </p:cNvPicPr>
          <p:nvPr/>
        </p:nvPicPr>
        <p:blipFill>
          <a:blip r:embed="rId3"/>
          <a:stretch>
            <a:fillRect/>
          </a:stretch>
        </p:blipFill>
        <p:spPr>
          <a:xfrm>
            <a:off x="1386840" y="1416685"/>
            <a:ext cx="9366885" cy="3918585"/>
          </a:xfrm>
          <a:prstGeom prst="rect">
            <a:avLst/>
          </a:prstGeom>
        </p:spPr>
      </p:pic>
    </p:spTree>
  </p:cSld>
  <p:clrMapOvr>
    <a:masterClrMapping/>
  </p:clrMapOvr>
</p:sld>
</file>

<file path=ppt/tags/tag1.xml><?xml version="1.0" encoding="utf-8"?>
<p:tagLst xmlns:p="http://schemas.openxmlformats.org/presentationml/2006/main">
  <p:tag name="MH" val="20160830110146"/>
  <p:tag name="MH_LIBRARY" val="CONTENTS"/>
  <p:tag name="MH_TYPE" val="ENTRY"/>
  <p:tag name="ID" val="553512"/>
  <p:tag name="MH_ORDER" val="1"/>
  <p:tag name="KSO_WM_DIAGRAM_VIRTUALLY_FRAME" val="{&quot;height&quot;:405.72748031496064,&quot;left&quot;:508.60850393700787,&quot;top&quot;:76.1123622047244,&quot;width&quot;:342.7673228346457}"/>
</p:tagLst>
</file>

<file path=ppt/tags/tag10.xml><?xml version="1.0" encoding="utf-8"?>
<p:tagLst xmlns:p="http://schemas.openxmlformats.org/presentationml/2006/main">
  <p:tag name="MH" val="20160830110146"/>
  <p:tag name="MH_LIBRARY" val="CONTENTS"/>
  <p:tag name="MH_TYPE" val="ENTRY"/>
  <p:tag name="ID" val="553512"/>
  <p:tag name="MH_ORDER" val="1"/>
  <p:tag name="KSO_WM_DIAGRAM_VIRTUALLY_FRAME" val="{&quot;height&quot;:405.72748031496064,&quot;left&quot;:508.60850393700787,&quot;top&quot;:76.1123622047244,&quot;width&quot;:342.7673228346457}"/>
</p:tagLst>
</file>

<file path=ppt/tags/tag11.xml><?xml version="1.0" encoding="utf-8"?>
<p:tagLst xmlns:p="http://schemas.openxmlformats.org/presentationml/2006/main">
  <p:tag name="MH" val="20160830110146"/>
  <p:tag name="MH_LIBRARY" val="CONTENTS"/>
  <p:tag name="MH_TYPE" val="ENTRY"/>
  <p:tag name="ID" val="553512"/>
  <p:tag name="MH_ORDER" val="1"/>
  <p:tag name="KSO_WM_DIAGRAM_VIRTUALLY_FRAME" val="{&quot;height&quot;:405.72748031496064,&quot;left&quot;:508.60850393700787,&quot;top&quot;:76.1123622047244,&quot;width&quot;:342.7673228346457}"/>
</p:tagLst>
</file>

<file path=ppt/tags/tag12.xml><?xml version="1.0" encoding="utf-8"?>
<p:tagLst xmlns:p="http://schemas.openxmlformats.org/presentationml/2006/main">
  <p:tag name="MH" val="20160830110146"/>
  <p:tag name="MH_LIBRARY" val="CONTENTS"/>
  <p:tag name="MH_TYPE" val="ENTRY"/>
  <p:tag name="ID" val="553512"/>
  <p:tag name="MH_ORDER" val="1"/>
  <p:tag name="KSO_WM_DIAGRAM_VIRTUALLY_FRAME" val="{&quot;height&quot;:405.72748031496064,&quot;left&quot;:508.60850393700787,&quot;top&quot;:76.1123622047244,&quot;width&quot;:342.7673228346457}"/>
</p:tagLst>
</file>

<file path=ppt/tags/tag13.xml><?xml version="1.0" encoding="utf-8"?>
<p:tagLst xmlns:p="http://schemas.openxmlformats.org/presentationml/2006/main">
  <p:tag name="MH" val="20160830110146"/>
  <p:tag name="MH_LIBRARY" val="CONTENTS"/>
  <p:tag name="MH_TYPE" val="ENTRY"/>
  <p:tag name="ID" val="553512"/>
  <p:tag name="MH_ORDER" val="1"/>
  <p:tag name="KSO_WM_DIAGRAM_VIRTUALLY_FRAME" val="{&quot;height&quot;:405.72748031496064,&quot;left&quot;:508.60850393700787,&quot;top&quot;:76.1123622047244,&quot;width&quot;:342.7673228346457}"/>
</p:tagLst>
</file>

<file path=ppt/tags/tag2.xml><?xml version="1.0" encoding="utf-8"?>
<p:tagLst xmlns:p="http://schemas.openxmlformats.org/presentationml/2006/main">
  <p:tag name="MH" val="20160830110146"/>
  <p:tag name="MH_LIBRARY" val="CONTENTS"/>
  <p:tag name="MH_TYPE" val="ENTRY"/>
  <p:tag name="ID" val="553512"/>
  <p:tag name="MH_ORDER" val="1"/>
  <p:tag name="KSO_WM_DIAGRAM_VIRTUALLY_FRAME" val="{&quot;height&quot;:405.72748031496064,&quot;left&quot;:508.60850393700787,&quot;top&quot;:76.1123622047244,&quot;width&quot;:342.7673228346457}"/>
</p:tagLst>
</file>

<file path=ppt/tags/tag3.xml><?xml version="1.0" encoding="utf-8"?>
<p:tagLst xmlns:p="http://schemas.openxmlformats.org/presentationml/2006/main">
  <p:tag name="MH" val="20160830110146"/>
  <p:tag name="MH_LIBRARY" val="CONTENTS"/>
  <p:tag name="MH_TYPE" val="ENTRY"/>
  <p:tag name="ID" val="553512"/>
  <p:tag name="MH_ORDER" val="1"/>
  <p:tag name="KSO_WM_DIAGRAM_VIRTUALLY_FRAME" val="{&quot;height&quot;:405.72748031496064,&quot;left&quot;:508.60850393700787,&quot;top&quot;:76.1123622047244,&quot;width&quot;:342.7673228346457}"/>
</p:tagLst>
</file>

<file path=ppt/tags/tag4.xml><?xml version="1.0" encoding="utf-8"?>
<p:tagLst xmlns:p="http://schemas.openxmlformats.org/presentationml/2006/main">
  <p:tag name="MH" val="20160830110146"/>
  <p:tag name="MH_LIBRARY" val="CONTENTS"/>
  <p:tag name="MH_TYPE" val="ENTRY"/>
  <p:tag name="ID" val="553512"/>
  <p:tag name="MH_ORDER" val="1"/>
  <p:tag name="KSO_WM_DIAGRAM_VIRTUALLY_FRAME" val="{&quot;height&quot;:405.72748031496064,&quot;left&quot;:508.60850393700787,&quot;top&quot;:76.1123622047244,&quot;width&quot;:342.7673228346457}"/>
</p:tagLst>
</file>

<file path=ppt/tags/tag5.xml><?xml version="1.0" encoding="utf-8"?>
<p:tagLst xmlns:p="http://schemas.openxmlformats.org/presentationml/2006/main">
  <p:tag name="MH" val="20160830110146"/>
  <p:tag name="MH_LIBRARY" val="CONTENTS"/>
  <p:tag name="MH_TYPE" val="ENTRY"/>
  <p:tag name="ID" val="553512"/>
  <p:tag name="MH_ORDER" val="1"/>
  <p:tag name="KSO_WM_DIAGRAM_VIRTUALLY_FRAME" val="{&quot;height&quot;:405.72748031496064,&quot;left&quot;:508.60850393700787,&quot;top&quot;:76.1123622047244,&quot;width&quot;:342.7673228346457}"/>
</p:tagLst>
</file>

<file path=ppt/tags/tag6.xml><?xml version="1.0" encoding="utf-8"?>
<p:tagLst xmlns:p="http://schemas.openxmlformats.org/presentationml/2006/main">
  <p:tag name="MH" val="20160830110146"/>
  <p:tag name="MH_LIBRARY" val="CONTENTS"/>
  <p:tag name="MH_TYPE" val="ENTRY"/>
  <p:tag name="ID" val="553512"/>
  <p:tag name="MH_ORDER" val="1"/>
  <p:tag name="KSO_WM_DIAGRAM_VIRTUALLY_FRAME" val="{&quot;height&quot;:405.72748031496064,&quot;left&quot;:508.60850393700787,&quot;top&quot;:76.1123622047244,&quot;width&quot;:342.7673228346457}"/>
</p:tagLst>
</file>

<file path=ppt/tags/tag7.xml><?xml version="1.0" encoding="utf-8"?>
<p:tagLst xmlns:p="http://schemas.openxmlformats.org/presentationml/2006/main">
  <p:tag name="MH" val="20160830110146"/>
  <p:tag name="MH_LIBRARY" val="CONTENTS"/>
  <p:tag name="MH_TYPE" val="ENTRY"/>
  <p:tag name="ID" val="553512"/>
  <p:tag name="MH_ORDER" val="1"/>
  <p:tag name="KSO_WM_DIAGRAM_VIRTUALLY_FRAME" val="{&quot;height&quot;:405.72748031496064,&quot;left&quot;:508.60850393700787,&quot;top&quot;:76.1123622047244,&quot;width&quot;:342.7673228346457}"/>
</p:tagLst>
</file>

<file path=ppt/tags/tag8.xml><?xml version="1.0" encoding="utf-8"?>
<p:tagLst xmlns:p="http://schemas.openxmlformats.org/presentationml/2006/main">
  <p:tag name="MH" val="20160830110146"/>
  <p:tag name="MH_LIBRARY" val="CONTENTS"/>
  <p:tag name="MH_TYPE" val="ENTRY"/>
  <p:tag name="ID" val="553512"/>
  <p:tag name="MH_ORDER" val="1"/>
  <p:tag name="KSO_WM_DIAGRAM_VIRTUALLY_FRAME" val="{&quot;height&quot;:405.72748031496064,&quot;left&quot;:508.60850393700787,&quot;top&quot;:76.1123622047244,&quot;width&quot;:342.7673228346457}"/>
</p:tagLst>
</file>

<file path=ppt/tags/tag9.xml><?xml version="1.0" encoding="utf-8"?>
<p:tagLst xmlns:p="http://schemas.openxmlformats.org/presentationml/2006/main">
  <p:tag name="MH" val="20160830110146"/>
  <p:tag name="MH_LIBRARY" val="CONTENTS"/>
  <p:tag name="MH_TYPE" val="ENTRY"/>
  <p:tag name="ID" val="553512"/>
  <p:tag name="MH_ORDER" val="1"/>
  <p:tag name="KSO_WM_DIAGRAM_VIRTUALLY_FRAME" val="{&quot;height&quot;:405.72748031496064,&quot;left&quot;:508.60850393700787,&quot;top&quot;:76.1123622047244,&quot;width&quot;:342.767322834645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2017</Words>
  <Application>WPS 演示</Application>
  <PresentationFormat>宽屏</PresentationFormat>
  <Paragraphs>122</Paragraphs>
  <Slides>15</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Arial</vt:lpstr>
      <vt:lpstr>宋体</vt:lpstr>
      <vt:lpstr>Wingdings</vt:lpstr>
      <vt:lpstr>Calibri</vt:lpstr>
      <vt:lpstr>等线</vt:lpstr>
      <vt:lpstr>微软雅黑</vt:lpstr>
      <vt:lpstr>Arial</vt:lpstr>
      <vt:lpstr>思源黑体</vt:lpstr>
      <vt:lpstr>Arial Unicode MS</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A从前慢</cp:lastModifiedBy>
  <cp:revision>24</cp:revision>
  <dcterms:created xsi:type="dcterms:W3CDTF">2023-07-14T02:47:00Z</dcterms:created>
  <dcterms:modified xsi:type="dcterms:W3CDTF">2025-01-08T05:06:14Z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2052-12.1.0.19302</vt:lpwstr>
  </property>
  <property fmtid="{D5CDD505-2E9C-101B-9397-08002B2CF9AE}" pid="3" name="ICV">
    <vt:lpwstr>F3D8EF11C90F4E0CBBE7E29FD760F78A_12</vt:lpwstr>
  </property>
</Properties>
</file>