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5" r:id="rId4"/>
  </p:sldMasterIdLst>
  <p:notesMasterIdLst>
    <p:notesMasterId r:id="rId7"/>
  </p:notesMasterIdLst>
  <p:sldIdLst>
    <p:sldId id="3228" r:id="rId5"/>
    <p:sldId id="3238" r:id="rId6"/>
    <p:sldId id="3251" r:id="rId8"/>
    <p:sldId id="3239" r:id="rId9"/>
    <p:sldId id="3232" r:id="rId10"/>
    <p:sldId id="3266" r:id="rId11"/>
    <p:sldId id="3267" r:id="rId12"/>
    <p:sldId id="3253" r:id="rId13"/>
    <p:sldId id="3254" r:id="rId14"/>
    <p:sldId id="3275" r:id="rId15"/>
    <p:sldId id="3257" r:id="rId16"/>
    <p:sldId id="3268" r:id="rId17"/>
    <p:sldId id="3269" r:id="rId18"/>
    <p:sldId id="3231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89022499" name="EuQian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1A78C3"/>
    <a:srgbClr val="1A78C2"/>
    <a:srgbClr val="1B6299"/>
    <a:srgbClr val="8609AD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75465" autoAdjust="0"/>
  </p:normalViewPr>
  <p:slideViewPr>
    <p:cSldViewPr snapToGrid="0" showGuides="1">
      <p:cViewPr varScale="1">
        <p:scale>
          <a:sx n="72" d="100"/>
          <a:sy n="72" d="100"/>
        </p:scale>
        <p:origin x="8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9022499" dt="2025-01-02T02:27:33.62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9022499" dt="2025-01-02T02:27:33.622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MMSE</a:t>
            </a:r>
            <a:r>
              <a:rPr lang="zh-CN" altLang="en-US" dirty="0"/>
              <a:t>是一种优化接收信号质量的技术，它通过最小化接收信号的误差来优化信号与干扰噪声比（</a:t>
            </a:r>
            <a:r>
              <a:rPr lang="en-US" altLang="zh-CN" dirty="0"/>
              <a:t>SINR</a:t>
            </a:r>
            <a:r>
              <a:rPr lang="zh-CN" altLang="en-US" dirty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在多天线基站（</a:t>
            </a:r>
            <a:r>
              <a:rPr lang="en-US" altLang="zh-CN" dirty="0"/>
              <a:t>MIMO</a:t>
            </a:r>
            <a:r>
              <a:rPr lang="zh-CN" altLang="en-US" dirty="0"/>
              <a:t>）下，</a:t>
            </a:r>
            <a:r>
              <a:rPr lang="en-US" altLang="zh-CN" dirty="0"/>
              <a:t>MMSE</a:t>
            </a:r>
            <a:r>
              <a:rPr lang="zh-CN" altLang="en-US" dirty="0"/>
              <a:t>（最小均方误差）接收技术帮助优化信号接收质量，从而提高信号与干扰噪声比（</a:t>
            </a:r>
            <a:r>
              <a:rPr lang="en-US" altLang="zh-CN" dirty="0"/>
              <a:t>SINR</a:t>
            </a:r>
            <a:r>
              <a:rPr lang="zh-CN" altLang="en-US" dirty="0"/>
              <a:t>）。</a:t>
            </a:r>
            <a:r>
              <a:rPr lang="en-US" altLang="zh-CN" dirty="0"/>
              <a:t>MMSE</a:t>
            </a:r>
            <a:r>
              <a:rPr lang="zh-CN" altLang="en-US" dirty="0"/>
              <a:t>接收是从信号与干扰噪声比角度最优的选择，有助于减小由于</a:t>
            </a:r>
            <a:r>
              <a:rPr lang="en-US" altLang="zh-CN" dirty="0"/>
              <a:t>UAV</a:t>
            </a:r>
            <a:r>
              <a:rPr lang="zh-CN" altLang="en-US" dirty="0"/>
              <a:t>信号传输对地面用户的干扰。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其中</a:t>
            </a:r>
            <a:r>
              <a:rPr lang="en-US" altLang="zh-CN"/>
              <a:t> P0 </a:t>
            </a:r>
            <a:r>
              <a:rPr lang="zh-CN" altLang="en-US"/>
              <a:t>和</a:t>
            </a:r>
            <a:r>
              <a:rPr lang="en-US" altLang="zh-CN"/>
              <a:t> Pi </a:t>
            </a:r>
            <a:r>
              <a:rPr lang="zh-CN" altLang="en-US"/>
              <a:t>分别表示叶片轮廓和感应功率。</a:t>
            </a:r>
            <a:r>
              <a:rPr lang="en-US" altLang="zh-CN"/>
              <a:t> </a:t>
            </a:r>
            <a:r>
              <a:rPr lang="zh-CN" altLang="en-US"/>
              <a:t>另外，</a:t>
            </a:r>
            <a:r>
              <a:rPr lang="en-US" altLang="zh-CN"/>
              <a:t>Utip</a:t>
            </a:r>
            <a:r>
              <a:rPr lang="zh-CN" altLang="en-US"/>
              <a:t>为旋翼桨叶叶尖速度，</a:t>
            </a:r>
            <a:r>
              <a:rPr lang="en-US" altLang="zh-CN"/>
              <a:t>v0</a:t>
            </a:r>
            <a:r>
              <a:rPr lang="zh-CN" altLang="en-US"/>
              <a:t>为平均旋翼诱导速度，</a:t>
            </a:r>
            <a:r>
              <a:rPr lang="en-US" altLang="zh-CN"/>
              <a:t>d0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分别为机身阻力比和旋翼密实度，</a:t>
            </a:r>
            <a:r>
              <a:rPr lang="en-US" altLang="zh-CN"/>
              <a:t>ι</a:t>
            </a:r>
            <a:r>
              <a:rPr lang="zh-CN" altLang="en-US"/>
              <a:t>表示空气密度，</a:t>
            </a:r>
            <a:r>
              <a:rPr lang="en-US" altLang="zh-CN"/>
              <a:t>A</a:t>
            </a:r>
            <a:r>
              <a:rPr lang="zh-CN" altLang="en-US"/>
              <a:t>表示旋翼盘面积。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 </a:t>
            </a:r>
            <a:r>
              <a:rPr lang="zh-CN" altLang="en-US"/>
              <a:t>是传输带宽，</a:t>
            </a:r>
            <a:r>
              <a:rPr lang="en-US" altLang="zh-CN"/>
              <a:t>δ </a:t>
            </a:r>
            <a:r>
              <a:rPr lang="zh-CN" altLang="en-US"/>
              <a:t>是时间步长，</a:t>
            </a:r>
            <a:r>
              <a:rPr lang="en-US" altLang="zh-CN"/>
              <a:t>β0</a:t>
            </a:r>
            <a:r>
              <a:rPr lang="zh-CN" altLang="en-US"/>
              <a:t>和</a:t>
            </a:r>
            <a:r>
              <a:rPr lang="en-US" altLang="zh-CN"/>
              <a:t>κ </a:t>
            </a:r>
            <a:r>
              <a:rPr lang="zh-CN" altLang="en-US"/>
              <a:t>分别是路径损耗的参考距离（</a:t>
            </a:r>
            <a:r>
              <a:rPr lang="en-US" altLang="zh-CN"/>
              <a:t>1</a:t>
            </a:r>
            <a:r>
              <a:rPr lang="zh-CN" altLang="en-US"/>
              <a:t>米）和路径损耗指数，</a:t>
            </a:r>
            <a:r>
              <a:rPr lang="en-US" altLang="zh-CN"/>
              <a:t>d</a:t>
            </a:r>
            <a:r>
              <a:rPr lang="zh-CN" altLang="en-US"/>
              <a:t>是第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en-US" altLang="zh-CN"/>
              <a:t>UAV</a:t>
            </a:r>
            <a:r>
              <a:rPr lang="zh-CN" altLang="en-US"/>
              <a:t>与第</a:t>
            </a:r>
            <a:r>
              <a:rPr lang="en-US" altLang="zh-CN"/>
              <a:t> </a:t>
            </a:r>
            <a:r>
              <a:rPr lang="en-US" altLang="en-US"/>
              <a:t>ℓ</a:t>
            </a:r>
            <a:r>
              <a:rPr lang="en-US" altLang="zh-CN"/>
              <a:t> </a:t>
            </a:r>
            <a:r>
              <a:rPr lang="zh-CN" altLang="en-US"/>
              <a:t>个</a:t>
            </a:r>
            <a:r>
              <a:rPr lang="en-US" altLang="zh-CN"/>
              <a:t>IoT</a:t>
            </a:r>
            <a:r>
              <a:rPr lang="zh-CN" altLang="en-US"/>
              <a:t>设备之间的距离，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从物联网设备收集数据后，无人机与基站进行通信。</a:t>
            </a:r>
            <a:r>
              <a:rPr lang="en-US" altLang="zh-CN"/>
              <a:t> </a:t>
            </a:r>
            <a:r>
              <a:rPr lang="zh-CN" altLang="en-US"/>
              <a:t>同时，所有</a:t>
            </a:r>
            <a:r>
              <a:rPr lang="en-US" altLang="zh-CN"/>
              <a:t> K </a:t>
            </a:r>
            <a:r>
              <a:rPr lang="zh-CN" altLang="en-US"/>
              <a:t>个</a:t>
            </a:r>
            <a:r>
              <a:rPr lang="en-US" altLang="zh-CN"/>
              <a:t> GU </a:t>
            </a:r>
            <a:r>
              <a:rPr lang="zh-CN" altLang="en-US"/>
              <a:t>在任务期间主动向</a:t>
            </a:r>
            <a:r>
              <a:rPr lang="en-US" altLang="zh-CN"/>
              <a:t> BS </a:t>
            </a:r>
            <a:r>
              <a:rPr lang="zh-CN" altLang="en-US"/>
              <a:t>传输数据。因此，需要对空中和地面用户通过蜂窝网络的通信过程进行建模。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在实际的通信系统中，基站（</a:t>
            </a:r>
            <a:r>
              <a:rPr lang="en-US" altLang="zh-CN"/>
              <a:t>BS</a:t>
            </a:r>
            <a:r>
              <a:rPr lang="zh-CN" altLang="en-US"/>
              <a:t>）对</a:t>
            </a:r>
            <a:r>
              <a:rPr lang="en-US" altLang="zh-CN"/>
              <a:t>UAV</a:t>
            </a:r>
            <a:r>
              <a:rPr lang="zh-CN" altLang="en-US"/>
              <a:t>与基站之间的信道状态信息（</a:t>
            </a:r>
            <a:r>
              <a:rPr lang="en-US" altLang="zh-CN"/>
              <a:t>CSI</a:t>
            </a:r>
            <a:r>
              <a:rPr lang="zh-CN" altLang="en-US"/>
              <a:t>）通常是估算的，且这种估算存在误差。因此，文章讨论了信道估计的不完美性，这在</a:t>
            </a:r>
            <a:r>
              <a:rPr lang="en-US" altLang="zh-CN"/>
              <a:t>UAV</a:t>
            </a:r>
            <a:r>
              <a:rPr lang="zh-CN" altLang="en-US"/>
              <a:t>轨迹优化中引入了额外的复杂性。</a:t>
            </a:r>
            <a:endParaRPr lang="zh-CN" altLang="en-US"/>
          </a:p>
          <a:p>
            <a:r>
              <a:rPr lang="en-US" altLang="zh-CN"/>
              <a:t>K(n) m</a:t>
            </a:r>
            <a:r>
              <a:rPr lang="zh-CN" altLang="en-US"/>
              <a:t>是</a:t>
            </a:r>
            <a:r>
              <a:rPr lang="en-US" altLang="zh-CN"/>
              <a:t>Rician</a:t>
            </a:r>
            <a:r>
              <a:rPr lang="zh-CN" altLang="en-US"/>
              <a:t>因子，表示</a:t>
            </a:r>
            <a:r>
              <a:rPr lang="en-US" altLang="zh-CN"/>
              <a:t>LoS</a:t>
            </a:r>
            <a:r>
              <a:rPr lang="zh-CN" altLang="en-US"/>
              <a:t>（视距）路径和多径信号的强度比。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</a:t>
            </a:r>
            <a:r>
              <a:rPr lang="zh-CN" altLang="en-US"/>
              <a:t>是地面用户的信道估计</a:t>
            </a:r>
            <a:r>
              <a:rPr lang="en-US" altLang="zh-CN"/>
              <a:t>;pj</a:t>
            </a:r>
            <a:r>
              <a:rPr lang="zh-CN" altLang="en-US"/>
              <a:t>和</a:t>
            </a:r>
            <a:r>
              <a:rPr lang="en-US" altLang="zh-CN"/>
              <a:t> pm</a:t>
            </a:r>
            <a:r>
              <a:rPr lang="zh-CN" altLang="en-US"/>
              <a:t>是各地面用户和</a:t>
            </a:r>
            <a:r>
              <a:rPr lang="en-US" altLang="zh-CN"/>
              <a:t>UAV</a:t>
            </a:r>
            <a:r>
              <a:rPr lang="zh-CN" altLang="en-US"/>
              <a:t>的传输功率。</a:t>
            </a:r>
            <a:r>
              <a:rPr lang="en-US" altLang="zh-CN"/>
              <a:t>gm</a:t>
            </a:r>
            <a:r>
              <a:rPr lang="zh-CN" altLang="en-US"/>
              <a:t>和</a:t>
            </a:r>
            <a:r>
              <a:rPr lang="en-US" altLang="zh-CN"/>
              <a:t>gk</a:t>
            </a:r>
            <a:r>
              <a:rPr lang="zh-CN" altLang="en-US"/>
              <a:t>分别是</a:t>
            </a:r>
            <a:r>
              <a:rPr lang="en-US" altLang="zh-CN"/>
              <a:t>UAV</a:t>
            </a:r>
            <a:r>
              <a:rPr lang="zh-CN" altLang="en-US"/>
              <a:t>与基站、地面用户与基站之间的信道响应</a:t>
            </a:r>
            <a:endParaRPr lang="zh-CN" altLang="en-US"/>
          </a:p>
          <a:p>
            <a:r>
              <a:rPr lang="zh-CN" altLang="en-US"/>
              <a:t>分数是导频开销，表示用于信道估算的时间占总时间的比例。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DDPG</a:t>
            </a:r>
            <a:r>
              <a:rPr lang="zh-CN" altLang="en-US" dirty="0"/>
              <a:t>中，策略（</a:t>
            </a:r>
            <a:r>
              <a:rPr lang="en-US" altLang="zh-CN" dirty="0"/>
              <a:t>actor</a:t>
            </a:r>
            <a:r>
              <a:rPr lang="zh-CN" altLang="en-US" dirty="0"/>
              <a:t>）和价值函数（</a:t>
            </a:r>
            <a:r>
              <a:rPr lang="en-US" altLang="zh-CN" dirty="0"/>
              <a:t>critic</a:t>
            </a:r>
            <a:r>
              <a:rPr lang="zh-CN" altLang="en-US" dirty="0"/>
              <a:t>）会同时更新，这可能导致策略的更新与</a:t>
            </a:r>
            <a:r>
              <a:rPr lang="en-US" altLang="zh-CN" dirty="0"/>
              <a:t>Q</a:t>
            </a:r>
            <a:r>
              <a:rPr lang="zh-CN" altLang="en-US" dirty="0"/>
              <a:t>函数的更新不一致，从而导致不稳定的学习过程。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1.xml"/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412601"/>
            <a:ext cx="12191331" cy="2555888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6821" y="3597961"/>
            <a:ext cx="6953511" cy="335915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algn="r" defTabSz="913765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——2024</a:t>
            </a: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TWC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5628" y="2126409"/>
            <a:ext cx="114128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Multi-UAV Reinforcement Learning for Data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765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Collection in Cellular MIMO Networks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3" y="4848757"/>
            <a:ext cx="2146785" cy="198476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9713344" y="5464454"/>
            <a:ext cx="26081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</a:t>
            </a:r>
            <a:r>
              <a:rPr lang="zh-CN" altLang="en-US" dirty="0"/>
              <a:t>贺俊宇</a:t>
            </a:r>
            <a:endParaRPr lang="zh-CN" altLang="en-US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2025.1.8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27325" y="4028440"/>
            <a:ext cx="72580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Carles Diaz-Vilor , Member, IEEE, Amr M. Abdelhady , Senior Member, IEEE,</a:t>
            </a:r>
            <a:endParaRPr lang="en-US" altLang="zh-CN"/>
          </a:p>
          <a:p>
            <a:r>
              <a:rPr lang="en-US" altLang="zh-CN"/>
              <a:t>Ahmed M. Eltawil, Senior Member, IEEE, and Hamid Jafarkhani , Fellow, IEEE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199" y="-100014"/>
            <a:ext cx="678410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TD3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算法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005" y="1067435"/>
            <a:ext cx="9004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无人机间的距离、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设备的位置、待传输的数据量、无人机目标点的位置信息、无人机到基站的距离、剩余能量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200" y="2339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动作空间：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129790"/>
            <a:ext cx="3497580" cy="7010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96060" y="2971165"/>
            <a:ext cx="8981440" cy="1065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其中：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a(n)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,a(n)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,a(n)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对应无人机的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三维位置变化；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a(n)</a:t>
            </a:r>
            <a:r>
              <a:rPr lang="en-US" altLang="zh-CN" sz="16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表示无人机的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传输功率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200" y="3775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奖励函数：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065" y="3481070"/>
            <a:ext cx="3244850" cy="863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51915" y="4344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：最小化成本函数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51915" y="4900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：避免碰撞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51915" y="5457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：收集</a:t>
            </a:r>
            <a:r>
              <a:rPr lang="en-US" altLang="zh-CN"/>
              <a:t>IOT</a:t>
            </a:r>
            <a:r>
              <a:rPr lang="zh-CN" altLang="en-US"/>
              <a:t>设备数据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69610" y="4344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：满足</a:t>
            </a:r>
            <a:r>
              <a:rPr lang="en-US" altLang="zh-CN"/>
              <a:t>AoI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69610" y="4900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：保持</a:t>
            </a:r>
            <a:r>
              <a:rPr lang="zh-CN" altLang="en-US"/>
              <a:t>能量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69610" y="5457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：满足能量约束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199" y="-100014"/>
            <a:ext cx="678410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数值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结果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1473200"/>
            <a:ext cx="10541000" cy="391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199" y="-100014"/>
            <a:ext cx="678410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数值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结果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489710"/>
            <a:ext cx="10600690" cy="421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199" y="-100014"/>
            <a:ext cx="678410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数值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结果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1379220"/>
            <a:ext cx="10276205" cy="4098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5905" y="5918835"/>
            <a:ext cx="9296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[1]C. Diaz-Vilor, M. A. Almasi, A. M. Abdelhady, A. Celik, A. M. Eltawil,and H. Jafarkhani, “Sensing and communication in UAV cellular networks: Design and optimization,” IEEE Trans. Wireless Commun.,vol. 23, no. 6, pp. 5456–5472, Jun. 2024.</a:t>
            </a:r>
            <a:endParaRPr lang="en-US" altLang="zh-CN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17338" y="1135454"/>
            <a:ext cx="10858500" cy="12171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05"/>
          <p:cNvSpPr txBox="1"/>
          <p:nvPr/>
        </p:nvSpPr>
        <p:spPr>
          <a:xfrm>
            <a:off x="660400" y="1268140"/>
            <a:ext cx="10692450" cy="1057330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lvl="0">
              <a:lnSpc>
                <a:spcPct val="150000"/>
              </a:lnSpc>
              <a:spcBef>
                <a:spcPct val="0"/>
              </a:spcBef>
              <a:defRPr sz="110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近年来，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UAV</a:t>
            </a: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通过其移动性和适应性来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辅助通信增强了无线网络性能，成为理想的数据收集解决方案，尤其在复杂地形中优化部署和轨迹，能够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显著提升无线网络的覆盖和效率。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背景与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挑战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905" y="3244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主要挑战：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18110" y="3714115"/>
            <a:ext cx="1026922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非凸优化问题：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轨迹优化涉及复杂的非凸函数，难以用传统方法解决。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干扰控制：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收集数据后，需要确保其传输不会干扰地面用户（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GU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）的通信。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信息延迟：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某些应用对延迟非常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敏感，需要最小化从收集到传输的延迟，即降低信息年龄（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222490" y="3993515"/>
            <a:ext cx="396875" cy="23495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68565" y="3930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TD3</a:t>
            </a:r>
            <a:r>
              <a:rPr lang="zh-CN" altLang="en-US" b="1">
                <a:solidFill>
                  <a:srgbClr val="FF0000"/>
                </a:solidFill>
              </a:rPr>
              <a:t>算法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35315" y="4439920"/>
            <a:ext cx="219900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MMSE</a:t>
            </a:r>
            <a:r>
              <a:rPr lang="zh-CN" altLang="en-US" sz="1600" b="1">
                <a:solidFill>
                  <a:srgbClr val="FF0000"/>
                </a:solidFill>
              </a:rPr>
              <a:t>接收和功率控制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7896860" y="4479290"/>
            <a:ext cx="366395" cy="23495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99270" y="49177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 b="1">
                <a:solidFill>
                  <a:srgbClr val="FF0000"/>
                </a:solidFill>
              </a:rPr>
              <a:t>优化任务完成时间和飞行时间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9088755" y="4968875"/>
            <a:ext cx="366395" cy="23495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494665" y="939165"/>
            <a:ext cx="10858500" cy="49733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提出了一个新的多</a:t>
            </a:r>
            <a:r>
              <a:rPr lang="en-US" altLang="zh-CN"/>
              <a:t>UAV</a:t>
            </a:r>
            <a:r>
              <a:rPr lang="zh-CN" altLang="en-US"/>
              <a:t>数据收集问题的分析框架，考虑了多个关键因素（</a:t>
            </a:r>
            <a:r>
              <a:rPr lang="en-US" altLang="zh-CN"/>
              <a:t>MIMO</a:t>
            </a:r>
            <a:r>
              <a:rPr lang="zh-CN" altLang="en-US"/>
              <a:t>网络、不完美</a:t>
            </a:r>
            <a:r>
              <a:rPr lang="en-US" altLang="zh-CN"/>
              <a:t>CSI</a:t>
            </a:r>
            <a:r>
              <a:rPr lang="zh-CN" altLang="en-US"/>
              <a:t>、</a:t>
            </a:r>
            <a:r>
              <a:rPr lang="en-US" altLang="zh-CN"/>
              <a:t>MMSE</a:t>
            </a:r>
            <a:r>
              <a:rPr lang="zh-CN" altLang="en-US"/>
              <a:t>接收）。</a:t>
            </a:r>
            <a:endParaRPr lang="zh-CN" altLang="en-US"/>
          </a:p>
          <a:p>
            <a:pPr algn="ctr"/>
            <a:r>
              <a:rPr lang="zh-CN" altLang="en-US"/>
              <a:t>提出了一个综合的多目标优化问题，既优化</a:t>
            </a:r>
            <a:r>
              <a:rPr lang="en-US" altLang="zh-CN"/>
              <a:t>UAV</a:t>
            </a:r>
            <a:r>
              <a:rPr lang="zh-CN" altLang="en-US"/>
              <a:t>轨迹，又优化其传输功率，解决飞行时间最小化与干扰控制之间的平衡。</a:t>
            </a:r>
            <a:endParaRPr lang="zh-CN" altLang="en-US"/>
          </a:p>
          <a:p>
            <a:pPr algn="ctr"/>
            <a:r>
              <a:rPr lang="zh-CN" altLang="en-US"/>
              <a:t>采用强化学习（</a:t>
            </a:r>
            <a:r>
              <a:rPr lang="en-US" altLang="zh-CN"/>
              <a:t>TD3</a:t>
            </a:r>
            <a:r>
              <a:rPr lang="zh-CN" altLang="en-US"/>
              <a:t>算法）解决了非凸优化问题，使</a:t>
            </a:r>
            <a:r>
              <a:rPr lang="en-US" altLang="zh-CN"/>
              <a:t>UAV</a:t>
            </a:r>
            <a:r>
              <a:rPr lang="zh-CN" altLang="en-US"/>
              <a:t>能够高效地学习优化策略。</a:t>
            </a:r>
            <a:endParaRPr lang="zh-CN" altLang="en-US"/>
          </a:p>
          <a:p>
            <a:pPr algn="ctr"/>
            <a:r>
              <a:rPr lang="zh-CN" altLang="en-US"/>
              <a:t>引入资源共享和干扰控制机制，通过</a:t>
            </a:r>
            <a:r>
              <a:rPr lang="en-US" altLang="zh-CN"/>
              <a:t>MIMO</a:t>
            </a:r>
            <a:r>
              <a:rPr lang="zh-CN" altLang="en-US"/>
              <a:t>和功率控制技术减少干扰。</a:t>
            </a:r>
            <a:endParaRPr lang="zh-CN" altLang="en-US"/>
          </a:p>
          <a:p>
            <a:pPr algn="ctr"/>
            <a:r>
              <a:rPr lang="zh-CN" altLang="en-US"/>
              <a:t>通过优化飞行时间和任务完成时间，减少信息延迟，提高数据新鲜度。</a:t>
            </a:r>
            <a:endParaRPr lang="zh-CN" altLang="en-US"/>
          </a:p>
          <a:p>
            <a:pPr algn="ctr"/>
            <a:r>
              <a:rPr lang="zh-CN" altLang="en-US"/>
              <a:t>提供了多维度的权衡分析，帮助理解不同设计选择的影响。</a:t>
            </a:r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贡献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900" y="1215390"/>
            <a:ext cx="10501630" cy="4959350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提出了多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数据收集问题的分析框架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考虑了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MIMO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蜂窝网络、空地链路、不完美的信道状态信息（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MMSE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接收技术，提出了一个多目标优化问题，旨在最小化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飞行时间并减少对地面用户的干扰。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 algn="l" fontAlgn="auto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提出了一个综合的多UAV优化问题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 algn="l" fontAlgn="auto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通过优化轨迹和功率，尽量缩短每个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执行任务所需的时间，减少飞行时间。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 algn="l" fontAlgn="auto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在收集数据的过程中，确保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的传输不会对地面用户（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GU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）通信产生干扰，从而提高系统的频谱效率。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 algn="l" fontAlgn="auto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采用强化学习（TD3算法）解决了非凸优化问题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系统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模型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15" y="893445"/>
            <a:ext cx="8300085" cy="37217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1405" y="5042535"/>
            <a:ext cx="10029825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本工作采用空分多址（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SDMA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），其中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GU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共享相同的时间和频率。 因此，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BS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配备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个天线，其中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N≥K+M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以减轻干扰。 此外，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 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个物联网设备被调度在不同的频段上，使得 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独立于 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系统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模型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" y="100076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UAV’s Energy Consumption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0" y="1461135"/>
            <a:ext cx="5932805" cy="1417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1535" y="1891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能耗模型：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10" y="3162935"/>
            <a:ext cx="4291330" cy="16402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6930" y="3579495"/>
            <a:ext cx="407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其他约束：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582295" y="474980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Data Collection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5157470"/>
            <a:ext cx="4755515" cy="1132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7865" y="5513387"/>
            <a:ext cx="5080000" cy="61404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b="1"/>
              <a:t>每个</a:t>
            </a:r>
            <a:r>
              <a:rPr lang="en-US" altLang="zh-CN" b="1"/>
              <a:t>UAV</a:t>
            </a:r>
            <a:r>
              <a:rPr lang="zh-CN" altLang="en-US" b="1"/>
              <a:t>与</a:t>
            </a:r>
            <a:r>
              <a:rPr lang="en-US" altLang="zh-CN" b="1"/>
              <a:t>IoT</a:t>
            </a:r>
            <a:r>
              <a:rPr lang="zh-CN" altLang="en-US" b="1"/>
              <a:t>设备之间的信道容量：</a:t>
            </a:r>
            <a:r>
              <a:rPr lang="zh-CN" altLang="en-US" sz="1600"/>
              <a:t> </a:t>
            </a:r>
            <a:endParaRPr lang="zh-CN" altLang="en-US" sz="1600"/>
          </a:p>
          <a:p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系统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模型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" y="100076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Communications Process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3175" y="1586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Channel Models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5" y="1348740"/>
            <a:ext cx="5264150" cy="844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67355" y="256857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莱斯因子：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635" y="2314575"/>
            <a:ext cx="3568700" cy="844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73175" y="4387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2）Channel State Information：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5800" y="4430395"/>
            <a:ext cx="741235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引入信道估算的协方差矩阵和误差协方差矩阵，量化了这些误差对信道估计的影响。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115" y="4875530"/>
            <a:ext cx="5833745" cy="6534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710" y="5548630"/>
            <a:ext cx="3652520" cy="8128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29690" y="505587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信道估算的协方差矩阵：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29690" y="5786120"/>
            <a:ext cx="34067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信道估算误差协方差矩阵：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0305" y="1586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（</a:t>
            </a:r>
            <a:r>
              <a:rPr lang="en-US" altLang="zh-CN" b="1"/>
              <a:t>UAV TO BS</a:t>
            </a:r>
            <a:r>
              <a:rPr lang="zh-CN" altLang="en-US" b="1"/>
              <a:t>）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312795"/>
            <a:ext cx="3402330" cy="711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21750" y="3531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(GU TO BS )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系统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模型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" y="100076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Communications Process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3175" y="1586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Data Transmission: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3175" y="3448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4）AoI of the Sensory Data: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2475" y="215741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SINR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的计算：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80" y="1990090"/>
            <a:ext cx="5302250" cy="67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22475" y="28159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频谱效率（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）的计算：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30" y="2653665"/>
            <a:ext cx="4368800" cy="63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2475" y="39347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AoI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的递推公式如下：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60" y="3707765"/>
            <a:ext cx="3511550" cy="939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22475" y="4644390"/>
            <a:ext cx="632333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为了确保数据的及时性和新鲜度，系统引入了一个</a:t>
            </a:r>
            <a:r>
              <a:rPr lang="en-US" altLang="zh-CN" sz="1600"/>
              <a:t>AoI</a:t>
            </a:r>
            <a:r>
              <a:rPr lang="zh-CN" altLang="en-US" sz="1600"/>
              <a:t>约束：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815" y="5194300"/>
            <a:ext cx="3362325" cy="69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表述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" y="1076325"/>
            <a:ext cx="9872980" cy="156845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ct val="2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多目标优化问题的制定，目标是优化多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系统中的两个关键指标：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最小化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飞行时间：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即减少所有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完成任务所需的总飞行时间。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最小化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GU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之间的干扰：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UAV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在数据传输时对地面用户的干扰。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5" y="2823845"/>
            <a:ext cx="6936105" cy="932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9005" y="46504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最终的多目标优化问题可以写作：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40" y="4472305"/>
            <a:ext cx="4572635" cy="6838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5905" y="3150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成本</a:t>
            </a:r>
            <a:r>
              <a:rPr lang="zh-CN" altLang="en-US"/>
              <a:t>函数：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37230" y="5505450"/>
            <a:ext cx="5382895" cy="4483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这个优化问题属于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非凸混合整数规划（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MIP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199" y="-100014"/>
            <a:ext cx="678410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TD3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算法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950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TD3</a:t>
            </a:r>
            <a:r>
              <a:rPr lang="zh-CN" altLang="en-US" b="1"/>
              <a:t>和</a:t>
            </a:r>
            <a:r>
              <a:rPr lang="en-US" altLang="zh-CN" b="1"/>
              <a:t>DDPG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55" y="1551940"/>
            <a:ext cx="7785735" cy="36379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9565" y="2586990"/>
            <a:ext cx="5855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b="1"/>
              <a:t>双网络（</a:t>
            </a:r>
            <a:r>
              <a:rPr lang="en-US" altLang="zh-CN" sz="2000" b="1"/>
              <a:t>Twin</a:t>
            </a:r>
            <a:r>
              <a:rPr lang="zh-CN" altLang="en-US" sz="2000" b="1"/>
              <a:t>）</a:t>
            </a:r>
            <a:endParaRPr lang="zh-CN" altLang="en-US" sz="2000"/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b="1"/>
              <a:t>延迟策略更新（</a:t>
            </a:r>
            <a:r>
              <a:rPr lang="en-US" altLang="zh-CN" sz="2000" b="1"/>
              <a:t>Delayed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b="1"/>
              <a:t>策略平滑（</a:t>
            </a:r>
            <a:r>
              <a:rPr lang="en-US" altLang="zh-CN" sz="2000" b="1"/>
              <a:t>Policy Smoothing</a:t>
            </a:r>
            <a:r>
              <a:rPr lang="zh-CN" altLang="en-US" sz="2000" b="1"/>
              <a:t>）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tags/tag1.xml><?xml version="1.0" encoding="utf-8"?>
<p:tagLst xmlns:p="http://schemas.openxmlformats.org/presentationml/2006/main">
  <p:tag name="commondata" val="eyJoZGlkIjoiZmRkOGFmMDM1ZjU4ZWY3MjZmYzc3ZjBhYWZkZTMxNWQ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2595</Words>
  <Application>WPS 演示</Application>
  <PresentationFormat>宽屏</PresentationFormat>
  <Paragraphs>246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等线</vt:lpstr>
      <vt:lpstr>微软雅黑</vt:lpstr>
      <vt:lpstr>Arial</vt:lpstr>
      <vt:lpstr>Wingdings</vt:lpstr>
      <vt:lpstr>Times New Roman</vt:lpstr>
      <vt:lpstr>Arial Unicode MS</vt:lpstr>
      <vt:lpstr>等线 Light</vt:lpstr>
      <vt:lpstr>Calibri Light</vt:lpstr>
      <vt:lpstr>Calibri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EuQian</cp:lastModifiedBy>
  <cp:revision>109</cp:revision>
  <dcterms:created xsi:type="dcterms:W3CDTF">2019-03-09T08:01:00Z</dcterms:created>
  <dcterms:modified xsi:type="dcterms:W3CDTF">2025-01-08T04:44:48Z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97E95D07CB67467180FD90A3D58BF2D4_12</vt:lpwstr>
  </property>
</Properties>
</file>