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3228" r:id="rId3"/>
    <p:sldId id="3232" r:id="rId4"/>
    <p:sldId id="3233" r:id="rId5"/>
    <p:sldId id="3234" r:id="rId6"/>
    <p:sldId id="3236" r:id="rId7"/>
    <p:sldId id="3235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1C6299"/>
    <a:srgbClr val="286B9F"/>
    <a:srgbClr val="96C4D1"/>
    <a:srgbClr val="1A78C3"/>
    <a:srgbClr val="1A78C2"/>
    <a:srgbClr val="1B6299"/>
    <a:srgbClr val="8609AD"/>
    <a:srgbClr val="1B6298"/>
    <a:srgbClr val="6F3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848" autoAdjust="0"/>
  </p:normalViewPr>
  <p:slideViewPr>
    <p:cSldViewPr snapToGrid="0" showGuides="1">
      <p:cViewPr varScale="1">
        <p:scale>
          <a:sx n="150" d="100"/>
          <a:sy n="150" d="100"/>
        </p:scale>
        <p:origin x="66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5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0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域投影：对齐图嵌入和文本嵌入的，将图级嵌入映射到与</a:t>
            </a:r>
            <a:r>
              <a:rPr lang="en-US" altLang="zh-CN" dirty="0"/>
              <a:t>LLM</a:t>
            </a:r>
            <a:r>
              <a:rPr lang="zh-CN" altLang="en-US" dirty="0"/>
              <a:t>词典相同的维度，确保在与</a:t>
            </a:r>
            <a:r>
              <a:rPr lang="en-US" altLang="zh-CN" dirty="0"/>
              <a:t>LLM</a:t>
            </a:r>
            <a:r>
              <a:rPr lang="zh-CN" altLang="en-US" dirty="0"/>
              <a:t>的内部结构交互时的兼容性和一致性。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92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3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1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27484B-A4C8-997D-8AE3-5E1E34B6CBCD}"/>
              </a:ext>
            </a:extLst>
          </p:cNvPr>
          <p:cNvSpPr/>
          <p:nvPr/>
        </p:nvSpPr>
        <p:spPr>
          <a:xfrm>
            <a:off x="669" y="1590433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3765">
              <a:defRPr/>
            </a:pPr>
            <a:endParaRPr lang="en-US" altLang="zh-CN" sz="4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498677-5A63-38DE-73A6-EB0B4C3A8CEF}"/>
              </a:ext>
            </a:extLst>
          </p:cNvPr>
          <p:cNvSpPr/>
          <p:nvPr/>
        </p:nvSpPr>
        <p:spPr>
          <a:xfrm>
            <a:off x="1525022" y="119758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68AAD0-C84D-AF38-BE0F-A15BB3A3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50" y="1057922"/>
            <a:ext cx="3140616" cy="2903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B9ECDB-7AC6-84F3-6517-FDEB25714D89}"/>
              </a:ext>
            </a:extLst>
          </p:cNvPr>
          <p:cNvSpPr txBox="1"/>
          <p:nvPr/>
        </p:nvSpPr>
        <p:spPr>
          <a:xfrm>
            <a:off x="4624189" y="2278883"/>
            <a:ext cx="7640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Graph Neural Prompting with Large Language Models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3EB603-1ADB-5AD4-ABF0-4B1521014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598" y="3538909"/>
            <a:ext cx="6993355" cy="11570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1502A9-4EE9-CB30-5832-C6C08AB3E3BB}"/>
              </a:ext>
            </a:extLst>
          </p:cNvPr>
          <p:cNvSpPr txBox="1"/>
          <p:nvPr/>
        </p:nvSpPr>
        <p:spPr>
          <a:xfrm>
            <a:off x="10256921" y="2900108"/>
            <a:ext cx="115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AAAI 2024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24EB9DA-9E02-8424-260A-C49955B336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42AFD2-506F-D8D6-D76D-0C4AB289AE06}"/>
              </a:ext>
            </a:extLst>
          </p:cNvPr>
          <p:cNvSpPr txBox="1"/>
          <p:nvPr/>
        </p:nvSpPr>
        <p:spPr>
          <a:xfrm>
            <a:off x="10388821" y="4965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左宏伟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3091136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 &amp; Challenge</a:t>
            </a:r>
          </a:p>
        </p:txBody>
      </p:sp>
      <p:sp>
        <p:nvSpPr>
          <p:cNvPr id="57" name="椭圆 56"/>
          <p:cNvSpPr/>
          <p:nvPr/>
        </p:nvSpPr>
        <p:spPr>
          <a:xfrm>
            <a:off x="629773" y="378998"/>
            <a:ext cx="181717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94873"/>
            <a:ext cx="6997700" cy="505632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知识图谱（</a:t>
            </a:r>
            <a:r>
              <a:rPr lang="en-US" altLang="zh-CN" sz="1400" dirty="0"/>
              <a:t>KGs</a:t>
            </a:r>
            <a:r>
              <a:rPr lang="zh-CN" altLang="en-US" sz="1400" dirty="0"/>
              <a:t>）提供了一个系统化的知识表示方式，能够弥补</a:t>
            </a:r>
            <a:r>
              <a:rPr lang="en-US" altLang="zh-CN" sz="1400" dirty="0"/>
              <a:t>LLMs</a:t>
            </a:r>
            <a:r>
              <a:rPr lang="zh-CN" altLang="en-US" sz="1400" dirty="0"/>
              <a:t>的不足。 </a:t>
            </a:r>
            <a:endParaRPr lang="en-US" altLang="zh-CN" sz="1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本文提出了一种名为</a:t>
            </a:r>
            <a:r>
              <a:rPr lang="en-US" altLang="zh-CN" sz="1400" dirty="0"/>
              <a:t>Graph Neural Prompting</a:t>
            </a:r>
            <a:r>
              <a:rPr lang="zh-CN" altLang="en-US" sz="1400" dirty="0"/>
              <a:t>（</a:t>
            </a:r>
            <a:r>
              <a:rPr lang="en-US" altLang="zh-CN" sz="1400" dirty="0"/>
              <a:t>GNP</a:t>
            </a:r>
            <a:r>
              <a:rPr lang="zh-CN" altLang="en-US" sz="1400" dirty="0"/>
              <a:t>）的新方法，旨在利用</a:t>
            </a:r>
            <a:r>
              <a:rPr lang="en-US" altLang="zh-CN" sz="1400" dirty="0"/>
              <a:t>KGs</a:t>
            </a:r>
            <a:r>
              <a:rPr lang="zh-CN" altLang="en-US" sz="1400" dirty="0"/>
              <a:t>来增强预训练</a:t>
            </a:r>
            <a:r>
              <a:rPr lang="en-US" altLang="zh-CN" sz="1400" dirty="0"/>
              <a:t>LLMs</a:t>
            </a:r>
            <a:r>
              <a:rPr lang="zh-CN" altLang="en-US" sz="1400" dirty="0"/>
              <a:t>的知识获取能力。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现有方法在结合</a:t>
            </a:r>
            <a:r>
              <a:rPr lang="en-US" altLang="zh-CN" sz="1400" dirty="0"/>
              <a:t>KGs</a:t>
            </a:r>
            <a:r>
              <a:rPr lang="zh-CN" altLang="en-US" sz="1400" dirty="0"/>
              <a:t>与</a:t>
            </a:r>
            <a:r>
              <a:rPr lang="en-US" altLang="zh-CN" sz="1400" dirty="0"/>
              <a:t>LLMs</a:t>
            </a:r>
            <a:r>
              <a:rPr lang="zh-CN" altLang="en-US" sz="1400" dirty="0"/>
              <a:t>时面临着巨大的计算成本和复杂的模型设计挑战。</a:t>
            </a:r>
            <a:endParaRPr lang="en-US" altLang="zh-CN" sz="1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 dirty="0"/>
              <a:t>KGs</a:t>
            </a:r>
            <a:r>
              <a:rPr lang="zh-CN" altLang="en-US" sz="1400" dirty="0"/>
              <a:t>中的有益知识来辅助</a:t>
            </a:r>
            <a:r>
              <a:rPr lang="en-US" altLang="zh-CN" sz="1400" dirty="0"/>
              <a:t>LLMs</a:t>
            </a:r>
            <a:r>
              <a:rPr lang="zh-CN" altLang="en-US" sz="1400" dirty="0"/>
              <a:t>，提高模型在常识推理和生物医学推理任务中的表现。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如何有效地将</a:t>
            </a:r>
            <a:r>
              <a:rPr lang="en-US" altLang="zh-CN" sz="1400" dirty="0"/>
              <a:t>KGs</a:t>
            </a:r>
            <a:r>
              <a:rPr lang="zh-CN" altLang="en-US" sz="1400" dirty="0"/>
              <a:t>中的知识融入到预训练的</a:t>
            </a:r>
            <a:r>
              <a:rPr lang="en-US" altLang="zh-CN" sz="1400" dirty="0"/>
              <a:t>LLMs</a:t>
            </a:r>
            <a:r>
              <a:rPr lang="zh-CN" altLang="en-US" sz="1400" dirty="0"/>
              <a:t>中，而不引入过多的噪声。</a:t>
            </a:r>
            <a:endParaRPr lang="en-US" altLang="zh-CN" sz="1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如何设计一个轻量级、易于集成的模块，以便在不重新训练整个模型的情况下增强</a:t>
            </a:r>
            <a:r>
              <a:rPr lang="en-US" altLang="zh-CN" sz="1400" dirty="0"/>
              <a:t>LLMs</a:t>
            </a:r>
            <a:r>
              <a:rPr lang="zh-CN" altLang="en-US" sz="1400" dirty="0"/>
              <a:t>的能力。 </a:t>
            </a:r>
            <a:endParaRPr lang="en-US" altLang="zh-CN" sz="1400" dirty="0"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F5109A-6EE7-19BB-10E8-0561ED1C3714}"/>
              </a:ext>
            </a:extLst>
          </p:cNvPr>
          <p:cNvCxnSpPr>
            <a:cxnSpLocks/>
          </p:cNvCxnSpPr>
          <p:nvPr/>
        </p:nvCxnSpPr>
        <p:spPr>
          <a:xfrm>
            <a:off x="7658100" y="986589"/>
            <a:ext cx="21111" cy="520967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C2A005B-5D1B-38B3-E741-A7B90824E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416" y="858461"/>
            <a:ext cx="3852743" cy="31236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EC6C761-337E-1159-CA82-D5569A53C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542" y="3982155"/>
            <a:ext cx="3852742" cy="22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4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785710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pt-BR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  <a:endParaRPr lang="en-US" altLang="zh-CN" sz="2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29773" y="378998"/>
            <a:ext cx="181717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273317-1DC7-8AFD-04A7-2981E19F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28" y="1421454"/>
            <a:ext cx="8502955" cy="35502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23C30C-0DE3-75A6-5DB4-3EA7F8A146C5}"/>
              </a:ext>
            </a:extLst>
          </p:cNvPr>
          <p:cNvSpPr txBox="1"/>
          <p:nvPr/>
        </p:nvSpPr>
        <p:spPr>
          <a:xfrm>
            <a:off x="2002431" y="1050888"/>
            <a:ext cx="5955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The overall framework. </a:t>
            </a:r>
            <a:r>
              <a:rPr lang="en-US" altLang="zh-CN" sz="1400" dirty="0">
                <a:solidFill>
                  <a:srgbClr val="FF0000"/>
                </a:solidFill>
              </a:rPr>
              <a:t>Prompt Fine-tuning or a special RAG method?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F1C0D4-42C4-D13D-2AF3-2293C175A89C}"/>
              </a:ext>
            </a:extLst>
          </p:cNvPr>
          <p:cNvSpPr txBox="1"/>
          <p:nvPr/>
        </p:nvSpPr>
        <p:spPr>
          <a:xfrm>
            <a:off x="9137792" y="1912700"/>
            <a:ext cx="28210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GNN Encoder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altLang="zh-CN" sz="1400" dirty="0"/>
              <a:t>Self-supervised Link Prediction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altLang="zh-CN" sz="1400" dirty="0"/>
              <a:t>Cross Modality Pooling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altLang="zh-CN" sz="1400" dirty="0"/>
              <a:t>Domain Projector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altLang="zh-CN" sz="1400" dirty="0"/>
              <a:t>Extracted Subgraphs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F4D0AD-ED99-5EBD-1311-043612B1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45" y="3287972"/>
            <a:ext cx="3039501" cy="6982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7569C4-10D1-B190-893F-6F3CD9CE512E}"/>
              </a:ext>
            </a:extLst>
          </p:cNvPr>
          <p:cNvSpPr txBox="1"/>
          <p:nvPr/>
        </p:nvSpPr>
        <p:spPr>
          <a:xfrm>
            <a:off x="545128" y="5052562"/>
            <a:ext cx="6859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What is</a:t>
            </a:r>
            <a:r>
              <a:rPr lang="zh-CN" altLang="en-US" sz="1400" dirty="0"/>
              <a:t> </a:t>
            </a:r>
            <a:r>
              <a:rPr lang="pt-BR" altLang="zh-CN" sz="1400" dirty="0">
                <a:solidFill>
                  <a:srgbClr val="FF0000"/>
                </a:solidFill>
              </a:rPr>
              <a:t>Cross-modality Pooling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pt-BR" altLang="zh-CN" sz="1400" dirty="0">
                <a:solidFill>
                  <a:srgbClr val="FF0000"/>
                </a:solidFill>
              </a:rPr>
              <a:t>Domain Projector </a:t>
            </a:r>
            <a:r>
              <a:rPr lang="pt-BR" altLang="zh-CN" sz="1400" dirty="0"/>
              <a:t>and </a:t>
            </a:r>
            <a:r>
              <a:rPr lang="pt-BR" altLang="zh-CN" sz="1400" dirty="0">
                <a:solidFill>
                  <a:srgbClr val="FF0000"/>
                </a:solidFill>
              </a:rPr>
              <a:t>Self-supervised Link Prediction</a:t>
            </a:r>
            <a:r>
              <a:rPr lang="pt-BR" altLang="zh-CN" sz="1400" dirty="0"/>
              <a:t>?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69104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785710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pt-BR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en-US" altLang="zh-CN" sz="2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29773" y="378998"/>
            <a:ext cx="181717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E06090-2B43-F78A-D1AE-32FCDBD9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0" y="944156"/>
            <a:ext cx="7290519" cy="44350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BBE279-CB7B-B1DF-DC69-2C246406F810}"/>
              </a:ext>
            </a:extLst>
          </p:cNvPr>
          <p:cNvSpPr txBox="1"/>
          <p:nvPr/>
        </p:nvSpPr>
        <p:spPr>
          <a:xfrm>
            <a:off x="594090" y="5454209"/>
            <a:ext cx="7082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experimental results on commonsense reasoning and biomedical reasoning tasks. The best results across different LLM sizes and settings are highlighted in bold.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∆PT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∆LoRA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relative performance improvement of our method to Prompt Tuning and LoRA, respectively. We also include the full fine-tuning result in gray color for further reference. * means multiple prompt design methods are evaluated while only the best result is reported. Accuracy is used as the evaluation metric.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499D62-CBF6-7C0A-8D59-BE226EA5A64C}"/>
              </a:ext>
            </a:extLst>
          </p:cNvPr>
          <p:cNvSpPr txBox="1"/>
          <p:nvPr/>
        </p:nvSpPr>
        <p:spPr>
          <a:xfrm>
            <a:off x="7883360" y="944156"/>
            <a:ext cx="4074723" cy="470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domain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(commonsense reasoning) and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biomedical domain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(biomedical reasoning).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Graphs</a:t>
            </a:r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(Speer, Chin, and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Havasi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2017) that contains rich commonsense knowledge regarding the daily concepts, and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Medical Language System (UMLS)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(Bodenreider 2004) that involves well-structured health and biomedical information.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LLM-only that uses no 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/>
              <a:t>KG Flattening REL and BFS</a:t>
            </a:r>
            <a:r>
              <a:rPr lang="zh-CN" altLang="en-US" sz="1400" dirty="0"/>
              <a:t>：</a:t>
            </a:r>
            <a:r>
              <a:rPr lang="zh-CN" altLang="en-US" sz="1100" dirty="0"/>
              <a:t>根据节点的相关性评分对图节点进行排序，将其展平为序列。使用广度优先搜索算法对图进行遍历，将节点展平为序列。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1920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785710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pt-BR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en-US" altLang="zh-CN" sz="2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29773" y="378998"/>
            <a:ext cx="181717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4071DB-5C85-F74A-1A98-0AF9BACFC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0" y="1332751"/>
            <a:ext cx="4737978" cy="23689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F75EE7-AF0F-6EE3-6547-6628C4BB7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88" y="1304620"/>
            <a:ext cx="5581167" cy="23216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393932-FE55-8742-6999-EF64EB3A2781}"/>
              </a:ext>
            </a:extLst>
          </p:cNvPr>
          <p:cNvSpPr txBox="1"/>
          <p:nvPr/>
        </p:nvSpPr>
        <p:spPr>
          <a:xfrm>
            <a:off x="5128437" y="898955"/>
            <a:ext cx="19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消融及对比实验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81D23-B9F1-68D1-632C-25A62017FB1E}"/>
              </a:ext>
            </a:extLst>
          </p:cNvPr>
          <p:cNvSpPr txBox="1"/>
          <p:nvPr/>
        </p:nvSpPr>
        <p:spPr>
          <a:xfrm>
            <a:off x="1885507" y="3701740"/>
            <a:ext cx="8952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crossmodality pooling (CMP), self-supervised link prediction (SLP), and domain projector (DP)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E04721-A7BF-BEA3-9453-BFD758291EE5}"/>
              </a:ext>
            </a:extLst>
          </p:cNvPr>
          <p:cNvSpPr txBox="1"/>
          <p:nvPr/>
        </p:nvSpPr>
        <p:spPr>
          <a:xfrm>
            <a:off x="933427" y="4449973"/>
            <a:ext cx="10343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GNP 的一个显着特性是学习每个数据实例的图神经提示，即不同的问题会产生不同的检索子图，从而产生独特的提示。鉴于其与 Prompt Tuning 中的数据集级提示 (DLP) 的区别，Prompt Tuning 会学习每个数据集的提示，因此我们提出了集成 DLP 的结果以供进一步研究。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标准</a:t>
            </a:r>
            <a:r>
              <a:rPr lang="en-US" altLang="zh-CN" dirty="0"/>
              <a:t>GNN</a:t>
            </a:r>
            <a:r>
              <a:rPr lang="zh-CN" altLang="en-US" dirty="0"/>
              <a:t>已足够，不需要更复杂的关系建模</a:t>
            </a:r>
          </a:p>
        </p:txBody>
      </p:sp>
    </p:spTree>
    <p:extLst>
      <p:ext uri="{BB962C8B-B14F-4D97-AF65-F5344CB8AC3E}">
        <p14:creationId xmlns:p14="http://schemas.microsoft.com/office/powerpoint/2010/main" val="335726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785710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57" name="椭圆 56"/>
          <p:cNvSpPr/>
          <p:nvPr/>
        </p:nvSpPr>
        <p:spPr>
          <a:xfrm>
            <a:off x="629773" y="378998"/>
            <a:ext cx="181717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5196" y="817711"/>
            <a:ext cx="10858499" cy="268914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知识图谱是一个蕴含丰富语义和结构信息的表现形式，现在有不少工作是基于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KGs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的，类似于微软的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GraphRAG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开源框架</a:t>
            </a:r>
            <a:endParaRPr lang="en-US" altLang="zh-CN" dirty="0"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以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Prompt Fine-tuning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、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LoRA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等为手段，网络拓扑信息、问题查询文本为输入，外部的一些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KGs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为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RAG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，训练垂域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LLM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这篇论文对齐了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node embeding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和</a:t>
            </a:r>
            <a:r>
              <a:rPr lang="en-US" altLang="zh-CN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text embeding</a:t>
            </a:r>
            <a:r>
              <a:rPr lang="zh-CN" altLang="en-US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，值得借鉴</a:t>
            </a:r>
            <a:endParaRPr lang="en-US" altLang="zh-CN" dirty="0"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2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E5OWVhZTkwYzM4YjU4MmY3Y2QwMmY1ZTc1YzMwMzIifQ=="/>
  <p:tag name="KSO_WPP_MARK_KEY" val="b48c5b33-d9af-4639-bf62-945e63be7c4a"/>
</p:tagLst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8822</TotalTime>
  <Words>678</Words>
  <Application>Microsoft Office PowerPoint</Application>
  <PresentationFormat>宽屏</PresentationFormat>
  <Paragraphs>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仿宋_GB2312</vt:lpstr>
      <vt:lpstr>微软雅黑</vt:lpstr>
      <vt:lpstr>Arial</vt:lpstr>
      <vt:lpstr>Calibri</vt:lpstr>
      <vt:lpstr>Calibri Light</vt:lpstr>
      <vt:lpstr>Times New Roman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hongwei zuo</cp:lastModifiedBy>
  <cp:revision>132</cp:revision>
  <dcterms:created xsi:type="dcterms:W3CDTF">2019-03-09T08:01:00Z</dcterms:created>
  <dcterms:modified xsi:type="dcterms:W3CDTF">2024-07-24T05:00:19Z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31CA6D2B42C74E4A946407475CA0EE16</vt:lpwstr>
  </property>
</Properties>
</file>