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228" r:id="rId2"/>
    <p:sldId id="3283" r:id="rId3"/>
    <p:sldId id="3284" r:id="rId4"/>
    <p:sldId id="3287" r:id="rId5"/>
    <p:sldId id="3286" r:id="rId6"/>
    <p:sldId id="3288" r:id="rId7"/>
    <p:sldId id="3292" r:id="rId8"/>
    <p:sldId id="3285" r:id="rId9"/>
    <p:sldId id="42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autoAdjust="0"/>
    <p:restoredTop sz="74241" autoAdjust="0"/>
  </p:normalViewPr>
  <p:slideViewPr>
    <p:cSldViewPr snapToGrid="0" showGuides="1">
      <p:cViewPr varScale="1">
        <p:scale>
          <a:sx n="71" d="100"/>
          <a:sy n="71" d="100"/>
        </p:scale>
        <p:origin x="804" y="69"/>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767BF3-BCEB-F525-8115-3B0438DAC6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566A8A3-7CCA-9B8C-FEAC-EF0D5917F1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t>2024/7/24</a:t>
            </a:fld>
            <a:endParaRPr lang="zh-CN" altLang="en-US"/>
          </a:p>
        </p:txBody>
      </p:sp>
      <p:sp>
        <p:nvSpPr>
          <p:cNvPr id="4" name="页脚占位符 3">
            <a:extLst>
              <a:ext uri="{FF2B5EF4-FFF2-40B4-BE49-F238E27FC236}">
                <a16:creationId xmlns:a16="http://schemas.microsoft.com/office/drawing/2014/main" id="{8F915268-2B6F-79D2-7E8C-7D9686309A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9688976-C47A-A476-D7D1-77D680538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t>‹#›</a:t>
            </a:fld>
            <a:endParaRPr lang="zh-CN" altLang="en-US"/>
          </a:p>
        </p:txBody>
      </p:sp>
    </p:spTree>
    <p:extLst>
      <p:ext uri="{BB962C8B-B14F-4D97-AF65-F5344CB8AC3E}">
        <p14:creationId xmlns:p14="http://schemas.microsoft.com/office/powerpoint/2010/main" val="333449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2024/7/24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3722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6108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7082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99688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9373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202124"/>
              </a:solidFill>
              <a:effectLst/>
              <a:highlight>
                <a:srgbClr val="FFFFFF"/>
              </a:highlight>
              <a:latin typeface="Google San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7605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7027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9</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372B442C-FCD2-43A6-8EF0-E847FDF90A8E}" type="datetime1">
              <a:rPr lang="zh-CN" altLang="en-US" smtClean="0"/>
              <a:t>2024/7/24</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8BDE0BAE-6D4D-4FBC-9289-00EC79ADBD81}" type="datetime1">
              <a:rPr lang="zh-CN" altLang="en-US" smtClean="0"/>
              <a:t>2024/7/24</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2FBE0F50-CCAE-46FA-977D-D341E443A857}" type="datetime1">
              <a:rPr lang="zh-CN" altLang="en-US" smtClean="0"/>
              <a:t>2024/7/24</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EB6B4190-4EC0-4FED-AAC6-DF066069335C}" type="datetime1">
              <a:rPr lang="zh-CN" altLang="en-US" smtClean="0"/>
              <a:t>2024/7/24</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0B8C47BB-B1F4-43CD-8D83-C16ECF620B38}" type="datetime1">
              <a:rPr lang="zh-CN" altLang="en-US" smtClean="0"/>
              <a:t>2024/7/24</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B9262C69-C84B-4BA5-9ABB-AEDA01D3915A}" type="datetime1">
              <a:rPr lang="zh-CN" altLang="en-US" smtClean="0"/>
              <a:t>2024/7/24</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29567F44-C328-4646-AEAE-FF134FB80EB0}" type="datetime1">
              <a:rPr lang="zh-CN" altLang="en-US" smtClean="0"/>
              <a:t>2024/7/24</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300AE4CF-2896-408A-AD4D-4BFDFF34365C}" type="datetime1">
              <a:rPr lang="zh-CN" altLang="en-US" smtClean="0"/>
              <a:t>2024/7/24</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101C1B06-EB6F-44B2-B162-3E0A3266BA16}" type="datetime1">
              <a:rPr lang="zh-CN" altLang="en-US" smtClean="0"/>
              <a:t>2024/7/24</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11708E07-74D0-4744-87FD-8736F1DB03B1}" type="datetime1">
              <a:rPr lang="zh-CN" altLang="en-US" smtClean="0"/>
              <a:t>2024/7/24</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0865D423-E00C-487A-9966-FC60FB27827D}" type="datetime1">
              <a:rPr lang="zh-CN" altLang="en-US" smtClean="0"/>
              <a:t>2024/7/24</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t>2024/7/24</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file:////var/folders/6w/0ftrt2wj1sx03zt3_zycm4_c0000gn/T/com.microsoft.Powerpoint/converted_emf.em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59582" y="3635280"/>
            <a:ext cx="12191331" cy="2215949"/>
          </a:xfrm>
          <a:prstGeom prst="rect">
            <a:avLst/>
          </a:prstGeom>
        </p:spPr>
        <p:txBody>
          <a:bodyPr wrap="square" lIns="91397" tIns="45699" rIns="91397" bIns="45699">
            <a:spAutoFit/>
          </a:bodyPr>
          <a:lstStyle/>
          <a:p>
            <a:pPr algn="ctr" defTabSz="913765">
              <a:defRPr/>
            </a:pPr>
            <a:r>
              <a:rPr lang="en-US" altLang="zh-CN" sz="1800" b="0" i="0" dirty="0">
                <a:solidFill>
                  <a:srgbClr val="000000"/>
                </a:solidFill>
                <a:effectLst/>
                <a:latin typeface="NimbusRomNo9L-Regu"/>
              </a:rPr>
              <a:t>Christos </a:t>
            </a:r>
            <a:r>
              <a:rPr lang="en-US" altLang="zh-CN" sz="1800" b="0" i="0" dirty="0" err="1">
                <a:solidFill>
                  <a:srgbClr val="000000"/>
                </a:solidFill>
                <a:effectLst/>
                <a:latin typeface="NimbusRomNo9L-Regu"/>
              </a:rPr>
              <a:t>Tsanikidis</a:t>
            </a:r>
            <a:r>
              <a:rPr lang="en-US" altLang="zh-CN" sz="1800" b="0" i="0" dirty="0">
                <a:solidFill>
                  <a:srgbClr val="000000"/>
                </a:solidFill>
                <a:effectLst/>
                <a:latin typeface="NimbusRomNo9L-Regu"/>
              </a:rPr>
              <a:t>, Javad Ghaderi</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Columbia University, New York, NY, USA</a:t>
            </a:r>
            <a:br>
              <a:rPr lang="en-US" altLang="zh-CN" sz="1800" b="0" i="0" dirty="0">
                <a:solidFill>
                  <a:srgbClr val="000000"/>
                </a:solidFill>
                <a:effectLst/>
                <a:latin typeface="NimbusRomNo9L-Regu"/>
              </a:rPr>
            </a:br>
            <a:r>
              <a:rPr lang="en-US" altLang="zh-CN" sz="1800" b="0" i="1" dirty="0">
                <a:solidFill>
                  <a:srgbClr val="000000"/>
                </a:solidFill>
                <a:effectLst/>
                <a:latin typeface="CMSY10"/>
              </a:rPr>
              <a:t>{</a:t>
            </a:r>
            <a:r>
              <a:rPr lang="en-US" altLang="zh-CN" sz="1800" b="0" i="0" dirty="0" err="1">
                <a:solidFill>
                  <a:srgbClr val="000000"/>
                </a:solidFill>
                <a:effectLst/>
                <a:latin typeface="NimbusRomNo9L-Regu"/>
              </a:rPr>
              <a:t>c.tsanikidis</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jghaderi</a:t>
            </a:r>
            <a:r>
              <a:rPr lang="en-US" altLang="zh-CN" sz="1800" b="0" i="1" dirty="0">
                <a:solidFill>
                  <a:srgbClr val="000000"/>
                </a:solidFill>
                <a:effectLst/>
                <a:latin typeface="CMSY10"/>
              </a:rPr>
              <a:t>}</a:t>
            </a:r>
            <a:r>
              <a:rPr lang="en-US" altLang="zh-CN" sz="1800" b="0" i="0" dirty="0">
                <a:solidFill>
                  <a:srgbClr val="000000"/>
                </a:solidFill>
                <a:effectLst/>
                <a:latin typeface="NimbusRomNo9L-Regu"/>
              </a:rPr>
              <a:t>@columbia.edu</a:t>
            </a:r>
            <a:r>
              <a:rPr lang="en-US" altLang="zh-CN" dirty="0"/>
              <a:t> </a:t>
            </a:r>
            <a:br>
              <a:rPr lang="en-US" altLang="zh-CN" dirty="0"/>
            </a:br>
            <a:br>
              <a:rPr lang="en-US" altLang="zh-CN" dirty="0"/>
            </a:br>
            <a:endParaRPr lang="en-US" altLang="zh-CN" dirty="0">
              <a:latin typeface="NimbusRomNo9L-Regu"/>
            </a:endParaRPr>
          </a:p>
          <a:p>
            <a:pPr algn="ctr" defTabSz="913765">
              <a:defRPr/>
            </a:pPr>
            <a:r>
              <a:rPr lang="en-US" altLang="zh-CN" dirty="0">
                <a:latin typeface="NimbusRomNo9L-Regu"/>
              </a:rPr>
              <a:t>This article has been accepted for publication in Infocom 2024. </a:t>
            </a:r>
          </a:p>
          <a:p>
            <a:pPr algn="ctr" defTabSz="913765">
              <a:defRPr/>
            </a:pPr>
            <a:endParaRPr lang="en-US" altLang="zh-CN" sz="1200" b="1" dirty="0">
              <a:solidFill>
                <a:srgbClr val="1C6299"/>
              </a:solidFill>
              <a:latin typeface="NimbusRomNo9L-Regu"/>
              <a:ea typeface="微软雅黑" panose="020B0503020204020204" pitchFamily="34" charset="-122"/>
            </a:endParaRPr>
          </a:p>
          <a:p>
            <a:pPr algn="ctr" defTabSz="913765">
              <a:defRPr/>
            </a:pPr>
            <a:r>
              <a:rPr lang="zh-CN" altLang="en-US" dirty="0">
                <a:latin typeface="宋体" panose="02010600030101010101" pitchFamily="2" charset="-122"/>
                <a:ea typeface="宋体" panose="02010600030101010101" pitchFamily="2" charset="-122"/>
              </a:rPr>
              <a:t>汇报人：莫露莎</a:t>
            </a:r>
            <a:endParaRPr lang="en-US" altLang="zh-CN" dirty="0">
              <a:latin typeface="宋体" panose="02010600030101010101" pitchFamily="2" charset="-122"/>
              <a:ea typeface="宋体" panose="02010600030101010101" pitchFamily="2"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3955508" y="1666146"/>
            <a:ext cx="8630442" cy="1384995"/>
          </a:xfrm>
          <a:prstGeom prst="rect">
            <a:avLst/>
          </a:prstGeom>
          <a:noFill/>
        </p:spPr>
        <p:txBody>
          <a:bodyPr wrap="square" rtlCol="0">
            <a:spAutoFit/>
          </a:bodyPr>
          <a:lstStyle/>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Scheduling Stochastic Traffic With </a:t>
            </a:r>
          </a:p>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End-to-End Deadlines in </a:t>
            </a:r>
          </a:p>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Multi-hop Wireless Networks</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13" name="文本框 12">
            <a:extLst>
              <a:ext uri="{FF2B5EF4-FFF2-40B4-BE49-F238E27FC236}">
                <a16:creationId xmlns:a16="http://schemas.microsoft.com/office/drawing/2014/main" id="{8A8A3062-09EF-57D4-4302-F4E2B5EFFA5E}"/>
              </a:ext>
            </a:extLst>
          </p:cNvPr>
          <p:cNvSpPr txBox="1"/>
          <p:nvPr/>
        </p:nvSpPr>
        <p:spPr>
          <a:xfrm>
            <a:off x="574543" y="927556"/>
            <a:ext cx="11030213" cy="226485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zh-CN" altLang="en-US" dirty="0"/>
          </a:p>
        </p:txBody>
      </p:sp>
      <p:sp>
        <p:nvSpPr>
          <p:cNvPr id="3" name="文本框 2">
            <a:extLst>
              <a:ext uri="{FF2B5EF4-FFF2-40B4-BE49-F238E27FC236}">
                <a16:creationId xmlns:a16="http://schemas.microsoft.com/office/drawing/2014/main" id="{B46C593A-FD79-8995-5BD0-B70BDF376533}"/>
              </a:ext>
            </a:extLst>
          </p:cNvPr>
          <p:cNvSpPr txBox="1"/>
          <p:nvPr/>
        </p:nvSpPr>
        <p:spPr>
          <a:xfrm>
            <a:off x="660400" y="1066211"/>
            <a:ext cx="11116480" cy="1333442"/>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Problem</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focused on worst-case traffic scenarios, yielding pessimistic </a:t>
            </a:r>
            <a:r>
              <a:rPr lang="en-US" altLang="zh-CN" sz="1600" dirty="0">
                <a:latin typeface="SimSun" panose="02010600030101010101" pitchFamily="2" charset="-122"/>
                <a:ea typeface="SimSun" panose="02010600030101010101" pitchFamily="2" charset="-122"/>
              </a:rPr>
              <a:t>approximation ratios</a:t>
            </a:r>
            <a:r>
              <a:rPr lang="en-US" altLang="zh-CN" sz="1600" dirty="0">
                <a:solidFill>
                  <a:prstClr val="black"/>
                </a:solidFill>
                <a:latin typeface="SimSun" panose="02010600030101010101" pitchFamily="2" charset="-122"/>
                <a:ea typeface="SimSun" panose="02010600030101010101" pitchFamily="2" charset="-122"/>
              </a:rPr>
              <a:t>.</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hold asymptotic regime when the time, network bandwidth, and packet arrival rates are scaled to infinity.</a:t>
            </a: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11" name="文本框 10">
            <a:extLst>
              <a:ext uri="{FF2B5EF4-FFF2-40B4-BE49-F238E27FC236}">
                <a16:creationId xmlns:a16="http://schemas.microsoft.com/office/drawing/2014/main" id="{C789B18C-96CD-423B-D9BD-47709590108F}"/>
              </a:ext>
            </a:extLst>
          </p:cNvPr>
          <p:cNvSpPr txBox="1"/>
          <p:nvPr/>
        </p:nvSpPr>
        <p:spPr>
          <a:xfrm>
            <a:off x="617336" y="2507882"/>
            <a:ext cx="10758233" cy="337707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Related work</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Deadline-constrained scheduling in wireless network has mainly focused on single-hop traffic,</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such as the Max Weight Scheduling, the polynomial-time algorithm, and so on.</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The work on multi-hop traffic has mainly focused on wired  networks (no interference).</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[3] consider the worst-case traffic setting and provide algorithms that achieve </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approximation ratio.</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[4] proposes an algorithm that is analyzed for the case that the capacity constraints (number of used channels) are  relaxed to hold only on average as opposed to strictly at each time.</a:t>
            </a:r>
          </a:p>
        </p:txBody>
      </p:sp>
      <p:pic>
        <p:nvPicPr>
          <p:cNvPr id="6" name="图片 5">
            <a:extLst>
              <a:ext uri="{FF2B5EF4-FFF2-40B4-BE49-F238E27FC236}">
                <a16:creationId xmlns:a16="http://schemas.microsoft.com/office/drawing/2014/main" id="{3750C788-73A8-07DA-A769-A8470336059D}"/>
              </a:ext>
            </a:extLst>
          </p:cNvPr>
          <p:cNvPicPr>
            <a:picLocks noChangeAspect="1"/>
          </p:cNvPicPr>
          <p:nvPr/>
        </p:nvPicPr>
        <p:blipFill>
          <a:blip r:embed="rId4"/>
          <a:stretch>
            <a:fillRect/>
          </a:stretch>
        </p:blipFill>
        <p:spPr>
          <a:xfrm>
            <a:off x="9137792" y="4406290"/>
            <a:ext cx="1422053" cy="239106"/>
          </a:xfrm>
          <a:prstGeom prst="rect">
            <a:avLst/>
          </a:prstGeom>
        </p:spPr>
      </p:pic>
      <p:sp>
        <p:nvSpPr>
          <p:cNvPr id="2" name="文本框 1">
            <a:extLst>
              <a:ext uri="{FF2B5EF4-FFF2-40B4-BE49-F238E27FC236}">
                <a16:creationId xmlns:a16="http://schemas.microsoft.com/office/drawing/2014/main" id="{3651C031-A7CB-0753-97DC-76D29CF5A43C}"/>
              </a:ext>
            </a:extLst>
          </p:cNvPr>
          <p:cNvSpPr txBox="1"/>
          <p:nvPr/>
        </p:nvSpPr>
        <p:spPr>
          <a:xfrm>
            <a:off x="1080409" y="2582756"/>
            <a:ext cx="11030213" cy="226485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zh-CN" altLang="en-US" dirty="0"/>
          </a:p>
        </p:txBody>
      </p:sp>
      <p:sp>
        <p:nvSpPr>
          <p:cNvPr id="4" name="文本框 3">
            <a:extLst>
              <a:ext uri="{FF2B5EF4-FFF2-40B4-BE49-F238E27FC236}">
                <a16:creationId xmlns:a16="http://schemas.microsoft.com/office/drawing/2014/main" id="{D0F795C1-2179-FFAF-050B-A8CEEDB06D89}"/>
              </a:ext>
            </a:extLst>
          </p:cNvPr>
          <p:cNvSpPr txBox="1"/>
          <p:nvPr/>
        </p:nvSpPr>
        <p:spPr>
          <a:xfrm>
            <a:off x="929104" y="6583649"/>
            <a:ext cx="6901852" cy="307777"/>
          </a:xfrm>
          <a:prstGeom prst="rect">
            <a:avLst/>
          </a:prstGeom>
          <a:noFill/>
        </p:spPr>
        <p:txBody>
          <a:bodyPr wrap="square">
            <a:spAutoFit/>
          </a:bodyPr>
          <a:lstStyle/>
          <a:p>
            <a:pPr marL="0" marR="0" lvl="2" algn="l" defTabSz="0" rtl="0" eaLnBrk="1" fontAlgn="auto" latinLnBrk="0" hangingPunct="1">
              <a:lnSpc>
                <a:spcPct val="60000"/>
              </a:lnSpc>
              <a:spcBef>
                <a:spcPct val="20000"/>
              </a:spcBef>
              <a:spcAft>
                <a:spcPts val="0"/>
              </a:spcAft>
              <a:buClr>
                <a:srgbClr val="70AD47">
                  <a:lumMod val="75000"/>
                </a:srgbClr>
              </a:buClr>
              <a:buSzPct val="110000"/>
              <a:tabLst/>
              <a:defRPr/>
            </a:pPr>
            <a:r>
              <a:rPr lang="en-US" altLang="zh-CN" sz="1000" dirty="0">
                <a:solidFill>
                  <a:schemeClr val="bg1"/>
                </a:solidFill>
                <a:latin typeface="SimSun" panose="02010600030101010101" pitchFamily="2" charset="-122"/>
                <a:ea typeface="SimSun" panose="02010600030101010101" pitchFamily="2" charset="-122"/>
              </a:rPr>
              <a:t>[3] Online scheduling and routing with end-to-end deadline constraints in multihop wireless networks.</a:t>
            </a:r>
          </a:p>
          <a:p>
            <a:pPr marL="0" marR="0" lvl="2" algn="l" defTabSz="0" rtl="0" eaLnBrk="1" fontAlgn="auto" latinLnBrk="0" hangingPunct="1">
              <a:lnSpc>
                <a:spcPct val="60000"/>
              </a:lnSpc>
              <a:spcBef>
                <a:spcPct val="20000"/>
              </a:spcBef>
              <a:spcAft>
                <a:spcPts val="0"/>
              </a:spcAft>
              <a:buClr>
                <a:srgbClr val="70AD47">
                  <a:lumMod val="75000"/>
                </a:srgbClr>
              </a:buClr>
              <a:buSzPct val="110000"/>
              <a:tabLst/>
              <a:defRPr/>
            </a:pPr>
            <a:r>
              <a:rPr lang="en-US" altLang="zh-CN" sz="1000" dirty="0">
                <a:solidFill>
                  <a:schemeClr val="bg1"/>
                </a:solidFill>
                <a:latin typeface="SimSun" panose="02010600030101010101" pitchFamily="2" charset="-122"/>
                <a:ea typeface="SimSun" panose="02010600030101010101" pitchFamily="2" charset="-122"/>
              </a:rPr>
              <a:t>[4] Adaptive csma for decentralized scheduling of multi-hop networks with end-to-end deadline constraints.</a:t>
            </a:r>
            <a:endParaRPr lang="en-US" altLang="zh-CN" sz="1000" dirty="0">
              <a:solidFill>
                <a:schemeClr val="bg1"/>
              </a:solidFill>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1808537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13" name="文本框 12">
            <a:extLst>
              <a:ext uri="{FF2B5EF4-FFF2-40B4-BE49-F238E27FC236}">
                <a16:creationId xmlns:a16="http://schemas.microsoft.com/office/drawing/2014/main" id="{8A8A3062-09EF-57D4-4302-F4E2B5EFFA5E}"/>
              </a:ext>
            </a:extLst>
          </p:cNvPr>
          <p:cNvSpPr txBox="1"/>
          <p:nvPr/>
        </p:nvSpPr>
        <p:spPr>
          <a:xfrm>
            <a:off x="574543" y="927556"/>
            <a:ext cx="11030213" cy="226485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zh-CN" altLang="en-US" dirty="0"/>
          </a:p>
        </p:txBody>
      </p:sp>
      <p:sp>
        <p:nvSpPr>
          <p:cNvPr id="8" name="文本框 7">
            <a:extLst>
              <a:ext uri="{FF2B5EF4-FFF2-40B4-BE49-F238E27FC236}">
                <a16:creationId xmlns:a16="http://schemas.microsoft.com/office/drawing/2014/main" id="{DA5BE003-B581-B0D3-09C5-46821E22D210}"/>
              </a:ext>
            </a:extLst>
          </p:cNvPr>
          <p:cNvSpPr txBox="1"/>
          <p:nvPr/>
        </p:nvSpPr>
        <p:spPr>
          <a:xfrm>
            <a:off x="617336" y="3070993"/>
            <a:ext cx="10105597" cy="128419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Contributions</a:t>
            </a:r>
          </a:p>
          <a:p>
            <a:pPr marL="57150" lvl="2" indent="-342900" algn="just"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prstClr val="black"/>
                </a:solidFill>
                <a:latin typeface="SimSun" panose="02010600030101010101" pitchFamily="2" charset="-122"/>
                <a:ea typeface="SimSun" panose="02010600030101010101" pitchFamily="2" charset="-122"/>
              </a:rPr>
              <a:t>introduce a near-optimal algorithm for wireless networks with general interference graph for the problem of scheduling packets with hard deadlines in multi-hop wireless networks.</a:t>
            </a:r>
          </a:p>
        </p:txBody>
      </p:sp>
      <p:sp>
        <p:nvSpPr>
          <p:cNvPr id="10" name="文本框 9">
            <a:extLst>
              <a:ext uri="{FF2B5EF4-FFF2-40B4-BE49-F238E27FC236}">
                <a16:creationId xmlns:a16="http://schemas.microsoft.com/office/drawing/2014/main" id="{8B4836AA-AA65-0C03-5839-D1EDB62F0B06}"/>
              </a:ext>
            </a:extLst>
          </p:cNvPr>
          <p:cNvSpPr txBox="1"/>
          <p:nvPr/>
        </p:nvSpPr>
        <p:spPr>
          <a:xfrm>
            <a:off x="617338" y="1145429"/>
            <a:ext cx="10352022" cy="1866858"/>
          </a:xfrm>
          <a:prstGeom prst="rect">
            <a:avLst/>
          </a:prstGeom>
          <a:noFill/>
        </p:spPr>
        <p:txBody>
          <a:bodyPr wrap="square">
            <a:spAutoFit/>
          </a:bodyPr>
          <a:lstStyle/>
          <a:p>
            <a:pPr marL="28575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This paper provide the first algorithms that yield strong approximation guarantees in a non-asymptotic regime (finite time horizon, finite number of channels, finite arrival rates). </a:t>
            </a:r>
            <a:endParaRPr lang="en-US" altLang="zh-CN" sz="2000" dirty="0">
              <a:solidFill>
                <a:prstClr val="black"/>
              </a:solidFill>
              <a:latin typeface="SimSun" panose="02010600030101010101" pitchFamily="2" charset="-122"/>
              <a:ea typeface="SimSun" panose="02010600030101010101" pitchFamily="2" charset="-122"/>
            </a:endParaRPr>
          </a:p>
          <a:p>
            <a:pPr marL="285750" lvl="0" indent="-285750">
              <a:lnSpc>
                <a:spcPct val="150000"/>
              </a:lnSpc>
              <a:buFont typeface="Wingdings" panose="05000000000000000000" pitchFamily="2" charset="2"/>
              <a:buChar char="Ø"/>
              <a:defRPr/>
            </a:pPr>
            <a:endParaRPr lang="en-US" altLang="zh-CN" sz="2000" dirty="0">
              <a:solidFill>
                <a:srgbClr val="1C6299"/>
              </a:solidFill>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5306748A-6360-A158-F3C6-5FE0C20FD81F}"/>
              </a:ext>
            </a:extLst>
          </p:cNvPr>
          <p:cNvSpPr txBox="1"/>
          <p:nvPr/>
        </p:nvSpPr>
        <p:spPr>
          <a:xfrm>
            <a:off x="660400" y="4413897"/>
            <a:ext cx="10105597" cy="1561197"/>
          </a:xfrm>
          <a:prstGeom prst="rect">
            <a:avLst/>
          </a:prstGeom>
          <a:noFill/>
        </p:spPr>
        <p:txBody>
          <a:bodyPr wrap="square">
            <a:spAutoFit/>
          </a:bodyPr>
          <a:lstStyle/>
          <a:p>
            <a:pPr marL="57150" marR="0" lvl="2" indent="-342900" algn="just"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propose a more efficient greedy maximal scheduling with probabilistic forwarding algorithm than the near-optimal algorithms.</a:t>
            </a:r>
          </a:p>
          <a:p>
            <a:pPr marL="57150" marR="0" lvl="2" indent="-342900" algn="just"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show an efficient near-optimal algorithms in perfect graphs for the important class of perfect interference graphs.</a:t>
            </a:r>
          </a:p>
        </p:txBody>
      </p:sp>
    </p:spTree>
    <p:extLst>
      <p:ext uri="{BB962C8B-B14F-4D97-AF65-F5344CB8AC3E}">
        <p14:creationId xmlns:p14="http://schemas.microsoft.com/office/powerpoint/2010/main" val="2211639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Model and definitions </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C8466EDB-8666-744F-734C-AA806BC93645}"/>
              </a:ext>
            </a:extLst>
          </p:cNvPr>
          <p:cNvSpPr txBox="1"/>
          <p:nvPr/>
        </p:nvSpPr>
        <p:spPr>
          <a:xfrm>
            <a:off x="660400" y="1141932"/>
            <a:ext cx="5996709" cy="1745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Network graph and inference graph</a:t>
            </a:r>
          </a:p>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Route-Schedule</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srgbClr val="000000"/>
                </a:solidFill>
                <a:latin typeface="宋体" panose="02010600030101010101" pitchFamily="2" charset="-122"/>
                <a:ea typeface="宋体" panose="02010600030101010101" pitchFamily="2" charset="-122"/>
                <a:cs typeface="+mn-cs"/>
              </a:rPr>
              <a:t>The scheduling algorithm must determine which links are activated in each channel at each time slot. </a:t>
            </a:r>
          </a:p>
        </p:txBody>
      </p:sp>
      <p:sp>
        <p:nvSpPr>
          <p:cNvPr id="5" name="文本框 4">
            <a:extLst>
              <a:ext uri="{FF2B5EF4-FFF2-40B4-BE49-F238E27FC236}">
                <a16:creationId xmlns:a16="http://schemas.microsoft.com/office/drawing/2014/main" id="{DFBC7858-C4D7-951D-C945-FC50781EBF3F}"/>
              </a:ext>
            </a:extLst>
          </p:cNvPr>
          <p:cNvSpPr txBox="1"/>
          <p:nvPr/>
        </p:nvSpPr>
        <p:spPr>
          <a:xfrm>
            <a:off x="660399" y="2850215"/>
            <a:ext cx="6199699" cy="128419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Network-Schedule</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srgbClr val="000000"/>
                </a:solidFill>
                <a:latin typeface="宋体" panose="02010600030101010101" pitchFamily="2" charset="-122"/>
                <a:ea typeface="宋体" panose="02010600030101010101" pitchFamily="2" charset="-122"/>
                <a:cs typeface="+mn-cs"/>
              </a:rPr>
              <a:t>A network schedule at a time slot t is a collection of C maximal independent sets on the interference graph GI.</a:t>
            </a:r>
          </a:p>
        </p:txBody>
      </p:sp>
      <p:pic>
        <p:nvPicPr>
          <p:cNvPr id="8" name="图片 7">
            <a:extLst>
              <a:ext uri="{FF2B5EF4-FFF2-40B4-BE49-F238E27FC236}">
                <a16:creationId xmlns:a16="http://schemas.microsoft.com/office/drawing/2014/main" id="{1F161989-7FB2-E57A-BB8A-D478A418C11B}"/>
              </a:ext>
            </a:extLst>
          </p:cNvPr>
          <p:cNvPicPr>
            <a:picLocks noChangeAspect="1"/>
          </p:cNvPicPr>
          <p:nvPr/>
        </p:nvPicPr>
        <p:blipFill rotWithShape="1">
          <a:blip r:embed="rId4"/>
          <a:srcRect b="63213"/>
          <a:stretch/>
        </p:blipFill>
        <p:spPr>
          <a:xfrm>
            <a:off x="6636244" y="1170306"/>
            <a:ext cx="4636923" cy="1019518"/>
          </a:xfrm>
          <a:prstGeom prst="rect">
            <a:avLst/>
          </a:prstGeom>
        </p:spPr>
      </p:pic>
      <p:sp>
        <p:nvSpPr>
          <p:cNvPr id="12" name="文本框 11">
            <a:extLst>
              <a:ext uri="{FF2B5EF4-FFF2-40B4-BE49-F238E27FC236}">
                <a16:creationId xmlns:a16="http://schemas.microsoft.com/office/drawing/2014/main" id="{67014825-81FB-31B7-432C-6A7258742E12}"/>
              </a:ext>
            </a:extLst>
          </p:cNvPr>
          <p:cNvSpPr txBox="1"/>
          <p:nvPr/>
        </p:nvSpPr>
        <p:spPr>
          <a:xfrm>
            <a:off x="617338" y="4057945"/>
            <a:ext cx="6199699" cy="1653530"/>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Optimization</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srgbClr val="000000"/>
                </a:solidFill>
                <a:latin typeface="宋体" panose="02010600030101010101" pitchFamily="2" charset="-122"/>
                <a:ea typeface="宋体" panose="02010600030101010101" pitchFamily="2" charset="-122"/>
              </a:rPr>
              <a:t>T</a:t>
            </a:r>
            <a:r>
              <a:rPr lang="en-US" altLang="zh-CN" sz="1600" dirty="0">
                <a:solidFill>
                  <a:srgbClr val="000000"/>
                </a:solidFill>
                <a:latin typeface="宋体" panose="02010600030101010101" pitchFamily="2" charset="-122"/>
                <a:ea typeface="宋体" panose="02010600030101010101" pitchFamily="2" charset="-122"/>
                <a:cs typeface="+mn-cs"/>
              </a:rPr>
              <a:t>o maximize the weighted sum of the packets that are successfully delivered from their sources to their destinations within their deadlines.</a:t>
            </a:r>
          </a:p>
        </p:txBody>
      </p:sp>
      <p:pic>
        <p:nvPicPr>
          <p:cNvPr id="18" name="图片 17">
            <a:extLst>
              <a:ext uri="{FF2B5EF4-FFF2-40B4-BE49-F238E27FC236}">
                <a16:creationId xmlns:a16="http://schemas.microsoft.com/office/drawing/2014/main" id="{8516E4E6-FA03-2411-C2B0-D43727CD9492}"/>
              </a:ext>
            </a:extLst>
          </p:cNvPr>
          <p:cNvPicPr>
            <a:picLocks noChangeAspect="1"/>
          </p:cNvPicPr>
          <p:nvPr/>
        </p:nvPicPr>
        <p:blipFill>
          <a:blip r:embed="rId5"/>
          <a:stretch>
            <a:fillRect/>
          </a:stretch>
        </p:blipFill>
        <p:spPr>
          <a:xfrm>
            <a:off x="6853890" y="2638190"/>
            <a:ext cx="4201633" cy="3242702"/>
          </a:xfrm>
          <a:prstGeom prst="rect">
            <a:avLst/>
          </a:prstGeom>
        </p:spPr>
      </p:pic>
      <p:sp>
        <p:nvSpPr>
          <p:cNvPr id="4" name="文本框 3">
            <a:extLst>
              <a:ext uri="{FF2B5EF4-FFF2-40B4-BE49-F238E27FC236}">
                <a16:creationId xmlns:a16="http://schemas.microsoft.com/office/drawing/2014/main" id="{F67EFC55-C196-4732-B30C-E3FDA032A6A9}"/>
              </a:ext>
            </a:extLst>
          </p:cNvPr>
          <p:cNvSpPr txBox="1"/>
          <p:nvPr/>
        </p:nvSpPr>
        <p:spPr>
          <a:xfrm>
            <a:off x="10449339" y="977108"/>
            <a:ext cx="1387045" cy="276999"/>
          </a:xfrm>
          <a:prstGeom prst="rect">
            <a:avLst/>
          </a:prstGeom>
          <a:noFill/>
        </p:spPr>
        <p:txBody>
          <a:bodyPr wrap="square" rtlCol="0">
            <a:spAutoFit/>
          </a:bodyPr>
          <a:lstStyle/>
          <a:p>
            <a:r>
              <a:rPr lang="en-US" altLang="zh-CN" sz="1200" b="1" dirty="0">
                <a:latin typeface="宋体" panose="02010600030101010101" pitchFamily="2" charset="-122"/>
                <a:ea typeface="宋体" panose="02010600030101010101" pitchFamily="2" charset="-122"/>
              </a:rPr>
              <a:t>independent set</a:t>
            </a:r>
            <a:endParaRPr lang="zh-CN" altLang="en-US" sz="12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1288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Algorithms and main results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5">
            <a:extLst>
              <a:ext uri="{FF2B5EF4-FFF2-40B4-BE49-F238E27FC236}">
                <a16:creationId xmlns:a16="http://schemas.microsoft.com/office/drawing/2014/main" id="{D0C69F3E-D5E3-9EF7-4822-36D69135C97E}"/>
              </a:ext>
            </a:extLst>
          </p:cNvPr>
          <p:cNvGrpSpPr/>
          <p:nvPr/>
        </p:nvGrpSpPr>
        <p:grpSpPr>
          <a:xfrm>
            <a:off x="660400" y="1054443"/>
            <a:ext cx="9371419" cy="3937830"/>
            <a:chOff x="1935745" y="1271147"/>
            <a:chExt cx="5699621" cy="3937830"/>
          </a:xfrm>
        </p:grpSpPr>
        <p:sp>
          <p:nvSpPr>
            <p:cNvPr id="14" name="文本框 13">
              <a:extLst>
                <a:ext uri="{FF2B5EF4-FFF2-40B4-BE49-F238E27FC236}">
                  <a16:creationId xmlns:a16="http://schemas.microsoft.com/office/drawing/2014/main" id="{D8D20F24-A30B-63BB-2771-AC31C31B3A2E}"/>
                </a:ext>
              </a:extLst>
            </p:cNvPr>
            <p:cNvSpPr txBox="1"/>
            <p:nvPr/>
          </p:nvSpPr>
          <p:spPr>
            <a:xfrm>
              <a:off x="1935745" y="4727114"/>
              <a:ext cx="4152900"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24" name="文本框 23">
              <a:extLst>
                <a:ext uri="{FF2B5EF4-FFF2-40B4-BE49-F238E27FC236}">
                  <a16:creationId xmlns:a16="http://schemas.microsoft.com/office/drawing/2014/main" id="{ABB56AC8-2A0B-A406-DB6E-883D74613578}"/>
                </a:ext>
              </a:extLst>
            </p:cNvPr>
            <p:cNvSpPr txBox="1"/>
            <p:nvPr/>
          </p:nvSpPr>
          <p:spPr>
            <a:xfrm>
              <a:off x="1974702" y="1271147"/>
              <a:ext cx="5660664" cy="94352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Near-Optimal Algorithm for General Interference Graphs</a:t>
              </a:r>
            </a:p>
          </p:txBody>
        </p:sp>
      </p:grpSp>
      <p:pic>
        <p:nvPicPr>
          <p:cNvPr id="5" name="图片 4">
            <a:extLst>
              <a:ext uri="{FF2B5EF4-FFF2-40B4-BE49-F238E27FC236}">
                <a16:creationId xmlns:a16="http://schemas.microsoft.com/office/drawing/2014/main" id="{344CEB68-9971-B02A-2E53-F364C588BADD}"/>
              </a:ext>
            </a:extLst>
          </p:cNvPr>
          <p:cNvPicPr>
            <a:picLocks noChangeAspect="1"/>
          </p:cNvPicPr>
          <p:nvPr/>
        </p:nvPicPr>
        <p:blipFill>
          <a:blip r:embed="rId4"/>
          <a:stretch>
            <a:fillRect/>
          </a:stretch>
        </p:blipFill>
        <p:spPr>
          <a:xfrm>
            <a:off x="929104" y="1742984"/>
            <a:ext cx="4369449" cy="4619847"/>
          </a:xfrm>
          <a:prstGeom prst="rect">
            <a:avLst/>
          </a:prstGeom>
        </p:spPr>
      </p:pic>
      <p:pic>
        <p:nvPicPr>
          <p:cNvPr id="8" name="图片 7">
            <a:extLst>
              <a:ext uri="{FF2B5EF4-FFF2-40B4-BE49-F238E27FC236}">
                <a16:creationId xmlns:a16="http://schemas.microsoft.com/office/drawing/2014/main" id="{6D900A9A-E833-DB9E-BB1D-AECBE84207A4}"/>
              </a:ext>
            </a:extLst>
          </p:cNvPr>
          <p:cNvPicPr>
            <a:picLocks noChangeAspect="1"/>
          </p:cNvPicPr>
          <p:nvPr/>
        </p:nvPicPr>
        <p:blipFill>
          <a:blip r:embed="rId5"/>
          <a:stretch>
            <a:fillRect/>
          </a:stretch>
        </p:blipFill>
        <p:spPr>
          <a:xfrm>
            <a:off x="5715329" y="1621598"/>
            <a:ext cx="4455415" cy="3418267"/>
          </a:xfrm>
          <a:prstGeom prst="rect">
            <a:avLst/>
          </a:prstGeom>
        </p:spPr>
      </p:pic>
      <p:pic>
        <p:nvPicPr>
          <p:cNvPr id="2" name="图片 1">
            <a:extLst>
              <a:ext uri="{FF2B5EF4-FFF2-40B4-BE49-F238E27FC236}">
                <a16:creationId xmlns:a16="http://schemas.microsoft.com/office/drawing/2014/main" id="{E55E9D16-C0AD-EAB5-272B-FA1A5EBA765B}"/>
              </a:ext>
            </a:extLst>
          </p:cNvPr>
          <p:cNvPicPr>
            <a:picLocks noChangeAspect="1"/>
          </p:cNvPicPr>
          <p:nvPr/>
        </p:nvPicPr>
        <p:blipFill>
          <a:blip r:embed="rId6"/>
          <a:stretch>
            <a:fillRect/>
          </a:stretch>
        </p:blipFill>
        <p:spPr>
          <a:xfrm>
            <a:off x="5503203" y="5134793"/>
            <a:ext cx="6019690" cy="1085518"/>
          </a:xfrm>
          <a:prstGeom prst="rect">
            <a:avLst/>
          </a:prstGeom>
        </p:spPr>
      </p:pic>
    </p:spTree>
    <p:extLst>
      <p:ext uri="{BB962C8B-B14F-4D97-AF65-F5344CB8AC3E}">
        <p14:creationId xmlns:p14="http://schemas.microsoft.com/office/powerpoint/2010/main" val="3166257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Algorithms and main results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5">
            <a:extLst>
              <a:ext uri="{FF2B5EF4-FFF2-40B4-BE49-F238E27FC236}">
                <a16:creationId xmlns:a16="http://schemas.microsoft.com/office/drawing/2014/main" id="{D0C69F3E-D5E3-9EF7-4822-36D69135C97E}"/>
              </a:ext>
            </a:extLst>
          </p:cNvPr>
          <p:cNvGrpSpPr/>
          <p:nvPr/>
        </p:nvGrpSpPr>
        <p:grpSpPr>
          <a:xfrm>
            <a:off x="660400" y="856617"/>
            <a:ext cx="8653721" cy="4135656"/>
            <a:chOff x="1935745" y="1073321"/>
            <a:chExt cx="5705710" cy="4135656"/>
          </a:xfrm>
        </p:grpSpPr>
        <p:sp>
          <p:nvSpPr>
            <p:cNvPr id="14" name="文本框 13">
              <a:extLst>
                <a:ext uri="{FF2B5EF4-FFF2-40B4-BE49-F238E27FC236}">
                  <a16:creationId xmlns:a16="http://schemas.microsoft.com/office/drawing/2014/main" id="{D8D20F24-A30B-63BB-2771-AC31C31B3A2E}"/>
                </a:ext>
              </a:extLst>
            </p:cNvPr>
            <p:cNvSpPr txBox="1"/>
            <p:nvPr/>
          </p:nvSpPr>
          <p:spPr>
            <a:xfrm>
              <a:off x="1935745" y="4727114"/>
              <a:ext cx="4152900"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24" name="文本框 23">
              <a:extLst>
                <a:ext uri="{FF2B5EF4-FFF2-40B4-BE49-F238E27FC236}">
                  <a16:creationId xmlns:a16="http://schemas.microsoft.com/office/drawing/2014/main" id="{ABB56AC8-2A0B-A406-DB6E-883D74613578}"/>
                </a:ext>
              </a:extLst>
            </p:cNvPr>
            <p:cNvSpPr txBox="1"/>
            <p:nvPr/>
          </p:nvSpPr>
          <p:spPr>
            <a:xfrm>
              <a:off x="1935746" y="1073321"/>
              <a:ext cx="5705709"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Greedy Maximal Scheduling with Probabilistic Forwarding</a:t>
              </a:r>
            </a:p>
          </p:txBody>
        </p:sp>
      </p:grpSp>
      <p:pic>
        <p:nvPicPr>
          <p:cNvPr id="3" name="图片 2">
            <a:extLst>
              <a:ext uri="{FF2B5EF4-FFF2-40B4-BE49-F238E27FC236}">
                <a16:creationId xmlns:a16="http://schemas.microsoft.com/office/drawing/2014/main" id="{6C1856CC-67F4-19DE-19DD-46C9B3B17ED6}"/>
              </a:ext>
            </a:extLst>
          </p:cNvPr>
          <p:cNvPicPr>
            <a:picLocks noChangeAspect="1"/>
          </p:cNvPicPr>
          <p:nvPr/>
        </p:nvPicPr>
        <p:blipFill>
          <a:blip r:embed="rId4"/>
          <a:stretch>
            <a:fillRect/>
          </a:stretch>
        </p:blipFill>
        <p:spPr>
          <a:xfrm>
            <a:off x="792859" y="1547092"/>
            <a:ext cx="4248374" cy="4401978"/>
          </a:xfrm>
          <a:prstGeom prst="rect">
            <a:avLst/>
          </a:prstGeom>
        </p:spPr>
      </p:pic>
      <p:pic>
        <p:nvPicPr>
          <p:cNvPr id="10" name="图片 9">
            <a:extLst>
              <a:ext uri="{FF2B5EF4-FFF2-40B4-BE49-F238E27FC236}">
                <a16:creationId xmlns:a16="http://schemas.microsoft.com/office/drawing/2014/main" id="{C8F27F66-16C7-F385-CF9C-5907DEDB9FA3}"/>
              </a:ext>
            </a:extLst>
          </p:cNvPr>
          <p:cNvPicPr>
            <a:picLocks noChangeAspect="1"/>
          </p:cNvPicPr>
          <p:nvPr/>
        </p:nvPicPr>
        <p:blipFill>
          <a:blip r:embed="rId5"/>
          <a:stretch>
            <a:fillRect/>
          </a:stretch>
        </p:blipFill>
        <p:spPr>
          <a:xfrm>
            <a:off x="5874156" y="1582504"/>
            <a:ext cx="4103257" cy="1511273"/>
          </a:xfrm>
          <a:prstGeom prst="rect">
            <a:avLst/>
          </a:prstGeom>
        </p:spPr>
      </p:pic>
      <p:pic>
        <p:nvPicPr>
          <p:cNvPr id="12" name="图片 11">
            <a:extLst>
              <a:ext uri="{FF2B5EF4-FFF2-40B4-BE49-F238E27FC236}">
                <a16:creationId xmlns:a16="http://schemas.microsoft.com/office/drawing/2014/main" id="{B044E8CB-5AD1-2AED-A30F-C31840DF0242}"/>
              </a:ext>
            </a:extLst>
          </p:cNvPr>
          <p:cNvPicPr>
            <a:picLocks noChangeAspect="1"/>
          </p:cNvPicPr>
          <p:nvPr/>
        </p:nvPicPr>
        <p:blipFill>
          <a:blip r:embed="rId6"/>
          <a:stretch>
            <a:fillRect/>
          </a:stretch>
        </p:blipFill>
        <p:spPr>
          <a:xfrm>
            <a:off x="5173692" y="3723732"/>
            <a:ext cx="5915579" cy="1105234"/>
          </a:xfrm>
          <a:prstGeom prst="rect">
            <a:avLst/>
          </a:prstGeom>
        </p:spPr>
      </p:pic>
    </p:spTree>
    <p:extLst>
      <p:ext uri="{BB962C8B-B14F-4D97-AF65-F5344CB8AC3E}">
        <p14:creationId xmlns:p14="http://schemas.microsoft.com/office/powerpoint/2010/main" val="4253675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Algorithms and main results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5">
            <a:extLst>
              <a:ext uri="{FF2B5EF4-FFF2-40B4-BE49-F238E27FC236}">
                <a16:creationId xmlns:a16="http://schemas.microsoft.com/office/drawing/2014/main" id="{D0C69F3E-D5E3-9EF7-4822-36D69135C97E}"/>
              </a:ext>
            </a:extLst>
          </p:cNvPr>
          <p:cNvGrpSpPr/>
          <p:nvPr/>
        </p:nvGrpSpPr>
        <p:grpSpPr>
          <a:xfrm>
            <a:off x="592554" y="875720"/>
            <a:ext cx="7021623" cy="4135656"/>
            <a:chOff x="1935745" y="1073321"/>
            <a:chExt cx="4629609" cy="4135656"/>
          </a:xfrm>
        </p:grpSpPr>
        <p:sp>
          <p:nvSpPr>
            <p:cNvPr id="14" name="文本框 13">
              <a:extLst>
                <a:ext uri="{FF2B5EF4-FFF2-40B4-BE49-F238E27FC236}">
                  <a16:creationId xmlns:a16="http://schemas.microsoft.com/office/drawing/2014/main" id="{D8D20F24-A30B-63BB-2771-AC31C31B3A2E}"/>
                </a:ext>
              </a:extLst>
            </p:cNvPr>
            <p:cNvSpPr txBox="1"/>
            <p:nvPr/>
          </p:nvSpPr>
          <p:spPr>
            <a:xfrm>
              <a:off x="1935745" y="4727114"/>
              <a:ext cx="4152900"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24" name="文本框 23">
              <a:extLst>
                <a:ext uri="{FF2B5EF4-FFF2-40B4-BE49-F238E27FC236}">
                  <a16:creationId xmlns:a16="http://schemas.microsoft.com/office/drawing/2014/main" id="{ABB56AC8-2A0B-A406-DB6E-883D74613578}"/>
                </a:ext>
              </a:extLst>
            </p:cNvPr>
            <p:cNvSpPr txBox="1"/>
            <p:nvPr/>
          </p:nvSpPr>
          <p:spPr>
            <a:xfrm>
              <a:off x="1935746" y="1073321"/>
              <a:ext cx="4629608" cy="94352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Efficient Near-Optimal Algorithm for Perfect Graphs</a:t>
              </a:r>
            </a:p>
            <a:p>
              <a:pPr lvl="0">
                <a:lnSpc>
                  <a:spcPct val="150000"/>
                </a:lnSpc>
                <a:defRPr/>
              </a:pPr>
              <a:endParaRPr lang="en-US" altLang="zh-CN" sz="2000" dirty="0">
                <a:solidFill>
                  <a:srgbClr val="1C6299"/>
                </a:solidFill>
                <a:latin typeface="宋体" panose="02010600030101010101" pitchFamily="2" charset="-122"/>
                <a:ea typeface="宋体" panose="02010600030101010101" pitchFamily="2" charset="-122"/>
              </a:endParaRPr>
            </a:p>
          </p:txBody>
        </p:sp>
      </p:grpSp>
      <p:pic>
        <p:nvPicPr>
          <p:cNvPr id="5" name="图片 4">
            <a:extLst>
              <a:ext uri="{FF2B5EF4-FFF2-40B4-BE49-F238E27FC236}">
                <a16:creationId xmlns:a16="http://schemas.microsoft.com/office/drawing/2014/main" id="{024F8B25-D8C6-7FD6-A88F-CB656BE80871}"/>
              </a:ext>
            </a:extLst>
          </p:cNvPr>
          <p:cNvPicPr>
            <a:picLocks noChangeAspect="1"/>
          </p:cNvPicPr>
          <p:nvPr/>
        </p:nvPicPr>
        <p:blipFill>
          <a:blip r:embed="rId4"/>
          <a:stretch>
            <a:fillRect/>
          </a:stretch>
        </p:blipFill>
        <p:spPr>
          <a:xfrm>
            <a:off x="7555753" y="1306593"/>
            <a:ext cx="3811440" cy="1526794"/>
          </a:xfrm>
          <a:prstGeom prst="rect">
            <a:avLst/>
          </a:prstGeom>
        </p:spPr>
      </p:pic>
      <p:pic>
        <p:nvPicPr>
          <p:cNvPr id="10" name="图片 9">
            <a:extLst>
              <a:ext uri="{FF2B5EF4-FFF2-40B4-BE49-F238E27FC236}">
                <a16:creationId xmlns:a16="http://schemas.microsoft.com/office/drawing/2014/main" id="{F9AD7F62-45A8-78F5-0B11-928C49231709}"/>
              </a:ext>
            </a:extLst>
          </p:cNvPr>
          <p:cNvPicPr>
            <a:picLocks noChangeAspect="1"/>
          </p:cNvPicPr>
          <p:nvPr/>
        </p:nvPicPr>
        <p:blipFill>
          <a:blip r:embed="rId5"/>
          <a:stretch>
            <a:fillRect/>
          </a:stretch>
        </p:blipFill>
        <p:spPr>
          <a:xfrm>
            <a:off x="7404047" y="3110284"/>
            <a:ext cx="4114853" cy="475867"/>
          </a:xfrm>
          <a:prstGeom prst="rect">
            <a:avLst/>
          </a:prstGeom>
        </p:spPr>
      </p:pic>
      <p:sp>
        <p:nvSpPr>
          <p:cNvPr id="3" name="文本框 2">
            <a:extLst>
              <a:ext uri="{FF2B5EF4-FFF2-40B4-BE49-F238E27FC236}">
                <a16:creationId xmlns:a16="http://schemas.microsoft.com/office/drawing/2014/main" id="{D3AB3CB8-0C77-A834-4CE9-DD1CAD9BDB42}"/>
              </a:ext>
            </a:extLst>
          </p:cNvPr>
          <p:cNvSpPr txBox="1"/>
          <p:nvPr/>
        </p:nvSpPr>
        <p:spPr>
          <a:xfrm>
            <a:off x="660400" y="3470679"/>
            <a:ext cx="7021621" cy="94352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Fractional-Coloring-Based Approximation Algorithms </a:t>
            </a:r>
          </a:p>
          <a:p>
            <a:pPr lvl="0">
              <a:lnSpc>
                <a:spcPct val="150000"/>
              </a:lnSpc>
              <a:defRPr/>
            </a:pPr>
            <a:endParaRPr lang="en-US" altLang="zh-CN" sz="2000" dirty="0">
              <a:solidFill>
                <a:srgbClr val="1C6299"/>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FEEEEDB0-0C01-2144-1B1C-2B6125B704D3}"/>
              </a:ext>
            </a:extLst>
          </p:cNvPr>
          <p:cNvPicPr>
            <a:picLocks noChangeAspect="1"/>
          </p:cNvPicPr>
          <p:nvPr/>
        </p:nvPicPr>
        <p:blipFill>
          <a:blip r:embed="rId6"/>
          <a:stretch>
            <a:fillRect/>
          </a:stretch>
        </p:blipFill>
        <p:spPr>
          <a:xfrm>
            <a:off x="7454810" y="4102313"/>
            <a:ext cx="2954482" cy="544722"/>
          </a:xfrm>
          <a:prstGeom prst="rect">
            <a:avLst/>
          </a:prstGeom>
        </p:spPr>
      </p:pic>
      <p:pic>
        <p:nvPicPr>
          <p:cNvPr id="9" name="图片 8">
            <a:extLst>
              <a:ext uri="{FF2B5EF4-FFF2-40B4-BE49-F238E27FC236}">
                <a16:creationId xmlns:a16="http://schemas.microsoft.com/office/drawing/2014/main" id="{342B2DA2-93D4-C758-D2B8-C097BE37CD8F}"/>
              </a:ext>
            </a:extLst>
          </p:cNvPr>
          <p:cNvPicPr>
            <a:picLocks noChangeAspect="1"/>
          </p:cNvPicPr>
          <p:nvPr/>
        </p:nvPicPr>
        <p:blipFill>
          <a:blip r:embed="rId7"/>
          <a:stretch>
            <a:fillRect/>
          </a:stretch>
        </p:blipFill>
        <p:spPr>
          <a:xfrm>
            <a:off x="7066881" y="4923583"/>
            <a:ext cx="4430664" cy="544719"/>
          </a:xfrm>
          <a:prstGeom prst="rect">
            <a:avLst/>
          </a:prstGeom>
        </p:spPr>
      </p:pic>
      <p:sp>
        <p:nvSpPr>
          <p:cNvPr id="13" name="文本框 12">
            <a:extLst>
              <a:ext uri="{FF2B5EF4-FFF2-40B4-BE49-F238E27FC236}">
                <a16:creationId xmlns:a16="http://schemas.microsoft.com/office/drawing/2014/main" id="{2C3B3B68-A955-C91B-DDE8-92D14C9BD3F1}"/>
              </a:ext>
            </a:extLst>
          </p:cNvPr>
          <p:cNvSpPr txBox="1"/>
          <p:nvPr/>
        </p:nvSpPr>
        <p:spPr>
          <a:xfrm>
            <a:off x="650115" y="1414817"/>
            <a:ext cx="6906501" cy="2078261"/>
          </a:xfrm>
          <a:prstGeom prst="rect">
            <a:avLst/>
          </a:prstGeom>
          <a:noFill/>
        </p:spPr>
        <p:txBody>
          <a:bodyPr wrap="square">
            <a:spAutoFit/>
          </a:bodyPr>
          <a:lstStyle/>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srgbClr val="000000"/>
                </a:solidFill>
                <a:latin typeface="宋体" panose="02010600030101010101" pitchFamily="2" charset="-122"/>
                <a:ea typeface="宋体" panose="02010600030101010101" pitchFamily="2" charset="-122"/>
                <a:cs typeface="+mn-cs"/>
              </a:rPr>
              <a:t>leverage the ellipsoid algorithm to </a:t>
            </a:r>
            <a:r>
              <a:rPr lang="en-US" altLang="zh-CN" sz="1600" dirty="0">
                <a:solidFill>
                  <a:srgbClr val="000000"/>
                </a:solidFill>
                <a:latin typeface="宋体" panose="02010600030101010101" pitchFamily="2" charset="-122"/>
                <a:ea typeface="宋体" panose="02010600030101010101" pitchFamily="2" charset="-122"/>
              </a:rPr>
              <a:t>solve RI(T) near optimally. </a:t>
            </a: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srgbClr val="000000"/>
                </a:solidFill>
                <a:latin typeface="宋体" panose="02010600030101010101" pitchFamily="2" charset="-122"/>
                <a:ea typeface="宋体" panose="02010600030101010101" pitchFamily="2" charset="-122"/>
              </a:rPr>
              <a:t>it considers a constraint on the scheduled packets on  </a:t>
            </a:r>
          </a:p>
          <a:p>
            <a:pPr marL="0" lvl="2" defTabSz="0">
              <a:lnSpc>
                <a:spcPct val="150000"/>
              </a:lnSpc>
              <a:spcBef>
                <a:spcPct val="20000"/>
              </a:spcBef>
              <a:buClr>
                <a:srgbClr val="70AD47">
                  <a:lumMod val="75000"/>
                </a:srgbClr>
              </a:buClr>
              <a:buSzPct val="110000"/>
              <a:defRPr/>
            </a:pPr>
            <a:r>
              <a:rPr lang="en-US" altLang="zh-CN" sz="1600" dirty="0">
                <a:solidFill>
                  <a:srgbClr val="000000"/>
                </a:solidFill>
                <a:latin typeface="宋体" panose="02010600030101010101" pitchFamily="2" charset="-122"/>
                <a:ea typeface="宋体" panose="02010600030101010101" pitchFamily="2" charset="-122"/>
              </a:rPr>
              <a:t>    each maximal clique Q ∈ CLIQUES(GI) </a:t>
            </a:r>
            <a:endParaRPr lang="en-US" altLang="zh-CN" sz="1600" dirty="0">
              <a:solidFill>
                <a:srgbClr val="000000"/>
              </a:solidFill>
              <a:latin typeface="宋体" panose="02010600030101010101" pitchFamily="2" charset="-122"/>
              <a:ea typeface="宋体"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srgbClr val="000000"/>
                </a:solidFill>
                <a:latin typeface="宋体" panose="02010600030101010101" pitchFamily="2" charset="-122"/>
                <a:ea typeface="宋体" panose="02010600030101010101" pitchFamily="2" charset="-122"/>
                <a:cs typeface="+mn-cs"/>
              </a:rPr>
              <a:t>limiting the average number of packets in every clique to C</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srgbClr val="000000"/>
                </a:solidFill>
                <a:latin typeface="宋体" panose="02010600030101010101" pitchFamily="2" charset="-122"/>
                <a:ea typeface="宋体" panose="02010600030101010101" pitchFamily="2" charset="-122"/>
              </a:rPr>
              <a:t>    </a:t>
            </a:r>
            <a:endParaRPr lang="en-US" altLang="zh-CN" sz="1600" dirty="0">
              <a:solidFill>
                <a:srgbClr val="000000"/>
              </a:solidFill>
              <a:latin typeface="宋体" panose="02010600030101010101" pitchFamily="2" charset="-122"/>
              <a:ea typeface="宋体" panose="02010600030101010101" pitchFamily="2" charset="-122"/>
              <a:cs typeface="+mn-cs"/>
            </a:endParaRPr>
          </a:p>
        </p:txBody>
      </p:sp>
      <p:sp>
        <p:nvSpPr>
          <p:cNvPr id="15" name="文本框 14">
            <a:extLst>
              <a:ext uri="{FF2B5EF4-FFF2-40B4-BE49-F238E27FC236}">
                <a16:creationId xmlns:a16="http://schemas.microsoft.com/office/drawing/2014/main" id="{55F405B9-479C-826C-4FD0-BE0E85070F5C}"/>
              </a:ext>
            </a:extLst>
          </p:cNvPr>
          <p:cNvSpPr txBox="1"/>
          <p:nvPr/>
        </p:nvSpPr>
        <p:spPr>
          <a:xfrm>
            <a:off x="660400" y="4038945"/>
            <a:ext cx="6906501" cy="1561197"/>
          </a:xfrm>
          <a:prstGeom prst="rect">
            <a:avLst/>
          </a:prstGeom>
          <a:noFill/>
        </p:spPr>
        <p:txBody>
          <a:bodyPr wrap="square">
            <a:spAutoFit/>
          </a:bodyPr>
          <a:lstStyle/>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srgbClr val="000000"/>
                </a:solidFill>
                <a:latin typeface="宋体" panose="02010600030101010101" pitchFamily="2" charset="-122"/>
                <a:ea typeface="宋体" panose="02010600030101010101" pitchFamily="2" charset="-122"/>
              </a:rPr>
              <a:t>given a fractional coloring of GI</a:t>
            </a: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srgbClr val="000000"/>
                </a:solidFill>
                <a:latin typeface="宋体" panose="02010600030101010101" pitchFamily="2" charset="-122"/>
                <a:ea typeface="宋体" panose="02010600030101010101" pitchFamily="2" charset="-122"/>
              </a:rPr>
              <a:t>selecting independent sets based on the fractional coloring distribution, the expected number of independent sets  that include each link is C/χ . </a:t>
            </a:r>
            <a:endParaRPr lang="en-US" altLang="zh-CN" sz="1600" dirty="0">
              <a:solidFill>
                <a:srgbClr val="000000"/>
              </a:solidFill>
              <a:latin typeface="宋体" panose="02010600030101010101" pitchFamily="2" charset="-122"/>
              <a:ea typeface="宋体" panose="02010600030101010101" pitchFamily="2" charset="-122"/>
              <a:cs typeface="+mn-cs"/>
            </a:endParaRPr>
          </a:p>
        </p:txBody>
      </p:sp>
      <p:pic>
        <p:nvPicPr>
          <p:cNvPr id="2" name="图片 1">
            <a:extLst>
              <a:ext uri="{FF2B5EF4-FFF2-40B4-BE49-F238E27FC236}">
                <a16:creationId xmlns:a16="http://schemas.microsoft.com/office/drawing/2014/main" id="{3DFD674F-183B-1A33-7167-2E0E893863C1}"/>
              </a:ext>
            </a:extLst>
          </p:cNvPr>
          <p:cNvPicPr>
            <a:picLocks noChangeAspect="1"/>
          </p:cNvPicPr>
          <p:nvPr/>
        </p:nvPicPr>
        <p:blipFill rotWithShape="1">
          <a:blip r:embed="rId8"/>
          <a:srcRect l="53948" b="65956"/>
          <a:stretch/>
        </p:blipFill>
        <p:spPr>
          <a:xfrm>
            <a:off x="7529774" y="96452"/>
            <a:ext cx="2135375" cy="943511"/>
          </a:xfrm>
          <a:prstGeom prst="rect">
            <a:avLst/>
          </a:prstGeom>
        </p:spPr>
      </p:pic>
    </p:spTree>
    <p:extLst>
      <p:ext uri="{BB962C8B-B14F-4D97-AF65-F5344CB8AC3E}">
        <p14:creationId xmlns:p14="http://schemas.microsoft.com/office/powerpoint/2010/main" val="2711227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Simulation results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592554" y="864968"/>
            <a:ext cx="11789974" cy="1661802"/>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Best Performance</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200" dirty="0">
                <a:solidFill>
                  <a:prstClr val="black"/>
                </a:solidFill>
                <a:latin typeface="SimSun" panose="02010600030101010101" pitchFamily="2" charset="-122"/>
                <a:ea typeface="SimSun" panose="02010600030101010101" pitchFamily="2" charset="-122"/>
                <a:cs typeface="+mn-cs"/>
              </a:rPr>
              <a:t>    </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sp>
        <p:nvSpPr>
          <p:cNvPr id="8" name="文本框 7">
            <a:extLst>
              <a:ext uri="{FF2B5EF4-FFF2-40B4-BE49-F238E27FC236}">
                <a16:creationId xmlns:a16="http://schemas.microsoft.com/office/drawing/2014/main" id="{8835883D-4787-6B05-450A-4B631A3B9FF8}"/>
              </a:ext>
            </a:extLst>
          </p:cNvPr>
          <p:cNvSpPr txBox="1"/>
          <p:nvPr/>
        </p:nvSpPr>
        <p:spPr>
          <a:xfrm>
            <a:off x="536975" y="880760"/>
            <a:ext cx="10802647"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Evaluation under one-hop interference and general interference graphs</a:t>
            </a:r>
          </a:p>
        </p:txBody>
      </p:sp>
      <p:sp>
        <p:nvSpPr>
          <p:cNvPr id="14" name="文本框 13">
            <a:extLst>
              <a:ext uri="{FF2B5EF4-FFF2-40B4-BE49-F238E27FC236}">
                <a16:creationId xmlns:a16="http://schemas.microsoft.com/office/drawing/2014/main" id="{0342DFAA-1D27-50A4-247D-18CC2800BDDF}"/>
              </a:ext>
            </a:extLst>
          </p:cNvPr>
          <p:cNvSpPr txBox="1"/>
          <p:nvPr/>
        </p:nvSpPr>
        <p:spPr>
          <a:xfrm>
            <a:off x="536975" y="3842911"/>
            <a:ext cx="5660664" cy="94352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Evaluation of approximation ratio bounds</a:t>
            </a:r>
          </a:p>
          <a:p>
            <a:pPr marL="285750" lvl="0" indent="-285750">
              <a:lnSpc>
                <a:spcPct val="150000"/>
              </a:lnSpc>
              <a:buFont typeface="Wingdings" panose="05000000000000000000" pitchFamily="2" charset="2"/>
              <a:buChar char="Ø"/>
              <a:defRPr/>
            </a:pPr>
            <a:endParaRPr lang="en-US" altLang="zh-CN" sz="2000" dirty="0">
              <a:solidFill>
                <a:srgbClr val="1C6299"/>
              </a:solidFill>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CA892E88-1235-D3EC-F2C2-F0F667810D10}"/>
              </a:ext>
            </a:extLst>
          </p:cNvPr>
          <p:cNvSpPr txBox="1"/>
          <p:nvPr/>
        </p:nvSpPr>
        <p:spPr>
          <a:xfrm>
            <a:off x="592554" y="4357169"/>
            <a:ext cx="5660664" cy="1142620"/>
          </a:xfrm>
          <a:prstGeom prst="rect">
            <a:avLst/>
          </a:prstGeom>
          <a:noFill/>
        </p:spPr>
        <p:txBody>
          <a:bodyPr wrap="square">
            <a:spAutoFit/>
          </a:bodyPr>
          <a:lstStyle/>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An upper bound on the optimal reward of the optimal for RI(T), which only depends on the arrival rates of the traffic distribution.</a:t>
            </a:r>
          </a:p>
        </p:txBody>
      </p:sp>
      <p:pic>
        <p:nvPicPr>
          <p:cNvPr id="3" name="图片 2">
            <a:extLst>
              <a:ext uri="{FF2B5EF4-FFF2-40B4-BE49-F238E27FC236}">
                <a16:creationId xmlns:a16="http://schemas.microsoft.com/office/drawing/2014/main" id="{2E4642D0-9C41-BA9F-1366-D8F6B0AAE19A}"/>
              </a:ext>
            </a:extLst>
          </p:cNvPr>
          <p:cNvPicPr>
            <a:picLocks noChangeAspect="1"/>
          </p:cNvPicPr>
          <p:nvPr/>
        </p:nvPicPr>
        <p:blipFill>
          <a:blip r:embed="rId4"/>
          <a:stretch>
            <a:fillRect/>
          </a:stretch>
        </p:blipFill>
        <p:spPr>
          <a:xfrm>
            <a:off x="965200" y="2287888"/>
            <a:ext cx="4987915" cy="1333019"/>
          </a:xfrm>
          <a:prstGeom prst="rect">
            <a:avLst/>
          </a:prstGeom>
        </p:spPr>
      </p:pic>
      <p:pic>
        <p:nvPicPr>
          <p:cNvPr id="7" name="图片 6">
            <a:extLst>
              <a:ext uri="{FF2B5EF4-FFF2-40B4-BE49-F238E27FC236}">
                <a16:creationId xmlns:a16="http://schemas.microsoft.com/office/drawing/2014/main" id="{0FEF22B0-5FE3-CD22-152E-131AE67C2071}"/>
              </a:ext>
            </a:extLst>
          </p:cNvPr>
          <p:cNvPicPr>
            <a:picLocks noChangeAspect="1"/>
          </p:cNvPicPr>
          <p:nvPr/>
        </p:nvPicPr>
        <p:blipFill>
          <a:blip r:embed="rId5"/>
          <a:stretch>
            <a:fillRect/>
          </a:stretch>
        </p:blipFill>
        <p:spPr>
          <a:xfrm>
            <a:off x="6487541" y="1410441"/>
            <a:ext cx="4480184" cy="2441765"/>
          </a:xfrm>
          <a:prstGeom prst="rect">
            <a:avLst/>
          </a:prstGeom>
        </p:spPr>
      </p:pic>
      <p:pic>
        <p:nvPicPr>
          <p:cNvPr id="10" name="图片 9">
            <a:extLst>
              <a:ext uri="{FF2B5EF4-FFF2-40B4-BE49-F238E27FC236}">
                <a16:creationId xmlns:a16="http://schemas.microsoft.com/office/drawing/2014/main" id="{E9D08BC7-E107-F730-0033-16C2D2AF6C82}"/>
              </a:ext>
            </a:extLst>
          </p:cNvPr>
          <p:cNvPicPr>
            <a:picLocks noChangeAspect="1"/>
          </p:cNvPicPr>
          <p:nvPr/>
        </p:nvPicPr>
        <p:blipFill>
          <a:blip r:embed="rId6"/>
          <a:stretch>
            <a:fillRect/>
          </a:stretch>
        </p:blipFill>
        <p:spPr>
          <a:xfrm>
            <a:off x="6487541" y="4164384"/>
            <a:ext cx="4480185" cy="2374883"/>
          </a:xfrm>
          <a:prstGeom prst="rect">
            <a:avLst/>
          </a:prstGeom>
        </p:spPr>
      </p:pic>
    </p:spTree>
    <p:extLst>
      <p:ext uri="{BB962C8B-B14F-4D97-AF65-F5344CB8AC3E}">
        <p14:creationId xmlns:p14="http://schemas.microsoft.com/office/powerpoint/2010/main" val="1039332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1790130" y="2681832"/>
            <a:ext cx="8611739" cy="1200329"/>
          </a:xfrm>
          <a:prstGeom prst="rect">
            <a:avLst/>
          </a:prstGeom>
          <a:noFill/>
        </p:spPr>
        <p:txBody>
          <a:bodyPr wrap="square" rtlCol="0">
            <a:spAutoFit/>
          </a:bodyPr>
          <a:lstStyle/>
          <a:p>
            <a:pPr marR="0" algn="ctr" defTabSz="914400" fontAlgn="auto">
              <a:buClrTx/>
              <a:buSzTx/>
              <a:buFontTx/>
              <a:defRPr/>
            </a:pPr>
            <a:r>
              <a:rPr lang="en-US" altLang="zh-CN" sz="7200" b="1" dirty="0">
                <a:solidFill>
                  <a:schemeClr val="bg1"/>
                </a:solidFill>
              </a:rPr>
              <a:t>Thanks</a:t>
            </a:r>
            <a:endParaRPr lang="zh-CN" sz="72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13147</TotalTime>
  <Words>581</Words>
  <Application>Microsoft Office PowerPoint</Application>
  <PresentationFormat>宽屏</PresentationFormat>
  <Paragraphs>89</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CMSY10</vt:lpstr>
      <vt:lpstr>Google Sans</vt:lpstr>
      <vt:lpstr>NimbusRomNo9L-Regu</vt:lpstr>
      <vt:lpstr>等线</vt:lpstr>
      <vt:lpstr>等线 Light</vt:lpstr>
      <vt:lpstr>宋体</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露莎 莫</cp:lastModifiedBy>
  <cp:revision>160</cp:revision>
  <dcterms:created xsi:type="dcterms:W3CDTF">2023-06-20T13:38:10Z</dcterms:created>
  <dcterms:modified xsi:type="dcterms:W3CDTF">2024-07-24T05:22:16Z</dcterms:modified>
</cp:coreProperties>
</file>