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3"/>
  </p:notesMasterIdLst>
  <p:sldIdLst>
    <p:sldId id="3543" r:id="rId3"/>
    <p:sldId id="3615" r:id="rId4"/>
    <p:sldId id="3618" r:id="rId5"/>
    <p:sldId id="3623" r:id="rId6"/>
    <p:sldId id="3624" r:id="rId7"/>
    <p:sldId id="3625" r:id="rId8"/>
    <p:sldId id="3626" r:id="rId9"/>
    <p:sldId id="3627" r:id="rId10"/>
    <p:sldId id="3609" r:id="rId11"/>
    <p:sldId id="360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6692D-6E5D-9A43-A0D7-401A79FE81CC}" v="3" dt="2023-04-11T16:33:07.148"/>
    <p1510:client id="{542D5FF1-FBC1-5442-9FBF-59B814E583B8}" v="242" dt="2023-04-11T11:50:08.00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56" autoAdjust="0"/>
    <p:restoredTop sz="86978"/>
  </p:normalViewPr>
  <p:slideViewPr>
    <p:cSldViewPr snapToGrid="0">
      <p:cViewPr varScale="1">
        <p:scale>
          <a:sx n="104" d="100"/>
          <a:sy n="104" d="100"/>
        </p:scale>
        <p:origin x="648" y="208"/>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郭 志琦" userId="06693955c6ba213b" providerId="LiveId" clId="{3D96692D-6E5D-9A43-A0D7-401A79FE81CC}"/>
    <pc:docChg chg="undo custSel modSld">
      <pc:chgData name="郭 志琦" userId="06693955c6ba213b" providerId="LiveId" clId="{3D96692D-6E5D-9A43-A0D7-401A79FE81CC}" dt="2023-04-11T16:33:15.220" v="70" actId="1076"/>
      <pc:docMkLst>
        <pc:docMk/>
      </pc:docMkLst>
      <pc:sldChg chg="modSp mod">
        <pc:chgData name="郭 志琦" userId="06693955c6ba213b" providerId="LiveId" clId="{3D96692D-6E5D-9A43-A0D7-401A79FE81CC}" dt="2023-04-11T16:21:54.988" v="44" actId="20577"/>
        <pc:sldMkLst>
          <pc:docMk/>
          <pc:sldMk cId="0" sldId="3543"/>
        </pc:sldMkLst>
        <pc:spChg chg="mod">
          <ac:chgData name="郭 志琦" userId="06693955c6ba213b" providerId="LiveId" clId="{3D96692D-6E5D-9A43-A0D7-401A79FE81CC}" dt="2023-04-11T16:21:54.988" v="44" actId="20577"/>
          <ac:spMkLst>
            <pc:docMk/>
            <pc:sldMk cId="0" sldId="3543"/>
            <ac:spMk id="21" creationId="{7E68AB25-2BFC-A54A-BE99-D5759BC1D775}"/>
          </ac:spMkLst>
        </pc:spChg>
      </pc:sldChg>
      <pc:sldChg chg="addSp delSp modSp mod">
        <pc:chgData name="郭 志琦" userId="06693955c6ba213b" providerId="LiveId" clId="{3D96692D-6E5D-9A43-A0D7-401A79FE81CC}" dt="2023-04-11T16:33:15.220" v="70" actId="1076"/>
        <pc:sldMkLst>
          <pc:docMk/>
          <pc:sldMk cId="2251107273" sldId="3615"/>
        </pc:sldMkLst>
        <pc:spChg chg="add mod">
          <ac:chgData name="郭 志琦" userId="06693955c6ba213b" providerId="LiveId" clId="{3D96692D-6E5D-9A43-A0D7-401A79FE81CC}" dt="2023-04-11T16:31:59.907" v="54" actId="207"/>
          <ac:spMkLst>
            <pc:docMk/>
            <pc:sldMk cId="2251107273" sldId="3615"/>
            <ac:spMk id="2" creationId="{1C45490C-DEE5-8F4F-9CF1-021B757B79DD}"/>
          </ac:spMkLst>
        </pc:spChg>
        <pc:spChg chg="add mod">
          <ac:chgData name="郭 志琦" userId="06693955c6ba213b" providerId="LiveId" clId="{3D96692D-6E5D-9A43-A0D7-401A79FE81CC}" dt="2023-04-11T16:32:16.641" v="59" actId="1076"/>
          <ac:spMkLst>
            <pc:docMk/>
            <pc:sldMk cId="2251107273" sldId="3615"/>
            <ac:spMk id="3" creationId="{FB2B521F-0EF3-C548-A065-D50840DB8354}"/>
          </ac:spMkLst>
        </pc:spChg>
        <pc:spChg chg="add mod">
          <ac:chgData name="郭 志琦" userId="06693955c6ba213b" providerId="LiveId" clId="{3D96692D-6E5D-9A43-A0D7-401A79FE81CC}" dt="2023-04-11T16:33:04.463" v="65" actId="1076"/>
          <ac:spMkLst>
            <pc:docMk/>
            <pc:sldMk cId="2251107273" sldId="3615"/>
            <ac:spMk id="5" creationId="{CD9522E5-9F86-E74F-AC6F-91FC553869E4}"/>
          </ac:spMkLst>
        </pc:spChg>
        <pc:spChg chg="add mod">
          <ac:chgData name="郭 志琦" userId="06693955c6ba213b" providerId="LiveId" clId="{3D96692D-6E5D-9A43-A0D7-401A79FE81CC}" dt="2023-04-11T16:33:15.220" v="70" actId="1076"/>
          <ac:spMkLst>
            <pc:docMk/>
            <pc:sldMk cId="2251107273" sldId="3615"/>
            <ac:spMk id="6" creationId="{05BDE361-4EB7-6E43-8F46-F00F82D2581F}"/>
          </ac:spMkLst>
        </pc:spChg>
        <pc:spChg chg="add del">
          <ac:chgData name="郭 志琦" userId="06693955c6ba213b" providerId="LiveId" clId="{3D96692D-6E5D-9A43-A0D7-401A79FE81CC}" dt="2023-04-11T16:21:49.955" v="36" actId="478"/>
          <ac:spMkLst>
            <pc:docMk/>
            <pc:sldMk cId="2251107273" sldId="3615"/>
            <ac:spMk id="50" creationId="{EECC2C4C-6C39-C847-91B9-5D3523981CE7}"/>
          </ac:spMkLst>
        </pc:spChg>
        <pc:spChg chg="add del">
          <ac:chgData name="郭 志琦" userId="06693955c6ba213b" providerId="LiveId" clId="{3D96692D-6E5D-9A43-A0D7-401A79FE81CC}" dt="2023-04-11T16:21:47.362" v="29" actId="478"/>
          <ac:spMkLst>
            <pc:docMk/>
            <pc:sldMk cId="2251107273" sldId="3615"/>
            <ac:spMk id="94" creationId="{404F0AC5-4413-1F42-B6F4-96C5FE0F986C}"/>
          </ac:spMkLst>
        </pc:spChg>
        <pc:spChg chg="add del">
          <ac:chgData name="郭 志琦" userId="06693955c6ba213b" providerId="LiveId" clId="{3D96692D-6E5D-9A43-A0D7-401A79FE81CC}" dt="2023-04-11T16:21:49.637" v="35" actId="478"/>
          <ac:spMkLst>
            <pc:docMk/>
            <pc:sldMk cId="2251107273" sldId="3615"/>
            <ac:spMk id="96" creationId="{B6B83293-BD33-1E49-A625-ADF061EF9A81}"/>
          </ac:spMkLst>
        </pc:spChg>
        <pc:spChg chg="add del">
          <ac:chgData name="郭 志琦" userId="06693955c6ba213b" providerId="LiveId" clId="{3D96692D-6E5D-9A43-A0D7-401A79FE81CC}" dt="2023-04-11T16:21:47.362" v="29" actId="478"/>
          <ac:spMkLst>
            <pc:docMk/>
            <pc:sldMk cId="2251107273" sldId="3615"/>
            <ac:spMk id="104" creationId="{4855A8DC-9BF8-6F49-B3E4-D6D8A0F1CAD1}"/>
          </ac:spMkLst>
        </pc:spChg>
        <pc:spChg chg="add del">
          <ac:chgData name="郭 志琦" userId="06693955c6ba213b" providerId="LiveId" clId="{3D96692D-6E5D-9A43-A0D7-401A79FE81CC}" dt="2023-04-11T16:21:48.944" v="33" actId="478"/>
          <ac:spMkLst>
            <pc:docMk/>
            <pc:sldMk cId="2251107273" sldId="3615"/>
            <ac:spMk id="105" creationId="{25FD458B-1C08-7E45-8A21-69568838761F}"/>
          </ac:spMkLst>
        </pc:spChg>
        <pc:picChg chg="add del">
          <ac:chgData name="郭 志琦" userId="06693955c6ba213b" providerId="LiveId" clId="{3D96692D-6E5D-9A43-A0D7-401A79FE81CC}" dt="2023-04-11T16:21:49.283" v="34" actId="478"/>
          <ac:picMkLst>
            <pc:docMk/>
            <pc:sldMk cId="2251107273" sldId="3615"/>
            <ac:picMk id="4" creationId="{C9EA21C5-C849-DE44-901A-9A3B65842BD9}"/>
          </ac:picMkLst>
        </pc:picChg>
        <pc:picChg chg="add del">
          <ac:chgData name="郭 志琦" userId="06693955c6ba213b" providerId="LiveId" clId="{3D96692D-6E5D-9A43-A0D7-401A79FE81CC}" dt="2023-04-11T16:21:51.275" v="40" actId="478"/>
          <ac:picMkLst>
            <pc:docMk/>
            <pc:sldMk cId="2251107273" sldId="3615"/>
            <ac:picMk id="9" creationId="{449D5C58-8840-4047-A93C-E12AAD090203}"/>
          </ac:picMkLst>
        </pc:picChg>
        <pc:picChg chg="mod">
          <ac:chgData name="郭 志琦" userId="06693955c6ba213b" providerId="LiveId" clId="{3D96692D-6E5D-9A43-A0D7-401A79FE81CC}" dt="2023-04-11T16:21:50.634" v="38" actId="1076"/>
          <ac:picMkLst>
            <pc:docMk/>
            <pc:sldMk cId="2251107273" sldId="3615"/>
            <ac:picMk id="23" creationId="{244CCF62-7245-A64F-B727-3E0A4E8017D4}"/>
          </ac:picMkLst>
        </pc:picChg>
        <pc:picChg chg="add del">
          <ac:chgData name="郭 志琦" userId="06693955c6ba213b" providerId="LiveId" clId="{3D96692D-6E5D-9A43-A0D7-401A79FE81CC}" dt="2023-04-11T16:21:51.642" v="41" actId="478"/>
          <ac:picMkLst>
            <pc:docMk/>
            <pc:sldMk cId="2251107273" sldId="3615"/>
            <ac:picMk id="24" creationId="{AB1CFB33-B255-AF47-B208-FCDDF9D9DE29}"/>
          </ac:picMkLst>
        </pc:picChg>
        <pc:picChg chg="add del">
          <ac:chgData name="郭 志琦" userId="06693955c6ba213b" providerId="LiveId" clId="{3D96692D-6E5D-9A43-A0D7-401A79FE81CC}" dt="2023-04-11T16:21:50.961" v="39" actId="478"/>
          <ac:picMkLst>
            <pc:docMk/>
            <pc:sldMk cId="2251107273" sldId="3615"/>
            <ac:picMk id="42" creationId="{B7BA7DD5-5E19-3E4F-94F4-7315F909B8B1}"/>
          </ac:picMkLst>
        </pc:picChg>
        <pc:picChg chg="add del">
          <ac:chgData name="郭 志琦" userId="06693955c6ba213b" providerId="LiveId" clId="{3D96692D-6E5D-9A43-A0D7-401A79FE81CC}" dt="2023-04-11T16:21:50.280" v="37" actId="478"/>
          <ac:picMkLst>
            <pc:docMk/>
            <pc:sldMk cId="2251107273" sldId="3615"/>
            <ac:picMk id="52" creationId="{D1E30FCF-C539-B541-8ABA-05DEF2D2EE48}"/>
          </ac:picMkLst>
        </pc:picChg>
        <pc:cxnChg chg="add del mod">
          <ac:chgData name="郭 志琦" userId="06693955c6ba213b" providerId="LiveId" clId="{3D96692D-6E5D-9A43-A0D7-401A79FE81CC}" dt="2023-04-11T16:21:48.574" v="32" actId="478"/>
          <ac:cxnSpMkLst>
            <pc:docMk/>
            <pc:sldMk cId="2251107273" sldId="3615"/>
            <ac:cxnSpMk id="28" creationId="{F40A295E-7606-754F-B905-28888C33A185}"/>
          </ac:cxnSpMkLst>
        </pc:cxnChg>
        <pc:cxnChg chg="add del mod">
          <ac:chgData name="郭 志琦" userId="06693955c6ba213b" providerId="LiveId" clId="{3D96692D-6E5D-9A43-A0D7-401A79FE81CC}" dt="2023-04-11T16:21:49.637" v="35" actId="478"/>
          <ac:cxnSpMkLst>
            <pc:docMk/>
            <pc:sldMk cId="2251107273" sldId="3615"/>
            <ac:cxnSpMk id="29" creationId="{4CBCE99E-938B-AC46-BC5C-F30A8CB4BD56}"/>
          </ac:cxnSpMkLst>
        </pc:cxnChg>
        <pc:cxnChg chg="add del mod">
          <ac:chgData name="郭 志琦" userId="06693955c6ba213b" providerId="LiveId" clId="{3D96692D-6E5D-9A43-A0D7-401A79FE81CC}" dt="2023-04-11T16:21:48.944" v="33" actId="478"/>
          <ac:cxnSpMkLst>
            <pc:docMk/>
            <pc:sldMk cId="2251107273" sldId="3615"/>
            <ac:cxnSpMk id="31" creationId="{2B41723F-6A8B-EF44-A62D-70FF4DBDD3A4}"/>
          </ac:cxnSpMkLst>
        </pc:cxnChg>
        <pc:cxnChg chg="mod">
          <ac:chgData name="郭 志琦" userId="06693955c6ba213b" providerId="LiveId" clId="{3D96692D-6E5D-9A43-A0D7-401A79FE81CC}" dt="2023-04-11T16:21:47.362" v="29" actId="478"/>
          <ac:cxnSpMkLst>
            <pc:docMk/>
            <pc:sldMk cId="2251107273" sldId="3615"/>
            <ac:cxnSpMk id="109" creationId="{85F55E31-354C-A34B-95C4-C23CF0BB80CA}"/>
          </ac:cxnSpMkLst>
        </pc:cxnChg>
      </pc:sldChg>
    </pc:docChg>
  </pc:docChgLst>
  <pc:docChgLst>
    <pc:chgData name="郭 志琦" userId="06693955c6ba213b" providerId="LiveId" clId="{542D5FF1-FBC1-5442-9FBF-59B814E583B8}"/>
    <pc:docChg chg="undo custSel addSld delSld modSld">
      <pc:chgData name="郭 志琦" userId="06693955c6ba213b" providerId="LiveId" clId="{542D5FF1-FBC1-5442-9FBF-59B814E583B8}" dt="2023-04-11T11:49:53.779" v="497"/>
      <pc:docMkLst>
        <pc:docMk/>
      </pc:docMkLst>
      <pc:sldChg chg="modSp mod">
        <pc:chgData name="郭 志琦" userId="06693955c6ba213b" providerId="LiveId" clId="{542D5FF1-FBC1-5442-9FBF-59B814E583B8}" dt="2023-04-11T02:49:26.015" v="230" actId="20577"/>
        <pc:sldMkLst>
          <pc:docMk/>
          <pc:sldMk cId="1474772005" sldId="3607"/>
        </pc:sldMkLst>
        <pc:spChg chg="mod">
          <ac:chgData name="郭 志琦" userId="06693955c6ba213b" providerId="LiveId" clId="{542D5FF1-FBC1-5442-9FBF-59B814E583B8}" dt="2023-04-11T01:32:31.450" v="129"/>
          <ac:spMkLst>
            <pc:docMk/>
            <pc:sldMk cId="1474772005" sldId="3607"/>
            <ac:spMk id="2" creationId="{7788E31C-113F-2340-BC7C-59ADAC5D2EBF}"/>
          </ac:spMkLst>
        </pc:spChg>
        <pc:spChg chg="mod">
          <ac:chgData name="郭 志琦" userId="06693955c6ba213b" providerId="LiveId" clId="{542D5FF1-FBC1-5442-9FBF-59B814E583B8}" dt="2023-04-11T02:49:26.015" v="230" actId="20577"/>
          <ac:spMkLst>
            <pc:docMk/>
            <pc:sldMk cId="1474772005" sldId="3607"/>
            <ac:spMk id="3" creationId="{41552506-9648-5E40-A918-50ECA630663E}"/>
          </ac:spMkLst>
        </pc:spChg>
      </pc:sldChg>
      <pc:sldChg chg="modSp mod">
        <pc:chgData name="郭 志琦" userId="06693955c6ba213b" providerId="LiveId" clId="{542D5FF1-FBC1-5442-9FBF-59B814E583B8}" dt="2023-04-11T11:48:46.044" v="470" actId="20577"/>
        <pc:sldMkLst>
          <pc:docMk/>
          <pc:sldMk cId="3647715771" sldId="3608"/>
        </pc:sldMkLst>
        <pc:spChg chg="mod">
          <ac:chgData name="郭 志琦" userId="06693955c6ba213b" providerId="LiveId" clId="{542D5FF1-FBC1-5442-9FBF-59B814E583B8}" dt="2023-04-11T11:48:46.044" v="470" actId="20577"/>
          <ac:spMkLst>
            <pc:docMk/>
            <pc:sldMk cId="3647715771" sldId="3608"/>
            <ac:spMk id="3" creationId="{00CD0038-B7DE-2A4A-86BC-41FE9300C181}"/>
          </ac:spMkLst>
        </pc:spChg>
      </pc:sldChg>
      <pc:sldChg chg="modSp mod">
        <pc:chgData name="郭 志琦" userId="06693955c6ba213b" providerId="LiveId" clId="{542D5FF1-FBC1-5442-9FBF-59B814E583B8}" dt="2023-04-11T01:59:46.525" v="211" actId="58"/>
        <pc:sldMkLst>
          <pc:docMk/>
          <pc:sldMk cId="1104027283" sldId="3609"/>
        </pc:sldMkLst>
        <pc:spChg chg="mod">
          <ac:chgData name="郭 志琦" userId="06693955c6ba213b" providerId="LiveId" clId="{542D5FF1-FBC1-5442-9FBF-59B814E583B8}" dt="2023-04-11T01:59:46.525" v="211" actId="58"/>
          <ac:spMkLst>
            <pc:docMk/>
            <pc:sldMk cId="1104027283" sldId="3609"/>
            <ac:spMk id="2" creationId="{24C6696A-6666-D043-AF9C-F449DDB6C6EE}"/>
          </ac:spMkLst>
        </pc:spChg>
        <pc:spChg chg="mod">
          <ac:chgData name="郭 志琦" userId="06693955c6ba213b" providerId="LiveId" clId="{542D5FF1-FBC1-5442-9FBF-59B814E583B8}" dt="2023-04-11T01:59:25.487" v="205" actId="14100"/>
          <ac:spMkLst>
            <pc:docMk/>
            <pc:sldMk cId="1104027283" sldId="3609"/>
            <ac:spMk id="17" creationId="{DFA146AB-3CBD-2149-8603-FDCE67D88FC1}"/>
          </ac:spMkLst>
        </pc:spChg>
      </pc:sldChg>
      <pc:sldChg chg="modSp mod modNotesTx">
        <pc:chgData name="郭 志琦" userId="06693955c6ba213b" providerId="LiveId" clId="{542D5FF1-FBC1-5442-9FBF-59B814E583B8}" dt="2023-04-11T11:49:53.779" v="497"/>
        <pc:sldMkLst>
          <pc:docMk/>
          <pc:sldMk cId="800167721" sldId="3610"/>
        </pc:sldMkLst>
        <pc:spChg chg="mod">
          <ac:chgData name="郭 志琦" userId="06693955c6ba213b" providerId="LiveId" clId="{542D5FF1-FBC1-5442-9FBF-59B814E583B8}" dt="2023-04-11T11:48:13.969" v="460" actId="20577"/>
          <ac:spMkLst>
            <pc:docMk/>
            <pc:sldMk cId="800167721" sldId="3610"/>
            <ac:spMk id="3" creationId="{125DCBC5-7791-C344-A943-F3861FF19CD5}"/>
          </ac:spMkLst>
        </pc:spChg>
        <pc:spChg chg="mod">
          <ac:chgData name="郭 志琦" userId="06693955c6ba213b" providerId="LiveId" clId="{542D5FF1-FBC1-5442-9FBF-59B814E583B8}" dt="2023-04-11T11:48:17.683" v="461" actId="20577"/>
          <ac:spMkLst>
            <pc:docMk/>
            <pc:sldMk cId="800167721" sldId="3610"/>
            <ac:spMk id="4" creationId="{9ABBDEFF-018E-6A41-9458-3ACC3107D1F0}"/>
          </ac:spMkLst>
        </pc:spChg>
      </pc:sldChg>
      <pc:sldChg chg="del">
        <pc:chgData name="郭 志琦" userId="06693955c6ba213b" providerId="LiveId" clId="{542D5FF1-FBC1-5442-9FBF-59B814E583B8}" dt="2023-04-07T05:59:57.353" v="1" actId="2696"/>
        <pc:sldMkLst>
          <pc:docMk/>
          <pc:sldMk cId="2457137804" sldId="3611"/>
        </pc:sldMkLst>
      </pc:sldChg>
      <pc:sldChg chg="del">
        <pc:chgData name="郭 志琦" userId="06693955c6ba213b" providerId="LiveId" clId="{542D5FF1-FBC1-5442-9FBF-59B814E583B8}" dt="2023-04-07T05:59:56.512" v="0" actId="2696"/>
        <pc:sldMkLst>
          <pc:docMk/>
          <pc:sldMk cId="1102041003" sldId="3612"/>
        </pc:sldMkLst>
      </pc:sldChg>
      <pc:sldChg chg="modSp">
        <pc:chgData name="郭 志琦" userId="06693955c6ba213b" providerId="LiveId" clId="{542D5FF1-FBC1-5442-9FBF-59B814E583B8}" dt="2023-04-10T06:44:13.701" v="41" actId="20577"/>
        <pc:sldMkLst>
          <pc:docMk/>
          <pc:sldMk cId="1737263693" sldId="3613"/>
        </pc:sldMkLst>
        <pc:spChg chg="mod">
          <ac:chgData name="郭 志琦" userId="06693955c6ba213b" providerId="LiveId" clId="{542D5FF1-FBC1-5442-9FBF-59B814E583B8}" dt="2023-04-10T06:44:13.701" v="41" actId="20577"/>
          <ac:spMkLst>
            <pc:docMk/>
            <pc:sldMk cId="1737263693" sldId="3613"/>
            <ac:spMk id="2" creationId="{7788E31C-113F-2340-BC7C-59ADAC5D2EBF}"/>
          </ac:spMkLst>
        </pc:spChg>
      </pc:sldChg>
      <pc:sldChg chg="addSp delSp modSp add mod">
        <pc:chgData name="郭 志琦" userId="06693955c6ba213b" providerId="LiveId" clId="{542D5FF1-FBC1-5442-9FBF-59B814E583B8}" dt="2023-04-11T08:42:24.181" v="439" actId="692"/>
        <pc:sldMkLst>
          <pc:docMk/>
          <pc:sldMk cId="2251107273" sldId="3615"/>
        </pc:sldMkLst>
        <pc:spChg chg="del">
          <ac:chgData name="郭 志琦" userId="06693955c6ba213b" providerId="LiveId" clId="{542D5FF1-FBC1-5442-9FBF-59B814E583B8}" dt="2023-04-07T06:00:11.763" v="3" actId="478"/>
          <ac:spMkLst>
            <pc:docMk/>
            <pc:sldMk cId="2251107273" sldId="3615"/>
            <ac:spMk id="2" creationId="{7788E31C-113F-2340-BC7C-59ADAC5D2EBF}"/>
          </ac:spMkLst>
        </pc:spChg>
        <pc:spChg chg="add del mod">
          <ac:chgData name="郭 志琦" userId="06693955c6ba213b" providerId="LiveId" clId="{542D5FF1-FBC1-5442-9FBF-59B814E583B8}" dt="2023-04-11T06:04:54.860" v="425" actId="478"/>
          <ac:spMkLst>
            <pc:docMk/>
            <pc:sldMk cId="2251107273" sldId="3615"/>
            <ac:spMk id="49" creationId="{E49365BA-BBEB-124D-BDE4-429DEB65B5AD}"/>
          </ac:spMkLst>
        </pc:spChg>
        <pc:spChg chg="add del mod">
          <ac:chgData name="郭 志琦" userId="06693955c6ba213b" providerId="LiveId" clId="{542D5FF1-FBC1-5442-9FBF-59B814E583B8}" dt="2023-04-11T06:00:49.601" v="402" actId="478"/>
          <ac:spMkLst>
            <pc:docMk/>
            <pc:sldMk cId="2251107273" sldId="3615"/>
            <ac:spMk id="55" creationId="{F5FE9C6A-62DA-1F45-98B2-D31FA3AD5A91}"/>
          </ac:spMkLst>
        </pc:spChg>
        <pc:spChg chg="add del mod">
          <ac:chgData name="郭 志琦" userId="06693955c6ba213b" providerId="LiveId" clId="{542D5FF1-FBC1-5442-9FBF-59B814E583B8}" dt="2023-04-11T06:01:05.650" v="405" actId="478"/>
          <ac:spMkLst>
            <pc:docMk/>
            <pc:sldMk cId="2251107273" sldId="3615"/>
            <ac:spMk id="61" creationId="{425B5185-6E32-B945-91F7-805FE301A8AE}"/>
          </ac:spMkLst>
        </pc:spChg>
        <pc:spChg chg="add mod">
          <ac:chgData name="郭 志琦" userId="06693955c6ba213b" providerId="LiveId" clId="{542D5FF1-FBC1-5442-9FBF-59B814E583B8}" dt="2023-04-11T08:42:24.181" v="439" actId="692"/>
          <ac:spMkLst>
            <pc:docMk/>
            <pc:sldMk cId="2251107273" sldId="3615"/>
            <ac:spMk id="62" creationId="{554CE1FE-3ACA-8E4F-A3D3-FA7D1D137CC6}"/>
          </ac:spMkLst>
        </pc:spChg>
        <pc:spChg chg="add mod">
          <ac:chgData name="郭 志琦" userId="06693955c6ba213b" providerId="LiveId" clId="{542D5FF1-FBC1-5442-9FBF-59B814E583B8}" dt="2023-04-11T06:05:50.992" v="431" actId="166"/>
          <ac:spMkLst>
            <pc:docMk/>
            <pc:sldMk cId="2251107273" sldId="3615"/>
            <ac:spMk id="100" creationId="{46FC6F01-2716-3A42-BBC7-48802DA5B230}"/>
          </ac:spMkLst>
        </pc:spChg>
        <pc:spChg chg="add mod">
          <ac:chgData name="郭 志琦" userId="06693955c6ba213b" providerId="LiveId" clId="{542D5FF1-FBC1-5442-9FBF-59B814E583B8}" dt="2023-04-11T06:05:50.992" v="431" actId="166"/>
          <ac:spMkLst>
            <pc:docMk/>
            <pc:sldMk cId="2251107273" sldId="3615"/>
            <ac:spMk id="101" creationId="{B1DB4473-B79C-0549-A254-36A3DAB0E546}"/>
          </ac:spMkLst>
        </pc:spChg>
        <pc:spChg chg="add del mod">
          <ac:chgData name="郭 志琦" userId="06693955c6ba213b" providerId="LiveId" clId="{542D5FF1-FBC1-5442-9FBF-59B814E583B8}" dt="2023-04-11T05:57:52.068" v="372" actId="478"/>
          <ac:spMkLst>
            <pc:docMk/>
            <pc:sldMk cId="2251107273" sldId="3615"/>
            <ac:spMk id="102" creationId="{A65D905E-6BBD-6446-8882-441759CE8795}"/>
          </ac:spMkLst>
        </pc:spChg>
        <pc:spChg chg="add del mod">
          <ac:chgData name="郭 志琦" userId="06693955c6ba213b" providerId="LiveId" clId="{542D5FF1-FBC1-5442-9FBF-59B814E583B8}" dt="2023-04-11T06:04:54.860" v="425" actId="478"/>
          <ac:spMkLst>
            <pc:docMk/>
            <pc:sldMk cId="2251107273" sldId="3615"/>
            <ac:spMk id="103" creationId="{2AF78C7C-606A-D741-B38A-B367DB5B0F21}"/>
          </ac:spMkLst>
        </pc:spChg>
        <pc:spChg chg="add del mod">
          <ac:chgData name="郭 志琦" userId="06693955c6ba213b" providerId="LiveId" clId="{542D5FF1-FBC1-5442-9FBF-59B814E583B8}" dt="2023-04-11T06:00:08.673" v="393" actId="478"/>
          <ac:spMkLst>
            <pc:docMk/>
            <pc:sldMk cId="2251107273" sldId="3615"/>
            <ac:spMk id="107" creationId="{64F881E5-E921-204F-B3D7-103DF469E2B3}"/>
          </ac:spMkLst>
        </pc:spChg>
        <pc:spChg chg="add del mod">
          <ac:chgData name="郭 志琦" userId="06693955c6ba213b" providerId="LiveId" clId="{542D5FF1-FBC1-5442-9FBF-59B814E583B8}" dt="2023-04-11T06:04:54.860" v="425" actId="478"/>
          <ac:spMkLst>
            <pc:docMk/>
            <pc:sldMk cId="2251107273" sldId="3615"/>
            <ac:spMk id="110" creationId="{AC5B6D0F-36A5-0842-92DC-27F4358559C8}"/>
          </ac:spMkLst>
        </pc:spChg>
        <pc:spChg chg="add del mod">
          <ac:chgData name="郭 志琦" userId="06693955c6ba213b" providerId="LiveId" clId="{542D5FF1-FBC1-5442-9FBF-59B814E583B8}" dt="2023-04-11T06:04:54.860" v="425" actId="478"/>
          <ac:spMkLst>
            <pc:docMk/>
            <pc:sldMk cId="2251107273" sldId="3615"/>
            <ac:spMk id="111" creationId="{AA02751E-7385-AA44-9F49-41207C4254CA}"/>
          </ac:spMkLst>
        </pc:spChg>
        <pc:graphicFrameChg chg="add mod">
          <ac:chgData name="郭 志琦" userId="06693955c6ba213b" providerId="LiveId" clId="{542D5FF1-FBC1-5442-9FBF-59B814E583B8}" dt="2023-04-11T06:05:39.819" v="430" actId="1076"/>
          <ac:graphicFrameMkLst>
            <pc:docMk/>
            <pc:sldMk cId="2251107273" sldId="3615"/>
            <ac:graphicFrameMk id="64" creationId="{7213B730-47C2-E14F-8D6A-96112E025384}"/>
          </ac:graphicFrameMkLst>
        </pc:graphicFrameChg>
        <pc:picChg chg="add mod">
          <ac:chgData name="郭 志琦" userId="06693955c6ba213b" providerId="LiveId" clId="{542D5FF1-FBC1-5442-9FBF-59B814E583B8}" dt="2023-04-11T06:05:50.992" v="431" actId="166"/>
          <ac:picMkLst>
            <pc:docMk/>
            <pc:sldMk cId="2251107273" sldId="3615"/>
            <ac:picMk id="70" creationId="{F270E07F-9AD9-B34C-8616-C4F5CFB43F0F}"/>
          </ac:picMkLst>
        </pc:picChg>
        <pc:picChg chg="add mod">
          <ac:chgData name="郭 志琦" userId="06693955c6ba213b" providerId="LiveId" clId="{542D5FF1-FBC1-5442-9FBF-59B814E583B8}" dt="2023-04-11T06:05:50.992" v="431" actId="166"/>
          <ac:picMkLst>
            <pc:docMk/>
            <pc:sldMk cId="2251107273" sldId="3615"/>
            <ac:picMk id="71" creationId="{BE202E2A-3B56-AE40-9D4D-4123C949C6AA}"/>
          </ac:picMkLst>
        </pc:picChg>
        <pc:cxnChg chg="add del mod">
          <ac:chgData name="郭 志琦" userId="06693955c6ba213b" providerId="LiveId" clId="{542D5FF1-FBC1-5442-9FBF-59B814E583B8}" dt="2023-04-11T06:05:05.345" v="427" actId="478"/>
          <ac:cxnSpMkLst>
            <pc:docMk/>
            <pc:sldMk cId="2251107273" sldId="3615"/>
            <ac:cxnSpMk id="39" creationId="{9378607E-AAAD-E449-8B48-3D8245D49AA9}"/>
          </ac:cxnSpMkLst>
        </pc:cxnChg>
        <pc:cxnChg chg="add mod">
          <ac:chgData name="郭 志琦" userId="06693955c6ba213b" providerId="LiveId" clId="{542D5FF1-FBC1-5442-9FBF-59B814E583B8}" dt="2023-04-11T06:05:50.992" v="431" actId="166"/>
          <ac:cxnSpMkLst>
            <pc:docMk/>
            <pc:sldMk cId="2251107273" sldId="3615"/>
            <ac:cxnSpMk id="72" creationId="{15ED5E6C-FABB-C940-9069-FCCD5019AFB5}"/>
          </ac:cxnSpMkLst>
        </pc:cxnChg>
        <pc:cxnChg chg="add del mod">
          <ac:chgData name="郭 志琦" userId="06693955c6ba213b" providerId="LiveId" clId="{542D5FF1-FBC1-5442-9FBF-59B814E583B8}" dt="2023-04-11T05:55:15.204" v="261" actId="478"/>
          <ac:cxnSpMkLst>
            <pc:docMk/>
            <pc:sldMk cId="2251107273" sldId="3615"/>
            <ac:cxnSpMk id="76" creationId="{C1D5E2F0-876B-2C49-89D9-D23B44721E2B}"/>
          </ac:cxnSpMkLst>
        </pc:cxnChg>
        <pc:cxnChg chg="add del mod">
          <ac:chgData name="郭 志琦" userId="06693955c6ba213b" providerId="LiveId" clId="{542D5FF1-FBC1-5442-9FBF-59B814E583B8}" dt="2023-04-11T06:05:06.635" v="428" actId="478"/>
          <ac:cxnSpMkLst>
            <pc:docMk/>
            <pc:sldMk cId="2251107273" sldId="3615"/>
            <ac:cxnSpMk id="93" creationId="{CBA270EA-A3AC-2B43-9931-9FA994BB29AC}"/>
          </ac:cxnSpMkLst>
        </pc:cxnChg>
      </pc:sldChg>
      <pc:sldChg chg="addSp modSp new del mod">
        <pc:chgData name="郭 志琦" userId="06693955c6ba213b" providerId="LiveId" clId="{542D5FF1-FBC1-5442-9FBF-59B814E583B8}" dt="2023-04-10T13:35:24.838" v="94" actId="2696"/>
        <pc:sldMkLst>
          <pc:docMk/>
          <pc:sldMk cId="3052691797" sldId="3616"/>
        </pc:sldMkLst>
        <pc:spChg chg="add mod">
          <ac:chgData name="郭 志琦" userId="06693955c6ba213b" providerId="LiveId" clId="{542D5FF1-FBC1-5442-9FBF-59B814E583B8}" dt="2023-04-10T13:22:04.520" v="93" actId="208"/>
          <ac:spMkLst>
            <pc:docMk/>
            <pc:sldMk cId="3052691797" sldId="3616"/>
            <ac:spMk id="2" creationId="{D76DF4A2-4838-BA48-94D0-3250BD034D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dirty="0"/>
              <a:t>IEEE INFOCOM Workshops 2022</a:t>
            </a:r>
            <a:endParaRPr kumimoji="1"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06952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b="0" i="0" dirty="0">
                <a:effectLst/>
                <a:latin typeface="-apple-system"/>
              </a:rPr>
              <a:t>如果这两个关键的隐私问题没有得到适当的解决，隐私敏感的用户可能会被阻止访问</a:t>
            </a:r>
            <a:r>
              <a:rPr lang="en" altLang="zh-CN" b="0" i="0" dirty="0">
                <a:effectLst/>
                <a:latin typeface="-apple-system"/>
              </a:rPr>
              <a:t>MEC</a:t>
            </a:r>
            <a:r>
              <a:rPr lang="zh-CN" altLang="en-US" b="0" i="0" dirty="0">
                <a:effectLst/>
                <a:latin typeface="-apple-system"/>
              </a:rPr>
              <a:t>系统。</a:t>
            </a:r>
            <a:endParaRPr lang="en-US" altLang="zh-CN" b="0" i="0" dirty="0">
              <a:effectLst/>
              <a:latin typeface="-apple-system"/>
            </a:endParaRPr>
          </a:p>
          <a:p>
            <a:pPr algn="l"/>
            <a:r>
              <a:rPr lang="zh-CN" altLang="en-US" b="0" i="0" dirty="0">
                <a:effectLst/>
                <a:latin typeface="-apple-system"/>
              </a:rPr>
              <a:t>这项工作是第一个研究这个问题。特别地，通过将问题建模为受约束的马尔可夫决策过程（</a:t>
            </a:r>
            <a:r>
              <a:rPr lang="en" altLang="zh-CN" b="0" i="0" dirty="0">
                <a:effectLst/>
                <a:latin typeface="-apple-system"/>
              </a:rPr>
              <a:t>CMDP</a:t>
            </a:r>
            <a:r>
              <a:rPr lang="zh-CN" altLang="en" b="0" i="0" dirty="0">
                <a:effectLst/>
                <a:latin typeface="-apple-system"/>
              </a:rPr>
              <a:t>），</a:t>
            </a:r>
            <a:r>
              <a:rPr lang="zh-CN" altLang="en-US" b="0" i="0" dirty="0">
                <a:effectLst/>
                <a:latin typeface="-apple-system"/>
              </a:rPr>
              <a:t>提出了用于</a:t>
            </a:r>
            <a:r>
              <a:rPr lang="en" altLang="zh-CN" b="0" i="0" dirty="0">
                <a:effectLst/>
                <a:latin typeface="-apple-system"/>
              </a:rPr>
              <a:t>MEC</a:t>
            </a:r>
            <a:r>
              <a:rPr lang="zh-CN" altLang="en-US" b="0" i="0" dirty="0">
                <a:effectLst/>
                <a:latin typeface="-apple-system"/>
              </a:rPr>
              <a:t>系统的隐私感知任务卸载方案，其使得移动终端能够最小化其延迟和能量消耗成本，同时将用户的隐私保持在预先指定的水平以上。</a:t>
            </a:r>
          </a:p>
          <a:p>
            <a:br>
              <a:rPr lang="zh-CN" altLang="en-US" dirty="0"/>
            </a:br>
            <a:endParaRPr lang="zh-CN" altLang="en-US" b="0" i="0" dirty="0">
              <a:effectLst/>
              <a:latin typeface="-apple-system"/>
            </a:endParaRPr>
          </a:p>
          <a:p>
            <a:br>
              <a:rPr lang="zh-CN" altLang="en-US" dirty="0"/>
            </a:br>
            <a:endParaRPr lang="zh-CN" altLang="en-US" b="0" i="0" u="none" strike="noStrike" dirty="0">
              <a:solidFill>
                <a:srgbClr val="374151"/>
              </a:solidFill>
              <a:effectLst/>
              <a:latin typeface="Söhne"/>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2765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第一项捕获排队延迟成本，因为根据利特尔定理，平均排队延迟与平均队列长度成比例。</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第二项捕获𝑡𝑛针对给定信道状态将任务传输到</a:t>
            </a:r>
            <a:r>
              <a:rPr lang="en" altLang="zh-CN" b="0" i="0" dirty="0">
                <a:effectLst/>
                <a:latin typeface="-apple-system"/>
              </a:rPr>
              <a:t>MEC</a:t>
            </a:r>
            <a:r>
              <a:rPr lang="zh-CN" altLang="en-US" b="0" i="0" dirty="0">
                <a:effectLst/>
                <a:latin typeface="-apple-system"/>
              </a:rPr>
              <a:t>服务器的能耗𝑛。最后一项是本地处理任务的能耗𝑙𝑛。</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9555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b="0" i="0" dirty="0">
                <a:effectLst/>
                <a:latin typeface="-apple-system"/>
              </a:rPr>
              <a:t>𝛾∈ </a:t>
            </a:r>
            <a:r>
              <a:rPr lang="en-US" altLang="zh-CN" b="0" i="0" dirty="0">
                <a:effectLst/>
                <a:latin typeface="-apple-system"/>
              </a:rPr>
              <a:t>[0</a:t>
            </a:r>
            <a:r>
              <a:rPr lang="zh-CN" altLang="en-US" b="0" i="0" dirty="0">
                <a:effectLst/>
                <a:latin typeface="-apple-system"/>
              </a:rPr>
              <a:t>，</a:t>
            </a:r>
            <a:r>
              <a:rPr lang="en-US" altLang="zh-CN" b="0" i="0" dirty="0">
                <a:effectLst/>
                <a:latin typeface="-apple-system"/>
              </a:rPr>
              <a:t>1</a:t>
            </a:r>
            <a:r>
              <a:rPr lang="zh-CN" altLang="en-US" b="0" i="0" dirty="0">
                <a:effectLst/>
                <a:latin typeface="-apple-system"/>
              </a:rPr>
              <a:t>）为折扣因子</a:t>
            </a:r>
            <a:r>
              <a:rPr lang="en-US" altLang="zh-CN" b="0" i="0" dirty="0">
                <a:effectLst/>
                <a:latin typeface="-apple-system"/>
              </a:rPr>
              <a:t>;</a:t>
            </a:r>
            <a:r>
              <a:rPr lang="zh-CN" altLang="en-US" b="0" i="0" dirty="0">
                <a:effectLst/>
                <a:latin typeface="-apple-system"/>
              </a:rPr>
              <a:t>直观地，更大𝛾意味着用户正在计划更长的未来。</a:t>
            </a:r>
            <a:endParaRPr lang="en-US" altLang="zh-CN" b="0" i="0" dirty="0">
              <a:effectLst/>
              <a:latin typeface="-apple-system"/>
            </a:endParaRPr>
          </a:p>
          <a:p>
            <a:pPr algn="l"/>
            <a:endParaRPr lang="zh-CN" altLang="en-US" b="0" i="0" dirty="0">
              <a:effectLst/>
              <a:latin typeface="-apple-system"/>
            </a:endParaRPr>
          </a:p>
          <a:p>
            <a:br>
              <a:rPr lang="zh-CN" altLang="en-US" dirty="0"/>
            </a:b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17938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有减少延迟和能量消耗的益处</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因此，简单地通过分析卸载模式，</a:t>
            </a:r>
            <a:r>
              <a:rPr lang="en" altLang="zh-CN" b="0" i="0" dirty="0">
                <a:effectLst/>
                <a:latin typeface="-apple-system"/>
              </a:rPr>
              <a:t>MEC</a:t>
            </a:r>
            <a:r>
              <a:rPr lang="zh-CN" altLang="en-US" b="0" i="0" dirty="0">
                <a:effectLst/>
                <a:latin typeface="-apple-system"/>
              </a:rPr>
              <a:t>服务器可以能够推断信道状态信息，并且因此推断到移动的设备的距离。此外，当移动用户与多个</a:t>
            </a:r>
            <a:r>
              <a:rPr lang="en" altLang="zh-CN" b="0" i="0" dirty="0">
                <a:effectLst/>
                <a:latin typeface="-apple-system"/>
              </a:rPr>
              <a:t>MEC</a:t>
            </a:r>
            <a:r>
              <a:rPr lang="zh-CN" altLang="en-US" b="0" i="0" dirty="0">
                <a:effectLst/>
                <a:latin typeface="-apple-system"/>
              </a:rPr>
              <a:t>服务器通信时，这些</a:t>
            </a:r>
            <a:r>
              <a:rPr lang="en" altLang="zh-CN" b="0" i="0" dirty="0">
                <a:effectLst/>
                <a:latin typeface="-apple-system"/>
              </a:rPr>
              <a:t>MEC</a:t>
            </a:r>
            <a:r>
              <a:rPr lang="zh-CN" altLang="en-US" b="0" i="0" dirty="0">
                <a:effectLst/>
                <a:latin typeface="-apple-system"/>
              </a:rPr>
              <a:t>服务器可能合谋并且联合地以一定精度精确定位移动设备的位置。</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当无线信道对于某个用户持续良好时（例如，办公室靠近接入点的人），它总是具有𝑡𝑛</a:t>
            </a:r>
            <a:r>
              <a:rPr lang="en-US" altLang="zh-CN" b="0" i="0" dirty="0">
                <a:effectLst/>
                <a:latin typeface="-apple-system"/>
              </a:rPr>
              <a:t>=𝑑𝑛</a:t>
            </a:r>
            <a:r>
              <a:rPr lang="zh-CN" altLang="en-US" b="0" i="0" dirty="0">
                <a:effectLst/>
                <a:latin typeface="-apple-system"/>
              </a:rPr>
              <a:t>（对于𝑏𝑛</a:t>
            </a:r>
            <a:r>
              <a:rPr lang="en-US" altLang="zh-CN" b="0" i="0" dirty="0">
                <a:effectLst/>
                <a:latin typeface="-apple-system"/>
              </a:rPr>
              <a:t>&gt; 1</a:t>
            </a:r>
            <a:r>
              <a:rPr lang="zh-CN" altLang="en-US" b="0" i="0" dirty="0">
                <a:effectLst/>
                <a:latin typeface="-apple-system"/>
              </a:rPr>
              <a:t>，</a:t>
            </a:r>
            <a:r>
              <a:rPr lang="en" altLang="zh-CN" b="0" i="0" dirty="0">
                <a:effectLst/>
                <a:latin typeface="-apple-system"/>
              </a:rPr>
              <a:t>as =𝑛 0</a:t>
            </a:r>
            <a:r>
              <a:rPr lang="zh-CN" altLang="en" b="0" i="0" dirty="0">
                <a:effectLst/>
                <a:latin typeface="-apple-system"/>
              </a:rPr>
              <a:t>）。</a:t>
            </a:r>
            <a:r>
              <a:rPr lang="zh-CN" altLang="en-US" b="0" i="0" dirty="0">
                <a:effectLst/>
                <a:latin typeface="-apple-system"/>
              </a:rPr>
              <a:t>如𝑑𝑛由用户对设备的实际使用所确定的，</a:t>
            </a:r>
            <a:r>
              <a:rPr lang="en" altLang="zh-CN" b="0" i="0" dirty="0">
                <a:effectLst/>
                <a:latin typeface="-apple-system"/>
              </a:rPr>
              <a:t>MEC</a:t>
            </a:r>
            <a:r>
              <a:rPr lang="zh-CN" altLang="en-US" b="0" i="0" dirty="0">
                <a:effectLst/>
                <a:latin typeface="-apple-system"/>
              </a:rPr>
              <a:t>服务器可以能够通过监视来推断该用户的个人信息𝑡𝑛。</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SimSun" panose="02010600030101010101" pitchFamily="2" charset="-122"/>
                <a:ea typeface="SimSun" panose="02010600030101010101" pitchFamily="2" charset="-122"/>
              </a:rPr>
              <a:t>此外，当应用程序生成的任务数量中存在某种模式时，</a:t>
            </a:r>
            <a:r>
              <a:rPr lang="en" altLang="zh-CN" sz="1200" dirty="0">
                <a:latin typeface="SimSun" panose="02010600030101010101" pitchFamily="2" charset="-122"/>
                <a:ea typeface="SimSun" panose="02010600030101010101" pitchFamily="2" charset="-122"/>
              </a:rPr>
              <a:t>MEC</a:t>
            </a:r>
            <a:r>
              <a:rPr lang="zh-CN" altLang="en-US" sz="1200" dirty="0">
                <a:latin typeface="SimSun" panose="02010600030101010101" pitchFamily="2" charset="-122"/>
                <a:ea typeface="SimSun" panose="02010600030101010101" pitchFamily="2" charset="-122"/>
              </a:rPr>
              <a:t>服务器甚至可能精确定位在用户端运行的应用程序。</a:t>
            </a:r>
            <a:endParaRPr lang="en-US" altLang="zh-CN" sz="1200" dirty="0">
              <a:latin typeface="SimSun" panose="02010600030101010101" pitchFamily="2" charset="-122"/>
              <a:ea typeface="SimSun"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这些隐私问题，如果不妥善解决，将阻碍使用</a:t>
            </a:r>
            <a:r>
              <a:rPr lang="en" altLang="zh-CN" b="0" i="0" dirty="0">
                <a:effectLst/>
                <a:latin typeface="-apple-system"/>
              </a:rPr>
              <a:t>MEC</a:t>
            </a:r>
            <a:r>
              <a:rPr lang="zh-CN" altLang="en-US" b="0" i="0" dirty="0">
                <a:effectLst/>
                <a:latin typeface="-apple-system"/>
              </a:rPr>
              <a:t>系统的隐私敏感的用户。为此，在设计调度策略时，移动的设备应联合考虑延迟和功耗以及隐私。</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716108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首先讨论用于量化由调度策略实现的隐私的度量。据我们所知，在文献中没有可以联合量化上一节中讨论的位置和使用模式隐私的基准度量。</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其中𝑃（⋅，⋅）是隐私函数</a:t>
            </a:r>
            <a:r>
              <a:rPr lang="en-US" altLang="zh-CN" b="0" i="0" dirty="0">
                <a:effectLst/>
                <a:latin typeface="-apple-system"/>
              </a:rPr>
              <a:t>;{⋅}</a:t>
            </a:r>
            <a:r>
              <a:rPr lang="zh-CN" altLang="en-US" b="0" i="0" dirty="0">
                <a:effectLst/>
                <a:latin typeface="-apple-system"/>
              </a:rPr>
              <a:t>是指示函数</a:t>
            </a:r>
            <a:r>
              <a:rPr lang="en-US" altLang="zh-CN" b="0" i="0" dirty="0">
                <a:effectLst/>
                <a:latin typeface="-apple-system"/>
              </a:rPr>
              <a:t>;</a:t>
            </a:r>
            <a:r>
              <a:rPr lang="zh-CN" altLang="en-US" b="0" i="0" dirty="0">
                <a:effectLst/>
                <a:latin typeface="-apple-system"/>
              </a:rPr>
              <a:t>并且𝑤𝑢是反映位置隐私相对于使用模式隐私的相对重要性的加权因子。</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3777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在隐私保护与延迟和能量成本之间存在折衷。这项工作的目标是找到最好的可能的任务卸载策略，可以最大限度地减少延迟和能源成本下，给定的用户指定的长期隐私级别</a:t>
            </a:r>
            <a:r>
              <a:rPr lang="en-US" altLang="zh-CN" b="0" i="0" dirty="0">
                <a:effectLst/>
                <a:latin typeface="-apple-system"/>
              </a:rPr>
              <a:t>¯𝑝</a:t>
            </a:r>
            <a:r>
              <a:rPr lang="zh-CN" altLang="en-US" b="0" i="0" dirty="0">
                <a:effectLst/>
                <a:latin typeface="-apple-system"/>
              </a:rPr>
              <a:t>。</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关于</a:t>
            </a:r>
            <a:r>
              <a:rPr lang="en" altLang="zh-CN" b="0" i="0" dirty="0">
                <a:effectLst/>
                <a:latin typeface="-apple-system"/>
              </a:rPr>
              <a:t>CMDP</a:t>
            </a:r>
            <a:r>
              <a:rPr lang="zh-CN" altLang="en-US" b="0" i="0" dirty="0">
                <a:effectLst/>
                <a:latin typeface="-apple-system"/>
              </a:rPr>
              <a:t>解的存在性，假设至少存在一个可行策略</a:t>
            </a:r>
            <a:r>
              <a:rPr lang="en-US" altLang="zh-CN" b="0" i="0" dirty="0">
                <a:effectLst/>
                <a:latin typeface="-apple-system"/>
              </a:rPr>
              <a:t>;</a:t>
            </a:r>
            <a:r>
              <a:rPr lang="zh-CN" altLang="en-US" b="0" i="0" dirty="0">
                <a:effectLst/>
                <a:latin typeface="-apple-system"/>
              </a:rPr>
              <a:t>否则，用户应指定较低的隐私级别𝑝。</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为了解决上述约束优化问题，对于每个状态𝑠∈𝒮，对应的拉格朗日量被定义为</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91184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拉格朗日量遵循以下动态规划方程</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b="0" i="0" dirty="0">
                <a:effectLst/>
                <a:latin typeface="-apple-system"/>
              </a:rPr>
              <a:t>Q</a:t>
            </a:r>
            <a:r>
              <a:rPr lang="zh-CN" altLang="en-US" b="0" i="0" dirty="0">
                <a:effectLst/>
                <a:latin typeface="-apple-system"/>
              </a:rPr>
              <a:t>函数𝑄（𝑠，𝑎）表示当𝑎在状态采取行动𝑠并且𝜋在其余时间遵循最优策略 * 时的最小成本。基于这些动态规划方程，可以使用下面的双时标学习算法来学习𝜆 * 和𝜋 *。具体地，在每个时隙𝑛，移动终端观察当前状态𝑠𝑛，然后，以概率（</a:t>
            </a:r>
            <a:r>
              <a:rPr lang="en-US" altLang="zh-CN" b="0" i="0" dirty="0">
                <a:effectLst/>
                <a:latin typeface="-apple-system"/>
              </a:rPr>
              <a:t>1-𝜖𝑛</a:t>
            </a:r>
            <a:r>
              <a:rPr lang="zh-CN" altLang="en-US" b="0" i="0" dirty="0">
                <a:effectLst/>
                <a:latin typeface="-apple-system"/>
              </a:rPr>
              <a:t>），基于</a:t>
            </a:r>
            <a:r>
              <a:rPr lang="en" altLang="zh-CN" b="0" i="0" dirty="0">
                <a:effectLst/>
                <a:latin typeface="-apple-system"/>
              </a:rPr>
              <a:t>Q</a:t>
            </a:r>
            <a:r>
              <a:rPr lang="zh-CN" altLang="en-US" b="0" i="0" dirty="0">
                <a:effectLst/>
                <a:latin typeface="-apple-system"/>
              </a:rPr>
              <a:t>函数（</a:t>
            </a:r>
            <a:r>
              <a:rPr lang="en" altLang="zh-CN" b="0" i="0" dirty="0" err="1">
                <a:effectLst/>
                <a:latin typeface="-apple-system"/>
              </a:rPr>
              <a:t>i</a:t>
            </a:r>
            <a:r>
              <a:rPr lang="en" altLang="zh-CN" b="0" i="0" dirty="0">
                <a:effectLst/>
                <a:latin typeface="-apple-system"/>
              </a:rPr>
              <a:t>𝑎𝑛𝑎𝒜𝑄𝑛𝑠𝑛𝑎</a:t>
            </a:r>
            <a:r>
              <a:rPr lang="zh-CN" altLang="en" b="0" i="0" dirty="0">
                <a:effectLst/>
                <a:latin typeface="-apple-system"/>
              </a:rPr>
              <a:t>）</a:t>
            </a:r>
            <a:r>
              <a:rPr lang="zh-CN" altLang="en-US" b="0" i="0" dirty="0">
                <a:effectLst/>
                <a:latin typeface="-apple-system"/>
              </a:rPr>
              <a:t>的当前估计（</a:t>
            </a:r>
            <a:r>
              <a:rPr lang="en" altLang="zh-CN" b="0" i="0" dirty="0" err="1">
                <a:effectLst/>
                <a:latin typeface="-apple-system"/>
              </a:rPr>
              <a:t>i</a:t>
            </a:r>
            <a:r>
              <a:rPr lang="en" altLang="zh-CN" b="0" i="0" dirty="0">
                <a:effectLst/>
                <a:latin typeface="-apple-system"/>
              </a:rPr>
              <a:t>𝑄𝑛𝑠𝑎</a:t>
            </a:r>
            <a:r>
              <a:rPr lang="zh-CN" altLang="en" b="0" i="0" dirty="0">
                <a:effectLst/>
                <a:latin typeface="-apple-system"/>
              </a:rPr>
              <a:t>）𝑄𝑠</a:t>
            </a:r>
            <a:r>
              <a:rPr lang="zh-CN" altLang="en-US" b="0" i="0" dirty="0">
                <a:effectLst/>
                <a:latin typeface="-apple-system"/>
              </a:rPr>
              <a:t>采取动作</a:t>
            </a:r>
            <a:r>
              <a:rPr lang="en-US" altLang="zh-CN" b="0" i="0" dirty="0">
                <a:effectLst/>
                <a:latin typeface="-apple-system"/>
              </a:rPr>
              <a:t>=</a:t>
            </a:r>
            <a:r>
              <a:rPr lang="en" altLang="zh-CN" b="0" i="0" dirty="0" err="1">
                <a:effectLst/>
                <a:latin typeface="-apple-system"/>
              </a:rPr>
              <a:t>argmin</a:t>
            </a:r>
            <a:r>
              <a:rPr lang="en" altLang="zh-CN" b="0" i="0" dirty="0">
                <a:effectLst/>
                <a:latin typeface="-apple-system"/>
              </a:rPr>
              <a:t> ∈</a:t>
            </a:r>
            <a:r>
              <a:rPr lang="zh-CN" altLang="en" b="0" i="0" dirty="0">
                <a:effectLst/>
                <a:latin typeface="-apple-system"/>
              </a:rPr>
              <a:t>（</a:t>
            </a:r>
            <a:r>
              <a:rPr lang="en" altLang="zh-CN" b="0" i="0" dirty="0" err="1">
                <a:effectLst/>
                <a:latin typeface="-apple-system"/>
              </a:rPr>
              <a:t>i</a:t>
            </a:r>
            <a:r>
              <a:rPr lang="en" altLang="zh-CN" b="0" i="0" dirty="0">
                <a:effectLst/>
                <a:latin typeface="-apple-system"/>
              </a:rPr>
              <a:t>𝑎</a:t>
            </a:r>
            <a:r>
              <a:rPr lang="zh-CN" altLang="en" b="0" i="0" dirty="0">
                <a:effectLst/>
                <a:latin typeface="-apple-system"/>
              </a:rPr>
              <a:t>），</a:t>
            </a:r>
            <a:r>
              <a:rPr lang="zh-CN" altLang="en-US" b="0" i="0" dirty="0">
                <a:effectLst/>
                <a:latin typeface="-apple-system"/>
              </a:rPr>
              <a:t>并且以概率𝜖𝑛均匀地随机采取动作（即，勘探）。在实践中，勘探率</a:t>
            </a:r>
            <a:r>
              <a:rPr lang="en-US" altLang="zh-CN" b="0" i="0" dirty="0">
                <a:effectLst/>
                <a:latin typeface="-apple-system"/>
              </a:rPr>
              <a:t>{𝜖𝑛}𝑛 ≥0</a:t>
            </a:r>
            <a:r>
              <a:rPr lang="zh-CN" altLang="en-US" b="0" i="0" dirty="0">
                <a:effectLst/>
                <a:latin typeface="-apple-system"/>
              </a:rPr>
              <a:t>通常被选择为消失为零的小正数。</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97498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值函数的学习曲线如图所示。其中𝛿𝑖表示进行的</a:t>
            </a:r>
            <a:r>
              <a:rPr lang="en-US" altLang="zh-CN" b="0" i="0" dirty="0">
                <a:effectLst/>
                <a:latin typeface="-apple-system"/>
              </a:rPr>
              <a:t>100</a:t>
            </a:r>
            <a:r>
              <a:rPr lang="zh-CN" altLang="en-US" b="0" i="0" dirty="0">
                <a:effectLst/>
                <a:latin typeface="-apple-system"/>
              </a:rPr>
              <a:t>次蒙特卡罗运行中的标准偏差。可以看出，随着𝑛增加，值函数逐渐收敛</a:t>
            </a:r>
            <a:endParaRPr lang="en-US" altLang="zh-CN" b="0" i="0" dirty="0">
              <a:effectLst/>
              <a:latin typeface="-apple-system"/>
            </a:endParaRPr>
          </a:p>
          <a:p>
            <a:r>
              <a:rPr lang="zh-CN" altLang="en-US" b="0" i="0" dirty="0">
                <a:effectLst/>
                <a:latin typeface="-apple-system"/>
              </a:rPr>
              <a:t>可以看出，一方面，即使当信道条件为</a:t>
            </a:r>
            <a:r>
              <a:rPr lang="en-US" altLang="zh-CN" b="0" i="0" dirty="0">
                <a:effectLst/>
                <a:latin typeface="-apple-system"/>
              </a:rPr>
              <a:t>0</a:t>
            </a:r>
            <a:r>
              <a:rPr lang="zh-CN" altLang="en-US" b="0" i="0" dirty="0">
                <a:effectLst/>
                <a:latin typeface="-apple-system"/>
              </a:rPr>
              <a:t>时</a:t>
            </a:r>
            <a:r>
              <a:rPr lang="zh-CN" altLang="en" b="0" i="0" dirty="0">
                <a:effectLst/>
                <a:latin typeface="-apple-system"/>
              </a:rPr>
              <a:t>，</a:t>
            </a:r>
            <a:r>
              <a:rPr lang="zh-CN" altLang="en-US" b="0" i="0" dirty="0">
                <a:effectLst/>
                <a:latin typeface="-apple-system"/>
              </a:rPr>
              <a:t>终端也会发送一些任务（伪任务），因此可以保护其位置隐私</a:t>
            </a:r>
            <a:r>
              <a:rPr lang="en-US" altLang="zh-CN" b="0" i="0" dirty="0">
                <a:effectLst/>
                <a:latin typeface="-apple-system"/>
              </a:rPr>
              <a:t>;</a:t>
            </a:r>
            <a:r>
              <a:rPr lang="zh-CN" altLang="en-US" b="0" i="0" dirty="0">
                <a:effectLst/>
                <a:latin typeface="-apple-system"/>
              </a:rPr>
              <a:t>另一方面，通过适当的排队和本地处理，移动终端还成功地在所生成的任务和所卸载的任务之间创建差异（例如，当𝑛</a:t>
            </a:r>
            <a:r>
              <a:rPr lang="en-US" altLang="zh-CN" b="0" i="0" dirty="0">
                <a:effectLst/>
                <a:latin typeface="-apple-system"/>
              </a:rPr>
              <a:t>=7</a:t>
            </a:r>
            <a:r>
              <a:rPr lang="zh-CN" altLang="en-US" b="0" i="0" dirty="0">
                <a:effectLst/>
                <a:latin typeface="-apple-system"/>
              </a:rPr>
              <a:t>且𝑛</a:t>
            </a:r>
            <a:r>
              <a:rPr lang="en-US" altLang="zh-CN" b="0" i="0" dirty="0">
                <a:effectLst/>
                <a:latin typeface="-apple-system"/>
              </a:rPr>
              <a:t>= 100</a:t>
            </a:r>
            <a:r>
              <a:rPr lang="zh-CN" altLang="en-US" b="0" i="0" dirty="0">
                <a:effectLst/>
                <a:latin typeface="-apple-system"/>
              </a:rPr>
              <a:t>时）。这与</a:t>
            </a:r>
            <a:r>
              <a:rPr lang="en" altLang="zh-CN" b="0" i="0" dirty="0">
                <a:effectLst/>
                <a:latin typeface="-apple-system"/>
              </a:rPr>
              <a:t>Fig.</a:t>
            </a:r>
            <a:r>
              <a:rPr lang="en-US" altLang="zh-CN" b="0" i="0" dirty="0">
                <a:effectLst/>
                <a:latin typeface="-apple-system"/>
              </a:rPr>
              <a:t>2</a:t>
            </a:r>
            <a:r>
              <a:rPr lang="zh-CN" altLang="en-US" b="0" i="0" dirty="0">
                <a:effectLst/>
                <a:latin typeface="-apple-system"/>
              </a:rPr>
              <a:t>中</a:t>
            </a:r>
            <a:r>
              <a:rPr lang="en-US" altLang="zh-CN" b="0" i="0" dirty="0">
                <a:effectLst/>
                <a:latin typeface="-apple-system"/>
              </a:rPr>
              <a:t>h</a:t>
            </a:r>
            <a:r>
              <a:rPr lang="zh-CN" altLang="en-US" b="0" i="0" dirty="0">
                <a:effectLst/>
                <a:latin typeface="-apple-system"/>
              </a:rPr>
              <a:t>𝑛</a:t>
            </a:r>
            <a:r>
              <a:rPr lang="en-US" altLang="zh-CN" b="0" i="0" dirty="0">
                <a:effectLst/>
                <a:latin typeface="-apple-system"/>
              </a:rPr>
              <a:t>=0</a:t>
            </a:r>
            <a:r>
              <a:rPr lang="zh-CN" altLang="en-US" b="0" i="0" dirty="0">
                <a:effectLst/>
                <a:latin typeface="-apple-system"/>
              </a:rPr>
              <a:t>时</a:t>
            </a:r>
            <a:r>
              <a:rPr lang="en-US" altLang="zh-CN" b="0" i="0" dirty="0" err="1">
                <a:effectLst/>
                <a:latin typeface="-apple-system"/>
              </a:rPr>
              <a:t>tn</a:t>
            </a:r>
            <a:r>
              <a:rPr lang="zh-CN" altLang="en-US" b="0" i="0" dirty="0">
                <a:effectLst/>
                <a:latin typeface="-apple-system"/>
              </a:rPr>
              <a:t>总是零，</a:t>
            </a:r>
            <a:r>
              <a:rPr lang="en-US" altLang="zh-CN" b="0" i="0" dirty="0" err="1">
                <a:effectLst/>
                <a:latin typeface="-apple-system"/>
              </a:rPr>
              <a:t>hn</a:t>
            </a:r>
            <a:r>
              <a:rPr lang="en-US" altLang="zh-CN" b="0" i="0" dirty="0">
                <a:effectLst/>
                <a:latin typeface="-apple-system"/>
              </a:rPr>
              <a:t>=1</a:t>
            </a:r>
            <a:r>
              <a:rPr lang="zh-CN" altLang="en-US" b="0" i="0" dirty="0">
                <a:effectLst/>
                <a:latin typeface="-apple-system"/>
              </a:rPr>
              <a:t>时，</a:t>
            </a:r>
            <a:r>
              <a:rPr lang="en-US" altLang="zh-CN" b="0" i="0" dirty="0" err="1">
                <a:effectLst/>
                <a:latin typeface="-apple-system"/>
              </a:rPr>
              <a:t>tn</a:t>
            </a:r>
            <a:r>
              <a:rPr lang="zh-CN" altLang="en-US" b="0" i="0" dirty="0">
                <a:effectLst/>
                <a:latin typeface="-apple-system"/>
              </a:rPr>
              <a:t>总等于𝑑𝑛不同。</a:t>
            </a:r>
            <a:endParaRPr lang="en-US" altLang="zh-CN" b="0" i="0" dirty="0">
              <a:effectLst/>
              <a:latin typeface="-apple-system"/>
            </a:endParaRPr>
          </a:p>
          <a:p>
            <a:r>
              <a:rPr lang="zh-CN" altLang="en-US" b="0" i="0" dirty="0">
                <a:effectLst/>
                <a:latin typeface="-apple-system"/>
              </a:rPr>
              <a:t>使用模式隐私和位置隐私本身已经在其他应用程序的上下文中进行了研究。然而，当需要隐私保护和延迟和能量成本最小化的联合设计时，这两个隐私问题的现有解决方案不容易适用于</a:t>
            </a:r>
            <a:r>
              <a:rPr lang="en" altLang="zh-CN" b="0" i="0" dirty="0">
                <a:effectLst/>
                <a:latin typeface="-apple-system"/>
              </a:rPr>
              <a:t>MEC</a:t>
            </a:r>
            <a:r>
              <a:rPr lang="zh-CN" altLang="en-US" b="0" i="0" dirty="0">
                <a:effectLst/>
                <a:latin typeface="-apple-system"/>
              </a:rPr>
              <a:t>系统。事实上，据我们所知，</a:t>
            </a:r>
            <a:r>
              <a:rPr lang="en" altLang="zh-CN" b="0" i="0" dirty="0">
                <a:effectLst/>
                <a:latin typeface="-apple-system"/>
              </a:rPr>
              <a:t>MEC</a:t>
            </a:r>
            <a:r>
              <a:rPr lang="zh-CN" altLang="en-US" b="0" i="0" dirty="0">
                <a:effectLst/>
                <a:latin typeface="-apple-system"/>
              </a:rPr>
              <a:t>的这两个关键隐私问题仅在</a:t>
            </a:r>
            <a:r>
              <a:rPr lang="en-US" altLang="zh-CN" b="0" i="0" dirty="0">
                <a:effectLst/>
                <a:latin typeface="-apple-system"/>
              </a:rPr>
              <a:t>[10]</a:t>
            </a:r>
            <a:r>
              <a:rPr lang="zh-CN" altLang="en-US" b="0" i="0" dirty="0">
                <a:effectLst/>
                <a:latin typeface="-apple-system"/>
              </a:rPr>
              <a:t>中简要提及，相应的解决方案仍然开放。从这个意义上说，在这项工作中提出的算法是第一次努力解决这些问题。</a:t>
            </a:r>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591654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2023/7/12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2023/7/12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t>2023/7/12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2023/7/12</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30.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3200" b="1" dirty="0">
                <a:latin typeface="+mj-ea"/>
                <a:ea typeface="+mj-ea"/>
              </a:rPr>
              <a:t>                         </a:t>
            </a:r>
            <a:r>
              <a:rPr lang="en" altLang="zh-CN" sz="3200" b="1" dirty="0">
                <a:latin typeface="+mj-ea"/>
                <a:ea typeface="+mj-ea"/>
              </a:rPr>
              <a:t>Privacy-Aware Offloading in Mobile-Edge</a:t>
            </a:r>
            <a:r>
              <a:rPr lang="zh-CN" altLang="en-US" sz="3200" b="1" dirty="0">
                <a:latin typeface="+mj-ea"/>
                <a:ea typeface="+mj-ea"/>
              </a:rPr>
              <a:t> </a:t>
            </a:r>
            <a:r>
              <a:rPr lang="en" altLang="zh-CN" sz="3200" b="1" dirty="0">
                <a:latin typeface="+mj-ea"/>
                <a:ea typeface="+mj-ea"/>
              </a:rPr>
              <a:t>Computing</a:t>
            </a:r>
          </a:p>
          <a:p>
            <a:pPr algn="r"/>
            <a:endParaRPr lang="en-US" altLang="zh-CN" sz="1600" b="1" dirty="0">
              <a:latin typeface="Microsoft YaHei" panose="020B0503020204020204" pitchFamily="34" charset="-122"/>
              <a:ea typeface="Microsoft YaHei" panose="020B0503020204020204" pitchFamily="34" charset="-122"/>
            </a:endParaRPr>
          </a:p>
          <a:p>
            <a:pPr algn="r"/>
            <a:r>
              <a:rPr lang="en-US" altLang="zh-CN" sz="1600" b="1" dirty="0">
                <a:latin typeface="Microsoft YaHei" panose="020B0503020204020204" pitchFamily="34" charset="-122"/>
                <a:ea typeface="Microsoft YaHei" panose="020B0503020204020204" pitchFamily="34" charset="-122"/>
              </a:rPr>
              <a:t>-- 2017 IEEE Global Communications Conference, </a:t>
            </a:r>
          </a:p>
          <a:p>
            <a:pPr algn="r"/>
            <a:r>
              <a:rPr lang="en-US" altLang="zh-CN" sz="1600" b="1" dirty="0">
                <a:latin typeface="Microsoft YaHei" panose="020B0503020204020204" pitchFamily="34" charset="-122"/>
                <a:ea typeface="Microsoft YaHei" panose="020B0503020204020204" pitchFamily="34" charset="-122"/>
              </a:rPr>
              <a:t>Singapore, 2017, pp. 1-6</a:t>
            </a:r>
            <a:endParaRPr lang="zh-CN" altLang="en-US" sz="1600" b="1"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7E68AB25-2BFC-A54A-BE99-D5759BC1D775}"/>
              </a:ext>
            </a:extLst>
          </p:cNvPr>
          <p:cNvSpPr txBox="1"/>
          <p:nvPr/>
        </p:nvSpPr>
        <p:spPr>
          <a:xfrm>
            <a:off x="9019602" y="4570768"/>
            <a:ext cx="2146722" cy="923330"/>
          </a:xfrm>
          <a:prstGeom prst="rect">
            <a:avLst/>
          </a:prstGeom>
          <a:noFill/>
        </p:spPr>
        <p:txBody>
          <a:bodyPr wrap="square" rtlCol="0">
            <a:spAutoFit/>
          </a:bodyPr>
          <a:lstStyle/>
          <a:p>
            <a:r>
              <a:rPr lang="zh-CN" altLang="en-US" b="1" dirty="0">
                <a:solidFill>
                  <a:srgbClr val="453D3A"/>
                </a:solidFill>
              </a:rPr>
              <a:t>汇报人：郭志琦</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2023.07. 12</a:t>
            </a:r>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333370" y="2041647"/>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pic>
        <p:nvPicPr>
          <p:cNvPr id="2" name="图片 1">
            <a:extLst>
              <a:ext uri="{FF2B5EF4-FFF2-40B4-BE49-F238E27FC236}">
                <a16:creationId xmlns:a16="http://schemas.microsoft.com/office/drawing/2014/main" id="{B48077C0-3EDA-5D4D-A007-856A27C1BEAD}"/>
              </a:ext>
            </a:extLst>
          </p:cNvPr>
          <p:cNvPicPr>
            <a:picLocks noChangeAspect="1"/>
          </p:cNvPicPr>
          <p:nvPr/>
        </p:nvPicPr>
        <p:blipFill>
          <a:blip r:embed="rId6"/>
          <a:stretch>
            <a:fillRect/>
          </a:stretch>
        </p:blipFill>
        <p:spPr>
          <a:xfrm>
            <a:off x="2601957" y="4448815"/>
            <a:ext cx="5816600" cy="6731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Related</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works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id="{214D701A-8368-144B-A358-3EA49F70457B}"/>
              </a:ext>
            </a:extLst>
          </p:cNvPr>
          <p:cNvSpPr txBox="1"/>
          <p:nvPr/>
        </p:nvSpPr>
        <p:spPr>
          <a:xfrm>
            <a:off x="1107991" y="3177763"/>
            <a:ext cx="5682736" cy="1708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2</a:t>
            </a:r>
            <a:r>
              <a:rPr kumimoji="1" lang="zh-CN" altLang="en-US" sz="18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a:t>
            </a:r>
            <a:r>
              <a:rPr lang="zh-CN" altLang="en-US" b="0" i="0" dirty="0">
                <a:effectLst/>
                <a:latin typeface="-apple-system"/>
              </a:rPr>
              <a:t>在边缘计算中，由于移动的用户通常倾向于将计算任务卸载到更近的</a:t>
            </a:r>
            <a:r>
              <a:rPr lang="en" altLang="zh-CN" b="0" i="0" dirty="0">
                <a:effectLst/>
                <a:latin typeface="-apple-system"/>
              </a:rPr>
              <a:t>EN</a:t>
            </a:r>
            <a:r>
              <a:rPr lang="zh-CN" altLang="en-US" b="0" i="0" dirty="0">
                <a:effectLst/>
                <a:latin typeface="-apple-system"/>
              </a:rPr>
              <a:t>以保存发射功率，因此攻击者可以通过利用该特征来秘密地推断用户位置。提出了一种基于矩阵序列概率比检验（</a:t>
            </a:r>
            <a:r>
              <a:rPr lang="en" altLang="zh-CN" b="0" i="0" dirty="0">
                <a:effectLst/>
                <a:latin typeface="-apple-system"/>
              </a:rPr>
              <a:t>MSPRT</a:t>
            </a:r>
            <a:r>
              <a:rPr lang="zh-CN" altLang="en" b="0" i="0" dirty="0">
                <a:effectLst/>
                <a:latin typeface="-apple-system"/>
              </a:rPr>
              <a:t>）</a:t>
            </a:r>
            <a:r>
              <a:rPr lang="zh-CN" altLang="en-US" b="0" i="0" dirty="0">
                <a:effectLst/>
                <a:latin typeface="-apple-system"/>
              </a:rPr>
              <a:t>的位置推断攻击</a:t>
            </a:r>
            <a:r>
              <a:rPr kumimoji="1" lang="zh-CN" altLang="en-US" sz="18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a:t>
            </a:r>
            <a:endParaRPr kumimoji="1" lang="en-US" altLang="zh-CN" sz="18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endParaRPr>
          </a:p>
          <a:p>
            <a:pPr>
              <a:defRPr/>
            </a:pP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a:t>
            </a:r>
            <a:r>
              <a:rPr kumimoji="0" lang="en-US"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2</a:t>
            </a: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 Y. He, X. He, R. </a:t>
            </a:r>
            <a:r>
              <a:rPr kumimoji="0" lang="en" altLang="zh-CN" sz="1100" b="0" i="0" u="none" strike="noStrike" kern="1200" cap="none" spc="0" normalizeH="0" baseline="0" noProof="0" dirty="0" err="1">
                <a:ln>
                  <a:noFill/>
                </a:ln>
                <a:solidFill>
                  <a:srgbClr val="1A6299"/>
                </a:solidFill>
                <a:effectLst/>
                <a:uLnTx/>
                <a:uFillTx/>
                <a:latin typeface="Arial" panose="020B0604020202020204" pitchFamily="34" charset="0"/>
                <a:ea typeface="等线" panose="02010600030101010101" pitchFamily="2" charset="-122"/>
                <a:cs typeface="+mn-cs"/>
              </a:rPr>
              <a:t>Jin</a:t>
            </a: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 and H. Dai, "Location Privacy-Aware and Energy-Efficient Offloading for Distributed Edge Computing," in IEEE Transactions on Wireless Communications, </a:t>
            </a:r>
            <a:r>
              <a:rPr kumimoji="0" lang="en" altLang="zh-CN" sz="1100" b="0" i="0" u="none" strike="noStrike" kern="1200" cap="none" spc="0" normalizeH="0" baseline="0" noProof="0" dirty="0" err="1">
                <a:ln>
                  <a:noFill/>
                </a:ln>
                <a:solidFill>
                  <a:srgbClr val="1A6299"/>
                </a:solidFill>
                <a:effectLst/>
                <a:uLnTx/>
                <a:uFillTx/>
                <a:latin typeface="Arial" panose="020B0604020202020204" pitchFamily="34" charset="0"/>
                <a:ea typeface="等线" panose="02010600030101010101" pitchFamily="2" charset="-122"/>
                <a:cs typeface="+mn-cs"/>
              </a:rPr>
              <a:t>doi</a:t>
            </a: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 10.1109/TWC.2023.3257197. </a:t>
            </a:r>
            <a:endParaRPr kumimoji="1" lang="zh-CN" altLang="en-US" dirty="0"/>
          </a:p>
        </p:txBody>
      </p:sp>
      <p:pic>
        <p:nvPicPr>
          <p:cNvPr id="26" name="图片 25">
            <a:extLst>
              <a:ext uri="{FF2B5EF4-FFF2-40B4-BE49-F238E27FC236}">
                <a16:creationId xmlns:a16="http://schemas.microsoft.com/office/drawing/2014/main" id="{2999918C-A1BF-0847-A0EF-66E5CDFB9F17}"/>
              </a:ext>
            </a:extLst>
          </p:cNvPr>
          <p:cNvPicPr>
            <a:picLocks noChangeAspect="1"/>
          </p:cNvPicPr>
          <p:nvPr/>
        </p:nvPicPr>
        <p:blipFill>
          <a:blip r:embed="rId4"/>
          <a:stretch>
            <a:fillRect/>
          </a:stretch>
        </p:blipFill>
        <p:spPr>
          <a:xfrm>
            <a:off x="7695517" y="987954"/>
            <a:ext cx="3927250" cy="2213891"/>
          </a:xfrm>
          <a:prstGeom prst="rect">
            <a:avLst/>
          </a:prstGeom>
        </p:spPr>
      </p:pic>
      <p:sp>
        <p:nvSpPr>
          <p:cNvPr id="27" name="文本框 26">
            <a:extLst>
              <a:ext uri="{FF2B5EF4-FFF2-40B4-BE49-F238E27FC236}">
                <a16:creationId xmlns:a16="http://schemas.microsoft.com/office/drawing/2014/main" id="{EB9F0485-3214-2F45-8414-DE68929DC3CE}"/>
              </a:ext>
            </a:extLst>
          </p:cNvPr>
          <p:cNvSpPr txBox="1"/>
          <p:nvPr/>
        </p:nvSpPr>
        <p:spPr>
          <a:xfrm>
            <a:off x="1107991" y="4970857"/>
            <a:ext cx="5969001"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3</a:t>
            </a:r>
            <a:r>
              <a:rPr kumimoji="1" lang="zh-CN" altLang="en-US" sz="18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，提出了一个位置扰动机制，允许每个用户扰动其真实的位置内的合理扰动区域，在单服务器与多服务器两种场景下，根据自定义的隐私因素，在满足差分隐私的前提下确定扰动位置并生成最佳卸载策略。</a:t>
            </a:r>
            <a:endParaRPr kumimoji="1" lang="en-US" altLang="zh-CN" sz="18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a:t>
            </a:r>
            <a:r>
              <a:rPr kumimoji="0" lang="en-US"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3</a:t>
            </a: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 Z. Wang et al., "Location Privacy-Aware Task Offloading in Mobile Edge Computing," in IEEE Transactions on Mobile Computing, </a:t>
            </a:r>
            <a:r>
              <a:rPr kumimoji="0" lang="en" altLang="zh-CN" sz="1100" b="0" i="0" u="none" strike="noStrike" kern="1200" cap="none" spc="0" normalizeH="0" baseline="0" noProof="0" dirty="0" err="1">
                <a:ln>
                  <a:noFill/>
                </a:ln>
                <a:solidFill>
                  <a:srgbClr val="1A6299"/>
                </a:solidFill>
                <a:effectLst/>
                <a:uLnTx/>
                <a:uFillTx/>
                <a:latin typeface="Arial" panose="020B0604020202020204" pitchFamily="34" charset="0"/>
                <a:ea typeface="等线" panose="02010600030101010101" pitchFamily="2" charset="-122"/>
                <a:cs typeface="+mn-cs"/>
              </a:rPr>
              <a:t>doi</a:t>
            </a: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 10.1109/TMC.2023.3254553.</a:t>
            </a:r>
            <a:endParaRPr kumimoji="0" lang="zh-CN" altLang="en-US" sz="1100" b="0" i="0" u="none" strike="noStrike" kern="1200" cap="none" spc="0" normalizeH="0" baseline="0" noProof="0" dirty="0">
              <a:ln>
                <a:noFill/>
              </a:ln>
              <a:solidFill>
                <a:srgbClr val="1A6299"/>
              </a:solidFill>
              <a:effectLst/>
              <a:uLnTx/>
              <a:uFillTx/>
              <a:latin typeface="Calibri"/>
              <a:ea typeface="等线" panose="02010600030101010101" pitchFamily="2" charset="-122"/>
              <a:cs typeface="+mn-cs"/>
            </a:endParaRPr>
          </a:p>
          <a:p>
            <a:endParaRPr kumimoji="1" lang="zh-CN" altLang="en-US" dirty="0"/>
          </a:p>
        </p:txBody>
      </p:sp>
      <p:pic>
        <p:nvPicPr>
          <p:cNvPr id="28" name="图片 27">
            <a:extLst>
              <a:ext uri="{FF2B5EF4-FFF2-40B4-BE49-F238E27FC236}">
                <a16:creationId xmlns:a16="http://schemas.microsoft.com/office/drawing/2014/main" id="{8BF2E0DC-69F6-7E44-8A11-1F4B54C3998A}"/>
              </a:ext>
            </a:extLst>
          </p:cNvPr>
          <p:cNvPicPr>
            <a:picLocks noChangeAspect="1"/>
          </p:cNvPicPr>
          <p:nvPr/>
        </p:nvPicPr>
        <p:blipFill>
          <a:blip r:embed="rId5"/>
          <a:stretch>
            <a:fillRect/>
          </a:stretch>
        </p:blipFill>
        <p:spPr>
          <a:xfrm>
            <a:off x="7695517" y="3665156"/>
            <a:ext cx="3683890" cy="2299070"/>
          </a:xfrm>
          <a:prstGeom prst="rect">
            <a:avLst/>
          </a:prstGeom>
        </p:spPr>
      </p:pic>
      <p:sp>
        <p:nvSpPr>
          <p:cNvPr id="19" name="文本框 18">
            <a:extLst>
              <a:ext uri="{FF2B5EF4-FFF2-40B4-BE49-F238E27FC236}">
                <a16:creationId xmlns:a16="http://schemas.microsoft.com/office/drawing/2014/main" id="{E19E3D5D-B1F4-A442-9721-FF81AF4546C7}"/>
              </a:ext>
            </a:extLst>
          </p:cNvPr>
          <p:cNvSpPr txBox="1"/>
          <p:nvPr/>
        </p:nvSpPr>
        <p:spPr>
          <a:xfrm>
            <a:off x="1107991" y="905926"/>
            <a:ext cx="5682736" cy="253915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1</a:t>
            </a:r>
            <a:r>
              <a:rPr kumimoji="1" lang="zh-CN" altLang="en-US" sz="1800" b="0" i="0" u="none" strike="noStrike" kern="1200" cap="none" spc="0" normalizeH="0" baseline="0" noProof="0" dirty="0">
                <a:ln>
                  <a:noFill/>
                </a:ln>
                <a:solidFill>
                  <a:prstClr val="black"/>
                </a:solidFill>
                <a:effectLst/>
                <a:uLnTx/>
                <a:uFillTx/>
                <a:latin typeface="Calibri"/>
                <a:ea typeface="等线" panose="02010600030101010101" pitchFamily="2" charset="-122"/>
                <a:cs typeface="+mn-cs"/>
              </a:rPr>
              <a:t>，</a:t>
            </a:r>
            <a:r>
              <a:rPr lang="zh-CN" altLang="en-US" b="0" i="0" dirty="0">
                <a:effectLst/>
                <a:latin typeface="-apple-system"/>
              </a:rPr>
              <a:t>发现了一个由启用</a:t>
            </a:r>
            <a:r>
              <a:rPr lang="en" altLang="zh-CN" b="0" i="0" dirty="0">
                <a:effectLst/>
                <a:latin typeface="-apple-system"/>
              </a:rPr>
              <a:t>MEC</a:t>
            </a:r>
            <a:r>
              <a:rPr lang="zh-CN" altLang="en-US" b="0" i="0" dirty="0">
                <a:effectLst/>
                <a:latin typeface="-apple-system"/>
              </a:rPr>
              <a:t>的物联网的无线卸载功能引起的新的隐私漏洞。为了解决这一漏洞，基于一种新提出的深度决策后状态（</a:t>
            </a:r>
            <a:r>
              <a:rPr lang="en" altLang="zh-CN" b="0" i="0" dirty="0">
                <a:effectLst/>
                <a:latin typeface="-apple-system"/>
              </a:rPr>
              <a:t>PDS</a:t>
            </a:r>
            <a:r>
              <a:rPr lang="zh-CN" altLang="en" b="0" i="0" dirty="0">
                <a:effectLst/>
                <a:latin typeface="-apple-system"/>
              </a:rPr>
              <a:t>）</a:t>
            </a:r>
            <a:r>
              <a:rPr lang="zh-CN" altLang="en-US" b="0" i="0" dirty="0">
                <a:effectLst/>
                <a:latin typeface="-apple-system"/>
              </a:rPr>
              <a:t>学习算法，开发了一种有效的隐私感知卸载方案。通过利用额外的先验信息，所提出的深度</a:t>
            </a:r>
            <a:r>
              <a:rPr lang="en" altLang="zh-CN" b="0" i="0" dirty="0">
                <a:effectLst/>
                <a:latin typeface="-apple-system"/>
              </a:rPr>
              <a:t>PDS</a:t>
            </a:r>
            <a:r>
              <a:rPr lang="zh-CN" altLang="en-US" b="0" i="0" dirty="0">
                <a:effectLst/>
                <a:latin typeface="-apple-system"/>
              </a:rPr>
              <a:t>学习算法允许物联网设备比传统的深度</a:t>
            </a:r>
            <a:r>
              <a:rPr lang="en" altLang="zh-CN" b="0" i="0" dirty="0">
                <a:effectLst/>
                <a:latin typeface="-apple-system"/>
              </a:rPr>
              <a:t>Q</a:t>
            </a:r>
            <a:r>
              <a:rPr lang="zh-CN" altLang="en-US" b="0" i="0" dirty="0">
                <a:effectLst/>
                <a:latin typeface="-apple-system"/>
              </a:rPr>
              <a:t>网络更快地学习良好的隐私感知卸载策略。 </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a:t>
            </a:r>
            <a:r>
              <a:rPr kumimoji="0" lang="en-US"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1</a:t>
            </a: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 X. He, R. </a:t>
            </a:r>
            <a:r>
              <a:rPr kumimoji="0" lang="en" altLang="zh-CN" sz="1100" b="0" i="0" u="none" strike="noStrike" kern="1200" cap="none" spc="0" normalizeH="0" baseline="0" noProof="0" dirty="0" err="1">
                <a:ln>
                  <a:noFill/>
                </a:ln>
                <a:solidFill>
                  <a:srgbClr val="1A6299"/>
                </a:solidFill>
                <a:effectLst/>
                <a:uLnTx/>
                <a:uFillTx/>
                <a:latin typeface="Arial" panose="020B0604020202020204" pitchFamily="34" charset="0"/>
                <a:ea typeface="等线" panose="02010600030101010101" pitchFamily="2" charset="-122"/>
                <a:cs typeface="+mn-cs"/>
              </a:rPr>
              <a:t>Jin</a:t>
            </a: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 and H. Dai, "Deep PDS-Learning for Privacy-Aware Offloading in MEC-Enabled IoT," in IEEE Internet of Things Journal, vol. 6, no. 3, pp. 4547-4555, June 2019, </a:t>
            </a:r>
            <a:r>
              <a:rPr kumimoji="0" lang="en" altLang="zh-CN" sz="1100" b="0" i="0" u="none" strike="noStrike" kern="1200" cap="none" spc="0" normalizeH="0" baseline="0" noProof="0" dirty="0" err="1">
                <a:ln>
                  <a:noFill/>
                </a:ln>
                <a:solidFill>
                  <a:srgbClr val="1A6299"/>
                </a:solidFill>
                <a:effectLst/>
                <a:uLnTx/>
                <a:uFillTx/>
                <a:latin typeface="Arial" panose="020B0604020202020204" pitchFamily="34" charset="0"/>
                <a:ea typeface="等线" panose="02010600030101010101" pitchFamily="2" charset="-122"/>
                <a:cs typeface="+mn-cs"/>
              </a:rPr>
              <a:t>doi</a:t>
            </a:r>
            <a:r>
              <a:rPr kumimoji="0" lang="en" altLang="zh-CN" sz="1100" b="0" i="0" u="none" strike="noStrike" kern="1200" cap="none" spc="0" normalizeH="0" baseline="0" noProof="0" dirty="0">
                <a:ln>
                  <a:noFill/>
                </a:ln>
                <a:solidFill>
                  <a:srgbClr val="1A6299"/>
                </a:solidFill>
                <a:effectLst/>
                <a:uLnTx/>
                <a:uFillTx/>
                <a:latin typeface="Arial" panose="020B0604020202020204" pitchFamily="34" charset="0"/>
                <a:ea typeface="等线" panose="02010600030101010101" pitchFamily="2" charset="-122"/>
                <a:cs typeface="+mn-cs"/>
              </a:rPr>
              <a:t>: 10.1109/JIOT.2018.2878718.</a:t>
            </a:r>
            <a:endParaRPr kumimoji="0" lang="zh-CN" altLang="en-US" sz="1100" b="0" i="0" u="none" strike="noStrike" kern="1200" cap="none" spc="0" normalizeH="0" baseline="0" noProof="0" dirty="0">
              <a:ln>
                <a:noFill/>
              </a:ln>
              <a:solidFill>
                <a:srgbClr val="1A6299"/>
              </a:solidFill>
              <a:effectLst/>
              <a:uLnTx/>
              <a:uFillTx/>
              <a:latin typeface="Calibri"/>
              <a:ea typeface="等线" panose="02010600030101010101" pitchFamily="2" charset="-122"/>
              <a:cs typeface="+mn-cs"/>
            </a:endParaRPr>
          </a:p>
          <a:p>
            <a:endParaRPr kumimoji="1" lang="zh-CN" altLang="en-US" dirty="0"/>
          </a:p>
        </p:txBody>
      </p:sp>
    </p:spTree>
    <p:extLst>
      <p:ext uri="{BB962C8B-B14F-4D97-AF65-F5344CB8AC3E}">
        <p14:creationId xmlns:p14="http://schemas.microsoft.com/office/powerpoint/2010/main" val="144687293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0440012"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10" name="文本框 9">
            <a:extLst>
              <a:ext uri="{FF2B5EF4-FFF2-40B4-BE49-F238E27FC236}">
                <a16:creationId xmlns:a16="http://schemas.microsoft.com/office/drawing/2014/main" id="{38FFA56D-7BFF-7244-8913-97EEFC986C01}"/>
              </a:ext>
            </a:extLst>
          </p:cNvPr>
          <p:cNvSpPr txBox="1"/>
          <p:nvPr/>
        </p:nvSpPr>
        <p:spPr>
          <a:xfrm>
            <a:off x="6142973" y="1632027"/>
            <a:ext cx="1989364"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SimSun" panose="02010600030101010101" pitchFamily="2" charset="-122"/>
                <a:ea typeface="SimSun" panose="02010600030101010101" pitchFamily="2" charset="-122"/>
              </a:rPr>
              <a:t>位置隐私</a:t>
            </a:r>
            <a:endParaRPr lang="en-US" altLang="zh-CN" sz="2000" b="0" i="0" dirty="0">
              <a:effectLst/>
              <a:latin typeface="SimSun" panose="02010600030101010101" pitchFamily="2" charset="-122"/>
              <a:ea typeface="SimSun" panose="02010600030101010101" pitchFamily="2" charset="-122"/>
            </a:endParaRPr>
          </a:p>
        </p:txBody>
      </p:sp>
      <p:sp>
        <p:nvSpPr>
          <p:cNvPr id="3" name="文本框 2">
            <a:extLst>
              <a:ext uri="{FF2B5EF4-FFF2-40B4-BE49-F238E27FC236}">
                <a16:creationId xmlns:a16="http://schemas.microsoft.com/office/drawing/2014/main" id="{FEACB619-4BDD-644B-9252-D0BB26613BD3}"/>
              </a:ext>
            </a:extLst>
          </p:cNvPr>
          <p:cNvSpPr txBox="1"/>
          <p:nvPr/>
        </p:nvSpPr>
        <p:spPr>
          <a:xfrm>
            <a:off x="1091587" y="1500632"/>
            <a:ext cx="4076358" cy="2052806"/>
          </a:xfrm>
          <a:prstGeom prst="rect">
            <a:avLst/>
          </a:prstGeom>
          <a:noFill/>
        </p:spPr>
        <p:txBody>
          <a:bodyPr wrap="square" rtlCol="0">
            <a:spAutoFit/>
          </a:bodyPr>
          <a:lstStyle/>
          <a:p>
            <a:pPr>
              <a:lnSpc>
                <a:spcPts val="2600"/>
              </a:lnSpc>
            </a:pPr>
            <a:r>
              <a:rPr lang="en" altLang="zh-CN" sz="2000" dirty="0">
                <a:latin typeface="SimSun" panose="02010600030101010101" pitchFamily="2" charset="-122"/>
                <a:ea typeface="SimSun" panose="02010600030101010101" pitchFamily="2" charset="-122"/>
              </a:rPr>
              <a:t>MEC</a:t>
            </a:r>
            <a:r>
              <a:rPr lang="zh-CN" altLang="en-US" sz="2000" dirty="0">
                <a:latin typeface="SimSun" panose="02010600030101010101" pitchFamily="2" charset="-122"/>
                <a:ea typeface="SimSun" panose="02010600030101010101" pitchFamily="2" charset="-122"/>
              </a:rPr>
              <a:t>的安全性和隐私方面已经完成了一些工作，但是它们主要集中在从传统云计算框架继承的</a:t>
            </a:r>
            <a:r>
              <a:rPr lang="en" altLang="zh-CN" sz="2000" dirty="0">
                <a:latin typeface="SimSun" panose="02010600030101010101" pitchFamily="2" charset="-122"/>
                <a:ea typeface="SimSun" panose="02010600030101010101" pitchFamily="2" charset="-122"/>
              </a:rPr>
              <a:t>MEC</a:t>
            </a:r>
            <a:r>
              <a:rPr lang="zh-CN" altLang="en-US" sz="2000" dirty="0">
                <a:latin typeface="SimSun" panose="02010600030101010101" pitchFamily="2" charset="-122"/>
                <a:ea typeface="SimSun" panose="02010600030101010101" pitchFamily="2" charset="-122"/>
              </a:rPr>
              <a:t>的传统安全和隐私问题上，诸如</a:t>
            </a:r>
            <a:r>
              <a:rPr lang="zh-CN" altLang="en-US" sz="2000" dirty="0">
                <a:solidFill>
                  <a:schemeClr val="accent1">
                    <a:lumMod val="75000"/>
                  </a:schemeClr>
                </a:solidFill>
                <a:latin typeface="SimSun" panose="02010600030101010101" pitchFamily="2" charset="-122"/>
                <a:ea typeface="SimSun" panose="02010600030101010101" pitchFamily="2" charset="-122"/>
              </a:rPr>
              <a:t>认证</a:t>
            </a:r>
            <a:r>
              <a:rPr lang="zh-CN" altLang="en-US" sz="2000" dirty="0">
                <a:latin typeface="SimSun" panose="02010600030101010101" pitchFamily="2" charset="-122"/>
                <a:ea typeface="SimSun" panose="02010600030101010101" pitchFamily="2" charset="-122"/>
              </a:rPr>
              <a:t>、</a:t>
            </a:r>
            <a:r>
              <a:rPr lang="zh-CN" altLang="en-US" sz="2000" dirty="0">
                <a:solidFill>
                  <a:schemeClr val="accent1">
                    <a:lumMod val="75000"/>
                  </a:schemeClr>
                </a:solidFill>
                <a:latin typeface="SimSun" panose="02010600030101010101" pitchFamily="2" charset="-122"/>
                <a:ea typeface="SimSun" panose="02010600030101010101" pitchFamily="2" charset="-122"/>
              </a:rPr>
              <a:t>安全</a:t>
            </a:r>
            <a:r>
              <a:rPr lang="zh-CN" altLang="en-US" sz="2000" dirty="0">
                <a:latin typeface="SimSun" panose="02010600030101010101" pitchFamily="2" charset="-122"/>
                <a:ea typeface="SimSun" panose="02010600030101010101" pitchFamily="2" charset="-122"/>
              </a:rPr>
              <a:t>和</a:t>
            </a:r>
            <a:r>
              <a:rPr lang="zh-CN" altLang="en-US" sz="2000" dirty="0">
                <a:solidFill>
                  <a:schemeClr val="accent1">
                    <a:lumMod val="75000"/>
                  </a:schemeClr>
                </a:solidFill>
                <a:latin typeface="SimSun" panose="02010600030101010101" pitchFamily="2" charset="-122"/>
                <a:ea typeface="SimSun" panose="02010600030101010101" pitchFamily="2" charset="-122"/>
              </a:rPr>
              <a:t>私有数据存储和计算</a:t>
            </a:r>
            <a:r>
              <a:rPr lang="zh-CN" altLang="en-US" sz="2000" dirty="0">
                <a:latin typeface="SimSun" panose="02010600030101010101" pitchFamily="2" charset="-122"/>
                <a:ea typeface="SimSun" panose="02010600030101010101" pitchFamily="2" charset="-122"/>
              </a:rPr>
              <a:t>以及</a:t>
            </a:r>
            <a:r>
              <a:rPr lang="zh-CN" altLang="en-US" sz="2000" dirty="0">
                <a:solidFill>
                  <a:schemeClr val="accent1">
                    <a:lumMod val="75000"/>
                  </a:schemeClr>
                </a:solidFill>
                <a:latin typeface="SimSun" panose="02010600030101010101" pitchFamily="2" charset="-122"/>
                <a:ea typeface="SimSun" panose="02010600030101010101" pitchFamily="2" charset="-122"/>
              </a:rPr>
              <a:t>入侵检测</a:t>
            </a:r>
            <a:r>
              <a:rPr lang="zh-CN" altLang="en-US" sz="2000" dirty="0">
                <a:latin typeface="SimSun" panose="02010600030101010101" pitchFamily="2" charset="-122"/>
                <a:ea typeface="SimSun" panose="02010600030101010101" pitchFamily="2" charset="-122"/>
              </a:rPr>
              <a:t>。</a:t>
            </a:r>
          </a:p>
        </p:txBody>
      </p:sp>
      <p:sp>
        <p:nvSpPr>
          <p:cNvPr id="24" name="文本框 23">
            <a:extLst>
              <a:ext uri="{FF2B5EF4-FFF2-40B4-BE49-F238E27FC236}">
                <a16:creationId xmlns:a16="http://schemas.microsoft.com/office/drawing/2014/main" id="{29EDAAF3-A79E-0443-AC1E-6E500D3FBB49}"/>
              </a:ext>
            </a:extLst>
          </p:cNvPr>
          <p:cNvSpPr txBox="1"/>
          <p:nvPr/>
        </p:nvSpPr>
        <p:spPr>
          <a:xfrm>
            <a:off x="6096000" y="2495616"/>
            <a:ext cx="2573179"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dirty="0">
                <a:latin typeface="SimSun" panose="02010600030101010101" pitchFamily="2" charset="-122"/>
                <a:ea typeface="SimSun" panose="02010600030101010101" pitchFamily="2" charset="-122"/>
              </a:rPr>
              <a:t>使用模式</a:t>
            </a:r>
            <a:r>
              <a:rPr lang="zh-CN" altLang="en-US" sz="2000" b="0" i="0" dirty="0">
                <a:effectLst/>
                <a:latin typeface="SimSun" panose="02010600030101010101" pitchFamily="2" charset="-122"/>
                <a:ea typeface="SimSun" panose="02010600030101010101" pitchFamily="2" charset="-122"/>
              </a:rPr>
              <a:t>隐私</a:t>
            </a:r>
            <a:endParaRPr lang="en-US" altLang="zh-CN" sz="2000" b="0" i="0" dirty="0">
              <a:effectLst/>
              <a:latin typeface="SimSun" panose="02010600030101010101" pitchFamily="2" charset="-122"/>
              <a:ea typeface="SimSun" panose="02010600030101010101" pitchFamily="2" charset="-122"/>
            </a:endParaRPr>
          </a:p>
        </p:txBody>
      </p:sp>
      <p:sp>
        <p:nvSpPr>
          <p:cNvPr id="9" name="文本框 8">
            <a:extLst>
              <a:ext uri="{FF2B5EF4-FFF2-40B4-BE49-F238E27FC236}">
                <a16:creationId xmlns:a16="http://schemas.microsoft.com/office/drawing/2014/main" id="{577E68E5-B769-AE41-A659-E36A2A0BA6BA}"/>
              </a:ext>
            </a:extLst>
          </p:cNvPr>
          <p:cNvSpPr txBox="1"/>
          <p:nvPr/>
        </p:nvSpPr>
        <p:spPr>
          <a:xfrm>
            <a:off x="5984789" y="3280230"/>
            <a:ext cx="4848640" cy="2386231"/>
          </a:xfrm>
          <a:prstGeom prst="rect">
            <a:avLst/>
          </a:prstGeom>
          <a:noFill/>
        </p:spPr>
        <p:txBody>
          <a:bodyPr wrap="square" rtlCol="0">
            <a:spAutoFit/>
          </a:bodyPr>
          <a:lstStyle/>
          <a:p>
            <a:pPr>
              <a:lnSpc>
                <a:spcPts val="2600"/>
              </a:lnSpc>
            </a:pPr>
            <a:r>
              <a:rPr lang="zh-CN" altLang="en-US" sz="2000" dirty="0">
                <a:latin typeface="SimSun" panose="02010600030101010101" pitchFamily="2" charset="-122"/>
                <a:ea typeface="SimSun" panose="02010600030101010101" pitchFamily="2" charset="-122"/>
              </a:rPr>
              <a:t>当移动终端仅关注于优化延迟和能量消耗时，其倾向于在无线信道条件良好时将其所有任务卸载到</a:t>
            </a:r>
            <a:r>
              <a:rPr lang="en" altLang="zh-CN" sz="2000" dirty="0">
                <a:latin typeface="SimSun" panose="02010600030101010101" pitchFamily="2" charset="-122"/>
                <a:ea typeface="SimSun" panose="02010600030101010101" pitchFamily="2" charset="-122"/>
              </a:rPr>
              <a:t>MEC</a:t>
            </a:r>
            <a:r>
              <a:rPr lang="zh-CN" altLang="en" sz="2000" dirty="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在无线信道条件不令人满意时本地处理。因此，诚实但好奇的</a:t>
            </a:r>
            <a:r>
              <a:rPr lang="en" altLang="zh-CN" sz="2000" dirty="0">
                <a:latin typeface="SimSun" panose="02010600030101010101" pitchFamily="2" charset="-122"/>
                <a:ea typeface="SimSun" panose="02010600030101010101" pitchFamily="2" charset="-122"/>
              </a:rPr>
              <a:t>MEC</a:t>
            </a:r>
            <a:r>
              <a:rPr lang="zh-CN" altLang="en-US" sz="2000" dirty="0">
                <a:latin typeface="SimSun" panose="02010600030101010101" pitchFamily="2" charset="-122"/>
                <a:ea typeface="SimSun" panose="02010600030101010101" pitchFamily="2" charset="-122"/>
              </a:rPr>
              <a:t>服务器不仅可以推断无线信道信息并且因此</a:t>
            </a:r>
            <a:r>
              <a:rPr lang="zh-CN" altLang="en-US" sz="2000" dirty="0">
                <a:solidFill>
                  <a:schemeClr val="accent1">
                    <a:lumMod val="75000"/>
                  </a:schemeClr>
                </a:solidFill>
                <a:latin typeface="SimSun" panose="02010600030101010101" pitchFamily="2" charset="-122"/>
                <a:ea typeface="SimSun" panose="02010600030101010101" pitchFamily="2" charset="-122"/>
              </a:rPr>
              <a:t>推断用户的位置信息</a:t>
            </a:r>
            <a:r>
              <a:rPr lang="zh-CN" altLang="en-US" sz="2000" dirty="0">
                <a:latin typeface="SimSun" panose="02010600030101010101" pitchFamily="2" charset="-122"/>
                <a:ea typeface="SimSun" panose="02010600030101010101" pitchFamily="2" charset="-122"/>
              </a:rPr>
              <a:t>，而且还可以</a:t>
            </a:r>
            <a:r>
              <a:rPr lang="zh-CN" altLang="en-US" sz="2000" dirty="0">
                <a:solidFill>
                  <a:schemeClr val="accent1">
                    <a:lumMod val="75000"/>
                  </a:schemeClr>
                </a:solidFill>
                <a:latin typeface="SimSun" panose="02010600030101010101" pitchFamily="2" charset="-122"/>
                <a:ea typeface="SimSun" panose="02010600030101010101" pitchFamily="2" charset="-122"/>
              </a:rPr>
              <a:t>监视用户的实际设备使用模式</a:t>
            </a:r>
            <a:r>
              <a:rPr lang="zh-CN" altLang="en-US" sz="2000" dirty="0">
                <a:latin typeface="SimSun" panose="02010600030101010101" pitchFamily="2" charset="-122"/>
                <a:ea typeface="SimSun" panose="02010600030101010101" pitchFamily="2" charset="-122"/>
              </a:rPr>
              <a:t>。</a:t>
            </a:r>
          </a:p>
        </p:txBody>
      </p:sp>
      <p:pic>
        <p:nvPicPr>
          <p:cNvPr id="11" name="图片 10">
            <a:extLst>
              <a:ext uri="{FF2B5EF4-FFF2-40B4-BE49-F238E27FC236}">
                <a16:creationId xmlns:a16="http://schemas.microsoft.com/office/drawing/2014/main" id="{3AF5EB5A-3348-9B4F-B6F8-9A0DFF276252}"/>
              </a:ext>
            </a:extLst>
          </p:cNvPr>
          <p:cNvPicPr>
            <a:picLocks noChangeAspect="1"/>
          </p:cNvPicPr>
          <p:nvPr/>
        </p:nvPicPr>
        <p:blipFill>
          <a:blip r:embed="rId4"/>
          <a:stretch>
            <a:fillRect/>
          </a:stretch>
        </p:blipFill>
        <p:spPr>
          <a:xfrm>
            <a:off x="1091587" y="3714563"/>
            <a:ext cx="4044182" cy="2246768"/>
          </a:xfrm>
          <a:prstGeom prst="rect">
            <a:avLst/>
          </a:prstGeom>
        </p:spPr>
      </p:pic>
    </p:spTree>
    <p:extLst>
      <p:ext uri="{BB962C8B-B14F-4D97-AF65-F5344CB8AC3E}">
        <p14:creationId xmlns:p14="http://schemas.microsoft.com/office/powerpoint/2010/main" val="33152782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E712C854-A698-D34B-9561-2C24604297DA}"/>
              </a:ext>
            </a:extLst>
          </p:cNvPr>
          <p:cNvPicPr>
            <a:picLocks noChangeAspect="1"/>
          </p:cNvPicPr>
          <p:nvPr/>
        </p:nvPicPr>
        <p:blipFill>
          <a:blip r:embed="rId3"/>
          <a:stretch>
            <a:fillRect/>
          </a:stretch>
        </p:blipFill>
        <p:spPr>
          <a:xfrm>
            <a:off x="1028727" y="1223893"/>
            <a:ext cx="4606491" cy="2540693"/>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 name="文本框 3">
            <a:extLst>
              <a:ext uri="{FF2B5EF4-FFF2-40B4-BE49-F238E27FC236}">
                <a16:creationId xmlns:a16="http://schemas.microsoft.com/office/drawing/2014/main" id="{DA2581C7-5734-FF4B-8F80-B6B2A771EBDB}"/>
              </a:ext>
            </a:extLst>
          </p:cNvPr>
          <p:cNvSpPr txBox="1"/>
          <p:nvPr/>
        </p:nvSpPr>
        <p:spPr>
          <a:xfrm>
            <a:off x="1580869" y="3858733"/>
            <a:ext cx="4343139" cy="369332"/>
          </a:xfrm>
          <a:prstGeom prst="rect">
            <a:avLst/>
          </a:prstGeom>
          <a:noFill/>
        </p:spPr>
        <p:txBody>
          <a:bodyPr wrap="square" rtlCol="0">
            <a:spAutoFit/>
          </a:bodyPr>
          <a:lstStyle/>
          <a:p>
            <a:r>
              <a:rPr lang="zh-CN" altLang="en-US" b="0" i="0" dirty="0">
                <a:effectLst/>
                <a:latin typeface="-apple-system"/>
              </a:rPr>
              <a:t>每个时隙终端生成计算任务</a:t>
            </a:r>
            <a:endParaRPr kumimoji="1" lang="en" altLang="zh-CN" dirty="0">
              <a:latin typeface="-apple-system"/>
            </a:endParaRPr>
          </a:p>
        </p:txBody>
      </p:sp>
      <p:pic>
        <p:nvPicPr>
          <p:cNvPr id="3" name="图片 2">
            <a:extLst>
              <a:ext uri="{FF2B5EF4-FFF2-40B4-BE49-F238E27FC236}">
                <a16:creationId xmlns:a16="http://schemas.microsoft.com/office/drawing/2014/main" id="{61ECA32C-DECD-AA46-AD26-415806F0DBDF}"/>
              </a:ext>
            </a:extLst>
          </p:cNvPr>
          <p:cNvPicPr>
            <a:picLocks noChangeAspect="1"/>
          </p:cNvPicPr>
          <p:nvPr/>
        </p:nvPicPr>
        <p:blipFill>
          <a:blip r:embed="rId5"/>
          <a:stretch>
            <a:fillRect/>
          </a:stretch>
        </p:blipFill>
        <p:spPr>
          <a:xfrm>
            <a:off x="1618017" y="4369957"/>
            <a:ext cx="2662298" cy="354973"/>
          </a:xfrm>
          <a:prstGeom prst="rect">
            <a:avLst/>
          </a:prstGeom>
        </p:spPr>
      </p:pic>
      <p:sp>
        <p:nvSpPr>
          <p:cNvPr id="23" name="文本框 22">
            <a:extLst>
              <a:ext uri="{FF2B5EF4-FFF2-40B4-BE49-F238E27FC236}">
                <a16:creationId xmlns:a16="http://schemas.microsoft.com/office/drawing/2014/main" id="{C72CFDA4-CC9A-9848-99ED-2F8DC74D4054}"/>
              </a:ext>
            </a:extLst>
          </p:cNvPr>
          <p:cNvSpPr txBox="1"/>
          <p:nvPr/>
        </p:nvSpPr>
        <p:spPr>
          <a:xfrm>
            <a:off x="1472880" y="4917182"/>
            <a:ext cx="3519250" cy="923330"/>
          </a:xfrm>
          <a:prstGeom prst="rect">
            <a:avLst/>
          </a:prstGeom>
          <a:noFill/>
        </p:spPr>
        <p:txBody>
          <a:bodyPr wrap="square">
            <a:spAutoFit/>
          </a:bodyPr>
          <a:lstStyle/>
          <a:p>
            <a:r>
              <a:rPr lang="zh-CN" altLang="en-US" dirty="0">
                <a:latin typeface="-apple-system"/>
              </a:rPr>
              <a:t>（</a:t>
            </a:r>
            <a:r>
              <a:rPr lang="en-US" altLang="zh-CN" dirty="0">
                <a:latin typeface="-apple-system"/>
              </a:rPr>
              <a:t>1</a:t>
            </a:r>
            <a:r>
              <a:rPr lang="zh-CN" altLang="en-US" dirty="0">
                <a:latin typeface="-apple-system"/>
              </a:rPr>
              <a:t>）</a:t>
            </a:r>
            <a:r>
              <a:rPr lang="en-US" altLang="zh-CN" dirty="0">
                <a:latin typeface="-apple-system"/>
              </a:rPr>
              <a:t>buffer</a:t>
            </a:r>
            <a:r>
              <a:rPr lang="zh-CN" altLang="en-US" dirty="0">
                <a:latin typeface="-apple-system"/>
              </a:rPr>
              <a:t>  在缓冲器中排队 </a:t>
            </a:r>
            <a:endParaRPr lang="en-US" altLang="zh-CN" dirty="0">
              <a:latin typeface="-apple-system"/>
            </a:endParaRPr>
          </a:p>
          <a:p>
            <a:r>
              <a:rPr lang="zh-CN" altLang="en-US" dirty="0">
                <a:latin typeface="-apple-system"/>
              </a:rPr>
              <a:t>（</a:t>
            </a:r>
            <a:r>
              <a:rPr lang="en-US" altLang="zh-CN" dirty="0">
                <a:latin typeface="-apple-system"/>
              </a:rPr>
              <a:t>2</a:t>
            </a:r>
            <a:r>
              <a:rPr lang="zh-CN" altLang="en-US" dirty="0">
                <a:latin typeface="-apple-system"/>
              </a:rPr>
              <a:t>）</a:t>
            </a:r>
            <a:r>
              <a:rPr lang="en-US" altLang="zh-CN" dirty="0">
                <a:latin typeface="-apple-system"/>
              </a:rPr>
              <a:t> local</a:t>
            </a:r>
            <a:r>
              <a:rPr lang="zh-CN" altLang="en-US" dirty="0">
                <a:latin typeface="-apple-system"/>
              </a:rPr>
              <a:t>  由本地单元处理</a:t>
            </a:r>
            <a:endParaRPr lang="en-US" altLang="zh-CN" dirty="0">
              <a:latin typeface="-apple-system"/>
            </a:endParaRPr>
          </a:p>
          <a:p>
            <a:r>
              <a:rPr lang="zh-CN" altLang="en-US" dirty="0">
                <a:latin typeface="-apple-system"/>
              </a:rPr>
              <a:t>（</a:t>
            </a:r>
            <a:r>
              <a:rPr lang="en-US" altLang="zh-CN" dirty="0">
                <a:latin typeface="-apple-system"/>
              </a:rPr>
              <a:t>3</a:t>
            </a:r>
            <a:r>
              <a:rPr lang="zh-CN" altLang="en-US" dirty="0">
                <a:latin typeface="-apple-system"/>
              </a:rPr>
              <a:t>）</a:t>
            </a:r>
            <a:r>
              <a:rPr lang="en-US" altLang="zh-CN" dirty="0">
                <a:latin typeface="-apple-system"/>
              </a:rPr>
              <a:t> MEC</a:t>
            </a:r>
            <a:r>
              <a:rPr lang="zh-CN" altLang="en-US" dirty="0">
                <a:latin typeface="-apple-system"/>
              </a:rPr>
              <a:t>  卸载到</a:t>
            </a:r>
            <a:r>
              <a:rPr lang="en" altLang="zh-CN" dirty="0">
                <a:latin typeface="-apple-system"/>
              </a:rPr>
              <a:t>MEC</a:t>
            </a:r>
            <a:r>
              <a:rPr lang="zh-CN" altLang="en-US" dirty="0">
                <a:latin typeface="-apple-system"/>
              </a:rPr>
              <a:t>服务器</a:t>
            </a:r>
          </a:p>
        </p:txBody>
      </p:sp>
      <p:sp>
        <p:nvSpPr>
          <p:cNvPr id="9" name="文本框 8">
            <a:extLst>
              <a:ext uri="{FF2B5EF4-FFF2-40B4-BE49-F238E27FC236}">
                <a16:creationId xmlns:a16="http://schemas.microsoft.com/office/drawing/2014/main" id="{8B726A46-DB92-FB40-8396-E4DBFAA0054F}"/>
              </a:ext>
            </a:extLst>
          </p:cNvPr>
          <p:cNvSpPr txBox="1"/>
          <p:nvPr/>
        </p:nvSpPr>
        <p:spPr>
          <a:xfrm>
            <a:off x="6630615" y="1474442"/>
            <a:ext cx="1800493" cy="369332"/>
          </a:xfrm>
          <a:prstGeom prst="rect">
            <a:avLst/>
          </a:prstGeom>
          <a:noFill/>
        </p:spPr>
        <p:txBody>
          <a:bodyPr wrap="none" rtlCol="0">
            <a:spAutoFit/>
          </a:bodyPr>
          <a:lstStyle/>
          <a:p>
            <a:r>
              <a:rPr kumimoji="1" lang="zh-CN" altLang="en-US" dirty="0"/>
              <a:t>当前系统状态：</a:t>
            </a:r>
          </a:p>
        </p:txBody>
      </p:sp>
      <p:pic>
        <p:nvPicPr>
          <p:cNvPr id="10" name="图片 9">
            <a:extLst>
              <a:ext uri="{FF2B5EF4-FFF2-40B4-BE49-F238E27FC236}">
                <a16:creationId xmlns:a16="http://schemas.microsoft.com/office/drawing/2014/main" id="{659930C9-08A5-0F46-B355-29345E5D224A}"/>
              </a:ext>
            </a:extLst>
          </p:cNvPr>
          <p:cNvPicPr>
            <a:picLocks noChangeAspect="1"/>
          </p:cNvPicPr>
          <p:nvPr/>
        </p:nvPicPr>
        <p:blipFill>
          <a:blip r:embed="rId6"/>
          <a:stretch>
            <a:fillRect/>
          </a:stretch>
        </p:blipFill>
        <p:spPr>
          <a:xfrm>
            <a:off x="6677735" y="1819472"/>
            <a:ext cx="3136112" cy="365880"/>
          </a:xfrm>
          <a:prstGeom prst="rect">
            <a:avLst/>
          </a:prstGeom>
        </p:spPr>
      </p:pic>
      <p:sp>
        <p:nvSpPr>
          <p:cNvPr id="11" name="文本框 10">
            <a:extLst>
              <a:ext uri="{FF2B5EF4-FFF2-40B4-BE49-F238E27FC236}">
                <a16:creationId xmlns:a16="http://schemas.microsoft.com/office/drawing/2014/main" id="{B2CB2826-D51B-EB4D-A489-F3A738F20610}"/>
              </a:ext>
            </a:extLst>
          </p:cNvPr>
          <p:cNvSpPr txBox="1"/>
          <p:nvPr/>
        </p:nvSpPr>
        <p:spPr>
          <a:xfrm>
            <a:off x="6258745" y="2350117"/>
            <a:ext cx="4681090" cy="369332"/>
          </a:xfrm>
          <a:prstGeom prst="rect">
            <a:avLst/>
          </a:prstGeom>
          <a:noFill/>
        </p:spPr>
        <p:txBody>
          <a:bodyPr wrap="none" rtlCol="0">
            <a:spAutoFit/>
          </a:bodyPr>
          <a:lstStyle/>
          <a:p>
            <a:r>
              <a:rPr kumimoji="1" lang="zh-CN" altLang="en-US" dirty="0"/>
              <a:t>（计算任务，</a:t>
            </a:r>
            <a:r>
              <a:rPr kumimoji="1" lang="en-US" altLang="zh-CN" dirty="0"/>
              <a:t>buffer</a:t>
            </a:r>
            <a:r>
              <a:rPr kumimoji="1" lang="zh-CN" altLang="en-US" dirty="0"/>
              <a:t>中排队任务，信道状况）</a:t>
            </a:r>
          </a:p>
        </p:txBody>
      </p:sp>
      <p:pic>
        <p:nvPicPr>
          <p:cNvPr id="13" name="图片 12">
            <a:extLst>
              <a:ext uri="{FF2B5EF4-FFF2-40B4-BE49-F238E27FC236}">
                <a16:creationId xmlns:a16="http://schemas.microsoft.com/office/drawing/2014/main" id="{3B27FDDB-2F08-8C4E-9171-F0DEAF989969}"/>
              </a:ext>
            </a:extLst>
          </p:cNvPr>
          <p:cNvPicPr>
            <a:picLocks noChangeAspect="1"/>
          </p:cNvPicPr>
          <p:nvPr/>
        </p:nvPicPr>
        <p:blipFill>
          <a:blip r:embed="rId7"/>
          <a:stretch>
            <a:fillRect/>
          </a:stretch>
        </p:blipFill>
        <p:spPr>
          <a:xfrm>
            <a:off x="6798798" y="2853095"/>
            <a:ext cx="1370393" cy="287340"/>
          </a:xfrm>
          <a:prstGeom prst="rect">
            <a:avLst/>
          </a:prstGeom>
        </p:spPr>
      </p:pic>
      <p:pic>
        <p:nvPicPr>
          <p:cNvPr id="14" name="图片 13">
            <a:extLst>
              <a:ext uri="{FF2B5EF4-FFF2-40B4-BE49-F238E27FC236}">
                <a16:creationId xmlns:a16="http://schemas.microsoft.com/office/drawing/2014/main" id="{6B17E3B2-C5A5-214C-A61F-891A6D340208}"/>
              </a:ext>
            </a:extLst>
          </p:cNvPr>
          <p:cNvPicPr>
            <a:picLocks noChangeAspect="1"/>
          </p:cNvPicPr>
          <p:nvPr/>
        </p:nvPicPr>
        <p:blipFill>
          <a:blip r:embed="rId8"/>
          <a:stretch>
            <a:fillRect/>
          </a:stretch>
        </p:blipFill>
        <p:spPr>
          <a:xfrm>
            <a:off x="6760561" y="3340273"/>
            <a:ext cx="2019015" cy="369332"/>
          </a:xfrm>
          <a:prstGeom prst="rect">
            <a:avLst/>
          </a:prstGeom>
        </p:spPr>
      </p:pic>
      <p:pic>
        <p:nvPicPr>
          <p:cNvPr id="15" name="图片 14">
            <a:extLst>
              <a:ext uri="{FF2B5EF4-FFF2-40B4-BE49-F238E27FC236}">
                <a16:creationId xmlns:a16="http://schemas.microsoft.com/office/drawing/2014/main" id="{665489AA-7E6F-CF42-921A-800807EC140B}"/>
              </a:ext>
            </a:extLst>
          </p:cNvPr>
          <p:cNvPicPr>
            <a:picLocks noChangeAspect="1"/>
          </p:cNvPicPr>
          <p:nvPr/>
        </p:nvPicPr>
        <p:blipFill>
          <a:blip r:embed="rId9"/>
          <a:stretch>
            <a:fillRect/>
          </a:stretch>
        </p:blipFill>
        <p:spPr>
          <a:xfrm>
            <a:off x="6798798" y="4312583"/>
            <a:ext cx="2603128" cy="354972"/>
          </a:xfrm>
          <a:prstGeom prst="rect">
            <a:avLst/>
          </a:prstGeom>
        </p:spPr>
      </p:pic>
      <p:sp>
        <p:nvSpPr>
          <p:cNvPr id="32" name="文本框 31">
            <a:extLst>
              <a:ext uri="{FF2B5EF4-FFF2-40B4-BE49-F238E27FC236}">
                <a16:creationId xmlns:a16="http://schemas.microsoft.com/office/drawing/2014/main" id="{2CC6DE65-3618-0043-8451-3E471FBBB9BC}"/>
              </a:ext>
            </a:extLst>
          </p:cNvPr>
          <p:cNvSpPr txBox="1"/>
          <p:nvPr/>
        </p:nvSpPr>
        <p:spPr>
          <a:xfrm>
            <a:off x="6288512" y="3870188"/>
            <a:ext cx="4943368" cy="369332"/>
          </a:xfrm>
          <a:prstGeom prst="rect">
            <a:avLst/>
          </a:prstGeom>
          <a:noFill/>
        </p:spPr>
        <p:txBody>
          <a:bodyPr wrap="square">
            <a:spAutoFit/>
          </a:bodyPr>
          <a:lstStyle/>
          <a:p>
            <a:r>
              <a:rPr kumimoji="1" lang="zh-CN" altLang="en-US" dirty="0"/>
              <a:t>（发送到</a:t>
            </a:r>
            <a:r>
              <a:rPr kumimoji="1" lang="en-US" altLang="zh-CN" dirty="0"/>
              <a:t>buffer</a:t>
            </a:r>
            <a:r>
              <a:rPr kumimoji="1" lang="zh-CN" altLang="en-US" dirty="0"/>
              <a:t>中排队，发送到</a:t>
            </a:r>
            <a:r>
              <a:rPr kumimoji="1" lang="en-US" altLang="zh-CN" dirty="0"/>
              <a:t>MEC</a:t>
            </a:r>
            <a:r>
              <a:rPr kumimoji="1" lang="zh-CN" altLang="en-US" dirty="0"/>
              <a:t>，本地处理）</a:t>
            </a:r>
          </a:p>
        </p:txBody>
      </p:sp>
      <p:pic>
        <p:nvPicPr>
          <p:cNvPr id="17" name="图片 16">
            <a:extLst>
              <a:ext uri="{FF2B5EF4-FFF2-40B4-BE49-F238E27FC236}">
                <a16:creationId xmlns:a16="http://schemas.microsoft.com/office/drawing/2014/main" id="{ED6DCBA0-CE59-D549-827D-1A588C370210}"/>
              </a:ext>
            </a:extLst>
          </p:cNvPr>
          <p:cNvPicPr>
            <a:picLocks noChangeAspect="1"/>
          </p:cNvPicPr>
          <p:nvPr/>
        </p:nvPicPr>
        <p:blipFill>
          <a:blip r:embed="rId10"/>
          <a:stretch>
            <a:fillRect/>
          </a:stretch>
        </p:blipFill>
        <p:spPr>
          <a:xfrm>
            <a:off x="5507566" y="5344259"/>
            <a:ext cx="5545100" cy="428485"/>
          </a:xfrm>
          <a:prstGeom prst="rect">
            <a:avLst/>
          </a:prstGeom>
        </p:spPr>
      </p:pic>
      <p:sp>
        <p:nvSpPr>
          <p:cNvPr id="38" name="文本框 37">
            <a:extLst>
              <a:ext uri="{FF2B5EF4-FFF2-40B4-BE49-F238E27FC236}">
                <a16:creationId xmlns:a16="http://schemas.microsoft.com/office/drawing/2014/main" id="{A4626EF6-7872-4649-A678-33F90707E373}"/>
              </a:ext>
            </a:extLst>
          </p:cNvPr>
          <p:cNvSpPr txBox="1"/>
          <p:nvPr/>
        </p:nvSpPr>
        <p:spPr>
          <a:xfrm>
            <a:off x="6488274" y="4821466"/>
            <a:ext cx="4543844" cy="369332"/>
          </a:xfrm>
          <a:prstGeom prst="rect">
            <a:avLst/>
          </a:prstGeom>
          <a:noFill/>
        </p:spPr>
        <p:txBody>
          <a:bodyPr wrap="square">
            <a:spAutoFit/>
          </a:bodyPr>
          <a:lstStyle/>
          <a:p>
            <a:r>
              <a:rPr kumimoji="1" lang="zh-CN" altLang="en-US" dirty="0"/>
              <a:t>终端的成本</a:t>
            </a:r>
            <a:r>
              <a:rPr kumimoji="1" lang="en-US" altLang="zh-CN" dirty="0"/>
              <a:t>=</a:t>
            </a:r>
            <a:r>
              <a:rPr kumimoji="1" lang="zh-CN" altLang="en-US" dirty="0"/>
              <a:t>排队延迟</a:t>
            </a:r>
            <a:r>
              <a:rPr kumimoji="1" lang="en-US" altLang="zh-CN" dirty="0"/>
              <a:t>+</a:t>
            </a:r>
            <a:r>
              <a:rPr kumimoji="1" lang="zh-CN" altLang="en-US" dirty="0"/>
              <a:t>能耗</a:t>
            </a:r>
          </a:p>
        </p:txBody>
      </p:sp>
    </p:spTree>
    <p:extLst>
      <p:ext uri="{BB962C8B-B14F-4D97-AF65-F5344CB8AC3E}">
        <p14:creationId xmlns:p14="http://schemas.microsoft.com/office/powerpoint/2010/main" val="7562217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9" name="文本框 8">
            <a:extLst>
              <a:ext uri="{FF2B5EF4-FFF2-40B4-BE49-F238E27FC236}">
                <a16:creationId xmlns:a16="http://schemas.microsoft.com/office/drawing/2014/main" id="{8B726A46-DB92-FB40-8396-E4DBFAA0054F}"/>
              </a:ext>
            </a:extLst>
          </p:cNvPr>
          <p:cNvSpPr txBox="1"/>
          <p:nvPr/>
        </p:nvSpPr>
        <p:spPr>
          <a:xfrm>
            <a:off x="1173503" y="1951934"/>
            <a:ext cx="4128149" cy="646331"/>
          </a:xfrm>
          <a:prstGeom prst="rect">
            <a:avLst/>
          </a:prstGeom>
          <a:noFill/>
        </p:spPr>
        <p:txBody>
          <a:bodyPr wrap="square" rtlCol="0">
            <a:spAutoFit/>
          </a:bodyPr>
          <a:lstStyle/>
          <a:p>
            <a:r>
              <a:rPr lang="zh-CN" altLang="en-US" b="0" i="0" dirty="0">
                <a:effectLst/>
                <a:latin typeface="-apple-system"/>
              </a:rPr>
              <a:t>移动终端的优化目标是</a:t>
            </a:r>
            <a:r>
              <a:rPr lang="zh-CN" altLang="en-US" b="0" i="0" dirty="0">
                <a:solidFill>
                  <a:schemeClr val="accent1">
                    <a:lumMod val="75000"/>
                  </a:schemeClr>
                </a:solidFill>
                <a:effectLst/>
                <a:latin typeface="-apple-system"/>
              </a:rPr>
              <a:t>找到合适的调度策略𝜋以最小化预期的长期成本</a:t>
            </a:r>
            <a:endParaRPr kumimoji="1" lang="zh-CN" altLang="en-US" dirty="0">
              <a:solidFill>
                <a:schemeClr val="accent1">
                  <a:lumMod val="75000"/>
                </a:schemeClr>
              </a:solidFill>
            </a:endParaRPr>
          </a:p>
        </p:txBody>
      </p:sp>
      <p:pic>
        <p:nvPicPr>
          <p:cNvPr id="5" name="图片 4">
            <a:extLst>
              <a:ext uri="{FF2B5EF4-FFF2-40B4-BE49-F238E27FC236}">
                <a16:creationId xmlns:a16="http://schemas.microsoft.com/office/drawing/2014/main" id="{BF2B5DBE-13A6-124C-8327-B13812958D0C}"/>
              </a:ext>
            </a:extLst>
          </p:cNvPr>
          <p:cNvPicPr>
            <a:picLocks noChangeAspect="1"/>
          </p:cNvPicPr>
          <p:nvPr/>
        </p:nvPicPr>
        <p:blipFill>
          <a:blip r:embed="rId4"/>
          <a:stretch>
            <a:fillRect/>
          </a:stretch>
        </p:blipFill>
        <p:spPr>
          <a:xfrm>
            <a:off x="1059020" y="3086064"/>
            <a:ext cx="4606491" cy="1240209"/>
          </a:xfrm>
          <a:prstGeom prst="rect">
            <a:avLst/>
          </a:prstGeom>
        </p:spPr>
      </p:pic>
      <p:pic>
        <p:nvPicPr>
          <p:cNvPr id="6" name="图片 5">
            <a:extLst>
              <a:ext uri="{FF2B5EF4-FFF2-40B4-BE49-F238E27FC236}">
                <a16:creationId xmlns:a16="http://schemas.microsoft.com/office/drawing/2014/main" id="{CB8A76A0-2C06-4E44-9789-51CC02C3F9DD}"/>
              </a:ext>
            </a:extLst>
          </p:cNvPr>
          <p:cNvPicPr>
            <a:picLocks noChangeAspect="1"/>
          </p:cNvPicPr>
          <p:nvPr/>
        </p:nvPicPr>
        <p:blipFill>
          <a:blip r:embed="rId5"/>
          <a:stretch>
            <a:fillRect/>
          </a:stretch>
        </p:blipFill>
        <p:spPr>
          <a:xfrm>
            <a:off x="6089650" y="2275099"/>
            <a:ext cx="4537486" cy="3309451"/>
          </a:xfrm>
          <a:prstGeom prst="rect">
            <a:avLst/>
          </a:prstGeom>
        </p:spPr>
      </p:pic>
      <p:sp>
        <p:nvSpPr>
          <p:cNvPr id="7" name="文本框 6">
            <a:extLst>
              <a:ext uri="{FF2B5EF4-FFF2-40B4-BE49-F238E27FC236}">
                <a16:creationId xmlns:a16="http://schemas.microsoft.com/office/drawing/2014/main" id="{99E18955-719D-9640-A447-DE182A7E94C8}"/>
              </a:ext>
            </a:extLst>
          </p:cNvPr>
          <p:cNvSpPr txBox="1"/>
          <p:nvPr/>
        </p:nvSpPr>
        <p:spPr>
          <a:xfrm>
            <a:off x="6703471" y="1833046"/>
            <a:ext cx="3413114" cy="369332"/>
          </a:xfrm>
          <a:prstGeom prst="rect">
            <a:avLst/>
          </a:prstGeom>
          <a:noFill/>
        </p:spPr>
        <p:txBody>
          <a:bodyPr wrap="none" rtlCol="0">
            <a:spAutoFit/>
          </a:bodyPr>
          <a:lstStyle/>
          <a:p>
            <a:r>
              <a:rPr lang="zh-CN" altLang="en-US" b="0" i="0" dirty="0">
                <a:effectLst/>
                <a:latin typeface="-apple-system"/>
              </a:rPr>
              <a:t>基于</a:t>
            </a:r>
            <a:r>
              <a:rPr lang="en" altLang="zh-CN" b="0" i="0" dirty="0">
                <a:effectLst/>
                <a:latin typeface="-apple-system"/>
              </a:rPr>
              <a:t>MDP</a:t>
            </a:r>
            <a:r>
              <a:rPr lang="zh-CN" altLang="en-US" b="0" i="0" dirty="0">
                <a:effectLst/>
                <a:latin typeface="-apple-system"/>
              </a:rPr>
              <a:t>的调度策略的仿真结果</a:t>
            </a:r>
            <a:endParaRPr kumimoji="1"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2824BD3-560E-EF4B-82DD-2A58B85DE5B4}"/>
                  </a:ext>
                </a:extLst>
              </p:cNvPr>
              <p:cNvSpPr txBox="1"/>
              <p:nvPr/>
            </p:nvSpPr>
            <p:spPr>
              <a:xfrm>
                <a:off x="1105145" y="4710777"/>
                <a:ext cx="4847468" cy="923330"/>
              </a:xfrm>
              <a:prstGeom prst="rect">
                <a:avLst/>
              </a:prstGeom>
              <a:noFill/>
            </p:spPr>
            <p:txBody>
              <a:bodyPr wrap="square" rtlCol="0">
                <a:spAutoFit/>
              </a:bodyPr>
              <a:lstStyle/>
              <a:p>
                <a:r>
                  <a:rPr lang="zh-CN" altLang="en-US" b="0" i="0" dirty="0">
                    <a:effectLst/>
                    <a:latin typeface="-apple-system"/>
                  </a:rPr>
                  <a:t>由于系统状态</a:t>
                </a:r>
                <a:r>
                  <a:rPr lang="en-US" altLang="zh-CN" b="0" i="0" dirty="0">
                    <a:effectLst/>
                    <a:latin typeface="-apple-system"/>
                  </a:rPr>
                  <a:t>{</a:t>
                </a:r>
                <a14:m>
                  <m:oMath xmlns:m="http://schemas.openxmlformats.org/officeDocument/2006/math">
                    <m:sSub>
                      <m:sSubPr>
                        <m:ctrlPr>
                          <a:rPr lang="en-US" altLang="zh-CN" b="0" i="1" dirty="0" smtClean="0">
                            <a:effectLst/>
                            <a:latin typeface="Cambria Math" panose="02040503050406030204" pitchFamily="18" charset="0"/>
                          </a:rPr>
                        </m:ctrlPr>
                      </m:sSubPr>
                      <m:e>
                        <m:r>
                          <m:rPr>
                            <m:sty m:val="p"/>
                          </m:rPr>
                          <a:rPr lang="en-US" altLang="zh-CN" i="1" dirty="0">
                            <a:latin typeface="Cambria Math" panose="02040503050406030204" pitchFamily="18" charset="0"/>
                          </a:rPr>
                          <m:t>S</m:t>
                        </m:r>
                      </m:e>
                      <m:sub>
                        <m:r>
                          <m:rPr>
                            <m:sty m:val="p"/>
                          </m:rPr>
                          <a:rPr lang="en-US" altLang="zh-CN" i="1" dirty="0">
                            <a:latin typeface="Cambria Math" panose="02040503050406030204" pitchFamily="18" charset="0"/>
                          </a:rPr>
                          <m:t>n</m:t>
                        </m:r>
                      </m:sub>
                    </m:sSub>
                  </m:oMath>
                </a14:m>
                <a:r>
                  <a:rPr lang="en-US" altLang="zh-CN" b="0" i="0" dirty="0">
                    <a:effectLst/>
                    <a:latin typeface="-apple-system"/>
                  </a:rPr>
                  <a:t>} </a:t>
                </a:r>
                <a:r>
                  <a:rPr lang="zh-CN" altLang="en-US" b="0" i="0" dirty="0">
                    <a:effectLst/>
                    <a:latin typeface="-apple-system"/>
                  </a:rPr>
                  <a:t>由</a:t>
                </a:r>
                <a:r>
                  <a:rPr lang="zh-CN" altLang="en-US" dirty="0">
                    <a:latin typeface="-apple-system"/>
                  </a:rPr>
                  <a:t>调度策略𝜋控制</a:t>
                </a:r>
                <a:r>
                  <a:rPr lang="zh-CN" altLang="en-US" b="0" i="0" dirty="0">
                    <a:effectLst/>
                    <a:latin typeface="-apple-system"/>
                  </a:rPr>
                  <a:t>的</a:t>
                </a:r>
                <a:r>
                  <a:rPr lang="zh-CN" altLang="en-US" dirty="0">
                    <a:latin typeface="-apple-system"/>
                  </a:rPr>
                  <a:t>马尔可夫过程形成，</a:t>
                </a:r>
                <a:r>
                  <a:rPr lang="zh-CN" altLang="en-US" b="0" i="0" dirty="0">
                    <a:effectLst/>
                    <a:latin typeface="-apple-system"/>
                  </a:rPr>
                  <a:t>因此可以使用</a:t>
                </a:r>
                <a:r>
                  <a:rPr lang="en" altLang="zh-CN" b="0" i="0" dirty="0">
                    <a:effectLst/>
                    <a:latin typeface="-apple-system"/>
                  </a:rPr>
                  <a:t>MDP</a:t>
                </a:r>
                <a:r>
                  <a:rPr lang="zh-CN" altLang="en-US" b="0" i="0" dirty="0">
                    <a:effectLst/>
                    <a:latin typeface="-apple-system"/>
                  </a:rPr>
                  <a:t>框架来找到</a:t>
                </a:r>
                <a:r>
                  <a:rPr lang="en" altLang="zh-CN" b="0" i="0" dirty="0">
                    <a:effectLst/>
                    <a:latin typeface="-apple-system"/>
                  </a:rPr>
                  <a:t>MEC</a:t>
                </a:r>
                <a:r>
                  <a:rPr lang="zh-CN" altLang="en-US" b="0" i="0" dirty="0">
                    <a:effectLst/>
                    <a:latin typeface="-apple-system"/>
                  </a:rPr>
                  <a:t>系统的最优调度策略。</a:t>
                </a:r>
                <a:endParaRPr kumimoji="1" lang="zh-CN" altLang="en-US" dirty="0"/>
              </a:p>
            </p:txBody>
          </p:sp>
        </mc:Choice>
        <mc:Fallback xmlns="">
          <p:sp>
            <p:nvSpPr>
              <p:cNvPr id="8" name="文本框 7">
                <a:extLst>
                  <a:ext uri="{FF2B5EF4-FFF2-40B4-BE49-F238E27FC236}">
                    <a16:creationId xmlns:a16="http://schemas.microsoft.com/office/drawing/2014/main" id="{D2824BD3-560E-EF4B-82DD-2A58B85DE5B4}"/>
                  </a:ext>
                </a:extLst>
              </p:cNvPr>
              <p:cNvSpPr txBox="1">
                <a:spLocks noRot="1" noChangeAspect="1" noMove="1" noResize="1" noEditPoints="1" noAdjustHandles="1" noChangeArrowheads="1" noChangeShapeType="1" noTextEdit="1"/>
              </p:cNvSpPr>
              <p:nvPr/>
            </p:nvSpPr>
            <p:spPr>
              <a:xfrm>
                <a:off x="1105145" y="4710777"/>
                <a:ext cx="4847468" cy="923330"/>
              </a:xfrm>
              <a:prstGeom prst="rect">
                <a:avLst/>
              </a:prstGeom>
              <a:blipFill>
                <a:blip r:embed="rId6"/>
                <a:stretch>
                  <a:fillRect l="-783" t="-4110" b="-95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636493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Privacy Issues in MEC</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a:extLst>
              <a:ext uri="{FF2B5EF4-FFF2-40B4-BE49-F238E27FC236}">
                <a16:creationId xmlns:a16="http://schemas.microsoft.com/office/drawing/2014/main" id="{89EB9964-7F1B-9345-9DC0-0DE5888CD463}"/>
              </a:ext>
            </a:extLst>
          </p:cNvPr>
          <p:cNvSpPr txBox="1"/>
          <p:nvPr/>
        </p:nvSpPr>
        <p:spPr>
          <a:xfrm>
            <a:off x="2950872" y="3474548"/>
            <a:ext cx="1989364"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b="0" i="0" dirty="0">
                <a:effectLst/>
                <a:latin typeface="SimSun" panose="02010600030101010101" pitchFamily="2" charset="-122"/>
                <a:ea typeface="SimSun" panose="02010600030101010101" pitchFamily="2" charset="-122"/>
              </a:rPr>
              <a:t>位置隐私</a:t>
            </a:r>
            <a:endParaRPr lang="en-US" altLang="zh-CN" sz="2000" b="0" i="0" dirty="0">
              <a:effectLst/>
              <a:latin typeface="SimSun" panose="02010600030101010101" pitchFamily="2" charset="-122"/>
              <a:ea typeface="SimSun" panose="02010600030101010101" pitchFamily="2" charset="-122"/>
            </a:endParaRPr>
          </a:p>
        </p:txBody>
      </p:sp>
      <p:sp>
        <p:nvSpPr>
          <p:cNvPr id="22" name="文本框 21">
            <a:extLst>
              <a:ext uri="{FF2B5EF4-FFF2-40B4-BE49-F238E27FC236}">
                <a16:creationId xmlns:a16="http://schemas.microsoft.com/office/drawing/2014/main" id="{42B041E0-6C20-C04F-B15E-5D9908CEDC99}"/>
              </a:ext>
            </a:extLst>
          </p:cNvPr>
          <p:cNvSpPr txBox="1"/>
          <p:nvPr/>
        </p:nvSpPr>
        <p:spPr>
          <a:xfrm>
            <a:off x="7954538" y="3473713"/>
            <a:ext cx="2573179"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dirty="0">
                <a:latin typeface="SimSun" panose="02010600030101010101" pitchFamily="2" charset="-122"/>
                <a:ea typeface="SimSun" panose="02010600030101010101" pitchFamily="2" charset="-122"/>
              </a:rPr>
              <a:t>使用模式</a:t>
            </a:r>
            <a:r>
              <a:rPr lang="zh-CN" altLang="en-US" sz="2000" b="0" i="0" dirty="0">
                <a:effectLst/>
                <a:latin typeface="SimSun" panose="02010600030101010101" pitchFamily="2" charset="-122"/>
                <a:ea typeface="SimSun" panose="02010600030101010101" pitchFamily="2" charset="-122"/>
              </a:rPr>
              <a:t>隐私</a:t>
            </a:r>
            <a:endParaRPr lang="en-US" altLang="zh-CN" sz="2000" b="0" i="0" dirty="0">
              <a:effectLst/>
              <a:latin typeface="SimSun" panose="02010600030101010101" pitchFamily="2" charset="-122"/>
              <a:ea typeface="SimSun" panose="02010600030101010101" pitchFamily="2" charset="-122"/>
            </a:endParaRPr>
          </a:p>
        </p:txBody>
      </p:sp>
      <p:grpSp>
        <p:nvGrpSpPr>
          <p:cNvPr id="10" name="组合 9">
            <a:extLst>
              <a:ext uri="{FF2B5EF4-FFF2-40B4-BE49-F238E27FC236}">
                <a16:creationId xmlns:a16="http://schemas.microsoft.com/office/drawing/2014/main" id="{2D424DE4-6A65-EB48-8690-BE05426E2E98}"/>
              </a:ext>
            </a:extLst>
          </p:cNvPr>
          <p:cNvGrpSpPr/>
          <p:nvPr/>
        </p:nvGrpSpPr>
        <p:grpSpPr>
          <a:xfrm>
            <a:off x="1031776" y="1747521"/>
            <a:ext cx="4487494" cy="1487242"/>
            <a:chOff x="1075147" y="2083777"/>
            <a:chExt cx="4487494" cy="1487242"/>
          </a:xfrm>
        </p:grpSpPr>
        <p:sp>
          <p:nvSpPr>
            <p:cNvPr id="27" name="圆角矩形 23">
              <a:extLst>
                <a:ext uri="{FF2B5EF4-FFF2-40B4-BE49-F238E27FC236}">
                  <a16:creationId xmlns:a16="http://schemas.microsoft.com/office/drawing/2014/main" id="{D49F5179-917F-2047-B24E-0722604676E8}"/>
                </a:ext>
              </a:extLst>
            </p:cNvPr>
            <p:cNvSpPr/>
            <p:nvPr/>
          </p:nvSpPr>
          <p:spPr>
            <a:xfrm>
              <a:off x="1075147" y="2083777"/>
              <a:ext cx="4400752" cy="1487242"/>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C189049-F64C-2643-A6DD-4FB3338B0756}"/>
                    </a:ext>
                  </a:extLst>
                </p:cNvPr>
                <p:cNvSpPr txBox="1"/>
                <p:nvPr/>
              </p:nvSpPr>
              <p:spPr>
                <a:xfrm>
                  <a:off x="1161889" y="2194983"/>
                  <a:ext cx="4400752" cy="1323439"/>
                </a:xfrm>
                <a:prstGeom prst="rect">
                  <a:avLst/>
                </a:prstGeom>
                <a:noFill/>
              </p:spPr>
              <p:txBody>
                <a:bodyPr wrap="square" rtlCol="0">
                  <a:spAutoFit/>
                </a:bodyPr>
                <a:lstStyle/>
                <a:p>
                  <a:r>
                    <a:rPr lang="zh-CN" altLang="en-US" sz="2000" dirty="0">
                      <a:latin typeface="SimSun" panose="02010600030101010101" pitchFamily="2" charset="-122"/>
                      <a:ea typeface="SimSun" panose="02010600030101010101" pitchFamily="2" charset="-122"/>
                    </a:rPr>
                    <a:t>当无线信道功率增益高时（</a:t>
                  </a:r>
                  <a14:m>
                    <m:oMath xmlns:m="http://schemas.openxmlformats.org/officeDocument/2006/math">
                      <m:sSub>
                        <m:sSubPr>
                          <m:ctrlPr>
                            <a:rPr lang="en-US" altLang="zh-CN" sz="2000" i="1">
                              <a:latin typeface="Cambria Math" panose="02040503050406030204" pitchFamily="18" charset="0"/>
                              <a:ea typeface="SimSun" panose="02010600030101010101" pitchFamily="2" charset="-122"/>
                            </a:rPr>
                          </m:ctrlPr>
                        </m:sSubPr>
                        <m:e>
                          <m:r>
                            <m:rPr>
                              <m:sty m:val="p"/>
                            </m:rPr>
                            <a:rPr lang="en-US" altLang="zh-CN" sz="2000">
                              <a:latin typeface="Cambria Math" panose="02040503050406030204" pitchFamily="18" charset="0"/>
                              <a:ea typeface="SimSun" panose="02010600030101010101" pitchFamily="2" charset="-122"/>
                            </a:rPr>
                            <m:t>h</m:t>
                          </m:r>
                        </m:e>
                        <m:sub>
                          <m:r>
                            <a:rPr lang="en-US" altLang="zh-CN" sz="2000">
                              <a:latin typeface="Cambria Math" panose="02040503050406030204" pitchFamily="18" charset="0"/>
                              <a:ea typeface="SimSun" panose="02010600030101010101" pitchFamily="2" charset="-122"/>
                            </a:rPr>
                            <m:t>𝑛</m:t>
                          </m:r>
                        </m:sub>
                      </m:sSub>
                      <m:r>
                        <a:rPr lang="en-US" altLang="zh-CN" sz="2000">
                          <a:latin typeface="Cambria Math" panose="02040503050406030204" pitchFamily="18" charset="0"/>
                          <a:ea typeface="SimSun" panose="02010600030101010101" pitchFamily="2" charset="-122"/>
                        </a:rPr>
                        <m:t>=1</m:t>
                      </m:r>
                    </m:oMath>
                  </a14:m>
                  <a:r>
                    <a:rPr lang="zh-CN" altLang="en-US" sz="2000" dirty="0">
                      <a:latin typeface="SimSun" panose="02010600030101010101" pitchFamily="2" charset="-122"/>
                      <a:ea typeface="SimSun" panose="02010600030101010101" pitchFamily="2" charset="-122"/>
                    </a:rPr>
                    <a:t>）卸载到</a:t>
                  </a:r>
                  <a:r>
                    <a:rPr lang="en-US" altLang="zh-CN" sz="2000" dirty="0">
                      <a:latin typeface="SimSun" panose="02010600030101010101" pitchFamily="2" charset="-122"/>
                      <a:ea typeface="SimSun" panose="02010600030101010101" pitchFamily="2" charset="-122"/>
                    </a:rPr>
                    <a:t>MEC;</a:t>
                  </a:r>
                  <a:r>
                    <a:rPr lang="zh-CN" altLang="en-US" sz="2000" dirty="0">
                      <a:latin typeface="SimSun" panose="02010600030101010101" pitchFamily="2" charset="-122"/>
                      <a:ea typeface="SimSun" panose="02010600030101010101" pitchFamily="2" charset="-122"/>
                    </a:rPr>
                    <a:t>信道状况不佳时（</a:t>
                  </a:r>
                  <a:r>
                    <a:rPr lang="en-US" altLang="zh-CN" sz="2000" dirty="0">
                      <a:latin typeface="SimSun" panose="02010600030101010101" pitchFamily="2" charset="-122"/>
                      <a:ea typeface="SimSun"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SimSun" panose="02010600030101010101" pitchFamily="2" charset="-122"/>
                            </a:rPr>
                          </m:ctrlPr>
                        </m:sSubPr>
                        <m:e>
                          <m:r>
                            <m:rPr>
                              <m:sty m:val="p"/>
                            </m:rPr>
                            <a:rPr lang="en-US" altLang="zh-CN" sz="2000">
                              <a:latin typeface="Cambria Math" panose="02040503050406030204" pitchFamily="18" charset="0"/>
                              <a:ea typeface="SimSun" panose="02010600030101010101" pitchFamily="2" charset="-122"/>
                            </a:rPr>
                            <m:t>h</m:t>
                          </m:r>
                        </m:e>
                        <m:sub>
                          <m:r>
                            <a:rPr lang="en-US" altLang="zh-CN" sz="2000">
                              <a:latin typeface="Cambria Math" panose="02040503050406030204" pitchFamily="18" charset="0"/>
                              <a:ea typeface="SimSun" panose="02010600030101010101" pitchFamily="2" charset="-122"/>
                            </a:rPr>
                            <m:t>𝑛</m:t>
                          </m:r>
                        </m:sub>
                      </m:sSub>
                      <m:r>
                        <a:rPr lang="en-US" altLang="zh-CN" sz="2000">
                          <a:latin typeface="Cambria Math" panose="02040503050406030204" pitchFamily="18" charset="0"/>
                          <a:ea typeface="SimSun" panose="02010600030101010101" pitchFamily="2" charset="-122"/>
                        </a:rPr>
                        <m:t>=0 </m:t>
                      </m:r>
                    </m:oMath>
                  </a14:m>
                  <a:r>
                    <a:rPr lang="zh-CN" altLang="en-US" sz="2000" dirty="0">
                      <a:latin typeface="SimSun" panose="02010600030101010101" pitchFamily="2" charset="-122"/>
                      <a:ea typeface="SimSun" panose="02010600030101010101" pitchFamily="2" charset="-122"/>
                    </a:rPr>
                    <a:t>）任务将在缓冲器中排队或以其它方式本地处理。</a:t>
                  </a:r>
                  <a:endParaRPr lang="en-US" altLang="zh-CN" sz="2000" dirty="0">
                    <a:latin typeface="SimSun" panose="02010600030101010101" pitchFamily="2" charset="-122"/>
                    <a:ea typeface="SimSun" panose="02010600030101010101" pitchFamily="2" charset="-122"/>
                  </a:endParaRPr>
                </a:p>
              </p:txBody>
            </p:sp>
          </mc:Choice>
          <mc:Fallback xmlns="">
            <p:sp>
              <p:nvSpPr>
                <p:cNvPr id="2" name="文本框 1">
                  <a:extLst>
                    <a:ext uri="{FF2B5EF4-FFF2-40B4-BE49-F238E27FC236}">
                      <a16:creationId xmlns:a16="http://schemas.microsoft.com/office/drawing/2014/main" id="{CC189049-F64C-2643-A6DD-4FB3338B0756}"/>
                    </a:ext>
                  </a:extLst>
                </p:cNvPr>
                <p:cNvSpPr txBox="1">
                  <a:spLocks noRot="1" noChangeAspect="1" noMove="1" noResize="1" noEditPoints="1" noAdjustHandles="1" noChangeArrowheads="1" noChangeShapeType="1" noTextEdit="1"/>
                </p:cNvSpPr>
                <p:nvPr/>
              </p:nvSpPr>
              <p:spPr>
                <a:xfrm>
                  <a:off x="1161889" y="2194983"/>
                  <a:ext cx="4400752" cy="1323439"/>
                </a:xfrm>
                <a:prstGeom prst="rect">
                  <a:avLst/>
                </a:prstGeom>
                <a:blipFill>
                  <a:blip r:embed="rId4"/>
                  <a:stretch>
                    <a:fillRect l="-1149" t="-3810" b="-7619"/>
                  </a:stretch>
                </a:blipFill>
              </p:spPr>
              <p:txBody>
                <a:bodyPr/>
                <a:lstStyle/>
                <a:p>
                  <a:r>
                    <a:rPr lang="zh-CN" altLang="en-US">
                      <a:noFill/>
                    </a:rPr>
                    <a:t> </a:t>
                  </a:r>
                </a:p>
              </p:txBody>
            </p:sp>
          </mc:Fallback>
        </mc:AlternateContent>
      </p:grpSp>
      <p:grpSp>
        <p:nvGrpSpPr>
          <p:cNvPr id="12" name="组合 11">
            <a:extLst>
              <a:ext uri="{FF2B5EF4-FFF2-40B4-BE49-F238E27FC236}">
                <a16:creationId xmlns:a16="http://schemas.microsoft.com/office/drawing/2014/main" id="{8DFC6D5E-7F34-C642-97BF-CD2AC0EF1D78}"/>
              </a:ext>
            </a:extLst>
          </p:cNvPr>
          <p:cNvGrpSpPr/>
          <p:nvPr/>
        </p:nvGrpSpPr>
        <p:grpSpPr>
          <a:xfrm>
            <a:off x="5698470" y="1776825"/>
            <a:ext cx="5331639" cy="1487242"/>
            <a:chOff x="5698470" y="2031180"/>
            <a:chExt cx="5331639" cy="1487242"/>
          </a:xfrm>
        </p:grpSpPr>
        <p:sp>
          <p:nvSpPr>
            <p:cNvPr id="29" name="圆角矩形 23">
              <a:extLst>
                <a:ext uri="{FF2B5EF4-FFF2-40B4-BE49-F238E27FC236}">
                  <a16:creationId xmlns:a16="http://schemas.microsoft.com/office/drawing/2014/main" id="{6CFBE1D3-A4A0-6141-AF3D-1D806AE6F6E9}"/>
                </a:ext>
              </a:extLst>
            </p:cNvPr>
            <p:cNvSpPr/>
            <p:nvPr/>
          </p:nvSpPr>
          <p:spPr>
            <a:xfrm>
              <a:off x="5698470" y="2031180"/>
              <a:ext cx="5244897" cy="1487242"/>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D86C42A-E8A5-744D-97F2-4152DF14B0A7}"/>
                    </a:ext>
                  </a:extLst>
                </p:cNvPr>
                <p:cNvSpPr txBox="1"/>
                <p:nvPr/>
              </p:nvSpPr>
              <p:spPr>
                <a:xfrm>
                  <a:off x="5785212" y="2152907"/>
                  <a:ext cx="5244897" cy="1323439"/>
                </a:xfrm>
                <a:prstGeom prst="rect">
                  <a:avLst/>
                </a:prstGeom>
                <a:noFill/>
              </p:spPr>
              <p:txBody>
                <a:bodyPr wrap="square" rtlCol="0">
                  <a:spAutoFit/>
                </a:bodyPr>
                <a:lstStyle/>
                <a:p>
                  <a:r>
                    <a:rPr lang="zh-CN" altLang="en-US" sz="2000" dirty="0">
                      <a:latin typeface="SimSun" panose="02010600030101010101" pitchFamily="2" charset="-122"/>
                      <a:ea typeface="SimSun" panose="02010600030101010101" pitchFamily="2" charset="-122"/>
                    </a:rPr>
                    <a:t>当无线信道状况良好时（</a:t>
                  </a:r>
                  <a14:m>
                    <m:oMath xmlns:m="http://schemas.openxmlformats.org/officeDocument/2006/math">
                      <m:sSub>
                        <m:sSubPr>
                          <m:ctrlPr>
                            <a:rPr lang="en-US" altLang="zh-CN" sz="2000" i="1">
                              <a:latin typeface="Cambria Math" panose="02040503050406030204" pitchFamily="18" charset="0"/>
                              <a:ea typeface="SimSun" panose="02010600030101010101" pitchFamily="2" charset="-122"/>
                            </a:rPr>
                          </m:ctrlPr>
                        </m:sSubPr>
                        <m:e>
                          <m:r>
                            <m:rPr>
                              <m:sty m:val="p"/>
                            </m:rPr>
                            <a:rPr lang="en-US" altLang="zh-CN" sz="2000">
                              <a:latin typeface="Cambria Math" panose="02040503050406030204" pitchFamily="18" charset="0"/>
                              <a:ea typeface="SimSun" panose="02010600030101010101" pitchFamily="2" charset="-122"/>
                            </a:rPr>
                            <m:t>h</m:t>
                          </m:r>
                        </m:e>
                        <m:sub>
                          <m:r>
                            <a:rPr lang="en-US" altLang="zh-CN" sz="2000">
                              <a:latin typeface="Cambria Math" panose="02040503050406030204" pitchFamily="18" charset="0"/>
                              <a:ea typeface="SimSun" panose="02010600030101010101" pitchFamily="2" charset="-122"/>
                            </a:rPr>
                            <m:t>𝑛</m:t>
                          </m:r>
                        </m:sub>
                      </m:sSub>
                      <m:r>
                        <a:rPr lang="en-US" altLang="zh-CN" sz="2000">
                          <a:latin typeface="Cambria Math" panose="02040503050406030204" pitchFamily="18" charset="0"/>
                          <a:ea typeface="SimSun" panose="02010600030101010101" pitchFamily="2" charset="-122"/>
                        </a:rPr>
                        <m:t>=1</m:t>
                      </m:r>
                    </m:oMath>
                  </a14:m>
                  <a:r>
                    <a:rPr lang="zh-CN" altLang="en-US" sz="2000" dirty="0">
                      <a:latin typeface="SimSun" panose="02010600030101010101" pitchFamily="2" charset="-122"/>
                      <a:ea typeface="SimSun" panose="02010600030101010101" pitchFamily="2" charset="-122"/>
                    </a:rPr>
                    <a:t>，</a:t>
                  </a:r>
                  <a:r>
                    <a:rPr lang="en-US" altLang="zh-CN" sz="2000" dirty="0">
                      <a:ea typeface="SimSun"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SimSun" panose="02010600030101010101" pitchFamily="2" charset="-122"/>
                            </a:rPr>
                          </m:ctrlPr>
                        </m:sSubPr>
                        <m:e>
                          <m:r>
                            <m:rPr>
                              <m:sty m:val="p"/>
                            </m:rPr>
                            <a:rPr lang="en-US" altLang="zh-CN" sz="2000" b="0" i="0" smtClean="0">
                              <a:latin typeface="Cambria Math" panose="02040503050406030204" pitchFamily="18" charset="0"/>
                              <a:ea typeface="SimSun" panose="02010600030101010101" pitchFamily="2" charset="-122"/>
                            </a:rPr>
                            <m:t>t</m:t>
                          </m:r>
                        </m:e>
                        <m:sub>
                          <m:r>
                            <a:rPr lang="en-US" altLang="zh-CN" sz="2000">
                              <a:latin typeface="Cambria Math" panose="02040503050406030204" pitchFamily="18" charset="0"/>
                              <a:ea typeface="SimSun" panose="02010600030101010101" pitchFamily="2" charset="-122"/>
                            </a:rPr>
                            <m:t>𝑛</m:t>
                          </m:r>
                        </m:sub>
                      </m:sSub>
                      <m:r>
                        <a:rPr lang="en-US" altLang="zh-CN" sz="2000">
                          <a:latin typeface="Cambria Math" panose="02040503050406030204" pitchFamily="18" charset="0"/>
                          <a:ea typeface="SimSun" panose="02010600030101010101" pitchFamily="2" charset="-122"/>
                        </a:rPr>
                        <m:t>=</m:t>
                      </m:r>
                      <m:sSub>
                        <m:sSubPr>
                          <m:ctrlPr>
                            <a:rPr lang="en-US" altLang="zh-CN" sz="2000" i="1">
                              <a:latin typeface="Cambria Math" panose="02040503050406030204" pitchFamily="18" charset="0"/>
                              <a:ea typeface="SimSun" panose="02010600030101010101" pitchFamily="2" charset="-122"/>
                            </a:rPr>
                          </m:ctrlPr>
                        </m:sSubPr>
                        <m:e>
                          <m:r>
                            <m:rPr>
                              <m:sty m:val="p"/>
                            </m:rPr>
                            <a:rPr lang="en-US" altLang="zh-CN" sz="2000" b="0" i="0" smtClean="0">
                              <a:latin typeface="Cambria Math" panose="02040503050406030204" pitchFamily="18" charset="0"/>
                              <a:ea typeface="SimSun" panose="02010600030101010101" pitchFamily="2" charset="-122"/>
                            </a:rPr>
                            <m:t>d</m:t>
                          </m:r>
                        </m:e>
                        <m:sub>
                          <m:r>
                            <a:rPr lang="en-US" altLang="zh-CN" sz="2000">
                              <a:latin typeface="Cambria Math" panose="02040503050406030204" pitchFamily="18" charset="0"/>
                              <a:ea typeface="SimSun" panose="02010600030101010101" pitchFamily="2" charset="-122"/>
                            </a:rPr>
                            <m:t>𝑛</m:t>
                          </m:r>
                        </m:sub>
                      </m:sSub>
                      <m:r>
                        <a:rPr lang="en-US" altLang="zh-CN" sz="2000" b="0" i="1" smtClean="0">
                          <a:latin typeface="Cambria Math" panose="02040503050406030204" pitchFamily="18" charset="0"/>
                          <a:ea typeface="SimSun" panose="02010600030101010101" pitchFamily="2" charset="-122"/>
                        </a:rPr>
                        <m:t>+</m:t>
                      </m:r>
                    </m:oMath>
                  </a14:m>
                  <a:r>
                    <a:rPr lang="en-US" altLang="zh-CN" sz="2000" dirty="0">
                      <a:ea typeface="SimSun" panose="02010600030101010101" pitchFamily="2" charset="-122"/>
                    </a:rPr>
                    <a:t> </a:t>
                  </a:r>
                  <a14:m>
                    <m:oMath xmlns:m="http://schemas.openxmlformats.org/officeDocument/2006/math">
                      <m:sSub>
                        <m:sSubPr>
                          <m:ctrlPr>
                            <a:rPr lang="en-US" altLang="zh-CN" sz="2000" i="1">
                              <a:latin typeface="Cambria Math" panose="02040503050406030204" pitchFamily="18" charset="0"/>
                              <a:ea typeface="SimSun" panose="02010600030101010101" pitchFamily="2" charset="-122"/>
                            </a:rPr>
                          </m:ctrlPr>
                        </m:sSubPr>
                        <m:e>
                          <m:r>
                            <m:rPr>
                              <m:sty m:val="p"/>
                            </m:rPr>
                            <a:rPr lang="en-US" altLang="zh-CN" sz="2000" b="0" i="0" smtClean="0">
                              <a:latin typeface="Cambria Math" panose="02040503050406030204" pitchFamily="18" charset="0"/>
                              <a:ea typeface="SimSun" panose="02010600030101010101" pitchFamily="2" charset="-122"/>
                            </a:rPr>
                            <m:t>b</m:t>
                          </m:r>
                        </m:e>
                        <m:sub>
                          <m:r>
                            <a:rPr lang="en-US" altLang="zh-CN" sz="2000">
                              <a:latin typeface="Cambria Math" panose="02040503050406030204" pitchFamily="18" charset="0"/>
                              <a:ea typeface="SimSun" panose="02010600030101010101" pitchFamily="2" charset="-122"/>
                            </a:rPr>
                            <m:t>𝑛</m:t>
                          </m:r>
                        </m:sub>
                      </m:sSub>
                      <m:r>
                        <a:rPr lang="en-US" altLang="zh-CN" sz="2000" i="1">
                          <a:latin typeface="Cambria Math" panose="02040503050406030204" pitchFamily="18" charset="0"/>
                          <a:ea typeface="SimSun" panose="02010600030101010101" pitchFamily="2" charset="-122"/>
                        </a:rPr>
                        <m:t> </m:t>
                      </m:r>
                    </m:oMath>
                  </a14:m>
                  <a:r>
                    <a:rPr lang="zh-CN" altLang="en-US" sz="2000" dirty="0">
                      <a:latin typeface="SimSun" panose="02010600030101010101" pitchFamily="2" charset="-122"/>
                      <a:ea typeface="SimSun" panose="02010600030101010101" pitchFamily="2" charset="-122"/>
                    </a:rPr>
                    <a:t>）移动终端倾向于将每个时隙处的所有生成和缓冲的任务卸载到</a:t>
                  </a:r>
                  <a:r>
                    <a:rPr lang="en" altLang="zh-CN" sz="2000" dirty="0">
                      <a:latin typeface="SimSun" panose="02010600030101010101" pitchFamily="2" charset="-122"/>
                      <a:ea typeface="SimSun" panose="02010600030101010101" pitchFamily="2" charset="-122"/>
                    </a:rPr>
                    <a:t>MEC</a:t>
                  </a:r>
                  <a:r>
                    <a:rPr lang="zh-CN" altLang="en-US" sz="2000" dirty="0">
                      <a:latin typeface="SimSun" panose="02010600030101010101" pitchFamily="2" charset="-122"/>
                      <a:ea typeface="SimSun" panose="02010600030101010101" pitchFamily="2" charset="-122"/>
                    </a:rPr>
                    <a:t>服务器，以便最小化等待时间和能耗。</a:t>
                  </a:r>
                  <a:endParaRPr lang="en-US" altLang="zh-CN" sz="2000" dirty="0">
                    <a:latin typeface="SimSun" panose="02010600030101010101" pitchFamily="2" charset="-122"/>
                    <a:ea typeface="SimSun" panose="02010600030101010101" pitchFamily="2" charset="-122"/>
                  </a:endParaRPr>
                </a:p>
              </p:txBody>
            </p:sp>
          </mc:Choice>
          <mc:Fallback xmlns="">
            <p:sp>
              <p:nvSpPr>
                <p:cNvPr id="26" name="文本框 25">
                  <a:extLst>
                    <a:ext uri="{FF2B5EF4-FFF2-40B4-BE49-F238E27FC236}">
                      <a16:creationId xmlns:a16="http://schemas.microsoft.com/office/drawing/2014/main" id="{0D86C42A-E8A5-744D-97F2-4152DF14B0A7}"/>
                    </a:ext>
                  </a:extLst>
                </p:cNvPr>
                <p:cNvSpPr txBox="1">
                  <a:spLocks noRot="1" noChangeAspect="1" noMove="1" noResize="1" noEditPoints="1" noAdjustHandles="1" noChangeArrowheads="1" noChangeShapeType="1" noTextEdit="1"/>
                </p:cNvSpPr>
                <p:nvPr/>
              </p:nvSpPr>
              <p:spPr>
                <a:xfrm>
                  <a:off x="5785212" y="2152907"/>
                  <a:ext cx="5244897" cy="1323439"/>
                </a:xfrm>
                <a:prstGeom prst="rect">
                  <a:avLst/>
                </a:prstGeom>
                <a:blipFill>
                  <a:blip r:embed="rId5"/>
                  <a:stretch>
                    <a:fillRect l="-1208" t="-4762" b="-7619"/>
                  </a:stretch>
                </a:blipFill>
              </p:spPr>
              <p:txBody>
                <a:bodyPr/>
                <a:lstStyle/>
                <a:p>
                  <a:r>
                    <a:rPr lang="zh-CN" altLang="en-US">
                      <a:noFill/>
                    </a:rPr>
                    <a:t> </a:t>
                  </a:r>
                </a:p>
              </p:txBody>
            </p:sp>
          </mc:Fallback>
        </mc:AlternateContent>
      </p:grpSp>
      <p:grpSp>
        <p:nvGrpSpPr>
          <p:cNvPr id="11" name="组合 10">
            <a:extLst>
              <a:ext uri="{FF2B5EF4-FFF2-40B4-BE49-F238E27FC236}">
                <a16:creationId xmlns:a16="http://schemas.microsoft.com/office/drawing/2014/main" id="{48550126-B562-1942-8AED-2E2F6215593E}"/>
              </a:ext>
            </a:extLst>
          </p:cNvPr>
          <p:cNvGrpSpPr/>
          <p:nvPr/>
        </p:nvGrpSpPr>
        <p:grpSpPr>
          <a:xfrm>
            <a:off x="1031776" y="4201525"/>
            <a:ext cx="4400752" cy="1487242"/>
            <a:chOff x="1075147" y="3883617"/>
            <a:chExt cx="4400752" cy="1487242"/>
          </a:xfrm>
        </p:grpSpPr>
        <p:sp>
          <p:nvSpPr>
            <p:cNvPr id="28" name="圆角矩形 23">
              <a:extLst>
                <a:ext uri="{FF2B5EF4-FFF2-40B4-BE49-F238E27FC236}">
                  <a16:creationId xmlns:a16="http://schemas.microsoft.com/office/drawing/2014/main" id="{85DB26E9-DC95-A347-83C6-B727F5CA1E1C}"/>
                </a:ext>
              </a:extLst>
            </p:cNvPr>
            <p:cNvSpPr/>
            <p:nvPr/>
          </p:nvSpPr>
          <p:spPr>
            <a:xfrm>
              <a:off x="1075147" y="3883617"/>
              <a:ext cx="4400752" cy="1487242"/>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p:sp>
          <p:nvSpPr>
            <p:cNvPr id="32" name="文本框 31">
              <a:extLst>
                <a:ext uri="{FF2B5EF4-FFF2-40B4-BE49-F238E27FC236}">
                  <a16:creationId xmlns:a16="http://schemas.microsoft.com/office/drawing/2014/main" id="{ECB97AC7-7480-C44E-B1EB-104CDC6D81CD}"/>
                </a:ext>
              </a:extLst>
            </p:cNvPr>
            <p:cNvSpPr txBox="1"/>
            <p:nvPr/>
          </p:nvSpPr>
          <p:spPr>
            <a:xfrm>
              <a:off x="1161889" y="4023475"/>
              <a:ext cx="4171860" cy="1323439"/>
            </a:xfrm>
            <a:prstGeom prst="rect">
              <a:avLst/>
            </a:prstGeom>
            <a:noFill/>
          </p:spPr>
          <p:txBody>
            <a:bodyPr wrap="square">
              <a:spAutoFit/>
            </a:bodyPr>
            <a:lstStyle/>
            <a:p>
              <a:r>
                <a:rPr lang="zh-CN" altLang="en-US" sz="2000" dirty="0">
                  <a:latin typeface="SimSun" panose="02010600030101010101" pitchFamily="2" charset="-122"/>
                  <a:ea typeface="SimSun" panose="02010600030101010101" pitchFamily="2" charset="-122"/>
                </a:rPr>
                <a:t>这种性质的调度策略可能会公开用户的位置信息，因为平均无线信道功率增益与用户和</a:t>
              </a:r>
              <a:r>
                <a:rPr lang="en" altLang="zh-CN" sz="2000" dirty="0">
                  <a:latin typeface="SimSun" panose="02010600030101010101" pitchFamily="2" charset="-122"/>
                  <a:ea typeface="SimSun" panose="02010600030101010101" pitchFamily="2" charset="-122"/>
                </a:rPr>
                <a:t>MEC</a:t>
              </a:r>
              <a:r>
                <a:rPr lang="zh-CN" altLang="en-US" sz="2000" dirty="0">
                  <a:latin typeface="SimSun" panose="02010600030101010101" pitchFamily="2" charset="-122"/>
                  <a:ea typeface="SimSun" panose="02010600030101010101" pitchFamily="2" charset="-122"/>
                </a:rPr>
                <a:t>服务器之间的距离高度相关。</a:t>
              </a:r>
              <a:endParaRPr lang="en-US" altLang="zh-CN" sz="2000" dirty="0">
                <a:latin typeface="SimSun" panose="02010600030101010101" pitchFamily="2" charset="-122"/>
                <a:ea typeface="SimSun" panose="02010600030101010101" pitchFamily="2" charset="-122"/>
              </a:endParaRPr>
            </a:p>
          </p:txBody>
        </p:sp>
      </p:grpSp>
      <p:grpSp>
        <p:nvGrpSpPr>
          <p:cNvPr id="13" name="组合 12">
            <a:extLst>
              <a:ext uri="{FF2B5EF4-FFF2-40B4-BE49-F238E27FC236}">
                <a16:creationId xmlns:a16="http://schemas.microsoft.com/office/drawing/2014/main" id="{A15E5E3F-3DBA-9348-9C84-CE47A3F80D28}"/>
              </a:ext>
            </a:extLst>
          </p:cNvPr>
          <p:cNvGrpSpPr/>
          <p:nvPr/>
        </p:nvGrpSpPr>
        <p:grpSpPr>
          <a:xfrm>
            <a:off x="5698470" y="4259481"/>
            <a:ext cx="5244897" cy="1487242"/>
            <a:chOff x="5698470" y="3868418"/>
            <a:chExt cx="5244897" cy="1487242"/>
          </a:xfrm>
        </p:grpSpPr>
        <p:sp>
          <p:nvSpPr>
            <p:cNvPr id="30" name="圆角矩形 23">
              <a:extLst>
                <a:ext uri="{FF2B5EF4-FFF2-40B4-BE49-F238E27FC236}">
                  <a16:creationId xmlns:a16="http://schemas.microsoft.com/office/drawing/2014/main" id="{5B19AC94-7554-E945-BF19-485CFDA8DC61}"/>
                </a:ext>
              </a:extLst>
            </p:cNvPr>
            <p:cNvSpPr/>
            <p:nvPr/>
          </p:nvSpPr>
          <p:spPr>
            <a:xfrm>
              <a:off x="5698470" y="3868418"/>
              <a:ext cx="5244897" cy="1487242"/>
            </a:xfrm>
            <a:prstGeom prst="roundRect">
              <a:avLst/>
            </a:prstGeom>
            <a:ln w="190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sz="1600" b="1" dirty="0">
                <a:solidFill>
                  <a:schemeClr val="tx1"/>
                </a:solidFill>
              </a:endParaRPr>
            </a:p>
          </p:txBody>
        </p:sp>
        <p:sp>
          <p:nvSpPr>
            <p:cNvPr id="38" name="文本框 37">
              <a:extLst>
                <a:ext uri="{FF2B5EF4-FFF2-40B4-BE49-F238E27FC236}">
                  <a16:creationId xmlns:a16="http://schemas.microsoft.com/office/drawing/2014/main" id="{99E963F9-3BCC-374B-B07F-896549E1585C}"/>
                </a:ext>
              </a:extLst>
            </p:cNvPr>
            <p:cNvSpPr txBox="1"/>
            <p:nvPr/>
          </p:nvSpPr>
          <p:spPr>
            <a:xfrm>
              <a:off x="5785213" y="3976909"/>
              <a:ext cx="5014592" cy="1323439"/>
            </a:xfrm>
            <a:prstGeom prst="rect">
              <a:avLst/>
            </a:prstGeom>
            <a:noFill/>
          </p:spPr>
          <p:txBody>
            <a:bodyPr wrap="square">
              <a:spAutoFit/>
            </a:bodyPr>
            <a:lstStyle/>
            <a:p>
              <a:r>
                <a:rPr lang="en" altLang="zh-CN" sz="2000" dirty="0">
                  <a:latin typeface="SimSun" panose="02010600030101010101" pitchFamily="2" charset="-122"/>
                  <a:ea typeface="SimSun" panose="02010600030101010101" pitchFamily="2" charset="-122"/>
                </a:rPr>
                <a:t>MEC</a:t>
              </a:r>
              <a:r>
                <a:rPr lang="zh-CN" altLang="en-US" sz="2000" dirty="0">
                  <a:latin typeface="SimSun" panose="02010600030101010101" pitchFamily="2" charset="-122"/>
                  <a:ea typeface="SimSun" panose="02010600030101010101" pitchFamily="2" charset="-122"/>
                </a:rPr>
                <a:t>服务器可以能够基于每个设备的任务卸载历史提取每个设备的使用的统计信息和甚至模式，并且将其用作识别某个用户的存在的指纹。</a:t>
              </a:r>
              <a:endParaRPr lang="en-US" altLang="zh-CN" sz="2000" dirty="0">
                <a:latin typeface="SimSun" panose="02010600030101010101" pitchFamily="2" charset="-122"/>
                <a:ea typeface="SimSun" panose="02010600030101010101" pitchFamily="2" charset="-122"/>
              </a:endParaRPr>
            </a:p>
          </p:txBody>
        </p:sp>
      </p:grpSp>
      <p:sp>
        <p:nvSpPr>
          <p:cNvPr id="14" name="下箭头 13">
            <a:extLst>
              <a:ext uri="{FF2B5EF4-FFF2-40B4-BE49-F238E27FC236}">
                <a16:creationId xmlns:a16="http://schemas.microsoft.com/office/drawing/2014/main" id="{EA5D0FA3-39E0-594D-AB8A-B8C9A5024E4B}"/>
              </a:ext>
            </a:extLst>
          </p:cNvPr>
          <p:cNvSpPr/>
          <p:nvPr/>
        </p:nvSpPr>
        <p:spPr>
          <a:xfrm>
            <a:off x="2601957" y="3474548"/>
            <a:ext cx="339415" cy="590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下箭头 39">
            <a:extLst>
              <a:ext uri="{FF2B5EF4-FFF2-40B4-BE49-F238E27FC236}">
                <a16:creationId xmlns:a16="http://schemas.microsoft.com/office/drawing/2014/main" id="{F79343BF-75A1-E040-A420-E987ADB4F52D}"/>
              </a:ext>
            </a:extLst>
          </p:cNvPr>
          <p:cNvSpPr/>
          <p:nvPr/>
        </p:nvSpPr>
        <p:spPr>
          <a:xfrm>
            <a:off x="7576403" y="3432328"/>
            <a:ext cx="339415" cy="5908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496117124"/>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Proposed Solution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a:extLst>
              <a:ext uri="{FF2B5EF4-FFF2-40B4-BE49-F238E27FC236}">
                <a16:creationId xmlns:a16="http://schemas.microsoft.com/office/drawing/2014/main" id="{89EB9964-7F1B-9345-9DC0-0DE5888CD463}"/>
              </a:ext>
            </a:extLst>
          </p:cNvPr>
          <p:cNvSpPr txBox="1"/>
          <p:nvPr/>
        </p:nvSpPr>
        <p:spPr>
          <a:xfrm>
            <a:off x="1215083" y="1426933"/>
            <a:ext cx="2627867" cy="40011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itchFamily="2" charset="2"/>
              <a:buChar char="n"/>
            </a:pPr>
            <a:r>
              <a:rPr lang="zh-CN" altLang="en-US" sz="2000" dirty="0">
                <a:latin typeface="SimSun" panose="02010600030101010101" pitchFamily="2" charset="-122"/>
                <a:ea typeface="SimSun" panose="02010600030101010101" pitchFamily="2" charset="-122"/>
              </a:rPr>
              <a:t>启发式隐私度量</a:t>
            </a:r>
            <a:endParaRPr lang="en-US" altLang="zh-CN" sz="2000" b="0" i="0" dirty="0">
              <a:effectLst/>
              <a:latin typeface="SimSun" panose="02010600030101010101" pitchFamily="2" charset="-122"/>
              <a:ea typeface="SimSun" panose="02010600030101010101" pitchFamily="2" charset="-122"/>
            </a:endParaRPr>
          </a:p>
        </p:txBody>
      </p:sp>
      <p:pic>
        <p:nvPicPr>
          <p:cNvPr id="3" name="图片 2">
            <a:extLst>
              <a:ext uri="{FF2B5EF4-FFF2-40B4-BE49-F238E27FC236}">
                <a16:creationId xmlns:a16="http://schemas.microsoft.com/office/drawing/2014/main" id="{854D1C9A-5E5B-DC41-8870-E28225067E99}"/>
              </a:ext>
            </a:extLst>
          </p:cNvPr>
          <p:cNvPicPr>
            <a:picLocks noChangeAspect="1"/>
          </p:cNvPicPr>
          <p:nvPr/>
        </p:nvPicPr>
        <p:blipFill>
          <a:blip r:embed="rId4"/>
          <a:stretch>
            <a:fillRect/>
          </a:stretch>
        </p:blipFill>
        <p:spPr>
          <a:xfrm>
            <a:off x="3530671" y="1954699"/>
            <a:ext cx="4967843" cy="951783"/>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BAF572A-7B72-B14A-A687-07290244787A}"/>
                  </a:ext>
                </a:extLst>
              </p:cNvPr>
              <p:cNvSpPr txBox="1"/>
              <p:nvPr/>
            </p:nvSpPr>
            <p:spPr>
              <a:xfrm>
                <a:off x="851338" y="3113801"/>
                <a:ext cx="5153945" cy="1323439"/>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dirty="0">
                    <a:latin typeface="SimSun" panose="02010600030101010101" pitchFamily="2" charset="-122"/>
                    <a:ea typeface="SimSun" panose="02010600030101010101" pitchFamily="2" charset="-122"/>
                  </a:rPr>
                  <a:t>为了保护使用模式隐私，移动终端需要适当地调整要缓冲和本地处理的任务的数量，以便在信道状态相对良好时故意在生成的任务量</a:t>
                </a:r>
                <a14:m>
                  <m:oMath xmlns:m="http://schemas.openxmlformats.org/officeDocument/2006/math">
                    <m:sSub>
                      <m:sSubPr>
                        <m:ctrlPr>
                          <a:rPr lang="en-US" altLang="zh-CN" sz="2000" i="1">
                            <a:latin typeface="Cambria Math" panose="02040503050406030204" pitchFamily="18" charset="0"/>
                            <a:ea typeface="SimSun" panose="02010600030101010101" pitchFamily="2" charset="-122"/>
                          </a:rPr>
                        </m:ctrlPr>
                      </m:sSubPr>
                      <m:e>
                        <m:r>
                          <m:rPr>
                            <m:sty m:val="p"/>
                          </m:rPr>
                          <a:rPr lang="en-US" altLang="zh-CN" sz="2000" b="0" i="0" smtClean="0">
                            <a:latin typeface="Cambria Math" panose="02040503050406030204" pitchFamily="18" charset="0"/>
                            <a:ea typeface="SimSun" panose="02010600030101010101" pitchFamily="2" charset="-122"/>
                          </a:rPr>
                          <m:t>d</m:t>
                        </m:r>
                      </m:e>
                      <m:sub>
                        <m:r>
                          <a:rPr lang="en-US" altLang="zh-CN" sz="2000">
                            <a:latin typeface="Cambria Math" panose="02040503050406030204" pitchFamily="18" charset="0"/>
                            <a:ea typeface="SimSun" panose="02010600030101010101" pitchFamily="2" charset="-122"/>
                          </a:rPr>
                          <m:t>𝑛</m:t>
                        </m:r>
                      </m:sub>
                    </m:sSub>
                  </m:oMath>
                </a14:m>
                <a:r>
                  <a:rPr lang="zh-CN" altLang="en-US" sz="2000" dirty="0">
                    <a:latin typeface="SimSun" panose="02010600030101010101" pitchFamily="2" charset="-122"/>
                    <a:ea typeface="SimSun" panose="02010600030101010101" pitchFamily="2" charset="-122"/>
                  </a:rPr>
                  <a:t>和卸载的任务量</a:t>
                </a:r>
                <a14:m>
                  <m:oMath xmlns:m="http://schemas.openxmlformats.org/officeDocument/2006/math">
                    <m:sSub>
                      <m:sSubPr>
                        <m:ctrlPr>
                          <a:rPr lang="en-US" altLang="zh-CN" sz="2000" i="1">
                            <a:latin typeface="Cambria Math" panose="02040503050406030204" pitchFamily="18" charset="0"/>
                            <a:ea typeface="SimSun" panose="02010600030101010101" pitchFamily="2" charset="-122"/>
                          </a:rPr>
                        </m:ctrlPr>
                      </m:sSubPr>
                      <m:e>
                        <m:r>
                          <m:rPr>
                            <m:sty m:val="p"/>
                          </m:rPr>
                          <a:rPr lang="en-US" altLang="zh-CN" sz="2000">
                            <a:latin typeface="Cambria Math" panose="02040503050406030204" pitchFamily="18" charset="0"/>
                            <a:ea typeface="SimSun" panose="02010600030101010101" pitchFamily="2" charset="-122"/>
                          </a:rPr>
                          <m:t>t</m:t>
                        </m:r>
                      </m:e>
                      <m:sub>
                        <m:r>
                          <a:rPr lang="en-US" altLang="zh-CN" sz="2000">
                            <a:latin typeface="Cambria Math" panose="02040503050406030204" pitchFamily="18" charset="0"/>
                            <a:ea typeface="SimSun" panose="02010600030101010101" pitchFamily="2" charset="-122"/>
                          </a:rPr>
                          <m:t>𝑛</m:t>
                        </m:r>
                      </m:sub>
                    </m:sSub>
                  </m:oMath>
                </a14:m>
                <a:r>
                  <a:rPr lang="zh-CN" altLang="en-US" sz="2000" dirty="0">
                    <a:latin typeface="SimSun" panose="02010600030101010101" pitchFamily="2" charset="-122"/>
                    <a:ea typeface="SimSun" panose="02010600030101010101" pitchFamily="2" charset="-122"/>
                  </a:rPr>
                  <a:t>之间产生差异</a:t>
                </a:r>
              </a:p>
            </p:txBody>
          </p:sp>
        </mc:Choice>
        <mc:Fallback xmlns="">
          <p:sp>
            <p:nvSpPr>
              <p:cNvPr id="4" name="文本框 3">
                <a:extLst>
                  <a:ext uri="{FF2B5EF4-FFF2-40B4-BE49-F238E27FC236}">
                    <a16:creationId xmlns:a16="http://schemas.microsoft.com/office/drawing/2014/main" id="{FBAF572A-7B72-B14A-A687-07290244787A}"/>
                  </a:ext>
                </a:extLst>
              </p:cNvPr>
              <p:cNvSpPr txBox="1">
                <a:spLocks noRot="1" noChangeAspect="1" noMove="1" noResize="1" noEditPoints="1" noAdjustHandles="1" noChangeArrowheads="1" noChangeShapeType="1" noTextEdit="1"/>
              </p:cNvSpPr>
              <p:nvPr/>
            </p:nvSpPr>
            <p:spPr>
              <a:xfrm>
                <a:off x="851338" y="3113801"/>
                <a:ext cx="5153945" cy="1323439"/>
              </a:xfrm>
              <a:prstGeom prst="rect">
                <a:avLst/>
              </a:prstGeom>
              <a:blipFill>
                <a:blip r:embed="rId5"/>
                <a:stretch>
                  <a:fillRect l="-1478" t="-2857" b="-6667"/>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1C0A6DC9-BEC2-2248-BEB2-12F7B1E78414}"/>
              </a:ext>
            </a:extLst>
          </p:cNvPr>
          <p:cNvSpPr txBox="1"/>
          <p:nvPr/>
        </p:nvSpPr>
        <p:spPr>
          <a:xfrm>
            <a:off x="6154193" y="3198028"/>
            <a:ext cx="5153946" cy="707886"/>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000" dirty="0">
                <a:latin typeface="SimSun" panose="02010600030101010101" pitchFamily="2" charset="-122"/>
                <a:ea typeface="SimSun" panose="02010600030101010101" pitchFamily="2" charset="-122"/>
              </a:rPr>
              <a:t>为了保护位置隐私，即使当信道条件不好时，移动终端也可能需要卸载一些任务</a:t>
            </a:r>
          </a:p>
        </p:txBody>
      </p:sp>
      <p:pic>
        <p:nvPicPr>
          <p:cNvPr id="6" name="图片 5">
            <a:extLst>
              <a:ext uri="{FF2B5EF4-FFF2-40B4-BE49-F238E27FC236}">
                <a16:creationId xmlns:a16="http://schemas.microsoft.com/office/drawing/2014/main" id="{C186EB43-BD54-6A4F-A723-00B740A1B236}"/>
              </a:ext>
            </a:extLst>
          </p:cNvPr>
          <p:cNvPicPr>
            <a:picLocks noChangeAspect="1"/>
          </p:cNvPicPr>
          <p:nvPr/>
        </p:nvPicPr>
        <p:blipFill>
          <a:blip r:embed="rId6"/>
          <a:stretch>
            <a:fillRect/>
          </a:stretch>
        </p:blipFill>
        <p:spPr>
          <a:xfrm>
            <a:off x="5213887" y="4793484"/>
            <a:ext cx="3721833" cy="977241"/>
          </a:xfrm>
          <a:prstGeom prst="rect">
            <a:avLst/>
          </a:prstGeom>
        </p:spPr>
      </p:pic>
      <p:sp>
        <p:nvSpPr>
          <p:cNvPr id="7" name="文本框 6">
            <a:extLst>
              <a:ext uri="{FF2B5EF4-FFF2-40B4-BE49-F238E27FC236}">
                <a16:creationId xmlns:a16="http://schemas.microsoft.com/office/drawing/2014/main" id="{0EBBD14E-EF00-BB42-B498-DFFEC77B0053}"/>
              </a:ext>
            </a:extLst>
          </p:cNvPr>
          <p:cNvSpPr txBox="1"/>
          <p:nvPr/>
        </p:nvSpPr>
        <p:spPr>
          <a:xfrm>
            <a:off x="1335902" y="5061735"/>
            <a:ext cx="3877985" cy="369332"/>
          </a:xfrm>
          <a:prstGeom prst="rect">
            <a:avLst/>
          </a:prstGeom>
          <a:noFill/>
        </p:spPr>
        <p:txBody>
          <a:bodyPr wrap="none" rtlCol="0">
            <a:spAutoFit/>
          </a:bodyPr>
          <a:lstStyle/>
          <a:p>
            <a:r>
              <a:rPr lang="zh-CN" altLang="en-US" b="0" i="0" dirty="0">
                <a:effectLst/>
                <a:latin typeface="-apple-system"/>
              </a:rPr>
              <a:t>移动终端的平均折扣长期隐私性能：</a:t>
            </a:r>
            <a:endParaRPr kumimoji="1" lang="zh-CN" altLang="en-US" dirty="0"/>
          </a:p>
        </p:txBody>
      </p:sp>
      <p:sp>
        <p:nvSpPr>
          <p:cNvPr id="39" name="圆角矩形 38">
            <a:extLst>
              <a:ext uri="{FF2B5EF4-FFF2-40B4-BE49-F238E27FC236}">
                <a16:creationId xmlns:a16="http://schemas.microsoft.com/office/drawing/2014/main" id="{EAFE2ED1-0E81-7C4E-8F5B-2E532F192559}"/>
              </a:ext>
            </a:extLst>
          </p:cNvPr>
          <p:cNvSpPr/>
          <p:nvPr/>
        </p:nvSpPr>
        <p:spPr>
          <a:xfrm>
            <a:off x="5657404" y="1929390"/>
            <a:ext cx="2176116" cy="485256"/>
          </a:xfrm>
          <a:prstGeom prst="round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圆角矩形 40">
            <a:extLst>
              <a:ext uri="{FF2B5EF4-FFF2-40B4-BE49-F238E27FC236}">
                <a16:creationId xmlns:a16="http://schemas.microsoft.com/office/drawing/2014/main" id="{A8161659-2DB9-0744-B066-FBE8C2679FF1}"/>
              </a:ext>
            </a:extLst>
          </p:cNvPr>
          <p:cNvSpPr/>
          <p:nvPr/>
        </p:nvSpPr>
        <p:spPr>
          <a:xfrm>
            <a:off x="6536060" y="2468312"/>
            <a:ext cx="2061323" cy="384504"/>
          </a:xfrm>
          <a:prstGeom prst="roundRect">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accent1">
                  <a:lumMod val="75000"/>
                </a:schemeClr>
              </a:solidFill>
            </a:endParaRPr>
          </a:p>
        </p:txBody>
      </p:sp>
      <p:sp>
        <p:nvSpPr>
          <p:cNvPr id="42" name="圆角矩形 41">
            <a:extLst>
              <a:ext uri="{FF2B5EF4-FFF2-40B4-BE49-F238E27FC236}">
                <a16:creationId xmlns:a16="http://schemas.microsoft.com/office/drawing/2014/main" id="{C1846071-8D6F-124E-9C9D-0A9B1999EE3F}"/>
              </a:ext>
            </a:extLst>
          </p:cNvPr>
          <p:cNvSpPr/>
          <p:nvPr/>
        </p:nvSpPr>
        <p:spPr>
          <a:xfrm>
            <a:off x="793478" y="3088493"/>
            <a:ext cx="5153944" cy="1374056"/>
          </a:xfrm>
          <a:prstGeom prst="round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圆角矩形 45">
            <a:extLst>
              <a:ext uri="{FF2B5EF4-FFF2-40B4-BE49-F238E27FC236}">
                <a16:creationId xmlns:a16="http://schemas.microsoft.com/office/drawing/2014/main" id="{DA43C75F-6EDB-8A41-8CD4-8070A3367A4D}"/>
              </a:ext>
            </a:extLst>
          </p:cNvPr>
          <p:cNvSpPr/>
          <p:nvPr/>
        </p:nvSpPr>
        <p:spPr>
          <a:xfrm>
            <a:off x="6186718" y="3125243"/>
            <a:ext cx="4967843" cy="876065"/>
          </a:xfrm>
          <a:prstGeom prst="roundRect">
            <a:avLst/>
          </a:prstGeom>
          <a:noFill/>
          <a:ln w="254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404099450"/>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Proposed Solution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a:extLst>
              <a:ext uri="{FF2B5EF4-FFF2-40B4-BE49-F238E27FC236}">
                <a16:creationId xmlns:a16="http://schemas.microsoft.com/office/drawing/2014/main" id="{89EB9964-7F1B-9345-9DC0-0DE5888CD463}"/>
              </a:ext>
            </a:extLst>
          </p:cNvPr>
          <p:cNvSpPr txBox="1"/>
          <p:nvPr/>
        </p:nvSpPr>
        <p:spPr>
          <a:xfrm>
            <a:off x="1215083" y="1426933"/>
            <a:ext cx="2627867" cy="40011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itchFamily="2" charset="2"/>
              <a:buChar char="n"/>
            </a:pPr>
            <a:r>
              <a:rPr lang="en-US" altLang="zh-CN" sz="2000" dirty="0">
                <a:latin typeface="SimSun" panose="02010600030101010101" pitchFamily="2" charset="-122"/>
                <a:ea typeface="SimSun" panose="02010600030101010101" pitchFamily="2" charset="-122"/>
              </a:rPr>
              <a:t>CMDP</a:t>
            </a:r>
            <a:r>
              <a:rPr lang="zh-CN" altLang="en-US" sz="2000" dirty="0">
                <a:latin typeface="SimSun" panose="02010600030101010101" pitchFamily="2" charset="-122"/>
                <a:ea typeface="SimSun" panose="02010600030101010101" pitchFamily="2" charset="-122"/>
              </a:rPr>
              <a:t> </a:t>
            </a:r>
            <a:r>
              <a:rPr lang="en" altLang="zh-CN" sz="2000" dirty="0">
                <a:latin typeface="SimSun" panose="02010600030101010101" pitchFamily="2" charset="-122"/>
                <a:ea typeface="SimSun" panose="02010600030101010101" pitchFamily="2" charset="-122"/>
              </a:rPr>
              <a:t>Formulation</a:t>
            </a:r>
            <a:endParaRPr lang="en-US" altLang="zh-CN" sz="2000" b="0" i="0" dirty="0">
              <a:effectLst/>
              <a:latin typeface="SimSun" panose="02010600030101010101" pitchFamily="2" charset="-122"/>
              <a:ea typeface="SimSun" panose="02010600030101010101" pitchFamily="2" charset="-122"/>
            </a:endParaRPr>
          </a:p>
        </p:txBody>
      </p:sp>
      <p:pic>
        <p:nvPicPr>
          <p:cNvPr id="2" name="图片 1">
            <a:extLst>
              <a:ext uri="{FF2B5EF4-FFF2-40B4-BE49-F238E27FC236}">
                <a16:creationId xmlns:a16="http://schemas.microsoft.com/office/drawing/2014/main" id="{C7BE7B80-04FF-0447-B1E6-D867D4FAC9A6}"/>
              </a:ext>
            </a:extLst>
          </p:cNvPr>
          <p:cNvPicPr>
            <a:picLocks noChangeAspect="1"/>
          </p:cNvPicPr>
          <p:nvPr/>
        </p:nvPicPr>
        <p:blipFill>
          <a:blip r:embed="rId4"/>
          <a:stretch>
            <a:fillRect/>
          </a:stretch>
        </p:blipFill>
        <p:spPr>
          <a:xfrm>
            <a:off x="4951803" y="1564844"/>
            <a:ext cx="4788872" cy="1649280"/>
          </a:xfrm>
          <a:prstGeom prst="rect">
            <a:avLst/>
          </a:prstGeom>
        </p:spPr>
      </p:pic>
      <p:sp>
        <p:nvSpPr>
          <p:cNvPr id="8" name="文本框 7">
            <a:extLst>
              <a:ext uri="{FF2B5EF4-FFF2-40B4-BE49-F238E27FC236}">
                <a16:creationId xmlns:a16="http://schemas.microsoft.com/office/drawing/2014/main" id="{28B53FD6-186C-FF4D-A53A-C1502D16D6AE}"/>
              </a:ext>
            </a:extLst>
          </p:cNvPr>
          <p:cNvSpPr txBox="1"/>
          <p:nvPr/>
        </p:nvSpPr>
        <p:spPr>
          <a:xfrm>
            <a:off x="2256736" y="1989374"/>
            <a:ext cx="1031308" cy="400110"/>
          </a:xfrm>
          <a:prstGeom prst="rect">
            <a:avLst/>
          </a:prstGeom>
          <a:noFill/>
        </p:spPr>
        <p:txBody>
          <a:bodyPr wrap="none" rtlCol="0">
            <a:spAutoFit/>
          </a:bodyPr>
          <a:lstStyle/>
          <a:p>
            <a:r>
              <a:rPr kumimoji="1" lang="en" altLang="zh-CN" sz="2000" dirty="0"/>
              <a:t>tradeoff</a:t>
            </a:r>
            <a:endParaRPr kumimoji="1" lang="zh-CN" altLang="en-US" sz="2000" dirty="0"/>
          </a:p>
        </p:txBody>
      </p:sp>
      <p:sp>
        <p:nvSpPr>
          <p:cNvPr id="9" name="文本框 8">
            <a:extLst>
              <a:ext uri="{FF2B5EF4-FFF2-40B4-BE49-F238E27FC236}">
                <a16:creationId xmlns:a16="http://schemas.microsoft.com/office/drawing/2014/main" id="{662B0BCA-D59E-9341-BB5B-40139D6A351C}"/>
              </a:ext>
            </a:extLst>
          </p:cNvPr>
          <p:cNvSpPr txBox="1"/>
          <p:nvPr/>
        </p:nvSpPr>
        <p:spPr>
          <a:xfrm>
            <a:off x="2734046" y="3058339"/>
            <a:ext cx="1107996" cy="369332"/>
          </a:xfrm>
          <a:prstGeom prst="rect">
            <a:avLst/>
          </a:prstGeom>
          <a:noFill/>
        </p:spPr>
        <p:txBody>
          <a:bodyPr wrap="none" rtlCol="0">
            <a:spAutoFit/>
          </a:bodyPr>
          <a:lstStyle/>
          <a:p>
            <a:r>
              <a:rPr kumimoji="1" lang="zh-CN" altLang="en-US" dirty="0"/>
              <a:t>隐私保护</a:t>
            </a:r>
          </a:p>
        </p:txBody>
      </p:sp>
      <p:sp>
        <p:nvSpPr>
          <p:cNvPr id="10" name="文本框 9">
            <a:extLst>
              <a:ext uri="{FF2B5EF4-FFF2-40B4-BE49-F238E27FC236}">
                <a16:creationId xmlns:a16="http://schemas.microsoft.com/office/drawing/2014/main" id="{ACF5F3B0-162D-D54C-ABA6-62B1BF6D4C52}"/>
              </a:ext>
            </a:extLst>
          </p:cNvPr>
          <p:cNvSpPr txBox="1"/>
          <p:nvPr/>
        </p:nvSpPr>
        <p:spPr>
          <a:xfrm>
            <a:off x="1326945" y="3058339"/>
            <a:ext cx="1338828" cy="369332"/>
          </a:xfrm>
          <a:prstGeom prst="rect">
            <a:avLst/>
          </a:prstGeom>
          <a:noFill/>
        </p:spPr>
        <p:txBody>
          <a:bodyPr wrap="none" rtlCol="0">
            <a:spAutoFit/>
          </a:bodyPr>
          <a:lstStyle/>
          <a:p>
            <a:r>
              <a:rPr kumimoji="1" lang="zh-CN" altLang="en-US" dirty="0"/>
              <a:t>延迟、能耗</a:t>
            </a:r>
          </a:p>
        </p:txBody>
      </p:sp>
      <p:grpSp>
        <p:nvGrpSpPr>
          <p:cNvPr id="11" name="组合 10">
            <a:extLst>
              <a:ext uri="{FF2B5EF4-FFF2-40B4-BE49-F238E27FC236}">
                <a16:creationId xmlns:a16="http://schemas.microsoft.com/office/drawing/2014/main" id="{D2ED3B25-8E0E-1541-9F68-46769B4529B1}"/>
              </a:ext>
            </a:extLst>
          </p:cNvPr>
          <p:cNvGrpSpPr/>
          <p:nvPr/>
        </p:nvGrpSpPr>
        <p:grpSpPr>
          <a:xfrm>
            <a:off x="1326945" y="1876374"/>
            <a:ext cx="608466" cy="608466"/>
            <a:chOff x="3785688" y="5868541"/>
            <a:chExt cx="608466" cy="608466"/>
          </a:xfrm>
        </p:grpSpPr>
        <p:sp>
          <p:nvSpPr>
            <p:cNvPr id="33" name="任意多边形: 形状 106">
              <a:extLst>
                <a:ext uri="{FF2B5EF4-FFF2-40B4-BE49-F238E27FC236}">
                  <a16:creationId xmlns:a16="http://schemas.microsoft.com/office/drawing/2014/main" id="{B1906E82-176E-3F41-A9A5-9888925435E2}"/>
                </a:ext>
              </a:extLst>
            </p:cNvPr>
            <p:cNvSpPr/>
            <p:nvPr/>
          </p:nvSpPr>
          <p:spPr>
            <a:xfrm>
              <a:off x="4000577" y="5868541"/>
              <a:ext cx="393577" cy="392807"/>
            </a:xfrm>
            <a:custGeom>
              <a:avLst/>
              <a:gdLst>
                <a:gd name="connsiteX0" fmla="*/ 401003 w 486727"/>
                <a:gd name="connsiteY0" fmla="*/ 85725 h 485775"/>
                <a:gd name="connsiteX1" fmla="*/ 391478 w 486727"/>
                <a:gd name="connsiteY1" fmla="*/ 0 h 485775"/>
                <a:gd name="connsiteX2" fmla="*/ 286703 w 486727"/>
                <a:gd name="connsiteY2" fmla="*/ 104775 h 485775"/>
                <a:gd name="connsiteX3" fmla="*/ 292417 w 486727"/>
                <a:gd name="connsiteY3" fmla="*/ 154305 h 485775"/>
                <a:gd name="connsiteX4" fmla="*/ 140017 w 486727"/>
                <a:gd name="connsiteY4" fmla="*/ 306705 h 485775"/>
                <a:gd name="connsiteX5" fmla="*/ 95250 w 486727"/>
                <a:gd name="connsiteY5" fmla="*/ 295275 h 485775"/>
                <a:gd name="connsiteX6" fmla="*/ 0 w 486727"/>
                <a:gd name="connsiteY6" fmla="*/ 390525 h 485775"/>
                <a:gd name="connsiteX7" fmla="*/ 95250 w 486727"/>
                <a:gd name="connsiteY7" fmla="*/ 485775 h 485775"/>
                <a:gd name="connsiteX8" fmla="*/ 190500 w 486727"/>
                <a:gd name="connsiteY8" fmla="*/ 390525 h 485775"/>
                <a:gd name="connsiteX9" fmla="*/ 180022 w 486727"/>
                <a:gd name="connsiteY9" fmla="*/ 346710 h 485775"/>
                <a:gd name="connsiteX10" fmla="*/ 332423 w 486727"/>
                <a:gd name="connsiteY10" fmla="*/ 194310 h 485775"/>
                <a:gd name="connsiteX11" fmla="*/ 381953 w 486727"/>
                <a:gd name="connsiteY11" fmla="*/ 200025 h 485775"/>
                <a:gd name="connsiteX12" fmla="*/ 486728 w 486727"/>
                <a:gd name="connsiteY12" fmla="*/ 95250 h 485775"/>
                <a:gd name="connsiteX13" fmla="*/ 401003 w 486727"/>
                <a:gd name="connsiteY13" fmla="*/ 85725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6727" h="485775">
                  <a:moveTo>
                    <a:pt x="401003" y="85725"/>
                  </a:moveTo>
                  <a:lnTo>
                    <a:pt x="391478" y="0"/>
                  </a:lnTo>
                  <a:lnTo>
                    <a:pt x="286703" y="104775"/>
                  </a:lnTo>
                  <a:lnTo>
                    <a:pt x="292417" y="154305"/>
                  </a:lnTo>
                  <a:lnTo>
                    <a:pt x="140017" y="306705"/>
                  </a:lnTo>
                  <a:cubicBezTo>
                    <a:pt x="126682" y="300038"/>
                    <a:pt x="111442" y="295275"/>
                    <a:pt x="95250" y="295275"/>
                  </a:cubicBezTo>
                  <a:cubicBezTo>
                    <a:pt x="42863" y="295275"/>
                    <a:pt x="0" y="338138"/>
                    <a:pt x="0" y="390525"/>
                  </a:cubicBezTo>
                  <a:cubicBezTo>
                    <a:pt x="0" y="442913"/>
                    <a:pt x="42863" y="485775"/>
                    <a:pt x="95250" y="485775"/>
                  </a:cubicBezTo>
                  <a:cubicBezTo>
                    <a:pt x="147638" y="485775"/>
                    <a:pt x="190500" y="442913"/>
                    <a:pt x="190500" y="390525"/>
                  </a:cubicBezTo>
                  <a:cubicBezTo>
                    <a:pt x="190500" y="374333"/>
                    <a:pt x="186690" y="360045"/>
                    <a:pt x="180022" y="346710"/>
                  </a:cubicBezTo>
                  <a:lnTo>
                    <a:pt x="332423" y="194310"/>
                  </a:lnTo>
                  <a:lnTo>
                    <a:pt x="381953" y="200025"/>
                  </a:lnTo>
                  <a:lnTo>
                    <a:pt x="486728" y="95250"/>
                  </a:lnTo>
                  <a:lnTo>
                    <a:pt x="401003" y="85725"/>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endParaRPr>
            </a:p>
          </p:txBody>
        </p:sp>
        <p:sp>
          <p:nvSpPr>
            <p:cNvPr id="38" name="任意多边形: 形状 107">
              <a:extLst>
                <a:ext uri="{FF2B5EF4-FFF2-40B4-BE49-F238E27FC236}">
                  <a16:creationId xmlns:a16="http://schemas.microsoft.com/office/drawing/2014/main" id="{5E6C24ED-AE72-F248-BF7F-6489C9771E22}"/>
                </a:ext>
              </a:extLst>
            </p:cNvPr>
            <p:cNvSpPr/>
            <p:nvPr/>
          </p:nvSpPr>
          <p:spPr>
            <a:xfrm>
              <a:off x="3785688" y="5891647"/>
              <a:ext cx="585360" cy="585360"/>
            </a:xfrm>
            <a:custGeom>
              <a:avLst/>
              <a:gdLst>
                <a:gd name="connsiteX0" fmla="*/ 674370 w 723900"/>
                <a:gd name="connsiteY0" fmla="*/ 198120 h 723900"/>
                <a:gd name="connsiteX1" fmla="*/ 661988 w 723900"/>
                <a:gd name="connsiteY1" fmla="*/ 211455 h 723900"/>
                <a:gd name="connsiteX2" fmla="*/ 643890 w 723900"/>
                <a:gd name="connsiteY2" fmla="*/ 209550 h 723900"/>
                <a:gd name="connsiteX3" fmla="*/ 623888 w 723900"/>
                <a:gd name="connsiteY3" fmla="*/ 206693 h 723900"/>
                <a:gd name="connsiteX4" fmla="*/ 666750 w 723900"/>
                <a:gd name="connsiteY4" fmla="*/ 361950 h 723900"/>
                <a:gd name="connsiteX5" fmla="*/ 361950 w 723900"/>
                <a:gd name="connsiteY5" fmla="*/ 666750 h 723900"/>
                <a:gd name="connsiteX6" fmla="*/ 57150 w 723900"/>
                <a:gd name="connsiteY6" fmla="*/ 361950 h 723900"/>
                <a:gd name="connsiteX7" fmla="*/ 361950 w 723900"/>
                <a:gd name="connsiteY7" fmla="*/ 57150 h 723900"/>
                <a:gd name="connsiteX8" fmla="*/ 517208 w 723900"/>
                <a:gd name="connsiteY8" fmla="*/ 100013 h 723900"/>
                <a:gd name="connsiteX9" fmla="*/ 515303 w 723900"/>
                <a:gd name="connsiteY9" fmla="*/ 80963 h 723900"/>
                <a:gd name="connsiteX10" fmla="*/ 512445 w 723900"/>
                <a:gd name="connsiteY10" fmla="*/ 61913 h 723900"/>
                <a:gd name="connsiteX11" fmla="*/ 525780 w 723900"/>
                <a:gd name="connsiteY11" fmla="*/ 48578 h 723900"/>
                <a:gd name="connsiteX12" fmla="*/ 532448 w 723900"/>
                <a:gd name="connsiteY12" fmla="*/ 41910 h 723900"/>
                <a:gd name="connsiteX13" fmla="*/ 361950 w 723900"/>
                <a:gd name="connsiteY13" fmla="*/ 0 h 723900"/>
                <a:gd name="connsiteX14" fmla="*/ 0 w 723900"/>
                <a:gd name="connsiteY14" fmla="*/ 361950 h 723900"/>
                <a:gd name="connsiteX15" fmla="*/ 361950 w 723900"/>
                <a:gd name="connsiteY15" fmla="*/ 723900 h 723900"/>
                <a:gd name="connsiteX16" fmla="*/ 723900 w 723900"/>
                <a:gd name="connsiteY16" fmla="*/ 361950 h 723900"/>
                <a:gd name="connsiteX17" fmla="*/ 681038 w 723900"/>
                <a:gd name="connsiteY17" fmla="*/ 192405 h 723900"/>
                <a:gd name="connsiteX18" fmla="*/ 674370 w 723900"/>
                <a:gd name="connsiteY18" fmla="*/ 198120 h 723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23900" h="723900">
                  <a:moveTo>
                    <a:pt x="674370" y="198120"/>
                  </a:moveTo>
                  <a:lnTo>
                    <a:pt x="661988" y="211455"/>
                  </a:lnTo>
                  <a:lnTo>
                    <a:pt x="643890" y="209550"/>
                  </a:lnTo>
                  <a:lnTo>
                    <a:pt x="623888" y="206693"/>
                  </a:lnTo>
                  <a:cubicBezTo>
                    <a:pt x="650558" y="252413"/>
                    <a:pt x="666750" y="304800"/>
                    <a:pt x="666750" y="361950"/>
                  </a:cubicBezTo>
                  <a:cubicBezTo>
                    <a:pt x="666750" y="529590"/>
                    <a:pt x="529590" y="666750"/>
                    <a:pt x="361950" y="666750"/>
                  </a:cubicBezTo>
                  <a:cubicBezTo>
                    <a:pt x="194310" y="666750"/>
                    <a:pt x="57150" y="529590"/>
                    <a:pt x="57150" y="361950"/>
                  </a:cubicBezTo>
                  <a:cubicBezTo>
                    <a:pt x="57150" y="194310"/>
                    <a:pt x="194310" y="57150"/>
                    <a:pt x="361950" y="57150"/>
                  </a:cubicBezTo>
                  <a:cubicBezTo>
                    <a:pt x="418148" y="57150"/>
                    <a:pt x="471488" y="72390"/>
                    <a:pt x="517208" y="100013"/>
                  </a:cubicBezTo>
                  <a:lnTo>
                    <a:pt x="515303" y="80963"/>
                  </a:lnTo>
                  <a:lnTo>
                    <a:pt x="512445" y="61913"/>
                  </a:lnTo>
                  <a:lnTo>
                    <a:pt x="525780" y="48578"/>
                  </a:lnTo>
                  <a:lnTo>
                    <a:pt x="532448" y="41910"/>
                  </a:lnTo>
                  <a:cubicBezTo>
                    <a:pt x="481013" y="15240"/>
                    <a:pt x="423863" y="0"/>
                    <a:pt x="361950" y="0"/>
                  </a:cubicBezTo>
                  <a:cubicBezTo>
                    <a:pt x="161925" y="0"/>
                    <a:pt x="0" y="161925"/>
                    <a:pt x="0" y="361950"/>
                  </a:cubicBezTo>
                  <a:cubicBezTo>
                    <a:pt x="0" y="561975"/>
                    <a:pt x="161925" y="723900"/>
                    <a:pt x="361950" y="723900"/>
                  </a:cubicBezTo>
                  <a:cubicBezTo>
                    <a:pt x="561975" y="723900"/>
                    <a:pt x="723900" y="561975"/>
                    <a:pt x="723900" y="361950"/>
                  </a:cubicBezTo>
                  <a:cubicBezTo>
                    <a:pt x="723900" y="300038"/>
                    <a:pt x="708660" y="242888"/>
                    <a:pt x="681038" y="192405"/>
                  </a:cubicBezTo>
                  <a:lnTo>
                    <a:pt x="674370" y="19812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sp>
          <p:nvSpPr>
            <p:cNvPr id="40" name="任意多边形: 形状 108">
              <a:extLst>
                <a:ext uri="{FF2B5EF4-FFF2-40B4-BE49-F238E27FC236}">
                  <a16:creationId xmlns:a16="http://schemas.microsoft.com/office/drawing/2014/main" id="{0F879D04-FDE9-914A-AE29-961686232466}"/>
                </a:ext>
              </a:extLst>
            </p:cNvPr>
            <p:cNvSpPr/>
            <p:nvPr/>
          </p:nvSpPr>
          <p:spPr>
            <a:xfrm>
              <a:off x="3893517" y="5999477"/>
              <a:ext cx="369701" cy="369701"/>
            </a:xfrm>
            <a:custGeom>
              <a:avLst/>
              <a:gdLst>
                <a:gd name="connsiteX0" fmla="*/ 387668 w 457200"/>
                <a:gd name="connsiteY0" fmla="*/ 163830 h 457200"/>
                <a:gd name="connsiteX1" fmla="*/ 400050 w 457200"/>
                <a:gd name="connsiteY1" fmla="*/ 228600 h 457200"/>
                <a:gd name="connsiteX2" fmla="*/ 228600 w 457200"/>
                <a:gd name="connsiteY2" fmla="*/ 400050 h 457200"/>
                <a:gd name="connsiteX3" fmla="*/ 57150 w 457200"/>
                <a:gd name="connsiteY3" fmla="*/ 228600 h 457200"/>
                <a:gd name="connsiteX4" fmla="*/ 228600 w 457200"/>
                <a:gd name="connsiteY4" fmla="*/ 57150 h 457200"/>
                <a:gd name="connsiteX5" fmla="*/ 293370 w 457200"/>
                <a:gd name="connsiteY5" fmla="*/ 69532 h 457200"/>
                <a:gd name="connsiteX6" fmla="*/ 336233 w 457200"/>
                <a:gd name="connsiteY6" fmla="*/ 26670 h 457200"/>
                <a:gd name="connsiteX7" fmla="*/ 228600 w 457200"/>
                <a:gd name="connsiteY7" fmla="*/ 0 h 457200"/>
                <a:gd name="connsiteX8" fmla="*/ 0 w 457200"/>
                <a:gd name="connsiteY8" fmla="*/ 228600 h 457200"/>
                <a:gd name="connsiteX9" fmla="*/ 228600 w 457200"/>
                <a:gd name="connsiteY9" fmla="*/ 457200 h 457200"/>
                <a:gd name="connsiteX10" fmla="*/ 457200 w 457200"/>
                <a:gd name="connsiteY10" fmla="*/ 228600 h 457200"/>
                <a:gd name="connsiteX11" fmla="*/ 430530 w 457200"/>
                <a:gd name="connsiteY11" fmla="*/ 120968 h 457200"/>
                <a:gd name="connsiteX12" fmla="*/ 387668 w 457200"/>
                <a:gd name="connsiteY12" fmla="*/ 163830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457200">
                  <a:moveTo>
                    <a:pt x="387668" y="163830"/>
                  </a:moveTo>
                  <a:cubicBezTo>
                    <a:pt x="396240" y="183833"/>
                    <a:pt x="400050" y="205740"/>
                    <a:pt x="400050" y="228600"/>
                  </a:cubicBezTo>
                  <a:cubicBezTo>
                    <a:pt x="400050" y="322898"/>
                    <a:pt x="322898" y="400050"/>
                    <a:pt x="228600" y="400050"/>
                  </a:cubicBezTo>
                  <a:cubicBezTo>
                    <a:pt x="134302" y="400050"/>
                    <a:pt x="57150" y="322898"/>
                    <a:pt x="57150" y="228600"/>
                  </a:cubicBezTo>
                  <a:cubicBezTo>
                    <a:pt x="57150" y="134302"/>
                    <a:pt x="134302" y="57150"/>
                    <a:pt x="228600" y="57150"/>
                  </a:cubicBezTo>
                  <a:cubicBezTo>
                    <a:pt x="251460" y="57150"/>
                    <a:pt x="273368" y="61913"/>
                    <a:pt x="293370" y="69532"/>
                  </a:cubicBezTo>
                  <a:lnTo>
                    <a:pt x="336233" y="26670"/>
                  </a:lnTo>
                  <a:cubicBezTo>
                    <a:pt x="303848" y="9525"/>
                    <a:pt x="267653" y="0"/>
                    <a:pt x="228600" y="0"/>
                  </a:cubicBezTo>
                  <a:cubicBezTo>
                    <a:pt x="102870" y="0"/>
                    <a:pt x="0" y="102870"/>
                    <a:pt x="0" y="228600"/>
                  </a:cubicBezTo>
                  <a:cubicBezTo>
                    <a:pt x="0" y="354330"/>
                    <a:pt x="102870" y="457200"/>
                    <a:pt x="228600" y="457200"/>
                  </a:cubicBezTo>
                  <a:cubicBezTo>
                    <a:pt x="354330" y="457200"/>
                    <a:pt x="457200" y="354330"/>
                    <a:pt x="457200" y="228600"/>
                  </a:cubicBezTo>
                  <a:cubicBezTo>
                    <a:pt x="457200" y="189548"/>
                    <a:pt x="447675" y="153352"/>
                    <a:pt x="430530" y="120968"/>
                  </a:cubicBezTo>
                  <a:lnTo>
                    <a:pt x="387668" y="163830"/>
                  </a:lnTo>
                  <a:close/>
                </a:path>
              </a:pathLst>
            </a:custGeom>
            <a:solidFill>
              <a:srgbClr val="0070C0"/>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等线" panose="02010600030101010101" pitchFamily="2" charset="-122"/>
                <a:cs typeface="+mn-cs"/>
              </a:endParaRPr>
            </a:p>
          </p:txBody>
        </p:sp>
      </p:grpSp>
      <p:grpSp>
        <p:nvGrpSpPr>
          <p:cNvPr id="12" name="组合 11">
            <a:extLst>
              <a:ext uri="{FF2B5EF4-FFF2-40B4-BE49-F238E27FC236}">
                <a16:creationId xmlns:a16="http://schemas.microsoft.com/office/drawing/2014/main" id="{AE001013-061D-AA4F-B46D-54D550008EC1}"/>
              </a:ext>
            </a:extLst>
          </p:cNvPr>
          <p:cNvGrpSpPr/>
          <p:nvPr/>
        </p:nvGrpSpPr>
        <p:grpSpPr>
          <a:xfrm rot="1404816">
            <a:off x="2276660" y="2527915"/>
            <a:ext cx="183133" cy="417062"/>
            <a:chOff x="5042376" y="3110121"/>
            <a:chExt cx="183133" cy="417062"/>
          </a:xfrm>
        </p:grpSpPr>
        <p:sp>
          <p:nvSpPr>
            <p:cNvPr id="49" name="燕尾形 26">
              <a:extLst>
                <a:ext uri="{FF2B5EF4-FFF2-40B4-BE49-F238E27FC236}">
                  <a16:creationId xmlns:a16="http://schemas.microsoft.com/office/drawing/2014/main" id="{8D0702E0-10B0-3643-A8E6-BE104A27B0C7}"/>
                </a:ext>
              </a:extLst>
            </p:cNvPr>
            <p:cNvSpPr/>
            <p:nvPr/>
          </p:nvSpPr>
          <p:spPr>
            <a:xfrm rot="5400000">
              <a:off x="5043857" y="3108640"/>
              <a:ext cx="180171" cy="183133"/>
            </a:xfrm>
            <a:prstGeom prst="chevron">
              <a:avLst/>
            </a:prstGeom>
            <a:solidFill>
              <a:srgbClr val="00B0F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noProof="1">
                <a:solidFill>
                  <a:srgbClr val="FFFFFF"/>
                </a:solidFill>
                <a:latin typeface="微软雅黑" panose="020B0503020204020204" pitchFamily="34" charset="-122"/>
                <a:ea typeface="微软雅黑" panose="020B0503020204020204" pitchFamily="34" charset="-122"/>
              </a:endParaRPr>
            </a:p>
          </p:txBody>
        </p:sp>
        <p:sp>
          <p:nvSpPr>
            <p:cNvPr id="50" name="燕尾形 27">
              <a:extLst>
                <a:ext uri="{FF2B5EF4-FFF2-40B4-BE49-F238E27FC236}">
                  <a16:creationId xmlns:a16="http://schemas.microsoft.com/office/drawing/2014/main" id="{E4A47B94-2422-7B41-9334-3A722BF73127}"/>
                </a:ext>
              </a:extLst>
            </p:cNvPr>
            <p:cNvSpPr/>
            <p:nvPr/>
          </p:nvSpPr>
          <p:spPr>
            <a:xfrm rot="5400000">
              <a:off x="5043857" y="3227085"/>
              <a:ext cx="180171" cy="183133"/>
            </a:xfrm>
            <a:prstGeom prst="chevron">
              <a:avLst/>
            </a:prstGeom>
            <a:solidFill>
              <a:srgbClr val="00B0F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noProof="1">
                <a:solidFill>
                  <a:srgbClr val="FFFFFF"/>
                </a:solidFill>
                <a:latin typeface="微软雅黑" panose="020B0503020204020204" pitchFamily="34" charset="-122"/>
                <a:ea typeface="微软雅黑" panose="020B0503020204020204" pitchFamily="34" charset="-122"/>
              </a:endParaRPr>
            </a:p>
          </p:txBody>
        </p:sp>
        <p:sp>
          <p:nvSpPr>
            <p:cNvPr id="51" name="燕尾形 28">
              <a:extLst>
                <a:ext uri="{FF2B5EF4-FFF2-40B4-BE49-F238E27FC236}">
                  <a16:creationId xmlns:a16="http://schemas.microsoft.com/office/drawing/2014/main" id="{B8BD5AA7-A3BE-D74D-BE03-B837D39AB458}"/>
                </a:ext>
              </a:extLst>
            </p:cNvPr>
            <p:cNvSpPr/>
            <p:nvPr/>
          </p:nvSpPr>
          <p:spPr>
            <a:xfrm rot="5400000">
              <a:off x="5043857" y="3345531"/>
              <a:ext cx="180171" cy="183133"/>
            </a:xfrm>
            <a:prstGeom prst="chevron">
              <a:avLst/>
            </a:prstGeom>
            <a:solidFill>
              <a:srgbClr val="00B0F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noProof="1">
                <a:solidFill>
                  <a:srgbClr val="FFFFFF"/>
                </a:solidFill>
                <a:latin typeface="微软雅黑" panose="020B0503020204020204" pitchFamily="34" charset="-122"/>
                <a:ea typeface="微软雅黑" panose="020B0503020204020204" pitchFamily="34" charset="-122"/>
              </a:endParaRPr>
            </a:p>
          </p:txBody>
        </p:sp>
      </p:grpSp>
      <p:grpSp>
        <p:nvGrpSpPr>
          <p:cNvPr id="52" name="组合 51">
            <a:extLst>
              <a:ext uri="{FF2B5EF4-FFF2-40B4-BE49-F238E27FC236}">
                <a16:creationId xmlns:a16="http://schemas.microsoft.com/office/drawing/2014/main" id="{4DBB8B06-1A8D-5B4E-82D5-BF0F220B7ADB}"/>
              </a:ext>
            </a:extLst>
          </p:cNvPr>
          <p:cNvGrpSpPr/>
          <p:nvPr/>
        </p:nvGrpSpPr>
        <p:grpSpPr>
          <a:xfrm rot="20119267">
            <a:off x="2851095" y="2538276"/>
            <a:ext cx="183133" cy="417062"/>
            <a:chOff x="5042376" y="3110121"/>
            <a:chExt cx="183133" cy="417062"/>
          </a:xfrm>
        </p:grpSpPr>
        <p:sp>
          <p:nvSpPr>
            <p:cNvPr id="53" name="燕尾形 26">
              <a:extLst>
                <a:ext uri="{FF2B5EF4-FFF2-40B4-BE49-F238E27FC236}">
                  <a16:creationId xmlns:a16="http://schemas.microsoft.com/office/drawing/2014/main" id="{EF69ECD7-45EE-8443-8E9D-B20E0B63F97D}"/>
                </a:ext>
              </a:extLst>
            </p:cNvPr>
            <p:cNvSpPr/>
            <p:nvPr/>
          </p:nvSpPr>
          <p:spPr>
            <a:xfrm rot="5400000">
              <a:off x="5043857" y="3108640"/>
              <a:ext cx="180171" cy="183133"/>
            </a:xfrm>
            <a:prstGeom prst="chevron">
              <a:avLst/>
            </a:prstGeom>
            <a:solidFill>
              <a:srgbClr val="00B0F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noProof="1">
                <a:solidFill>
                  <a:srgbClr val="FFFFFF"/>
                </a:solidFill>
                <a:latin typeface="微软雅黑" panose="020B0503020204020204" pitchFamily="34" charset="-122"/>
                <a:ea typeface="微软雅黑" panose="020B0503020204020204" pitchFamily="34" charset="-122"/>
              </a:endParaRPr>
            </a:p>
          </p:txBody>
        </p:sp>
        <p:sp>
          <p:nvSpPr>
            <p:cNvPr id="54" name="燕尾形 27">
              <a:extLst>
                <a:ext uri="{FF2B5EF4-FFF2-40B4-BE49-F238E27FC236}">
                  <a16:creationId xmlns:a16="http://schemas.microsoft.com/office/drawing/2014/main" id="{164E2E2D-215A-8942-809A-FACAC453F293}"/>
                </a:ext>
              </a:extLst>
            </p:cNvPr>
            <p:cNvSpPr/>
            <p:nvPr/>
          </p:nvSpPr>
          <p:spPr>
            <a:xfrm rot="5400000">
              <a:off x="5043857" y="3227085"/>
              <a:ext cx="180171" cy="183133"/>
            </a:xfrm>
            <a:prstGeom prst="chevron">
              <a:avLst/>
            </a:prstGeom>
            <a:solidFill>
              <a:srgbClr val="00B0F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noProof="1">
                <a:solidFill>
                  <a:srgbClr val="FFFFFF"/>
                </a:solidFill>
                <a:latin typeface="微软雅黑" panose="020B0503020204020204" pitchFamily="34" charset="-122"/>
                <a:ea typeface="微软雅黑" panose="020B0503020204020204" pitchFamily="34" charset="-122"/>
              </a:endParaRPr>
            </a:p>
          </p:txBody>
        </p:sp>
        <p:sp>
          <p:nvSpPr>
            <p:cNvPr id="55" name="燕尾形 28">
              <a:extLst>
                <a:ext uri="{FF2B5EF4-FFF2-40B4-BE49-F238E27FC236}">
                  <a16:creationId xmlns:a16="http://schemas.microsoft.com/office/drawing/2014/main" id="{89962C5F-A055-CE45-AA77-91CFF6552DCF}"/>
                </a:ext>
              </a:extLst>
            </p:cNvPr>
            <p:cNvSpPr/>
            <p:nvPr/>
          </p:nvSpPr>
          <p:spPr>
            <a:xfrm rot="5400000">
              <a:off x="5043857" y="3345531"/>
              <a:ext cx="180171" cy="183133"/>
            </a:xfrm>
            <a:prstGeom prst="chevron">
              <a:avLst/>
            </a:prstGeom>
            <a:solidFill>
              <a:srgbClr val="00B0F0"/>
            </a:solid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1" noProof="1">
                <a:solidFill>
                  <a:srgbClr val="FFFFFF"/>
                </a:solidFill>
                <a:latin typeface="微软雅黑" panose="020B0503020204020204" pitchFamily="34" charset="-122"/>
                <a:ea typeface="微软雅黑" panose="020B0503020204020204" pitchFamily="34" charset="-122"/>
              </a:endParaRPr>
            </a:p>
          </p:txBody>
        </p:sp>
      </p:grpSp>
      <p:sp>
        <p:nvSpPr>
          <p:cNvPr id="59" name="圆角矩形 58">
            <a:extLst>
              <a:ext uri="{FF2B5EF4-FFF2-40B4-BE49-F238E27FC236}">
                <a16:creationId xmlns:a16="http://schemas.microsoft.com/office/drawing/2014/main" id="{05A009CB-923E-E745-A33B-4119B1FCFAD9}"/>
              </a:ext>
            </a:extLst>
          </p:cNvPr>
          <p:cNvSpPr/>
          <p:nvPr/>
        </p:nvSpPr>
        <p:spPr>
          <a:xfrm>
            <a:off x="1373081" y="3013979"/>
            <a:ext cx="1227968" cy="46477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圆角矩形 60">
            <a:extLst>
              <a:ext uri="{FF2B5EF4-FFF2-40B4-BE49-F238E27FC236}">
                <a16:creationId xmlns:a16="http://schemas.microsoft.com/office/drawing/2014/main" id="{CEA7499E-E135-5647-ABC7-54C859F19499}"/>
              </a:ext>
            </a:extLst>
          </p:cNvPr>
          <p:cNvSpPr/>
          <p:nvPr/>
        </p:nvSpPr>
        <p:spPr>
          <a:xfrm>
            <a:off x="2712006" y="3030031"/>
            <a:ext cx="1130036" cy="464774"/>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5" name="组合 14">
            <a:extLst>
              <a:ext uri="{FF2B5EF4-FFF2-40B4-BE49-F238E27FC236}">
                <a16:creationId xmlns:a16="http://schemas.microsoft.com/office/drawing/2014/main" id="{9188C0EA-CA92-5B4B-8924-1DFCA64421E4}"/>
              </a:ext>
            </a:extLst>
          </p:cNvPr>
          <p:cNvGrpSpPr/>
          <p:nvPr/>
        </p:nvGrpSpPr>
        <p:grpSpPr>
          <a:xfrm>
            <a:off x="3344908" y="3564687"/>
            <a:ext cx="7490732" cy="974633"/>
            <a:chOff x="1474375" y="4286114"/>
            <a:chExt cx="8250538" cy="1024823"/>
          </a:xfrm>
        </p:grpSpPr>
        <p:pic>
          <p:nvPicPr>
            <p:cNvPr id="13" name="图片 12">
              <a:extLst>
                <a:ext uri="{FF2B5EF4-FFF2-40B4-BE49-F238E27FC236}">
                  <a16:creationId xmlns:a16="http://schemas.microsoft.com/office/drawing/2014/main" id="{6FDD1B54-AE93-7642-B1CC-9AD93879A3C1}"/>
                </a:ext>
              </a:extLst>
            </p:cNvPr>
            <p:cNvPicPr>
              <a:picLocks noChangeAspect="1"/>
            </p:cNvPicPr>
            <p:nvPr/>
          </p:nvPicPr>
          <p:blipFill>
            <a:blip r:embed="rId5"/>
            <a:stretch>
              <a:fillRect/>
            </a:stretch>
          </p:blipFill>
          <p:spPr>
            <a:xfrm>
              <a:off x="1474375" y="4308888"/>
              <a:ext cx="4213161" cy="1002049"/>
            </a:xfrm>
            <a:prstGeom prst="rect">
              <a:avLst/>
            </a:prstGeom>
          </p:spPr>
        </p:pic>
        <p:pic>
          <p:nvPicPr>
            <p:cNvPr id="14" name="图片 13">
              <a:extLst>
                <a:ext uri="{FF2B5EF4-FFF2-40B4-BE49-F238E27FC236}">
                  <a16:creationId xmlns:a16="http://schemas.microsoft.com/office/drawing/2014/main" id="{60744DBD-8ABD-6547-B851-88A3C9AC738F}"/>
                </a:ext>
              </a:extLst>
            </p:cNvPr>
            <p:cNvPicPr>
              <a:picLocks noChangeAspect="1"/>
            </p:cNvPicPr>
            <p:nvPr/>
          </p:nvPicPr>
          <p:blipFill>
            <a:blip r:embed="rId6"/>
            <a:stretch>
              <a:fillRect/>
            </a:stretch>
          </p:blipFill>
          <p:spPr>
            <a:xfrm>
              <a:off x="5488978" y="4286114"/>
              <a:ext cx="4235935" cy="1024823"/>
            </a:xfrm>
            <a:prstGeom prst="rect">
              <a:avLst/>
            </a:prstGeom>
          </p:spPr>
        </p:pic>
      </p:grpSp>
      <p:pic>
        <p:nvPicPr>
          <p:cNvPr id="17" name="图片 16">
            <a:extLst>
              <a:ext uri="{FF2B5EF4-FFF2-40B4-BE49-F238E27FC236}">
                <a16:creationId xmlns:a16="http://schemas.microsoft.com/office/drawing/2014/main" id="{2A340432-11D1-3549-AD64-B0A856DF98E2}"/>
              </a:ext>
            </a:extLst>
          </p:cNvPr>
          <p:cNvPicPr>
            <a:picLocks noChangeAspect="1"/>
          </p:cNvPicPr>
          <p:nvPr/>
        </p:nvPicPr>
        <p:blipFill>
          <a:blip r:embed="rId7"/>
          <a:stretch>
            <a:fillRect/>
          </a:stretch>
        </p:blipFill>
        <p:spPr>
          <a:xfrm>
            <a:off x="7423642" y="4835704"/>
            <a:ext cx="3113392" cy="574495"/>
          </a:xfrm>
          <a:prstGeom prst="rect">
            <a:avLst/>
          </a:prstGeom>
        </p:spPr>
      </p:pic>
      <p:sp>
        <p:nvSpPr>
          <p:cNvPr id="18" name="文本框 17">
            <a:extLst>
              <a:ext uri="{FF2B5EF4-FFF2-40B4-BE49-F238E27FC236}">
                <a16:creationId xmlns:a16="http://schemas.microsoft.com/office/drawing/2014/main" id="{DFBE46DC-3CB3-6541-B05D-AF9FE6E26EB4}"/>
              </a:ext>
            </a:extLst>
          </p:cNvPr>
          <p:cNvSpPr txBox="1"/>
          <p:nvPr/>
        </p:nvSpPr>
        <p:spPr>
          <a:xfrm>
            <a:off x="753895" y="4923824"/>
            <a:ext cx="6176294" cy="369332"/>
          </a:xfrm>
          <a:prstGeom prst="rect">
            <a:avLst/>
          </a:prstGeom>
          <a:noFill/>
        </p:spPr>
        <p:txBody>
          <a:bodyPr wrap="square" rtlCol="0">
            <a:spAutoFit/>
          </a:bodyPr>
          <a:lstStyle/>
          <a:p>
            <a:r>
              <a:rPr lang="zh-CN" altLang="en-US" b="0" i="0" dirty="0">
                <a:effectLst/>
                <a:latin typeface="-apple-system"/>
              </a:rPr>
              <a:t>对于给定的初始状态𝑠∈𝒮和𝛾，</a:t>
            </a:r>
            <a:r>
              <a:rPr lang="en" altLang="zh-CN" b="0" i="0" dirty="0">
                <a:effectLst/>
                <a:latin typeface="-apple-system"/>
              </a:rPr>
              <a:t>CMDP</a:t>
            </a:r>
            <a:r>
              <a:rPr lang="zh-CN" altLang="en-US" b="0" i="0" dirty="0">
                <a:effectLst/>
                <a:latin typeface="-apple-system"/>
              </a:rPr>
              <a:t>的最优值由</a:t>
            </a:r>
            <a:r>
              <a:rPr lang="zh-CN" altLang="en-US" dirty="0">
                <a:latin typeface="-apple-system"/>
              </a:rPr>
              <a:t>该</a:t>
            </a:r>
            <a:r>
              <a:rPr lang="zh-CN" altLang="en-US" b="0" i="0" dirty="0">
                <a:effectLst/>
                <a:latin typeface="-apple-system"/>
              </a:rPr>
              <a:t>式给出：</a:t>
            </a:r>
            <a:endParaRPr kumimoji="1" lang="zh-CN" altLang="en-US" dirty="0"/>
          </a:p>
        </p:txBody>
      </p:sp>
      <p:sp>
        <p:nvSpPr>
          <p:cNvPr id="19" name="文本框 18">
            <a:extLst>
              <a:ext uri="{FF2B5EF4-FFF2-40B4-BE49-F238E27FC236}">
                <a16:creationId xmlns:a16="http://schemas.microsoft.com/office/drawing/2014/main" id="{A1231EEF-A816-CF40-AAD3-B36A67735CB6}"/>
              </a:ext>
            </a:extLst>
          </p:cNvPr>
          <p:cNvSpPr txBox="1"/>
          <p:nvPr/>
        </p:nvSpPr>
        <p:spPr>
          <a:xfrm>
            <a:off x="1626054" y="3962942"/>
            <a:ext cx="1338828" cy="369332"/>
          </a:xfrm>
          <a:prstGeom prst="rect">
            <a:avLst/>
          </a:prstGeom>
          <a:noFill/>
        </p:spPr>
        <p:txBody>
          <a:bodyPr wrap="none" rtlCol="0">
            <a:spAutoFit/>
          </a:bodyPr>
          <a:lstStyle/>
          <a:p>
            <a:r>
              <a:rPr lang="zh-CN" altLang="en-US" b="0" i="0" dirty="0">
                <a:effectLst/>
                <a:latin typeface="-apple-system"/>
              </a:rPr>
              <a:t>拉格朗日量</a:t>
            </a:r>
            <a:endParaRPr kumimoji="1" lang="zh-CN" altLang="en-US" dirty="0"/>
          </a:p>
        </p:txBody>
      </p:sp>
    </p:spTree>
    <p:extLst>
      <p:ext uri="{BB962C8B-B14F-4D97-AF65-F5344CB8AC3E}">
        <p14:creationId xmlns:p14="http://schemas.microsoft.com/office/powerpoint/2010/main" val="3464606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Proposed Solution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a:extLst>
              <a:ext uri="{FF2B5EF4-FFF2-40B4-BE49-F238E27FC236}">
                <a16:creationId xmlns:a16="http://schemas.microsoft.com/office/drawing/2014/main" id="{89EB9964-7F1B-9345-9DC0-0DE5888CD463}"/>
              </a:ext>
            </a:extLst>
          </p:cNvPr>
          <p:cNvSpPr txBox="1"/>
          <p:nvPr/>
        </p:nvSpPr>
        <p:spPr>
          <a:xfrm>
            <a:off x="1215083" y="1426933"/>
            <a:ext cx="2627867" cy="400110"/>
          </a:xfrm>
          <a:prstGeom prst="rect">
            <a:avLst/>
          </a:prstGeom>
          <a:noFill/>
        </p:spPr>
        <p:txBody>
          <a:bodyPr wrap="square" rtlCol="0">
            <a:spAutoFit/>
          </a:bodyPr>
          <a:lstStyle/>
          <a:p>
            <a:pPr marL="57150" lvl="2" indent="-342900" defTabSz="0">
              <a:spcBef>
                <a:spcPct val="20000"/>
              </a:spcBef>
              <a:buClr>
                <a:schemeClr val="accent6">
                  <a:lumMod val="75000"/>
                </a:schemeClr>
              </a:buClr>
              <a:buSzPct val="110000"/>
              <a:buFont typeface="Wingdings" pitchFamily="2" charset="2"/>
              <a:buChar char="n"/>
            </a:pPr>
            <a:r>
              <a:rPr lang="en-US" altLang="zh-CN" sz="2000" dirty="0">
                <a:latin typeface="SimSun" panose="02010600030101010101" pitchFamily="2" charset="-122"/>
                <a:ea typeface="SimSun" panose="02010600030101010101" pitchFamily="2" charset="-122"/>
              </a:rPr>
              <a:t>CMDP</a:t>
            </a:r>
            <a:r>
              <a:rPr lang="zh-CN" altLang="en-US" sz="2000" dirty="0">
                <a:latin typeface="SimSun" panose="02010600030101010101" pitchFamily="2" charset="-122"/>
                <a:ea typeface="SimSun" panose="02010600030101010101" pitchFamily="2" charset="-122"/>
              </a:rPr>
              <a:t> </a:t>
            </a:r>
            <a:r>
              <a:rPr lang="en" altLang="zh-CN" sz="2000" dirty="0">
                <a:latin typeface="SimSun" panose="02010600030101010101" pitchFamily="2" charset="-122"/>
                <a:ea typeface="SimSun" panose="02010600030101010101" pitchFamily="2" charset="-122"/>
              </a:rPr>
              <a:t>Formulation</a:t>
            </a:r>
            <a:endParaRPr lang="en-US" altLang="zh-CN" sz="2000" b="0" i="0" dirty="0">
              <a:effectLst/>
              <a:latin typeface="SimSun" panose="02010600030101010101" pitchFamily="2" charset="-122"/>
              <a:ea typeface="SimSun" panose="02010600030101010101" pitchFamily="2" charset="-122"/>
            </a:endParaRPr>
          </a:p>
        </p:txBody>
      </p:sp>
      <p:sp>
        <p:nvSpPr>
          <p:cNvPr id="62" name="文本框 61">
            <a:extLst>
              <a:ext uri="{FF2B5EF4-FFF2-40B4-BE49-F238E27FC236}">
                <a16:creationId xmlns:a16="http://schemas.microsoft.com/office/drawing/2014/main" id="{88B32EBD-B100-CF4E-AEF7-4911F56BC029}"/>
              </a:ext>
            </a:extLst>
          </p:cNvPr>
          <p:cNvSpPr txBox="1"/>
          <p:nvPr/>
        </p:nvSpPr>
        <p:spPr>
          <a:xfrm>
            <a:off x="1215083" y="5147868"/>
            <a:ext cx="9850353" cy="923330"/>
          </a:xfrm>
          <a:prstGeom prst="rect">
            <a:avLst/>
          </a:prstGeom>
          <a:noFill/>
        </p:spPr>
        <p:txBody>
          <a:bodyPr wrap="square">
            <a:spAutoFit/>
          </a:bodyPr>
          <a:lstStyle/>
          <a:p>
            <a:r>
              <a:rPr lang="zh-CN" altLang="en-US" b="0" i="0" dirty="0">
                <a:effectLst/>
                <a:latin typeface="-apple-system"/>
              </a:rPr>
              <a:t>较快时间尺度中更新的</a:t>
            </a:r>
            <a:r>
              <a:rPr lang="en" altLang="zh-CN" b="0" i="0" dirty="0">
                <a:effectLst/>
                <a:latin typeface="-apple-system"/>
              </a:rPr>
              <a:t>Q</a:t>
            </a:r>
            <a:r>
              <a:rPr lang="zh-CN" altLang="en-US" b="0" i="0" dirty="0">
                <a:effectLst/>
                <a:latin typeface="-apple-system"/>
              </a:rPr>
              <a:t>和值函数的角度来看，较慢时间尺度中的拉格朗日乘数是固定常数，因此</a:t>
            </a:r>
            <a:r>
              <a:rPr lang="en-US" altLang="zh-CN" b="0" i="0" dirty="0">
                <a:effectLst/>
                <a:latin typeface="-apple-system"/>
              </a:rPr>
              <a:t>Q</a:t>
            </a:r>
            <a:r>
              <a:rPr lang="zh-CN" altLang="en-US" b="0" i="0" dirty="0">
                <a:effectLst/>
                <a:latin typeface="-apple-system"/>
              </a:rPr>
              <a:t>值与拉格朗日乘数的更新和可以被视为用于由固定拉格朗日乘数引起的无约束</a:t>
            </a:r>
            <a:r>
              <a:rPr lang="en" altLang="zh-CN" b="0" i="0" dirty="0">
                <a:effectLst/>
                <a:latin typeface="-apple-system"/>
              </a:rPr>
              <a:t>MDP</a:t>
            </a:r>
            <a:r>
              <a:rPr lang="zh-CN" altLang="en-US" b="0" i="0" dirty="0">
                <a:effectLst/>
                <a:latin typeface="-apple-system"/>
              </a:rPr>
              <a:t>的经典</a:t>
            </a:r>
            <a:r>
              <a:rPr lang="en" altLang="zh-CN" b="0" i="0" dirty="0">
                <a:effectLst/>
                <a:latin typeface="-apple-system"/>
              </a:rPr>
              <a:t>Q</a:t>
            </a:r>
            <a:r>
              <a:rPr lang="zh-CN" altLang="en-US" b="0" i="0" dirty="0">
                <a:effectLst/>
                <a:latin typeface="-apple-system"/>
              </a:rPr>
              <a:t>学习</a:t>
            </a:r>
            <a:endParaRPr lang="zh-CN" altLang="en-US" dirty="0"/>
          </a:p>
        </p:txBody>
      </p:sp>
      <p:pic>
        <p:nvPicPr>
          <p:cNvPr id="22" name="图片 21">
            <a:extLst>
              <a:ext uri="{FF2B5EF4-FFF2-40B4-BE49-F238E27FC236}">
                <a16:creationId xmlns:a16="http://schemas.microsoft.com/office/drawing/2014/main" id="{F08F8EC6-2A72-8948-AF3D-52F2E3E7BF45}"/>
              </a:ext>
            </a:extLst>
          </p:cNvPr>
          <p:cNvPicPr>
            <a:picLocks noChangeAspect="1"/>
          </p:cNvPicPr>
          <p:nvPr/>
        </p:nvPicPr>
        <p:blipFill>
          <a:blip r:embed="rId4"/>
          <a:stretch>
            <a:fillRect/>
          </a:stretch>
        </p:blipFill>
        <p:spPr>
          <a:xfrm>
            <a:off x="4130042" y="1709458"/>
            <a:ext cx="4861122" cy="1777998"/>
          </a:xfrm>
          <a:prstGeom prst="rect">
            <a:avLst/>
          </a:prstGeom>
        </p:spPr>
      </p:pic>
      <p:sp>
        <p:nvSpPr>
          <p:cNvPr id="3" name="文本框 2">
            <a:extLst>
              <a:ext uri="{FF2B5EF4-FFF2-40B4-BE49-F238E27FC236}">
                <a16:creationId xmlns:a16="http://schemas.microsoft.com/office/drawing/2014/main" id="{75639DE4-3FFF-EE4E-9CFA-473F141CBA5E}"/>
              </a:ext>
            </a:extLst>
          </p:cNvPr>
          <p:cNvSpPr txBox="1"/>
          <p:nvPr/>
        </p:nvSpPr>
        <p:spPr>
          <a:xfrm>
            <a:off x="1609752" y="3684784"/>
            <a:ext cx="1808508" cy="369332"/>
          </a:xfrm>
          <a:prstGeom prst="rect">
            <a:avLst/>
          </a:prstGeom>
          <a:noFill/>
        </p:spPr>
        <p:txBody>
          <a:bodyPr wrap="none" rtlCol="0">
            <a:spAutoFit/>
          </a:bodyPr>
          <a:lstStyle/>
          <a:p>
            <a:r>
              <a:rPr lang="zh-CN" altLang="en-US" b="0" i="0" dirty="0">
                <a:effectLst/>
                <a:latin typeface="-apple-system"/>
              </a:rPr>
              <a:t>双时隙学习算法</a:t>
            </a:r>
            <a:endParaRPr kumimoji="1" lang="zh-CN" altLang="en-US" dirty="0"/>
          </a:p>
        </p:txBody>
      </p:sp>
      <p:sp>
        <p:nvSpPr>
          <p:cNvPr id="4" name="文本框 3">
            <a:extLst>
              <a:ext uri="{FF2B5EF4-FFF2-40B4-BE49-F238E27FC236}">
                <a16:creationId xmlns:a16="http://schemas.microsoft.com/office/drawing/2014/main" id="{4876DD1B-7939-6B46-B495-29B3A3B248C1}"/>
              </a:ext>
            </a:extLst>
          </p:cNvPr>
          <p:cNvSpPr txBox="1"/>
          <p:nvPr/>
        </p:nvSpPr>
        <p:spPr>
          <a:xfrm>
            <a:off x="1631178" y="2105856"/>
            <a:ext cx="1569660" cy="369332"/>
          </a:xfrm>
          <a:prstGeom prst="rect">
            <a:avLst/>
          </a:prstGeom>
          <a:noFill/>
        </p:spPr>
        <p:txBody>
          <a:bodyPr wrap="none" rtlCol="0">
            <a:spAutoFit/>
          </a:bodyPr>
          <a:lstStyle/>
          <a:p>
            <a:r>
              <a:rPr lang="zh-CN" altLang="en-US" b="0" i="0" dirty="0">
                <a:effectLst/>
                <a:latin typeface="-apple-system"/>
              </a:rPr>
              <a:t>动态规划方程</a:t>
            </a:r>
            <a:endParaRPr lang="en-US" altLang="zh-CN" b="0" i="0" dirty="0">
              <a:effectLst/>
              <a:latin typeface="-apple-system"/>
            </a:endParaRPr>
          </a:p>
        </p:txBody>
      </p:sp>
      <p:pic>
        <p:nvPicPr>
          <p:cNvPr id="5" name="图片 4">
            <a:extLst>
              <a:ext uri="{FF2B5EF4-FFF2-40B4-BE49-F238E27FC236}">
                <a16:creationId xmlns:a16="http://schemas.microsoft.com/office/drawing/2014/main" id="{F4503BFD-19D7-4A41-9626-64B77E006ABB}"/>
              </a:ext>
            </a:extLst>
          </p:cNvPr>
          <p:cNvPicPr>
            <a:picLocks noChangeAspect="1"/>
          </p:cNvPicPr>
          <p:nvPr/>
        </p:nvPicPr>
        <p:blipFill>
          <a:blip r:embed="rId5"/>
          <a:stretch>
            <a:fillRect/>
          </a:stretch>
        </p:blipFill>
        <p:spPr>
          <a:xfrm>
            <a:off x="3842950" y="3429000"/>
            <a:ext cx="5517765" cy="1565852"/>
          </a:xfrm>
          <a:prstGeom prst="rect">
            <a:avLst/>
          </a:prstGeom>
        </p:spPr>
      </p:pic>
    </p:spTree>
    <p:extLst>
      <p:ext uri="{BB962C8B-B14F-4D97-AF65-F5344CB8AC3E}">
        <p14:creationId xmlns:p14="http://schemas.microsoft.com/office/powerpoint/2010/main" val="194613980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 altLang="zh-CN" sz="2600" b="1">
                <a:solidFill>
                  <a:sysClr val="windowText" lastClr="000000"/>
                </a:solidFill>
                <a:latin typeface="Arial" panose="020B0604020202090204"/>
                <a:ea typeface="微软雅黑" panose="020B0503020204020204" pitchFamily="34" charset="-122"/>
              </a:rPr>
              <a:t>Simulation</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Results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660401" y="1223893"/>
            <a:ext cx="11162686"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7" name="文本框 6">
            <a:extLst>
              <a:ext uri="{FF2B5EF4-FFF2-40B4-BE49-F238E27FC236}">
                <a16:creationId xmlns:a16="http://schemas.microsoft.com/office/drawing/2014/main" id="{2F300496-A309-FE4E-BA8B-946A17E14078}"/>
              </a:ext>
            </a:extLst>
          </p:cNvPr>
          <p:cNvSpPr txBox="1"/>
          <p:nvPr/>
        </p:nvSpPr>
        <p:spPr>
          <a:xfrm>
            <a:off x="1295706" y="1399425"/>
            <a:ext cx="2448106" cy="369332"/>
          </a:xfrm>
          <a:prstGeom prst="rect">
            <a:avLst/>
          </a:prstGeom>
          <a:noFill/>
        </p:spPr>
        <p:txBody>
          <a:bodyPr wrap="none" rtlCol="0">
            <a:spAutoFit/>
          </a:bodyPr>
          <a:lstStyle/>
          <a:p>
            <a:r>
              <a:rPr kumimoji="1" lang="en" altLang="zh-CN" dirty="0"/>
              <a:t>A</a:t>
            </a:r>
            <a:r>
              <a:rPr kumimoji="1" lang="zh-CN" altLang="en-US" dirty="0"/>
              <a:t> ：</a:t>
            </a:r>
            <a:r>
              <a:rPr lang="zh-CN" altLang="en-US" b="0" i="0" dirty="0">
                <a:effectLst/>
                <a:latin typeface="-apple-system"/>
              </a:rPr>
              <a:t>拉格朗日量的收敛</a:t>
            </a:r>
            <a:endParaRPr kumimoji="1" lang="zh-CN" altLang="en-US" dirty="0"/>
          </a:p>
        </p:txBody>
      </p:sp>
      <p:pic>
        <p:nvPicPr>
          <p:cNvPr id="3" name="图片 2">
            <a:extLst>
              <a:ext uri="{FF2B5EF4-FFF2-40B4-BE49-F238E27FC236}">
                <a16:creationId xmlns:a16="http://schemas.microsoft.com/office/drawing/2014/main" id="{38BFC1CA-0D8D-A349-85B3-228EB4AD6287}"/>
              </a:ext>
            </a:extLst>
          </p:cNvPr>
          <p:cNvPicPr>
            <a:picLocks noChangeAspect="1"/>
          </p:cNvPicPr>
          <p:nvPr/>
        </p:nvPicPr>
        <p:blipFill>
          <a:blip r:embed="rId4"/>
          <a:stretch>
            <a:fillRect/>
          </a:stretch>
        </p:blipFill>
        <p:spPr>
          <a:xfrm>
            <a:off x="1101415" y="2153261"/>
            <a:ext cx="4334838" cy="3305314"/>
          </a:xfrm>
          <a:prstGeom prst="rect">
            <a:avLst/>
          </a:prstGeom>
        </p:spPr>
      </p:pic>
      <p:pic>
        <p:nvPicPr>
          <p:cNvPr id="5" name="图片 4">
            <a:extLst>
              <a:ext uri="{FF2B5EF4-FFF2-40B4-BE49-F238E27FC236}">
                <a16:creationId xmlns:a16="http://schemas.microsoft.com/office/drawing/2014/main" id="{B63055AF-BDEF-7F4C-88C3-F847CCE65A42}"/>
              </a:ext>
            </a:extLst>
          </p:cNvPr>
          <p:cNvPicPr>
            <a:picLocks noChangeAspect="1"/>
          </p:cNvPicPr>
          <p:nvPr/>
        </p:nvPicPr>
        <p:blipFill>
          <a:blip r:embed="rId5"/>
          <a:stretch>
            <a:fillRect/>
          </a:stretch>
        </p:blipFill>
        <p:spPr>
          <a:xfrm>
            <a:off x="6442985" y="2153261"/>
            <a:ext cx="4334838" cy="3233067"/>
          </a:xfrm>
          <a:prstGeom prst="rect">
            <a:avLst/>
          </a:prstGeom>
        </p:spPr>
      </p:pic>
      <p:sp>
        <p:nvSpPr>
          <p:cNvPr id="23" name="文本框 22">
            <a:extLst>
              <a:ext uri="{FF2B5EF4-FFF2-40B4-BE49-F238E27FC236}">
                <a16:creationId xmlns:a16="http://schemas.microsoft.com/office/drawing/2014/main" id="{5E0E8F89-D25E-6B4B-B965-D8FDF043E72C}"/>
              </a:ext>
            </a:extLst>
          </p:cNvPr>
          <p:cNvSpPr txBox="1"/>
          <p:nvPr/>
        </p:nvSpPr>
        <p:spPr>
          <a:xfrm>
            <a:off x="6727675" y="1471672"/>
            <a:ext cx="2209259" cy="369332"/>
          </a:xfrm>
          <a:prstGeom prst="rect">
            <a:avLst/>
          </a:prstGeom>
          <a:noFill/>
        </p:spPr>
        <p:txBody>
          <a:bodyPr wrap="none" rtlCol="0">
            <a:spAutoFit/>
          </a:bodyPr>
          <a:lstStyle/>
          <a:p>
            <a:r>
              <a:rPr kumimoji="1" lang="en" altLang="zh-CN" dirty="0"/>
              <a:t>B</a:t>
            </a:r>
            <a:r>
              <a:rPr kumimoji="1" lang="zh-CN" altLang="en-US" dirty="0"/>
              <a:t> ：</a:t>
            </a:r>
            <a:r>
              <a:rPr lang="zh-CN" altLang="en-US" b="0" i="0" dirty="0">
                <a:effectLst/>
                <a:latin typeface="-apple-system"/>
              </a:rPr>
              <a:t>改进的隐私算法</a:t>
            </a:r>
            <a:endParaRPr kumimoji="1" lang="zh-CN" altLang="en-US" dirty="0"/>
          </a:p>
        </p:txBody>
      </p:sp>
    </p:spTree>
    <p:extLst>
      <p:ext uri="{BB962C8B-B14F-4D97-AF65-F5344CB8AC3E}">
        <p14:creationId xmlns:p14="http://schemas.microsoft.com/office/powerpoint/2010/main" val="248969827"/>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100040</TotalTime>
  <Words>2112</Words>
  <Application>Microsoft Macintosh PowerPoint</Application>
  <PresentationFormat>宽屏</PresentationFormat>
  <Paragraphs>153</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10</vt:i4>
      </vt:variant>
    </vt:vector>
  </HeadingPairs>
  <TitlesOfParts>
    <vt:vector size="24" baseType="lpstr">
      <vt:lpstr>-apple-system</vt:lpstr>
      <vt:lpstr>等线</vt:lpstr>
      <vt:lpstr>等线 Light</vt:lpstr>
      <vt:lpstr>SimSun</vt:lpstr>
      <vt:lpstr>微软雅黑</vt:lpstr>
      <vt:lpstr>微软雅黑</vt:lpstr>
      <vt:lpstr>Söhne</vt:lpstr>
      <vt:lpstr>Arial</vt:lpstr>
      <vt:lpstr>Calibri</vt:lpstr>
      <vt:lpstr>Calibri Light</vt:lpstr>
      <vt:lpstr>Cambria Math</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M16997</cp:lastModifiedBy>
  <cp:revision>1309</cp:revision>
  <dcterms:created xsi:type="dcterms:W3CDTF">2021-12-22T05:58:40Z</dcterms:created>
  <dcterms:modified xsi:type="dcterms:W3CDTF">2023-07-12T04:58:34Z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2052-3.9.5.6394</vt:lpwstr>
  </property>
</Properties>
</file>