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3228" r:id="rId3"/>
    <p:sldId id="270" r:id="rId5"/>
    <p:sldId id="3255" r:id="rId6"/>
    <p:sldId id="3279" r:id="rId7"/>
    <p:sldId id="3296" r:id="rId8"/>
    <p:sldId id="3282" r:id="rId9"/>
    <p:sldId id="3312" r:id="rId10"/>
    <p:sldId id="3283" r:id="rId11"/>
    <p:sldId id="3316" r:id="rId12"/>
    <p:sldId id="3315" r:id="rId13"/>
    <p:sldId id="3314" r:id="rId14"/>
    <p:sldId id="3311" r:id="rId15"/>
    <p:sldId id="3231"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9"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2081" autoAdjust="0"/>
  </p:normalViewPr>
  <p:slideViewPr>
    <p:cSldViewPr snapToGrid="0" showGuides="1">
      <p:cViewPr varScale="1">
        <p:scale>
          <a:sx n="82" d="100"/>
          <a:sy n="82" d="100"/>
        </p:scale>
        <p:origin x="316" y="44"/>
      </p:cViewPr>
      <p:guideLst>
        <p:guide orient="horz" pos="2219"/>
        <p:guide pos="3844"/>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95.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eeexplore.ieee.org/xpl/conhome/9796607/proceeding"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我要分享的这篇论文是：</a:t>
            </a:r>
            <a:r>
              <a:rPr lang="en-US" altLang="zh-CN" sz="1200" b="1" dirty="0"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RouteNet</a:t>
            </a:r>
            <a:r>
              <a:rPr lang="en-US" altLang="zh-CN"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-Erlang: A Graph Neural Network for Network Performance Evaluation</a:t>
            </a:r>
            <a:r>
              <a:rPr lang="zh-CN" altLang="en-US"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，作者是</a:t>
            </a:r>
            <a:r>
              <a:rPr lang="en-US" altLang="zh-CN" sz="1200" b="0" i="0" dirty="0">
                <a:solidFill>
                  <a:srgbClr val="000000"/>
                </a:solidFill>
                <a:effectLst/>
                <a:latin typeface="NimbusRomNo9L-Regu"/>
              </a:rPr>
              <a:t>Miquel </a:t>
            </a:r>
            <a:r>
              <a:rPr lang="en-US" altLang="zh-CN" sz="1200" b="0" i="0" dirty="0" err="1">
                <a:solidFill>
                  <a:srgbClr val="000000"/>
                </a:solidFill>
                <a:effectLst/>
                <a:latin typeface="NimbusRomNo9L-Regu"/>
              </a:rPr>
              <a:t>Ferriol-Galmés</a:t>
            </a:r>
            <a:r>
              <a:rPr lang="zh-CN" altLang="en-US" sz="1200" b="0" i="0" dirty="0">
                <a:solidFill>
                  <a:srgbClr val="000000"/>
                </a:solidFill>
                <a:effectLst/>
                <a:latin typeface="NimbusRomNo9L-Regu"/>
              </a:rPr>
              <a:t>，于</a:t>
            </a:r>
            <a:r>
              <a:rPr lang="en-US" altLang="zh-CN" sz="1200" b="0" i="0" dirty="0">
                <a:solidFill>
                  <a:srgbClr val="000000"/>
                </a:solidFill>
                <a:effectLst/>
                <a:latin typeface="NimbusRomNo9L-Regu"/>
              </a:rPr>
              <a:t>2022</a:t>
            </a:r>
            <a:r>
              <a:rPr lang="zh-CN" altLang="en-US" sz="1200" b="0" i="0" dirty="0">
                <a:solidFill>
                  <a:srgbClr val="000000"/>
                </a:solidFill>
                <a:effectLst/>
                <a:latin typeface="NimbusRomNo9L-Regu"/>
              </a:rPr>
              <a:t>年发表于</a:t>
            </a:r>
            <a:r>
              <a:rPr lang="en-US" altLang="zh-CN" dirty="0">
                <a:solidFill>
                  <a:srgbClr val="1C6299"/>
                </a:solidFill>
                <a:latin typeface="NimbusRomNo9L-Regu"/>
              </a:rPr>
              <a:t>IEEE INFOCOM</a:t>
            </a:r>
            <a:r>
              <a:rPr lang="zh-CN" altLang="en-US" b="0" i="0" u="sng" dirty="0">
                <a:solidFill>
                  <a:srgbClr val="006699"/>
                </a:solidFill>
                <a:effectLst/>
                <a:latin typeface="HelveticaNeue Regular"/>
                <a:hlinkClick r:id="rId3"/>
              </a:rPr>
              <a:t>计算机通信会议</a:t>
            </a:r>
            <a:endParaRPr lang="en-US" altLang="zh-CN" sz="1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p>
          <a:p>
            <a:r>
              <a:rPr lang="zh-CN" altLang="en-US" dirty="0"/>
              <a:t>在深度学习领域，图神经网络（</a:t>
            </a:r>
            <a:r>
              <a:rPr lang="en-US" altLang="zh-CN" dirty="0"/>
              <a:t>GNN</a:t>
            </a:r>
            <a:r>
              <a:rPr lang="zh-CN" altLang="en-US" dirty="0"/>
              <a:t>），以构建数据驱动模型为手段，可以学习复杂和非线性的行为。</a:t>
            </a:r>
            <a:endParaRPr lang="en-US" altLang="zh-CN" dirty="0"/>
          </a:p>
          <a:p>
            <a:r>
              <a:rPr lang="zh-CN" altLang="en-US" b="0" i="0" dirty="0">
                <a:solidFill>
                  <a:srgbClr val="3E3F42"/>
                </a:solidFill>
                <a:effectLst/>
                <a:latin typeface="Arial" panose="020B0604020202020204" pitchFamily="34" charset="0"/>
              </a:rPr>
              <a:t>本文提出了一种基于（</a:t>
            </a:r>
            <a:r>
              <a:rPr lang="en-US" altLang="zh-CN" b="0" i="0" dirty="0">
                <a:solidFill>
                  <a:srgbClr val="3E3F42"/>
                </a:solidFill>
                <a:effectLst/>
                <a:latin typeface="Arial" panose="020B0604020202020204" pitchFamily="34" charset="0"/>
              </a:rPr>
              <a:t>GNN</a:t>
            </a:r>
            <a:r>
              <a:rPr lang="zh-CN" altLang="en-US" b="0" i="0" dirty="0">
                <a:solidFill>
                  <a:srgbClr val="3E3F42"/>
                </a:solidFill>
                <a:effectLst/>
                <a:latin typeface="Arial" panose="020B0604020202020204" pitchFamily="34" charset="0"/>
              </a:rPr>
              <a:t>）的计算机网络建模</a:t>
            </a:r>
            <a:r>
              <a:rPr lang="zh-CN" altLang="en-US" b="1" i="0" dirty="0">
                <a:solidFill>
                  <a:srgbClr val="3E3F42"/>
                </a:solidFill>
                <a:effectLst/>
                <a:latin typeface="Arial" panose="020B0604020202020204" pitchFamily="34" charset="0"/>
              </a:rPr>
              <a:t>架构</a:t>
            </a:r>
            <a:r>
              <a:rPr lang="zh-CN" altLang="en-US" b="0" i="0" dirty="0">
                <a:solidFill>
                  <a:srgbClr val="3E3F42"/>
                </a:solidFill>
                <a:effectLst/>
                <a:latin typeface="Arial" panose="020B0604020202020204" pitchFamily="34" charset="0"/>
              </a:rPr>
              <a:t>，名为</a:t>
            </a:r>
            <a:r>
              <a:rPr lang="en-US" altLang="zh-CN" b="0" i="0" dirty="0" err="1">
                <a:solidFill>
                  <a:srgbClr val="3E3F42"/>
                </a:solidFill>
                <a:effectLst/>
                <a:latin typeface="Arial" panose="020B0604020202020204" pitchFamily="34" charset="0"/>
              </a:rPr>
              <a:t>RouteNet</a:t>
            </a:r>
            <a:r>
              <a:rPr lang="en-US" altLang="zh-CN" b="0" i="0" dirty="0">
                <a:solidFill>
                  <a:srgbClr val="3E3F42"/>
                </a:solidFill>
                <a:effectLst/>
                <a:latin typeface="Arial" panose="020B0604020202020204" pitchFamily="34" charset="0"/>
              </a:rPr>
              <a:t>-Erlang</a:t>
            </a:r>
            <a:r>
              <a:rPr lang="zh-CN" altLang="en-US" b="0" i="0" dirty="0">
                <a:solidFill>
                  <a:srgbClr val="3E3F42"/>
                </a:solidFill>
                <a:effectLst/>
                <a:latin typeface="Arial" panose="020B0604020202020204" pitchFamily="34" charset="0"/>
              </a:rPr>
              <a:t>。该模型支持复杂的流量模型、多队列调度策略、路由策略，并能为未见过的网络提供准确的估计。</a:t>
            </a:r>
            <a:endParaRPr lang="en-US" altLang="zh-CN" b="0" i="0" dirty="0">
              <a:solidFill>
                <a:srgbClr val="3E3F42"/>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 背景、挑战、模型细节、评估、结论这五个方面展开对本片论文的阐述</a:t>
            </a: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排队论（</a:t>
            </a:r>
            <a:r>
              <a:rPr lang="en-US" altLang="zh-CN" dirty="0"/>
              <a:t>QT</a:t>
            </a:r>
            <a:r>
              <a:rPr lang="zh-CN" altLang="en-US" dirty="0"/>
              <a:t>）最流行的建模技术，其中网络被表示为相互连接的队列，并进行分析评估。这有一个成熟的框架，可以模拟复杂和大型网络。它的主要局限性是它对分组到达过程做出了强烈的假设，而这些假设在实际中往往不成立。</a:t>
            </a:r>
            <a:endParaRPr lang="en-US" altLang="zh-CN" dirty="0"/>
          </a:p>
          <a:p>
            <a:r>
              <a:rPr lang="en-US" altLang="zh-CN" dirty="0"/>
              <a:t>2.</a:t>
            </a:r>
            <a:r>
              <a:rPr lang="zh-CN" altLang="en-US" dirty="0"/>
              <a:t>另一种网络建模选择是计算模型（例如网络模拟器）， 它提供了极高的准确性。但其计算成本与模拟的数据包数量呈线性关系，在具有真实流量或大型拓扑的场景 中，它们是不可行的</a:t>
            </a:r>
            <a:endParaRPr lang="en-US" altLang="zh-CN" dirty="0"/>
          </a:p>
          <a:p>
            <a:r>
              <a:rPr lang="en-US" altLang="zh-CN" dirty="0"/>
              <a:t>3.</a:t>
            </a:r>
            <a:r>
              <a:rPr lang="zh-CN" altLang="en-US" dirty="0"/>
              <a:t>机器学习（</a:t>
            </a:r>
            <a:r>
              <a:rPr lang="en-US" altLang="zh-CN" dirty="0"/>
              <a:t>ML</a:t>
            </a:r>
            <a:r>
              <a:rPr lang="zh-CN" altLang="en-US" dirty="0"/>
              <a:t>）</a:t>
            </a:r>
            <a:r>
              <a:rPr lang="en-US" altLang="zh-CN" dirty="0"/>
              <a:t>[9]</a:t>
            </a:r>
            <a:r>
              <a:rPr lang="zh-CN" altLang="en-US" dirty="0"/>
              <a:t>为模拟复杂系统提供了新的机制，其中</a:t>
            </a:r>
            <a:r>
              <a:rPr lang="en-US" altLang="zh-CN" dirty="0"/>
              <a:t>DL</a:t>
            </a:r>
            <a:r>
              <a:rPr lang="zh-CN" altLang="en-US" dirty="0"/>
              <a:t>模型的主要优势在于它们具有数据驱动的特性。 </a:t>
            </a:r>
            <a:r>
              <a:rPr lang="en-US" altLang="zh-CN" dirty="0"/>
              <a:t>DL</a:t>
            </a:r>
            <a:r>
              <a:rPr lang="zh-CN" altLang="en-US" dirty="0"/>
              <a:t>模型可以使用实际数据进行训练，而不会对系统做出 任何假设→可以通过有效地模拟整个非线性和多维系统特征来构建具有高准确性的模型</a:t>
            </a:r>
            <a:endParaRPr lang="en-US" altLang="zh-CN" dirty="0"/>
          </a:p>
          <a:p>
            <a:r>
              <a:rPr lang="en-US" altLang="zh-CN" dirty="0"/>
              <a:t>4.</a:t>
            </a:r>
            <a:r>
              <a:rPr lang="zh-CN" altLang="en-US" dirty="0"/>
              <a:t>在</a:t>
            </a:r>
            <a:r>
              <a:rPr lang="en-US" altLang="zh-CN" dirty="0"/>
              <a:t>DL</a:t>
            </a:r>
            <a:r>
              <a:rPr lang="zh-CN" altLang="en-US" dirty="0"/>
              <a:t>领域内，图神经网络（</a:t>
            </a:r>
            <a:r>
              <a:rPr lang="en-US" altLang="zh-CN" dirty="0"/>
              <a:t>GNN</a:t>
            </a:r>
            <a:r>
              <a:rPr lang="zh-CN" altLang="en-US" dirty="0"/>
              <a:t>）</a:t>
            </a:r>
            <a:r>
              <a:rPr lang="en-US" altLang="zh-CN" dirty="0"/>
              <a:t>[12]</a:t>
            </a:r>
            <a:r>
              <a:rPr lang="zh-CN" altLang="en-US" dirty="0"/>
              <a:t>最近已经成为 一种有效的用于建模图结构数据的技术</a:t>
            </a:r>
            <a:r>
              <a:rPr lang="en-US" altLang="zh-CN" dirty="0"/>
              <a:t>.</a:t>
            </a:r>
            <a:r>
              <a:rPr lang="zh-CN" altLang="en-US" dirty="0"/>
              <a:t> 其新颖之处在于， 它们的内部结构是根据输入图的元素和相互连接动态组装的，这使其能够学习对同构图不变的通用建模函数。因此，</a:t>
            </a:r>
            <a:r>
              <a:rPr lang="en-US" altLang="zh-CN" dirty="0"/>
              <a:t>GNN</a:t>
            </a:r>
            <a:r>
              <a:rPr lang="zh-CN" altLang="en-US" dirty="0"/>
              <a:t>能够在不同的图中</a:t>
            </a:r>
            <a:r>
              <a:rPr lang="zh-CN" altLang="en-US" b="1" dirty="0"/>
              <a:t>泛化</a:t>
            </a:r>
            <a:endParaRPr lang="en-US" altLang="zh-CN" b="1"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tags" Target="../tags/tag86.xml"/><Relationship Id="rId6" Type="http://schemas.openxmlformats.org/officeDocument/2006/relationships/image" Target="../media/image12.png"/><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notesSlide" Target="../notesSlides/notesSlide1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tags" Target="../tags/tag91.xml"/><Relationship Id="rId6" Type="http://schemas.openxmlformats.org/officeDocument/2006/relationships/image" Target="../media/image14.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notesSlide" Target="../notesSlides/notesSlide1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2" Type="http://schemas.openxmlformats.org/officeDocument/2006/relationships/notesSlide" Target="../notesSlides/notesSlide2.xml"/><Relationship Id="rId21" Type="http://schemas.openxmlformats.org/officeDocument/2006/relationships/slideLayout" Target="../slideLayouts/slideLayout12.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2" Type="http://schemas.openxmlformats.org/officeDocument/2006/relationships/notesSlide" Target="../notesSlides/notesSlide5.xml"/><Relationship Id="rId31" Type="http://schemas.openxmlformats.org/officeDocument/2006/relationships/slideLayout" Target="../slideLayouts/slideLayout7.xml"/><Relationship Id="rId30" Type="http://schemas.openxmlformats.org/officeDocument/2006/relationships/tags" Target="../tags/tag59.xml"/><Relationship Id="rId3" Type="http://schemas.openxmlformats.org/officeDocument/2006/relationships/tags" Target="../tags/tag32.xml"/><Relationship Id="rId29" Type="http://schemas.openxmlformats.org/officeDocument/2006/relationships/tags" Target="../tags/tag58.xml"/><Relationship Id="rId28" Type="http://schemas.openxmlformats.org/officeDocument/2006/relationships/tags" Target="../tags/tag57.xml"/><Relationship Id="rId27" Type="http://schemas.openxmlformats.org/officeDocument/2006/relationships/tags" Target="../tags/tag56.xml"/><Relationship Id="rId26" Type="http://schemas.openxmlformats.org/officeDocument/2006/relationships/tags" Target="../tags/tag55.xml"/><Relationship Id="rId25" Type="http://schemas.openxmlformats.org/officeDocument/2006/relationships/tags" Target="../tags/tag54.xml"/><Relationship Id="rId24" Type="http://schemas.openxmlformats.org/officeDocument/2006/relationships/tags" Target="../tags/tag53.xml"/><Relationship Id="rId23" Type="http://schemas.openxmlformats.org/officeDocument/2006/relationships/tags" Target="../tags/tag52.xml"/><Relationship Id="rId22" Type="http://schemas.openxmlformats.org/officeDocument/2006/relationships/tags" Target="../tags/tag51.xml"/><Relationship Id="rId21" Type="http://schemas.openxmlformats.org/officeDocument/2006/relationships/tags" Target="../tags/tag50.xml"/><Relationship Id="rId20" Type="http://schemas.openxmlformats.org/officeDocument/2006/relationships/tags" Target="../tags/tag49.xml"/><Relationship Id="rId2" Type="http://schemas.openxmlformats.org/officeDocument/2006/relationships/image" Target="../media/image3.png"/><Relationship Id="rId19" Type="http://schemas.openxmlformats.org/officeDocument/2006/relationships/tags" Target="../tags/tag48.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image" Target="../media/image7.png"/><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notesSlide" Target="../notesSlides/notesSlide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image" Target="../media/image9.png"/><Relationship Id="rId7" Type="http://schemas.openxmlformats.org/officeDocument/2006/relationships/tags" Target="../tags/tag74.xml"/><Relationship Id="rId6" Type="http://schemas.openxmlformats.org/officeDocument/2006/relationships/image" Target="../media/image8.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2" Type="http://schemas.openxmlformats.org/officeDocument/2006/relationships/notesSlide" Target="../notesSlides/notesSlide8.xml"/><Relationship Id="rId11" Type="http://schemas.openxmlformats.org/officeDocument/2006/relationships/slideLayout" Target="../slideLayouts/slideLayout7.xml"/><Relationship Id="rId10" Type="http://schemas.openxmlformats.org/officeDocument/2006/relationships/tags" Target="../tags/tag7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tags" Target="../tags/tag81.xml"/><Relationship Id="rId6" Type="http://schemas.openxmlformats.org/officeDocument/2006/relationships/image" Target="../media/image10.png"/><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0" Type="http://schemas.openxmlformats.org/officeDocument/2006/relationships/notesSlide" Target="../notesSlides/notesSlide9.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165860" y="3712210"/>
            <a:ext cx="10928985" cy="1197610"/>
          </a:xfrm>
          <a:prstGeom prst="rect">
            <a:avLst/>
          </a:prstGeom>
        </p:spPr>
        <p:txBody>
          <a:bodyPr wrap="square" lIns="91397" tIns="45699" rIns="91397" bIns="45699">
            <a:spAutoFit/>
          </a:bodyPr>
          <a:lstStyle/>
          <a:p>
            <a:pPr indent="457200" algn="r" defTabSz="913765">
              <a:defRPr/>
            </a:pPr>
            <a:r>
              <a:rPr lang="en-US" altLang="zh-CN" b="0">
                <a:solidFill>
                  <a:schemeClr val="tx1"/>
                </a:solidFill>
                <a:effectLst/>
                <a:latin typeface="Times New Roman" panose="02020603050405020304" pitchFamily="18" charset="0"/>
                <a:cs typeface="Times New Roman" panose="02020603050405020304" pitchFamily="18" charset="0"/>
              </a:rPr>
              <a:t>Authors: Aniello De Santo , Antonio Galli, Michela Gravina, Vincenzo Moscato , and Giancarlo Sperl	</a:t>
            </a:r>
            <a:br>
              <a:rPr lang="en-US" altLang="zh-CN" b="0" i="1" dirty="0">
                <a:solidFill>
                  <a:schemeClr val="tx1"/>
                </a:solidFill>
                <a:effectLst/>
                <a:latin typeface="Times New Roman" panose="02020603050405020304" pitchFamily="18" charset="0"/>
                <a:cs typeface="Times New Roman" panose="02020603050405020304" pitchFamily="18" charset="0"/>
              </a:rPr>
            </a:br>
            <a:endParaRPr lang="en-US" altLang="zh-CN" b="0" i="1" dirty="0">
              <a:solidFill>
                <a:schemeClr val="tx1"/>
              </a:solidFill>
              <a:effectLst/>
              <a:latin typeface="Times New Roman" panose="02020603050405020304" pitchFamily="18" charset="0"/>
              <a:cs typeface="Times New Roman" panose="02020603050405020304" pitchFamily="18" charset="0"/>
            </a:endParaRPr>
          </a:p>
          <a:p>
            <a:pPr algn="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IEEE TRANSACTIONS ON COMPUTERS</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JANUARY 2022</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dirty="0">
                <a:solidFill>
                  <a:srgbClr val="1C6299"/>
                </a:solidFill>
                <a:latin typeface="Times New Roman" panose="02020603050405020304" pitchFamily="18" charset="0"/>
                <a:cs typeface="Times New Roman" panose="02020603050405020304" pitchFamily="18" charset="0"/>
              </a:rPr>
            </a:br>
            <a:endParaRPr lang="en-US" altLang="zh-CN" b="1" dirty="0">
              <a:solidFill>
                <a:srgbClr val="1C62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5" y="1684020"/>
            <a:ext cx="7777480" cy="1076325"/>
          </a:xfrm>
          <a:prstGeom prst="rect">
            <a:avLst/>
          </a:prstGeom>
          <a:noFill/>
        </p:spPr>
        <p:txBody>
          <a:bodyPr wrap="square" rtlCol="0">
            <a:spAutoFit/>
          </a:bodyPr>
          <a:lstStyle/>
          <a:p>
            <a:pPr algn="l" defTabSz="913765">
              <a:defRPr/>
            </a:pPr>
            <a:r>
              <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Deep Learning for HDD Health Assessment: An Application Based on LSTM</a:t>
            </a:r>
            <a:endPar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汇报人：孙俊楠</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custDataLst>
              <p:tags r:id="rId5"/>
            </p:custDataLst>
          </p:nvPr>
        </p:nvPicPr>
        <p:blipFill>
          <a:blip r:embed="rId6"/>
          <a:srcRect t="5088" b="9599"/>
          <a:stretch>
            <a:fillRect/>
          </a:stretch>
        </p:blipFill>
        <p:spPr>
          <a:xfrm>
            <a:off x="2188845" y="789305"/>
            <a:ext cx="7039610" cy="2065655"/>
          </a:xfrm>
          <a:prstGeom prst="rect">
            <a:avLst/>
          </a:prstGeom>
        </p:spPr>
      </p:pic>
      <p:sp>
        <p:nvSpPr>
          <p:cNvPr id="4" name="文本框 3"/>
          <p:cNvSpPr txBox="1"/>
          <p:nvPr/>
        </p:nvSpPr>
        <p:spPr>
          <a:xfrm>
            <a:off x="851535" y="2891155"/>
            <a:ext cx="11062970" cy="42735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Fig.7. 在百度数据集上的最佳模型(LSTM-48H)与以前在硬盘健康状态评估任务上提出的模型的比较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custDataLst>
              <p:tags r:id="rId7"/>
            </p:custDataLst>
          </p:nvPr>
        </p:nvPicPr>
        <p:blipFill>
          <a:blip r:embed="rId8"/>
          <a:srcRect t="2465" b="3434"/>
          <a:stretch>
            <a:fillRect/>
          </a:stretch>
        </p:blipFill>
        <p:spPr>
          <a:xfrm>
            <a:off x="2350770" y="3294380"/>
            <a:ext cx="6096000" cy="2835910"/>
          </a:xfrm>
          <a:prstGeom prst="rect">
            <a:avLst/>
          </a:prstGeom>
        </p:spPr>
      </p:pic>
      <p:sp>
        <p:nvSpPr>
          <p:cNvPr id="6" name="文本框 5"/>
          <p:cNvSpPr txBox="1"/>
          <p:nvPr/>
        </p:nvSpPr>
        <p:spPr>
          <a:xfrm>
            <a:off x="857885" y="6205220"/>
            <a:ext cx="10765155" cy="47371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Fig.8. </a:t>
            </a:r>
            <a:r>
              <a:rPr lang="zh-CN" altLang="en-US">
                <a:latin typeface="微软雅黑" panose="020B0503020204020204" pitchFamily="34" charset="-122"/>
                <a:ea typeface="微软雅黑" panose="020B0503020204020204" pitchFamily="34" charset="-122"/>
                <a:cs typeface="微软雅黑" panose="020B0503020204020204" pitchFamily="34" charset="-122"/>
              </a:rPr>
              <a:t>在百度数据集上的最佳模型(LSTM-48H)与以前在硬盘故障预测任务上提出的模型的比较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203835" y="3021330"/>
            <a:ext cx="11710670" cy="43243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Fig.9. Backblaze数据集上的最佳模型（LSTM-TW14天和Q45天）与以前提出的硬盘健康状态评估任务模型的比较 </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0" y="5843905"/>
            <a:ext cx="12090400" cy="48641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Fig.10. </a:t>
            </a:r>
            <a:r>
              <a:rPr lang="zh-CN" altLang="en-US">
                <a:latin typeface="微软雅黑" panose="020B0503020204020204" pitchFamily="34" charset="-122"/>
                <a:ea typeface="微软雅黑" panose="020B0503020204020204" pitchFamily="34" charset="-122"/>
                <a:cs typeface="微软雅黑" panose="020B0503020204020204" pitchFamily="34" charset="-122"/>
              </a:rPr>
              <a:t>Backblaze数据集上的最佳模型（LSTM-TW14天和Q45天）与以前提出的硬盘驱动器故障预测任务模型的比较</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5"/>
            </p:custDataLst>
          </p:nvPr>
        </p:nvPicPr>
        <p:blipFill>
          <a:blip r:embed="rId6"/>
          <a:stretch>
            <a:fillRect/>
          </a:stretch>
        </p:blipFill>
        <p:spPr>
          <a:xfrm>
            <a:off x="2807335" y="789305"/>
            <a:ext cx="6563995" cy="22085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2807335" y="3907155"/>
            <a:ext cx="6656070" cy="17094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总结</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1561465" y="1753870"/>
            <a:ext cx="7830820" cy="1028065"/>
          </a:xfrm>
          <a:prstGeom prst="rect">
            <a:avLst/>
          </a:prstGeom>
          <a:noFill/>
        </p:spPr>
        <p:txBody>
          <a:bodyPr wrap="square" rtlCol="0" anchor="t">
            <a:noAutofit/>
          </a:bodyPr>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基本贡献在于</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LSTM</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与一种技术相结合，以解决训练数据的不平衡性质，以及数据驱动的健康程度级别定义。</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561465" y="2781935"/>
            <a:ext cx="7576820" cy="1647190"/>
          </a:xfrm>
          <a:prstGeom prst="rect">
            <a:avLst/>
          </a:prstGeom>
          <a:noFill/>
        </p:spPr>
        <p:txBody>
          <a:bodyPr wrap="square" rtlCol="0">
            <a:noAutofit/>
          </a:bodyPr>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优点：对底层数据的不同性质显示了更大的灵活性，从而优于各种替代模型。模型的精确度得到了提高。</a:t>
            </a:r>
            <a:endParaRPr lang="zh-CN" altLang="en-US" sz="2000">
              <a:latin typeface="微软雅黑" panose="020B0503020204020204" pitchFamily="34" charset="-122"/>
              <a:ea typeface="微软雅黑" panose="020B0503020204020204" pitchFamily="34" charset="-122"/>
            </a:endParaRPr>
          </a:p>
          <a:p>
            <a:endParaRPr lang="zh-CN" altLang="en-US" sz="2000">
              <a:latin typeface="微软雅黑" panose="020B0503020204020204" pitchFamily="34" charset="-122"/>
              <a:ea typeface="微软雅黑" panose="020B0503020204020204" pitchFamily="34" charset="-122"/>
            </a:endParaRPr>
          </a:p>
          <a:p>
            <a:pPr marL="342900" indent="-342900">
              <a:buFont typeface="Wingdings" panose="05000000000000000000" charset="0"/>
              <a:buChar char="Ø"/>
            </a:pPr>
            <a:r>
              <a:rPr lang="zh-CN" altLang="en-US" sz="2000">
                <a:latin typeface="微软雅黑" panose="020B0503020204020204" pitchFamily="34" charset="-122"/>
                <a:ea typeface="微软雅黑" panose="020B0503020204020204" pitchFamily="34" charset="-122"/>
              </a:rPr>
              <a:t>展望：应该对不同的健康度设置进行广泛、详细的调查，评估将现实世界应用程序的约束纳入讨论的自动化流程的利弊，从而进一步细化健康度定义策略。</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flipH="1">
            <a:off x="0" y="0"/>
            <a:ext cx="12192000" cy="723900"/>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矩形 5"/>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8" name="文本框 7"/>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07837" y="136675"/>
            <a:ext cx="1663415" cy="487234"/>
          </a:xfrm>
          <a:prstGeom prst="rect">
            <a:avLst/>
          </a:prstGeom>
        </p:spPr>
      </p:pic>
      <p:sp>
        <p:nvSpPr>
          <p:cNvPr id="7" name="文本框 6"/>
          <p:cNvSpPr txBox="1"/>
          <p:nvPr>
            <p:custDataLst>
              <p:tags r:id="rId2"/>
            </p:custDataLst>
          </p:nvPr>
        </p:nvSpPr>
        <p:spPr>
          <a:xfrm>
            <a:off x="4967091" y="624116"/>
            <a:ext cx="1504710" cy="706755"/>
          </a:xfrm>
          <a:prstGeom prst="rect">
            <a:avLst/>
          </a:prstGeom>
          <a:noFill/>
        </p:spPr>
        <p:txBody>
          <a:bodyPr wrap="square" rtlCol="0">
            <a:spAutoFit/>
          </a:bodyPr>
          <a:p>
            <a:pPr algn="dist"/>
            <a:r>
              <a:rPr lang="zh-CN" altLang="en-US" sz="4000" b="1" dirty="0">
                <a:solidFill>
                  <a:schemeClr val="tx1"/>
                </a:solidFill>
                <a:effectLst>
                  <a:outerShdw blurRad="38100" dist="38100" dir="2700000" algn="tl">
                    <a:srgbClr val="000000">
                      <a:alpha val="43137"/>
                    </a:srgbClr>
                  </a:outerShdw>
                </a:effectLst>
                <a:latin typeface="+mj-ea"/>
                <a:ea typeface="+mj-ea"/>
              </a:rPr>
              <a:t>目录</a:t>
            </a:r>
            <a:r>
              <a:rPr lang="en-US" altLang="zh-CN" sz="4000" b="1" dirty="0">
                <a:solidFill>
                  <a:schemeClr val="tx1"/>
                </a:solidFill>
                <a:effectLst>
                  <a:outerShdw blurRad="38100" dist="38100" dir="2700000" algn="tl">
                    <a:srgbClr val="000000">
                      <a:alpha val="43137"/>
                    </a:srgbClr>
                  </a:outerShdw>
                </a:effectLst>
                <a:latin typeface="+mj-ea"/>
                <a:ea typeface="+mj-ea"/>
              </a:rPr>
              <a:t> </a:t>
            </a:r>
            <a:endParaRPr lang="en-US" altLang="zh-CN" sz="4000" b="1" dirty="0">
              <a:solidFill>
                <a:schemeClr val="tx1"/>
              </a:solidFill>
              <a:effectLst>
                <a:outerShdw blurRad="38100" dist="38100" dir="2700000" algn="tl">
                  <a:srgbClr val="000000">
                    <a:alpha val="43137"/>
                  </a:srgbClr>
                </a:outerShdw>
              </a:effectLst>
              <a:latin typeface="+mj-ea"/>
              <a:ea typeface="+mj-ea"/>
            </a:endParaRPr>
          </a:p>
        </p:txBody>
      </p:sp>
      <p:sp>
        <p:nvSpPr>
          <p:cNvPr id="9" name="矩形 8"/>
          <p:cNvSpPr/>
          <p:nvPr>
            <p:custDataLst>
              <p:tags r:id="rId3"/>
            </p:custDataLst>
          </p:nvPr>
        </p:nvSpPr>
        <p:spPr>
          <a:xfrm>
            <a:off x="4372230" y="1330758"/>
            <a:ext cx="2694432" cy="460375"/>
          </a:xfrm>
          <a:prstGeom prst="rect">
            <a:avLst/>
          </a:prstGeom>
        </p:spPr>
        <p:txBody>
          <a:bodyPr wrap="square">
            <a:spAutoFit/>
          </a:bodyPr>
          <a:p>
            <a:pPr algn="ctr"/>
            <a:r>
              <a:rPr lang="en-US" altLang="zh-CN" sz="2400" b="1" i="1" dirty="0">
                <a:solidFill>
                  <a:schemeClr val="tx1"/>
                </a:solidFill>
                <a:effectLst>
                  <a:innerShdw blurRad="25400" dist="25400" dir="13500000">
                    <a:prstClr val="black">
                      <a:alpha val="50000"/>
                    </a:prstClr>
                  </a:innerShdw>
                </a:effectLst>
                <a:latin typeface="+mj-ea"/>
                <a:ea typeface="+mj-ea"/>
              </a:rPr>
              <a:t>·CONTENTS·</a:t>
            </a:r>
            <a:endParaRPr lang="en-US" altLang="zh-CN" sz="2400" b="1" i="1" dirty="0">
              <a:solidFill>
                <a:schemeClr val="tx1"/>
              </a:solidFill>
              <a:effectLst>
                <a:innerShdw blurRad="25400" dist="25400" dir="13500000">
                  <a:prstClr val="black">
                    <a:alpha val="50000"/>
                  </a:prstClr>
                </a:innerShdw>
              </a:effectLst>
              <a:latin typeface="+mj-ea"/>
              <a:ea typeface="+mj-ea"/>
            </a:endParaRPr>
          </a:p>
        </p:txBody>
      </p:sp>
      <p:grpSp>
        <p:nvGrpSpPr>
          <p:cNvPr id="20" name="Group 5" descr="7b0a2020202022776f7264617274223a20227b5c2269645c223a343532343831352c5c227469645c223a31333437377d220a7d0a"/>
          <p:cNvGrpSpPr/>
          <p:nvPr/>
        </p:nvGrpSpPr>
        <p:grpSpPr>
          <a:xfrm>
            <a:off x="1336675" y="2273300"/>
            <a:ext cx="6176003" cy="3218815"/>
            <a:chOff x="2140077" y="3159529"/>
            <a:chExt cx="5324624" cy="2938797"/>
          </a:xfrm>
        </p:grpSpPr>
        <p:sp>
          <p:nvSpPr>
            <p:cNvPr id="11" name="Rectangle 6"/>
            <p:cNvSpPr/>
            <p:nvPr>
              <p:custDataLst>
                <p:tags r:id="rId4"/>
              </p:custDataLst>
            </p:nvPr>
          </p:nvSpPr>
          <p:spPr bwMode="auto">
            <a:xfrm>
              <a:off x="2140077"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1</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8" name="Rectangle 13"/>
            <p:cNvSpPr/>
            <p:nvPr>
              <p:custDataLst>
                <p:tags r:id="rId5"/>
              </p:custDataLst>
            </p:nvPr>
          </p:nvSpPr>
          <p:spPr bwMode="auto">
            <a:xfrm>
              <a:off x="2140077"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3</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19" name="Rectangle 14"/>
            <p:cNvSpPr/>
            <p:nvPr>
              <p:custDataLst>
                <p:tags r:id="rId6"/>
              </p:custDataLst>
            </p:nvPr>
          </p:nvSpPr>
          <p:spPr bwMode="auto">
            <a:xfrm>
              <a:off x="2140077" y="5322842"/>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5</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24" name="Rectangle 15"/>
            <p:cNvSpPr/>
            <p:nvPr>
              <p:custDataLst>
                <p:tags r:id="rId7"/>
              </p:custDataLst>
            </p:nvPr>
          </p:nvSpPr>
          <p:spPr bwMode="auto">
            <a:xfrm>
              <a:off x="6780625" y="3159529"/>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2</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32" name="Rectangle 16"/>
            <p:cNvSpPr/>
            <p:nvPr>
              <p:custDataLst>
                <p:tags r:id="rId8"/>
              </p:custDataLst>
            </p:nvPr>
          </p:nvSpPr>
          <p:spPr bwMode="auto">
            <a:xfrm>
              <a:off x="6780625" y="4241185"/>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4</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sp>
          <p:nvSpPr>
            <p:cNvPr id="36" name="Rectangle 17"/>
            <p:cNvSpPr/>
            <p:nvPr>
              <p:custDataLst>
                <p:tags r:id="rId9"/>
              </p:custDataLst>
            </p:nvPr>
          </p:nvSpPr>
          <p:spPr bwMode="auto">
            <a:xfrm>
              <a:off x="6780625" y="5322842"/>
              <a:ext cx="684076" cy="775484"/>
            </a:xfrm>
            <a:prstGeom prst="rect">
              <a:avLst/>
            </a:prstGeom>
            <a:gradFill>
              <a:gsLst>
                <a:gs pos="0">
                  <a:srgbClr val="007BD3"/>
                </a:gs>
                <a:gs pos="100000">
                  <a:srgbClr val="034373"/>
                </a:gs>
              </a:gsLst>
              <a:lin ang="5400000" scaled="0"/>
            </a:gradFill>
            <a:ln w="22225" cap="flat" cmpd="sng" algn="ctr">
              <a:solidFill>
                <a:schemeClr val="accent5">
                  <a:lumMod val="20000"/>
                  <a:lumOff val="80000"/>
                </a:schemeClr>
              </a:solidFill>
              <a:prstDash val="solid"/>
              <a:round/>
              <a:headEnd type="none" w="med" len="med"/>
              <a:tailEnd type="none" w="med" len="med"/>
            </a:ln>
            <a:effectLst>
              <a:outerShdw blurRad="25400" dist="38100" dir="2700000" algn="tl" rotWithShape="0">
                <a:prstClr val="black">
                  <a:alpha val="35000"/>
                </a:prstClr>
              </a:outerShdw>
            </a:effectLst>
          </p:spPr>
          <p:txBody>
            <a:bodyPr rot="0" spcFirstLastPara="0" vert="horz" wrap="none" lIns="91440" tIns="45720" rIns="91440" bIns="45720" anchor="ctr" anchorCtr="1" forceAA="0" compatLnSpc="1">
              <a:noAutofit/>
            </a:bodyPr>
            <a:p>
              <a:pPr algn="ctr"/>
              <a:r>
                <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rPr>
                <a:t>6</a:t>
              </a:r>
              <a:endParaRPr lang="en-US" altLang="zh-CN" sz="3600" b="1" dirty="0">
                <a:ln>
                  <a:solidFill>
                    <a:schemeClr val="bg1">
                      <a:lumMod val="65000"/>
                    </a:schemeClr>
                  </a:solidFill>
                </a:ln>
                <a:solidFill>
                  <a:schemeClr val="bg1"/>
                </a:solidFill>
                <a:latin typeface="Times New Roman" panose="02020603050405020304" pitchFamily="18" charset="0"/>
                <a:cs typeface="Times New Roman" panose="02020603050405020304" pitchFamily="18" charset="0"/>
              </a:endParaRPr>
            </a:p>
          </p:txBody>
        </p:sp>
      </p:grpSp>
      <p:grpSp>
        <p:nvGrpSpPr>
          <p:cNvPr id="45" name="组合 44"/>
          <p:cNvGrpSpPr/>
          <p:nvPr/>
        </p:nvGrpSpPr>
        <p:grpSpPr>
          <a:xfrm>
            <a:off x="10107930" y="6148705"/>
            <a:ext cx="1752600" cy="238760"/>
            <a:chOff x="273050" y="153988"/>
            <a:chExt cx="2566991" cy="514350"/>
          </a:xfrm>
          <a:solidFill>
            <a:schemeClr val="bg1"/>
          </a:solidFill>
          <a:effectLst>
            <a:outerShdw blurRad="50800" dist="38100" dir="2700000" algn="tl" rotWithShape="0">
              <a:prstClr val="black">
                <a:alpha val="40000"/>
              </a:prstClr>
            </a:outerShdw>
          </a:effectLst>
        </p:grpSpPr>
        <p:sp>
          <p:nvSpPr>
            <p:cNvPr id="46" name="矩形 45"/>
            <p:cNvSpPr/>
            <p:nvPr>
              <p:custDataLst>
                <p:tags r:id="rId10"/>
              </p:custDataLst>
            </p:nvPr>
          </p:nvSpPr>
          <p:spPr>
            <a:xfrm>
              <a:off x="273050"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矩形 46"/>
            <p:cNvSpPr/>
            <p:nvPr>
              <p:custDataLst>
                <p:tags r:id="rId11"/>
              </p:custDataLst>
            </p:nvPr>
          </p:nvSpPr>
          <p:spPr>
            <a:xfrm>
              <a:off x="719138"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矩形 47"/>
            <p:cNvSpPr/>
            <p:nvPr>
              <p:custDataLst>
                <p:tags r:id="rId12"/>
              </p:custDataLst>
            </p:nvPr>
          </p:nvSpPr>
          <p:spPr>
            <a:xfrm>
              <a:off x="1165226"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矩形 48"/>
            <p:cNvSpPr/>
            <p:nvPr>
              <p:custDataLst>
                <p:tags r:id="rId13"/>
              </p:custDataLst>
            </p:nvPr>
          </p:nvSpPr>
          <p:spPr>
            <a:xfrm>
              <a:off x="1611314"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矩形 49"/>
            <p:cNvSpPr/>
            <p:nvPr>
              <p:custDataLst>
                <p:tags r:id="rId14"/>
              </p:custDataLst>
            </p:nvPr>
          </p:nvSpPr>
          <p:spPr>
            <a:xfrm>
              <a:off x="2057402"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50"/>
            <p:cNvSpPr/>
            <p:nvPr>
              <p:custDataLst>
                <p:tags r:id="rId15"/>
              </p:custDataLst>
            </p:nvPr>
          </p:nvSpPr>
          <p:spPr>
            <a:xfrm>
              <a:off x="2503491" y="153988"/>
              <a:ext cx="336550" cy="514350"/>
            </a:xfrm>
            <a:prstGeom prst="rect">
              <a:avLst/>
            </a:prstGeom>
            <a:solidFill>
              <a:schemeClr val="accent1">
                <a:lumMod val="7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 name="文本框 3"/>
          <p:cNvSpPr txBox="1"/>
          <p:nvPr/>
        </p:nvSpPr>
        <p:spPr>
          <a:xfrm>
            <a:off x="2338070" y="238506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景</a:t>
            </a:r>
            <a:endParaRPr lang="zh-CN" altLang="en-US" sz="2800">
              <a:latin typeface="微软雅黑" panose="020B0503020204020204" pitchFamily="34" charset="-122"/>
              <a:ea typeface="微软雅黑" panose="020B0503020204020204" pitchFamily="34" charset="-122"/>
            </a:endParaRPr>
          </a:p>
        </p:txBody>
      </p:sp>
      <p:sp>
        <p:nvSpPr>
          <p:cNvPr id="10" name="文本框 9"/>
          <p:cNvSpPr txBox="1"/>
          <p:nvPr>
            <p:custDataLst>
              <p:tags r:id="rId16"/>
            </p:custDataLst>
          </p:nvPr>
        </p:nvSpPr>
        <p:spPr>
          <a:xfrm>
            <a:off x="7852410" y="238506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相</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关</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工</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作</a:t>
            </a:r>
            <a:endParaRPr lang="zh-CN" altLang="en-US" sz="2800">
              <a:latin typeface="微软雅黑" panose="020B0503020204020204" pitchFamily="34" charset="-122"/>
              <a:ea typeface="微软雅黑" panose="020B0503020204020204" pitchFamily="34" charset="-122"/>
            </a:endParaRPr>
          </a:p>
        </p:txBody>
      </p:sp>
      <p:sp>
        <p:nvSpPr>
          <p:cNvPr id="21" name="文本框 20"/>
          <p:cNvSpPr txBox="1"/>
          <p:nvPr>
            <p:custDataLst>
              <p:tags r:id="rId17"/>
            </p:custDataLst>
          </p:nvPr>
        </p:nvSpPr>
        <p:spPr>
          <a:xfrm>
            <a:off x="233807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方</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法</a:t>
            </a:r>
            <a:endParaRPr lang="zh-CN" altLang="en-US" sz="2800">
              <a:latin typeface="微软雅黑" panose="020B0503020204020204" pitchFamily="34" charset="-122"/>
              <a:ea typeface="微软雅黑" panose="020B0503020204020204" pitchFamily="34" charset="-122"/>
            </a:endParaRPr>
          </a:p>
        </p:txBody>
      </p:sp>
      <p:sp>
        <p:nvSpPr>
          <p:cNvPr id="22" name="文本框 21"/>
          <p:cNvSpPr txBox="1"/>
          <p:nvPr>
            <p:custDataLst>
              <p:tags r:id="rId18"/>
            </p:custDataLst>
          </p:nvPr>
        </p:nvSpPr>
        <p:spPr>
          <a:xfrm>
            <a:off x="7852410" y="3583305"/>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endParaRPr lang="zh-CN" altLang="en-US" sz="2800">
              <a:latin typeface="微软雅黑" panose="020B0503020204020204" pitchFamily="34" charset="-122"/>
              <a:ea typeface="微软雅黑" panose="020B0503020204020204" pitchFamily="34" charset="-122"/>
            </a:endParaRPr>
          </a:p>
        </p:txBody>
      </p:sp>
      <p:sp>
        <p:nvSpPr>
          <p:cNvPr id="23" name="文本框 22"/>
          <p:cNvSpPr txBox="1"/>
          <p:nvPr>
            <p:custDataLst>
              <p:tags r:id="rId19"/>
            </p:custDataLst>
          </p:nvPr>
        </p:nvSpPr>
        <p:spPr>
          <a:xfrm>
            <a:off x="2338070" y="478155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实</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验</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结</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果</a:t>
            </a:r>
            <a:endParaRPr lang="zh-CN" altLang="en-US" sz="2800">
              <a:latin typeface="微软雅黑" panose="020B0503020204020204" pitchFamily="34" charset="-122"/>
              <a:ea typeface="微软雅黑" panose="020B0503020204020204" pitchFamily="34" charset="-122"/>
            </a:endParaRPr>
          </a:p>
        </p:txBody>
      </p:sp>
      <p:sp>
        <p:nvSpPr>
          <p:cNvPr id="25" name="文本框 24"/>
          <p:cNvSpPr txBox="1"/>
          <p:nvPr>
            <p:custDataLst>
              <p:tags r:id="rId20"/>
            </p:custDataLst>
          </p:nvPr>
        </p:nvSpPr>
        <p:spPr>
          <a:xfrm>
            <a:off x="7852410" y="4781550"/>
            <a:ext cx="2485390" cy="677545"/>
          </a:xfrm>
          <a:prstGeom prst="rect">
            <a:avLst/>
          </a:prstGeom>
          <a:noFill/>
        </p:spPr>
        <p:txBody>
          <a:bodyPr wrap="square" rtlCol="0">
            <a:noAutofit/>
          </a:bodyPr>
          <a:p>
            <a:r>
              <a:rPr lang="zh-CN" altLang="en-US" sz="2800">
                <a:latin typeface="微软雅黑" panose="020B0503020204020204" pitchFamily="34" charset="-122"/>
                <a:ea typeface="微软雅黑" panose="020B0503020204020204" pitchFamily="34" charset="-122"/>
              </a:rPr>
              <a:t>总</a:t>
            </a:r>
            <a:r>
              <a:rPr lang="en-US" altLang="zh-CN" sz="2800">
                <a:latin typeface="微软雅黑" panose="020B0503020204020204" pitchFamily="34" charset="-122"/>
                <a:ea typeface="微软雅黑" panose="020B0503020204020204" pitchFamily="34" charset="-122"/>
              </a:rPr>
              <a:t> </a:t>
            </a:r>
            <a:r>
              <a:rPr lang="zh-CN" altLang="en-US" sz="2800">
                <a:latin typeface="微软雅黑" panose="020B0503020204020204" pitchFamily="34" charset="-122"/>
                <a:ea typeface="微软雅黑" panose="020B0503020204020204" pitchFamily="34" charset="-122"/>
              </a:rPr>
              <a:t>结</a:t>
            </a:r>
            <a:endParaRPr lang="zh-CN" altLang="en-US" sz="28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2" name="箭头: 右 31"/>
          <p:cNvSpPr/>
          <p:nvPr/>
        </p:nvSpPr>
        <p:spPr>
          <a:xfrm rot="5400000">
            <a:off x="10083165" y="4504690"/>
            <a:ext cx="608965" cy="302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任意多边形: 形状 14"/>
          <p:cNvSpPr/>
          <p:nvPr/>
        </p:nvSpPr>
        <p:spPr>
          <a:xfrm>
            <a:off x="-29029" y="2014750"/>
            <a:ext cx="12830629" cy="2859329"/>
          </a:xfrm>
          <a:custGeom>
            <a:avLst/>
            <a:gdLst>
              <a:gd name="connsiteX0" fmla="*/ 0 w 12830629"/>
              <a:gd name="connsiteY0" fmla="*/ 2859329 h 2859329"/>
              <a:gd name="connsiteX1" fmla="*/ 1378858 w 12830629"/>
              <a:gd name="connsiteY1" fmla="*/ 798301 h 2859329"/>
              <a:gd name="connsiteX2" fmla="*/ 4601029 w 12830629"/>
              <a:gd name="connsiteY2" fmla="*/ 2743215 h 2859329"/>
              <a:gd name="connsiteX3" fmla="*/ 6081486 w 12830629"/>
              <a:gd name="connsiteY3" fmla="*/ 348358 h 2859329"/>
              <a:gd name="connsiteX4" fmla="*/ 8839200 w 12830629"/>
              <a:gd name="connsiteY4" fmla="*/ 2351329 h 2859329"/>
              <a:gd name="connsiteX5" fmla="*/ 10334172 w 12830629"/>
              <a:gd name="connsiteY5" fmla="*/ 15 h 2859329"/>
              <a:gd name="connsiteX6" fmla="*/ 12830629 w 12830629"/>
              <a:gd name="connsiteY6" fmla="*/ 2322301 h 28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0629" h="2859329">
                <a:moveTo>
                  <a:pt x="0" y="2859329"/>
                </a:moveTo>
                <a:cubicBezTo>
                  <a:pt x="306010" y="1838491"/>
                  <a:pt x="612020" y="817653"/>
                  <a:pt x="1378858" y="798301"/>
                </a:cubicBezTo>
                <a:cubicBezTo>
                  <a:pt x="2145696" y="778949"/>
                  <a:pt x="3817258" y="2818205"/>
                  <a:pt x="4601029" y="2743215"/>
                </a:cubicBezTo>
                <a:cubicBezTo>
                  <a:pt x="5384800" y="2668225"/>
                  <a:pt x="5375124" y="413672"/>
                  <a:pt x="6081486" y="348358"/>
                </a:cubicBezTo>
                <a:cubicBezTo>
                  <a:pt x="6787848" y="283044"/>
                  <a:pt x="8130419" y="2409386"/>
                  <a:pt x="8839200" y="2351329"/>
                </a:cubicBezTo>
                <a:cubicBezTo>
                  <a:pt x="9547981" y="2293272"/>
                  <a:pt x="9668934" y="4853"/>
                  <a:pt x="10334172" y="15"/>
                </a:cubicBezTo>
                <a:cubicBezTo>
                  <a:pt x="10999410" y="-4823"/>
                  <a:pt x="11915019" y="1158739"/>
                  <a:pt x="12830629" y="2322301"/>
                </a:cubicBezTo>
              </a:path>
            </a:pathLst>
          </a:custGeom>
          <a:noFill/>
          <a:ln w="19050">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nvGrpSpPr>
          <p:cNvPr id="29" name="组合 28"/>
          <p:cNvGrpSpPr/>
          <p:nvPr/>
        </p:nvGrpSpPr>
        <p:grpSpPr>
          <a:xfrm>
            <a:off x="878710" y="2522765"/>
            <a:ext cx="638628" cy="638628"/>
            <a:chOff x="878710" y="2380343"/>
            <a:chExt cx="638628" cy="638628"/>
          </a:xfrm>
          <a:solidFill>
            <a:schemeClr val="accent1">
              <a:lumMod val="75000"/>
            </a:schemeClr>
          </a:solidFill>
        </p:grpSpPr>
        <p:sp>
          <p:nvSpPr>
            <p:cNvPr id="34" name="椭圆 33"/>
            <p:cNvSpPr/>
            <p:nvPr/>
          </p:nvSpPr>
          <p:spPr>
            <a:xfrm>
              <a:off x="878710" y="2380343"/>
              <a:ext cx="638628" cy="63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5" name="文本框 20"/>
            <p:cNvSpPr txBox="1"/>
            <p:nvPr/>
          </p:nvSpPr>
          <p:spPr>
            <a:xfrm>
              <a:off x="878710" y="2499602"/>
              <a:ext cx="638628" cy="398780"/>
            </a:xfrm>
            <a:prstGeom prst="rect">
              <a:avLst/>
            </a:prstGeom>
            <a:noFill/>
            <a:extLst>
              <a:ext uri="{909E8E84-426E-40DD-AFC4-6F175D3DCCD1}">
                <a14:hiddenFill xmlns:a14="http://schemas.microsoft.com/office/drawing/2010/main">
                  <a:grpFill/>
                </a14:hiddenFill>
              </a:ext>
            </a:extLst>
          </p:spPr>
          <p:txBody>
            <a:bodyPr wrap="square" rtlCol="0">
              <a:spAutoFit/>
            </a:bodyPr>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01</a:t>
              </a:r>
              <a:endParaRPr lang="en-US" altLang="zh-CN" sz="2000" spc="3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36" name="组合 35"/>
          <p:cNvGrpSpPr/>
          <p:nvPr/>
        </p:nvGrpSpPr>
        <p:grpSpPr>
          <a:xfrm>
            <a:off x="4182388" y="4351565"/>
            <a:ext cx="638628" cy="638628"/>
            <a:chOff x="4182388" y="4209143"/>
            <a:chExt cx="638628" cy="638628"/>
          </a:xfrm>
        </p:grpSpPr>
        <p:sp>
          <p:nvSpPr>
            <p:cNvPr id="37" name="椭圆 36"/>
            <p:cNvSpPr/>
            <p:nvPr/>
          </p:nvSpPr>
          <p:spPr>
            <a:xfrm>
              <a:off x="4182388" y="4209143"/>
              <a:ext cx="638628" cy="638628"/>
            </a:xfrm>
            <a:prstGeom prst="ellipse">
              <a:avLst/>
            </a:prstGeom>
            <a:solidFill>
              <a:schemeClr val="bg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8" name="文本框 22"/>
            <p:cNvSpPr txBox="1"/>
            <p:nvPr/>
          </p:nvSpPr>
          <p:spPr>
            <a:xfrm>
              <a:off x="4182388" y="4328402"/>
              <a:ext cx="638628" cy="400110"/>
            </a:xfrm>
            <a:prstGeom prst="rect">
              <a:avLst/>
            </a:prstGeom>
            <a:noFill/>
          </p:spPr>
          <p:txBody>
            <a:bodyPr wrap="square" rtlCol="0">
              <a:spAutoFit/>
            </a:bodyPr>
            <a:p>
              <a:pPr algn="ctr"/>
              <a:r>
                <a:rPr lang="en-US" altLang="zh-CN" sz="2000" spc="300" dirty="0">
                  <a:cs typeface="+mn-ea"/>
                  <a:sym typeface="+mn-lt"/>
                </a:rPr>
                <a:t>02</a:t>
              </a:r>
              <a:endParaRPr lang="zh-CN" altLang="en-US" sz="2000" spc="300" dirty="0">
                <a:cs typeface="+mn-ea"/>
                <a:sym typeface="+mn-lt"/>
              </a:endParaRPr>
            </a:p>
          </p:txBody>
        </p:sp>
      </p:grpSp>
      <p:grpSp>
        <p:nvGrpSpPr>
          <p:cNvPr id="39" name="组合 38"/>
          <p:cNvGrpSpPr/>
          <p:nvPr/>
        </p:nvGrpSpPr>
        <p:grpSpPr>
          <a:xfrm>
            <a:off x="5776686" y="2014750"/>
            <a:ext cx="638628" cy="638628"/>
            <a:chOff x="5776686" y="1872328"/>
            <a:chExt cx="638628" cy="638628"/>
          </a:xfrm>
          <a:solidFill>
            <a:schemeClr val="accent1">
              <a:lumMod val="75000"/>
            </a:schemeClr>
          </a:solidFill>
        </p:grpSpPr>
        <p:sp>
          <p:nvSpPr>
            <p:cNvPr id="40" name="椭圆 39"/>
            <p:cNvSpPr/>
            <p:nvPr/>
          </p:nvSpPr>
          <p:spPr>
            <a:xfrm>
              <a:off x="5776686" y="1872328"/>
              <a:ext cx="638628" cy="63862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1" name="文本框 24"/>
            <p:cNvSpPr txBox="1"/>
            <p:nvPr/>
          </p:nvSpPr>
          <p:spPr>
            <a:xfrm>
              <a:off x="5776686" y="1991587"/>
              <a:ext cx="638628" cy="398780"/>
            </a:xfrm>
            <a:prstGeom prst="rect">
              <a:avLst/>
            </a:prstGeom>
            <a:noFill/>
            <a:extLst>
              <a:ext uri="{909E8E84-426E-40DD-AFC4-6F175D3DCCD1}">
                <a14:hiddenFill xmlns:a14="http://schemas.microsoft.com/office/drawing/2010/main">
                  <a:grpFill/>
                </a14:hiddenFill>
              </a:ext>
            </a:extLst>
          </p:spPr>
          <p:txBody>
            <a:bodyPr wrap="square" rtlCol="0">
              <a:spAutoFit/>
            </a:bodyPr>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03</a:t>
              </a:r>
              <a:endParaRPr lang="en-US" altLang="zh-CN" sz="2000" spc="300" dirty="0">
                <a:solidFill>
                  <a:schemeClr val="bg1"/>
                </a:solidFill>
                <a:latin typeface="Times New Roman" panose="02020603050405020304" pitchFamily="18" charset="0"/>
                <a:cs typeface="Times New Roman" panose="02020603050405020304" pitchFamily="18" charset="0"/>
                <a:sym typeface="+mn-lt"/>
              </a:endParaRPr>
            </a:p>
          </p:txBody>
        </p:sp>
      </p:grpSp>
      <p:grpSp>
        <p:nvGrpSpPr>
          <p:cNvPr id="42" name="组合 41"/>
          <p:cNvGrpSpPr/>
          <p:nvPr/>
        </p:nvGrpSpPr>
        <p:grpSpPr>
          <a:xfrm>
            <a:off x="8497586" y="3974194"/>
            <a:ext cx="638628" cy="638628"/>
            <a:chOff x="8497586" y="3831772"/>
            <a:chExt cx="638628" cy="638628"/>
          </a:xfrm>
        </p:grpSpPr>
        <p:sp>
          <p:nvSpPr>
            <p:cNvPr id="43" name="椭圆 42"/>
            <p:cNvSpPr/>
            <p:nvPr/>
          </p:nvSpPr>
          <p:spPr>
            <a:xfrm>
              <a:off x="8497586" y="3831772"/>
              <a:ext cx="638628" cy="638628"/>
            </a:xfrm>
            <a:prstGeom prst="ellipse">
              <a:avLst/>
            </a:prstGeom>
            <a:solidFill>
              <a:schemeClr val="bg1"/>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4" name="文本框 26"/>
            <p:cNvSpPr txBox="1"/>
            <p:nvPr/>
          </p:nvSpPr>
          <p:spPr>
            <a:xfrm>
              <a:off x="8497586" y="3951031"/>
              <a:ext cx="638628" cy="400110"/>
            </a:xfrm>
            <a:prstGeom prst="rect">
              <a:avLst/>
            </a:prstGeom>
            <a:noFill/>
          </p:spPr>
          <p:txBody>
            <a:bodyPr wrap="square" rtlCol="0">
              <a:spAutoFit/>
            </a:bodyPr>
            <a:p>
              <a:pPr algn="ctr"/>
              <a:r>
                <a:rPr lang="en-US" altLang="zh-CN" sz="2000" spc="300" dirty="0">
                  <a:cs typeface="+mn-ea"/>
                  <a:sym typeface="+mn-lt"/>
                </a:rPr>
                <a:t>04</a:t>
              </a:r>
              <a:endParaRPr lang="zh-CN" altLang="en-US" sz="2000" spc="300" dirty="0">
                <a:cs typeface="+mn-ea"/>
                <a:sym typeface="+mn-lt"/>
              </a:endParaRPr>
            </a:p>
          </p:txBody>
        </p:sp>
      </p:grpSp>
      <p:grpSp>
        <p:nvGrpSpPr>
          <p:cNvPr id="45" name="组合 44"/>
          <p:cNvGrpSpPr/>
          <p:nvPr/>
        </p:nvGrpSpPr>
        <p:grpSpPr>
          <a:xfrm>
            <a:off x="10036034" y="1680922"/>
            <a:ext cx="638628" cy="638628"/>
            <a:chOff x="10036034" y="1538500"/>
            <a:chExt cx="638628" cy="638628"/>
          </a:xfrm>
        </p:grpSpPr>
        <p:sp>
          <p:nvSpPr>
            <p:cNvPr id="46" name="椭圆 45"/>
            <p:cNvSpPr/>
            <p:nvPr/>
          </p:nvSpPr>
          <p:spPr>
            <a:xfrm>
              <a:off x="10036034" y="1538500"/>
              <a:ext cx="638628" cy="63862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cs typeface="+mn-ea"/>
                <a:sym typeface="+mn-lt"/>
              </a:endParaRPr>
            </a:p>
          </p:txBody>
        </p:sp>
        <p:sp>
          <p:nvSpPr>
            <p:cNvPr id="47" name="文本框 28"/>
            <p:cNvSpPr txBox="1"/>
            <p:nvPr/>
          </p:nvSpPr>
          <p:spPr>
            <a:xfrm>
              <a:off x="10036034" y="1657759"/>
              <a:ext cx="638628" cy="398780"/>
            </a:xfrm>
            <a:prstGeom prst="rect">
              <a:avLst/>
            </a:prstGeom>
            <a:noFill/>
          </p:spPr>
          <p:txBody>
            <a:bodyPr wrap="square" rtlCol="0">
              <a:spAutoFit/>
            </a:bodyPr>
            <a:p>
              <a:pPr algn="ctr"/>
              <a:r>
                <a:rPr lang="en-US" altLang="zh-CN" sz="2000" spc="300" dirty="0">
                  <a:solidFill>
                    <a:schemeClr val="bg1"/>
                  </a:solidFill>
                  <a:latin typeface="Times New Roman" panose="02020603050405020304" pitchFamily="18" charset="0"/>
                  <a:cs typeface="Times New Roman" panose="02020603050405020304" pitchFamily="18" charset="0"/>
                  <a:sym typeface="+mn-lt"/>
                </a:rPr>
                <a:t>05</a:t>
              </a:r>
              <a:endParaRPr lang="en-US" altLang="zh-CN" sz="2000" spc="300" dirty="0">
                <a:solidFill>
                  <a:schemeClr val="bg1"/>
                </a:solidFill>
                <a:latin typeface="Times New Roman" panose="02020603050405020304" pitchFamily="18" charset="0"/>
                <a:cs typeface="Times New Roman" panose="02020603050405020304" pitchFamily="18" charset="0"/>
                <a:sym typeface="+mn-lt"/>
              </a:endParaRPr>
            </a:p>
          </p:txBody>
        </p:sp>
      </p:grpSp>
      <p:sp>
        <p:nvSpPr>
          <p:cNvPr id="48" name="文本框 30"/>
          <p:cNvSpPr txBox="1"/>
          <p:nvPr/>
        </p:nvSpPr>
        <p:spPr>
          <a:xfrm>
            <a:off x="203835" y="3918585"/>
            <a:ext cx="2802255" cy="819150"/>
          </a:xfrm>
          <a:prstGeom prst="rect">
            <a:avLst/>
          </a:prstGeom>
          <a:noFill/>
        </p:spPr>
        <p:txBody>
          <a:bodyPr wrap="square" rtlCol="0">
            <a:noAutofit/>
          </a:bodyPr>
          <a:p>
            <a:pP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硬盘驱动器</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是当今数据中心的主要存储类型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9" name="文本框 31"/>
          <p:cNvSpPr txBox="1"/>
          <p:nvPr/>
        </p:nvSpPr>
        <p:spPr>
          <a:xfrm>
            <a:off x="851535" y="3265805"/>
            <a:ext cx="865505" cy="502920"/>
          </a:xfrm>
          <a:prstGeom prst="rect">
            <a:avLst/>
          </a:prstGeom>
          <a:noFill/>
        </p:spPr>
        <p:txBody>
          <a:bodyPr wrap="square" rtlCol="0">
            <a:noAutofit/>
          </a:bodyPr>
          <a:p>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HDD</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0" name="文本框 32"/>
          <p:cNvSpPr txBox="1"/>
          <p:nvPr/>
        </p:nvSpPr>
        <p:spPr>
          <a:xfrm>
            <a:off x="2602865" y="2819400"/>
            <a:ext cx="2843530" cy="878840"/>
          </a:xfrm>
          <a:prstGeom prst="rect">
            <a:avLst/>
          </a:prstGeom>
          <a:noFill/>
        </p:spPr>
        <p:txBody>
          <a:bodyPr wrap="square" rtlCol="0">
            <a:noAutofit/>
          </a:bodyPr>
          <a:p>
            <a:pPr>
              <a:lnSpc>
                <a:spcPts val="1800"/>
              </a:lnSpc>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HDD故障现在是导致数据中心服务停机、不可用和数据丢失的主要因素之一</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3" name="文本框 33"/>
          <p:cNvSpPr txBox="1"/>
          <p:nvPr/>
        </p:nvSpPr>
        <p:spPr>
          <a:xfrm>
            <a:off x="3302533" y="2212658"/>
            <a:ext cx="1518557" cy="398780"/>
          </a:xfrm>
          <a:prstGeom prst="rect">
            <a:avLst/>
          </a:prstGeom>
          <a:noFill/>
        </p:spPr>
        <p:txBody>
          <a:bodyPr wrap="square" rtlCol="0">
            <a:spAutoFit/>
          </a:bodyPr>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解决问题</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58" name="文本框 34"/>
          <p:cNvSpPr txBox="1"/>
          <p:nvPr/>
        </p:nvSpPr>
        <p:spPr>
          <a:xfrm>
            <a:off x="5223510" y="3907790"/>
            <a:ext cx="2874010" cy="1289050"/>
          </a:xfrm>
          <a:prstGeom prst="rect">
            <a:avLst/>
          </a:prstGeom>
          <a:noFill/>
        </p:spPr>
        <p:txBody>
          <a:bodyPr wrap="square" rtlCol="0">
            <a:noAutofit/>
          </a:bodyPr>
          <a:p>
            <a:pP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主要是利用基于自我监控分析和报告技术(SMART)属性的模型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0" name="文本框 35"/>
          <p:cNvSpPr txBox="1"/>
          <p:nvPr/>
        </p:nvSpPr>
        <p:spPr>
          <a:xfrm>
            <a:off x="5446395" y="3335655"/>
            <a:ext cx="1743710" cy="433070"/>
          </a:xfrm>
          <a:prstGeom prst="rect">
            <a:avLst/>
          </a:prstGeom>
          <a:noFill/>
        </p:spPr>
        <p:txBody>
          <a:bodyPr wrap="square" rtlCol="0">
            <a:noAutofit/>
          </a:bodyPr>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一般解决方法</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63" name="文本框 36"/>
          <p:cNvSpPr txBox="1"/>
          <p:nvPr/>
        </p:nvSpPr>
        <p:spPr>
          <a:xfrm>
            <a:off x="7190105" y="2306320"/>
            <a:ext cx="2534285" cy="843915"/>
          </a:xfrm>
          <a:prstGeom prst="rect">
            <a:avLst/>
          </a:prstGeom>
          <a:noFill/>
        </p:spPr>
        <p:txBody>
          <a:bodyPr wrap="square" rtlCol="0">
            <a:noAutofit/>
          </a:bodyPr>
          <a:p>
            <a:pPr>
              <a:lnSpc>
                <a:spcPts val="18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还存在</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数据稀疏性</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、对</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领域知识的需求、手工特征工程</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问题</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a:lnSpc>
                <a:spcPts val="1800"/>
              </a:lnSpc>
            </a:pP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5" name="文本框 37"/>
          <p:cNvSpPr txBox="1"/>
          <p:nvPr/>
        </p:nvSpPr>
        <p:spPr>
          <a:xfrm>
            <a:off x="7617927" y="1617760"/>
            <a:ext cx="1518557" cy="398780"/>
          </a:xfrm>
          <a:prstGeom prst="rect">
            <a:avLst/>
          </a:prstGeom>
          <a:noFill/>
        </p:spPr>
        <p:txBody>
          <a:bodyPr wrap="square" rtlCol="0">
            <a:spAutoFit/>
          </a:bodyPr>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面临挑战</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sp>
        <p:nvSpPr>
          <p:cNvPr id="66" name="文本框 38"/>
          <p:cNvSpPr txBox="1"/>
          <p:nvPr/>
        </p:nvSpPr>
        <p:spPr>
          <a:xfrm>
            <a:off x="9504045" y="3157220"/>
            <a:ext cx="2675890" cy="867410"/>
          </a:xfrm>
          <a:prstGeom prst="rect">
            <a:avLst/>
          </a:prstGeom>
          <a:noFill/>
        </p:spPr>
        <p:txBody>
          <a:bodyPr wrap="square" rtlCol="0">
            <a:noAutofit/>
          </a:bodyPr>
          <a:p>
            <a:pPr indent="0" fontAlgn="auto"/>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提出了一个结合</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SMART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属性和时态分析的基于LSTM的模型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7" name="文本框 39"/>
          <p:cNvSpPr txBox="1"/>
          <p:nvPr/>
        </p:nvSpPr>
        <p:spPr>
          <a:xfrm>
            <a:off x="10036175" y="2594610"/>
            <a:ext cx="1031875" cy="398780"/>
          </a:xfrm>
          <a:prstGeom prst="rect">
            <a:avLst/>
          </a:prstGeom>
          <a:noFill/>
        </p:spPr>
        <p:txBody>
          <a:bodyPr wrap="square" rtlCol="0">
            <a:spAutoFit/>
          </a:bodyPr>
          <a:p>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创新点</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endParaRPr>
          </a:p>
        </p:txBody>
      </p:sp>
      <p:grpSp>
        <p:nvGrpSpPr>
          <p:cNvPr id="68" name="组合 67"/>
          <p:cNvGrpSpPr/>
          <p:nvPr/>
        </p:nvGrpSpPr>
        <p:grpSpPr>
          <a:xfrm rot="578276">
            <a:off x="2745168" y="1484360"/>
            <a:ext cx="860324" cy="648488"/>
            <a:chOff x="7687960" y="2450071"/>
            <a:chExt cx="2416160" cy="1821229"/>
          </a:xfrm>
        </p:grpSpPr>
        <p:sp>
          <p:nvSpPr>
            <p:cNvPr id="69" name="任意多边形: 形状 50"/>
            <p:cNvSpPr/>
            <p:nvPr/>
          </p:nvSpPr>
          <p:spPr>
            <a:xfrm>
              <a:off x="7795260" y="2586700"/>
              <a:ext cx="2308860" cy="1684600"/>
            </a:xfrm>
            <a:custGeom>
              <a:avLst/>
              <a:gdLst>
                <a:gd name="connsiteX0" fmla="*/ 0 w 2308860"/>
                <a:gd name="connsiteY0" fmla="*/ 785440 h 1791280"/>
                <a:gd name="connsiteX1" fmla="*/ 0 w 2308860"/>
                <a:gd name="connsiteY1" fmla="*/ 785440 h 1791280"/>
                <a:gd name="connsiteX2" fmla="*/ 68580 w 2308860"/>
                <a:gd name="connsiteY2" fmla="*/ 747340 h 1791280"/>
                <a:gd name="connsiteX3" fmla="*/ 91440 w 2308860"/>
                <a:gd name="connsiteY3" fmla="*/ 732100 h 1791280"/>
                <a:gd name="connsiteX4" fmla="*/ 106680 w 2308860"/>
                <a:gd name="connsiteY4" fmla="*/ 709240 h 1791280"/>
                <a:gd name="connsiteX5" fmla="*/ 144780 w 2308860"/>
                <a:gd name="connsiteY5" fmla="*/ 686380 h 1791280"/>
                <a:gd name="connsiteX6" fmla="*/ 228600 w 2308860"/>
                <a:gd name="connsiteY6" fmla="*/ 587320 h 1791280"/>
                <a:gd name="connsiteX7" fmla="*/ 266700 w 2308860"/>
                <a:gd name="connsiteY7" fmla="*/ 549220 h 1791280"/>
                <a:gd name="connsiteX8" fmla="*/ 304800 w 2308860"/>
                <a:gd name="connsiteY8" fmla="*/ 480640 h 1791280"/>
                <a:gd name="connsiteX9" fmla="*/ 312420 w 2308860"/>
                <a:gd name="connsiteY9" fmla="*/ 457780 h 1791280"/>
                <a:gd name="connsiteX10" fmla="*/ 342900 w 2308860"/>
                <a:gd name="connsiteY10" fmla="*/ 427300 h 1791280"/>
                <a:gd name="connsiteX11" fmla="*/ 358140 w 2308860"/>
                <a:gd name="connsiteY11" fmla="*/ 404440 h 1791280"/>
                <a:gd name="connsiteX12" fmla="*/ 411480 w 2308860"/>
                <a:gd name="connsiteY12" fmla="*/ 335860 h 1791280"/>
                <a:gd name="connsiteX13" fmla="*/ 426720 w 2308860"/>
                <a:gd name="connsiteY13" fmla="*/ 305380 h 1791280"/>
                <a:gd name="connsiteX14" fmla="*/ 495300 w 2308860"/>
                <a:gd name="connsiteY14" fmla="*/ 229180 h 1791280"/>
                <a:gd name="connsiteX15" fmla="*/ 541020 w 2308860"/>
                <a:gd name="connsiteY15" fmla="*/ 152980 h 1791280"/>
                <a:gd name="connsiteX16" fmla="*/ 563880 w 2308860"/>
                <a:gd name="connsiteY16" fmla="*/ 99640 h 1791280"/>
                <a:gd name="connsiteX17" fmla="*/ 571500 w 2308860"/>
                <a:gd name="connsiteY17" fmla="*/ 69160 h 1791280"/>
                <a:gd name="connsiteX18" fmla="*/ 609600 w 2308860"/>
                <a:gd name="connsiteY18" fmla="*/ 23440 h 1791280"/>
                <a:gd name="connsiteX19" fmla="*/ 739140 w 2308860"/>
                <a:gd name="connsiteY19" fmla="*/ 23440 h 1791280"/>
                <a:gd name="connsiteX20" fmla="*/ 769620 w 2308860"/>
                <a:gd name="connsiteY20" fmla="*/ 580 h 1791280"/>
                <a:gd name="connsiteX21" fmla="*/ 777240 w 2308860"/>
                <a:gd name="connsiteY21" fmla="*/ 580 h 1791280"/>
                <a:gd name="connsiteX22" fmla="*/ 2308860 w 2308860"/>
                <a:gd name="connsiteY22" fmla="*/ 960700 h 1791280"/>
                <a:gd name="connsiteX23" fmla="*/ 1623060 w 2308860"/>
                <a:gd name="connsiteY23" fmla="*/ 1791280 h 1791280"/>
                <a:gd name="connsiteX24" fmla="*/ 0 w 2308860"/>
                <a:gd name="connsiteY24" fmla="*/ 785440 h 179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08860" h="1791280">
                  <a:moveTo>
                    <a:pt x="0" y="785440"/>
                  </a:moveTo>
                  <a:lnTo>
                    <a:pt x="0" y="785440"/>
                  </a:lnTo>
                  <a:cubicBezTo>
                    <a:pt x="22860" y="772740"/>
                    <a:pt x="45991" y="760517"/>
                    <a:pt x="68580" y="747340"/>
                  </a:cubicBezTo>
                  <a:cubicBezTo>
                    <a:pt x="76491" y="742725"/>
                    <a:pt x="84964" y="738576"/>
                    <a:pt x="91440" y="732100"/>
                  </a:cubicBezTo>
                  <a:cubicBezTo>
                    <a:pt x="97916" y="725624"/>
                    <a:pt x="99727" y="715200"/>
                    <a:pt x="106680" y="709240"/>
                  </a:cubicBezTo>
                  <a:cubicBezTo>
                    <a:pt x="117925" y="699601"/>
                    <a:pt x="133215" y="695632"/>
                    <a:pt x="144780" y="686380"/>
                  </a:cubicBezTo>
                  <a:cubicBezTo>
                    <a:pt x="211362" y="633115"/>
                    <a:pt x="157225" y="658695"/>
                    <a:pt x="228600" y="587320"/>
                  </a:cubicBezTo>
                  <a:cubicBezTo>
                    <a:pt x="241300" y="574620"/>
                    <a:pt x="255480" y="563245"/>
                    <a:pt x="266700" y="549220"/>
                  </a:cubicBezTo>
                  <a:cubicBezTo>
                    <a:pt x="275593" y="538104"/>
                    <a:pt x="298131" y="496201"/>
                    <a:pt x="304800" y="480640"/>
                  </a:cubicBezTo>
                  <a:cubicBezTo>
                    <a:pt x="307964" y="473257"/>
                    <a:pt x="307751" y="464316"/>
                    <a:pt x="312420" y="457780"/>
                  </a:cubicBezTo>
                  <a:cubicBezTo>
                    <a:pt x="320771" y="446088"/>
                    <a:pt x="333549" y="438209"/>
                    <a:pt x="342900" y="427300"/>
                  </a:cubicBezTo>
                  <a:cubicBezTo>
                    <a:pt x="348860" y="420347"/>
                    <a:pt x="352645" y="411766"/>
                    <a:pt x="358140" y="404440"/>
                  </a:cubicBezTo>
                  <a:cubicBezTo>
                    <a:pt x="375516" y="381272"/>
                    <a:pt x="398528" y="361763"/>
                    <a:pt x="411480" y="335860"/>
                  </a:cubicBezTo>
                  <a:cubicBezTo>
                    <a:pt x="416560" y="325700"/>
                    <a:pt x="419624" y="314250"/>
                    <a:pt x="426720" y="305380"/>
                  </a:cubicBezTo>
                  <a:cubicBezTo>
                    <a:pt x="525606" y="181773"/>
                    <a:pt x="433472" y="317506"/>
                    <a:pt x="495300" y="229180"/>
                  </a:cubicBezTo>
                  <a:cubicBezTo>
                    <a:pt x="509615" y="208730"/>
                    <a:pt x="531522" y="178309"/>
                    <a:pt x="541020" y="152980"/>
                  </a:cubicBezTo>
                  <a:cubicBezTo>
                    <a:pt x="562108" y="96745"/>
                    <a:pt x="532996" y="145967"/>
                    <a:pt x="563880" y="99640"/>
                  </a:cubicBezTo>
                  <a:cubicBezTo>
                    <a:pt x="566420" y="89480"/>
                    <a:pt x="567375" y="78786"/>
                    <a:pt x="571500" y="69160"/>
                  </a:cubicBezTo>
                  <a:cubicBezTo>
                    <a:pt x="579457" y="50595"/>
                    <a:pt x="595868" y="37172"/>
                    <a:pt x="609600" y="23440"/>
                  </a:cubicBezTo>
                  <a:cubicBezTo>
                    <a:pt x="659267" y="39996"/>
                    <a:pt x="655579" y="42009"/>
                    <a:pt x="739140" y="23440"/>
                  </a:cubicBezTo>
                  <a:cubicBezTo>
                    <a:pt x="751538" y="20685"/>
                    <a:pt x="758730" y="7114"/>
                    <a:pt x="769620" y="580"/>
                  </a:cubicBezTo>
                  <a:cubicBezTo>
                    <a:pt x="771798" y="-727"/>
                    <a:pt x="774700" y="580"/>
                    <a:pt x="777240" y="580"/>
                  </a:cubicBezTo>
                  <a:lnTo>
                    <a:pt x="2308860" y="960700"/>
                  </a:lnTo>
                  <a:lnTo>
                    <a:pt x="1623060" y="1791280"/>
                  </a:lnTo>
                  <a:lnTo>
                    <a:pt x="0" y="785440"/>
                  </a:lnTo>
                  <a:close/>
                </a:path>
              </a:pathLst>
            </a:custGeom>
            <a:gradFill flip="none" rotWithShape="1">
              <a:gsLst>
                <a:gs pos="0">
                  <a:schemeClr val="accent1">
                    <a:lumMod val="5000"/>
                    <a:lumOff val="95000"/>
                    <a:alpha val="0"/>
                  </a:schemeClr>
                </a:gs>
                <a:gs pos="63000">
                  <a:srgbClr val="CCCDCE">
                    <a:alpha val="40000"/>
                  </a:srgbClr>
                </a:gs>
                <a:gs pos="100000">
                  <a:schemeClr val="bg1">
                    <a:lumMod val="7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0" name="椭圆 69"/>
            <p:cNvSpPr/>
            <p:nvPr/>
          </p:nvSpPr>
          <p:spPr>
            <a:xfrm>
              <a:off x="7687960" y="2450071"/>
              <a:ext cx="1105520" cy="110552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70485"/>
            <a:ext cx="85344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背景</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75" name="文本框 74"/>
          <p:cNvSpPr txBox="1"/>
          <p:nvPr/>
        </p:nvSpPr>
        <p:spPr>
          <a:xfrm>
            <a:off x="10539095" y="4351655"/>
            <a:ext cx="256540" cy="64516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特点</a:t>
            </a:r>
            <a:endParaRPr lang="zh-CN" altLang="en-US" b="1">
              <a:latin typeface="微软雅黑" panose="020B0503020204020204" pitchFamily="34" charset="-122"/>
              <a:ea typeface="微软雅黑" panose="020B0503020204020204" pitchFamily="34" charset="-122"/>
            </a:endParaRPr>
          </a:p>
        </p:txBody>
      </p:sp>
      <p:sp>
        <p:nvSpPr>
          <p:cNvPr id="76" name="文本框 75"/>
          <p:cNvSpPr txBox="1"/>
          <p:nvPr/>
        </p:nvSpPr>
        <p:spPr>
          <a:xfrm>
            <a:off x="4738370" y="5431790"/>
            <a:ext cx="7453630" cy="902335"/>
          </a:xfrm>
          <a:prstGeom prst="rect">
            <a:avLst/>
          </a:prstGeom>
          <a:noFill/>
        </p:spPr>
        <p:txBody>
          <a:bodyPr wrap="square" rtlCol="0">
            <a:noAutofit/>
          </a:bodyPr>
          <a:p>
            <a:pPr marL="342900" indent="-342900">
              <a:buFont typeface="Wingdings" panose="05000000000000000000" charset="0"/>
              <a:buChar char="u"/>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它通过考虑</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SMART</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属性值随时间的分布来</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自动识别</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HDD的健康水平；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u"/>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该算法通过考虑SMART属性的序列相关性提高了</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预测精度</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u"/>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它依靠一种</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自动策略</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来识别硬盘健康度设置的数量和大小。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相关工作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130810" y="2057400"/>
            <a:ext cx="2602865" cy="984250"/>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将</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贝叶斯模型</a:t>
            </a:r>
            <a:r>
              <a:rPr lang="zh-CN" altLang="en-US">
                <a:latin typeface="微软雅黑" panose="020B0503020204020204" pitchFamily="34" charset="-122"/>
                <a:ea typeface="微软雅黑" panose="020B0503020204020204" pitchFamily="34" charset="-122"/>
                <a:cs typeface="微软雅黑" panose="020B0503020204020204" pitchFamily="34" charset="-122"/>
              </a:rPr>
              <a:t>用于故障预测将故障预测重新定义为异常检测问题</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29"/>
          <p:cNvSpPr txBox="1"/>
          <p:nvPr/>
        </p:nvSpPr>
        <p:spPr>
          <a:xfrm>
            <a:off x="2875915" y="1668780"/>
            <a:ext cx="2903855" cy="1386205"/>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提出了一种基于</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多实例学习框架和朴素贝叶斯分类器</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r>
              <a:rPr lang="en-US" altLang="zh-CN">
                <a:latin typeface="微软雅黑" panose="020B0503020204020204" pitchFamily="34" charset="-122"/>
                <a:ea typeface="微软雅黑" panose="020B0503020204020204" pitchFamily="34" charset="-122"/>
                <a:cs typeface="微软雅黑" panose="020B0503020204020204" pitchFamily="34" charset="-122"/>
              </a:rPr>
              <a:t>mi</a:t>
            </a:r>
            <a:r>
              <a:rPr lang="zh-CN" altLang="en-US">
                <a:latin typeface="微软雅黑" panose="020B0503020204020204" pitchFamily="34" charset="-122"/>
                <a:ea typeface="微软雅黑" panose="020B0503020204020204" pitchFamily="34" charset="-122"/>
                <a:cs typeface="微软雅黑" panose="020B0503020204020204" pitchFamily="34" charset="-122"/>
              </a:rPr>
              <a:t>-NB）的算法来处理误报警率。</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30"/>
          <p:cNvSpPr txBox="1"/>
          <p:nvPr/>
        </p:nvSpPr>
        <p:spPr>
          <a:xfrm>
            <a:off x="5922010" y="1660525"/>
            <a:ext cx="2642235" cy="1336040"/>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利用</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SMART属性及其变化率</a:t>
            </a:r>
            <a:r>
              <a:rPr lang="zh-CN" altLang="en-US">
                <a:latin typeface="微软雅黑" panose="020B0503020204020204" pitchFamily="34" charset="-122"/>
                <a:ea typeface="微软雅黑" panose="020B0503020204020204" pitchFamily="34" charset="-122"/>
                <a:cs typeface="微软雅黑" panose="020B0503020204020204" pitchFamily="34" charset="-122"/>
              </a:rPr>
              <a:t>评估支持向量机和反向传播神经网络的准确性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文本框 31"/>
          <p:cNvSpPr txBox="1"/>
          <p:nvPr/>
        </p:nvSpPr>
        <p:spPr>
          <a:xfrm>
            <a:off x="9039860" y="1968500"/>
            <a:ext cx="2867025" cy="902335"/>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rPr>
              <a:t>提出一种基于</a:t>
            </a:r>
            <a:r>
              <a:rPr lang="zh-CN" altLang="en-US">
                <a:solidFill>
                  <a:srgbClr val="FF0000"/>
                </a:solidFill>
                <a:latin typeface="微软雅黑" panose="020B0503020204020204" pitchFamily="34" charset="-122"/>
                <a:ea typeface="微软雅黑" panose="020B0503020204020204" pitchFamily="34" charset="-122"/>
              </a:rPr>
              <a:t>回归树</a:t>
            </a:r>
            <a:r>
              <a:rPr lang="zh-CN" altLang="en-US">
                <a:latin typeface="微软雅黑" panose="020B0503020204020204" pitchFamily="34" charset="-122"/>
                <a:ea typeface="微软雅黑" panose="020B0503020204020204" pitchFamily="34" charset="-122"/>
              </a:rPr>
              <a:t>的性能非常好的预测模型。</a:t>
            </a:r>
            <a:endParaRPr lang="zh-CN" altLang="en-US">
              <a:latin typeface="微软雅黑" panose="020B0503020204020204" pitchFamily="34" charset="-122"/>
              <a:ea typeface="微软雅黑" panose="020B0503020204020204" pitchFamily="34" charset="-122"/>
            </a:endParaRPr>
          </a:p>
        </p:txBody>
      </p:sp>
      <p:sp>
        <p:nvSpPr>
          <p:cNvPr id="34" name="文本框 33"/>
          <p:cNvSpPr txBox="1"/>
          <p:nvPr/>
        </p:nvSpPr>
        <p:spPr>
          <a:xfrm>
            <a:off x="130810" y="4264660"/>
            <a:ext cx="2471420" cy="996315"/>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使用</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循环神经网络</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RNN</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)对顺序SMART属性的逐渐变化进行建模</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文本框 34"/>
          <p:cNvSpPr txBox="1"/>
          <p:nvPr/>
        </p:nvSpPr>
        <p:spPr>
          <a:xfrm>
            <a:off x="3096260" y="4274820"/>
            <a:ext cx="2465070" cy="1009015"/>
          </a:xfrm>
          <a:prstGeom prst="rect">
            <a:avLst/>
          </a:prstGeom>
          <a:noFill/>
        </p:spPr>
        <p:txBody>
          <a:bodyPr wrap="square" rtlCol="0">
            <a:noAutofit/>
          </a:bodyPr>
          <a:p>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基于SMART属性的管道</a:t>
            </a:r>
            <a:r>
              <a:rPr lang="zh-CN" altLang="en-US">
                <a:latin typeface="微软雅黑" panose="020B0503020204020204" pitchFamily="34" charset="-122"/>
                <a:ea typeface="微软雅黑" panose="020B0503020204020204" pitchFamily="34" charset="-122"/>
                <a:cs typeface="微软雅黑" panose="020B0503020204020204" pitchFamily="34" charset="-122"/>
              </a:rPr>
              <a:t>，用于提前大约15天预测磁盘更换。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5779770" y="4439285"/>
            <a:ext cx="3273425" cy="561975"/>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提出了一种</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分层摄动方法</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 name="PA_任意多边形 8"/>
          <p:cNvSpPr/>
          <p:nvPr>
            <p:custDataLst>
              <p:tags r:id="rId5"/>
            </p:custDataLst>
          </p:nvPr>
        </p:nvSpPr>
        <p:spPr bwMode="auto">
          <a:xfrm>
            <a:off x="0" y="3177540"/>
            <a:ext cx="4147820" cy="598170"/>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chemeClr val="accent5">
              <a:lumMod val="40000"/>
              <a:lumOff val="6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sp>
        <p:nvSpPr>
          <p:cNvPr id="78" name="PA_任意多边形 12"/>
          <p:cNvSpPr/>
          <p:nvPr>
            <p:custDataLst>
              <p:tags r:id="rId6"/>
            </p:custDataLst>
          </p:nvPr>
        </p:nvSpPr>
        <p:spPr bwMode="auto">
          <a:xfrm>
            <a:off x="2733675" y="3177540"/>
            <a:ext cx="3789680" cy="598170"/>
          </a:xfrm>
          <a:custGeom>
            <a:avLst/>
            <a:gdLst>
              <a:gd name="T0" fmla="*/ 1170 w 1268"/>
              <a:gd name="T1" fmla="*/ 177 h 177"/>
              <a:gd name="T2" fmla="*/ 0 w 1268"/>
              <a:gd name="T3" fmla="*/ 177 h 177"/>
              <a:gd name="T4" fmla="*/ 99 w 1268"/>
              <a:gd name="T5" fmla="*/ 88 h 177"/>
              <a:gd name="T6" fmla="*/ 0 w 1268"/>
              <a:gd name="T7" fmla="*/ 0 h 177"/>
              <a:gd name="T8" fmla="*/ 1170 w 1268"/>
              <a:gd name="T9" fmla="*/ 0 h 177"/>
              <a:gd name="T10" fmla="*/ 1268 w 1268"/>
              <a:gd name="T11" fmla="*/ 88 h 177"/>
              <a:gd name="T12" fmla="*/ 1170 w 1268"/>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8" h="177">
                <a:moveTo>
                  <a:pt x="1170" y="177"/>
                </a:moveTo>
                <a:lnTo>
                  <a:pt x="0" y="177"/>
                </a:lnTo>
                <a:lnTo>
                  <a:pt x="99" y="88"/>
                </a:lnTo>
                <a:lnTo>
                  <a:pt x="0" y="0"/>
                </a:lnTo>
                <a:lnTo>
                  <a:pt x="1170" y="0"/>
                </a:lnTo>
                <a:lnTo>
                  <a:pt x="1268" y="88"/>
                </a:lnTo>
                <a:lnTo>
                  <a:pt x="1170" y="177"/>
                </a:lnTo>
                <a:close/>
              </a:path>
            </a:pathLst>
          </a:custGeom>
          <a:solidFill>
            <a:schemeClr val="accent1">
              <a:lumMod val="40000"/>
              <a:lumOff val="6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sp>
        <p:nvSpPr>
          <p:cNvPr id="82" name="PA_任意多边形 16"/>
          <p:cNvSpPr/>
          <p:nvPr>
            <p:custDataLst>
              <p:tags r:id="rId7"/>
            </p:custDataLst>
          </p:nvPr>
        </p:nvSpPr>
        <p:spPr bwMode="auto">
          <a:xfrm>
            <a:off x="5728335" y="3180080"/>
            <a:ext cx="3545205" cy="598170"/>
          </a:xfrm>
          <a:custGeom>
            <a:avLst/>
            <a:gdLst>
              <a:gd name="T0" fmla="*/ 1169 w 1267"/>
              <a:gd name="T1" fmla="*/ 177 h 177"/>
              <a:gd name="T2" fmla="*/ 0 w 1267"/>
              <a:gd name="T3" fmla="*/ 177 h 177"/>
              <a:gd name="T4" fmla="*/ 98 w 1267"/>
              <a:gd name="T5" fmla="*/ 88 h 177"/>
              <a:gd name="T6" fmla="*/ 0 w 1267"/>
              <a:gd name="T7" fmla="*/ 0 h 177"/>
              <a:gd name="T8" fmla="*/ 1169 w 1267"/>
              <a:gd name="T9" fmla="*/ 0 h 177"/>
              <a:gd name="T10" fmla="*/ 1267 w 1267"/>
              <a:gd name="T11" fmla="*/ 88 h 177"/>
              <a:gd name="T12" fmla="*/ 1169 w 1267"/>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67" h="177">
                <a:moveTo>
                  <a:pt x="1169" y="177"/>
                </a:moveTo>
                <a:lnTo>
                  <a:pt x="0" y="177"/>
                </a:lnTo>
                <a:lnTo>
                  <a:pt x="98" y="88"/>
                </a:lnTo>
                <a:lnTo>
                  <a:pt x="0" y="0"/>
                </a:lnTo>
                <a:lnTo>
                  <a:pt x="1169" y="0"/>
                </a:lnTo>
                <a:lnTo>
                  <a:pt x="1267" y="88"/>
                </a:lnTo>
                <a:lnTo>
                  <a:pt x="1169" y="177"/>
                </a:lnTo>
                <a:close/>
              </a:path>
            </a:pathLst>
          </a:custGeom>
          <a:solidFill>
            <a:schemeClr val="accent1">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sp>
        <p:nvSpPr>
          <p:cNvPr id="86" name="PA_任意多边形 20"/>
          <p:cNvSpPr/>
          <p:nvPr>
            <p:custDataLst>
              <p:tags r:id="rId8"/>
            </p:custDataLst>
          </p:nvPr>
        </p:nvSpPr>
        <p:spPr bwMode="auto">
          <a:xfrm>
            <a:off x="8743315" y="3176905"/>
            <a:ext cx="3473450" cy="598170"/>
          </a:xfrm>
          <a:custGeom>
            <a:avLst/>
            <a:gdLst>
              <a:gd name="T0" fmla="*/ 1170 w 1270"/>
              <a:gd name="T1" fmla="*/ 177 h 177"/>
              <a:gd name="T2" fmla="*/ 0 w 1270"/>
              <a:gd name="T3" fmla="*/ 177 h 177"/>
              <a:gd name="T4" fmla="*/ 100 w 1270"/>
              <a:gd name="T5" fmla="*/ 88 h 177"/>
              <a:gd name="T6" fmla="*/ 0 w 1270"/>
              <a:gd name="T7" fmla="*/ 0 h 177"/>
              <a:gd name="T8" fmla="*/ 1170 w 1270"/>
              <a:gd name="T9" fmla="*/ 0 h 177"/>
              <a:gd name="T10" fmla="*/ 1270 w 1270"/>
              <a:gd name="T11" fmla="*/ 88 h 177"/>
              <a:gd name="T12" fmla="*/ 1170 w 1270"/>
              <a:gd name="T13" fmla="*/ 177 h 177"/>
            </a:gdLst>
            <a:ahLst/>
            <a:cxnLst>
              <a:cxn ang="0">
                <a:pos x="T0" y="T1"/>
              </a:cxn>
              <a:cxn ang="0">
                <a:pos x="T2" y="T3"/>
              </a:cxn>
              <a:cxn ang="0">
                <a:pos x="T4" y="T5"/>
              </a:cxn>
              <a:cxn ang="0">
                <a:pos x="T6" y="T7"/>
              </a:cxn>
              <a:cxn ang="0">
                <a:pos x="T8" y="T9"/>
              </a:cxn>
              <a:cxn ang="0">
                <a:pos x="T10" y="T11"/>
              </a:cxn>
              <a:cxn ang="0">
                <a:pos x="T12" y="T13"/>
              </a:cxn>
            </a:cxnLst>
            <a:rect l="0" t="0" r="r" b="b"/>
            <a:pathLst>
              <a:path w="1270" h="177">
                <a:moveTo>
                  <a:pt x="1170" y="177"/>
                </a:moveTo>
                <a:lnTo>
                  <a:pt x="0" y="177"/>
                </a:lnTo>
                <a:lnTo>
                  <a:pt x="100" y="88"/>
                </a:lnTo>
                <a:lnTo>
                  <a:pt x="0" y="0"/>
                </a:lnTo>
                <a:lnTo>
                  <a:pt x="1170" y="0"/>
                </a:lnTo>
                <a:lnTo>
                  <a:pt x="1270" y="88"/>
                </a:lnTo>
                <a:lnTo>
                  <a:pt x="1170" y="177"/>
                </a:lnTo>
                <a:close/>
              </a:path>
            </a:pathLst>
          </a:custGeom>
          <a:solidFill>
            <a:schemeClr val="accent5">
              <a:lumMod val="75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sp>
        <p:nvSpPr>
          <p:cNvPr id="102" name="文本框 101"/>
          <p:cNvSpPr txBox="1"/>
          <p:nvPr>
            <p:custDataLst>
              <p:tags r:id="rId9"/>
            </p:custDataLst>
          </p:nvPr>
        </p:nvSpPr>
        <p:spPr>
          <a:xfrm>
            <a:off x="9137650" y="4311015"/>
            <a:ext cx="2634615" cy="972820"/>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提出了一种</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基于代价敏感排序</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的机器学习模型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椭圆 27"/>
          <p:cNvSpPr>
            <a:spLocks noChangeArrowheads="1"/>
          </p:cNvSpPr>
          <p:nvPr>
            <p:custDataLst>
              <p:tags r:id="rId1"/>
            </p:custDataLst>
          </p:nvPr>
        </p:nvSpPr>
        <p:spPr bwMode="auto">
          <a:xfrm>
            <a:off x="6241733" y="1389187"/>
            <a:ext cx="590550" cy="587556"/>
          </a:xfrm>
          <a:prstGeom prst="ellipse">
            <a:avLst/>
          </a:prstGeom>
          <a:solidFill>
            <a:schemeClr val="accent1">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lt1"/>
              </a:solidFill>
              <a:latin typeface="+mj-ea"/>
              <a:ea typeface="+mj-ea"/>
            </a:endParaRPr>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相关工作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7" name="PA_任意多边形 31"/>
          <p:cNvSpPr/>
          <p:nvPr>
            <p:custDataLst>
              <p:tags r:id="rId6"/>
            </p:custDataLst>
          </p:nvPr>
        </p:nvSpPr>
        <p:spPr bwMode="auto">
          <a:xfrm>
            <a:off x="6012815" y="893445"/>
            <a:ext cx="889000" cy="5361940"/>
          </a:xfrm>
          <a:custGeom>
            <a:avLst/>
            <a:gdLst>
              <a:gd name="T0" fmla="*/ 416 w 833"/>
              <a:gd name="T1" fmla="*/ 2194 h 3027"/>
              <a:gd name="T2" fmla="*/ 416 w 833"/>
              <a:gd name="T3" fmla="*/ 2194 h 3027"/>
              <a:gd name="T4" fmla="*/ 102 w 833"/>
              <a:gd name="T5" fmla="*/ 1879 h 3027"/>
              <a:gd name="T6" fmla="*/ 416 w 833"/>
              <a:gd name="T7" fmla="*/ 1564 h 3027"/>
              <a:gd name="T8" fmla="*/ 416 w 833"/>
              <a:gd name="T9" fmla="*/ 1564 h 3027"/>
              <a:gd name="T10" fmla="*/ 833 w 833"/>
              <a:gd name="T11" fmla="*/ 1148 h 3027"/>
              <a:gd name="T12" fmla="*/ 416 w 833"/>
              <a:gd name="T13" fmla="*/ 731 h 3027"/>
              <a:gd name="T14" fmla="*/ 416 w 833"/>
              <a:gd name="T15" fmla="*/ 731 h 3027"/>
              <a:gd name="T16" fmla="*/ 102 w 833"/>
              <a:gd name="T17" fmla="*/ 416 h 3027"/>
              <a:gd name="T18" fmla="*/ 416 w 833"/>
              <a:gd name="T19" fmla="*/ 102 h 3027"/>
              <a:gd name="T20" fmla="*/ 416 w 833"/>
              <a:gd name="T21" fmla="*/ 0 h 3027"/>
              <a:gd name="T22" fmla="*/ 0 w 833"/>
              <a:gd name="T23" fmla="*/ 416 h 3027"/>
              <a:gd name="T24" fmla="*/ 416 w 833"/>
              <a:gd name="T25" fmla="*/ 833 h 3027"/>
              <a:gd name="T26" fmla="*/ 416 w 833"/>
              <a:gd name="T27" fmla="*/ 833 h 3027"/>
              <a:gd name="T28" fmla="*/ 731 w 833"/>
              <a:gd name="T29" fmla="*/ 1148 h 3027"/>
              <a:gd name="T30" fmla="*/ 416 w 833"/>
              <a:gd name="T31" fmla="*/ 1462 h 3027"/>
              <a:gd name="T32" fmla="*/ 416 w 833"/>
              <a:gd name="T33" fmla="*/ 1462 h 3027"/>
              <a:gd name="T34" fmla="*/ 0 w 833"/>
              <a:gd name="T35" fmla="*/ 1879 h 3027"/>
              <a:gd name="T36" fmla="*/ 416 w 833"/>
              <a:gd name="T37" fmla="*/ 2296 h 3027"/>
              <a:gd name="T38" fmla="*/ 416 w 833"/>
              <a:gd name="T39" fmla="*/ 2296 h 3027"/>
              <a:gd name="T40" fmla="*/ 731 w 833"/>
              <a:gd name="T41" fmla="*/ 2610 h 3027"/>
              <a:gd name="T42" fmla="*/ 416 w 833"/>
              <a:gd name="T43" fmla="*/ 2925 h 3027"/>
              <a:gd name="T44" fmla="*/ 416 w 833"/>
              <a:gd name="T45" fmla="*/ 3027 h 3027"/>
              <a:gd name="T46" fmla="*/ 833 w 833"/>
              <a:gd name="T47" fmla="*/ 2610 h 3027"/>
              <a:gd name="T48" fmla="*/ 416 w 833"/>
              <a:gd name="T49" fmla="*/ 2194 h 3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bg1">
              <a:lumMod val="95000"/>
            </a:schemeClr>
          </a:solidFill>
          <a:ln>
            <a:noFill/>
          </a:ln>
        </p:spPr>
        <p:txBody>
          <a:bodyPr/>
          <a:p>
            <a:endParaRPr lang="zh-CN" altLang="en-US">
              <a:latin typeface="+mj-ea"/>
              <a:ea typeface="+mj-ea"/>
            </a:endParaRPr>
          </a:p>
        </p:txBody>
      </p:sp>
      <p:grpSp>
        <p:nvGrpSpPr>
          <p:cNvPr id="15" name="PA_淘宝店chenying0907 49"/>
          <p:cNvGrpSpPr/>
          <p:nvPr>
            <p:custDataLst>
              <p:tags r:id="rId7"/>
            </p:custDataLst>
          </p:nvPr>
        </p:nvGrpSpPr>
        <p:grpSpPr bwMode="auto">
          <a:xfrm>
            <a:off x="6447790" y="1579880"/>
            <a:ext cx="254635" cy="294640"/>
            <a:chOff x="2820" y="838"/>
            <a:chExt cx="123" cy="169"/>
          </a:xfrm>
        </p:grpSpPr>
        <p:sp>
          <p:nvSpPr>
            <p:cNvPr id="16" name="淘宝店chenying0907 38"/>
            <p:cNvSpPr>
              <a:spLocks noEditPoints="1"/>
            </p:cNvSpPr>
            <p:nvPr>
              <p:custDataLst>
                <p:tags r:id="rId8"/>
              </p:custDataLst>
            </p:nvPr>
          </p:nvSpPr>
          <p:spPr bwMode="auto">
            <a:xfrm>
              <a:off x="2841" y="856"/>
              <a:ext cx="55" cy="70"/>
            </a:xfrm>
            <a:custGeom>
              <a:avLst/>
              <a:gdLst>
                <a:gd name="T0" fmla="*/ 69 w 72"/>
                <a:gd name="T1" fmla="*/ 17 h 91"/>
                <a:gd name="T2" fmla="*/ 3 w 72"/>
                <a:gd name="T3" fmla="*/ 17 h 91"/>
                <a:gd name="T4" fmla="*/ 0 w 72"/>
                <a:gd name="T5" fmla="*/ 20 h 91"/>
                <a:gd name="T6" fmla="*/ 3 w 72"/>
                <a:gd name="T7" fmla="*/ 23 h 91"/>
                <a:gd name="T8" fmla="*/ 69 w 72"/>
                <a:gd name="T9" fmla="*/ 23 h 91"/>
                <a:gd name="T10" fmla="*/ 72 w 72"/>
                <a:gd name="T11" fmla="*/ 20 h 91"/>
                <a:gd name="T12" fmla="*/ 69 w 72"/>
                <a:gd name="T13" fmla="*/ 17 h 91"/>
                <a:gd name="T14" fmla="*/ 3 w 72"/>
                <a:gd name="T15" fmla="*/ 6 h 91"/>
                <a:gd name="T16" fmla="*/ 69 w 72"/>
                <a:gd name="T17" fmla="*/ 6 h 91"/>
                <a:gd name="T18" fmla="*/ 72 w 72"/>
                <a:gd name="T19" fmla="*/ 3 h 91"/>
                <a:gd name="T20" fmla="*/ 69 w 72"/>
                <a:gd name="T21" fmla="*/ 0 h 91"/>
                <a:gd name="T22" fmla="*/ 3 w 72"/>
                <a:gd name="T23" fmla="*/ 0 h 91"/>
                <a:gd name="T24" fmla="*/ 0 w 72"/>
                <a:gd name="T25" fmla="*/ 3 h 91"/>
                <a:gd name="T26" fmla="*/ 3 w 72"/>
                <a:gd name="T27" fmla="*/ 6 h 91"/>
                <a:gd name="T28" fmla="*/ 0 w 72"/>
                <a:gd name="T29" fmla="*/ 37 h 91"/>
                <a:gd name="T30" fmla="*/ 3 w 72"/>
                <a:gd name="T31" fmla="*/ 40 h 91"/>
                <a:gd name="T32" fmla="*/ 50 w 72"/>
                <a:gd name="T33" fmla="*/ 40 h 91"/>
                <a:gd name="T34" fmla="*/ 67 w 72"/>
                <a:gd name="T35" fmla="*/ 34 h 91"/>
                <a:gd name="T36" fmla="*/ 3 w 72"/>
                <a:gd name="T37" fmla="*/ 34 h 91"/>
                <a:gd name="T38" fmla="*/ 0 w 72"/>
                <a:gd name="T39" fmla="*/ 37 h 91"/>
                <a:gd name="T40" fmla="*/ 0 w 72"/>
                <a:gd name="T41" fmla="*/ 54 h 91"/>
                <a:gd name="T42" fmla="*/ 3 w 72"/>
                <a:gd name="T43" fmla="*/ 57 h 91"/>
                <a:gd name="T44" fmla="*/ 31 w 72"/>
                <a:gd name="T45" fmla="*/ 57 h 91"/>
                <a:gd name="T46" fmla="*/ 36 w 72"/>
                <a:gd name="T47" fmla="*/ 51 h 91"/>
                <a:gd name="T48" fmla="*/ 3 w 72"/>
                <a:gd name="T49" fmla="*/ 51 h 91"/>
                <a:gd name="T50" fmla="*/ 0 w 72"/>
                <a:gd name="T51" fmla="*/ 54 h 91"/>
                <a:gd name="T52" fmla="*/ 0 w 72"/>
                <a:gd name="T53" fmla="*/ 71 h 91"/>
                <a:gd name="T54" fmla="*/ 3 w 72"/>
                <a:gd name="T55" fmla="*/ 74 h 91"/>
                <a:gd name="T56" fmla="*/ 22 w 72"/>
                <a:gd name="T57" fmla="*/ 74 h 91"/>
                <a:gd name="T58" fmla="*/ 24 w 72"/>
                <a:gd name="T59" fmla="*/ 68 h 91"/>
                <a:gd name="T60" fmla="*/ 3 w 72"/>
                <a:gd name="T61" fmla="*/ 68 h 91"/>
                <a:gd name="T62" fmla="*/ 0 w 72"/>
                <a:gd name="T63" fmla="*/ 71 h 91"/>
                <a:gd name="T64" fmla="*/ 0 w 72"/>
                <a:gd name="T65" fmla="*/ 88 h 91"/>
                <a:gd name="T66" fmla="*/ 3 w 72"/>
                <a:gd name="T67" fmla="*/ 91 h 91"/>
                <a:gd name="T68" fmla="*/ 18 w 72"/>
                <a:gd name="T69" fmla="*/ 91 h 91"/>
                <a:gd name="T70" fmla="*/ 19 w 72"/>
                <a:gd name="T71" fmla="*/ 85 h 91"/>
                <a:gd name="T72" fmla="*/ 3 w 72"/>
                <a:gd name="T73" fmla="*/ 85 h 91"/>
                <a:gd name="T74" fmla="*/ 0 w 72"/>
                <a:gd name="T75"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7" name="淘宝店chenying0907 39"/>
            <p:cNvSpPr>
              <a:spLocks noEditPoints="1"/>
            </p:cNvSpPr>
            <p:nvPr>
              <p:custDataLst>
                <p:tags r:id="rId9"/>
              </p:custDataLst>
            </p:nvPr>
          </p:nvSpPr>
          <p:spPr bwMode="auto">
            <a:xfrm>
              <a:off x="2860" y="887"/>
              <a:ext cx="83" cy="81"/>
            </a:xfrm>
            <a:custGeom>
              <a:avLst/>
              <a:gdLst>
                <a:gd name="T0" fmla="*/ 90 w 109"/>
                <a:gd name="T1" fmla="*/ 19 h 106"/>
                <a:gd name="T2" fmla="*/ 20 w 109"/>
                <a:gd name="T3" fmla="*/ 19 h 106"/>
                <a:gd name="T4" fmla="*/ 20 w 109"/>
                <a:gd name="T5" fmla="*/ 87 h 106"/>
                <a:gd name="T6" fmla="*/ 90 w 109"/>
                <a:gd name="T7" fmla="*/ 87 h 106"/>
                <a:gd name="T8" fmla="*/ 90 w 109"/>
                <a:gd name="T9" fmla="*/ 19 h 106"/>
                <a:gd name="T10" fmla="*/ 30 w 109"/>
                <a:gd name="T11" fmla="*/ 77 h 106"/>
                <a:gd name="T12" fmla="*/ 30 w 109"/>
                <a:gd name="T13" fmla="*/ 29 h 106"/>
                <a:gd name="T14" fmla="*/ 79 w 109"/>
                <a:gd name="T15" fmla="*/ 29 h 106"/>
                <a:gd name="T16" fmla="*/ 79 w 109"/>
                <a:gd name="T17" fmla="*/ 77 h 106"/>
                <a:gd name="T18" fmla="*/ 30 w 109"/>
                <a:gd name="T19"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8" name="淘宝店chenying0907 40"/>
            <p:cNvSpPr>
              <a:spLocks noEditPoints="1"/>
            </p:cNvSpPr>
            <p:nvPr>
              <p:custDataLst>
                <p:tags r:id="rId10"/>
              </p:custDataLst>
            </p:nvPr>
          </p:nvSpPr>
          <p:spPr bwMode="auto">
            <a:xfrm>
              <a:off x="2820" y="955"/>
              <a:ext cx="53" cy="52"/>
            </a:xfrm>
            <a:custGeom>
              <a:avLst/>
              <a:gdLst>
                <a:gd name="T0" fmla="*/ 65 w 69"/>
                <a:gd name="T1" fmla="*/ 4 h 68"/>
                <a:gd name="T2" fmla="*/ 51 w 69"/>
                <a:gd name="T3" fmla="*/ 4 h 68"/>
                <a:gd name="T4" fmla="*/ 51 w 69"/>
                <a:gd name="T5" fmla="*/ 4 h 68"/>
                <a:gd name="T6" fmla="*/ 65 w 69"/>
                <a:gd name="T7" fmla="*/ 18 h 68"/>
                <a:gd name="T8" fmla="*/ 65 w 69"/>
                <a:gd name="T9" fmla="*/ 18 h 68"/>
                <a:gd name="T10" fmla="*/ 65 w 69"/>
                <a:gd name="T11" fmla="*/ 4 h 68"/>
                <a:gd name="T12" fmla="*/ 4 w 69"/>
                <a:gd name="T13" fmla="*/ 50 h 68"/>
                <a:gd name="T14" fmla="*/ 4 w 69"/>
                <a:gd name="T15" fmla="*/ 64 h 68"/>
                <a:gd name="T16" fmla="*/ 18 w 69"/>
                <a:gd name="T17" fmla="*/ 64 h 68"/>
                <a:gd name="T18" fmla="*/ 60 w 69"/>
                <a:gd name="T19" fmla="*/ 23 h 68"/>
                <a:gd name="T20" fmla="*/ 46 w 69"/>
                <a:gd name="T21" fmla="*/ 9 h 68"/>
                <a:gd name="T22" fmla="*/ 4 w 69"/>
                <a:gd name="T23" fmla="*/ 5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9" name="淘宝店chenying0907 41"/>
            <p:cNvSpPr/>
            <p:nvPr>
              <p:custDataLst>
                <p:tags r:id="rId11"/>
              </p:custDataLst>
            </p:nvPr>
          </p:nvSpPr>
          <p:spPr bwMode="auto">
            <a:xfrm>
              <a:off x="2823" y="838"/>
              <a:ext cx="91" cy="104"/>
            </a:xfrm>
            <a:custGeom>
              <a:avLst/>
              <a:gdLst>
                <a:gd name="T0" fmla="*/ 57 w 119"/>
                <a:gd name="T1" fmla="*/ 125 h 136"/>
                <a:gd name="T2" fmla="*/ 18 w 119"/>
                <a:gd name="T3" fmla="*/ 125 h 136"/>
                <a:gd name="T4" fmla="*/ 11 w 119"/>
                <a:gd name="T5" fmla="*/ 119 h 136"/>
                <a:gd name="T6" fmla="*/ 11 w 119"/>
                <a:gd name="T7" fmla="*/ 18 h 136"/>
                <a:gd name="T8" fmla="*/ 18 w 119"/>
                <a:gd name="T9" fmla="*/ 12 h 136"/>
                <a:gd name="T10" fmla="*/ 100 w 119"/>
                <a:gd name="T11" fmla="*/ 12 h 136"/>
                <a:gd name="T12" fmla="*/ 107 w 119"/>
                <a:gd name="T13" fmla="*/ 18 h 136"/>
                <a:gd name="T14" fmla="*/ 107 w 119"/>
                <a:gd name="T15" fmla="*/ 71 h 136"/>
                <a:gd name="T16" fmla="*/ 119 w 119"/>
                <a:gd name="T17" fmla="*/ 73 h 136"/>
                <a:gd name="T18" fmla="*/ 119 w 119"/>
                <a:gd name="T19" fmla="*/ 18 h 136"/>
                <a:gd name="T20" fmla="*/ 100 w 119"/>
                <a:gd name="T21" fmla="*/ 0 h 136"/>
                <a:gd name="T22" fmla="*/ 18 w 119"/>
                <a:gd name="T23" fmla="*/ 0 h 136"/>
                <a:gd name="T24" fmla="*/ 0 w 119"/>
                <a:gd name="T25" fmla="*/ 18 h 136"/>
                <a:gd name="T26" fmla="*/ 0 w 119"/>
                <a:gd name="T27" fmla="*/ 119 h 136"/>
                <a:gd name="T28" fmla="*/ 18 w 119"/>
                <a:gd name="T29" fmla="*/ 136 h 136"/>
                <a:gd name="T30" fmla="*/ 61 w 119"/>
                <a:gd name="T31" fmla="*/ 136 h 136"/>
                <a:gd name="T32" fmla="*/ 57 w 119"/>
                <a:gd name="T33" fmla="*/ 125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5" name="PA_椭圆 28"/>
          <p:cNvSpPr>
            <a:spLocks noChangeArrowheads="1"/>
          </p:cNvSpPr>
          <p:nvPr>
            <p:custDataLst>
              <p:tags r:id="rId12"/>
            </p:custDataLst>
          </p:nvPr>
        </p:nvSpPr>
        <p:spPr bwMode="auto">
          <a:xfrm>
            <a:off x="5906453" y="2682321"/>
            <a:ext cx="590550" cy="589145"/>
          </a:xfrm>
          <a:prstGeom prst="ellipse">
            <a:avLst/>
          </a:prstGeom>
          <a:solidFill>
            <a:schemeClr val="accent5">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12" name="PA_淘宝店chenying0907 50"/>
          <p:cNvGrpSpPr/>
          <p:nvPr>
            <p:custDataLst>
              <p:tags r:id="rId13"/>
            </p:custDataLst>
          </p:nvPr>
        </p:nvGrpSpPr>
        <p:grpSpPr bwMode="auto">
          <a:xfrm>
            <a:off x="6109970" y="2869565"/>
            <a:ext cx="226695" cy="207645"/>
            <a:chOff x="2809" y="1408"/>
            <a:chExt cx="143" cy="136"/>
          </a:xfrm>
        </p:grpSpPr>
        <p:sp>
          <p:nvSpPr>
            <p:cNvPr id="13" name="淘宝店chenying0907 36"/>
            <p:cNvSpPr/>
            <p:nvPr>
              <p:custDataLst>
                <p:tags r:id="rId14"/>
              </p:custDataLst>
            </p:nvPr>
          </p:nvSpPr>
          <p:spPr bwMode="auto">
            <a:xfrm>
              <a:off x="2884" y="1457"/>
              <a:ext cx="68" cy="66"/>
            </a:xfrm>
            <a:custGeom>
              <a:avLst/>
              <a:gdLst>
                <a:gd name="T0" fmla="*/ 75 w 88"/>
                <a:gd name="T1" fmla="*/ 30 h 86"/>
                <a:gd name="T2" fmla="*/ 58 w 88"/>
                <a:gd name="T3" fmla="*/ 30 h 86"/>
                <a:gd name="T4" fmla="*/ 58 w 88"/>
                <a:gd name="T5" fmla="*/ 13 h 86"/>
                <a:gd name="T6" fmla="*/ 44 w 88"/>
                <a:gd name="T7" fmla="*/ 0 h 86"/>
                <a:gd name="T8" fmla="*/ 31 w 88"/>
                <a:gd name="T9" fmla="*/ 13 h 86"/>
                <a:gd name="T10" fmla="*/ 31 w 88"/>
                <a:gd name="T11" fmla="*/ 30 h 86"/>
                <a:gd name="T12" fmla="*/ 14 w 88"/>
                <a:gd name="T13" fmla="*/ 30 h 86"/>
                <a:gd name="T14" fmla="*/ 0 w 88"/>
                <a:gd name="T15" fmla="*/ 43 h 86"/>
                <a:gd name="T16" fmla="*/ 14 w 88"/>
                <a:gd name="T17" fmla="*/ 56 h 86"/>
                <a:gd name="T18" fmla="*/ 31 w 88"/>
                <a:gd name="T19" fmla="*/ 56 h 86"/>
                <a:gd name="T20" fmla="*/ 31 w 88"/>
                <a:gd name="T21" fmla="*/ 73 h 86"/>
                <a:gd name="T22" fmla="*/ 44 w 88"/>
                <a:gd name="T23" fmla="*/ 86 h 86"/>
                <a:gd name="T24" fmla="*/ 58 w 88"/>
                <a:gd name="T25" fmla="*/ 73 h 86"/>
                <a:gd name="T26" fmla="*/ 58 w 88"/>
                <a:gd name="T27" fmla="*/ 56 h 86"/>
                <a:gd name="T28" fmla="*/ 75 w 88"/>
                <a:gd name="T29" fmla="*/ 56 h 86"/>
                <a:gd name="T30" fmla="*/ 88 w 88"/>
                <a:gd name="T31" fmla="*/ 43 h 86"/>
                <a:gd name="T32" fmla="*/ 75 w 88"/>
                <a:gd name="T33"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14" name="淘宝店chenying0907 37"/>
            <p:cNvSpPr>
              <a:spLocks noEditPoints="1"/>
            </p:cNvSpPr>
            <p:nvPr>
              <p:custDataLst>
                <p:tags r:id="rId15"/>
              </p:custDataLst>
            </p:nvPr>
          </p:nvSpPr>
          <p:spPr bwMode="auto">
            <a:xfrm>
              <a:off x="2809" y="1408"/>
              <a:ext cx="105" cy="136"/>
            </a:xfrm>
            <a:custGeom>
              <a:avLst/>
              <a:gdLst>
                <a:gd name="T0" fmla="*/ 70 w 138"/>
                <a:gd name="T1" fmla="*/ 68 h 178"/>
                <a:gd name="T2" fmla="*/ 105 w 138"/>
                <a:gd name="T3" fmla="*/ 34 h 178"/>
                <a:gd name="T4" fmla="*/ 70 w 138"/>
                <a:gd name="T5" fmla="*/ 0 h 178"/>
                <a:gd name="T6" fmla="*/ 35 w 138"/>
                <a:gd name="T7" fmla="*/ 34 h 178"/>
                <a:gd name="T8" fmla="*/ 70 w 138"/>
                <a:gd name="T9" fmla="*/ 68 h 178"/>
                <a:gd name="T10" fmla="*/ 138 w 138"/>
                <a:gd name="T11" fmla="*/ 165 h 178"/>
                <a:gd name="T12" fmla="*/ 110 w 138"/>
                <a:gd name="T13" fmla="*/ 135 h 178"/>
                <a:gd name="T14" fmla="*/ 80 w 138"/>
                <a:gd name="T15" fmla="*/ 108 h 178"/>
                <a:gd name="T16" fmla="*/ 98 w 138"/>
                <a:gd name="T17" fmla="*/ 87 h 178"/>
                <a:gd name="T18" fmla="*/ 69 w 138"/>
                <a:gd name="T19" fmla="*/ 78 h 178"/>
                <a:gd name="T20" fmla="*/ 0 w 138"/>
                <a:gd name="T21" fmla="*/ 173 h 178"/>
                <a:gd name="T22" fmla="*/ 0 w 138"/>
                <a:gd name="T23" fmla="*/ 178 h 178"/>
                <a:gd name="T24" fmla="*/ 138 w 138"/>
                <a:gd name="T25" fmla="*/ 178 h 178"/>
                <a:gd name="T26" fmla="*/ 138 w 138"/>
                <a:gd name="T27" fmla="*/ 173 h 178"/>
                <a:gd name="T28" fmla="*/ 138 w 138"/>
                <a:gd name="T29" fmla="*/ 16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6" name="PA_椭圆 29"/>
          <p:cNvSpPr>
            <a:spLocks noChangeArrowheads="1"/>
          </p:cNvSpPr>
          <p:nvPr>
            <p:custDataLst>
              <p:tags r:id="rId16"/>
            </p:custDataLst>
          </p:nvPr>
        </p:nvSpPr>
        <p:spPr bwMode="auto">
          <a:xfrm>
            <a:off x="6364923" y="3920527"/>
            <a:ext cx="590550" cy="589144"/>
          </a:xfrm>
          <a:prstGeom prst="ellipse">
            <a:avLst/>
          </a:prstGeom>
          <a:solidFill>
            <a:schemeClr val="accent5"/>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20" name="PA_淘宝店chenying0907 51"/>
          <p:cNvGrpSpPr/>
          <p:nvPr>
            <p:custDataLst>
              <p:tags r:id="rId17"/>
            </p:custDataLst>
          </p:nvPr>
        </p:nvGrpSpPr>
        <p:grpSpPr bwMode="auto">
          <a:xfrm>
            <a:off x="6542405" y="4141470"/>
            <a:ext cx="275590" cy="174625"/>
            <a:chOff x="2801" y="1980"/>
            <a:chExt cx="136" cy="110"/>
          </a:xfrm>
        </p:grpSpPr>
        <p:sp>
          <p:nvSpPr>
            <p:cNvPr id="21" name="淘宝店chenying0907 42"/>
            <p:cNvSpPr>
              <a:spLocks noEditPoints="1"/>
            </p:cNvSpPr>
            <p:nvPr>
              <p:custDataLst>
                <p:tags r:id="rId18"/>
              </p:custDataLst>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22" name="淘宝店chenying0907 43"/>
            <p:cNvSpPr/>
            <p:nvPr>
              <p:custDataLst>
                <p:tags r:id="rId19"/>
              </p:custDataLst>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grpSp>
      <p:sp>
        <p:nvSpPr>
          <p:cNvPr id="8" name="PA_椭圆 30"/>
          <p:cNvSpPr>
            <a:spLocks noChangeArrowheads="1"/>
          </p:cNvSpPr>
          <p:nvPr>
            <p:custDataLst>
              <p:tags r:id="rId20"/>
            </p:custDataLst>
          </p:nvPr>
        </p:nvSpPr>
        <p:spPr bwMode="auto">
          <a:xfrm>
            <a:off x="5938203" y="5193023"/>
            <a:ext cx="590550" cy="589145"/>
          </a:xfrm>
          <a:prstGeom prst="ellipse">
            <a:avLst/>
          </a:prstGeom>
          <a:solidFill>
            <a:schemeClr val="accent5">
              <a:lumMod val="60000"/>
              <a:lumOff val="40000"/>
            </a:schemeClr>
          </a:solidFill>
          <a:ln>
            <a:noFill/>
          </a:ln>
          <a:effectLst>
            <a:outerShdw blurRad="190500" dist="63500" dir="3300000" algn="tl"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latin typeface="+mj-ea"/>
              <a:ea typeface="+mj-ea"/>
            </a:endParaRPr>
          </a:p>
        </p:txBody>
      </p:sp>
      <p:grpSp>
        <p:nvGrpSpPr>
          <p:cNvPr id="23" name="PA_淘宝店chenying0907 52"/>
          <p:cNvGrpSpPr/>
          <p:nvPr>
            <p:custDataLst>
              <p:tags r:id="rId21"/>
            </p:custDataLst>
          </p:nvPr>
        </p:nvGrpSpPr>
        <p:grpSpPr bwMode="auto">
          <a:xfrm>
            <a:off x="6119178" y="5373735"/>
            <a:ext cx="177800" cy="242962"/>
            <a:chOff x="2829" y="2517"/>
            <a:chExt cx="112" cy="153"/>
          </a:xfrm>
        </p:grpSpPr>
        <p:sp>
          <p:nvSpPr>
            <p:cNvPr id="24" name="淘宝店chenying0907 44"/>
            <p:cNvSpPr>
              <a:spLocks noEditPoints="1"/>
            </p:cNvSpPr>
            <p:nvPr>
              <p:custDataLst>
                <p:tags r:id="rId22"/>
              </p:custDataLst>
            </p:nvPr>
          </p:nvSpPr>
          <p:spPr bwMode="auto">
            <a:xfrm>
              <a:off x="2829" y="2517"/>
              <a:ext cx="112" cy="153"/>
            </a:xfrm>
            <a:custGeom>
              <a:avLst/>
              <a:gdLst>
                <a:gd name="T0" fmla="*/ 112 w 112"/>
                <a:gd name="T1" fmla="*/ 30 h 153"/>
                <a:gd name="T2" fmla="*/ 82 w 112"/>
                <a:gd name="T3" fmla="*/ 0 h 153"/>
                <a:gd name="T4" fmla="*/ 0 w 112"/>
                <a:gd name="T5" fmla="*/ 0 h 153"/>
                <a:gd name="T6" fmla="*/ 0 w 112"/>
                <a:gd name="T7" fmla="*/ 153 h 153"/>
                <a:gd name="T8" fmla="*/ 112 w 112"/>
                <a:gd name="T9" fmla="*/ 153 h 153"/>
                <a:gd name="T10" fmla="*/ 112 w 112"/>
                <a:gd name="T11" fmla="*/ 30 h 153"/>
                <a:gd name="T12" fmla="*/ 99 w 112"/>
                <a:gd name="T13" fmla="*/ 34 h 153"/>
                <a:gd name="T14" fmla="*/ 79 w 112"/>
                <a:gd name="T15" fmla="*/ 34 h 153"/>
                <a:gd name="T16" fmla="*/ 79 w 112"/>
                <a:gd name="T17" fmla="*/ 14 h 153"/>
                <a:gd name="T18" fmla="*/ 99 w 112"/>
                <a:gd name="T19" fmla="*/ 34 h 153"/>
                <a:gd name="T20" fmla="*/ 99 w 112"/>
                <a:gd name="T21" fmla="*/ 141 h 153"/>
                <a:gd name="T22" fmla="*/ 12 w 112"/>
                <a:gd name="T23" fmla="*/ 141 h 153"/>
                <a:gd name="T24" fmla="*/ 12 w 112"/>
                <a:gd name="T25" fmla="*/ 12 h 153"/>
                <a:gd name="T26" fmla="*/ 67 w 112"/>
                <a:gd name="T27" fmla="*/ 12 h 153"/>
                <a:gd name="T28" fmla="*/ 67 w 112"/>
                <a:gd name="T29" fmla="*/ 46 h 153"/>
                <a:gd name="T30" fmla="*/ 99 w 112"/>
                <a:gd name="T31" fmla="*/ 46 h 153"/>
                <a:gd name="T32" fmla="*/ 99 w 112"/>
                <a:gd name="T33" fmla="*/ 1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latin typeface="+mj-ea"/>
                <a:ea typeface="+mj-ea"/>
              </a:endParaRPr>
            </a:p>
          </p:txBody>
        </p:sp>
        <p:sp>
          <p:nvSpPr>
            <p:cNvPr id="25" name="Rectangle 45"/>
            <p:cNvSpPr>
              <a:spLocks noChangeArrowheads="1"/>
            </p:cNvSpPr>
            <p:nvPr>
              <p:custDataLst>
                <p:tags r:id="rId23"/>
              </p:custDataLst>
            </p:nvPr>
          </p:nvSpPr>
          <p:spPr bwMode="auto">
            <a:xfrm>
              <a:off x="2850" y="2557"/>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6" name="Rectangle 46"/>
            <p:cNvSpPr>
              <a:spLocks noChangeArrowheads="1"/>
            </p:cNvSpPr>
            <p:nvPr>
              <p:custDataLst>
                <p:tags r:id="rId24"/>
              </p:custDataLst>
            </p:nvPr>
          </p:nvSpPr>
          <p:spPr bwMode="auto">
            <a:xfrm>
              <a:off x="2850" y="2579"/>
              <a:ext cx="70" cy="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7" name="Rectangle 47"/>
            <p:cNvSpPr>
              <a:spLocks noChangeArrowheads="1"/>
            </p:cNvSpPr>
            <p:nvPr>
              <p:custDataLst>
                <p:tags r:id="rId25"/>
              </p:custDataLst>
            </p:nvPr>
          </p:nvSpPr>
          <p:spPr bwMode="auto">
            <a:xfrm>
              <a:off x="2850" y="2602"/>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sp>
          <p:nvSpPr>
            <p:cNvPr id="28" name="Rectangle 48"/>
            <p:cNvSpPr>
              <a:spLocks noChangeArrowheads="1"/>
            </p:cNvSpPr>
            <p:nvPr>
              <p:custDataLst>
                <p:tags r:id="rId26"/>
              </p:custDataLst>
            </p:nvPr>
          </p:nvSpPr>
          <p:spPr bwMode="auto">
            <a:xfrm>
              <a:off x="2850" y="2625"/>
              <a:ext cx="70" cy="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a:latin typeface="+mj-ea"/>
                <a:ea typeface="+mj-ea"/>
              </a:endParaRPr>
            </a:p>
          </p:txBody>
        </p:sp>
      </p:grpSp>
      <p:sp>
        <p:nvSpPr>
          <p:cNvPr id="9" name="PA_任意多边形 32"/>
          <p:cNvSpPr/>
          <p:nvPr>
            <p:custDataLst>
              <p:tags r:id="rId27"/>
            </p:custDataLst>
          </p:nvPr>
        </p:nvSpPr>
        <p:spPr bwMode="auto">
          <a:xfrm>
            <a:off x="6996431" y="1508915"/>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p>
            <a:endParaRPr lang="zh-CN" altLang="en-US">
              <a:latin typeface="+mj-ea"/>
              <a:ea typeface="+mj-ea"/>
            </a:endParaRPr>
          </a:p>
        </p:txBody>
      </p:sp>
      <p:sp>
        <p:nvSpPr>
          <p:cNvPr id="10" name="PA_任意多边形 33"/>
          <p:cNvSpPr/>
          <p:nvPr>
            <p:custDataLst>
              <p:tags r:id="rId28"/>
            </p:custDataLst>
          </p:nvPr>
        </p:nvSpPr>
        <p:spPr bwMode="auto">
          <a:xfrm>
            <a:off x="5507355" y="2782570"/>
            <a:ext cx="267970" cy="398780"/>
          </a:xfrm>
          <a:custGeom>
            <a:avLst/>
            <a:gdLst>
              <a:gd name="T0" fmla="*/ 169 w 169"/>
              <a:gd name="T1" fmla="*/ 251 h 251"/>
              <a:gd name="T2" fmla="*/ 78 w 169"/>
              <a:gd name="T3" fmla="*/ 126 h 251"/>
              <a:gd name="T4" fmla="*/ 169 w 169"/>
              <a:gd name="T5" fmla="*/ 0 h 251"/>
              <a:gd name="T6" fmla="*/ 91 w 169"/>
              <a:gd name="T7" fmla="*/ 0 h 251"/>
              <a:gd name="T8" fmla="*/ 0 w 169"/>
              <a:gd name="T9" fmla="*/ 126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6"/>
                </a:lnTo>
                <a:lnTo>
                  <a:pt x="169" y="0"/>
                </a:lnTo>
                <a:lnTo>
                  <a:pt x="91" y="0"/>
                </a:lnTo>
                <a:lnTo>
                  <a:pt x="0" y="126"/>
                </a:lnTo>
                <a:lnTo>
                  <a:pt x="91" y="251"/>
                </a:lnTo>
                <a:lnTo>
                  <a:pt x="169" y="251"/>
                </a:lnTo>
                <a:close/>
              </a:path>
            </a:pathLst>
          </a:custGeom>
          <a:solidFill>
            <a:schemeClr val="bg1">
              <a:lumMod val="85000"/>
            </a:schemeClr>
          </a:solidFill>
          <a:ln>
            <a:noFill/>
          </a:ln>
        </p:spPr>
        <p:txBody>
          <a:bodyPr/>
          <a:p>
            <a:endParaRPr lang="zh-CN" altLang="en-US">
              <a:latin typeface="+mj-ea"/>
              <a:ea typeface="+mj-ea"/>
            </a:endParaRPr>
          </a:p>
        </p:txBody>
      </p:sp>
      <p:sp>
        <p:nvSpPr>
          <p:cNvPr id="11" name="PA_任意多边形 35"/>
          <p:cNvSpPr/>
          <p:nvPr>
            <p:custDataLst>
              <p:tags r:id="rId29"/>
            </p:custDataLst>
          </p:nvPr>
        </p:nvSpPr>
        <p:spPr bwMode="auto">
          <a:xfrm>
            <a:off x="7139306" y="4050731"/>
            <a:ext cx="269875" cy="398585"/>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chemeClr val="bg1">
              <a:lumMod val="85000"/>
            </a:schemeClr>
          </a:solidFill>
          <a:ln>
            <a:noFill/>
          </a:ln>
        </p:spPr>
        <p:txBody>
          <a:bodyPr/>
          <a:p>
            <a:endParaRPr lang="zh-CN" altLang="en-US">
              <a:latin typeface="+mj-ea"/>
              <a:ea typeface="+mj-ea"/>
            </a:endParaRPr>
          </a:p>
        </p:txBody>
      </p:sp>
      <p:sp>
        <p:nvSpPr>
          <p:cNvPr id="29" name="PA_任意多边形 34"/>
          <p:cNvSpPr/>
          <p:nvPr>
            <p:custDataLst>
              <p:tags r:id="rId30"/>
            </p:custDataLst>
          </p:nvPr>
        </p:nvSpPr>
        <p:spPr bwMode="auto">
          <a:xfrm>
            <a:off x="5570855" y="5344795"/>
            <a:ext cx="204470" cy="398145"/>
          </a:xfrm>
          <a:custGeom>
            <a:avLst/>
            <a:gdLst>
              <a:gd name="T0" fmla="*/ 169 w 169"/>
              <a:gd name="T1" fmla="*/ 251 h 251"/>
              <a:gd name="T2" fmla="*/ 78 w 169"/>
              <a:gd name="T3" fmla="*/ 125 h 251"/>
              <a:gd name="T4" fmla="*/ 169 w 169"/>
              <a:gd name="T5" fmla="*/ 0 h 251"/>
              <a:gd name="T6" fmla="*/ 91 w 169"/>
              <a:gd name="T7" fmla="*/ 0 h 251"/>
              <a:gd name="T8" fmla="*/ 0 w 169"/>
              <a:gd name="T9" fmla="*/ 125 h 251"/>
              <a:gd name="T10" fmla="*/ 91 w 169"/>
              <a:gd name="T11" fmla="*/ 251 h 251"/>
              <a:gd name="T12" fmla="*/ 169 w 169"/>
              <a:gd name="T13" fmla="*/ 251 h 251"/>
            </a:gdLst>
            <a:ahLst/>
            <a:cxnLst>
              <a:cxn ang="0">
                <a:pos x="T0" y="T1"/>
              </a:cxn>
              <a:cxn ang="0">
                <a:pos x="T2" y="T3"/>
              </a:cxn>
              <a:cxn ang="0">
                <a:pos x="T4" y="T5"/>
              </a:cxn>
              <a:cxn ang="0">
                <a:pos x="T6" y="T7"/>
              </a:cxn>
              <a:cxn ang="0">
                <a:pos x="T8" y="T9"/>
              </a:cxn>
              <a:cxn ang="0">
                <a:pos x="T10" y="T11"/>
              </a:cxn>
              <a:cxn ang="0">
                <a:pos x="T12" y="T13"/>
              </a:cxn>
            </a:cxnLst>
            <a:rect l="0" t="0" r="r" b="b"/>
            <a:pathLst>
              <a:path w="169" h="251">
                <a:moveTo>
                  <a:pt x="169" y="251"/>
                </a:moveTo>
                <a:lnTo>
                  <a:pt x="78" y="125"/>
                </a:lnTo>
                <a:lnTo>
                  <a:pt x="169" y="0"/>
                </a:lnTo>
                <a:lnTo>
                  <a:pt x="91" y="0"/>
                </a:lnTo>
                <a:lnTo>
                  <a:pt x="0" y="125"/>
                </a:lnTo>
                <a:lnTo>
                  <a:pt x="91" y="251"/>
                </a:lnTo>
                <a:lnTo>
                  <a:pt x="169" y="251"/>
                </a:lnTo>
                <a:close/>
              </a:path>
            </a:pathLst>
          </a:custGeom>
          <a:solidFill>
            <a:schemeClr val="bg1">
              <a:lumMod val="85000"/>
            </a:schemeClr>
          </a:solidFill>
          <a:ln>
            <a:noFill/>
          </a:ln>
        </p:spPr>
        <p:txBody>
          <a:bodyPr/>
          <a:p>
            <a:endParaRPr lang="zh-CN" altLang="en-US">
              <a:latin typeface="+mj-ea"/>
              <a:ea typeface="+mj-ea"/>
            </a:endParaRPr>
          </a:p>
        </p:txBody>
      </p:sp>
      <p:sp>
        <p:nvSpPr>
          <p:cNvPr id="33" name="文本框 32"/>
          <p:cNvSpPr txBox="1"/>
          <p:nvPr/>
        </p:nvSpPr>
        <p:spPr>
          <a:xfrm>
            <a:off x="7560310" y="1331595"/>
            <a:ext cx="4064000" cy="64516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提出了一种</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基于部分投票随机森林算法</a:t>
            </a:r>
            <a:r>
              <a:rPr lang="zh-CN" altLang="en-US">
                <a:latin typeface="微软雅黑" panose="020B0503020204020204" pitchFamily="34" charset="-122"/>
                <a:ea typeface="微软雅黑" panose="020B0503020204020204" pitchFamily="34" charset="-122"/>
                <a:cs typeface="微软雅黑" panose="020B0503020204020204" pitchFamily="34" charset="-122"/>
              </a:rPr>
              <a:t>的故障预测模型</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6"/>
          <p:cNvSpPr txBox="1"/>
          <p:nvPr/>
        </p:nvSpPr>
        <p:spPr>
          <a:xfrm>
            <a:off x="1191260" y="2259330"/>
            <a:ext cx="3862705" cy="922020"/>
          </a:xfrm>
          <a:prstGeom prst="rect">
            <a:avLst/>
          </a:prstGeom>
          <a:noFill/>
        </p:spPr>
        <p:txBody>
          <a:bodyPr wrap="square" rtlCol="0">
            <a:spAutoFit/>
          </a:bodyPr>
          <a:p>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在线随机森林预测模型</a:t>
            </a:r>
            <a:r>
              <a:rPr lang="zh-CN" altLang="en-US">
                <a:latin typeface="微软雅黑" panose="020B0503020204020204" pitchFamily="34" charset="-122"/>
                <a:ea typeface="微软雅黑" panose="020B0503020204020204" pitchFamily="34" charset="-122"/>
                <a:cs typeface="微软雅黑" panose="020B0503020204020204" pitchFamily="34" charset="-122"/>
              </a:rPr>
              <a:t>，该模型根据SMART分布随时间的方差，随着数据的顺序到达而实时进化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文本框 37"/>
          <p:cNvSpPr txBox="1"/>
          <p:nvPr/>
        </p:nvSpPr>
        <p:spPr>
          <a:xfrm>
            <a:off x="7730490" y="3661410"/>
            <a:ext cx="3709035" cy="1085850"/>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提出使用一种</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时间卷积神经网络</a:t>
            </a:r>
            <a:r>
              <a:rPr lang="zh-CN" altLang="en-US">
                <a:latin typeface="微软雅黑" panose="020B0503020204020204" pitchFamily="34" charset="-122"/>
                <a:ea typeface="微软雅黑" panose="020B0503020204020204" pitchFamily="34" charset="-122"/>
                <a:cs typeface="微软雅黑" panose="020B0503020204020204" pitchFamily="34" charset="-122"/>
              </a:rPr>
              <a:t>(TCNN)，扩展了二元交叉熵损失函数，强调了错误分类样本的损失</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 name="文本框 38"/>
          <p:cNvSpPr txBox="1"/>
          <p:nvPr/>
        </p:nvSpPr>
        <p:spPr>
          <a:xfrm>
            <a:off x="1189990" y="4995545"/>
            <a:ext cx="3863975" cy="964565"/>
          </a:xfrm>
          <a:prstGeom prst="rect">
            <a:avLst/>
          </a:prstGeom>
          <a:noFill/>
        </p:spPr>
        <p:txBody>
          <a:bodyPr wrap="square" rtlCol="0">
            <a:no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这篇论文提出了一个</a:t>
            </a:r>
            <a:r>
              <a:rPr lang="zh-CN" altLang="en-US">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基于LSTM</a:t>
            </a:r>
            <a:r>
              <a:rPr lang="zh-CN" altLang="en-US">
                <a:latin typeface="微软雅黑" panose="020B0503020204020204" pitchFamily="34" charset="-122"/>
                <a:ea typeface="微软雅黑" panose="020B0503020204020204" pitchFamily="34" charset="-122"/>
                <a:cs typeface="微软雅黑" panose="020B0503020204020204" pitchFamily="34" charset="-122"/>
              </a:rPr>
              <a:t>的HDD健康水平预测任务模型，该模型可以自动识别HDD的健康水平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660400" y="893445"/>
            <a:ext cx="11138535" cy="622935"/>
          </a:xfrm>
          <a:prstGeom prst="rect">
            <a:avLst/>
          </a:prstGeom>
          <a:noFill/>
        </p:spPr>
        <p:txBody>
          <a:bodyPr wrap="square" rtlCol="0">
            <a:noAutofit/>
          </a:bodyPr>
          <a:p>
            <a:r>
              <a:rPr lang="zh-CN" altLang="en-US" sz="2000">
                <a:latin typeface="微软雅黑" panose="020B0503020204020204" pitchFamily="34" charset="-122"/>
                <a:ea typeface="微软雅黑" panose="020B0503020204020204" pitchFamily="34" charset="-122"/>
                <a:cs typeface="微软雅黑" panose="020B0503020204020204" pitchFamily="34" charset="-122"/>
              </a:rPr>
              <a:t>提出了一种基于</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SMART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属性值自动识别特定健康状况的方法来估计HDD的剩余使用寿命(RUL)。 该方法基于三个主要步骤：硬盘健康度定义</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序列提取</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 通过LSTM进行健康状况评估</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custDataLst>
              <p:tags r:id="rId5"/>
            </p:custDataLst>
          </p:nvPr>
        </p:nvPicPr>
        <p:blipFill>
          <a:blip r:embed="rId6"/>
          <a:stretch>
            <a:fillRect/>
          </a:stretch>
        </p:blipFill>
        <p:spPr>
          <a:xfrm>
            <a:off x="6261735" y="1677670"/>
            <a:ext cx="5257165" cy="4364355"/>
          </a:xfrm>
          <a:prstGeom prst="rect">
            <a:avLst/>
          </a:prstGeom>
        </p:spPr>
      </p:pic>
      <p:sp>
        <p:nvSpPr>
          <p:cNvPr id="5" name="文本框 4"/>
          <p:cNvSpPr txBox="1"/>
          <p:nvPr/>
        </p:nvSpPr>
        <p:spPr>
          <a:xfrm>
            <a:off x="660400" y="1781810"/>
            <a:ext cx="2308860" cy="421005"/>
          </a:xfrm>
          <a:prstGeom prst="rect">
            <a:avLst/>
          </a:prstGeom>
          <a:noFill/>
        </p:spPr>
        <p:txBody>
          <a:bodyPr wrap="square" rtlCol="0">
            <a:noAutofit/>
          </a:bodyPr>
          <a:p>
            <a:pPr marL="342900" indent="-342900">
              <a:buFont typeface="Wingdings" panose="05000000000000000000" charset="0"/>
              <a:buChar char="Ø"/>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硬盘健康度定义</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6261735" y="6095365"/>
            <a:ext cx="5694045" cy="42037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Fig.1.  通过回归树算法识别硬盘健康级别的例子</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056005" y="2468245"/>
            <a:ext cx="5046980" cy="105473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T</a:t>
            </a:r>
            <a:r>
              <a:rPr lang="zh-CN" altLang="en-US">
                <a:latin typeface="微软雅黑" panose="020B0503020204020204" pitchFamily="34" charset="-122"/>
                <a:ea typeface="微软雅黑" panose="020B0503020204020204" pitchFamily="34" charset="-122"/>
                <a:cs typeface="微软雅黑" panose="020B0503020204020204" pitchFamily="34" charset="-122"/>
              </a:rPr>
              <a:t>ime -to-failure是每个硬盘发生故障前的时间特征，其意义取决于采样周期</a:t>
            </a:r>
            <a:r>
              <a:rPr lang="en-US" altLang="zh-CN">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f1, f2，…， fn是SMART属性。</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方法</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400" y="994410"/>
            <a:ext cx="2308860" cy="421005"/>
          </a:xfrm>
          <a:prstGeom prst="rect">
            <a:avLst/>
          </a:prstGeom>
          <a:noFill/>
        </p:spPr>
        <p:txBody>
          <a:bodyPr wrap="square" rtlCol="0">
            <a:noAutofit/>
          </a:bodyPr>
          <a:p>
            <a:pPr marL="342900" indent="-342900">
              <a:buFont typeface="Wingdings" panose="05000000000000000000" charset="0"/>
              <a:buChar char="Ø"/>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序列提取</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6609080" y="5880100"/>
            <a:ext cx="3612515" cy="44640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Fig.2.  单个硬盘的序列提取步骤</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777240" y="1443355"/>
            <a:ext cx="5046980" cy="2397125"/>
          </a:xfrm>
          <a:prstGeom prst="rect">
            <a:avLst/>
          </a:prstGeom>
          <a:noFill/>
        </p:spPr>
        <p:txBody>
          <a:bodyPr wrap="square" rtlCol="0">
            <a:noAutofit/>
          </a:bodyPr>
          <a:p>
            <a:r>
              <a:rPr lang="en-US">
                <a:latin typeface="微软雅黑" panose="020B0503020204020204" pitchFamily="34" charset="-122"/>
                <a:ea typeface="微软雅黑" panose="020B0503020204020204" pitchFamily="34" charset="-122"/>
                <a:cs typeface="微软雅黑" panose="020B0503020204020204" pitchFamily="34" charset="-122"/>
              </a:rPr>
              <a:t>w</a:t>
            </a:r>
            <a:r>
              <a:rPr>
                <a:latin typeface="微软雅黑" panose="020B0503020204020204" pitchFamily="34" charset="-122"/>
                <a:ea typeface="微软雅黑" panose="020B0503020204020204" pitchFamily="34" charset="-122"/>
                <a:cs typeface="微软雅黑" panose="020B0503020204020204" pitchFamily="34" charset="-122"/>
              </a:rPr>
              <a:t>和</a:t>
            </a:r>
            <a:r>
              <a:rPr lang="en-US">
                <a:latin typeface="微软雅黑" panose="020B0503020204020204" pitchFamily="34" charset="-122"/>
                <a:ea typeface="微软雅黑" panose="020B0503020204020204" pitchFamily="34" charset="-122"/>
                <a:cs typeface="微软雅黑" panose="020B0503020204020204" pitchFamily="34" charset="-122"/>
              </a:rPr>
              <a:t>a</a:t>
            </a:r>
            <a:r>
              <a:rPr baseline="30000">
                <a:latin typeface="微软雅黑" panose="020B0503020204020204" pitchFamily="34" charset="-122"/>
                <a:ea typeface="微软雅黑" panose="020B0503020204020204" pitchFamily="34" charset="-122"/>
                <a:cs typeface="微软雅黑" panose="020B0503020204020204" pitchFamily="34" charset="-122"/>
              </a:rPr>
              <a:t>t</a:t>
            </a:r>
            <a:r>
              <a:rPr>
                <a:latin typeface="微软雅黑" panose="020B0503020204020204" pitchFamily="34" charset="-122"/>
                <a:ea typeface="微软雅黑" panose="020B0503020204020204" pitchFamily="34" charset="-122"/>
                <a:cs typeface="微软雅黑" panose="020B0503020204020204" pitchFamily="34" charset="-122"/>
              </a:rPr>
              <a:t>分别为时间窗口大小和时间t时的SMART特征集(</a:t>
            </a:r>
            <a:r>
              <a:rPr lang="en-US">
                <a:latin typeface="微软雅黑" panose="020B0503020204020204" pitchFamily="34" charset="-122"/>
                <a:ea typeface="微软雅黑" panose="020B0503020204020204" pitchFamily="34" charset="-122"/>
                <a:cs typeface="微软雅黑" panose="020B0503020204020204" pitchFamily="34" charset="-122"/>
              </a:rPr>
              <a:t>f</a:t>
            </a:r>
            <a:r>
              <a:rPr>
                <a:latin typeface="微软雅黑" panose="020B0503020204020204" pitchFamily="34" charset="-122"/>
                <a:ea typeface="微软雅黑" panose="020B0503020204020204" pitchFamily="34" charset="-122"/>
                <a:cs typeface="微软雅黑" panose="020B0503020204020204" pitchFamily="34" charset="-122"/>
              </a:rPr>
              <a:t>1</a:t>
            </a:r>
            <a:r>
              <a:rPr lang="zh-CN">
                <a:latin typeface="微软雅黑" panose="020B0503020204020204" pitchFamily="34" charset="-122"/>
                <a:ea typeface="微软雅黑" panose="020B0503020204020204" pitchFamily="34" charset="-122"/>
                <a:cs typeface="微软雅黑" panose="020B0503020204020204" pitchFamily="34" charset="-122"/>
              </a:rPr>
              <a:t>，</a:t>
            </a:r>
            <a:r>
              <a:rPr lang="en-US">
                <a:latin typeface="微软雅黑" panose="020B0503020204020204" pitchFamily="34" charset="-122"/>
                <a:ea typeface="微软雅黑" panose="020B0503020204020204" pitchFamily="34" charset="-122"/>
                <a:cs typeface="微软雅黑" panose="020B0503020204020204" pitchFamily="34" charset="-122"/>
              </a:rPr>
              <a:t>f</a:t>
            </a:r>
            <a:r>
              <a:rPr>
                <a:latin typeface="微软雅黑" panose="020B0503020204020204" pitchFamily="34" charset="-122"/>
                <a:ea typeface="微软雅黑" panose="020B0503020204020204" pitchFamily="34" charset="-122"/>
                <a:cs typeface="微软雅黑" panose="020B0503020204020204" pitchFamily="34" charset="-122"/>
              </a:rPr>
              <a:t>2</a:t>
            </a:r>
            <a:r>
              <a:rPr lang="zh-CN">
                <a:latin typeface="微软雅黑" panose="020B0503020204020204" pitchFamily="34" charset="-122"/>
                <a:ea typeface="微软雅黑" panose="020B0503020204020204" pitchFamily="34" charset="-122"/>
                <a:cs typeface="微软雅黑" panose="020B0503020204020204" pitchFamily="34" charset="-122"/>
              </a:rPr>
              <a:t>，</a:t>
            </a:r>
            <a:r>
              <a:rPr>
                <a:latin typeface="微软雅黑" panose="020B0503020204020204" pitchFamily="34" charset="-122"/>
                <a:ea typeface="微软雅黑" panose="020B0503020204020204" pitchFamily="34" charset="-122"/>
                <a:cs typeface="微软雅黑" panose="020B0503020204020204" pitchFamily="34" charset="-122"/>
              </a:rPr>
              <a:t>...</a:t>
            </a:r>
            <a:r>
              <a:rPr lang="zh-CN">
                <a:latin typeface="微软雅黑" panose="020B0503020204020204" pitchFamily="34" charset="-122"/>
                <a:ea typeface="微软雅黑" panose="020B0503020204020204" pitchFamily="34" charset="-122"/>
                <a:cs typeface="微软雅黑" panose="020B0503020204020204" pitchFamily="34" charset="-122"/>
              </a:rPr>
              <a:t>，</a:t>
            </a:r>
            <a:r>
              <a:rPr lang="en-US">
                <a:latin typeface="微软雅黑" panose="020B0503020204020204" pitchFamily="34" charset="-122"/>
                <a:ea typeface="微软雅黑" panose="020B0503020204020204" pitchFamily="34" charset="-122"/>
                <a:cs typeface="微软雅黑" panose="020B0503020204020204" pitchFamily="34" charset="-122"/>
              </a:rPr>
              <a:t>f</a:t>
            </a:r>
            <a:r>
              <a:rPr>
                <a:latin typeface="微软雅黑" panose="020B0503020204020204" pitchFamily="34" charset="-122"/>
                <a:ea typeface="微软雅黑" panose="020B0503020204020204" pitchFamily="34" charset="-122"/>
                <a:cs typeface="微软雅黑" panose="020B0503020204020204" pitchFamily="34" charset="-122"/>
              </a:rPr>
              <a:t>n)</a:t>
            </a:r>
            <a:endParaRPr>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考虑序列(a</a:t>
            </a:r>
            <a:r>
              <a:rPr lang="en-US" altLang="zh-CN" baseline="300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a:t>
            </a:r>
            <a:r>
              <a:rPr lang="en-US" altLang="zh-CN" baseline="30000">
                <a:latin typeface="微软雅黑" panose="020B0503020204020204" pitchFamily="34" charset="-122"/>
                <a:ea typeface="微软雅黑" panose="020B0503020204020204" pitchFamily="34" charset="-122"/>
                <a:cs typeface="微软雅黑" panose="020B0503020204020204" pitchFamily="34" charset="-122"/>
              </a:rPr>
              <a:t>w</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 a</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t-1</a:t>
            </a:r>
            <a:r>
              <a:rPr lang="zh-CN" altLang="en-US">
                <a:latin typeface="微软雅黑" panose="020B0503020204020204" pitchFamily="34" charset="-122"/>
                <a:ea typeface="微软雅黑" panose="020B0503020204020204" pitchFamily="34" charset="-122"/>
                <a:cs typeface="微软雅黑" panose="020B0503020204020204" pitchFamily="34" charset="-122"/>
              </a:rPr>
              <a:t>, a</a:t>
            </a:r>
            <a:r>
              <a:rPr lang="zh-CN" altLang="en-US" baseline="30000">
                <a:latin typeface="微软雅黑" panose="020B0503020204020204" pitchFamily="34" charset="-122"/>
                <a:ea typeface="微软雅黑" panose="020B0503020204020204" pitchFamily="34" charset="-122"/>
                <a:cs typeface="微软雅黑" panose="020B0503020204020204" pitchFamily="34" charset="-122"/>
              </a:rPr>
              <a:t>t</a:t>
            </a:r>
            <a:r>
              <a:rPr lang="zh-CN" altLang="en-US">
                <a:latin typeface="微软雅黑" panose="020B0503020204020204" pitchFamily="34" charset="-122"/>
                <a:ea typeface="微软雅黑" panose="020B0503020204020204" pitchFamily="34" charset="-122"/>
                <a:cs typeface="微软雅黑" panose="020B0503020204020204" pitchFamily="34" charset="-122"/>
              </a:rPr>
              <a:t>)来预测时间t+1的硬盘健康状态</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a:latin typeface="微软雅黑" panose="020B0503020204020204" pitchFamily="34" charset="-122"/>
                <a:ea typeface="微软雅黑" panose="020B0503020204020204" pitchFamily="34" charset="-122"/>
                <a:cs typeface="微软雅黑" panose="020B0503020204020204" pitchFamily="34" charset="-122"/>
              </a:rPr>
              <a:t>每个序列产生一个大小为w×n的二维数组，其中n是所考虑的SMART特征的数量</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7"/>
          <p:cNvPicPr>
            <a:picLocks noChangeAspect="1"/>
          </p:cNvPicPr>
          <p:nvPr>
            <p:custDataLst>
              <p:tags r:id="rId5"/>
            </p:custDataLst>
          </p:nvPr>
        </p:nvPicPr>
        <p:blipFill>
          <a:blip r:embed="rId6"/>
          <a:stretch>
            <a:fillRect/>
          </a:stretch>
        </p:blipFill>
        <p:spPr>
          <a:xfrm>
            <a:off x="5824220" y="1706880"/>
            <a:ext cx="6007735" cy="3888105"/>
          </a:xfrm>
          <a:prstGeom prst="rect">
            <a:avLst/>
          </a:prstGeom>
        </p:spPr>
      </p:pic>
      <p:sp>
        <p:nvSpPr>
          <p:cNvPr id="9" name="文本框 8"/>
          <p:cNvSpPr txBox="1"/>
          <p:nvPr>
            <p:custDataLst>
              <p:tags r:id="rId7"/>
            </p:custDataLst>
          </p:nvPr>
        </p:nvSpPr>
        <p:spPr>
          <a:xfrm>
            <a:off x="660400" y="4037330"/>
            <a:ext cx="3921760" cy="421005"/>
          </a:xfrm>
          <a:prstGeom prst="rect">
            <a:avLst/>
          </a:prstGeom>
          <a:noFill/>
        </p:spPr>
        <p:txBody>
          <a:bodyPr wrap="square" rtlCol="0">
            <a:noAutofit/>
          </a:bodyPr>
          <a:p>
            <a:pPr marL="342900" indent="-342900">
              <a:buFont typeface="Wingdings" panose="05000000000000000000" charset="0"/>
              <a:buChar char="Ø"/>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通过LSTM进行健康状况评估</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8"/>
            </p:custDataLst>
          </p:nvPr>
        </p:nvSpPr>
        <p:spPr>
          <a:xfrm>
            <a:off x="777240" y="4592955"/>
            <a:ext cx="5046980" cy="1718945"/>
          </a:xfrm>
          <a:prstGeom prst="rect">
            <a:avLst/>
          </a:prstGeom>
          <a:noFill/>
        </p:spPr>
        <p:txBody>
          <a:bodyPr wrap="square" rtlCol="0">
            <a:noAutofit/>
          </a:bodyPr>
          <a:p>
            <a:pPr marL="285750" indent="-285750">
              <a:buFont typeface="Wingdings" panose="05000000000000000000" charset="0"/>
              <a:buChar char="l"/>
            </a:pPr>
            <a:r>
              <a:rPr lang="en-US">
                <a:latin typeface="微软雅黑" panose="020B0503020204020204" pitchFamily="34" charset="-122"/>
                <a:ea typeface="微软雅黑" panose="020B0503020204020204" pitchFamily="34" charset="-122"/>
                <a:cs typeface="微软雅黑" panose="020B0503020204020204" pitchFamily="34" charset="-122"/>
              </a:rPr>
              <a:t>z</a:t>
            </a:r>
            <a:r>
              <a:rPr>
                <a:latin typeface="微软雅黑" panose="020B0503020204020204" pitchFamily="34" charset="-122"/>
                <a:ea typeface="微软雅黑" panose="020B0503020204020204" pitchFamily="34" charset="-122"/>
                <a:cs typeface="微软雅黑" panose="020B0503020204020204" pitchFamily="34" charset="-122"/>
              </a:rPr>
              <a:t>是序列的总数（或每次迭代时的批量大小）</a:t>
            </a:r>
            <a:r>
              <a:rPr lang="zh-CN">
                <a:latin typeface="微软雅黑" panose="020B0503020204020204" pitchFamily="34" charset="-122"/>
                <a:ea typeface="微软雅黑" panose="020B0503020204020204" pitchFamily="34" charset="-122"/>
                <a:cs typeface="微软雅黑" panose="020B0503020204020204" pitchFamily="34" charset="-122"/>
              </a:rPr>
              <a:t>；</a:t>
            </a:r>
            <a:endParaRPr>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r>
              <a:rPr>
                <a:latin typeface="微软雅黑" panose="020B0503020204020204" pitchFamily="34" charset="-122"/>
                <a:ea typeface="微软雅黑" panose="020B0503020204020204" pitchFamily="34" charset="-122"/>
                <a:cs typeface="微软雅黑" panose="020B0503020204020204" pitchFamily="34" charset="-122"/>
              </a:rPr>
              <a:t> </a:t>
            </a:r>
            <a:endParaRPr>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l"/>
            </a:pPr>
            <a:r>
              <a:rPr>
                <a:latin typeface="微软雅黑" panose="020B0503020204020204" pitchFamily="34" charset="-122"/>
                <a:ea typeface="微软雅黑" panose="020B0503020204020204" pitchFamily="34" charset="-122"/>
                <a:cs typeface="微软雅黑" panose="020B0503020204020204" pitchFamily="34" charset="-122"/>
              </a:rPr>
              <a:t>w是每个序列的大小</a:t>
            </a:r>
            <a:r>
              <a:rPr lang="zh-CN">
                <a:latin typeface="微软雅黑" panose="020B0503020204020204" pitchFamily="34" charset="-122"/>
                <a:ea typeface="微软雅黑" panose="020B0503020204020204" pitchFamily="34" charset="-122"/>
                <a:cs typeface="微软雅黑" panose="020B0503020204020204" pitchFamily="34" charset="-122"/>
              </a:rPr>
              <a:t>，</a:t>
            </a:r>
            <a:r>
              <a:rPr>
                <a:latin typeface="微软雅黑" panose="020B0503020204020204" pitchFamily="34" charset="-122"/>
                <a:ea typeface="微软雅黑" panose="020B0503020204020204" pitchFamily="34" charset="-122"/>
                <a:cs typeface="微软雅黑" panose="020B0503020204020204" pitchFamily="34" charset="-122"/>
              </a:rPr>
              <a:t>以时间步长表示的时间窗口的大小</a:t>
            </a:r>
            <a:r>
              <a:rPr lang="zh-CN">
                <a:latin typeface="微软雅黑" panose="020B0503020204020204" pitchFamily="34" charset="-122"/>
                <a:ea typeface="微软雅黑" panose="020B0503020204020204" pitchFamily="34" charset="-122"/>
                <a:cs typeface="微软雅黑" panose="020B0503020204020204" pitchFamily="34" charset="-122"/>
              </a:rPr>
              <a:t>；</a:t>
            </a:r>
            <a:endParaRPr>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l"/>
            </a:pPr>
            <a:endParaRPr>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l"/>
            </a:pPr>
            <a:r>
              <a:rPr>
                <a:latin typeface="微软雅黑" panose="020B0503020204020204" pitchFamily="34" charset="-122"/>
                <a:ea typeface="微软雅黑" panose="020B0503020204020204" pitchFamily="34" charset="-122"/>
                <a:cs typeface="微软雅黑" panose="020B0503020204020204" pitchFamily="34" charset="-122"/>
              </a:rPr>
              <a:t>n是描述每个时间步长的特征总数。</a:t>
            </a:r>
            <a:endParaRPr>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custDataLst>
              <p:tags r:id="rId5"/>
            </p:custDataLst>
          </p:nvPr>
        </p:nvPicPr>
        <p:blipFill>
          <a:blip r:embed="rId6"/>
          <a:stretch>
            <a:fillRect/>
          </a:stretch>
        </p:blipFill>
        <p:spPr>
          <a:xfrm>
            <a:off x="337820" y="1894205"/>
            <a:ext cx="7451725" cy="191198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7925435" y="732155"/>
            <a:ext cx="3954145" cy="5714365"/>
          </a:xfrm>
          <a:prstGeom prst="rect">
            <a:avLst/>
          </a:prstGeom>
        </p:spPr>
      </p:pic>
      <p:sp>
        <p:nvSpPr>
          <p:cNvPr id="6" name="文本框 5"/>
          <p:cNvSpPr txBox="1"/>
          <p:nvPr>
            <p:custDataLst>
              <p:tags r:id="rId9"/>
            </p:custDataLst>
          </p:nvPr>
        </p:nvSpPr>
        <p:spPr>
          <a:xfrm>
            <a:off x="1304290" y="1433195"/>
            <a:ext cx="4367530" cy="46101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Fig.3.  百度数据集的硬盘健康度设置</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851535" y="4449445"/>
            <a:ext cx="6096000" cy="92202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cs typeface="微软雅黑" panose="020B0503020204020204" pitchFamily="34" charset="-122"/>
              </a:rPr>
              <a:t>对于每个叶节点，MSE是样本的均方误差，samples是该节点中的样本数，value是该叶中样本的Smart属性fi的值。 对于每个内部节点，报告特性每小时失败的情况。</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custDataLst>
              <p:tags r:id="rId10"/>
            </p:custDataLst>
          </p:nvPr>
        </p:nvSpPr>
        <p:spPr>
          <a:xfrm>
            <a:off x="203835" y="5970905"/>
            <a:ext cx="7941945" cy="47561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Fig.4. </a:t>
            </a:r>
            <a:r>
              <a:rPr lang="en-US" altLang="zh-CN">
                <a:latin typeface="微软雅黑" panose="020B0503020204020204" pitchFamily="34" charset="-122"/>
                <a:ea typeface="微软雅黑" panose="020B0503020204020204" pitchFamily="34" charset="-122"/>
                <a:cs typeface="微软雅黑" panose="020B0503020204020204" pitchFamily="34" charset="-122"/>
              </a:rPr>
              <a:t>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基于百度数据集特征RawCurrentPendingSectorCount的回归树算法识别硬盘健康级别。</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实验结果</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1926590" y="2908935"/>
            <a:ext cx="7798435" cy="427355"/>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Fig.5.  在Baidu数据集上通过改变TW大小得到的LSTM模型的性能值</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文本框 5"/>
          <p:cNvSpPr txBox="1"/>
          <p:nvPr/>
        </p:nvSpPr>
        <p:spPr>
          <a:xfrm>
            <a:off x="1056005" y="6057900"/>
            <a:ext cx="9286875" cy="621030"/>
          </a:xfrm>
          <a:prstGeom prst="rect">
            <a:avLst/>
          </a:prstGeom>
          <a:noFill/>
        </p:spPr>
        <p:txBody>
          <a:bodyPr wrap="square" rtlCol="0">
            <a:no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Fig.6.  </a:t>
            </a:r>
            <a:r>
              <a:rPr lang="zh-CN" altLang="en-US">
                <a:latin typeface="微软雅黑" panose="020B0503020204020204" pitchFamily="34" charset="-122"/>
                <a:ea typeface="微软雅黑" panose="020B0503020204020204" pitchFamily="34" charset="-122"/>
                <a:cs typeface="微软雅黑" panose="020B0503020204020204" pitchFamily="34" charset="-122"/>
              </a:rPr>
              <a:t>在Backblaze数据集上通过改变预测窗口(q)和TW大小获得的LSTM模型的性能值</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5"/>
            </p:custDataLst>
          </p:nvPr>
        </p:nvPicPr>
        <p:blipFill>
          <a:blip r:embed="rId6"/>
          <a:stretch>
            <a:fillRect/>
          </a:stretch>
        </p:blipFill>
        <p:spPr>
          <a:xfrm>
            <a:off x="1056005" y="832485"/>
            <a:ext cx="9394825" cy="199136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1056005" y="3355340"/>
            <a:ext cx="9084945" cy="26828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PA" val="v3.0.0"/>
</p:tagLst>
</file>

<file path=ppt/tags/tag27.xml><?xml version="1.0" encoding="utf-8"?>
<p:tagLst xmlns:p="http://schemas.openxmlformats.org/presentationml/2006/main">
  <p:tag name="PA" val="v3.0.0"/>
</p:tagLst>
</file>

<file path=ppt/tags/tag28.xml><?xml version="1.0" encoding="utf-8"?>
<p:tagLst xmlns:p="http://schemas.openxmlformats.org/presentationml/2006/main">
  <p:tag name="PA" val="v3.0.0"/>
</p:tagLst>
</file>

<file path=ppt/tags/tag29.xml><?xml version="1.0" encoding="utf-8"?>
<p:tagLst xmlns:p="http://schemas.openxmlformats.org/presentationml/2006/main">
  <p:tag name="PA" val="v3.0.0"/>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PA" val="v3.0.0"/>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PA" val="v3.0.0"/>
  <p:tag name="KSO_WM_BEAUTIFY_FLAG" val=""/>
</p:tagLst>
</file>

<file path=ppt/tags/tag36.xml><?xml version="1.0" encoding="utf-8"?>
<p:tagLst xmlns:p="http://schemas.openxmlformats.org/presentationml/2006/main">
  <p:tag name="PA" val="v3.0.0"/>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PA" val="v3.0.0"/>
  <p:tag name="KSO_WM_BEAUTIFY_FLAG" val=""/>
</p:tagLst>
</file>

<file path=ppt/tags/tag42.xml><?xml version="1.0" encoding="utf-8"?>
<p:tagLst xmlns:p="http://schemas.openxmlformats.org/presentationml/2006/main">
  <p:tag name="PA" val="v3.0.0"/>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PA" val="v3.0.0"/>
  <p:tag name="KSO_WM_BEAUTIFY_FLAG" val=""/>
</p:tagLst>
</file>

<file path=ppt/tags/tag46.xml><?xml version="1.0" encoding="utf-8"?>
<p:tagLst xmlns:p="http://schemas.openxmlformats.org/presentationml/2006/main">
  <p:tag name="PA" val="v3.0.0"/>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PA" val="v3.0.0"/>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PA" val="v3.0.0"/>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PA" val="v3.0.0"/>
  <p:tag name="KSO_WM_BEAUTIFY_FLAG" val=""/>
</p:tagLst>
</file>

<file path=ppt/tags/tag57.xml><?xml version="1.0" encoding="utf-8"?>
<p:tagLst xmlns:p="http://schemas.openxmlformats.org/presentationml/2006/main">
  <p:tag name="PA" val="v3.0.0"/>
  <p:tag name="KSO_WM_BEAUTIFY_FLAG" val=""/>
</p:tagLst>
</file>

<file path=ppt/tags/tag58.xml><?xml version="1.0" encoding="utf-8"?>
<p:tagLst xmlns:p="http://schemas.openxmlformats.org/presentationml/2006/main">
  <p:tag name="PA" val="v3.0.0"/>
  <p:tag name="KSO_WM_BEAUTIFY_FLAG" val=""/>
</p:tagLst>
</file>

<file path=ppt/tags/tag59.xml><?xml version="1.0" encoding="utf-8"?>
<p:tagLst xmlns:p="http://schemas.openxmlformats.org/presentationml/2006/main">
  <p:tag name="PA" val="v3.0.0"/>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COMMONDATA" val="eyJoZGlkIjoiMzczOWRlZGNhOWFjYzVmYjcyYzJjMDU5YjA5MmNjMzgifQ=="/>
  <p:tag name="KSO_WPP_MARK_KEY" val="fd36f17d-5434-465f-afe9-55547e8cda3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2385</Words>
  <Application>WPS 演示</Application>
  <PresentationFormat>宽屏</PresentationFormat>
  <Paragraphs>233</Paragraphs>
  <Slides>13</Slides>
  <Notes>18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Calibri</vt:lpstr>
      <vt:lpstr>等线</vt:lpstr>
      <vt:lpstr>Times New Roman</vt:lpstr>
      <vt:lpstr>微软雅黑</vt:lpstr>
      <vt:lpstr>Arial</vt:lpstr>
      <vt:lpstr>NimbusRomNo9L-Regu</vt:lpstr>
      <vt:lpstr>Segoe Print</vt:lpstr>
      <vt:lpstr>HelveticaNeue Regular</vt:lpstr>
      <vt:lpstr>Wingdings</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南方姑娘</cp:lastModifiedBy>
  <cp:revision>24</cp:revision>
  <dcterms:created xsi:type="dcterms:W3CDTF">2023-06-20T13:38:00Z</dcterms:created>
  <dcterms:modified xsi:type="dcterms:W3CDTF">2023-07-12T04:42:37Z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2052-11.1.0.14309</vt:lpwstr>
  </property>
</Properties>
</file>