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648" r:id="rId1"/>
  </p:sldMasterIdLst>
  <p:notesMasterIdLst>
    <p:notesMasterId r:id="rId17"/>
  </p:notesMasterIdLst>
  <p:sldIdLst>
    <p:sldId id="3619" r:id="rId2"/>
    <p:sldId id="3595" r:id="rId3"/>
    <p:sldId id="3359" r:id="rId4"/>
    <p:sldId id="3629" r:id="rId5"/>
    <p:sldId id="3597" r:id="rId6"/>
    <p:sldId id="3630" r:id="rId7"/>
    <p:sldId id="3622" r:id="rId8"/>
    <p:sldId id="3624" r:id="rId9"/>
    <p:sldId id="3618" r:id="rId10"/>
    <p:sldId id="3615" r:id="rId11"/>
    <p:sldId id="3631" r:id="rId12"/>
    <p:sldId id="3632" r:id="rId13"/>
    <p:sldId id="3627" r:id="rId14"/>
    <p:sldId id="3633" r:id="rId15"/>
    <p:sldId id="423"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62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2" autoAdjust="0"/>
    <p:restoredTop sz="94271" autoAdjust="0"/>
  </p:normalViewPr>
  <p:slideViewPr>
    <p:cSldViewPr snapToGrid="0">
      <p:cViewPr varScale="1">
        <p:scale>
          <a:sx n="111" d="100"/>
          <a:sy n="111" d="100"/>
        </p:scale>
        <p:origin x="240"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6AFD70-45D6-4BD7-9272-DC6E6D1E5D5D}" type="datetimeFigureOut">
              <a:rPr lang="zh-CN" altLang="en-US" smtClean="0"/>
              <a:t>2023/7/12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B5CB39-CEC1-4C61-9A61-294C58524310}" type="slidenum">
              <a:rPr lang="zh-CN" altLang="en-US" smtClean="0"/>
              <a:t>‹#›</a:t>
            </a:fld>
            <a:endParaRPr lang="zh-CN" altLang="en-US"/>
          </a:p>
        </p:txBody>
      </p:sp>
    </p:spTree>
    <p:extLst>
      <p:ext uri="{BB962C8B-B14F-4D97-AF65-F5344CB8AC3E}">
        <p14:creationId xmlns:p14="http://schemas.microsoft.com/office/powerpoint/2010/main" val="192947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6881999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10</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14958848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11</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5348389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dirty="0"/>
              <a:t>显示，如果提议的方案位于网络边缘而不是放在云服务器上，我们的异常检测方案检测异常值的速度明显加快。这一点从边缘服务器和云服务器的平均延迟分别为</a:t>
            </a:r>
            <a:r>
              <a:rPr lang="en-US" altLang="zh-CN" dirty="0"/>
              <a:t>23</a:t>
            </a:r>
            <a:r>
              <a:rPr lang="zh-CN" altLang="en-US" dirty="0"/>
              <a:t>毫秒和</a:t>
            </a:r>
            <a:r>
              <a:rPr lang="en-US" altLang="zh-CN" dirty="0"/>
              <a:t>87</a:t>
            </a:r>
            <a:r>
              <a:rPr lang="zh-CN" altLang="en-US" dirty="0"/>
              <a:t>毫秒的结果中可以看出。这个值是在数据包大小为</a:t>
            </a:r>
            <a:r>
              <a:rPr lang="en-US" altLang="zh-CN" dirty="0"/>
              <a:t>64</a:t>
            </a:r>
            <a:r>
              <a:rPr lang="en" altLang="zh-CN" dirty="0"/>
              <a:t>B</a:t>
            </a:r>
            <a:r>
              <a:rPr lang="zh-CN" altLang="en-US" dirty="0"/>
              <a:t>时观察到的。物联网现场网络测量结果被发送到云服务器进行处理，这引入了明显的延迟，因此不能有效地实时区分物联网网络行为。虽然这个问题可以通过部署多个云服务器来缓解，但从资源和成本优化的角度来看，这是无效的</a:t>
            </a: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12</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15548298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13</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3854344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14</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29447136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7B5CB39-CEC1-4C61-9A61-294C58524310}" type="slidenum">
              <a:rPr lang="zh-CN" altLang="en-US" smtClean="0"/>
              <a:t>15</a:t>
            </a:fld>
            <a:endParaRPr lang="zh-CN" altLang="en-US"/>
          </a:p>
        </p:txBody>
      </p:sp>
    </p:spTree>
    <p:extLst>
      <p:ext uri="{BB962C8B-B14F-4D97-AF65-F5344CB8AC3E}">
        <p14:creationId xmlns:p14="http://schemas.microsoft.com/office/powerpoint/2010/main" val="3249142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2</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195922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olidFill>
                  <a:prstClr val="black">
                    <a:lumMod val="85000"/>
                    <a:lumOff val="15000"/>
                  </a:prstClr>
                </a:solidFill>
                <a:latin typeface="微软雅黑" panose="020B0503020204020204" pitchFamily="34" charset="-122"/>
                <a:ea typeface="微软雅黑" panose="020B0503020204020204" pitchFamily="34" charset="-122"/>
                <a:sym typeface="+mn-ea"/>
              </a:rPr>
              <a:t>假如一个网络有大约100个节点，300个链接和500个故障场景。在短期规划中，它被转化为具有4200万个变量和500万个约束的ILP问题</a:t>
            </a:r>
          </a:p>
          <a:p>
            <a:endParaRPr lang="zh-CN" altLang="en-US"/>
          </a:p>
        </p:txBody>
      </p:sp>
      <p:sp>
        <p:nvSpPr>
          <p:cNvPr id="4" name="灯片编号占位符 3"/>
          <p:cNvSpPr>
            <a:spLocks noGrp="1"/>
          </p:cNvSpPr>
          <p:nvPr>
            <p:ph type="sldNum" sz="quarter" idx="5"/>
          </p:nvPr>
        </p:nvSpPr>
        <p:spPr/>
        <p:txBody>
          <a:bodyPr/>
          <a:lstStyle/>
          <a:p>
            <a:fld id="{BB933A62-8780-4CAA-8D19-25292B7F5684}"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4</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23095107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5</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2094558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b="0" i="0" dirty="0">
              <a:effectLst/>
              <a:latin typeface="system-ui"/>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6</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30743544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7</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24234673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现在为了更好地理解上述方程（</a:t>
            </a:r>
            <a:r>
              <a:rPr lang="en-US" altLang="zh-CN" dirty="0"/>
              <a:t>1</a:t>
            </a:r>
            <a:r>
              <a:rPr lang="zh-CN" altLang="en-US" dirty="0"/>
              <a:t>），我们从分子中看到，它计算了</a:t>
            </a:r>
            <a:r>
              <a:rPr lang="en" altLang="zh-CN" dirty="0"/>
              <a:t>x </a:t>
            </a:r>
            <a:r>
              <a:rPr lang="en" altLang="zh-CN" dirty="0" err="1"/>
              <a:t>i</a:t>
            </a:r>
            <a:r>
              <a:rPr lang="zh-CN" altLang="en" dirty="0"/>
              <a:t>（</a:t>
            </a:r>
            <a:r>
              <a:rPr lang="zh-CN" altLang="en-US" dirty="0"/>
              <a:t>感兴趣的参考传感器）和平均值之间的差异。这要乘以邻居传感器</a:t>
            </a:r>
            <a:r>
              <a:rPr lang="en" altLang="zh-CN" dirty="0"/>
              <a:t>x j</a:t>
            </a:r>
            <a:r>
              <a:rPr lang="zh-CN" altLang="en-US" dirty="0"/>
              <a:t>和平均值之间的差异。这两者乘以给邻居的权重</a:t>
            </a:r>
            <a:r>
              <a:rPr lang="en" altLang="zh-CN" dirty="0"/>
              <a:t>w </a:t>
            </a:r>
            <a:r>
              <a:rPr lang="en" altLang="zh-CN" dirty="0" err="1"/>
              <a:t>ij</a:t>
            </a:r>
            <a:r>
              <a:rPr lang="zh-CN" altLang="en" dirty="0"/>
              <a:t>。</a:t>
            </a:r>
            <a:r>
              <a:rPr lang="zh-CN" altLang="en-US" dirty="0"/>
              <a:t>分母是标准化的我们的值。一般来说，相对较高的</a:t>
            </a:r>
            <a:r>
              <a:rPr lang="en" altLang="zh-CN" dirty="0"/>
              <a:t>I</a:t>
            </a:r>
            <a:r>
              <a:rPr lang="zh-CN" altLang="en-US" dirty="0"/>
              <a:t>值和相对较低的</a:t>
            </a:r>
            <a:r>
              <a:rPr lang="en" altLang="zh-CN" dirty="0"/>
              <a:t>I</a:t>
            </a:r>
            <a:r>
              <a:rPr lang="zh-CN" altLang="en-US" dirty="0"/>
              <a:t>负值分别表示数据集是正空间相关的（或聚类），和负空间自相关的。在数学上，</a:t>
            </a:r>
            <a:r>
              <a:rPr lang="en" altLang="zh-CN" dirty="0"/>
              <a:t>I</a:t>
            </a:r>
            <a:r>
              <a:rPr lang="zh-CN" altLang="en-US" dirty="0"/>
              <a:t>接近于</a:t>
            </a:r>
            <a:r>
              <a:rPr lang="en-US" altLang="zh-CN" dirty="0"/>
              <a:t>0</a:t>
            </a:r>
            <a:r>
              <a:rPr lang="zh-CN" altLang="en-US" dirty="0"/>
              <a:t>表示没有空间相关性。而</a:t>
            </a:r>
            <a:r>
              <a:rPr lang="en" altLang="zh-CN" dirty="0"/>
              <a:t>I</a:t>
            </a:r>
            <a:r>
              <a:rPr lang="zh-CN" altLang="en-US" dirty="0"/>
              <a:t>的绝对值高于</a:t>
            </a:r>
            <a:r>
              <a:rPr lang="en-US" altLang="zh-CN" dirty="0"/>
              <a:t>0</a:t>
            </a:r>
            <a:r>
              <a:rPr lang="zh-CN" altLang="en-US" dirty="0"/>
              <a:t>，显示出高度的空间相关性。</a:t>
            </a:r>
            <a:endParaRPr lang="en-US" altLang="zh-CN" b="0" i="0" dirty="0">
              <a:effectLst/>
              <a:latin typeface="system-ui"/>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8</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18081633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anose="02010600030101010101" pitchFamily="2" charset="-122"/>
              </a:rPr>
              <a:t>9</a:t>
            </a:fld>
            <a:endParaRPr lang="zh-CN" altLang="en-US">
              <a:solidFill>
                <a:prstClr val="black"/>
              </a:solidFill>
              <a:latin typeface="Calibri" panose="020F0502020204030204"/>
              <a:ea typeface="宋体" panose="02010600030101010101" pitchFamily="2" charset="-122"/>
            </a:endParaRPr>
          </a:p>
        </p:txBody>
      </p:sp>
    </p:spTree>
    <p:extLst>
      <p:ext uri="{BB962C8B-B14F-4D97-AF65-F5344CB8AC3E}">
        <p14:creationId xmlns:p14="http://schemas.microsoft.com/office/powerpoint/2010/main" val="1044929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7AC0F1-BA2A-0F06-F6EC-75A3983C1F3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BD5A6BA-2B97-5C35-5A90-7C211E2B7C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DCBA18C-394C-1D69-44E7-54CE17023C00}"/>
              </a:ext>
            </a:extLst>
          </p:cNvPr>
          <p:cNvSpPr>
            <a:spLocks noGrp="1"/>
          </p:cNvSpPr>
          <p:nvPr>
            <p:ph type="dt" sz="half" idx="10"/>
          </p:nvPr>
        </p:nvSpPr>
        <p:spPr/>
        <p:txBody>
          <a:bodyPr/>
          <a:lstStyle/>
          <a:p>
            <a:fld id="{78189893-9690-4705-A410-D7E2DA920CD1}" type="datetimeFigureOut">
              <a:rPr lang="zh-CN" altLang="en-US" smtClean="0"/>
              <a:t>2023/7/12</a:t>
            </a:fld>
            <a:endParaRPr lang="zh-CN" altLang="en-US"/>
          </a:p>
        </p:txBody>
      </p:sp>
      <p:sp>
        <p:nvSpPr>
          <p:cNvPr id="5" name="页脚占位符 4">
            <a:extLst>
              <a:ext uri="{FF2B5EF4-FFF2-40B4-BE49-F238E27FC236}">
                <a16:creationId xmlns:a16="http://schemas.microsoft.com/office/drawing/2014/main" id="{0CB7A7DC-A63A-99F1-54DE-7C9FF0EA1A4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8724559-2330-79B1-5547-2DDAE34C3BCD}"/>
              </a:ext>
            </a:extLst>
          </p:cNvPr>
          <p:cNvSpPr>
            <a:spLocks noGrp="1"/>
          </p:cNvSpPr>
          <p:nvPr>
            <p:ph type="sldNum" sz="quarter" idx="12"/>
          </p:nvPr>
        </p:nvSpPr>
        <p:spPr/>
        <p:txBody>
          <a:bodyPr/>
          <a:lstStyle/>
          <a:p>
            <a:fld id="{50223F9B-C85B-4795-8356-C1E412D6F13C}" type="slidenum">
              <a:rPr lang="zh-CN" altLang="en-US" smtClean="0"/>
              <a:t>‹#›</a:t>
            </a:fld>
            <a:endParaRPr lang="zh-CN" altLang="en-US"/>
          </a:p>
        </p:txBody>
      </p:sp>
    </p:spTree>
    <p:extLst>
      <p:ext uri="{BB962C8B-B14F-4D97-AF65-F5344CB8AC3E}">
        <p14:creationId xmlns:p14="http://schemas.microsoft.com/office/powerpoint/2010/main" val="920404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7E438B-A2FB-B0A4-5E03-FFC789527D8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BACBCED-5856-5565-4FC7-28A791379A0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51A86A6-0B09-266A-3D38-56DABABB0CEC}"/>
              </a:ext>
            </a:extLst>
          </p:cNvPr>
          <p:cNvSpPr>
            <a:spLocks noGrp="1"/>
          </p:cNvSpPr>
          <p:nvPr>
            <p:ph type="dt" sz="half" idx="10"/>
          </p:nvPr>
        </p:nvSpPr>
        <p:spPr/>
        <p:txBody>
          <a:bodyPr/>
          <a:lstStyle/>
          <a:p>
            <a:fld id="{78189893-9690-4705-A410-D7E2DA920CD1}" type="datetimeFigureOut">
              <a:rPr lang="zh-CN" altLang="en-US" smtClean="0"/>
              <a:t>2023/7/12</a:t>
            </a:fld>
            <a:endParaRPr lang="zh-CN" altLang="en-US"/>
          </a:p>
        </p:txBody>
      </p:sp>
      <p:sp>
        <p:nvSpPr>
          <p:cNvPr id="5" name="页脚占位符 4">
            <a:extLst>
              <a:ext uri="{FF2B5EF4-FFF2-40B4-BE49-F238E27FC236}">
                <a16:creationId xmlns:a16="http://schemas.microsoft.com/office/drawing/2014/main" id="{4FA4D408-84C1-B4A2-984F-46E142C08C3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16A3354-7B8A-A128-A6DB-38A4F601C7F1}"/>
              </a:ext>
            </a:extLst>
          </p:cNvPr>
          <p:cNvSpPr>
            <a:spLocks noGrp="1"/>
          </p:cNvSpPr>
          <p:nvPr>
            <p:ph type="sldNum" sz="quarter" idx="12"/>
          </p:nvPr>
        </p:nvSpPr>
        <p:spPr/>
        <p:txBody>
          <a:bodyPr/>
          <a:lstStyle/>
          <a:p>
            <a:fld id="{50223F9B-C85B-4795-8356-C1E412D6F13C}" type="slidenum">
              <a:rPr lang="zh-CN" altLang="en-US" smtClean="0"/>
              <a:t>‹#›</a:t>
            </a:fld>
            <a:endParaRPr lang="zh-CN" altLang="en-US"/>
          </a:p>
        </p:txBody>
      </p:sp>
    </p:spTree>
    <p:extLst>
      <p:ext uri="{BB962C8B-B14F-4D97-AF65-F5344CB8AC3E}">
        <p14:creationId xmlns:p14="http://schemas.microsoft.com/office/powerpoint/2010/main" val="320436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8191F0D-E99B-900B-412B-4343139BEAD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F16E07A-3CAB-C285-400B-105338A6E8F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E4D980E-DEFF-25D9-B665-84FE51B26B3D}"/>
              </a:ext>
            </a:extLst>
          </p:cNvPr>
          <p:cNvSpPr>
            <a:spLocks noGrp="1"/>
          </p:cNvSpPr>
          <p:nvPr>
            <p:ph type="dt" sz="half" idx="10"/>
          </p:nvPr>
        </p:nvSpPr>
        <p:spPr/>
        <p:txBody>
          <a:bodyPr/>
          <a:lstStyle/>
          <a:p>
            <a:fld id="{78189893-9690-4705-A410-D7E2DA920CD1}" type="datetimeFigureOut">
              <a:rPr lang="zh-CN" altLang="en-US" smtClean="0"/>
              <a:t>2023/7/12</a:t>
            </a:fld>
            <a:endParaRPr lang="zh-CN" altLang="en-US"/>
          </a:p>
        </p:txBody>
      </p:sp>
      <p:sp>
        <p:nvSpPr>
          <p:cNvPr id="5" name="页脚占位符 4">
            <a:extLst>
              <a:ext uri="{FF2B5EF4-FFF2-40B4-BE49-F238E27FC236}">
                <a16:creationId xmlns:a16="http://schemas.microsoft.com/office/drawing/2014/main" id="{47B3F44B-5C2A-835B-D6F9-08AD9BAEFB6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91DB325-0D10-2EA9-E8EE-1C739C966C44}"/>
              </a:ext>
            </a:extLst>
          </p:cNvPr>
          <p:cNvSpPr>
            <a:spLocks noGrp="1"/>
          </p:cNvSpPr>
          <p:nvPr>
            <p:ph type="sldNum" sz="quarter" idx="12"/>
          </p:nvPr>
        </p:nvSpPr>
        <p:spPr/>
        <p:txBody>
          <a:bodyPr/>
          <a:lstStyle/>
          <a:p>
            <a:fld id="{50223F9B-C85B-4795-8356-C1E412D6F13C}" type="slidenum">
              <a:rPr lang="zh-CN" altLang="en-US" smtClean="0"/>
              <a:t>‹#›</a:t>
            </a:fld>
            <a:endParaRPr lang="zh-CN" altLang="en-US"/>
          </a:p>
        </p:txBody>
      </p:sp>
    </p:spTree>
    <p:extLst>
      <p:ext uri="{BB962C8B-B14F-4D97-AF65-F5344CB8AC3E}">
        <p14:creationId xmlns:p14="http://schemas.microsoft.com/office/powerpoint/2010/main" val="18220097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02695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C8AB3D-4108-46D6-168D-E089646F730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EF5C979-857B-1703-EE45-F64ECF72511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9B52485-B63A-E261-5631-6C95A0E0764D}"/>
              </a:ext>
            </a:extLst>
          </p:cNvPr>
          <p:cNvSpPr>
            <a:spLocks noGrp="1"/>
          </p:cNvSpPr>
          <p:nvPr>
            <p:ph type="dt" sz="half" idx="10"/>
          </p:nvPr>
        </p:nvSpPr>
        <p:spPr/>
        <p:txBody>
          <a:bodyPr/>
          <a:lstStyle/>
          <a:p>
            <a:fld id="{78189893-9690-4705-A410-D7E2DA920CD1}" type="datetimeFigureOut">
              <a:rPr lang="zh-CN" altLang="en-US" smtClean="0"/>
              <a:t>2023/7/12</a:t>
            </a:fld>
            <a:endParaRPr lang="zh-CN" altLang="en-US"/>
          </a:p>
        </p:txBody>
      </p:sp>
      <p:sp>
        <p:nvSpPr>
          <p:cNvPr id="5" name="页脚占位符 4">
            <a:extLst>
              <a:ext uri="{FF2B5EF4-FFF2-40B4-BE49-F238E27FC236}">
                <a16:creationId xmlns:a16="http://schemas.microsoft.com/office/drawing/2014/main" id="{33DAEBDF-22B1-5EFD-152D-0C6923E5FC6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AC8118D-B8BF-9ACA-B308-E949E08DC0EC}"/>
              </a:ext>
            </a:extLst>
          </p:cNvPr>
          <p:cNvSpPr>
            <a:spLocks noGrp="1"/>
          </p:cNvSpPr>
          <p:nvPr>
            <p:ph type="sldNum" sz="quarter" idx="12"/>
          </p:nvPr>
        </p:nvSpPr>
        <p:spPr/>
        <p:txBody>
          <a:bodyPr/>
          <a:lstStyle/>
          <a:p>
            <a:fld id="{50223F9B-C85B-4795-8356-C1E412D6F13C}" type="slidenum">
              <a:rPr lang="zh-CN" altLang="en-US" smtClean="0"/>
              <a:t>‹#›</a:t>
            </a:fld>
            <a:endParaRPr lang="zh-CN" altLang="en-US"/>
          </a:p>
        </p:txBody>
      </p:sp>
    </p:spTree>
    <p:extLst>
      <p:ext uri="{BB962C8B-B14F-4D97-AF65-F5344CB8AC3E}">
        <p14:creationId xmlns:p14="http://schemas.microsoft.com/office/powerpoint/2010/main" val="2669774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59BBD9-32DE-2B3B-745A-501DBB2513E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8009C99-31BA-6406-D84E-5E96D9BDC1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3D3D6EC-074F-62C5-62A8-D8F037E4B2BC}"/>
              </a:ext>
            </a:extLst>
          </p:cNvPr>
          <p:cNvSpPr>
            <a:spLocks noGrp="1"/>
          </p:cNvSpPr>
          <p:nvPr>
            <p:ph type="dt" sz="half" idx="10"/>
          </p:nvPr>
        </p:nvSpPr>
        <p:spPr/>
        <p:txBody>
          <a:bodyPr/>
          <a:lstStyle/>
          <a:p>
            <a:fld id="{78189893-9690-4705-A410-D7E2DA920CD1}" type="datetimeFigureOut">
              <a:rPr lang="zh-CN" altLang="en-US" smtClean="0"/>
              <a:t>2023/7/12</a:t>
            </a:fld>
            <a:endParaRPr lang="zh-CN" altLang="en-US"/>
          </a:p>
        </p:txBody>
      </p:sp>
      <p:sp>
        <p:nvSpPr>
          <p:cNvPr id="5" name="页脚占位符 4">
            <a:extLst>
              <a:ext uri="{FF2B5EF4-FFF2-40B4-BE49-F238E27FC236}">
                <a16:creationId xmlns:a16="http://schemas.microsoft.com/office/drawing/2014/main" id="{C8389542-9287-F2C2-3D38-8DE539452BE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4ACFFF6-4982-F94D-7F0A-571A2796F990}"/>
              </a:ext>
            </a:extLst>
          </p:cNvPr>
          <p:cNvSpPr>
            <a:spLocks noGrp="1"/>
          </p:cNvSpPr>
          <p:nvPr>
            <p:ph type="sldNum" sz="quarter" idx="12"/>
          </p:nvPr>
        </p:nvSpPr>
        <p:spPr/>
        <p:txBody>
          <a:bodyPr/>
          <a:lstStyle/>
          <a:p>
            <a:fld id="{50223F9B-C85B-4795-8356-C1E412D6F13C}" type="slidenum">
              <a:rPr lang="zh-CN" altLang="en-US" smtClean="0"/>
              <a:t>‹#›</a:t>
            </a:fld>
            <a:endParaRPr lang="zh-CN" altLang="en-US"/>
          </a:p>
        </p:txBody>
      </p:sp>
    </p:spTree>
    <p:extLst>
      <p:ext uri="{BB962C8B-B14F-4D97-AF65-F5344CB8AC3E}">
        <p14:creationId xmlns:p14="http://schemas.microsoft.com/office/powerpoint/2010/main" val="3748562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F9C891-3EA2-ED81-DCC2-7FE51D0A9CC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C08B7E9-8D81-7F67-E0F6-FAD31494E45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28CA6FB-15CB-F62B-F291-B00F2FCA22F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9561C60-3E57-5AB8-FD14-42FC4BBC2A07}"/>
              </a:ext>
            </a:extLst>
          </p:cNvPr>
          <p:cNvSpPr>
            <a:spLocks noGrp="1"/>
          </p:cNvSpPr>
          <p:nvPr>
            <p:ph type="dt" sz="half" idx="10"/>
          </p:nvPr>
        </p:nvSpPr>
        <p:spPr/>
        <p:txBody>
          <a:bodyPr/>
          <a:lstStyle/>
          <a:p>
            <a:fld id="{78189893-9690-4705-A410-D7E2DA920CD1}" type="datetimeFigureOut">
              <a:rPr lang="zh-CN" altLang="en-US" smtClean="0"/>
              <a:t>2023/7/12</a:t>
            </a:fld>
            <a:endParaRPr lang="zh-CN" altLang="en-US"/>
          </a:p>
        </p:txBody>
      </p:sp>
      <p:sp>
        <p:nvSpPr>
          <p:cNvPr id="6" name="页脚占位符 5">
            <a:extLst>
              <a:ext uri="{FF2B5EF4-FFF2-40B4-BE49-F238E27FC236}">
                <a16:creationId xmlns:a16="http://schemas.microsoft.com/office/drawing/2014/main" id="{73C77C1E-3D19-B519-C83F-A1B2307184D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E712B9F-3996-EAC0-7518-80DE54600102}"/>
              </a:ext>
            </a:extLst>
          </p:cNvPr>
          <p:cNvSpPr>
            <a:spLocks noGrp="1"/>
          </p:cNvSpPr>
          <p:nvPr>
            <p:ph type="sldNum" sz="quarter" idx="12"/>
          </p:nvPr>
        </p:nvSpPr>
        <p:spPr/>
        <p:txBody>
          <a:bodyPr/>
          <a:lstStyle/>
          <a:p>
            <a:fld id="{50223F9B-C85B-4795-8356-C1E412D6F13C}" type="slidenum">
              <a:rPr lang="zh-CN" altLang="en-US" smtClean="0"/>
              <a:t>‹#›</a:t>
            </a:fld>
            <a:endParaRPr lang="zh-CN" altLang="en-US"/>
          </a:p>
        </p:txBody>
      </p:sp>
    </p:spTree>
    <p:extLst>
      <p:ext uri="{BB962C8B-B14F-4D97-AF65-F5344CB8AC3E}">
        <p14:creationId xmlns:p14="http://schemas.microsoft.com/office/powerpoint/2010/main" val="402718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B24FCF-883A-0A5F-C82D-F302538C4C7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2FFD8BC-3166-985A-8567-5BB00C7B6D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E9AED63-932B-00CE-E9F0-B3773AE6CA1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89DF424-63A6-4A94-787B-8C1E245341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7983917-AB93-7F1C-0E8D-E2F108C3FC9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389D871-B1F0-BEC1-7C0B-2CBD21BE98E4}"/>
              </a:ext>
            </a:extLst>
          </p:cNvPr>
          <p:cNvSpPr>
            <a:spLocks noGrp="1"/>
          </p:cNvSpPr>
          <p:nvPr>
            <p:ph type="dt" sz="half" idx="10"/>
          </p:nvPr>
        </p:nvSpPr>
        <p:spPr/>
        <p:txBody>
          <a:bodyPr/>
          <a:lstStyle/>
          <a:p>
            <a:fld id="{78189893-9690-4705-A410-D7E2DA920CD1}" type="datetimeFigureOut">
              <a:rPr lang="zh-CN" altLang="en-US" smtClean="0"/>
              <a:t>2023/7/12</a:t>
            </a:fld>
            <a:endParaRPr lang="zh-CN" altLang="en-US"/>
          </a:p>
        </p:txBody>
      </p:sp>
      <p:sp>
        <p:nvSpPr>
          <p:cNvPr id="8" name="页脚占位符 7">
            <a:extLst>
              <a:ext uri="{FF2B5EF4-FFF2-40B4-BE49-F238E27FC236}">
                <a16:creationId xmlns:a16="http://schemas.microsoft.com/office/drawing/2014/main" id="{A0466CE1-473D-D47D-928C-422E027BB37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D458B1F-A64A-D8C3-4509-68C422F264B4}"/>
              </a:ext>
            </a:extLst>
          </p:cNvPr>
          <p:cNvSpPr>
            <a:spLocks noGrp="1"/>
          </p:cNvSpPr>
          <p:nvPr>
            <p:ph type="sldNum" sz="quarter" idx="12"/>
          </p:nvPr>
        </p:nvSpPr>
        <p:spPr/>
        <p:txBody>
          <a:bodyPr/>
          <a:lstStyle/>
          <a:p>
            <a:fld id="{50223F9B-C85B-4795-8356-C1E412D6F13C}" type="slidenum">
              <a:rPr lang="zh-CN" altLang="en-US" smtClean="0"/>
              <a:t>‹#›</a:t>
            </a:fld>
            <a:endParaRPr lang="zh-CN" altLang="en-US"/>
          </a:p>
        </p:txBody>
      </p:sp>
    </p:spTree>
    <p:extLst>
      <p:ext uri="{BB962C8B-B14F-4D97-AF65-F5344CB8AC3E}">
        <p14:creationId xmlns:p14="http://schemas.microsoft.com/office/powerpoint/2010/main" val="2133486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7B2350-AD38-C80A-D276-696B16F245D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5950552-AEBA-A9F3-3332-C62E5DE7B6BB}"/>
              </a:ext>
            </a:extLst>
          </p:cNvPr>
          <p:cNvSpPr>
            <a:spLocks noGrp="1"/>
          </p:cNvSpPr>
          <p:nvPr>
            <p:ph type="dt" sz="half" idx="10"/>
          </p:nvPr>
        </p:nvSpPr>
        <p:spPr/>
        <p:txBody>
          <a:bodyPr/>
          <a:lstStyle/>
          <a:p>
            <a:fld id="{78189893-9690-4705-A410-D7E2DA920CD1}" type="datetimeFigureOut">
              <a:rPr lang="zh-CN" altLang="en-US" smtClean="0"/>
              <a:t>2023/7/12</a:t>
            </a:fld>
            <a:endParaRPr lang="zh-CN" altLang="en-US"/>
          </a:p>
        </p:txBody>
      </p:sp>
      <p:sp>
        <p:nvSpPr>
          <p:cNvPr id="4" name="页脚占位符 3">
            <a:extLst>
              <a:ext uri="{FF2B5EF4-FFF2-40B4-BE49-F238E27FC236}">
                <a16:creationId xmlns:a16="http://schemas.microsoft.com/office/drawing/2014/main" id="{7B578E26-0458-0CF2-6A19-DFCFBFA2664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45F97C9-0FC4-DE88-ACD3-2623BF06DC1A}"/>
              </a:ext>
            </a:extLst>
          </p:cNvPr>
          <p:cNvSpPr>
            <a:spLocks noGrp="1"/>
          </p:cNvSpPr>
          <p:nvPr>
            <p:ph type="sldNum" sz="quarter" idx="12"/>
          </p:nvPr>
        </p:nvSpPr>
        <p:spPr/>
        <p:txBody>
          <a:bodyPr/>
          <a:lstStyle/>
          <a:p>
            <a:fld id="{50223F9B-C85B-4795-8356-C1E412D6F13C}" type="slidenum">
              <a:rPr lang="zh-CN" altLang="en-US" smtClean="0"/>
              <a:t>‹#›</a:t>
            </a:fld>
            <a:endParaRPr lang="zh-CN" altLang="en-US"/>
          </a:p>
        </p:txBody>
      </p:sp>
    </p:spTree>
    <p:extLst>
      <p:ext uri="{BB962C8B-B14F-4D97-AF65-F5344CB8AC3E}">
        <p14:creationId xmlns:p14="http://schemas.microsoft.com/office/powerpoint/2010/main" val="2518887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FE1DD8E-6DF4-8D3C-25E3-9CD070EFBB38}"/>
              </a:ext>
            </a:extLst>
          </p:cNvPr>
          <p:cNvSpPr>
            <a:spLocks noGrp="1"/>
          </p:cNvSpPr>
          <p:nvPr>
            <p:ph type="dt" sz="half" idx="10"/>
          </p:nvPr>
        </p:nvSpPr>
        <p:spPr/>
        <p:txBody>
          <a:bodyPr/>
          <a:lstStyle/>
          <a:p>
            <a:fld id="{78189893-9690-4705-A410-D7E2DA920CD1}" type="datetimeFigureOut">
              <a:rPr lang="zh-CN" altLang="en-US" smtClean="0"/>
              <a:t>2023/7/12</a:t>
            </a:fld>
            <a:endParaRPr lang="zh-CN" altLang="en-US"/>
          </a:p>
        </p:txBody>
      </p:sp>
      <p:sp>
        <p:nvSpPr>
          <p:cNvPr id="3" name="页脚占位符 2">
            <a:extLst>
              <a:ext uri="{FF2B5EF4-FFF2-40B4-BE49-F238E27FC236}">
                <a16:creationId xmlns:a16="http://schemas.microsoft.com/office/drawing/2014/main" id="{17E976C4-FD25-9518-B1B7-1BE6E365B52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5D8E5D2-2F9F-2BF7-B93C-B9CC2DB30615}"/>
              </a:ext>
            </a:extLst>
          </p:cNvPr>
          <p:cNvSpPr>
            <a:spLocks noGrp="1"/>
          </p:cNvSpPr>
          <p:nvPr>
            <p:ph type="sldNum" sz="quarter" idx="12"/>
          </p:nvPr>
        </p:nvSpPr>
        <p:spPr/>
        <p:txBody>
          <a:bodyPr/>
          <a:lstStyle/>
          <a:p>
            <a:fld id="{50223F9B-C85B-4795-8356-C1E412D6F13C}" type="slidenum">
              <a:rPr lang="zh-CN" altLang="en-US" smtClean="0"/>
              <a:t>‹#›</a:t>
            </a:fld>
            <a:endParaRPr lang="zh-CN" altLang="en-US"/>
          </a:p>
        </p:txBody>
      </p:sp>
    </p:spTree>
    <p:extLst>
      <p:ext uri="{BB962C8B-B14F-4D97-AF65-F5344CB8AC3E}">
        <p14:creationId xmlns:p14="http://schemas.microsoft.com/office/powerpoint/2010/main" val="1112487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534E80-8734-9121-8CF8-C3FC0B058EF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0CF254A-9C9E-F539-FB76-0F47EEC07F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184442B-879A-6022-C9F4-12E3F6D058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2B2244A-CC61-09BD-C6D7-56DD8590548A}"/>
              </a:ext>
            </a:extLst>
          </p:cNvPr>
          <p:cNvSpPr>
            <a:spLocks noGrp="1"/>
          </p:cNvSpPr>
          <p:nvPr>
            <p:ph type="dt" sz="half" idx="10"/>
          </p:nvPr>
        </p:nvSpPr>
        <p:spPr/>
        <p:txBody>
          <a:bodyPr/>
          <a:lstStyle/>
          <a:p>
            <a:fld id="{78189893-9690-4705-A410-D7E2DA920CD1}" type="datetimeFigureOut">
              <a:rPr lang="zh-CN" altLang="en-US" smtClean="0"/>
              <a:t>2023/7/12</a:t>
            </a:fld>
            <a:endParaRPr lang="zh-CN" altLang="en-US"/>
          </a:p>
        </p:txBody>
      </p:sp>
      <p:sp>
        <p:nvSpPr>
          <p:cNvPr id="6" name="页脚占位符 5">
            <a:extLst>
              <a:ext uri="{FF2B5EF4-FFF2-40B4-BE49-F238E27FC236}">
                <a16:creationId xmlns:a16="http://schemas.microsoft.com/office/drawing/2014/main" id="{8D9FF2F1-8BC1-8C94-9A86-20619759FF1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0F2213F-7224-B779-1BE8-8933B52CCFC6}"/>
              </a:ext>
            </a:extLst>
          </p:cNvPr>
          <p:cNvSpPr>
            <a:spLocks noGrp="1"/>
          </p:cNvSpPr>
          <p:nvPr>
            <p:ph type="sldNum" sz="quarter" idx="12"/>
          </p:nvPr>
        </p:nvSpPr>
        <p:spPr/>
        <p:txBody>
          <a:bodyPr/>
          <a:lstStyle/>
          <a:p>
            <a:fld id="{50223F9B-C85B-4795-8356-C1E412D6F13C}" type="slidenum">
              <a:rPr lang="zh-CN" altLang="en-US" smtClean="0"/>
              <a:t>‹#›</a:t>
            </a:fld>
            <a:endParaRPr lang="zh-CN" altLang="en-US"/>
          </a:p>
        </p:txBody>
      </p:sp>
    </p:spTree>
    <p:extLst>
      <p:ext uri="{BB962C8B-B14F-4D97-AF65-F5344CB8AC3E}">
        <p14:creationId xmlns:p14="http://schemas.microsoft.com/office/powerpoint/2010/main" val="1461560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9DACCD-8BF0-052F-577D-5D7424E83C0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44AFD24-177B-8E08-625F-78560DBF17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AA8361A-4E70-77FB-D6AB-BDB0E22EE2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DDB8619-384E-ADFE-15EF-7A4894850942}"/>
              </a:ext>
            </a:extLst>
          </p:cNvPr>
          <p:cNvSpPr>
            <a:spLocks noGrp="1"/>
          </p:cNvSpPr>
          <p:nvPr>
            <p:ph type="dt" sz="half" idx="10"/>
          </p:nvPr>
        </p:nvSpPr>
        <p:spPr/>
        <p:txBody>
          <a:bodyPr/>
          <a:lstStyle/>
          <a:p>
            <a:fld id="{78189893-9690-4705-A410-D7E2DA920CD1}" type="datetimeFigureOut">
              <a:rPr lang="zh-CN" altLang="en-US" smtClean="0"/>
              <a:t>2023/7/12</a:t>
            </a:fld>
            <a:endParaRPr lang="zh-CN" altLang="en-US"/>
          </a:p>
        </p:txBody>
      </p:sp>
      <p:sp>
        <p:nvSpPr>
          <p:cNvPr id="6" name="页脚占位符 5">
            <a:extLst>
              <a:ext uri="{FF2B5EF4-FFF2-40B4-BE49-F238E27FC236}">
                <a16:creationId xmlns:a16="http://schemas.microsoft.com/office/drawing/2014/main" id="{1A122E4D-69B1-EE0A-6F20-4EB6FCE6B5E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BD9B3EB-94FD-834B-B396-5E64AEA4E00E}"/>
              </a:ext>
            </a:extLst>
          </p:cNvPr>
          <p:cNvSpPr>
            <a:spLocks noGrp="1"/>
          </p:cNvSpPr>
          <p:nvPr>
            <p:ph type="sldNum" sz="quarter" idx="12"/>
          </p:nvPr>
        </p:nvSpPr>
        <p:spPr/>
        <p:txBody>
          <a:bodyPr/>
          <a:lstStyle/>
          <a:p>
            <a:fld id="{50223F9B-C85B-4795-8356-C1E412D6F13C}" type="slidenum">
              <a:rPr lang="zh-CN" altLang="en-US" smtClean="0"/>
              <a:t>‹#›</a:t>
            </a:fld>
            <a:endParaRPr lang="zh-CN" altLang="en-US"/>
          </a:p>
        </p:txBody>
      </p:sp>
    </p:spTree>
    <p:extLst>
      <p:ext uri="{BB962C8B-B14F-4D97-AF65-F5344CB8AC3E}">
        <p14:creationId xmlns:p14="http://schemas.microsoft.com/office/powerpoint/2010/main" val="497604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C7F8456-A02A-9570-FED5-1EDBB27E41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33FB188-ED6A-9755-6451-88A8BBE66B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BDE920C-D9DD-A3F6-4A87-E081204AEA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189893-9690-4705-A410-D7E2DA920CD1}" type="datetimeFigureOut">
              <a:rPr lang="zh-CN" altLang="en-US" smtClean="0"/>
              <a:t>2023/7/12</a:t>
            </a:fld>
            <a:endParaRPr lang="zh-CN" altLang="en-US"/>
          </a:p>
        </p:txBody>
      </p:sp>
      <p:sp>
        <p:nvSpPr>
          <p:cNvPr id="5" name="页脚占位符 4">
            <a:extLst>
              <a:ext uri="{FF2B5EF4-FFF2-40B4-BE49-F238E27FC236}">
                <a16:creationId xmlns:a16="http://schemas.microsoft.com/office/drawing/2014/main" id="{E37D806F-5B33-B4E8-E570-084D0CCB12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1234845-265F-845D-3F05-9F7E474FBD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223F9B-C85B-4795-8356-C1E412D6F13C}" type="slidenum">
              <a:rPr lang="zh-CN" altLang="en-US" smtClean="0"/>
              <a:t>‹#›</a:t>
            </a:fld>
            <a:endParaRPr lang="zh-CN" altLang="en-US"/>
          </a:p>
        </p:txBody>
      </p:sp>
    </p:spTree>
    <p:extLst>
      <p:ext uri="{BB962C8B-B14F-4D97-AF65-F5344CB8AC3E}">
        <p14:creationId xmlns:p14="http://schemas.microsoft.com/office/powerpoint/2010/main" val="42263416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file:////var/folders/6w/0ftrt2wj1sx03zt3_zycm4_c0000gn/T/com.microsoft.Powerpoint/converted_emf.emf"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12.xml"/><Relationship Id="rId7" Type="http://schemas.openxmlformats.org/officeDocument/2006/relationships/image" Target="../media/image4.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3.xml"/><Relationship Id="rId9"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90204" pitchFamily="34" charset="0"/>
              </a:rPr>
              <a:t>Tsinghua University of China</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Arial" panose="020B0604020202090204"/>
              <a:ea typeface="微软雅黑" panose="020B0503020204020204" pitchFamily="34" charset="-122"/>
              <a:cs typeface="+mn-cs"/>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300" normalizeH="0" baseline="0" noProof="0" dirty="0">
                <a:ln>
                  <a:noFill/>
                </a:ln>
                <a:solidFill>
                  <a:prstClr val="white"/>
                </a:solidFill>
                <a:effectLst/>
                <a:uLnTx/>
                <a:uFillTx/>
                <a:latin typeface="Arial" panose="020B0604020202090204" pitchFamily="34" charset="0"/>
                <a:ea typeface="微软雅黑" panose="020B0503020204020204" pitchFamily="34" charset="-122"/>
                <a:cs typeface="Arial" panose="020B060402020209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90204"/>
              <a:ea typeface="微软雅黑" panose="020B0503020204020204" pitchFamily="34" charset="-122"/>
              <a:cs typeface="+mj-cs"/>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34" name="组合 33"/>
          <p:cNvGrpSpPr/>
          <p:nvPr/>
        </p:nvGrpSpPr>
        <p:grpSpPr>
          <a:xfrm>
            <a:off x="203760" y="159728"/>
            <a:ext cx="647578" cy="619478"/>
            <a:chOff x="178632" y="159728"/>
            <a:chExt cx="647578"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
        <p:nvSpPr>
          <p:cNvPr id="16" name="文本框 15">
            <a:extLst>
              <a:ext uri="{FF2B5EF4-FFF2-40B4-BE49-F238E27FC236}">
                <a16:creationId xmlns:a16="http://schemas.microsoft.com/office/drawing/2014/main" id="{F56B0854-F61A-4DFB-ACD8-EF9DF1F8DA90}"/>
              </a:ext>
            </a:extLst>
          </p:cNvPr>
          <p:cNvSpPr txBox="1"/>
          <p:nvPr/>
        </p:nvSpPr>
        <p:spPr>
          <a:xfrm>
            <a:off x="291866" y="1614373"/>
            <a:ext cx="11557656" cy="2762744"/>
          </a:xfrm>
          <a:prstGeom prst="rect">
            <a:avLst/>
          </a:prstGeom>
          <a:noFill/>
        </p:spPr>
        <p:txBody>
          <a:bodyPr wrap="square">
            <a:spAutoFit/>
          </a:bodyPr>
          <a:lstStyle/>
          <a:p>
            <a:pPr marL="0" marR="0" lvl="0" indent="0" algn="ctr" defTabSz="914400" rtl="0" eaLnBrk="1" fontAlgn="base" latinLnBrk="0" hangingPunct="1">
              <a:lnSpc>
                <a:spcPct val="150000"/>
              </a:lnSpc>
              <a:spcBef>
                <a:spcPct val="50000"/>
              </a:spcBef>
              <a:spcAft>
                <a:spcPct val="0"/>
              </a:spcAft>
              <a:buClrTx/>
              <a:buSzTx/>
              <a:buFontTx/>
              <a:buNone/>
              <a:tabLst/>
              <a:defRPr/>
            </a:pPr>
            <a:r>
              <a:rPr kumimoji="0" lang="en-US" altLang="zh-CN" sz="3600" b="0" i="0" u="none" strike="noStrike" kern="0" cap="none" spc="0" normalizeH="0" baseline="0" noProof="0" dirty="0">
                <a:ln>
                  <a:noFill/>
                </a:ln>
                <a:solidFill>
                  <a:srgbClr val="000000"/>
                </a:solidFill>
                <a:effectLst/>
                <a:uLnTx/>
                <a:uFillTx/>
                <a:latin typeface="Times New Roman" panose="02020603050405020304" pitchFamily="18" charset="0"/>
                <a:ea typeface="方正小标宋简体" panose="03000509000000000000" pitchFamily="65" charset="-122"/>
                <a:cs typeface="Times New Roman" panose="02020603050405020304" pitchFamily="18" charset="0"/>
              </a:rPr>
              <a:t>Accurate Detection of IoT Sensor Behaviors in Legitimate, Faulty and Compromised Scenarios</a:t>
            </a:r>
          </a:p>
          <a:p>
            <a:pPr marL="0" marR="0" lvl="0" indent="0" algn="ctr" defTabSz="914400" rtl="0" eaLnBrk="1" fontAlgn="base" latinLnBrk="0" hangingPunct="1">
              <a:lnSpc>
                <a:spcPct val="150000"/>
              </a:lnSpc>
              <a:spcBef>
                <a:spcPct val="50000"/>
              </a:spcBef>
              <a:spcAft>
                <a:spcPct val="0"/>
              </a:spcAft>
              <a:buClrTx/>
              <a:buSzTx/>
              <a:buFontTx/>
              <a:buNone/>
              <a:tabLst/>
              <a:defRPr/>
            </a:pPr>
            <a:endParaRPr kumimoji="0" lang="zh-CN" altLang="en-US" sz="3600" b="0" i="0" u="none" strike="noStrike" kern="0" cap="none" spc="0" normalizeH="0" baseline="0" noProof="0" dirty="0">
              <a:ln>
                <a:noFill/>
              </a:ln>
              <a:solidFill>
                <a:srgbClr val="000000"/>
              </a:solidFill>
              <a:effectLst/>
              <a:uLnTx/>
              <a:uFillTx/>
              <a:latin typeface="Times New Roman" panose="02020603050405020304" pitchFamily="18" charset="0"/>
              <a:ea typeface="方正小标宋简体" panose="03000509000000000000" pitchFamily="65" charset="-122"/>
              <a:cs typeface="Times New Roman" panose="02020603050405020304" pitchFamily="18" charset="0"/>
            </a:endParaRPr>
          </a:p>
        </p:txBody>
      </p:sp>
      <p:sp>
        <p:nvSpPr>
          <p:cNvPr id="2" name="副标题 5">
            <a:extLst>
              <a:ext uri="{FF2B5EF4-FFF2-40B4-BE49-F238E27FC236}">
                <a16:creationId xmlns:a16="http://schemas.microsoft.com/office/drawing/2014/main" id="{AD1A1976-73A6-F3E6-6F61-296B1BB6B9FF}"/>
              </a:ext>
            </a:extLst>
          </p:cNvPr>
          <p:cNvSpPr txBox="1">
            <a:spLocks/>
          </p:cNvSpPr>
          <p:nvPr/>
        </p:nvSpPr>
        <p:spPr>
          <a:xfrm>
            <a:off x="965199" y="3387177"/>
            <a:ext cx="10414656" cy="22860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120000"/>
              </a:lnSpc>
              <a:spcBef>
                <a:spcPts val="1000"/>
              </a:spcBef>
              <a:spcAft>
                <a:spcPts val="0"/>
              </a:spcAft>
              <a:buClrTx/>
              <a:buSzTx/>
              <a:buFont typeface="Arial" panose="020B0604020202020204" pitchFamily="34" charset="0"/>
              <a:buChar char="•"/>
              <a:tabLst/>
              <a:defRPr/>
            </a:pPr>
            <a:endParaRPr kumimoji="0" lang="en-US" altLang="zh-CN" sz="2400" b="0" i="0" u="none" strike="noStrike" kern="1200" cap="none" spc="0" normalizeH="0" baseline="0" noProof="0" dirty="0">
              <a:ln>
                <a:noFill/>
              </a:ln>
              <a:solidFill>
                <a:prstClr val="black"/>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0" indent="0" algn="ctr">
              <a:buNone/>
            </a:pPr>
            <a:r>
              <a:rPr lang="en-US" altLang="zh-CN" sz="1800" b="0" i="0" u="none" strike="noStrike" baseline="0" dirty="0">
                <a:latin typeface="Times New Roman" panose="02020603050405020304" pitchFamily="18" charset="0"/>
                <a:cs typeface="Times New Roman" panose="02020603050405020304" pitchFamily="18" charset="0"/>
              </a:rPr>
              <a:t>Keshav </a:t>
            </a:r>
            <a:r>
              <a:rPr lang="en-US" altLang="zh-CN" sz="1800" b="0" i="0" u="none" strike="noStrike" baseline="0" dirty="0" err="1">
                <a:latin typeface="Times New Roman" panose="02020603050405020304" pitchFamily="18" charset="0"/>
                <a:cs typeface="Times New Roman" panose="02020603050405020304" pitchFamily="18" charset="0"/>
              </a:rPr>
              <a:t>Sood</a:t>
            </a:r>
            <a:r>
              <a:rPr lang="en-US" altLang="zh-CN" sz="1800" b="0" i="0" u="none" strike="noStrike" baseline="0" dirty="0">
                <a:latin typeface="Times New Roman" panose="02020603050405020304" pitchFamily="18" charset="0"/>
                <a:cs typeface="Times New Roman" panose="02020603050405020304" pitchFamily="18" charset="0"/>
              </a:rPr>
              <a:t>, Mohammad Reza </a:t>
            </a:r>
            <a:r>
              <a:rPr lang="en-US" altLang="zh-CN" sz="1800" b="0" i="0" u="none" strike="noStrike" baseline="0" dirty="0" err="1">
                <a:latin typeface="Times New Roman" panose="02020603050405020304" pitchFamily="18" charset="0"/>
                <a:cs typeface="Times New Roman" panose="02020603050405020304" pitchFamily="18" charset="0"/>
              </a:rPr>
              <a:t>Nosouhi</a:t>
            </a:r>
            <a:r>
              <a:rPr lang="en-US" altLang="zh-CN" sz="1800" b="0" i="0" u="none" strike="noStrike" baseline="0" dirty="0">
                <a:latin typeface="Times New Roman" panose="02020603050405020304" pitchFamily="18" charset="0"/>
                <a:cs typeface="Times New Roman" panose="02020603050405020304" pitchFamily="18" charset="0"/>
              </a:rPr>
              <a:t> , Member, IEEE, Neeraj Kumar , Senior Member, IEEE, </a:t>
            </a:r>
            <a:r>
              <a:rPr lang="en-US" altLang="zh-CN" sz="1800" b="0" i="0" u="none" strike="noStrike" baseline="0" dirty="0" err="1">
                <a:latin typeface="Times New Roman" panose="02020603050405020304" pitchFamily="18" charset="0"/>
                <a:cs typeface="Times New Roman" panose="02020603050405020304" pitchFamily="18" charset="0"/>
              </a:rPr>
              <a:t>Anuroop</a:t>
            </a:r>
            <a:r>
              <a:rPr lang="en-US" altLang="zh-CN" sz="1800" b="0" i="0" u="none" strike="noStrike" baseline="0" dirty="0">
                <a:latin typeface="Times New Roman" panose="02020603050405020304" pitchFamily="18" charset="0"/>
                <a:cs typeface="Times New Roman" panose="02020603050405020304" pitchFamily="18" charset="0"/>
              </a:rPr>
              <a:t> </a:t>
            </a:r>
            <a:r>
              <a:rPr lang="en-US" altLang="zh-CN" sz="1800" b="0" i="0" u="none" strike="noStrike" baseline="0" dirty="0" err="1">
                <a:latin typeface="Times New Roman" panose="02020603050405020304" pitchFamily="18" charset="0"/>
                <a:cs typeface="Times New Roman" panose="02020603050405020304" pitchFamily="18" charset="0"/>
              </a:rPr>
              <a:t>Gaddam</a:t>
            </a:r>
            <a:r>
              <a:rPr lang="en-US" altLang="zh-CN" sz="1800" b="0" i="0" u="none" strike="noStrike" baseline="0" dirty="0">
                <a:latin typeface="Times New Roman" panose="02020603050405020304" pitchFamily="18" charset="0"/>
                <a:cs typeface="Times New Roman" panose="02020603050405020304" pitchFamily="18" charset="0"/>
              </a:rPr>
              <a:t>, </a:t>
            </a:r>
            <a:r>
              <a:rPr lang="en-US" altLang="zh-CN" sz="1800" b="0" i="0" u="none" strike="noStrike" baseline="0" dirty="0" err="1">
                <a:latin typeface="Times New Roman" panose="02020603050405020304" pitchFamily="18" charset="0"/>
                <a:cs typeface="Times New Roman" panose="02020603050405020304" pitchFamily="18" charset="0"/>
              </a:rPr>
              <a:t>Bohao</a:t>
            </a:r>
            <a:r>
              <a:rPr lang="en-US" altLang="zh-CN" sz="1800" b="0" i="0" u="none" strike="noStrike" baseline="0" dirty="0">
                <a:latin typeface="Times New Roman" panose="02020603050405020304" pitchFamily="18" charset="0"/>
                <a:cs typeface="Times New Roman" panose="02020603050405020304" pitchFamily="18" charset="0"/>
              </a:rPr>
              <a:t> Feng , Member, IEEE, and Shui Yu , Senior Member, IEEE</a:t>
            </a:r>
            <a:endPar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文本框 3">
            <a:extLst>
              <a:ext uri="{FF2B5EF4-FFF2-40B4-BE49-F238E27FC236}">
                <a16:creationId xmlns:a16="http://schemas.microsoft.com/office/drawing/2014/main" id="{C7F8D04E-C415-F76C-DD1E-7DBDFF4E335D}"/>
              </a:ext>
            </a:extLst>
          </p:cNvPr>
          <p:cNvSpPr txBox="1"/>
          <p:nvPr/>
        </p:nvSpPr>
        <p:spPr>
          <a:xfrm>
            <a:off x="1657465" y="3387177"/>
            <a:ext cx="8620950" cy="369332"/>
          </a:xfrm>
          <a:prstGeom prst="rect">
            <a:avLst/>
          </a:prstGeom>
          <a:noFill/>
        </p:spPr>
        <p:txBody>
          <a:bodyPr wrap="none" rtlCol="0">
            <a:spAutoFit/>
          </a:bodyPr>
          <a:lstStyle/>
          <a:p>
            <a:r>
              <a:rPr kumimoji="1" lang="en" altLang="zh-CN" dirty="0">
                <a:latin typeface="Times New Roman" panose="02020603050405020304" pitchFamily="18" charset="0"/>
                <a:cs typeface="Times New Roman" panose="02020603050405020304" pitchFamily="18" charset="0"/>
              </a:rPr>
              <a:t>IEEE TRANSACTIONS ON DEPENDABLE AND SECURE COMPUTING</a:t>
            </a:r>
            <a:r>
              <a:rPr kumimoji="1" lang="en-US" altLang="zh-CN" dirty="0">
                <a:latin typeface="Times New Roman" panose="02020603050405020304" pitchFamily="18" charset="0"/>
                <a:cs typeface="Times New Roman" panose="02020603050405020304" pitchFamily="18" charset="0"/>
              </a:rPr>
              <a:t>(CCFA</a:t>
            </a:r>
            <a:r>
              <a:rPr kumimoji="1" lang="zh-CN" altLang="en-US" dirty="0">
                <a:latin typeface="Times New Roman" panose="02020603050405020304" pitchFamily="18" charset="0"/>
                <a:cs typeface="Times New Roman" panose="02020603050405020304" pitchFamily="18" charset="0"/>
              </a:rPr>
              <a:t> </a:t>
            </a:r>
            <a:r>
              <a:rPr kumimoji="1" lang="en-US" altLang="zh-CN" dirty="0">
                <a:latin typeface="Times New Roman" panose="02020603050405020304" pitchFamily="18" charset="0"/>
                <a:cs typeface="Times New Roman" panose="02020603050405020304" pitchFamily="18" charset="0"/>
              </a:rPr>
              <a:t>2023)</a:t>
            </a:r>
            <a:endParaRPr kumimoji="1" lang="zh-CN" altLang="en-US"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788FD248-7739-EA20-5F4F-9640469B17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Tree>
    <p:extLst>
      <p:ext uri="{BB962C8B-B14F-4D97-AF65-F5344CB8AC3E}">
        <p14:creationId xmlns:p14="http://schemas.microsoft.com/office/powerpoint/2010/main" val="1509780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Evaluation</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08</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8" name="文本框 7">
            <a:extLst>
              <a:ext uri="{FF2B5EF4-FFF2-40B4-BE49-F238E27FC236}">
                <a16:creationId xmlns:a16="http://schemas.microsoft.com/office/drawing/2014/main" id="{563EE7AF-590F-2CC2-F39F-3A4783A06531}"/>
              </a:ext>
            </a:extLst>
          </p:cNvPr>
          <p:cNvSpPr txBox="1"/>
          <p:nvPr/>
        </p:nvSpPr>
        <p:spPr>
          <a:xfrm>
            <a:off x="929104" y="999925"/>
            <a:ext cx="6094520" cy="499624"/>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温度分类准确度</a:t>
            </a:r>
            <a:endParaRPr lang="en-US" altLang="zh-CN" sz="2000" dirty="0">
              <a:latin typeface="微软雅黑" panose="020B0503020204020204" pitchFamily="34" charset="-122"/>
              <a:ea typeface="微软雅黑" panose="020B0503020204020204" pitchFamily="34" charset="-122"/>
            </a:endParaRPr>
          </a:p>
        </p:txBody>
      </p:sp>
      <p:pic>
        <p:nvPicPr>
          <p:cNvPr id="4" name="图片 3" descr="图表, 折线图&#10;&#10;描述已自动生成">
            <a:extLst>
              <a:ext uri="{FF2B5EF4-FFF2-40B4-BE49-F238E27FC236}">
                <a16:creationId xmlns:a16="http://schemas.microsoft.com/office/drawing/2014/main" id="{2A90B7DA-FDFB-27F9-8536-1F7E252B6F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682" y="1767201"/>
            <a:ext cx="10283201" cy="3930947"/>
          </a:xfrm>
          <a:prstGeom prst="rect">
            <a:avLst/>
          </a:prstGeom>
        </p:spPr>
      </p:pic>
      <p:pic>
        <p:nvPicPr>
          <p:cNvPr id="2" name="图片 1">
            <a:extLst>
              <a:ext uri="{FF2B5EF4-FFF2-40B4-BE49-F238E27FC236}">
                <a16:creationId xmlns:a16="http://schemas.microsoft.com/office/drawing/2014/main" id="{03F6F794-C268-E676-9FD7-F97FD2A1BA2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Tree>
    <p:extLst>
      <p:ext uri="{BB962C8B-B14F-4D97-AF65-F5344CB8AC3E}">
        <p14:creationId xmlns:p14="http://schemas.microsoft.com/office/powerpoint/2010/main" val="3242207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Evaluation</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08</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8" name="文本框 7">
            <a:extLst>
              <a:ext uri="{FF2B5EF4-FFF2-40B4-BE49-F238E27FC236}">
                <a16:creationId xmlns:a16="http://schemas.microsoft.com/office/drawing/2014/main" id="{563EE7AF-590F-2CC2-F39F-3A4783A06531}"/>
              </a:ext>
            </a:extLst>
          </p:cNvPr>
          <p:cNvSpPr txBox="1"/>
          <p:nvPr/>
        </p:nvSpPr>
        <p:spPr>
          <a:xfrm>
            <a:off x="929104" y="999925"/>
            <a:ext cx="6094520" cy="499624"/>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湿度分类准确度</a:t>
            </a:r>
            <a:endParaRPr lang="en-US" altLang="zh-CN" sz="2000" dirty="0">
              <a:latin typeface="微软雅黑" panose="020B0503020204020204" pitchFamily="34" charset="-122"/>
              <a:ea typeface="微软雅黑" panose="020B0503020204020204" pitchFamily="34" charset="-122"/>
            </a:endParaRPr>
          </a:p>
        </p:txBody>
      </p:sp>
      <p:pic>
        <p:nvPicPr>
          <p:cNvPr id="7" name="图片 6" descr="图表, 折线图&#10;&#10;描述已自动生成">
            <a:extLst>
              <a:ext uri="{FF2B5EF4-FFF2-40B4-BE49-F238E27FC236}">
                <a16:creationId xmlns:a16="http://schemas.microsoft.com/office/drawing/2014/main" id="{029F8F5F-28E4-90FA-33A4-49B674308E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400" y="1843664"/>
            <a:ext cx="10859847" cy="3944329"/>
          </a:xfrm>
          <a:prstGeom prst="rect">
            <a:avLst/>
          </a:prstGeom>
        </p:spPr>
      </p:pic>
      <p:pic>
        <p:nvPicPr>
          <p:cNvPr id="2" name="图片 1">
            <a:extLst>
              <a:ext uri="{FF2B5EF4-FFF2-40B4-BE49-F238E27FC236}">
                <a16:creationId xmlns:a16="http://schemas.microsoft.com/office/drawing/2014/main" id="{8315371B-0569-508D-851E-CF2A644721D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Tree>
    <p:extLst>
      <p:ext uri="{BB962C8B-B14F-4D97-AF65-F5344CB8AC3E}">
        <p14:creationId xmlns:p14="http://schemas.microsoft.com/office/powerpoint/2010/main" val="1095827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Evaluation</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08</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8" name="文本框 7">
            <a:extLst>
              <a:ext uri="{FF2B5EF4-FFF2-40B4-BE49-F238E27FC236}">
                <a16:creationId xmlns:a16="http://schemas.microsoft.com/office/drawing/2014/main" id="{563EE7AF-590F-2CC2-F39F-3A4783A06531}"/>
              </a:ext>
            </a:extLst>
          </p:cNvPr>
          <p:cNvSpPr txBox="1"/>
          <p:nvPr/>
        </p:nvSpPr>
        <p:spPr>
          <a:xfrm>
            <a:off x="929104" y="999925"/>
            <a:ext cx="6094520" cy="499624"/>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分类检测的延迟比较</a:t>
            </a:r>
            <a:endParaRPr lang="en-US" altLang="zh-CN" sz="2000" dirty="0">
              <a:latin typeface="微软雅黑" panose="020B0503020204020204" pitchFamily="34" charset="-122"/>
              <a:ea typeface="微软雅黑" panose="020B0503020204020204" pitchFamily="34" charset="-122"/>
            </a:endParaRPr>
          </a:p>
        </p:txBody>
      </p:sp>
      <p:pic>
        <p:nvPicPr>
          <p:cNvPr id="3" name="图片 2" descr="图表, 条形图&#10;&#10;描述已自动生成">
            <a:extLst>
              <a:ext uri="{FF2B5EF4-FFF2-40B4-BE49-F238E27FC236}">
                <a16:creationId xmlns:a16="http://schemas.microsoft.com/office/drawing/2014/main" id="{6CD14474-3934-01C0-C420-C467DA29FD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0758" y="1739060"/>
            <a:ext cx="4685253" cy="4630561"/>
          </a:xfrm>
          <a:prstGeom prst="rect">
            <a:avLst/>
          </a:prstGeom>
        </p:spPr>
      </p:pic>
      <p:sp>
        <p:nvSpPr>
          <p:cNvPr id="4" name="文本框 3">
            <a:extLst>
              <a:ext uri="{FF2B5EF4-FFF2-40B4-BE49-F238E27FC236}">
                <a16:creationId xmlns:a16="http://schemas.microsoft.com/office/drawing/2014/main" id="{A0948976-A20A-3D3E-62F7-A17C660BA8FE}"/>
              </a:ext>
            </a:extLst>
          </p:cNvPr>
          <p:cNvSpPr txBox="1"/>
          <p:nvPr/>
        </p:nvSpPr>
        <p:spPr>
          <a:xfrm>
            <a:off x="5988586" y="2967335"/>
            <a:ext cx="4685254" cy="923330"/>
          </a:xfrm>
          <a:prstGeom prst="rect">
            <a:avLst/>
          </a:prstGeom>
          <a:noFill/>
        </p:spPr>
        <p:txBody>
          <a:bodyPr wrap="square" rtlCol="0">
            <a:spAutoFit/>
          </a:bodyPr>
          <a:lstStyle/>
          <a:p>
            <a:r>
              <a:rPr lang="zh-CN" altLang="en-US" dirty="0"/>
              <a:t>如果将方案部署在网络边缘而不是放在云服务器上，异常检测方案检测异常值的速度明显加快</a:t>
            </a:r>
            <a:endParaRPr kumimoji="1" lang="zh-CN" altLang="en-US" dirty="0"/>
          </a:p>
        </p:txBody>
      </p:sp>
      <p:pic>
        <p:nvPicPr>
          <p:cNvPr id="2" name="图片 1">
            <a:extLst>
              <a:ext uri="{FF2B5EF4-FFF2-40B4-BE49-F238E27FC236}">
                <a16:creationId xmlns:a16="http://schemas.microsoft.com/office/drawing/2014/main" id="{6AFD7C40-CB51-7815-272A-7C4B2D28DAA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Tree>
    <p:extLst>
      <p:ext uri="{BB962C8B-B14F-4D97-AF65-F5344CB8AC3E}">
        <p14:creationId xmlns:p14="http://schemas.microsoft.com/office/powerpoint/2010/main" val="2518950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Evaluation</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08</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4" name="文本框 3">
            <a:extLst>
              <a:ext uri="{FF2B5EF4-FFF2-40B4-BE49-F238E27FC236}">
                <a16:creationId xmlns:a16="http://schemas.microsoft.com/office/drawing/2014/main" id="{08E7B0E3-8D44-2B98-48F4-754595996804}"/>
              </a:ext>
            </a:extLst>
          </p:cNvPr>
          <p:cNvSpPr txBox="1"/>
          <p:nvPr/>
        </p:nvSpPr>
        <p:spPr>
          <a:xfrm>
            <a:off x="379973" y="1158177"/>
            <a:ext cx="3926391" cy="499624"/>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相近的工作对比</a:t>
            </a:r>
            <a:endParaRPr lang="en-US" altLang="zh-CN" sz="2000" dirty="0">
              <a:latin typeface="微软雅黑" panose="020B0503020204020204" pitchFamily="34" charset="-122"/>
              <a:ea typeface="微软雅黑" panose="020B0503020204020204" pitchFamily="34" charset="-122"/>
            </a:endParaRPr>
          </a:p>
        </p:txBody>
      </p:sp>
      <p:pic>
        <p:nvPicPr>
          <p:cNvPr id="6" name="图片 5" descr="表格&#10;&#10;描述已自动生成">
            <a:extLst>
              <a:ext uri="{FF2B5EF4-FFF2-40B4-BE49-F238E27FC236}">
                <a16:creationId xmlns:a16="http://schemas.microsoft.com/office/drawing/2014/main" id="{771D1033-6B14-1F67-B16A-2255FDE988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973" y="2583319"/>
            <a:ext cx="11460000" cy="2902911"/>
          </a:xfrm>
          <a:prstGeom prst="rect">
            <a:avLst/>
          </a:prstGeom>
        </p:spPr>
      </p:pic>
      <p:pic>
        <p:nvPicPr>
          <p:cNvPr id="2" name="图片 1">
            <a:extLst>
              <a:ext uri="{FF2B5EF4-FFF2-40B4-BE49-F238E27FC236}">
                <a16:creationId xmlns:a16="http://schemas.microsoft.com/office/drawing/2014/main" id="{E2841E7A-F7A7-CDF4-9521-1EC688FA1D9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Tree>
    <p:extLst>
      <p:ext uri="{BB962C8B-B14F-4D97-AF65-F5344CB8AC3E}">
        <p14:creationId xmlns:p14="http://schemas.microsoft.com/office/powerpoint/2010/main" val="3293146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600" b="1" dirty="0">
                <a:solidFill>
                  <a:sysClr val="windowText" lastClr="000000"/>
                </a:solidFill>
                <a:latin typeface="Arial" panose="020B0604020202090204"/>
                <a:ea typeface="微软雅黑" panose="020B0503020204020204" pitchFamily="34" charset="-122"/>
              </a:rPr>
              <a:t>总结</a:t>
            </a: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08</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4" name="文本框 3">
            <a:extLst>
              <a:ext uri="{FF2B5EF4-FFF2-40B4-BE49-F238E27FC236}">
                <a16:creationId xmlns:a16="http://schemas.microsoft.com/office/drawing/2014/main" id="{08E7B0E3-8D44-2B98-48F4-754595996804}"/>
              </a:ext>
            </a:extLst>
          </p:cNvPr>
          <p:cNvSpPr txBox="1"/>
          <p:nvPr/>
        </p:nvSpPr>
        <p:spPr>
          <a:xfrm>
            <a:off x="379973" y="1158177"/>
            <a:ext cx="3926391" cy="662489"/>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zh-CN" altLang="en-US" sz="2800" dirty="0">
                <a:solidFill>
                  <a:srgbClr val="1C6299"/>
                </a:solidFill>
                <a:latin typeface="微软雅黑" panose="020B0503020204020204" pitchFamily="34" charset="-122"/>
                <a:ea typeface="微软雅黑" panose="020B0503020204020204" pitchFamily="34" charset="-122"/>
              </a:rPr>
              <a:t>本文主要工作</a:t>
            </a:r>
            <a:endParaRPr lang="en-US" altLang="zh-CN" sz="2800" dirty="0">
              <a:solidFill>
                <a:srgbClr val="1C6299"/>
              </a:solidFill>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E2841E7A-F7A7-CDF4-9521-1EC688FA1D9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3" name="文本框 2">
            <a:extLst>
              <a:ext uri="{FF2B5EF4-FFF2-40B4-BE49-F238E27FC236}">
                <a16:creationId xmlns:a16="http://schemas.microsoft.com/office/drawing/2014/main" id="{E6E115D0-E4BB-842E-3B4B-41A937B887EC}"/>
              </a:ext>
            </a:extLst>
          </p:cNvPr>
          <p:cNvSpPr txBox="1"/>
          <p:nvPr/>
        </p:nvSpPr>
        <p:spPr>
          <a:xfrm>
            <a:off x="851338" y="2025461"/>
            <a:ext cx="9646593" cy="1569660"/>
          </a:xfrm>
          <a:prstGeom prst="rect">
            <a:avLst/>
          </a:prstGeom>
          <a:noFill/>
        </p:spPr>
        <p:txBody>
          <a:bodyPr wrap="square" rtlCol="0">
            <a:spAutoFit/>
          </a:bodyPr>
          <a:lstStyle/>
          <a:p>
            <a:r>
              <a:rPr kumimoji="1" lang="zh-CN" altLang="en-US" sz="2400" dirty="0"/>
              <a:t>本文提出了一个利用机器学习与莫兰指数相结合来检测分类物联网传感器的方法，同时利用森林火灾数据集验证了该方法的性能，同时该方法部署在网络边缘有效缓解了计算延迟问题。</a:t>
            </a:r>
            <a:endParaRPr kumimoji="1" lang="en-US" altLang="zh-CN" sz="2400" dirty="0"/>
          </a:p>
          <a:p>
            <a:endParaRPr kumimoji="1" lang="zh-CN" altLang="en-US" sz="2400" dirty="0"/>
          </a:p>
        </p:txBody>
      </p:sp>
      <p:sp>
        <p:nvSpPr>
          <p:cNvPr id="5" name="文本框 4">
            <a:extLst>
              <a:ext uri="{FF2B5EF4-FFF2-40B4-BE49-F238E27FC236}">
                <a16:creationId xmlns:a16="http://schemas.microsoft.com/office/drawing/2014/main" id="{638CF67E-BF03-C12A-7EA3-517D3AAF3B95}"/>
              </a:ext>
            </a:extLst>
          </p:cNvPr>
          <p:cNvSpPr txBox="1"/>
          <p:nvPr/>
        </p:nvSpPr>
        <p:spPr>
          <a:xfrm>
            <a:off x="851338" y="4149117"/>
            <a:ext cx="8032829" cy="1938992"/>
          </a:xfrm>
          <a:prstGeom prst="rect">
            <a:avLst/>
          </a:prstGeom>
          <a:noFill/>
        </p:spPr>
        <p:txBody>
          <a:bodyPr wrap="square" rtlCol="0">
            <a:spAutoFit/>
          </a:bodyPr>
          <a:lstStyle/>
          <a:p>
            <a:r>
              <a:rPr kumimoji="1" lang="en-US" altLang="zh-CN" sz="2400" dirty="0"/>
              <a:t>1</a:t>
            </a:r>
            <a:r>
              <a:rPr kumimoji="1" lang="zh-CN" altLang="en-US" sz="2400" dirty="0"/>
              <a:t>、为了实现实时快速检测，可以考虑将边缘计算或联邦学习技术用于解决这个问题。</a:t>
            </a:r>
            <a:endParaRPr kumimoji="1" lang="en-US" altLang="zh-CN" sz="2400" dirty="0"/>
          </a:p>
          <a:p>
            <a:r>
              <a:rPr kumimoji="1" lang="en-US" altLang="zh-CN" sz="2400" dirty="0"/>
              <a:t>2</a:t>
            </a:r>
            <a:r>
              <a:rPr kumimoji="1" lang="zh-CN" altLang="en-US" sz="2400" dirty="0"/>
              <a:t>、当节点是移动的，动态地确定物联网传感器网络边缘的计算和存储资源是一个挑战。</a:t>
            </a:r>
            <a:endParaRPr kumimoji="1" lang="en-US" altLang="zh-CN" sz="2400" dirty="0"/>
          </a:p>
          <a:p>
            <a:r>
              <a:rPr kumimoji="1" lang="en-US" altLang="zh-CN" sz="2400" dirty="0"/>
              <a:t>3</a:t>
            </a:r>
            <a:r>
              <a:rPr kumimoji="1" lang="zh-CN" altLang="en-US" sz="2400" dirty="0"/>
              <a:t>、目前的研究缺乏使用理论模型对所提出的方法进行评估</a:t>
            </a:r>
          </a:p>
        </p:txBody>
      </p:sp>
      <p:sp>
        <p:nvSpPr>
          <p:cNvPr id="7" name="文本框 6">
            <a:extLst>
              <a:ext uri="{FF2B5EF4-FFF2-40B4-BE49-F238E27FC236}">
                <a16:creationId xmlns:a16="http://schemas.microsoft.com/office/drawing/2014/main" id="{D7C2CE7C-C19A-9256-CC87-B11A3E55FD6B}"/>
              </a:ext>
            </a:extLst>
          </p:cNvPr>
          <p:cNvSpPr txBox="1"/>
          <p:nvPr/>
        </p:nvSpPr>
        <p:spPr>
          <a:xfrm>
            <a:off x="379973" y="3263876"/>
            <a:ext cx="3926391" cy="662489"/>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zh-CN" altLang="en-US" sz="2800" dirty="0">
                <a:solidFill>
                  <a:srgbClr val="1C6299"/>
                </a:solidFill>
                <a:latin typeface="微软雅黑" panose="020B0503020204020204" pitchFamily="34" charset="-122"/>
                <a:ea typeface="微软雅黑" panose="020B0503020204020204" pitchFamily="34" charset="-122"/>
              </a:rPr>
              <a:t>未来工作讨论</a:t>
            </a:r>
            <a:endParaRPr lang="en-US" altLang="zh-CN" sz="2800" dirty="0">
              <a:solidFill>
                <a:srgbClr val="1C62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44659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2178050"/>
            <a:ext cx="12192000" cy="2207895"/>
          </a:xfrm>
          <a:prstGeom prst="rect">
            <a:avLst/>
          </a:prstGeom>
          <a:solidFill>
            <a:srgbClr val="1C6299"/>
          </a:solidFill>
          <a:ln w="12700" cap="flat" cmpd="sng" algn="ctr">
            <a:noFill/>
            <a:prstDash val="solid"/>
            <a:miter lim="800000"/>
          </a:ln>
          <a:effectLst/>
        </p:spPr>
        <p:txBody>
          <a:bodyPr rtlCol="0" anchor="ctr"/>
          <a:lstStyle/>
          <a:p>
            <a:pPr algn="ctr"/>
            <a:endParaRPr lang="zh-CN" altLang="en-US" kern="0">
              <a:solidFill>
                <a:prstClr val="white"/>
              </a:solidFill>
              <a:latin typeface="Arial" panose="020B0604020202090204"/>
              <a:ea typeface="微软雅黑" panose="020B0503020204020204" pitchFamily="34" charset="-122"/>
            </a:endParaRPr>
          </a:p>
        </p:txBody>
      </p:sp>
      <p:sp>
        <p:nvSpPr>
          <p:cNvPr id="11" name="文本框 10"/>
          <p:cNvSpPr txBox="1"/>
          <p:nvPr/>
        </p:nvSpPr>
        <p:spPr>
          <a:xfrm>
            <a:off x="2388023" y="2963189"/>
            <a:ext cx="8611739" cy="645160"/>
          </a:xfrm>
          <a:prstGeom prst="rect">
            <a:avLst/>
          </a:prstGeom>
          <a:noFill/>
        </p:spPr>
        <p:txBody>
          <a:bodyPr wrap="square" rtlCol="0">
            <a:spAutoFit/>
          </a:bodyPr>
          <a:lstStyle/>
          <a:p>
            <a:pPr marR="0" algn="ctr" defTabSz="914400" fontAlgn="auto">
              <a:buClrTx/>
              <a:buSzTx/>
              <a:buFontTx/>
              <a:defRPr/>
            </a:pPr>
            <a:r>
              <a:rPr lang="en-US" altLang="zh-CN" sz="3600" b="1" dirty="0">
                <a:solidFill>
                  <a:schemeClr val="bg1"/>
                </a:solidFill>
              </a:rPr>
              <a:t>Thanks</a:t>
            </a:r>
            <a:endParaRPr lang="zh-CN" sz="3600" b="1" dirty="0">
              <a:solidFill>
                <a:schemeClr val="bg1"/>
              </a:solidFill>
            </a:endParaRPr>
          </a:p>
        </p:txBody>
      </p:sp>
      <p:sp>
        <p:nvSpPr>
          <p:cNvPr id="15" name="矩形 14"/>
          <p:cNvSpPr/>
          <p:nvPr/>
        </p:nvSpPr>
        <p:spPr>
          <a:xfrm>
            <a:off x="11172674" y="2260140"/>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0920674" y="2008140"/>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5"/>
          <p:cNvSpPr>
            <a:spLocks noEditPoints="1"/>
          </p:cNvSpPr>
          <p:nvPr/>
        </p:nvSpPr>
        <p:spPr bwMode="auto">
          <a:xfrm>
            <a:off x="11210264" y="2962924"/>
            <a:ext cx="555624" cy="489478"/>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pic>
        <p:nvPicPr>
          <p:cNvPr id="3" name="图片 2"/>
          <p:cNvPicPr>
            <a:picLocks noChangeAspect="1"/>
          </p:cNvPicPr>
          <p:nvPr/>
        </p:nvPicPr>
        <p:blipFill>
          <a:blip r:link="rId3"/>
          <a:stretch>
            <a:fillRect/>
          </a:stretch>
        </p:blipFill>
        <p:spPr>
          <a:xfrm>
            <a:off x="1270000" y="1270000"/>
            <a:ext cx="63500" cy="76200"/>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600" b="1" dirty="0">
                <a:solidFill>
                  <a:sysClr val="windowText" lastClr="000000"/>
                </a:solidFill>
                <a:latin typeface="Arial" panose="020B0604020202090204"/>
                <a:ea typeface="微软雅黑" panose="020B0503020204020204" pitchFamily="34" charset="-122"/>
              </a:rPr>
              <a:t>背景</a:t>
            </a: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01</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21" name="文本框 20">
            <a:extLst>
              <a:ext uri="{FF2B5EF4-FFF2-40B4-BE49-F238E27FC236}">
                <a16:creationId xmlns:a16="http://schemas.microsoft.com/office/drawing/2014/main" id="{783C8FD4-71B4-3D3A-A6BC-A1C0C77DD644}"/>
              </a:ext>
            </a:extLst>
          </p:cNvPr>
          <p:cNvSpPr txBox="1"/>
          <p:nvPr/>
        </p:nvSpPr>
        <p:spPr>
          <a:xfrm>
            <a:off x="660400" y="2563893"/>
            <a:ext cx="10715377" cy="2224776"/>
          </a:xfrm>
          <a:prstGeom prst="rect">
            <a:avLst/>
          </a:prstGeom>
          <a:noFill/>
        </p:spPr>
        <p:txBody>
          <a:bodyPr wrap="square">
            <a:spAutoFit/>
          </a:bodyPr>
          <a:lstStyle/>
          <a:p>
            <a:pPr marL="285750" indent="-285750">
              <a:lnSpc>
                <a:spcPct val="20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物联网传感器被部署在恶劣的环境中，这会影响了物联网传感器的行为，最终影响了整个网络的运行。</a:t>
            </a:r>
            <a:endParaRPr lang="en-US" altLang="zh-CN" dirty="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其次，物联网设备通常容易受到恶意事件的影响。</a:t>
            </a:r>
            <a:endParaRPr lang="en-US" altLang="zh-CN" dirty="0">
              <a:latin typeface="微软雅黑" panose="020B0503020204020204" pitchFamily="34" charset="-122"/>
              <a:ea typeface="微软雅黑" panose="020B0503020204020204" pitchFamily="34" charset="-122"/>
            </a:endParaRPr>
          </a:p>
          <a:p>
            <a:pPr marL="285750" indent="-285750">
              <a:lnSpc>
                <a:spcPct val="20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此外，智能通信技术的使用大大增加了网络攻击、威胁的风险，并在智能农业环境中引入了漏洞</a:t>
            </a:r>
            <a:r>
              <a:rPr lang="en-US" altLang="zh-CN" dirty="0">
                <a:latin typeface="微软雅黑" panose="020B0503020204020204" pitchFamily="34" charset="-122"/>
                <a:ea typeface="微软雅黑" panose="020B0503020204020204" pitchFamily="34" charset="-122"/>
              </a:rPr>
              <a:t>, </a:t>
            </a:r>
          </a:p>
          <a:p>
            <a:pPr marL="285750" indent="-285750">
              <a:lnSpc>
                <a:spcPct val="20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保证传感器的正确运行和预测故障是不可或缺的</a:t>
            </a:r>
            <a:endParaRPr lang="zh-CN" altLang="en-US" sz="1600" dirty="0">
              <a:latin typeface="微软雅黑" panose="020B0503020204020204" pitchFamily="34" charset="-122"/>
              <a:ea typeface="微软雅黑" panose="020B0503020204020204" pitchFamily="34" charset="-122"/>
            </a:endParaRPr>
          </a:p>
        </p:txBody>
      </p:sp>
      <p:sp>
        <p:nvSpPr>
          <p:cNvPr id="42" name="AutoShape 15">
            <a:extLst>
              <a:ext uri="{FF2B5EF4-FFF2-40B4-BE49-F238E27FC236}">
                <a16:creationId xmlns:a16="http://schemas.microsoft.com/office/drawing/2014/main" id="{B40ABE4B-0CC9-F4B6-190F-0064FA1C86BE}"/>
              </a:ext>
            </a:extLst>
          </p:cNvPr>
          <p:cNvSpPr>
            <a:spLocks noChangeArrowheads="1"/>
          </p:cNvSpPr>
          <p:nvPr/>
        </p:nvSpPr>
        <p:spPr bwMode="gray">
          <a:xfrm>
            <a:off x="1687512" y="1621788"/>
            <a:ext cx="8816976" cy="455337"/>
          </a:xfrm>
          <a:prstGeom prst="roundRect">
            <a:avLst>
              <a:gd name="adj" fmla="val 50000"/>
            </a:avLst>
          </a:prstGeom>
          <a:solidFill>
            <a:srgbClr val="1C6299"/>
          </a:solidFill>
          <a:ln w="12700" cap="flat" cmpd="sng" algn="ctr">
            <a:noFill/>
            <a:prstDash val="solid"/>
            <a:miter lim="800000"/>
          </a:ln>
          <a:effectLst/>
        </p:spPr>
        <p:txBody>
          <a:bodyPr rtlCol="0" anchor="ctr"/>
          <a:lstStyle/>
          <a:p>
            <a:pPr algn="ctr"/>
            <a:r>
              <a:rPr lang="zh-CN" altLang="en-US" sz="2000" b="1" kern="0" dirty="0">
                <a:solidFill>
                  <a:prstClr val="white"/>
                </a:solidFill>
                <a:latin typeface="Arial" panose="020B0604020202090204"/>
                <a:ea typeface="微软雅黑" panose="020B0503020204020204" pitchFamily="34" charset="-122"/>
                <a:sym typeface="+mn-lt"/>
              </a:rPr>
              <a:t>物联网故障预测</a:t>
            </a:r>
          </a:p>
        </p:txBody>
      </p:sp>
      <p:pic>
        <p:nvPicPr>
          <p:cNvPr id="2" name="图片 1">
            <a:extLst>
              <a:ext uri="{FF2B5EF4-FFF2-40B4-BE49-F238E27FC236}">
                <a16:creationId xmlns:a16="http://schemas.microsoft.com/office/drawing/2014/main" id="{AF292AAA-639F-A62C-9E92-D8A245F5B05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Tree>
    <p:extLst>
      <p:ext uri="{BB962C8B-B14F-4D97-AF65-F5344CB8AC3E}">
        <p14:creationId xmlns:p14="http://schemas.microsoft.com/office/powerpoint/2010/main" val="1060061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8610404" y="6583649"/>
            <a:ext cx="3012363" cy="246221"/>
          </a:xfrm>
          <a:prstGeom prst="rect">
            <a:avLst/>
          </a:prstGeom>
          <a:noFill/>
        </p:spPr>
        <p:txBody>
          <a:bodyPr wrap="none" rtlCol="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altLang="zh-CN"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rPr>
              <a:t>Tsinghua University of China</a:t>
            </a:r>
            <a:endParaRPr kumimoji="0" lang="zh-CN" altLang="en-US" sz="1000" b="0" i="0" u="none" strike="noStrike" kern="1200" cap="none" spc="3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29" name="组合 28"/>
          <p:cNvGrpSpPr/>
          <p:nvPr/>
        </p:nvGrpSpPr>
        <p:grpSpPr>
          <a:xfrm>
            <a:off x="4546950" y="2108550"/>
            <a:ext cx="3098100" cy="3098100"/>
            <a:chOff x="4546950" y="2108550"/>
            <a:chExt cx="3098100" cy="3098100"/>
          </a:xfrm>
          <a:solidFill>
            <a:srgbClr val="1B6298"/>
          </a:solidFill>
        </p:grpSpPr>
        <p:grpSp>
          <p:nvGrpSpPr>
            <p:cNvPr id="5" name="组合 4"/>
            <p:cNvGrpSpPr/>
            <p:nvPr/>
          </p:nvGrpSpPr>
          <p:grpSpPr>
            <a:xfrm>
              <a:off x="4546950" y="2108550"/>
              <a:ext cx="3098100" cy="3098100"/>
              <a:chOff x="4566000" y="2072350"/>
              <a:chExt cx="3098100" cy="3098100"/>
            </a:xfrm>
            <a:grpFill/>
            <a:effectLst>
              <a:outerShdw blurRad="50800" dist="38100" dir="2700000" algn="tl" rotWithShape="0">
                <a:prstClr val="black">
                  <a:alpha val="40000"/>
                </a:prstClr>
              </a:outerShdw>
            </a:effectLst>
          </p:grpSpPr>
          <p:sp>
            <p:nvSpPr>
              <p:cNvPr id="20" name="任意多边形: 形状 19"/>
              <p:cNvSpPr/>
              <p:nvPr/>
            </p:nvSpPr>
            <p:spPr>
              <a:xfrm>
                <a:off x="4566000" y="2072350"/>
                <a:ext cx="1530000" cy="1530000"/>
              </a:xfrm>
              <a:custGeom>
                <a:avLst/>
                <a:gdLst>
                  <a:gd name="connsiteX0" fmla="*/ 0 w 1971675"/>
                  <a:gd name="connsiteY0" fmla="*/ 0 h 1971675"/>
                  <a:gd name="connsiteX1" fmla="*/ 768125 w 1971675"/>
                  <a:gd name="connsiteY1" fmla="*/ 0 h 1971675"/>
                  <a:gd name="connsiteX2" fmla="*/ 1971675 w 1971675"/>
                  <a:gd name="connsiteY2" fmla="*/ 1203550 h 1971675"/>
                  <a:gd name="connsiteX3" fmla="*/ 1971675 w 1971675"/>
                  <a:gd name="connsiteY3" fmla="*/ 1971675 h 1971675"/>
                  <a:gd name="connsiteX4" fmla="*/ 1203550 w 1971675"/>
                  <a:gd name="connsiteY4" fmla="*/ 1971675 h 1971675"/>
                  <a:gd name="connsiteX5" fmla="*/ 0 w 1971675"/>
                  <a:gd name="connsiteY5" fmla="*/ 768125 h 1971675"/>
                  <a:gd name="connsiteX6" fmla="*/ 0 w 1971675"/>
                  <a:gd name="connsiteY6" fmla="*/ 0 h 1971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1675" h="1971675">
                    <a:moveTo>
                      <a:pt x="0" y="0"/>
                    </a:moveTo>
                    <a:lnTo>
                      <a:pt x="768125" y="0"/>
                    </a:lnTo>
                    <a:cubicBezTo>
                      <a:pt x="1432827" y="0"/>
                      <a:pt x="1971675" y="538848"/>
                      <a:pt x="1971675" y="1203550"/>
                    </a:cubicBezTo>
                    <a:lnTo>
                      <a:pt x="1971675" y="1971675"/>
                    </a:lnTo>
                    <a:lnTo>
                      <a:pt x="1203550" y="1971675"/>
                    </a:lnTo>
                    <a:cubicBezTo>
                      <a:pt x="538848" y="1971675"/>
                      <a:pt x="0" y="1432827"/>
                      <a:pt x="0" y="768125"/>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16" name="任意多边形: 形状 15"/>
              <p:cNvSpPr/>
              <p:nvPr/>
            </p:nvSpPr>
            <p:spPr>
              <a:xfrm flipV="1">
                <a:off x="6134100" y="2072350"/>
                <a:ext cx="1530000" cy="1530000"/>
              </a:xfrm>
              <a:custGeom>
                <a:avLst/>
                <a:gdLst>
                  <a:gd name="connsiteX0" fmla="*/ 0 w 1971675"/>
                  <a:gd name="connsiteY0" fmla="*/ 0 h 1971675"/>
                  <a:gd name="connsiteX1" fmla="*/ 768125 w 1971675"/>
                  <a:gd name="connsiteY1" fmla="*/ 0 h 1971675"/>
                  <a:gd name="connsiteX2" fmla="*/ 1971675 w 1971675"/>
                  <a:gd name="connsiteY2" fmla="*/ 1203550 h 1971675"/>
                  <a:gd name="connsiteX3" fmla="*/ 1971675 w 1971675"/>
                  <a:gd name="connsiteY3" fmla="*/ 1971675 h 1971675"/>
                  <a:gd name="connsiteX4" fmla="*/ 1203550 w 1971675"/>
                  <a:gd name="connsiteY4" fmla="*/ 1971675 h 1971675"/>
                  <a:gd name="connsiteX5" fmla="*/ 0 w 1971675"/>
                  <a:gd name="connsiteY5" fmla="*/ 768125 h 1971675"/>
                  <a:gd name="connsiteX6" fmla="*/ 0 w 1971675"/>
                  <a:gd name="connsiteY6" fmla="*/ 0 h 1971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1675" h="1971675">
                    <a:moveTo>
                      <a:pt x="0" y="0"/>
                    </a:moveTo>
                    <a:lnTo>
                      <a:pt x="768125" y="0"/>
                    </a:lnTo>
                    <a:cubicBezTo>
                      <a:pt x="1432827" y="0"/>
                      <a:pt x="1971675" y="538848"/>
                      <a:pt x="1971675" y="1203550"/>
                    </a:cubicBezTo>
                    <a:lnTo>
                      <a:pt x="1971675" y="1971675"/>
                    </a:lnTo>
                    <a:lnTo>
                      <a:pt x="1203550" y="1971675"/>
                    </a:lnTo>
                    <a:cubicBezTo>
                      <a:pt x="538848" y="1971675"/>
                      <a:pt x="0" y="1432827"/>
                      <a:pt x="0" y="768125"/>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18" name="任意多边形: 形状 17"/>
              <p:cNvSpPr/>
              <p:nvPr/>
            </p:nvSpPr>
            <p:spPr>
              <a:xfrm flipV="1">
                <a:off x="4566000" y="3640450"/>
                <a:ext cx="1530000" cy="1530000"/>
              </a:xfrm>
              <a:custGeom>
                <a:avLst/>
                <a:gdLst>
                  <a:gd name="connsiteX0" fmla="*/ 0 w 1971675"/>
                  <a:gd name="connsiteY0" fmla="*/ 0 h 1971675"/>
                  <a:gd name="connsiteX1" fmla="*/ 768125 w 1971675"/>
                  <a:gd name="connsiteY1" fmla="*/ 0 h 1971675"/>
                  <a:gd name="connsiteX2" fmla="*/ 1971675 w 1971675"/>
                  <a:gd name="connsiteY2" fmla="*/ 1203550 h 1971675"/>
                  <a:gd name="connsiteX3" fmla="*/ 1971675 w 1971675"/>
                  <a:gd name="connsiteY3" fmla="*/ 1971675 h 1971675"/>
                  <a:gd name="connsiteX4" fmla="*/ 1203550 w 1971675"/>
                  <a:gd name="connsiteY4" fmla="*/ 1971675 h 1971675"/>
                  <a:gd name="connsiteX5" fmla="*/ 0 w 1971675"/>
                  <a:gd name="connsiteY5" fmla="*/ 768125 h 1971675"/>
                  <a:gd name="connsiteX6" fmla="*/ 0 w 1971675"/>
                  <a:gd name="connsiteY6" fmla="*/ 0 h 1971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1675" h="1971675">
                    <a:moveTo>
                      <a:pt x="0" y="0"/>
                    </a:moveTo>
                    <a:lnTo>
                      <a:pt x="768125" y="0"/>
                    </a:lnTo>
                    <a:cubicBezTo>
                      <a:pt x="1432827" y="0"/>
                      <a:pt x="1971675" y="538848"/>
                      <a:pt x="1971675" y="1203550"/>
                    </a:cubicBezTo>
                    <a:lnTo>
                      <a:pt x="1971675" y="1971675"/>
                    </a:lnTo>
                    <a:lnTo>
                      <a:pt x="1203550" y="1971675"/>
                    </a:lnTo>
                    <a:cubicBezTo>
                      <a:pt x="538848" y="1971675"/>
                      <a:pt x="0" y="1432827"/>
                      <a:pt x="0" y="768125"/>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sp>
            <p:nvSpPr>
              <p:cNvPr id="21" name="任意多边形: 形状 20"/>
              <p:cNvSpPr/>
              <p:nvPr/>
            </p:nvSpPr>
            <p:spPr>
              <a:xfrm>
                <a:off x="6134100" y="3640450"/>
                <a:ext cx="1530000" cy="1530000"/>
              </a:xfrm>
              <a:custGeom>
                <a:avLst/>
                <a:gdLst>
                  <a:gd name="connsiteX0" fmla="*/ 0 w 1971675"/>
                  <a:gd name="connsiteY0" fmla="*/ 0 h 1971675"/>
                  <a:gd name="connsiteX1" fmla="*/ 768125 w 1971675"/>
                  <a:gd name="connsiteY1" fmla="*/ 0 h 1971675"/>
                  <a:gd name="connsiteX2" fmla="*/ 1971675 w 1971675"/>
                  <a:gd name="connsiteY2" fmla="*/ 1203550 h 1971675"/>
                  <a:gd name="connsiteX3" fmla="*/ 1971675 w 1971675"/>
                  <a:gd name="connsiteY3" fmla="*/ 1971675 h 1971675"/>
                  <a:gd name="connsiteX4" fmla="*/ 1203550 w 1971675"/>
                  <a:gd name="connsiteY4" fmla="*/ 1971675 h 1971675"/>
                  <a:gd name="connsiteX5" fmla="*/ 0 w 1971675"/>
                  <a:gd name="connsiteY5" fmla="*/ 768125 h 1971675"/>
                  <a:gd name="connsiteX6" fmla="*/ 0 w 1971675"/>
                  <a:gd name="connsiteY6" fmla="*/ 0 h 1971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1675" h="1971675">
                    <a:moveTo>
                      <a:pt x="0" y="0"/>
                    </a:moveTo>
                    <a:lnTo>
                      <a:pt x="768125" y="0"/>
                    </a:lnTo>
                    <a:cubicBezTo>
                      <a:pt x="1432827" y="0"/>
                      <a:pt x="1971675" y="538848"/>
                      <a:pt x="1971675" y="1203550"/>
                    </a:cubicBezTo>
                    <a:lnTo>
                      <a:pt x="1971675" y="1971675"/>
                    </a:lnTo>
                    <a:lnTo>
                      <a:pt x="1203550" y="1971675"/>
                    </a:lnTo>
                    <a:cubicBezTo>
                      <a:pt x="538848" y="1971675"/>
                      <a:pt x="0" y="1432827"/>
                      <a:pt x="0" y="768125"/>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pitchFamily="2" charset="-122"/>
                  <a:ea typeface="等线" panose="02010600030101010101" pitchFamily="2" charset="-122"/>
                  <a:cs typeface="+mn-cs"/>
                </a:endParaRPr>
              </a:p>
            </p:txBody>
          </p:sp>
        </p:grpSp>
        <p:pic>
          <p:nvPicPr>
            <p:cNvPr id="22" name="图片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29200" y="2571750"/>
              <a:ext cx="666750" cy="666750"/>
            </a:xfrm>
            <a:prstGeom prst="rect">
              <a:avLst/>
            </a:prstGeom>
            <a:grpFill/>
          </p:spPr>
        </p:pic>
        <p:pic>
          <p:nvPicPr>
            <p:cNvPr id="24" name="图片 2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4997625" y="4085100"/>
              <a:ext cx="666750" cy="666750"/>
            </a:xfrm>
            <a:prstGeom prst="rect">
              <a:avLst/>
            </a:prstGeom>
            <a:grpFill/>
          </p:spPr>
        </p:pic>
        <p:pic>
          <p:nvPicPr>
            <p:cNvPr id="26" name="图片 2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527625" y="4079100"/>
              <a:ext cx="666750" cy="666750"/>
            </a:xfrm>
            <a:prstGeom prst="rect">
              <a:avLst/>
            </a:prstGeom>
            <a:grpFill/>
          </p:spPr>
        </p:pic>
        <p:pic>
          <p:nvPicPr>
            <p:cNvPr id="28" name="图片 2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527625" y="2617789"/>
              <a:ext cx="612000" cy="612000"/>
            </a:xfrm>
            <a:prstGeom prst="rect">
              <a:avLst/>
            </a:prstGeom>
            <a:grpFill/>
          </p:spPr>
        </p:pic>
      </p:grpSp>
      <p:sp>
        <p:nvSpPr>
          <p:cNvPr id="25" name="TextBox 205"/>
          <p:cNvSpPr txBox="1"/>
          <p:nvPr/>
        </p:nvSpPr>
        <p:spPr>
          <a:xfrm>
            <a:off x="1331595" y="2040890"/>
            <a:ext cx="2896235" cy="1226820"/>
          </a:xfrm>
          <a:prstGeom prst="rect">
            <a:avLst/>
          </a:prstGeom>
          <a:noFill/>
        </p:spPr>
        <p:txBody>
          <a:bodyPr wrap="square" rtlCol="0">
            <a:noAutofit/>
          </a:bodyPr>
          <a:lstStyle/>
          <a:p>
            <a:pPr marL="285750" indent="-285750">
              <a:lnSpc>
                <a:spcPct val="20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物联网云端检测延迟</a:t>
            </a:r>
            <a:endParaRPr lang="zh-CN" altLang="en-US" sz="1600" dirty="0">
              <a:latin typeface="微软雅黑" panose="020B0503020204020204" pitchFamily="34" charset="-122"/>
              <a:ea typeface="微软雅黑" panose="020B0503020204020204" pitchFamily="34" charset="-122"/>
            </a:endParaRPr>
          </a:p>
        </p:txBody>
      </p:sp>
      <p:sp>
        <p:nvSpPr>
          <p:cNvPr id="30" name="TextBox 205"/>
          <p:cNvSpPr txBox="1"/>
          <p:nvPr/>
        </p:nvSpPr>
        <p:spPr>
          <a:xfrm>
            <a:off x="8095615" y="1810385"/>
            <a:ext cx="3159760" cy="1846083"/>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传统的</a:t>
            </a:r>
            <a:r>
              <a:rPr lang="en-US" altLang="zh-CN" sz="2000" dirty="0">
                <a:latin typeface="微软雅黑" panose="020B0503020204020204" pitchFamily="34" charset="-122"/>
                <a:ea typeface="微软雅黑" panose="020B0503020204020204" pitchFamily="34" charset="-122"/>
              </a:rPr>
              <a:t>WSN</a:t>
            </a:r>
            <a:r>
              <a:rPr lang="zh-CN" altLang="en-US" sz="2000" dirty="0">
                <a:latin typeface="微软雅黑" panose="020B0503020204020204" pitchFamily="34" charset="-122"/>
                <a:ea typeface="微软雅黑" panose="020B0503020204020204" pitchFamily="34" charset="-122"/>
              </a:rPr>
              <a:t>的离群点检测不适用于物联网网络，需构建新的检测方法</a:t>
            </a:r>
            <a:endParaRPr kumimoji="0" lang="zh-CN" sz="20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sym typeface="+mn-ea"/>
            </a:endParaRPr>
          </a:p>
        </p:txBody>
      </p:sp>
      <p:sp>
        <p:nvSpPr>
          <p:cNvPr id="27" name="TextBox 205"/>
          <p:cNvSpPr txBox="1"/>
          <p:nvPr/>
        </p:nvSpPr>
        <p:spPr>
          <a:xfrm>
            <a:off x="1330215" y="3780155"/>
            <a:ext cx="2766060" cy="2014220"/>
          </a:xfrm>
          <a:prstGeom prst="rect">
            <a:avLst/>
          </a:prstGeom>
          <a:noFill/>
        </p:spPr>
        <p:txBody>
          <a:bodyPr wrap="square" rtlCol="0">
            <a:noAutofit/>
          </a:bodyPr>
          <a:lstStyle/>
          <a:p>
            <a:pPr marL="285750" indent="-285750">
              <a:lnSpc>
                <a:spcPct val="20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需确保其他传感器产生的数据对于物联网系统能够准确运行</a:t>
            </a:r>
            <a:endParaRPr lang="zh-CN" altLang="en-US" sz="1600" dirty="0">
              <a:latin typeface="微软雅黑" panose="020B0503020204020204" pitchFamily="34" charset="-122"/>
              <a:ea typeface="微软雅黑" panose="020B0503020204020204" pitchFamily="34" charset="-122"/>
            </a:endParaRPr>
          </a:p>
        </p:txBody>
      </p:sp>
      <p:sp>
        <p:nvSpPr>
          <p:cNvPr id="31" name="TextBox 205"/>
          <p:cNvSpPr txBox="1"/>
          <p:nvPr/>
        </p:nvSpPr>
        <p:spPr>
          <a:xfrm>
            <a:off x="8057625" y="3904873"/>
            <a:ext cx="3322320" cy="1230530"/>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有问题的传感器，会产生大量实时冗余数据</a:t>
            </a:r>
            <a:endParaRPr kumimoji="0" lang="zh-CN" sz="140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39" name="文本框 3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自强不息 厚德载物</a:t>
            </a:r>
          </a:p>
        </p:txBody>
      </p:sp>
      <p:sp>
        <p:nvSpPr>
          <p:cNvPr id="40" name="矩形 39"/>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42" name="文本框 41"/>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latin typeface="Arial" panose="020B0604020202020204" pitchFamily="34" charset="0"/>
                <a:ea typeface="微软雅黑" panose="020B0503020204020204" pitchFamily="34" charset="-122"/>
                <a:cs typeface="Arial" panose="020B0604020202020204" pitchFamily="34" charset="0"/>
              </a:rPr>
              <a:t>Central South University</a:t>
            </a:r>
            <a:endParaRPr kumimoji="0" lang="zh-CN" altLang="en-US" sz="1000" b="0" i="0" u="none" strike="noStrike" kern="1200" cap="none" spc="300" normalizeH="0" baseline="0" noProof="0" dirty="0">
              <a:ln>
                <a:noFill/>
              </a:ln>
              <a:solidFill>
                <a:prstClr val="white"/>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43" name="直接连接符 42"/>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44" name="组合 43"/>
          <p:cNvGrpSpPr/>
          <p:nvPr/>
        </p:nvGrpSpPr>
        <p:grpSpPr>
          <a:xfrm>
            <a:off x="203760" y="159728"/>
            <a:ext cx="725344" cy="619478"/>
            <a:chOff x="178632" y="159728"/>
            <a:chExt cx="725344" cy="619478"/>
          </a:xfrm>
        </p:grpSpPr>
        <p:sp>
          <p:nvSpPr>
            <p:cNvPr id="45" name="椭圆 4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6" name="文本框 45"/>
            <p:cNvSpPr txBox="1"/>
            <p:nvPr/>
          </p:nvSpPr>
          <p:spPr>
            <a:xfrm>
              <a:off x="230876" y="233483"/>
              <a:ext cx="673100" cy="33718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47" name="椭圆 4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pic>
        <p:nvPicPr>
          <p:cNvPr id="48" name="图片 47"/>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52" name="标题占位符 1"/>
          <p:cNvSpPr txBox="1"/>
          <p:nvPr>
            <p:custDataLst>
              <p:tags r:id="rId1"/>
            </p:custDataLst>
          </p:nvPr>
        </p:nvSpPr>
        <p:spPr>
          <a:xfrm>
            <a:off x="965200" y="114935"/>
            <a:ext cx="3262630" cy="602615"/>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2600" b="1" spc="100" noProof="0" dirty="0">
                <a:ln>
                  <a:noFill/>
                </a:ln>
                <a:solidFill>
                  <a:sysClr val="windowText" lastClr="000000">
                    <a:lumMod val="75000"/>
                    <a:lumOff val="25000"/>
                  </a:sysClr>
                </a:solidFill>
                <a:effectLst/>
                <a:uLnTx/>
                <a:uFillTx/>
                <a:latin typeface="Arial Black" panose="020B0A04020102020204" charset="0"/>
                <a:ea typeface="微软雅黑" panose="020B0503020204020204" pitchFamily="34" charset="-122"/>
                <a:cs typeface="Arial Black" panose="020B0A04020102020204" charset="0"/>
                <a:sym typeface="+mn-ea"/>
              </a:rPr>
              <a:t>挑战</a:t>
            </a:r>
            <a:endParaRPr lang="en-US" altLang="zh-CN" sz="2600" b="1" spc="100" noProof="0" dirty="0">
              <a:ln>
                <a:noFill/>
              </a:ln>
              <a:solidFill>
                <a:sysClr val="windowText" lastClr="000000">
                  <a:lumMod val="75000"/>
                  <a:lumOff val="25000"/>
                </a:sysClr>
              </a:solidFill>
              <a:effectLst/>
              <a:uLnTx/>
              <a:uFillTx/>
              <a:latin typeface="Arial Black" panose="020B0A04020102020204" charset="0"/>
              <a:ea typeface="微软雅黑" panose="020B0503020204020204" pitchFamily="34" charset="-122"/>
              <a:cs typeface="Arial Black" panose="020B0A04020102020204" charset="0"/>
              <a:sym typeface="+mn-ea"/>
            </a:endParaRPr>
          </a:p>
        </p:txBody>
      </p:sp>
      <p:sp>
        <p:nvSpPr>
          <p:cNvPr id="4" name="TextBox 205"/>
          <p:cNvSpPr txBox="1"/>
          <p:nvPr>
            <p:custDataLst>
              <p:tags r:id="rId2"/>
            </p:custDataLst>
          </p:nvPr>
        </p:nvSpPr>
        <p:spPr>
          <a:xfrm>
            <a:off x="666750" y="975360"/>
            <a:ext cx="6158230" cy="553085"/>
          </a:xfrm>
          <a:prstGeom prst="rect">
            <a:avLst/>
          </a:prstGeom>
          <a:noFill/>
        </p:spPr>
        <p:txBody>
          <a:bodyPr wrap="square" rtlCol="0">
            <a:noAutofit/>
          </a:bodyPr>
          <a:lstStyle/>
          <a:p>
            <a:pPr lvl="0">
              <a:defRPr/>
            </a:pPr>
            <a:r>
              <a:rPr kumimoji="0" lang="zh-CN" altLang="en-US" sz="2400" b="1" i="0" u="none" strike="noStrike" kern="1200" cap="none" spc="0" normalizeH="0" baseline="0" noProof="0" dirty="0">
                <a:ln>
                  <a:noFill/>
                </a:ln>
                <a:solidFill>
                  <a:srgbClr val="1C6299"/>
                </a:solidFill>
                <a:effectLst/>
                <a:uLnTx/>
                <a:uFillTx/>
                <a:latin typeface="微软雅黑" panose="020B0503020204020204" pitchFamily="34" charset="-122"/>
                <a:ea typeface="微软雅黑" panose="020B0503020204020204" pitchFamily="34" charset="-122"/>
                <a:cs typeface="+mn-cs"/>
              </a:rPr>
              <a:t>目前针对大规模网络构建存在的问题：</a:t>
            </a:r>
            <a:endParaRPr lang="zh-CN" altLang="en-US" b="1" dirty="0">
              <a:solidFill>
                <a:prstClr val="black">
                  <a:lumMod val="85000"/>
                  <a:lumOff val="15000"/>
                </a:prstClr>
              </a:solidFill>
              <a:latin typeface="微软雅黑" panose="020B0503020204020204" pitchFamily="34" charset="-122"/>
              <a:ea typeface="微软雅黑" panose="020B0503020204020204" pitchFamily="34" charset="-122"/>
            </a:endParaRPr>
          </a:p>
          <a:p>
            <a:pPr marL="285750" marR="0" lvl="0" indent="-285750" algn="l" defTabSz="1218565" rtl="0" eaLnBrk="1" fontAlgn="auto" latinLnBrk="0" hangingPunct="1">
              <a:lnSpc>
                <a:spcPct val="200000"/>
              </a:lnSpc>
              <a:spcBef>
                <a:spcPct val="20000"/>
              </a:spcBef>
              <a:spcAft>
                <a:spcPts val="0"/>
              </a:spcAft>
              <a:buClrTx/>
              <a:buSzTx/>
              <a:buFont typeface="Arial" panose="020B0604020202020204" pitchFamily="34" charset="0"/>
              <a:buChar char="•"/>
              <a:defRPr/>
            </a:pPr>
            <a:endParaRPr kumimoji="0" lang="zh-CN"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fltVal val="0"/>
                                          </p:val>
                                        </p:tav>
                                        <p:tav tm="100000">
                                          <p:val>
                                            <p:strVal val="#ppt_w"/>
                                          </p:val>
                                        </p:tav>
                                      </p:tavLst>
                                    </p:anim>
                                    <p:anim calcmode="lin" valueType="num">
                                      <p:cBhvr>
                                        <p:cTn id="8" dur="500" fill="hold"/>
                                        <p:tgtEl>
                                          <p:spTgt spid="29"/>
                                        </p:tgtEl>
                                        <p:attrNameLst>
                                          <p:attrName>ppt_h</p:attrName>
                                        </p:attrNameLst>
                                      </p:cBhvr>
                                      <p:tavLst>
                                        <p:tav tm="0">
                                          <p:val>
                                            <p:fltVal val="0"/>
                                          </p:val>
                                        </p:tav>
                                        <p:tav tm="100000">
                                          <p:val>
                                            <p:strVal val="#ppt_h"/>
                                          </p:val>
                                        </p:tav>
                                      </p:tavLst>
                                    </p:anim>
                                    <p:animEffect transition="in" filter="fade">
                                      <p:cBhvr>
                                        <p:cTn id="9" dur="500"/>
                                        <p:tgtEl>
                                          <p:spTgt spid="29"/>
                                        </p:tgtEl>
                                      </p:cBhvr>
                                    </p:animEffect>
                                  </p:childTnLst>
                                </p:cTn>
                              </p:par>
                              <p:par>
                                <p:cTn id="10" presetID="53" presetClass="entr" presetSubtype="528" fill="hold" grpId="0" nodeType="withEffect">
                                  <p:stCondLst>
                                    <p:cond delay="150"/>
                                  </p:stCondLst>
                                  <p:childTnLst>
                                    <p:set>
                                      <p:cBhvr>
                                        <p:cTn id="11" dur="1" fill="hold">
                                          <p:stCondLst>
                                            <p:cond delay="0"/>
                                          </p:stCondLst>
                                        </p:cTn>
                                        <p:tgtEl>
                                          <p:spTgt spid="27"/>
                                        </p:tgtEl>
                                        <p:attrNameLst>
                                          <p:attrName>style.visibility</p:attrName>
                                        </p:attrNameLst>
                                      </p:cBhvr>
                                      <p:to>
                                        <p:strVal val="visible"/>
                                      </p:to>
                                    </p:set>
                                    <p:anim calcmode="lin" valueType="num">
                                      <p:cBhvr>
                                        <p:cTn id="12" dur="500" fill="hold"/>
                                        <p:tgtEl>
                                          <p:spTgt spid="27"/>
                                        </p:tgtEl>
                                        <p:attrNameLst>
                                          <p:attrName>ppt_w</p:attrName>
                                        </p:attrNameLst>
                                      </p:cBhvr>
                                      <p:tavLst>
                                        <p:tav tm="0">
                                          <p:val>
                                            <p:fltVal val="0"/>
                                          </p:val>
                                        </p:tav>
                                        <p:tav tm="100000">
                                          <p:val>
                                            <p:strVal val="#ppt_w"/>
                                          </p:val>
                                        </p:tav>
                                      </p:tavLst>
                                    </p:anim>
                                    <p:anim calcmode="lin" valueType="num">
                                      <p:cBhvr>
                                        <p:cTn id="13" dur="500" fill="hold"/>
                                        <p:tgtEl>
                                          <p:spTgt spid="27"/>
                                        </p:tgtEl>
                                        <p:attrNameLst>
                                          <p:attrName>ppt_h</p:attrName>
                                        </p:attrNameLst>
                                      </p:cBhvr>
                                      <p:tavLst>
                                        <p:tav tm="0">
                                          <p:val>
                                            <p:fltVal val="0"/>
                                          </p:val>
                                        </p:tav>
                                        <p:tav tm="100000">
                                          <p:val>
                                            <p:strVal val="#ppt_h"/>
                                          </p:val>
                                        </p:tav>
                                      </p:tavLst>
                                    </p:anim>
                                    <p:animEffect transition="in" filter="fade">
                                      <p:cBhvr>
                                        <p:cTn id="14" dur="500"/>
                                        <p:tgtEl>
                                          <p:spTgt spid="27"/>
                                        </p:tgtEl>
                                      </p:cBhvr>
                                    </p:animEffect>
                                    <p:anim calcmode="lin" valueType="num">
                                      <p:cBhvr>
                                        <p:cTn id="15" dur="500" fill="hold"/>
                                        <p:tgtEl>
                                          <p:spTgt spid="27"/>
                                        </p:tgtEl>
                                        <p:attrNameLst>
                                          <p:attrName>ppt_x</p:attrName>
                                        </p:attrNameLst>
                                      </p:cBhvr>
                                      <p:tavLst>
                                        <p:tav tm="0">
                                          <p:val>
                                            <p:fltVal val="0.5"/>
                                          </p:val>
                                        </p:tav>
                                        <p:tav tm="100000">
                                          <p:val>
                                            <p:strVal val="#ppt_x"/>
                                          </p:val>
                                        </p:tav>
                                      </p:tavLst>
                                    </p:anim>
                                    <p:anim calcmode="lin" valueType="num">
                                      <p:cBhvr>
                                        <p:cTn id="16" dur="500" fill="hold"/>
                                        <p:tgtEl>
                                          <p:spTgt spid="27"/>
                                        </p:tgtEl>
                                        <p:attrNameLst>
                                          <p:attrName>ppt_y</p:attrName>
                                        </p:attrNameLst>
                                      </p:cBhvr>
                                      <p:tavLst>
                                        <p:tav tm="0">
                                          <p:val>
                                            <p:fltVal val="0.5"/>
                                          </p:val>
                                        </p:tav>
                                        <p:tav tm="100000">
                                          <p:val>
                                            <p:strVal val="#ppt_y"/>
                                          </p:val>
                                        </p:tav>
                                      </p:tavLst>
                                    </p:anim>
                                  </p:childTnLst>
                                </p:cTn>
                              </p:par>
                              <p:par>
                                <p:cTn id="17" presetID="53" presetClass="entr" presetSubtype="528" fill="hold" grpId="0" nodeType="withEffect">
                                  <p:stCondLst>
                                    <p:cond delay="250"/>
                                  </p:stCondLst>
                                  <p:childTnLst>
                                    <p:set>
                                      <p:cBhvr>
                                        <p:cTn id="18" dur="1" fill="hold">
                                          <p:stCondLst>
                                            <p:cond delay="0"/>
                                          </p:stCondLst>
                                        </p:cTn>
                                        <p:tgtEl>
                                          <p:spTgt spid="31"/>
                                        </p:tgtEl>
                                        <p:attrNameLst>
                                          <p:attrName>style.visibility</p:attrName>
                                        </p:attrNameLst>
                                      </p:cBhvr>
                                      <p:to>
                                        <p:strVal val="visible"/>
                                      </p:to>
                                    </p:set>
                                    <p:anim calcmode="lin" valueType="num">
                                      <p:cBhvr>
                                        <p:cTn id="19" dur="500" fill="hold"/>
                                        <p:tgtEl>
                                          <p:spTgt spid="31"/>
                                        </p:tgtEl>
                                        <p:attrNameLst>
                                          <p:attrName>ppt_w</p:attrName>
                                        </p:attrNameLst>
                                      </p:cBhvr>
                                      <p:tavLst>
                                        <p:tav tm="0">
                                          <p:val>
                                            <p:fltVal val="0"/>
                                          </p:val>
                                        </p:tav>
                                        <p:tav tm="100000">
                                          <p:val>
                                            <p:strVal val="#ppt_w"/>
                                          </p:val>
                                        </p:tav>
                                      </p:tavLst>
                                    </p:anim>
                                    <p:anim calcmode="lin" valueType="num">
                                      <p:cBhvr>
                                        <p:cTn id="20" dur="500" fill="hold"/>
                                        <p:tgtEl>
                                          <p:spTgt spid="31"/>
                                        </p:tgtEl>
                                        <p:attrNameLst>
                                          <p:attrName>ppt_h</p:attrName>
                                        </p:attrNameLst>
                                      </p:cBhvr>
                                      <p:tavLst>
                                        <p:tav tm="0">
                                          <p:val>
                                            <p:fltVal val="0"/>
                                          </p:val>
                                        </p:tav>
                                        <p:tav tm="100000">
                                          <p:val>
                                            <p:strVal val="#ppt_h"/>
                                          </p:val>
                                        </p:tav>
                                      </p:tavLst>
                                    </p:anim>
                                    <p:animEffect transition="in" filter="fade">
                                      <p:cBhvr>
                                        <p:cTn id="21" dur="500"/>
                                        <p:tgtEl>
                                          <p:spTgt spid="31"/>
                                        </p:tgtEl>
                                      </p:cBhvr>
                                    </p:animEffect>
                                    <p:anim calcmode="lin" valueType="num">
                                      <p:cBhvr>
                                        <p:cTn id="22" dur="500" fill="hold"/>
                                        <p:tgtEl>
                                          <p:spTgt spid="31"/>
                                        </p:tgtEl>
                                        <p:attrNameLst>
                                          <p:attrName>ppt_x</p:attrName>
                                        </p:attrNameLst>
                                      </p:cBhvr>
                                      <p:tavLst>
                                        <p:tav tm="0">
                                          <p:val>
                                            <p:fltVal val="0.5"/>
                                          </p:val>
                                        </p:tav>
                                        <p:tav tm="100000">
                                          <p:val>
                                            <p:strVal val="#ppt_x"/>
                                          </p:val>
                                        </p:tav>
                                      </p:tavLst>
                                    </p:anim>
                                    <p:anim calcmode="lin" valueType="num">
                                      <p:cBhvr>
                                        <p:cTn id="23" dur="500" fill="hold"/>
                                        <p:tgtEl>
                                          <p:spTgt spid="31"/>
                                        </p:tgtEl>
                                        <p:attrNameLst>
                                          <p:attrName>ppt_y</p:attrName>
                                        </p:attrNameLst>
                                      </p:cBhvr>
                                      <p:tavLst>
                                        <p:tav tm="0">
                                          <p:val>
                                            <p:fltVal val="0.5"/>
                                          </p:val>
                                        </p:tav>
                                        <p:tav tm="100000">
                                          <p:val>
                                            <p:strVal val="#ppt_y"/>
                                          </p:val>
                                        </p:tav>
                                      </p:tavLst>
                                    </p:anim>
                                  </p:childTnLst>
                                </p:cTn>
                              </p:par>
                              <p:par>
                                <p:cTn id="24" presetID="53" presetClass="entr" presetSubtype="528" fill="hold" grpId="0" nodeType="withEffect">
                                  <p:stCondLst>
                                    <p:cond delay="350"/>
                                  </p:stCondLst>
                                  <p:childTnLst>
                                    <p:set>
                                      <p:cBhvr>
                                        <p:cTn id="25" dur="1" fill="hold">
                                          <p:stCondLst>
                                            <p:cond delay="0"/>
                                          </p:stCondLst>
                                        </p:cTn>
                                        <p:tgtEl>
                                          <p:spTgt spid="25"/>
                                        </p:tgtEl>
                                        <p:attrNameLst>
                                          <p:attrName>style.visibility</p:attrName>
                                        </p:attrNameLst>
                                      </p:cBhvr>
                                      <p:to>
                                        <p:strVal val="visible"/>
                                      </p:to>
                                    </p:set>
                                    <p:anim calcmode="lin" valueType="num">
                                      <p:cBhvr>
                                        <p:cTn id="26" dur="500" fill="hold"/>
                                        <p:tgtEl>
                                          <p:spTgt spid="25"/>
                                        </p:tgtEl>
                                        <p:attrNameLst>
                                          <p:attrName>ppt_w</p:attrName>
                                        </p:attrNameLst>
                                      </p:cBhvr>
                                      <p:tavLst>
                                        <p:tav tm="0">
                                          <p:val>
                                            <p:fltVal val="0"/>
                                          </p:val>
                                        </p:tav>
                                        <p:tav tm="100000">
                                          <p:val>
                                            <p:strVal val="#ppt_w"/>
                                          </p:val>
                                        </p:tav>
                                      </p:tavLst>
                                    </p:anim>
                                    <p:anim calcmode="lin" valueType="num">
                                      <p:cBhvr>
                                        <p:cTn id="27" dur="500" fill="hold"/>
                                        <p:tgtEl>
                                          <p:spTgt spid="25"/>
                                        </p:tgtEl>
                                        <p:attrNameLst>
                                          <p:attrName>ppt_h</p:attrName>
                                        </p:attrNameLst>
                                      </p:cBhvr>
                                      <p:tavLst>
                                        <p:tav tm="0">
                                          <p:val>
                                            <p:fltVal val="0"/>
                                          </p:val>
                                        </p:tav>
                                        <p:tav tm="100000">
                                          <p:val>
                                            <p:strVal val="#ppt_h"/>
                                          </p:val>
                                        </p:tav>
                                      </p:tavLst>
                                    </p:anim>
                                    <p:animEffect transition="in" filter="fade">
                                      <p:cBhvr>
                                        <p:cTn id="28" dur="500"/>
                                        <p:tgtEl>
                                          <p:spTgt spid="25"/>
                                        </p:tgtEl>
                                      </p:cBhvr>
                                    </p:animEffect>
                                    <p:anim calcmode="lin" valueType="num">
                                      <p:cBhvr>
                                        <p:cTn id="29" dur="500" fill="hold"/>
                                        <p:tgtEl>
                                          <p:spTgt spid="25"/>
                                        </p:tgtEl>
                                        <p:attrNameLst>
                                          <p:attrName>ppt_x</p:attrName>
                                        </p:attrNameLst>
                                      </p:cBhvr>
                                      <p:tavLst>
                                        <p:tav tm="0">
                                          <p:val>
                                            <p:fltVal val="0.5"/>
                                          </p:val>
                                        </p:tav>
                                        <p:tav tm="100000">
                                          <p:val>
                                            <p:strVal val="#ppt_x"/>
                                          </p:val>
                                        </p:tav>
                                      </p:tavLst>
                                    </p:anim>
                                    <p:anim calcmode="lin" valueType="num">
                                      <p:cBhvr>
                                        <p:cTn id="30" dur="500" fill="hold"/>
                                        <p:tgtEl>
                                          <p:spTgt spid="25"/>
                                        </p:tgtEl>
                                        <p:attrNameLst>
                                          <p:attrName>ppt_y</p:attrName>
                                        </p:attrNameLst>
                                      </p:cBhvr>
                                      <p:tavLst>
                                        <p:tav tm="0">
                                          <p:val>
                                            <p:fltVal val="0.5"/>
                                          </p:val>
                                        </p:tav>
                                        <p:tav tm="100000">
                                          <p:val>
                                            <p:strVal val="#ppt_y"/>
                                          </p:val>
                                        </p:tav>
                                      </p:tavLst>
                                    </p:anim>
                                  </p:childTnLst>
                                </p:cTn>
                              </p:par>
                              <p:par>
                                <p:cTn id="31" presetID="53" presetClass="entr" presetSubtype="528" fill="hold" grpId="0" nodeType="withEffect">
                                  <p:stCondLst>
                                    <p:cond delay="450"/>
                                  </p:stCondLst>
                                  <p:childTnLst>
                                    <p:set>
                                      <p:cBhvr>
                                        <p:cTn id="32" dur="1" fill="hold">
                                          <p:stCondLst>
                                            <p:cond delay="0"/>
                                          </p:stCondLst>
                                        </p:cTn>
                                        <p:tgtEl>
                                          <p:spTgt spid="30"/>
                                        </p:tgtEl>
                                        <p:attrNameLst>
                                          <p:attrName>style.visibility</p:attrName>
                                        </p:attrNameLst>
                                      </p:cBhvr>
                                      <p:to>
                                        <p:strVal val="visible"/>
                                      </p:to>
                                    </p:set>
                                    <p:anim calcmode="lin" valueType="num">
                                      <p:cBhvr>
                                        <p:cTn id="33" dur="500" fill="hold"/>
                                        <p:tgtEl>
                                          <p:spTgt spid="30"/>
                                        </p:tgtEl>
                                        <p:attrNameLst>
                                          <p:attrName>ppt_w</p:attrName>
                                        </p:attrNameLst>
                                      </p:cBhvr>
                                      <p:tavLst>
                                        <p:tav tm="0">
                                          <p:val>
                                            <p:fltVal val="0"/>
                                          </p:val>
                                        </p:tav>
                                        <p:tav tm="100000">
                                          <p:val>
                                            <p:strVal val="#ppt_w"/>
                                          </p:val>
                                        </p:tav>
                                      </p:tavLst>
                                    </p:anim>
                                    <p:anim calcmode="lin" valueType="num">
                                      <p:cBhvr>
                                        <p:cTn id="34" dur="500" fill="hold"/>
                                        <p:tgtEl>
                                          <p:spTgt spid="30"/>
                                        </p:tgtEl>
                                        <p:attrNameLst>
                                          <p:attrName>ppt_h</p:attrName>
                                        </p:attrNameLst>
                                      </p:cBhvr>
                                      <p:tavLst>
                                        <p:tav tm="0">
                                          <p:val>
                                            <p:fltVal val="0"/>
                                          </p:val>
                                        </p:tav>
                                        <p:tav tm="100000">
                                          <p:val>
                                            <p:strVal val="#ppt_h"/>
                                          </p:val>
                                        </p:tav>
                                      </p:tavLst>
                                    </p:anim>
                                    <p:animEffect transition="in" filter="fade">
                                      <p:cBhvr>
                                        <p:cTn id="35" dur="500"/>
                                        <p:tgtEl>
                                          <p:spTgt spid="30"/>
                                        </p:tgtEl>
                                      </p:cBhvr>
                                    </p:animEffect>
                                    <p:anim calcmode="lin" valueType="num">
                                      <p:cBhvr>
                                        <p:cTn id="36" dur="500" fill="hold"/>
                                        <p:tgtEl>
                                          <p:spTgt spid="30"/>
                                        </p:tgtEl>
                                        <p:attrNameLst>
                                          <p:attrName>ppt_x</p:attrName>
                                        </p:attrNameLst>
                                      </p:cBhvr>
                                      <p:tavLst>
                                        <p:tav tm="0">
                                          <p:val>
                                            <p:fltVal val="0.5"/>
                                          </p:val>
                                        </p:tav>
                                        <p:tav tm="100000">
                                          <p:val>
                                            <p:strVal val="#ppt_x"/>
                                          </p:val>
                                        </p:tav>
                                      </p:tavLst>
                                    </p:anim>
                                    <p:anim calcmode="lin" valueType="num">
                                      <p:cBhvr>
                                        <p:cTn id="37" dur="500" fill="hold"/>
                                        <p:tgtEl>
                                          <p:spTgt spid="30"/>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0" grpId="0"/>
      <p:bldP spid="27" grpId="0"/>
      <p:bldP spid="3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600" b="1" dirty="0">
                <a:solidFill>
                  <a:sysClr val="windowText" lastClr="000000"/>
                </a:solidFill>
                <a:latin typeface="Arial" panose="020B0604020202090204"/>
                <a:ea typeface="微软雅黑" panose="020B0503020204020204" pitchFamily="34" charset="-122"/>
              </a:rPr>
              <a:t>相关工作</a:t>
            </a: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03</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2" name="矩形 1">
            <a:extLst>
              <a:ext uri="{FF2B5EF4-FFF2-40B4-BE49-F238E27FC236}">
                <a16:creationId xmlns:a16="http://schemas.microsoft.com/office/drawing/2014/main" id="{CC6002D4-2E66-5833-16A4-9A46439F14F7}"/>
              </a:ext>
            </a:extLst>
          </p:cNvPr>
          <p:cNvSpPr/>
          <p:nvPr/>
        </p:nvSpPr>
        <p:spPr>
          <a:xfrm>
            <a:off x="851338" y="1269325"/>
            <a:ext cx="10457383" cy="4621758"/>
          </a:xfrm>
          <a:prstGeom prst="rect">
            <a:avLst/>
          </a:prstGeom>
          <a:solidFill>
            <a:schemeClr val="bg1"/>
          </a:solidFill>
          <a:ln>
            <a:noFill/>
          </a:ln>
          <a:effectLst>
            <a:outerShdw blurRad="635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微软雅黑" panose="020B0503020204020204" charset="-122"/>
              <a:ea typeface="微软雅黑" panose="020B0503020204020204" charset="-122"/>
              <a:cs typeface="+mn-lt"/>
            </a:endParaRPr>
          </a:p>
        </p:txBody>
      </p:sp>
      <p:sp>
        <p:nvSpPr>
          <p:cNvPr id="3" name="íṧḷíḑé">
            <a:extLst>
              <a:ext uri="{FF2B5EF4-FFF2-40B4-BE49-F238E27FC236}">
                <a16:creationId xmlns:a16="http://schemas.microsoft.com/office/drawing/2014/main" id="{B8DAA313-C84E-1A74-BAC0-AB4AE10C1D62}"/>
              </a:ext>
            </a:extLst>
          </p:cNvPr>
          <p:cNvSpPr/>
          <p:nvPr/>
        </p:nvSpPr>
        <p:spPr>
          <a:xfrm>
            <a:off x="883278" y="1326119"/>
            <a:ext cx="3989663" cy="4564964"/>
          </a:xfrm>
          <a:prstGeom prst="snip1Rect">
            <a:avLst>
              <a:gd name="adj" fmla="val 29383"/>
            </a:avLst>
          </a:prstGeom>
          <a:solidFill>
            <a:schemeClr val="bg1"/>
          </a:solidFill>
          <a:ln w="3175">
            <a:solidFill>
              <a:srgbClr val="A6292F"/>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lang="en-US" altLang="zh-CN" sz="1100">
              <a:solidFill>
                <a:schemeClr val="tx1"/>
              </a:solidFill>
            </a:endParaRPr>
          </a:p>
        </p:txBody>
      </p:sp>
      <p:sp>
        <p:nvSpPr>
          <p:cNvPr id="5" name="îṣľîḍe">
            <a:extLst>
              <a:ext uri="{FF2B5EF4-FFF2-40B4-BE49-F238E27FC236}">
                <a16:creationId xmlns:a16="http://schemas.microsoft.com/office/drawing/2014/main" id="{1892D8C6-961C-58F3-DB0A-186F8A3E9885}"/>
              </a:ext>
            </a:extLst>
          </p:cNvPr>
          <p:cNvSpPr/>
          <p:nvPr/>
        </p:nvSpPr>
        <p:spPr bwMode="auto">
          <a:xfrm>
            <a:off x="4152966" y="1421140"/>
            <a:ext cx="719975" cy="719975"/>
          </a:xfrm>
          <a:custGeom>
            <a:avLst/>
            <a:gdLst>
              <a:gd name="T0" fmla="*/ 608 w 608"/>
              <a:gd name="T1" fmla="*/ 0 h 608"/>
              <a:gd name="T2" fmla="*/ 0 w 608"/>
              <a:gd name="T3" fmla="*/ 0 h 608"/>
              <a:gd name="T4" fmla="*/ 608 w 608"/>
              <a:gd name="T5" fmla="*/ 608 h 608"/>
              <a:gd name="T6" fmla="*/ 608 w 608"/>
              <a:gd name="T7" fmla="*/ 0 h 608"/>
            </a:gdLst>
            <a:ahLst/>
            <a:cxnLst>
              <a:cxn ang="0">
                <a:pos x="T0" y="T1"/>
              </a:cxn>
              <a:cxn ang="0">
                <a:pos x="T2" y="T3"/>
              </a:cxn>
              <a:cxn ang="0">
                <a:pos x="T4" y="T5"/>
              </a:cxn>
              <a:cxn ang="0">
                <a:pos x="T6" y="T7"/>
              </a:cxn>
            </a:cxnLst>
            <a:rect l="0" t="0" r="r" b="b"/>
            <a:pathLst>
              <a:path w="608" h="608">
                <a:moveTo>
                  <a:pt x="608" y="0"/>
                </a:moveTo>
                <a:lnTo>
                  <a:pt x="0" y="0"/>
                </a:lnTo>
                <a:lnTo>
                  <a:pt x="608" y="608"/>
                </a:lnTo>
                <a:lnTo>
                  <a:pt x="608" y="0"/>
                </a:lnTo>
                <a:close/>
              </a:path>
            </a:pathLst>
          </a:custGeom>
          <a:solidFill>
            <a:schemeClr val="accent1"/>
          </a:solidFill>
          <a:ln w="3175">
            <a:noFill/>
            <a:prstDash val="solid"/>
            <a:round/>
          </a:ln>
          <a:effectLst/>
        </p:spPr>
        <p:txBody>
          <a:bodyPr vert="horz" wrap="square" lIns="91440" tIns="45720" rIns="91440" bIns="45720" anchor="t" anchorCtr="0" compatLnSpc="1">
            <a:normAutofit/>
          </a:bodyPr>
          <a:lstStyle/>
          <a:p>
            <a:pPr lvl="0" algn="r"/>
            <a:r>
              <a:rPr lang="en-US" altLang="ko-KR" sz="2000" b="1" dirty="0">
                <a:solidFill>
                  <a:schemeClr val="bg1"/>
                </a:solidFill>
                <a:latin typeface="微软雅黑" panose="020B0503020204020204" pitchFamily="34" charset="-122"/>
                <a:ea typeface="微软雅黑" panose="020B0503020204020204" pitchFamily="34" charset="-122"/>
              </a:rPr>
              <a:t>1</a:t>
            </a:r>
          </a:p>
        </p:txBody>
      </p:sp>
      <p:sp>
        <p:nvSpPr>
          <p:cNvPr id="6" name="iṧḻíďè">
            <a:extLst>
              <a:ext uri="{FF2B5EF4-FFF2-40B4-BE49-F238E27FC236}">
                <a16:creationId xmlns:a16="http://schemas.microsoft.com/office/drawing/2014/main" id="{719A68C0-4F5A-F9FF-ED3E-D8294DB4E2EC}"/>
              </a:ext>
            </a:extLst>
          </p:cNvPr>
          <p:cNvSpPr/>
          <p:nvPr/>
        </p:nvSpPr>
        <p:spPr>
          <a:xfrm>
            <a:off x="5014641" y="1457197"/>
            <a:ext cx="3171928" cy="4433886"/>
          </a:xfrm>
          <a:prstGeom prst="snip1Rect">
            <a:avLst>
              <a:gd name="adj" fmla="val 29383"/>
            </a:avLst>
          </a:prstGeom>
          <a:solidFill>
            <a:schemeClr val="bg1"/>
          </a:solidFill>
          <a:ln w="3175">
            <a:solidFill>
              <a:srgbClr val="D9D7DA"/>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lang="en-US" altLang="zh-CN" sz="1100">
              <a:solidFill>
                <a:schemeClr val="tx1"/>
              </a:solidFill>
            </a:endParaRPr>
          </a:p>
        </p:txBody>
      </p:sp>
      <p:sp>
        <p:nvSpPr>
          <p:cNvPr id="7" name="íŝḻïďé">
            <a:extLst>
              <a:ext uri="{FF2B5EF4-FFF2-40B4-BE49-F238E27FC236}">
                <a16:creationId xmlns:a16="http://schemas.microsoft.com/office/drawing/2014/main" id="{DBCAB469-B109-892A-10EA-1697D7C448AE}"/>
              </a:ext>
            </a:extLst>
          </p:cNvPr>
          <p:cNvSpPr/>
          <p:nvPr/>
        </p:nvSpPr>
        <p:spPr bwMode="auto">
          <a:xfrm>
            <a:off x="7434734" y="1537067"/>
            <a:ext cx="719975" cy="719975"/>
          </a:xfrm>
          <a:custGeom>
            <a:avLst/>
            <a:gdLst>
              <a:gd name="T0" fmla="*/ 608 w 608"/>
              <a:gd name="T1" fmla="*/ 0 h 608"/>
              <a:gd name="T2" fmla="*/ 0 w 608"/>
              <a:gd name="T3" fmla="*/ 0 h 608"/>
              <a:gd name="T4" fmla="*/ 608 w 608"/>
              <a:gd name="T5" fmla="*/ 608 h 608"/>
              <a:gd name="T6" fmla="*/ 608 w 608"/>
              <a:gd name="T7" fmla="*/ 0 h 608"/>
            </a:gdLst>
            <a:ahLst/>
            <a:cxnLst>
              <a:cxn ang="0">
                <a:pos x="T0" y="T1"/>
              </a:cxn>
              <a:cxn ang="0">
                <a:pos x="T2" y="T3"/>
              </a:cxn>
              <a:cxn ang="0">
                <a:pos x="T4" y="T5"/>
              </a:cxn>
              <a:cxn ang="0">
                <a:pos x="T6" y="T7"/>
              </a:cxn>
            </a:cxnLst>
            <a:rect l="0" t="0" r="r" b="b"/>
            <a:pathLst>
              <a:path w="608" h="608">
                <a:moveTo>
                  <a:pt x="608" y="0"/>
                </a:moveTo>
                <a:lnTo>
                  <a:pt x="0" y="0"/>
                </a:lnTo>
                <a:lnTo>
                  <a:pt x="608" y="608"/>
                </a:lnTo>
                <a:lnTo>
                  <a:pt x="608" y="0"/>
                </a:lnTo>
                <a:close/>
              </a:path>
            </a:pathLst>
          </a:custGeom>
          <a:solidFill>
            <a:schemeClr val="accent1"/>
          </a:solidFill>
          <a:ln w="3175">
            <a:noFill/>
            <a:prstDash val="solid"/>
            <a:round/>
          </a:ln>
          <a:effectLst/>
        </p:spPr>
        <p:txBody>
          <a:bodyPr vert="horz" wrap="square" lIns="91440" tIns="45720" rIns="91440" bIns="45720" anchor="t" anchorCtr="0" compatLnSpc="1">
            <a:normAutofit/>
          </a:bodyPr>
          <a:lstStyle/>
          <a:p>
            <a:pPr lvl="0" algn="r"/>
            <a:r>
              <a:rPr lang="en-US" altLang="zh-CN" sz="2000" b="1" dirty="0">
                <a:solidFill>
                  <a:schemeClr val="bg1"/>
                </a:solidFill>
                <a:latin typeface="微软雅黑" panose="020B0503020204020204" pitchFamily="34" charset="-122"/>
                <a:ea typeface="微软雅黑" panose="020B0503020204020204" pitchFamily="34" charset="-122"/>
              </a:rPr>
              <a:t>2</a:t>
            </a:r>
          </a:p>
        </p:txBody>
      </p:sp>
      <p:sp>
        <p:nvSpPr>
          <p:cNvPr id="8" name="文本框 7">
            <a:extLst>
              <a:ext uri="{FF2B5EF4-FFF2-40B4-BE49-F238E27FC236}">
                <a16:creationId xmlns:a16="http://schemas.microsoft.com/office/drawing/2014/main" id="{72D47A5C-CCA1-293E-E0D1-461796BC7E02}"/>
              </a:ext>
            </a:extLst>
          </p:cNvPr>
          <p:cNvSpPr txBox="1"/>
          <p:nvPr/>
        </p:nvSpPr>
        <p:spPr>
          <a:xfrm>
            <a:off x="771540" y="1457197"/>
            <a:ext cx="3989663" cy="4285212"/>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基于统计技术</a:t>
            </a:r>
            <a:endParaRPr lang="en-US" altLang="zh-CN" sz="2400" dirty="0">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l"/>
              <a:defRPr/>
            </a:pPr>
            <a:r>
              <a:rPr lang="zh-CN" altLang="en-US" sz="2000" dirty="0">
                <a:solidFill>
                  <a:prstClr val="black"/>
                </a:solidFill>
                <a:latin typeface="微软雅黑" panose="020B0503020204020204" pitchFamily="34" charset="-122"/>
                <a:ea typeface="微软雅黑" panose="020B0503020204020204" pitchFamily="34" charset="-122"/>
              </a:rPr>
              <a:t>使用随机分布建模的异常值或故障被识别出来</a:t>
            </a:r>
            <a:endParaRPr lang="en-US" altLang="zh-CN" sz="2000" dirty="0">
              <a:solidFill>
                <a:prstClr val="black"/>
              </a:solidFill>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l"/>
              <a:defRPr/>
            </a:pPr>
            <a:r>
              <a:rPr lang="zh-CN" altLang="en-US" sz="2000" dirty="0">
                <a:solidFill>
                  <a:prstClr val="black"/>
                </a:solidFill>
                <a:latin typeface="微软雅黑" panose="020B0503020204020204" pitchFamily="34" charset="-122"/>
                <a:ea typeface="微软雅黑" panose="020B0503020204020204" pitchFamily="34" charset="-122"/>
              </a:rPr>
              <a:t>局限：模型的复杂性也随着传感器数据量的增加而增加，在实时环境下工作的数据密集型物联网来说是无效的，同时也会增加管理多变量数据的高计算成本</a:t>
            </a:r>
            <a:endParaRPr lang="en-US" altLang="zh-CN" sz="2000" dirty="0">
              <a:solidFill>
                <a:prstClr val="black"/>
              </a:solidFill>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D1993FA2-0817-46B6-3991-DE2972FF5C3C}"/>
              </a:ext>
            </a:extLst>
          </p:cNvPr>
          <p:cNvSpPr txBox="1"/>
          <p:nvPr/>
        </p:nvSpPr>
        <p:spPr>
          <a:xfrm>
            <a:off x="5033837" y="1574389"/>
            <a:ext cx="2971165" cy="3505896"/>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基于近邻技术</a:t>
            </a:r>
            <a:endParaRPr lang="en-US" altLang="zh-CN" sz="2400" dirty="0">
              <a:latin typeface="微软雅黑" panose="020B0503020204020204" pitchFamily="34" charset="-122"/>
              <a:ea typeface="微软雅黑" panose="020B0503020204020204" pitchFamily="34" charset="-122"/>
            </a:endParaRPr>
          </a:p>
          <a:p>
            <a:pPr marL="742950" marR="0" lvl="1"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l"/>
              <a:tabLst/>
              <a:defRPr/>
            </a:pPr>
            <a:r>
              <a:rPr lang="zh-CN" altLang="en-US" sz="1800" dirty="0">
                <a:solidFill>
                  <a:prstClr val="black"/>
                </a:solidFill>
                <a:latin typeface="微软雅黑" panose="020B0503020204020204" pitchFamily="34" charset="-122"/>
                <a:ea typeface="微软雅黑" panose="020B0503020204020204" pitchFamily="34" charset="-122"/>
              </a:rPr>
              <a:t>传感器故障和离群点检测主要依赖于接近的概念。</a:t>
            </a:r>
            <a:endParaRPr lang="en-US" altLang="zh-CN" sz="1800" dirty="0">
              <a:solidFill>
                <a:prstClr val="black"/>
              </a:solidFill>
              <a:latin typeface="微软雅黑" panose="020B0503020204020204" pitchFamily="34" charset="-122"/>
              <a:ea typeface="微软雅黑" panose="020B0503020204020204" pitchFamily="34" charset="-122"/>
            </a:endParaRPr>
          </a:p>
          <a:p>
            <a:pPr marL="742950" marR="0" lvl="1"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l"/>
              <a:tabLst/>
              <a:defRPr/>
            </a:pPr>
            <a:r>
              <a:rPr lang="en-US" altLang="zh-CN" sz="1800" dirty="0">
                <a:solidFill>
                  <a:prstClr val="black"/>
                </a:solidFill>
                <a:latin typeface="微软雅黑" panose="020B0503020204020204" pitchFamily="34" charset="-122"/>
                <a:ea typeface="微软雅黑" panose="020B0503020204020204" pitchFamily="34" charset="-122"/>
              </a:rPr>
              <a:t>KNN</a:t>
            </a:r>
            <a:r>
              <a:rPr lang="zh-CN" altLang="en-US" sz="1800" dirty="0">
                <a:solidFill>
                  <a:prstClr val="black"/>
                </a:solidFill>
                <a:latin typeface="微软雅黑" panose="020B0503020204020204" pitchFamily="34" charset="-122"/>
                <a:ea typeface="微软雅黑" panose="020B0503020204020204" pitchFamily="34" charset="-122"/>
              </a:rPr>
              <a:t>模型是检测异常值或区分异常和正确数据流的最常用方法</a:t>
            </a:r>
            <a:endParaRPr lang="en-US" altLang="zh-CN" sz="2400" dirty="0">
              <a:latin typeface="微软雅黑" panose="020B0503020204020204" pitchFamily="34" charset="-122"/>
              <a:ea typeface="微软雅黑" panose="020B0503020204020204" pitchFamily="34" charset="-122"/>
            </a:endParaRPr>
          </a:p>
        </p:txBody>
      </p:sp>
      <p:sp>
        <p:nvSpPr>
          <p:cNvPr id="11" name="íŝḻïďé">
            <a:extLst>
              <a:ext uri="{FF2B5EF4-FFF2-40B4-BE49-F238E27FC236}">
                <a16:creationId xmlns:a16="http://schemas.microsoft.com/office/drawing/2014/main" id="{E585891D-409F-0CA4-6706-04C19FAB35E9}"/>
              </a:ext>
            </a:extLst>
          </p:cNvPr>
          <p:cNvSpPr/>
          <p:nvPr/>
        </p:nvSpPr>
        <p:spPr bwMode="auto">
          <a:xfrm>
            <a:off x="10645069" y="1538786"/>
            <a:ext cx="719975" cy="719975"/>
          </a:xfrm>
          <a:custGeom>
            <a:avLst/>
            <a:gdLst>
              <a:gd name="T0" fmla="*/ 608 w 608"/>
              <a:gd name="T1" fmla="*/ 0 h 608"/>
              <a:gd name="T2" fmla="*/ 0 w 608"/>
              <a:gd name="T3" fmla="*/ 0 h 608"/>
              <a:gd name="T4" fmla="*/ 608 w 608"/>
              <a:gd name="T5" fmla="*/ 608 h 608"/>
              <a:gd name="T6" fmla="*/ 608 w 608"/>
              <a:gd name="T7" fmla="*/ 0 h 608"/>
            </a:gdLst>
            <a:ahLst/>
            <a:cxnLst>
              <a:cxn ang="0">
                <a:pos x="T0" y="T1"/>
              </a:cxn>
              <a:cxn ang="0">
                <a:pos x="T2" y="T3"/>
              </a:cxn>
              <a:cxn ang="0">
                <a:pos x="T4" y="T5"/>
              </a:cxn>
              <a:cxn ang="0">
                <a:pos x="T6" y="T7"/>
              </a:cxn>
            </a:cxnLst>
            <a:rect l="0" t="0" r="r" b="b"/>
            <a:pathLst>
              <a:path w="608" h="608">
                <a:moveTo>
                  <a:pt x="608" y="0"/>
                </a:moveTo>
                <a:lnTo>
                  <a:pt x="0" y="0"/>
                </a:lnTo>
                <a:lnTo>
                  <a:pt x="608" y="608"/>
                </a:lnTo>
                <a:lnTo>
                  <a:pt x="608" y="0"/>
                </a:lnTo>
                <a:close/>
              </a:path>
            </a:pathLst>
          </a:custGeom>
          <a:solidFill>
            <a:schemeClr val="accent1"/>
          </a:solidFill>
          <a:ln w="3175">
            <a:noFill/>
            <a:prstDash val="solid"/>
            <a:round/>
          </a:ln>
          <a:effectLst/>
        </p:spPr>
        <p:txBody>
          <a:bodyPr vert="horz" wrap="square" lIns="91440" tIns="45720" rIns="91440" bIns="45720" anchor="t" anchorCtr="0" compatLnSpc="1">
            <a:normAutofit/>
          </a:bodyPr>
          <a:lstStyle/>
          <a:p>
            <a:pPr lvl="0" algn="r"/>
            <a:r>
              <a:rPr lang="en-US" altLang="zh-CN" sz="2000" b="1" dirty="0">
                <a:solidFill>
                  <a:schemeClr val="bg1"/>
                </a:solidFill>
                <a:latin typeface="微软雅黑" panose="020B0503020204020204" pitchFamily="34" charset="-122"/>
                <a:ea typeface="微软雅黑" panose="020B0503020204020204" pitchFamily="34" charset="-122"/>
              </a:rPr>
              <a:t>3</a:t>
            </a:r>
          </a:p>
        </p:txBody>
      </p:sp>
      <p:sp>
        <p:nvSpPr>
          <p:cNvPr id="10" name="iṧḻíďè">
            <a:extLst>
              <a:ext uri="{FF2B5EF4-FFF2-40B4-BE49-F238E27FC236}">
                <a16:creationId xmlns:a16="http://schemas.microsoft.com/office/drawing/2014/main" id="{B414C238-AEAF-7318-9571-3F7A05E8E8BC}"/>
              </a:ext>
            </a:extLst>
          </p:cNvPr>
          <p:cNvSpPr/>
          <p:nvPr/>
        </p:nvSpPr>
        <p:spPr>
          <a:xfrm>
            <a:off x="8386047" y="1537068"/>
            <a:ext cx="3016250" cy="4354016"/>
          </a:xfrm>
          <a:prstGeom prst="snip1Rect">
            <a:avLst>
              <a:gd name="adj" fmla="val 29383"/>
            </a:avLst>
          </a:prstGeom>
          <a:solidFill>
            <a:schemeClr val="bg1"/>
          </a:solidFill>
          <a:ln w="3175">
            <a:solidFill>
              <a:srgbClr val="D9D7DA"/>
            </a:solid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lang="en-US" altLang="zh-CN" sz="1100">
              <a:solidFill>
                <a:schemeClr val="tx1"/>
              </a:solidFill>
            </a:endParaRPr>
          </a:p>
        </p:txBody>
      </p:sp>
      <p:sp>
        <p:nvSpPr>
          <p:cNvPr id="4" name="文本框 3">
            <a:extLst>
              <a:ext uri="{FF2B5EF4-FFF2-40B4-BE49-F238E27FC236}">
                <a16:creationId xmlns:a16="http://schemas.microsoft.com/office/drawing/2014/main" id="{9047A4BD-AE1F-7520-C9D5-46E43E9C0BA7}"/>
              </a:ext>
            </a:extLst>
          </p:cNvPr>
          <p:cNvSpPr txBox="1"/>
          <p:nvPr/>
        </p:nvSpPr>
        <p:spPr>
          <a:xfrm>
            <a:off x="8339567" y="1717802"/>
            <a:ext cx="3020153" cy="2541786"/>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基于人工智能</a:t>
            </a:r>
            <a:endParaRPr lang="en-US" altLang="zh-CN" sz="2400" dirty="0">
              <a:latin typeface="微软雅黑" panose="020B0503020204020204" pitchFamily="34" charset="-122"/>
              <a:ea typeface="微软雅黑" panose="020B0503020204020204" pitchFamily="34" charset="-122"/>
            </a:endParaRPr>
          </a:p>
          <a:p>
            <a:pPr marL="742950" lvl="1" indent="-285750">
              <a:lnSpc>
                <a:spcPct val="150000"/>
              </a:lnSpc>
              <a:buFont typeface="Wingdings" panose="05000000000000000000" pitchFamily="2" charset="2"/>
              <a:buChar char="l"/>
              <a:defRPr/>
            </a:pPr>
            <a:r>
              <a:rPr lang="zh-CN" altLang="en-US" sz="1600" dirty="0">
                <a:solidFill>
                  <a:prstClr val="black"/>
                </a:solidFill>
                <a:latin typeface="微软雅黑" panose="020B0503020204020204" pitchFamily="34" charset="-122"/>
                <a:ea typeface="微软雅黑" panose="020B0503020204020204" pitchFamily="34" charset="-122"/>
              </a:rPr>
              <a:t>基于神经网络和基于模糊逻辑的方法目前是非常可靠的</a:t>
            </a:r>
            <a:endParaRPr lang="en-US" altLang="zh-CN" sz="1600" dirty="0">
              <a:solidFill>
                <a:prstClr val="black"/>
              </a:solidFill>
              <a:latin typeface="微软雅黑" panose="020B0503020204020204" pitchFamily="34" charset="-122"/>
              <a:ea typeface="微软雅黑" panose="020B0503020204020204" pitchFamily="34" charset="-122"/>
            </a:endParaRPr>
          </a:p>
          <a:p>
            <a:pPr>
              <a:lnSpc>
                <a:spcPct val="150000"/>
              </a:lnSpc>
            </a:pPr>
            <a:endParaRPr lang="en-US" altLang="zh-CN" sz="1600" dirty="0">
              <a:latin typeface="微软雅黑" panose="020B0503020204020204" pitchFamily="34" charset="-122"/>
              <a:ea typeface="微软雅黑" panose="020B0503020204020204" pitchFamily="34" charset="-122"/>
            </a:endParaRPr>
          </a:p>
          <a:p>
            <a:pPr>
              <a:lnSpc>
                <a:spcPct val="150000"/>
              </a:lnSpc>
            </a:pPr>
            <a:endParaRPr lang="zh-CN" altLang="en-US" sz="1600" dirty="0">
              <a:latin typeface="微软雅黑" panose="020B0503020204020204" pitchFamily="34" charset="-122"/>
              <a:ea typeface="微软雅黑" panose="020B0503020204020204" pitchFamily="34" charset="-122"/>
            </a:endParaRPr>
          </a:p>
        </p:txBody>
      </p:sp>
      <p:pic>
        <p:nvPicPr>
          <p:cNvPr id="12" name="图片 11">
            <a:extLst>
              <a:ext uri="{FF2B5EF4-FFF2-40B4-BE49-F238E27FC236}">
                <a16:creationId xmlns:a16="http://schemas.microsoft.com/office/drawing/2014/main" id="{25FAB997-01DC-EB99-F6F5-B81CC00C062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Tree>
    <p:extLst>
      <p:ext uri="{BB962C8B-B14F-4D97-AF65-F5344CB8AC3E}">
        <p14:creationId xmlns:p14="http://schemas.microsoft.com/office/powerpoint/2010/main" val="2835284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600" b="1" dirty="0">
                <a:solidFill>
                  <a:sysClr val="windowText" lastClr="000000"/>
                </a:solidFill>
                <a:latin typeface="Arial" panose="020B0604020202090204"/>
                <a:ea typeface="微软雅黑" panose="020B0503020204020204" pitchFamily="34" charset="-122"/>
              </a:rPr>
              <a:t>主要贡献</a:t>
            </a: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03</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1099" name="文本框 1098">
            <a:extLst>
              <a:ext uri="{FF2B5EF4-FFF2-40B4-BE49-F238E27FC236}">
                <a16:creationId xmlns:a16="http://schemas.microsoft.com/office/drawing/2014/main" id="{82F2E31C-D0C2-7EE4-F196-769D2485DDE4}"/>
              </a:ext>
            </a:extLst>
          </p:cNvPr>
          <p:cNvSpPr txBox="1"/>
          <p:nvPr/>
        </p:nvSpPr>
        <p:spPr>
          <a:xfrm>
            <a:off x="929104" y="1275244"/>
            <a:ext cx="8777262" cy="3731214"/>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本文提出了一种方法来准确区分合法、故障和恶意的传感器异常值或流</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事件。同时作为一个应用案例：使用了森林火灾的真实数据集来评估在智能农业领域的效果。</a:t>
            </a: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将本文的方法与最近的三种方法进行对比，验证了本文方法的先进性。</a:t>
            </a:r>
            <a:endParaRPr lang="en-US" altLang="zh-CN" sz="2000" dirty="0">
              <a:latin typeface="微软雅黑" panose="020B0503020204020204" pitchFamily="34" charset="-122"/>
              <a:ea typeface="微软雅黑" panose="020B0503020204020204" pitchFamily="34" charset="-122"/>
            </a:endParaRPr>
          </a:p>
          <a:p>
            <a:pPr>
              <a:lnSpc>
                <a:spcPct val="150000"/>
              </a:lnSpc>
            </a:pPr>
            <a:endParaRPr lang="en-US" altLang="zh-CN" sz="2000"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该模块驻留在网络的边缘，以减少传感器流分析的数据处理和计算延迟。该方法的性能评估已被证明可以实时区分传感器的行为。</a:t>
            </a:r>
            <a:endParaRPr lang="en-US" altLang="zh-CN" sz="2000" dirty="0">
              <a:latin typeface="微软雅黑" panose="020B0503020204020204" pitchFamily="34" charset="-122"/>
              <a:ea typeface="微软雅黑" panose="020B0503020204020204" pitchFamily="34" charset="-122"/>
            </a:endParaRPr>
          </a:p>
        </p:txBody>
      </p:sp>
      <p:pic>
        <p:nvPicPr>
          <p:cNvPr id="11" name="图片 10">
            <a:extLst>
              <a:ext uri="{FF2B5EF4-FFF2-40B4-BE49-F238E27FC236}">
                <a16:creationId xmlns:a16="http://schemas.microsoft.com/office/drawing/2014/main" id="{49208EF5-D9CF-B0C6-144F-E7140A1CD73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Tree>
    <p:extLst>
      <p:ext uri="{BB962C8B-B14F-4D97-AF65-F5344CB8AC3E}">
        <p14:creationId xmlns:p14="http://schemas.microsoft.com/office/powerpoint/2010/main" val="2968494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600" b="1" dirty="0">
                <a:solidFill>
                  <a:sysClr val="windowText" lastClr="000000"/>
                </a:solidFill>
                <a:latin typeface="Arial" panose="020B0604020202090204"/>
                <a:ea typeface="微软雅黑" panose="020B0503020204020204" pitchFamily="34" charset="-122"/>
              </a:rPr>
              <a:t>主要框架</a:t>
            </a: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04</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77" name="文本框 76">
            <a:extLst>
              <a:ext uri="{FF2B5EF4-FFF2-40B4-BE49-F238E27FC236}">
                <a16:creationId xmlns:a16="http://schemas.microsoft.com/office/drawing/2014/main" id="{BC39D191-4872-4288-667E-2183BF44BB5D}"/>
              </a:ext>
            </a:extLst>
          </p:cNvPr>
          <p:cNvSpPr txBox="1"/>
          <p:nvPr/>
        </p:nvSpPr>
        <p:spPr>
          <a:xfrm>
            <a:off x="659392" y="5106684"/>
            <a:ext cx="5193374" cy="83099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600" kern="100" dirty="0">
                <a:solidFill>
                  <a:schemeClr val="bg1"/>
                </a:solidFill>
                <a:effectLst/>
                <a:latin typeface="Times New Roman" panose="02020603050405020304" pitchFamily="18" charset="0"/>
                <a:ea typeface="宋体" panose="02010600030101010101" pitchFamily="2" charset="-122"/>
              </a:rPr>
              <a:t>随着物联网和通信技术的发展，</a:t>
            </a:r>
            <a:r>
              <a:rPr lang="zh-CN" altLang="zh-CN" sz="1600" b="1" kern="100" dirty="0">
                <a:solidFill>
                  <a:schemeClr val="bg1"/>
                </a:solidFill>
                <a:effectLst/>
                <a:latin typeface="Times New Roman" panose="02020603050405020304" pitchFamily="18" charset="0"/>
                <a:ea typeface="宋体" panose="02010600030101010101" pitchFamily="2" charset="-122"/>
              </a:rPr>
              <a:t>数字孪生技术</a:t>
            </a:r>
            <a:r>
              <a:rPr lang="zh-CN" altLang="zh-CN" sz="1600" kern="100" dirty="0">
                <a:solidFill>
                  <a:schemeClr val="bg1"/>
                </a:solidFill>
                <a:effectLst/>
                <a:latin typeface="Times New Roman" panose="02020603050405020304" pitchFamily="18" charset="0"/>
                <a:ea typeface="宋体" panose="02010600030101010101" pitchFamily="2" charset="-122"/>
              </a:rPr>
              <a:t>被</a:t>
            </a:r>
            <a:r>
              <a:rPr lang="zh-CN" altLang="en-US" sz="1600" kern="100" dirty="0">
                <a:solidFill>
                  <a:schemeClr val="bg1"/>
                </a:solidFill>
                <a:latin typeface="Times New Roman" panose="02020603050405020304" pitchFamily="18" charset="0"/>
                <a:ea typeface="宋体" panose="02010600030101010101" pitchFamily="2" charset="-122"/>
              </a:rPr>
              <a:t>广泛</a:t>
            </a:r>
            <a:r>
              <a:rPr lang="zh-CN" altLang="zh-CN" sz="1600" kern="100" dirty="0">
                <a:solidFill>
                  <a:schemeClr val="bg1"/>
                </a:solidFill>
                <a:effectLst/>
                <a:latin typeface="Times New Roman" panose="02020603050405020304" pitchFamily="18" charset="0"/>
                <a:ea typeface="宋体" panose="02010600030101010101" pitchFamily="2" charset="-122"/>
              </a:rPr>
              <a:t>关注。然而，目前研究</a:t>
            </a:r>
            <a:r>
              <a:rPr lang="zh-CN" altLang="en-US" sz="1600" kern="100" dirty="0">
                <a:solidFill>
                  <a:schemeClr val="bg1"/>
                </a:solidFill>
                <a:effectLst/>
                <a:latin typeface="Times New Roman" panose="02020603050405020304" pitchFamily="18" charset="0"/>
                <a:ea typeface="宋体" panose="02010600030101010101" pitchFamily="2" charset="-122"/>
              </a:rPr>
              <a:t>热</a:t>
            </a:r>
            <a:r>
              <a:rPr lang="zh-CN" altLang="zh-CN" sz="1600" kern="100" dirty="0">
                <a:solidFill>
                  <a:schemeClr val="bg1"/>
                </a:solidFill>
                <a:effectLst/>
                <a:latin typeface="Times New Roman" panose="02020603050405020304" pitchFamily="18" charset="0"/>
                <a:ea typeface="宋体" panose="02010600030101010101" pitchFamily="2" charset="-122"/>
              </a:rPr>
              <a:t>点</a:t>
            </a:r>
            <a:r>
              <a:rPr lang="zh-CN" altLang="en-US" sz="1600" kern="100" dirty="0">
                <a:solidFill>
                  <a:schemeClr val="bg1"/>
                </a:solidFill>
                <a:effectLst/>
                <a:latin typeface="Times New Roman" panose="02020603050405020304" pitchFamily="18" charset="0"/>
                <a:ea typeface="宋体" panose="02010600030101010101" pitchFamily="2" charset="-122"/>
              </a:rPr>
              <a:t>集中</a:t>
            </a:r>
            <a:r>
              <a:rPr lang="zh-CN" altLang="zh-CN" sz="1600" kern="100" dirty="0">
                <a:solidFill>
                  <a:schemeClr val="bg1"/>
                </a:solidFill>
                <a:effectLst/>
                <a:latin typeface="Times New Roman" panose="02020603050405020304" pitchFamily="18" charset="0"/>
                <a:ea typeface="宋体" panose="02010600030101010101" pitchFamily="2" charset="-122"/>
              </a:rPr>
              <a:t>在工业、航空等领域</a:t>
            </a:r>
            <a:r>
              <a:rPr lang="zh-CN" altLang="en-US" sz="1600" kern="100" dirty="0">
                <a:solidFill>
                  <a:schemeClr val="bg1"/>
                </a:solidFill>
                <a:latin typeface="Times New Roman" panose="02020603050405020304" pitchFamily="18" charset="0"/>
                <a:ea typeface="宋体" panose="02010600030101010101" pitchFamily="2" charset="-122"/>
              </a:rPr>
              <a:t>。</a:t>
            </a:r>
            <a:r>
              <a:rPr lang="zh-CN" altLang="zh-CN" sz="1600" kern="100" dirty="0">
                <a:solidFill>
                  <a:schemeClr val="bg1"/>
                </a:solidFill>
                <a:effectLst/>
                <a:latin typeface="Times New Roman" panose="02020603050405020304" pitchFamily="18" charset="0"/>
                <a:ea typeface="宋体" panose="02010600030101010101" pitchFamily="2" charset="-122"/>
              </a:rPr>
              <a:t>在高移动性</a:t>
            </a:r>
            <a:r>
              <a:rPr lang="zh-CN" altLang="en-US" sz="1600" kern="100" dirty="0">
                <a:solidFill>
                  <a:schemeClr val="bg1"/>
                </a:solidFill>
                <a:effectLst/>
                <a:latin typeface="Times New Roman" panose="02020603050405020304" pitchFamily="18" charset="0"/>
                <a:ea typeface="宋体" panose="02010600030101010101" pitchFamily="2" charset="-122"/>
              </a:rPr>
              <a:t>异构</a:t>
            </a:r>
            <a:r>
              <a:rPr lang="zh-CN" altLang="zh-CN" sz="1600" kern="100" dirty="0">
                <a:solidFill>
                  <a:schemeClr val="bg1"/>
                </a:solidFill>
                <a:effectLst/>
                <a:latin typeface="Times New Roman" panose="02020603050405020304" pitchFamily="18" charset="0"/>
                <a:ea typeface="宋体" panose="02010600030101010101" pitchFamily="2" charset="-122"/>
              </a:rPr>
              <a:t>网络</a:t>
            </a:r>
            <a:r>
              <a:rPr lang="zh-CN" altLang="en-US" sz="1600" kern="100" dirty="0">
                <a:solidFill>
                  <a:schemeClr val="bg1"/>
                </a:solidFill>
                <a:effectLst/>
                <a:latin typeface="Times New Roman" panose="02020603050405020304" pitchFamily="18" charset="0"/>
                <a:ea typeface="宋体" panose="02010600030101010101" pitchFamily="2" charset="-122"/>
              </a:rPr>
              <a:t>乃至</a:t>
            </a:r>
            <a:r>
              <a:rPr lang="zh-CN" altLang="zh-CN" sz="1600" kern="100" dirty="0">
                <a:solidFill>
                  <a:schemeClr val="bg1"/>
                </a:solidFill>
                <a:effectLst/>
                <a:latin typeface="Times New Roman" panose="02020603050405020304" pitchFamily="18" charset="0"/>
                <a:ea typeface="宋体" panose="02010600030101010101" pitchFamily="2" charset="-122"/>
              </a:rPr>
              <a:t>无线网络中。</a:t>
            </a:r>
          </a:p>
        </p:txBody>
      </p:sp>
      <p:sp>
        <p:nvSpPr>
          <p:cNvPr id="3" name="文本框 2">
            <a:extLst>
              <a:ext uri="{FF2B5EF4-FFF2-40B4-BE49-F238E27FC236}">
                <a16:creationId xmlns:a16="http://schemas.microsoft.com/office/drawing/2014/main" id="{5786CEDD-2C16-3987-43A7-4D8A7CACF760}"/>
              </a:ext>
            </a:extLst>
          </p:cNvPr>
          <p:cNvSpPr txBox="1"/>
          <p:nvPr/>
        </p:nvSpPr>
        <p:spPr>
          <a:xfrm>
            <a:off x="929104" y="4431427"/>
            <a:ext cx="9812877" cy="2033955"/>
          </a:xfrm>
          <a:prstGeom prst="rect">
            <a:avLst/>
          </a:prstGeom>
          <a:noFill/>
        </p:spPr>
        <p:txBody>
          <a:bodyPr wrap="square">
            <a:spAutoFit/>
          </a:bodyPr>
          <a:lstStyle/>
          <a:p>
            <a:pPr>
              <a:lnSpc>
                <a:spcPct val="150000"/>
              </a:lnSpc>
            </a:pPr>
            <a:endParaRPr lang="en-US" altLang="zh-CN" sz="1600" b="1"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en-US" altLang="zh-CN" b="1" dirty="0">
                <a:latin typeface="微软雅黑" panose="020B0503020204020204" pitchFamily="34" charset="-122"/>
                <a:ea typeface="微软雅黑" panose="020B0503020204020204" pitchFamily="34" charset="-122"/>
              </a:rPr>
              <a:t>legitimate</a:t>
            </a:r>
            <a:r>
              <a:rPr lang="zh-CN" altLang="en-US" dirty="0">
                <a:latin typeface="微软雅黑" panose="020B0503020204020204" pitchFamily="34" charset="-122"/>
                <a:ea typeface="微软雅黑" panose="020B0503020204020204" pitchFamily="34" charset="-122"/>
              </a:rPr>
              <a:t>：物联网中的合法数据</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en-US" altLang="zh-CN" b="1" dirty="0">
                <a:latin typeface="微软雅黑" panose="020B0503020204020204" pitchFamily="34" charset="-122"/>
                <a:ea typeface="微软雅黑" panose="020B0503020204020204" pitchFamily="34" charset="-122"/>
              </a:rPr>
              <a:t>Sensor</a:t>
            </a:r>
            <a:r>
              <a:rPr lang="zh-CN" altLang="en-US" b="1"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failure</a:t>
            </a:r>
            <a:r>
              <a:rPr lang="zh-CN" altLang="en-US" dirty="0">
                <a:latin typeface="微软雅黑" panose="020B0503020204020204" pitchFamily="34" charset="-122"/>
                <a:ea typeface="微软雅黑" panose="020B0503020204020204" pitchFamily="34" charset="-122"/>
              </a:rPr>
              <a:t>：单个传感器失效判定为传感器故障</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Wingdings" panose="05000000000000000000" pitchFamily="2" charset="2"/>
              <a:buChar char="Ø"/>
            </a:pPr>
            <a:r>
              <a:rPr lang="en-US" altLang="zh-CN" b="1" dirty="0">
                <a:latin typeface="微软雅黑" panose="020B0503020204020204" pitchFamily="34" charset="-122"/>
                <a:ea typeface="微软雅黑" panose="020B0503020204020204" pitchFamily="34" charset="-122"/>
              </a:rPr>
              <a:t>Security</a:t>
            </a:r>
            <a:r>
              <a:rPr lang="zh-CN" altLang="en-US" b="1"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attack</a:t>
            </a:r>
            <a:r>
              <a:rPr lang="zh-CN" altLang="en-US" dirty="0">
                <a:latin typeface="微软雅黑" panose="020B0503020204020204" pitchFamily="34" charset="-122"/>
                <a:ea typeface="微软雅黑" panose="020B0503020204020204" pitchFamily="34" charset="-122"/>
              </a:rPr>
              <a:t>：多个传感器失效判定为传感器遭到攻击</a:t>
            </a:r>
          </a:p>
          <a:p>
            <a:pPr>
              <a:lnSpc>
                <a:spcPct val="150000"/>
              </a:lnSpc>
            </a:pPr>
            <a:endParaRPr lang="zh-CN" altLang="en-US" sz="1600" dirty="0">
              <a:latin typeface="微软雅黑" panose="020B0503020204020204" pitchFamily="34" charset="-122"/>
              <a:ea typeface="微软雅黑" panose="020B0503020204020204" pitchFamily="34" charset="-122"/>
            </a:endParaRPr>
          </a:p>
        </p:txBody>
      </p:sp>
      <p:pic>
        <p:nvPicPr>
          <p:cNvPr id="4" name="图片 3" descr="图示&#10;&#10;描述已自动生成">
            <a:extLst>
              <a:ext uri="{FF2B5EF4-FFF2-40B4-BE49-F238E27FC236}">
                <a16:creationId xmlns:a16="http://schemas.microsoft.com/office/drawing/2014/main" id="{5F05951F-9FF9-3A9D-E0B6-007CFC8DE3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7697" y="1487808"/>
            <a:ext cx="6794500" cy="2476500"/>
          </a:xfrm>
          <a:prstGeom prst="rect">
            <a:avLst/>
          </a:prstGeom>
        </p:spPr>
      </p:pic>
      <p:sp>
        <p:nvSpPr>
          <p:cNvPr id="6" name="文本框 5">
            <a:extLst>
              <a:ext uri="{FF2B5EF4-FFF2-40B4-BE49-F238E27FC236}">
                <a16:creationId xmlns:a16="http://schemas.microsoft.com/office/drawing/2014/main" id="{6CB29A65-5AFB-2887-81B1-6B68B16E48D8}"/>
              </a:ext>
            </a:extLst>
          </p:cNvPr>
          <p:cNvSpPr txBox="1"/>
          <p:nvPr/>
        </p:nvSpPr>
        <p:spPr>
          <a:xfrm>
            <a:off x="4106575" y="4071665"/>
            <a:ext cx="3756156" cy="369332"/>
          </a:xfrm>
          <a:prstGeom prst="rect">
            <a:avLst/>
          </a:prstGeom>
          <a:noFill/>
        </p:spPr>
        <p:txBody>
          <a:bodyPr wrap="none" rtlCol="0">
            <a:spAutoFit/>
          </a:bodyPr>
          <a:lstStyle/>
          <a:p>
            <a:r>
              <a:rPr kumimoji="1" lang="en" altLang="zh-CN" dirty="0">
                <a:latin typeface="Times New Roman" panose="02020603050405020304" pitchFamily="18" charset="0"/>
                <a:cs typeface="Times New Roman" panose="02020603050405020304" pitchFamily="18" charset="0"/>
              </a:rPr>
              <a:t>The proposed high level system model</a:t>
            </a:r>
            <a:endParaRPr kumimoji="1" lang="zh-CN" altLang="en-US" dirty="0">
              <a:latin typeface="Times New Roman" panose="02020603050405020304" pitchFamily="18" charset="0"/>
              <a:cs typeface="Times New Roman" panose="02020603050405020304" pitchFamily="18" charset="0"/>
            </a:endParaRPr>
          </a:p>
        </p:txBody>
      </p:sp>
      <p:pic>
        <p:nvPicPr>
          <p:cNvPr id="2" name="图片 1">
            <a:extLst>
              <a:ext uri="{FF2B5EF4-FFF2-40B4-BE49-F238E27FC236}">
                <a16:creationId xmlns:a16="http://schemas.microsoft.com/office/drawing/2014/main" id="{40B86232-0EF1-4A37-8CEA-FC1165AE4D4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Tree>
    <p:extLst>
      <p:ext uri="{BB962C8B-B14F-4D97-AF65-F5344CB8AC3E}">
        <p14:creationId xmlns:p14="http://schemas.microsoft.com/office/powerpoint/2010/main" val="1733699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600" b="1" dirty="0">
                <a:solidFill>
                  <a:sysClr val="windowText" lastClr="000000"/>
                </a:solidFill>
                <a:latin typeface="Arial" panose="020B0604020202090204"/>
                <a:ea typeface="微软雅黑" panose="020B0503020204020204" pitchFamily="34" charset="-122"/>
              </a:rPr>
              <a:t>工作流程</a:t>
            </a: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05</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pic>
        <p:nvPicPr>
          <p:cNvPr id="7" name="图片 6" descr="文本&#10;&#10;描述已自动生成">
            <a:extLst>
              <a:ext uri="{FF2B5EF4-FFF2-40B4-BE49-F238E27FC236}">
                <a16:creationId xmlns:a16="http://schemas.microsoft.com/office/drawing/2014/main" id="{36125332-7CFC-9630-6A46-AF9EC035F9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973" y="1117600"/>
            <a:ext cx="5218083" cy="2151113"/>
          </a:xfrm>
          <a:prstGeom prst="rect">
            <a:avLst/>
          </a:prstGeom>
        </p:spPr>
      </p:pic>
      <p:pic>
        <p:nvPicPr>
          <p:cNvPr id="12" name="图片 11" descr="文本, 信件&#10;&#10;描述已自动生成">
            <a:extLst>
              <a:ext uri="{FF2B5EF4-FFF2-40B4-BE49-F238E27FC236}">
                <a16:creationId xmlns:a16="http://schemas.microsoft.com/office/drawing/2014/main" id="{C40E20B2-0B03-EF12-7613-29AEDE6F34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9973" y="3589288"/>
            <a:ext cx="5218083" cy="2382596"/>
          </a:xfrm>
          <a:prstGeom prst="rect">
            <a:avLst/>
          </a:prstGeom>
        </p:spPr>
      </p:pic>
      <p:pic>
        <p:nvPicPr>
          <p:cNvPr id="14" name="图片 13" descr="文本, 信件&#10;&#10;描述已自动生成">
            <a:extLst>
              <a:ext uri="{FF2B5EF4-FFF2-40B4-BE49-F238E27FC236}">
                <a16:creationId xmlns:a16="http://schemas.microsoft.com/office/drawing/2014/main" id="{2A4CA1CA-1C28-3933-FAA3-D3E00F6150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6665" y="1245504"/>
            <a:ext cx="5606102" cy="4566707"/>
          </a:xfrm>
          <a:prstGeom prst="rect">
            <a:avLst/>
          </a:prstGeom>
        </p:spPr>
      </p:pic>
      <p:sp>
        <p:nvSpPr>
          <p:cNvPr id="15" name="右箭头 14">
            <a:extLst>
              <a:ext uri="{FF2B5EF4-FFF2-40B4-BE49-F238E27FC236}">
                <a16:creationId xmlns:a16="http://schemas.microsoft.com/office/drawing/2014/main" id="{13EB1801-005B-9FAA-8C12-8522EB733E6F}"/>
              </a:ext>
            </a:extLst>
          </p:cNvPr>
          <p:cNvSpPr/>
          <p:nvPr/>
        </p:nvSpPr>
        <p:spPr>
          <a:xfrm rot="5400000">
            <a:off x="2165132" y="3366637"/>
            <a:ext cx="304800" cy="1980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右箭头 16">
            <a:extLst>
              <a:ext uri="{FF2B5EF4-FFF2-40B4-BE49-F238E27FC236}">
                <a16:creationId xmlns:a16="http://schemas.microsoft.com/office/drawing/2014/main" id="{57A95513-0DE8-4693-44B8-A641DBCC7FFE}"/>
              </a:ext>
            </a:extLst>
          </p:cNvPr>
          <p:cNvSpPr/>
          <p:nvPr/>
        </p:nvSpPr>
        <p:spPr>
          <a:xfrm>
            <a:off x="5293255" y="4906403"/>
            <a:ext cx="645089" cy="1911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2" name="图片 1">
            <a:extLst>
              <a:ext uri="{FF2B5EF4-FFF2-40B4-BE49-F238E27FC236}">
                <a16:creationId xmlns:a16="http://schemas.microsoft.com/office/drawing/2014/main" id="{9518445C-19A5-F2EC-3910-84E4F4F7503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3" name="文本框 2">
            <a:extLst>
              <a:ext uri="{FF2B5EF4-FFF2-40B4-BE49-F238E27FC236}">
                <a16:creationId xmlns:a16="http://schemas.microsoft.com/office/drawing/2014/main" id="{94820B26-684D-3E3E-D67E-DC2AA38BFE97}"/>
              </a:ext>
            </a:extLst>
          </p:cNvPr>
          <p:cNvSpPr txBox="1"/>
          <p:nvPr/>
        </p:nvSpPr>
        <p:spPr>
          <a:xfrm>
            <a:off x="1671665" y="648346"/>
            <a:ext cx="3926391" cy="499560"/>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zh-CN" altLang="en-US" sz="2000" dirty="0">
                <a:solidFill>
                  <a:srgbClr val="1C6299"/>
                </a:solidFill>
                <a:latin typeface="微软雅黑" panose="020B0503020204020204" pitchFamily="34" charset="-122"/>
                <a:ea typeface="微软雅黑" panose="020B0503020204020204" pitchFamily="34" charset="-122"/>
              </a:rPr>
              <a:t>数据预处理</a:t>
            </a:r>
            <a:endParaRPr lang="en-US" altLang="zh-CN" sz="2000" dirty="0">
              <a:solidFill>
                <a:srgbClr val="1C6299"/>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6066F40A-51EE-EF92-63E8-D92DE8D88CCF}"/>
              </a:ext>
            </a:extLst>
          </p:cNvPr>
          <p:cNvSpPr txBox="1"/>
          <p:nvPr/>
        </p:nvSpPr>
        <p:spPr>
          <a:xfrm>
            <a:off x="2416565" y="3286526"/>
            <a:ext cx="3926391" cy="499560"/>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zh-CN" altLang="en-US" sz="2000" dirty="0">
                <a:solidFill>
                  <a:srgbClr val="1C6299"/>
                </a:solidFill>
                <a:latin typeface="微软雅黑" panose="020B0503020204020204" pitchFamily="34" charset="-122"/>
                <a:ea typeface="微软雅黑" panose="020B0503020204020204" pitchFamily="34" charset="-122"/>
              </a:rPr>
              <a:t>离群点检测</a:t>
            </a:r>
            <a:endParaRPr lang="en-US" altLang="zh-CN" sz="2000" dirty="0">
              <a:solidFill>
                <a:srgbClr val="1C6299"/>
              </a:solidFill>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6B43962B-13BA-7E3F-A2BF-396218D0EB7E}"/>
              </a:ext>
            </a:extLst>
          </p:cNvPr>
          <p:cNvSpPr txBox="1"/>
          <p:nvPr/>
        </p:nvSpPr>
        <p:spPr>
          <a:xfrm>
            <a:off x="6362015" y="717813"/>
            <a:ext cx="3926391" cy="499560"/>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zh-CN" altLang="en-US" sz="2000" dirty="0">
                <a:solidFill>
                  <a:srgbClr val="1C6299"/>
                </a:solidFill>
                <a:latin typeface="微软雅黑" panose="020B0503020204020204" pitchFamily="34" charset="-122"/>
                <a:ea typeface="微软雅黑" panose="020B0503020204020204" pitchFamily="34" charset="-122"/>
              </a:rPr>
              <a:t>基于空间相关性的分类</a:t>
            </a:r>
            <a:endParaRPr lang="en-US" altLang="zh-CN" sz="2000" dirty="0">
              <a:solidFill>
                <a:srgbClr val="1C62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2611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600" b="1" dirty="0">
                <a:solidFill>
                  <a:sysClr val="windowText" lastClr="000000"/>
                </a:solidFill>
                <a:latin typeface="Arial" panose="020B0604020202090204"/>
                <a:ea typeface="微软雅黑" panose="020B0503020204020204" pitchFamily="34" charset="-122"/>
              </a:rPr>
              <a:t>莫兰指数</a:t>
            </a: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06</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grpSp>
        <p:nvGrpSpPr>
          <p:cNvPr id="15" name="组合 14">
            <a:extLst>
              <a:ext uri="{FF2B5EF4-FFF2-40B4-BE49-F238E27FC236}">
                <a16:creationId xmlns:a16="http://schemas.microsoft.com/office/drawing/2014/main" id="{4F07F0BE-618E-1551-B063-9BF62CE980D7}"/>
              </a:ext>
            </a:extLst>
          </p:cNvPr>
          <p:cNvGrpSpPr/>
          <p:nvPr/>
        </p:nvGrpSpPr>
        <p:grpSpPr>
          <a:xfrm>
            <a:off x="592554" y="1150697"/>
            <a:ext cx="6703371" cy="2905519"/>
            <a:chOff x="541398" y="1356921"/>
            <a:chExt cx="6381379" cy="2905519"/>
          </a:xfrm>
        </p:grpSpPr>
        <p:sp>
          <p:nvSpPr>
            <p:cNvPr id="1099" name="文本框 1098">
              <a:extLst>
                <a:ext uri="{FF2B5EF4-FFF2-40B4-BE49-F238E27FC236}">
                  <a16:creationId xmlns:a16="http://schemas.microsoft.com/office/drawing/2014/main" id="{82F2E31C-D0C2-7EE4-F196-769D2485DDE4}"/>
                </a:ext>
              </a:extLst>
            </p:cNvPr>
            <p:cNvSpPr txBox="1"/>
            <p:nvPr/>
          </p:nvSpPr>
          <p:spPr>
            <a:xfrm>
              <a:off x="541398" y="1356921"/>
              <a:ext cx="5843952" cy="458908"/>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全局莫兰指数判断整个物联网网络相关性</a:t>
              </a:r>
              <a:endParaRPr lang="en-US" altLang="zh-CN" dirty="0">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91AA476D-76BA-493F-B3B7-5C5D9753E6B2}"/>
                </a:ext>
              </a:extLst>
            </p:cNvPr>
            <p:cNvSpPr txBox="1"/>
            <p:nvPr/>
          </p:nvSpPr>
          <p:spPr>
            <a:xfrm>
              <a:off x="592554" y="3050783"/>
              <a:ext cx="6330223" cy="458908"/>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权重：</a:t>
              </a:r>
              <a:endParaRPr lang="en-US" altLang="zh-CN" dirty="0">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AC5C833A-78F2-8F9A-9A2C-44351D556D57}"/>
                </a:ext>
              </a:extLst>
            </p:cNvPr>
            <p:cNvSpPr txBox="1"/>
            <p:nvPr/>
          </p:nvSpPr>
          <p:spPr>
            <a:xfrm>
              <a:off x="592554" y="3803532"/>
              <a:ext cx="6330223" cy="458908"/>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zh-CN" altLang="en-US" dirty="0">
                  <a:latin typeface="微软雅黑" panose="020B0503020204020204" pitchFamily="34" charset="-122"/>
                  <a:ea typeface="微软雅黑" panose="020B0503020204020204" pitchFamily="34" charset="-122"/>
                </a:rPr>
                <a:t>本文使用局部莫兰指数进行判别</a:t>
              </a:r>
              <a:endParaRPr lang="en-US" altLang="zh-CN" dirty="0">
                <a:latin typeface="微软雅黑" panose="020B0503020204020204" pitchFamily="34" charset="-122"/>
                <a:ea typeface="微软雅黑" panose="020B0503020204020204" pitchFamily="34" charset="-122"/>
              </a:endParaRPr>
            </a:p>
          </p:txBody>
        </p:sp>
      </p:grpSp>
      <p:pic>
        <p:nvPicPr>
          <p:cNvPr id="8" name="图片 7" descr="文本, 信件&#10;&#10;描述已自动生成">
            <a:extLst>
              <a:ext uri="{FF2B5EF4-FFF2-40B4-BE49-F238E27FC236}">
                <a16:creationId xmlns:a16="http://schemas.microsoft.com/office/drawing/2014/main" id="{B2DFB3AF-00D5-A9AE-C7F2-C60DB0FA13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7913" y="1621588"/>
            <a:ext cx="5880100" cy="1219200"/>
          </a:xfrm>
          <a:prstGeom prst="rect">
            <a:avLst/>
          </a:prstGeom>
        </p:spPr>
      </p:pic>
      <p:pic>
        <p:nvPicPr>
          <p:cNvPr id="10" name="图片 9" descr="图示, 文本&#10;&#10;描述已自动生成">
            <a:extLst>
              <a:ext uri="{FF2B5EF4-FFF2-40B4-BE49-F238E27FC236}">
                <a16:creationId xmlns:a16="http://schemas.microsoft.com/office/drawing/2014/main" id="{078BDB91-C452-83BA-7FC4-28847CF54D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21589" y="2749641"/>
            <a:ext cx="1422400" cy="812800"/>
          </a:xfrm>
          <a:prstGeom prst="rect">
            <a:avLst/>
          </a:prstGeom>
        </p:spPr>
      </p:pic>
      <p:pic>
        <p:nvPicPr>
          <p:cNvPr id="16" name="图片 15" descr="文本&#10;&#10;中度可信度描述已自动生成">
            <a:extLst>
              <a:ext uri="{FF2B5EF4-FFF2-40B4-BE49-F238E27FC236}">
                <a16:creationId xmlns:a16="http://schemas.microsoft.com/office/drawing/2014/main" id="{3B214F92-3F4C-FF0D-E1C6-AACE6004E5D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96839" y="4217383"/>
            <a:ext cx="4546600" cy="1892300"/>
          </a:xfrm>
          <a:prstGeom prst="rect">
            <a:avLst/>
          </a:prstGeom>
        </p:spPr>
      </p:pic>
      <p:pic>
        <p:nvPicPr>
          <p:cNvPr id="2" name="图片 1">
            <a:extLst>
              <a:ext uri="{FF2B5EF4-FFF2-40B4-BE49-F238E27FC236}">
                <a16:creationId xmlns:a16="http://schemas.microsoft.com/office/drawing/2014/main" id="{6DCA27A4-8ACC-BEE1-5D17-581DD28FB32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Tree>
    <p:extLst>
      <p:ext uri="{BB962C8B-B14F-4D97-AF65-F5344CB8AC3E}">
        <p14:creationId xmlns:p14="http://schemas.microsoft.com/office/powerpoint/2010/main" val="2234248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46"/>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43" name="文本框 42"/>
          <p:cNvSpPr txBox="1"/>
          <p:nvPr/>
        </p:nvSpPr>
        <p:spPr>
          <a:xfrm>
            <a:off x="660400" y="6583649"/>
            <a:ext cx="1941557"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自强不息 厚德载物</a:t>
            </a:r>
          </a:p>
        </p:txBody>
      </p:sp>
      <p:sp>
        <p:nvSpPr>
          <p:cNvPr id="44" name="矩形 43"/>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algn="ctr">
              <a:defRPr/>
            </a:pPr>
            <a:endParaRPr lang="zh-CN" altLang="en-US" kern="0">
              <a:solidFill>
                <a:prstClr val="white"/>
              </a:solidFill>
              <a:latin typeface="Arial" panose="020B0604020202090204"/>
              <a:ea typeface="微软雅黑" panose="020B0503020204020204" pitchFamily="34" charset="-122"/>
            </a:endParaRPr>
          </a:p>
        </p:txBody>
      </p:sp>
      <p:sp>
        <p:nvSpPr>
          <p:cNvPr id="45" name="文本框 44"/>
          <p:cNvSpPr txBox="1"/>
          <p:nvPr/>
        </p:nvSpPr>
        <p:spPr>
          <a:xfrm>
            <a:off x="594090" y="6583649"/>
            <a:ext cx="2031325" cy="246221"/>
          </a:xfrm>
          <a:prstGeom prst="rect">
            <a:avLst/>
          </a:prstGeom>
          <a:noFill/>
        </p:spPr>
        <p:txBody>
          <a:bodyPr wrap="none" rtlCol="0">
            <a:spAutoFit/>
          </a:bodyPr>
          <a:lstStyle/>
          <a:p>
            <a:pPr>
              <a:defRPr/>
            </a:pPr>
            <a:r>
              <a:rPr lang="zh-CN" altLang="en-US" sz="1000" spc="600" dirty="0">
                <a:solidFill>
                  <a:prstClr val="white"/>
                </a:solidFill>
                <a:latin typeface="微软雅黑" panose="020B0503020204020204" pitchFamily="34" charset="-122"/>
                <a:ea typeface="微软雅黑" panose="020B0503020204020204" pitchFamily="34" charset="-122"/>
              </a:rPr>
              <a:t>知行合一、经世致用</a:t>
            </a: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sp>
        <p:nvSpPr>
          <p:cNvPr id="57" name="标题占位符 1"/>
          <p:cNvSpPr txBox="1"/>
          <p:nvPr/>
        </p:nvSpPr>
        <p:spPr>
          <a:xfrm>
            <a:off x="965199" y="-100014"/>
            <a:ext cx="7221369"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600" b="1" dirty="0">
                <a:solidFill>
                  <a:sysClr val="windowText" lastClr="000000"/>
                </a:solidFill>
                <a:latin typeface="Arial" panose="020B0604020202090204"/>
                <a:ea typeface="微软雅黑" panose="020B0503020204020204" pitchFamily="34" charset="-122"/>
              </a:rPr>
              <a:t>Evaluation</a:t>
            </a:r>
            <a:endParaRPr lang="zh-CN" altLang="en-US" sz="2600" b="1" dirty="0">
              <a:solidFill>
                <a:sysClr val="windowText" lastClr="000000"/>
              </a:solidFill>
              <a:latin typeface="Arial" panose="020B0604020202090204"/>
              <a:ea typeface="微软雅黑" panose="020B0503020204020204" pitchFamily="34" charset="-122"/>
            </a:endParaRPr>
          </a:p>
        </p:txBody>
      </p:sp>
      <p:cxnSp>
        <p:nvCxnSpPr>
          <p:cNvPr id="58" name="直接连接符 57"/>
          <p:cNvCxnSpPr/>
          <p:nvPr/>
        </p:nvCxnSpPr>
        <p:spPr>
          <a:xfrm>
            <a:off x="660400" y="760413"/>
            <a:ext cx="10858500" cy="0"/>
          </a:xfrm>
          <a:prstGeom prst="line">
            <a:avLst/>
          </a:prstGeom>
          <a:noFill/>
          <a:ln w="22225" cap="flat" cmpd="sng" algn="ctr">
            <a:solidFill>
              <a:srgbClr val="1C6299"/>
            </a:solidFill>
            <a:prstDash val="solid"/>
            <a:miter lim="800000"/>
          </a:ln>
          <a:effectLst/>
        </p:spPr>
      </p:cxnSp>
      <p:grpSp>
        <p:nvGrpSpPr>
          <p:cNvPr id="34" name="组合 33"/>
          <p:cNvGrpSpPr/>
          <p:nvPr/>
        </p:nvGrpSpPr>
        <p:grpSpPr>
          <a:xfrm>
            <a:off x="203760" y="159728"/>
            <a:ext cx="725344" cy="619478"/>
            <a:chOff x="178632" y="159728"/>
            <a:chExt cx="725344" cy="619478"/>
          </a:xfrm>
        </p:grpSpPr>
        <p:sp>
          <p:nvSpPr>
            <p:cNvPr id="35" name="椭圆 3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sp>
          <p:nvSpPr>
            <p:cNvPr id="36" name="文本框 60"/>
            <p:cNvSpPr txBox="1"/>
            <p:nvPr/>
          </p:nvSpPr>
          <p:spPr>
            <a:xfrm>
              <a:off x="230876" y="233483"/>
              <a:ext cx="673100" cy="338554"/>
            </a:xfrm>
            <a:prstGeom prst="rect">
              <a:avLst/>
            </a:prstGeom>
            <a:noFill/>
          </p:spPr>
          <p:txBody>
            <a:bodyPr wrap="square" rtlCol="0">
              <a:spAutoFit/>
            </a:bodyPr>
            <a:lstStyle/>
            <a:p>
              <a:pPr algn="ctr">
                <a:defRPr/>
              </a:pPr>
              <a:r>
                <a:rPr lang="en-US" altLang="zh-CN" sz="1600" i="1" dirty="0">
                  <a:solidFill>
                    <a:prstClr val="white"/>
                  </a:solidFill>
                  <a:latin typeface="微软雅黑" panose="020B0503020204020204" pitchFamily="34" charset="-122"/>
                  <a:ea typeface="微软雅黑" panose="020B0503020204020204" pitchFamily="34" charset="-122"/>
                </a:rPr>
                <a:t>08</a:t>
              </a:r>
              <a:endParaRPr lang="zh-CN" altLang="en-US" sz="1600" i="1" dirty="0">
                <a:solidFill>
                  <a:prstClr val="white"/>
                </a:solidFill>
                <a:latin typeface="微软雅黑" panose="020B0503020204020204" pitchFamily="34" charset="-122"/>
                <a:ea typeface="微软雅黑" panose="020B0503020204020204" pitchFamily="34" charset="-122"/>
              </a:endParaRPr>
            </a:p>
          </p:txBody>
        </p:sp>
        <p:sp>
          <p:nvSpPr>
            <p:cNvPr id="37" name="椭圆 3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sz="1200" i="1" dirty="0">
                <a:solidFill>
                  <a:prstClr val="white"/>
                </a:solidFill>
                <a:latin typeface="微软雅黑" panose="020B0503020204020204" pitchFamily="34" charset="-122"/>
                <a:ea typeface="微软雅黑" panose="020B0503020204020204" pitchFamily="34" charset="-122"/>
              </a:endParaRPr>
            </a:p>
          </p:txBody>
        </p:sp>
      </p:grpSp>
      <p:sp>
        <p:nvSpPr>
          <p:cNvPr id="7" name="文本框 6">
            <a:extLst>
              <a:ext uri="{FF2B5EF4-FFF2-40B4-BE49-F238E27FC236}">
                <a16:creationId xmlns:a16="http://schemas.microsoft.com/office/drawing/2014/main" id="{2E53F090-98D0-5B02-1F9E-B21FCD69C611}"/>
              </a:ext>
            </a:extLst>
          </p:cNvPr>
          <p:cNvSpPr txBox="1"/>
          <p:nvPr/>
        </p:nvSpPr>
        <p:spPr>
          <a:xfrm>
            <a:off x="766735" y="1305512"/>
            <a:ext cx="10333065" cy="920573"/>
          </a:xfrm>
          <a:prstGeom prst="rect">
            <a:avLst/>
          </a:prstGeom>
          <a:noFill/>
        </p:spPr>
        <p:txBody>
          <a:bodyPr wrap="square">
            <a:spAutoFit/>
          </a:bodyPr>
          <a:lstStyle/>
          <a:p>
            <a:pPr>
              <a:lnSpc>
                <a:spcPct val="150000"/>
              </a:lnSpc>
            </a:pPr>
            <a:r>
              <a:rPr lang="en-US" altLang="zh-CN" sz="2000" b="1" dirty="0">
                <a:latin typeface="微软雅黑" panose="020B0503020204020204" pitchFamily="34" charset="-122"/>
                <a:ea typeface="微软雅黑" panose="020B0503020204020204" pitchFamily="34" charset="-122"/>
              </a:rPr>
              <a:t>Test</a:t>
            </a:r>
            <a:r>
              <a:rPr lang="zh-CN" altLang="en-US" sz="2000" b="1"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setting</a:t>
            </a:r>
          </a:p>
          <a:p>
            <a:pPr>
              <a:lnSpc>
                <a:spcPct val="150000"/>
              </a:lnSpc>
            </a:pPr>
            <a:endParaRPr lang="en-US" altLang="zh-CN" dirty="0">
              <a:latin typeface="微软雅黑" panose="020B0503020204020204" pitchFamily="34" charset="-122"/>
              <a:ea typeface="微软雅黑" panose="020B0503020204020204" pitchFamily="34" charset="-122"/>
            </a:endParaRPr>
          </a:p>
        </p:txBody>
      </p:sp>
      <p:pic>
        <p:nvPicPr>
          <p:cNvPr id="3" name="图片 2" descr="表格&#10;&#10;描述已自动生成">
            <a:extLst>
              <a:ext uri="{FF2B5EF4-FFF2-40B4-BE49-F238E27FC236}">
                <a16:creationId xmlns:a16="http://schemas.microsoft.com/office/drawing/2014/main" id="{F6813936-CEC6-8D13-965F-842A2767A5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338" y="2022033"/>
            <a:ext cx="10102865" cy="2376009"/>
          </a:xfrm>
          <a:prstGeom prst="rect">
            <a:avLst/>
          </a:prstGeom>
        </p:spPr>
      </p:pic>
      <p:sp>
        <p:nvSpPr>
          <p:cNvPr id="5" name="文本框 4">
            <a:extLst>
              <a:ext uri="{FF2B5EF4-FFF2-40B4-BE49-F238E27FC236}">
                <a16:creationId xmlns:a16="http://schemas.microsoft.com/office/drawing/2014/main" id="{C709D0F4-8158-4D3E-A7A9-1CC5738341D9}"/>
              </a:ext>
            </a:extLst>
          </p:cNvPr>
          <p:cNvSpPr txBox="1"/>
          <p:nvPr/>
        </p:nvSpPr>
        <p:spPr>
          <a:xfrm>
            <a:off x="851338" y="4504164"/>
            <a:ext cx="8635440" cy="923330"/>
          </a:xfrm>
          <a:prstGeom prst="rect">
            <a:avLst/>
          </a:prstGeom>
          <a:noFill/>
        </p:spPr>
        <p:txBody>
          <a:bodyPr wrap="square" rtlCol="0">
            <a:spAutoFit/>
          </a:bodyPr>
          <a:lstStyle/>
          <a:p>
            <a:r>
              <a:rPr kumimoji="1" lang="zh-CN" altLang="en-US" dirty="0"/>
              <a:t>森林火灾真实数据集被用来评估提出的解决方案的性能。这个数据集包含气象特征，如表中简要给出的温度和相对湿度。这个也包括空间数据</a:t>
            </a:r>
            <a:r>
              <a:rPr kumimoji="1" lang="en" altLang="zh-CN" dirty="0"/>
              <a:t>x</a:t>
            </a:r>
            <a:r>
              <a:rPr kumimoji="1" lang="zh-CN" altLang="en-US" dirty="0"/>
              <a:t>和</a:t>
            </a:r>
            <a:r>
              <a:rPr kumimoji="1" lang="en" altLang="zh-CN" dirty="0"/>
              <a:t>y</a:t>
            </a:r>
            <a:r>
              <a:rPr kumimoji="1" lang="zh-CN" altLang="en-US" dirty="0"/>
              <a:t>坐标。数据是在</a:t>
            </a:r>
            <a:r>
              <a:rPr kumimoji="1" lang="en-US" altLang="zh-CN" dirty="0"/>
              <a:t>2000</a:t>
            </a:r>
            <a:r>
              <a:rPr kumimoji="1" lang="zh-CN" altLang="en-US" dirty="0"/>
              <a:t>年</a:t>
            </a:r>
            <a:r>
              <a:rPr kumimoji="1" lang="en-US" altLang="zh-CN" dirty="0"/>
              <a:t>1</a:t>
            </a:r>
            <a:r>
              <a:rPr kumimoji="1" lang="zh-CN" altLang="en-US" dirty="0"/>
              <a:t>月至</a:t>
            </a:r>
            <a:r>
              <a:rPr kumimoji="1" lang="en-US" altLang="zh-CN" dirty="0"/>
              <a:t>2003</a:t>
            </a:r>
            <a:r>
              <a:rPr kumimoji="1" lang="zh-CN" altLang="en-US" dirty="0"/>
              <a:t>年</a:t>
            </a:r>
            <a:r>
              <a:rPr kumimoji="1" lang="en-US" altLang="zh-CN" dirty="0"/>
              <a:t>12</a:t>
            </a:r>
            <a:r>
              <a:rPr kumimoji="1" lang="zh-CN" altLang="en-US" dirty="0"/>
              <a:t>月在葡萄牙的东北部地区收集的。</a:t>
            </a:r>
          </a:p>
        </p:txBody>
      </p:sp>
      <p:pic>
        <p:nvPicPr>
          <p:cNvPr id="2" name="图片 1">
            <a:extLst>
              <a:ext uri="{FF2B5EF4-FFF2-40B4-BE49-F238E27FC236}">
                <a16:creationId xmlns:a16="http://schemas.microsoft.com/office/drawing/2014/main" id="{4E4C08CB-9086-A408-3EE8-DF62F4963DC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Tree>
    <p:extLst>
      <p:ext uri="{BB962C8B-B14F-4D97-AF65-F5344CB8AC3E}">
        <p14:creationId xmlns:p14="http://schemas.microsoft.com/office/powerpoint/2010/main" val="21898148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6547</TotalTime>
  <Words>1306</Words>
  <Application>Microsoft Macintosh PowerPoint</Application>
  <PresentationFormat>宽屏</PresentationFormat>
  <Paragraphs>168</Paragraphs>
  <Slides>15</Slides>
  <Notes>15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15</vt:i4>
      </vt:variant>
    </vt:vector>
  </HeadingPairs>
  <TitlesOfParts>
    <vt:vector size="25" baseType="lpstr">
      <vt:lpstr>等线</vt:lpstr>
      <vt:lpstr>等线 Light</vt:lpstr>
      <vt:lpstr>微软雅黑</vt:lpstr>
      <vt:lpstr>system-ui</vt:lpstr>
      <vt:lpstr>Arial</vt:lpstr>
      <vt:lpstr>Arial Black</vt:lpstr>
      <vt:lpstr>Calibri</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林丰</dc:creator>
  <cp:lastModifiedBy>yeziapp</cp:lastModifiedBy>
  <cp:revision>103</cp:revision>
  <dcterms:created xsi:type="dcterms:W3CDTF">2022-12-18T06:48:50Z</dcterms:created>
  <dcterms:modified xsi:type="dcterms:W3CDTF">2023-07-12T03:40:37Z</dcterms:modified>
</cp:coreProperties>
</file>