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  <p:sldId id="276" r:id="rId5"/>
    <p:sldId id="271" r:id="rId6"/>
    <p:sldId id="272" r:id="rId7"/>
    <p:sldId id="279" r:id="rId8"/>
    <p:sldId id="283" r:id="rId9"/>
    <p:sldId id="282" r:id="rId10"/>
    <p:sldId id="286" r:id="rId11"/>
    <p:sldId id="287" r:id="rId12"/>
    <p:sldId id="288" r:id="rId13"/>
    <p:sldId id="293" r:id="rId14"/>
    <p:sldId id="291" r:id="rId15"/>
    <p:sldId id="294" r:id="rId16"/>
    <p:sldId id="278" r:id="rId17"/>
    <p:sldId id="266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Iclr</a:t>
            </a:r>
            <a:r>
              <a:rPr lang="zh-CN" altLang="en-US" dirty="0"/>
              <a:t>是深度学习里表征学习的顶会</a:t>
            </a:r>
            <a:endParaRPr lang="en-US" altLang="zh-CN" dirty="0"/>
          </a:p>
          <a:p>
            <a:r>
              <a:rPr lang="zh-CN" altLang="en-US" dirty="0"/>
              <a:t>从标题：作者的工作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F46A74-A4CD-490F-838E-D85A021447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 </a:t>
            </a:r>
            <a:r>
              <a:rPr lang="en-US" altLang="zh-CN" dirty="0"/>
              <a:t>1</a:t>
            </a:r>
            <a:r>
              <a:rPr lang="zh-CN" altLang="en-US" dirty="0"/>
              <a:t>显示了所提出的基于</a:t>
            </a:r>
            <a:r>
              <a:rPr lang="en-US" altLang="zh-CN" dirty="0"/>
              <a:t>GNN</a:t>
            </a:r>
            <a:r>
              <a:rPr lang="zh-CN" altLang="en-US" dirty="0"/>
              <a:t>的网络模型的黑盒表示。</a:t>
            </a:r>
            <a:endParaRPr lang="en-US" altLang="zh-CN" dirty="0"/>
          </a:p>
          <a:p>
            <a:r>
              <a:rPr lang="en-US" altLang="zh-CN" dirty="0" err="1"/>
              <a:t>RouteNet</a:t>
            </a:r>
            <a:r>
              <a:rPr lang="en-US" altLang="zh-CN" dirty="0"/>
              <a:t>-E</a:t>
            </a:r>
            <a:r>
              <a:rPr lang="zh-CN" altLang="en-US" dirty="0"/>
              <a:t>的输入是网络状态样本，由网络拓扑、一组流级别流量模型、一种流级别的路由方案、接口级别的排队配置定义。</a:t>
            </a:r>
            <a:endParaRPr lang="en-US" altLang="zh-CN" dirty="0"/>
          </a:p>
          <a:p>
            <a:r>
              <a:rPr lang="zh-CN" altLang="en-US" dirty="0"/>
              <a:t>输出是，这个模型以流为粒度产生的相关的</a:t>
            </a:r>
            <a:r>
              <a:rPr lang="zh-CN" altLang="en-US" b="1" dirty="0"/>
              <a:t>性能指标估计</a:t>
            </a:r>
            <a:r>
              <a:rPr lang="zh-CN" altLang="en-US" dirty="0"/>
              <a:t>（例如延迟、抖动、丢包）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RouteNet</a:t>
            </a:r>
            <a:r>
              <a:rPr lang="en-US" altLang="zh-CN" dirty="0"/>
              <a:t>-E</a:t>
            </a:r>
            <a:r>
              <a:rPr lang="zh-CN" altLang="en-US" dirty="0"/>
              <a:t>由两个主要模块组成：</a:t>
            </a:r>
            <a:r>
              <a:rPr lang="en-US" altLang="zh-CN" dirty="0"/>
              <a:t>(1) </a:t>
            </a:r>
            <a:r>
              <a:rPr lang="zh-CN" altLang="en-US" dirty="0"/>
              <a:t>为模型支持的网络组件（例如交通模型、路由、队列调度）找到良好的 表示方式，以及</a:t>
            </a:r>
            <a:r>
              <a:rPr lang="en-US" altLang="zh-CN" dirty="0"/>
              <a:t>(2) </a:t>
            </a:r>
            <a:r>
              <a:rPr lang="zh-CN" altLang="en-US" dirty="0"/>
              <a:t>利用网络的规模独立特征，以实现对 比训练时观察到的更大网络 的泛化能力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 </a:t>
            </a:r>
            <a:r>
              <a:rPr lang="en-US" altLang="zh-CN" dirty="0"/>
              <a:t>1</a:t>
            </a:r>
            <a:r>
              <a:rPr lang="zh-CN" altLang="en-US" dirty="0"/>
              <a:t>显示了所提出的基于</a:t>
            </a:r>
            <a:r>
              <a:rPr lang="en-US" altLang="zh-CN" dirty="0"/>
              <a:t>GNN</a:t>
            </a:r>
            <a:r>
              <a:rPr lang="zh-CN" altLang="en-US" dirty="0"/>
              <a:t>的网络模型的黑盒表示。</a:t>
            </a:r>
            <a:endParaRPr lang="en-US" altLang="zh-CN" dirty="0"/>
          </a:p>
          <a:p>
            <a:r>
              <a:rPr lang="en-US" altLang="zh-CN" dirty="0" err="1"/>
              <a:t>RouteNet</a:t>
            </a:r>
            <a:r>
              <a:rPr lang="en-US" altLang="zh-CN" dirty="0"/>
              <a:t>-E</a:t>
            </a:r>
            <a:r>
              <a:rPr lang="zh-CN" altLang="en-US" dirty="0"/>
              <a:t>的输入是网络状态样本，由网络拓扑、一组流级别流量模型、一种流级别的路由方案、接口级别的排队配置定义。</a:t>
            </a:r>
            <a:endParaRPr lang="en-US" altLang="zh-CN" dirty="0"/>
          </a:p>
          <a:p>
            <a:r>
              <a:rPr lang="zh-CN" altLang="en-US" dirty="0"/>
              <a:t>输出是，这个模型以流为粒度产生的相关的</a:t>
            </a:r>
            <a:r>
              <a:rPr lang="zh-CN" altLang="en-US" b="1" dirty="0"/>
              <a:t>性能指标估计</a:t>
            </a:r>
            <a:r>
              <a:rPr lang="zh-CN" altLang="en-US" dirty="0"/>
              <a:t>（例如延迟、抖动、丢包）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RouteNet</a:t>
            </a:r>
            <a:r>
              <a:rPr lang="en-US" altLang="zh-CN" dirty="0"/>
              <a:t>-E</a:t>
            </a:r>
            <a:r>
              <a:rPr lang="zh-CN" altLang="en-US" dirty="0"/>
              <a:t>由两个主要模块组成：</a:t>
            </a:r>
            <a:r>
              <a:rPr lang="en-US" altLang="zh-CN" dirty="0"/>
              <a:t>(1) </a:t>
            </a:r>
            <a:r>
              <a:rPr lang="zh-CN" altLang="en-US" dirty="0"/>
              <a:t>为模型支持的网络组件（例如交通模型、路由、队列调度）找到良好的 表示方式，以及</a:t>
            </a:r>
            <a:r>
              <a:rPr lang="en-US" altLang="zh-CN" dirty="0"/>
              <a:t>(2) </a:t>
            </a:r>
            <a:r>
              <a:rPr lang="zh-CN" altLang="en-US" dirty="0"/>
              <a:t>利用网络的规模独立特征，以实现对 比训练时观察到的更大网络 的泛化能力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 </a:t>
            </a:r>
            <a:r>
              <a:rPr lang="en-US" altLang="zh-CN" dirty="0"/>
              <a:t>1</a:t>
            </a:r>
            <a:r>
              <a:rPr lang="zh-CN" altLang="en-US" dirty="0"/>
              <a:t>显示了所提出的基于</a:t>
            </a:r>
            <a:r>
              <a:rPr lang="en-US" altLang="zh-CN" dirty="0"/>
              <a:t>GNN</a:t>
            </a:r>
            <a:r>
              <a:rPr lang="zh-CN" altLang="en-US" dirty="0"/>
              <a:t>的网络模型的黑盒表示。</a:t>
            </a:r>
            <a:endParaRPr lang="en-US" altLang="zh-CN" dirty="0"/>
          </a:p>
          <a:p>
            <a:r>
              <a:rPr lang="en-US" altLang="zh-CN" dirty="0" err="1"/>
              <a:t>RouteNet</a:t>
            </a:r>
            <a:r>
              <a:rPr lang="en-US" altLang="zh-CN" dirty="0"/>
              <a:t>-E</a:t>
            </a:r>
            <a:r>
              <a:rPr lang="zh-CN" altLang="en-US" dirty="0"/>
              <a:t>的输入是网络状态样本，由网络拓扑、一组流级别流量模型、一种流级别的路由方案、接口级别的排队配置定义。</a:t>
            </a:r>
            <a:endParaRPr lang="en-US" altLang="zh-CN" dirty="0"/>
          </a:p>
          <a:p>
            <a:r>
              <a:rPr lang="zh-CN" altLang="en-US" dirty="0"/>
              <a:t>输出是，这个模型以流为粒度产生的相关的</a:t>
            </a:r>
            <a:r>
              <a:rPr lang="zh-CN" altLang="en-US" b="1" dirty="0"/>
              <a:t>性能指标估计</a:t>
            </a:r>
            <a:r>
              <a:rPr lang="zh-CN" altLang="en-US" dirty="0"/>
              <a:t>（例如延迟、抖动、丢包）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RouteNet</a:t>
            </a:r>
            <a:r>
              <a:rPr lang="en-US" altLang="zh-CN" dirty="0"/>
              <a:t>-E</a:t>
            </a:r>
            <a:r>
              <a:rPr lang="zh-CN" altLang="en-US" dirty="0"/>
              <a:t>由两个主要模块组成：</a:t>
            </a:r>
            <a:r>
              <a:rPr lang="en-US" altLang="zh-CN" dirty="0"/>
              <a:t>(1) </a:t>
            </a:r>
            <a:r>
              <a:rPr lang="zh-CN" altLang="en-US" dirty="0"/>
              <a:t>为模型支持的网络组件（例如交通模型、路由、队列调度）找到良好的 表示方式，以及</a:t>
            </a:r>
            <a:r>
              <a:rPr lang="en-US" altLang="zh-CN" dirty="0"/>
              <a:t>(2) </a:t>
            </a:r>
            <a:r>
              <a:rPr lang="zh-CN" altLang="en-US" dirty="0"/>
              <a:t>利用网络的规模独立特征，以实现对 比训练时观察到的更大网络 的泛化能力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 </a:t>
            </a:r>
            <a:r>
              <a:rPr lang="en-US" altLang="zh-CN" dirty="0"/>
              <a:t>1</a:t>
            </a:r>
            <a:r>
              <a:rPr lang="zh-CN" altLang="en-US" dirty="0"/>
              <a:t>显示了所提出的基于</a:t>
            </a:r>
            <a:r>
              <a:rPr lang="en-US" altLang="zh-CN" dirty="0"/>
              <a:t>GNN</a:t>
            </a:r>
            <a:r>
              <a:rPr lang="zh-CN" altLang="en-US" dirty="0"/>
              <a:t>的网络模型的黑盒表示。</a:t>
            </a:r>
            <a:endParaRPr lang="en-US" altLang="zh-CN" dirty="0"/>
          </a:p>
          <a:p>
            <a:r>
              <a:rPr lang="en-US" altLang="zh-CN" dirty="0" err="1"/>
              <a:t>RouteNet</a:t>
            </a:r>
            <a:r>
              <a:rPr lang="en-US" altLang="zh-CN" dirty="0"/>
              <a:t>-E</a:t>
            </a:r>
            <a:r>
              <a:rPr lang="zh-CN" altLang="en-US" dirty="0"/>
              <a:t>的输入是网络状态样本，由网络拓扑、一组流级别流量模型、一种流级别的路由方案、接口级别的排队配置定义。</a:t>
            </a:r>
            <a:endParaRPr lang="en-US" altLang="zh-CN" dirty="0"/>
          </a:p>
          <a:p>
            <a:r>
              <a:rPr lang="zh-CN" altLang="en-US" dirty="0"/>
              <a:t>输出是，这个模型以流为粒度产生的相关的</a:t>
            </a:r>
            <a:r>
              <a:rPr lang="zh-CN" altLang="en-US" b="1" dirty="0"/>
              <a:t>性能指标估计</a:t>
            </a:r>
            <a:r>
              <a:rPr lang="zh-CN" altLang="en-US" dirty="0"/>
              <a:t>（例如延迟、抖动、丢包）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RouteNet</a:t>
            </a:r>
            <a:r>
              <a:rPr lang="en-US" altLang="zh-CN" dirty="0"/>
              <a:t>-E</a:t>
            </a:r>
            <a:r>
              <a:rPr lang="zh-CN" altLang="en-US" dirty="0"/>
              <a:t>由两个主要模块组成：</a:t>
            </a:r>
            <a:r>
              <a:rPr lang="en-US" altLang="zh-CN" dirty="0"/>
              <a:t>(1) </a:t>
            </a:r>
            <a:r>
              <a:rPr lang="zh-CN" altLang="en-US" dirty="0"/>
              <a:t>为模型支持的网络组件（例如交通模型、路由、队列调度）找到良好的 表示方式，以及</a:t>
            </a:r>
            <a:r>
              <a:rPr lang="en-US" altLang="zh-CN" dirty="0"/>
              <a:t>(2) </a:t>
            </a:r>
            <a:r>
              <a:rPr lang="zh-CN" altLang="en-US" dirty="0"/>
              <a:t>利用网络的规模独立特征，以实现对 比训练时观察到的更大网络 的泛化能力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 </a:t>
            </a:r>
            <a:r>
              <a:rPr lang="en-US" altLang="zh-CN" dirty="0"/>
              <a:t>1</a:t>
            </a:r>
            <a:r>
              <a:rPr lang="zh-CN" altLang="en-US" dirty="0"/>
              <a:t>显示了所提出的基于</a:t>
            </a:r>
            <a:r>
              <a:rPr lang="en-US" altLang="zh-CN" dirty="0"/>
              <a:t>GNN</a:t>
            </a:r>
            <a:r>
              <a:rPr lang="zh-CN" altLang="en-US" dirty="0"/>
              <a:t>的网络模型的黑盒表示。</a:t>
            </a:r>
            <a:endParaRPr lang="en-US" altLang="zh-CN" dirty="0"/>
          </a:p>
          <a:p>
            <a:r>
              <a:rPr lang="en-US" altLang="zh-CN" dirty="0" err="1"/>
              <a:t>RouteNet</a:t>
            </a:r>
            <a:r>
              <a:rPr lang="en-US" altLang="zh-CN" dirty="0"/>
              <a:t>-E</a:t>
            </a:r>
            <a:r>
              <a:rPr lang="zh-CN" altLang="en-US" dirty="0"/>
              <a:t>的输入是网络状态样本，由网络拓扑、一组流级别流量模型、一种流级别的路由方案、接口级别的排队配置定义。</a:t>
            </a:r>
            <a:endParaRPr lang="en-US" altLang="zh-CN" dirty="0"/>
          </a:p>
          <a:p>
            <a:r>
              <a:rPr lang="zh-CN" altLang="en-US" dirty="0"/>
              <a:t>输出是，这个模型以流为粒度产生的相关的</a:t>
            </a:r>
            <a:r>
              <a:rPr lang="zh-CN" altLang="en-US" b="1" dirty="0"/>
              <a:t>性能指标估计</a:t>
            </a:r>
            <a:r>
              <a:rPr lang="zh-CN" altLang="en-US" dirty="0"/>
              <a:t>（例如延迟、抖动、丢包）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RouteNet</a:t>
            </a:r>
            <a:r>
              <a:rPr lang="en-US" altLang="zh-CN" dirty="0"/>
              <a:t>-E</a:t>
            </a:r>
            <a:r>
              <a:rPr lang="zh-CN" altLang="en-US" dirty="0"/>
              <a:t>由两个主要模块组成：</a:t>
            </a:r>
            <a:r>
              <a:rPr lang="en-US" altLang="zh-CN" dirty="0"/>
              <a:t>(1) </a:t>
            </a:r>
            <a:r>
              <a:rPr lang="zh-CN" altLang="en-US" dirty="0"/>
              <a:t>为模型支持的网络组件（例如交通模型、路由、队列调度）找到良好的 表示方式，以及</a:t>
            </a:r>
            <a:r>
              <a:rPr lang="en-US" altLang="zh-CN" dirty="0"/>
              <a:t>(2) </a:t>
            </a:r>
            <a:r>
              <a:rPr lang="zh-CN" altLang="en-US" dirty="0"/>
              <a:t>利用网络的规模独立特征，以实现对 比训练时观察到的更大网络 的泛化能力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 </a:t>
            </a:r>
            <a:r>
              <a:rPr lang="en-US" altLang="zh-CN" dirty="0"/>
              <a:t>1</a:t>
            </a:r>
            <a:r>
              <a:rPr lang="zh-CN" altLang="en-US" dirty="0"/>
              <a:t>显示了所提出的基于</a:t>
            </a:r>
            <a:r>
              <a:rPr lang="en-US" altLang="zh-CN" dirty="0"/>
              <a:t>GNN</a:t>
            </a:r>
            <a:r>
              <a:rPr lang="zh-CN" altLang="en-US" dirty="0"/>
              <a:t>的网络模型的黑盒表示。</a:t>
            </a:r>
            <a:endParaRPr lang="en-US" altLang="zh-CN" dirty="0"/>
          </a:p>
          <a:p>
            <a:r>
              <a:rPr lang="en-US" altLang="zh-CN" dirty="0" err="1"/>
              <a:t>RouteNet</a:t>
            </a:r>
            <a:r>
              <a:rPr lang="en-US" altLang="zh-CN" dirty="0"/>
              <a:t>-E</a:t>
            </a:r>
            <a:r>
              <a:rPr lang="zh-CN" altLang="en-US" dirty="0"/>
              <a:t>的输入是网络状态样本，由网络拓扑、一组流级别流量模型、一种流级别的路由方案、接口级别的排队配置定义。</a:t>
            </a:r>
            <a:endParaRPr lang="en-US" altLang="zh-CN" dirty="0"/>
          </a:p>
          <a:p>
            <a:r>
              <a:rPr lang="zh-CN" altLang="en-US" dirty="0"/>
              <a:t>输出是，这个模型以流为粒度产生的相关的</a:t>
            </a:r>
            <a:r>
              <a:rPr lang="zh-CN" altLang="en-US" b="1" dirty="0"/>
              <a:t>性能指标估计</a:t>
            </a:r>
            <a:r>
              <a:rPr lang="zh-CN" altLang="en-US" dirty="0"/>
              <a:t>（例如延迟、抖动、丢包）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RouteNet</a:t>
            </a:r>
            <a:r>
              <a:rPr lang="en-US" altLang="zh-CN" dirty="0"/>
              <a:t>-E</a:t>
            </a:r>
            <a:r>
              <a:rPr lang="zh-CN" altLang="en-US" dirty="0"/>
              <a:t>由两个主要模块组成：</a:t>
            </a:r>
            <a:r>
              <a:rPr lang="en-US" altLang="zh-CN" dirty="0"/>
              <a:t>(1) </a:t>
            </a:r>
            <a:r>
              <a:rPr lang="zh-CN" altLang="en-US" dirty="0"/>
              <a:t>为模型支持的网络组件（例如交通模型、路由、队列调度）找到良好的 表示方式，以及</a:t>
            </a:r>
            <a:r>
              <a:rPr lang="en-US" altLang="zh-CN" dirty="0"/>
              <a:t>(2) </a:t>
            </a:r>
            <a:r>
              <a:rPr lang="zh-CN" altLang="en-US" dirty="0"/>
              <a:t>利用网络的规模独立特征，以实现对 比训练时观察到的更大网络 的泛化能力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 </a:t>
            </a:r>
            <a:r>
              <a:rPr lang="en-US" altLang="zh-CN" dirty="0"/>
              <a:t>1</a:t>
            </a:r>
            <a:r>
              <a:rPr lang="zh-CN" altLang="en-US" dirty="0"/>
              <a:t>显示了所提出的基于</a:t>
            </a:r>
            <a:r>
              <a:rPr lang="en-US" altLang="zh-CN" dirty="0"/>
              <a:t>GNN</a:t>
            </a:r>
            <a:r>
              <a:rPr lang="zh-CN" altLang="en-US" dirty="0"/>
              <a:t>的网络模型的黑盒表示。</a:t>
            </a:r>
            <a:endParaRPr lang="en-US" altLang="zh-CN" dirty="0"/>
          </a:p>
          <a:p>
            <a:r>
              <a:rPr lang="en-US" altLang="zh-CN" dirty="0" err="1"/>
              <a:t>RouteNet</a:t>
            </a:r>
            <a:r>
              <a:rPr lang="en-US" altLang="zh-CN" dirty="0"/>
              <a:t>-E</a:t>
            </a:r>
            <a:r>
              <a:rPr lang="zh-CN" altLang="en-US" dirty="0"/>
              <a:t>的输入是网络状态样本，由网络拓扑、一组流级别流量模型、一种流级别的路由方案、接口级别的排队配置定义。</a:t>
            </a:r>
            <a:endParaRPr lang="en-US" altLang="zh-CN" dirty="0"/>
          </a:p>
          <a:p>
            <a:r>
              <a:rPr lang="zh-CN" altLang="en-US" dirty="0"/>
              <a:t>输出是，这个模型以流为粒度产生的相关的</a:t>
            </a:r>
            <a:r>
              <a:rPr lang="zh-CN" altLang="en-US" b="1" dirty="0"/>
              <a:t>性能指标估计</a:t>
            </a:r>
            <a:r>
              <a:rPr lang="zh-CN" altLang="en-US" dirty="0"/>
              <a:t>（例如延迟、抖动、丢包）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RouteNet</a:t>
            </a:r>
            <a:r>
              <a:rPr lang="en-US" altLang="zh-CN" dirty="0"/>
              <a:t>-E</a:t>
            </a:r>
            <a:r>
              <a:rPr lang="zh-CN" altLang="en-US" dirty="0"/>
              <a:t>由两个主要模块组成：</a:t>
            </a:r>
            <a:r>
              <a:rPr lang="en-US" altLang="zh-CN" dirty="0"/>
              <a:t>(1) </a:t>
            </a:r>
            <a:r>
              <a:rPr lang="zh-CN" altLang="en-US" dirty="0"/>
              <a:t>为模型支持的网络组件（例如交通模型、路由、队列调度）找到良好的 表示方式，以及</a:t>
            </a:r>
            <a:r>
              <a:rPr lang="en-US" altLang="zh-CN" dirty="0"/>
              <a:t>(2) </a:t>
            </a:r>
            <a:r>
              <a:rPr lang="zh-CN" altLang="en-US" dirty="0"/>
              <a:t>利用网络的规模独立特征，以实现对 比训练时观察到的更大网络 的泛化能力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 </a:t>
            </a:r>
            <a:r>
              <a:rPr lang="en-US" altLang="zh-CN" dirty="0"/>
              <a:t>1</a:t>
            </a:r>
            <a:r>
              <a:rPr lang="zh-CN" altLang="en-US" dirty="0"/>
              <a:t>显示了所提出的基于</a:t>
            </a:r>
            <a:r>
              <a:rPr lang="en-US" altLang="zh-CN" dirty="0"/>
              <a:t>GNN</a:t>
            </a:r>
            <a:r>
              <a:rPr lang="zh-CN" altLang="en-US" dirty="0"/>
              <a:t>的网络模型的黑盒表示。</a:t>
            </a:r>
            <a:endParaRPr lang="en-US" altLang="zh-CN" dirty="0"/>
          </a:p>
          <a:p>
            <a:r>
              <a:rPr lang="en-US" altLang="zh-CN" dirty="0" err="1"/>
              <a:t>RouteNet</a:t>
            </a:r>
            <a:r>
              <a:rPr lang="en-US" altLang="zh-CN" dirty="0"/>
              <a:t>-E</a:t>
            </a:r>
            <a:r>
              <a:rPr lang="zh-CN" altLang="en-US" dirty="0"/>
              <a:t>的输入是网络状态样本，由网络拓扑、一组流级别流量模型、一种流级别的路由方案、接口级别的排队配置定义。</a:t>
            </a:r>
            <a:endParaRPr lang="en-US" altLang="zh-CN" dirty="0"/>
          </a:p>
          <a:p>
            <a:r>
              <a:rPr lang="zh-CN" altLang="en-US" dirty="0"/>
              <a:t>输出是，这个模型以流为粒度产生的相关的</a:t>
            </a:r>
            <a:r>
              <a:rPr lang="zh-CN" altLang="en-US" b="1" dirty="0"/>
              <a:t>性能指标估计</a:t>
            </a:r>
            <a:r>
              <a:rPr lang="zh-CN" altLang="en-US" dirty="0"/>
              <a:t>（例如延迟、抖动、丢包）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RouteNet</a:t>
            </a:r>
            <a:r>
              <a:rPr lang="en-US" altLang="zh-CN" dirty="0"/>
              <a:t>-E</a:t>
            </a:r>
            <a:r>
              <a:rPr lang="zh-CN" altLang="en-US" dirty="0"/>
              <a:t>由两个主要模块组成：</a:t>
            </a:r>
            <a:r>
              <a:rPr lang="en-US" altLang="zh-CN" dirty="0"/>
              <a:t>(1) </a:t>
            </a:r>
            <a:r>
              <a:rPr lang="zh-CN" altLang="en-US" dirty="0"/>
              <a:t>为模型支持的网络组件（例如交通模型、路由、队列调度）找到良好的 表示方式，以及</a:t>
            </a:r>
            <a:r>
              <a:rPr lang="en-US" altLang="zh-CN" dirty="0"/>
              <a:t>(2) </a:t>
            </a:r>
            <a:r>
              <a:rPr lang="zh-CN" altLang="en-US" dirty="0"/>
              <a:t>利用网络的规模独立特征，以实现对 比训练时观察到的更大网络 的泛化能力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 </a:t>
            </a:r>
            <a:r>
              <a:rPr lang="en-US" altLang="zh-CN" dirty="0"/>
              <a:t>1</a:t>
            </a:r>
            <a:r>
              <a:rPr lang="zh-CN" altLang="en-US" dirty="0"/>
              <a:t>显示了所提出的基于</a:t>
            </a:r>
            <a:r>
              <a:rPr lang="en-US" altLang="zh-CN" dirty="0"/>
              <a:t>GNN</a:t>
            </a:r>
            <a:r>
              <a:rPr lang="zh-CN" altLang="en-US" dirty="0"/>
              <a:t>的网络模型的黑盒表示。</a:t>
            </a:r>
            <a:endParaRPr lang="en-US" altLang="zh-CN" dirty="0"/>
          </a:p>
          <a:p>
            <a:r>
              <a:rPr lang="en-US" altLang="zh-CN" dirty="0" err="1"/>
              <a:t>RouteNet</a:t>
            </a:r>
            <a:r>
              <a:rPr lang="en-US" altLang="zh-CN" dirty="0"/>
              <a:t>-E</a:t>
            </a:r>
            <a:r>
              <a:rPr lang="zh-CN" altLang="en-US" dirty="0"/>
              <a:t>的输入是网络状态样本，由网络拓扑、一组流级别流量模型、一种流级别的路由方案、接口级别的排队配置定义。</a:t>
            </a:r>
            <a:endParaRPr lang="en-US" altLang="zh-CN" dirty="0"/>
          </a:p>
          <a:p>
            <a:r>
              <a:rPr lang="zh-CN" altLang="en-US" dirty="0"/>
              <a:t>输出是，这个模型以流为粒度产生的相关的</a:t>
            </a:r>
            <a:r>
              <a:rPr lang="zh-CN" altLang="en-US" b="1" dirty="0"/>
              <a:t>性能指标估计</a:t>
            </a:r>
            <a:r>
              <a:rPr lang="zh-CN" altLang="en-US" dirty="0"/>
              <a:t>（例如延迟、抖动、丢包）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RouteNet</a:t>
            </a:r>
            <a:r>
              <a:rPr lang="en-US" altLang="zh-CN" dirty="0"/>
              <a:t>-E</a:t>
            </a:r>
            <a:r>
              <a:rPr lang="zh-CN" altLang="en-US" dirty="0"/>
              <a:t>由两个主要模块组成：</a:t>
            </a:r>
            <a:r>
              <a:rPr lang="en-US" altLang="zh-CN" dirty="0"/>
              <a:t>(1) </a:t>
            </a:r>
            <a:r>
              <a:rPr lang="zh-CN" altLang="en-US" dirty="0"/>
              <a:t>为模型支持的网络组件（例如交通模型、路由、队列调度）找到良好的 表示方式，以及</a:t>
            </a:r>
            <a:r>
              <a:rPr lang="en-US" altLang="zh-CN" dirty="0"/>
              <a:t>(2) </a:t>
            </a:r>
            <a:r>
              <a:rPr lang="zh-CN" altLang="en-US" dirty="0"/>
              <a:t>利用网络的规模独立特征，以实现对 比训练时观察到的更大网络 的泛化能力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 </a:t>
            </a:r>
            <a:r>
              <a:rPr lang="en-US" altLang="zh-CN" dirty="0"/>
              <a:t>1</a:t>
            </a:r>
            <a:r>
              <a:rPr lang="zh-CN" altLang="en-US" dirty="0"/>
              <a:t>显示了所提出的基于</a:t>
            </a:r>
            <a:r>
              <a:rPr lang="en-US" altLang="zh-CN" dirty="0"/>
              <a:t>GNN</a:t>
            </a:r>
            <a:r>
              <a:rPr lang="zh-CN" altLang="en-US" dirty="0"/>
              <a:t>的网络模型的黑盒表示。</a:t>
            </a:r>
            <a:endParaRPr lang="en-US" altLang="zh-CN" dirty="0"/>
          </a:p>
          <a:p>
            <a:r>
              <a:rPr lang="en-US" altLang="zh-CN" dirty="0" err="1"/>
              <a:t>RouteNet</a:t>
            </a:r>
            <a:r>
              <a:rPr lang="en-US" altLang="zh-CN" dirty="0"/>
              <a:t>-E</a:t>
            </a:r>
            <a:r>
              <a:rPr lang="zh-CN" altLang="en-US" dirty="0"/>
              <a:t>的输入是网络状态样本，由网络拓扑、一组流级别流量模型、一种流级别的路由方案、接口级别的排队配置定义。</a:t>
            </a:r>
            <a:endParaRPr lang="en-US" altLang="zh-CN" dirty="0"/>
          </a:p>
          <a:p>
            <a:r>
              <a:rPr lang="zh-CN" altLang="en-US" dirty="0"/>
              <a:t>输出是，这个模型以流为粒度产生的相关的</a:t>
            </a:r>
            <a:r>
              <a:rPr lang="zh-CN" altLang="en-US" b="1" dirty="0"/>
              <a:t>性能指标估计</a:t>
            </a:r>
            <a:r>
              <a:rPr lang="zh-CN" altLang="en-US" dirty="0"/>
              <a:t>（例如延迟、抖动、丢包）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RouteNet</a:t>
            </a:r>
            <a:r>
              <a:rPr lang="en-US" altLang="zh-CN" dirty="0"/>
              <a:t>-E</a:t>
            </a:r>
            <a:r>
              <a:rPr lang="zh-CN" altLang="en-US" dirty="0"/>
              <a:t>由两个主要模块组成：</a:t>
            </a:r>
            <a:r>
              <a:rPr lang="en-US" altLang="zh-CN" dirty="0"/>
              <a:t>(1) </a:t>
            </a:r>
            <a:r>
              <a:rPr lang="zh-CN" altLang="en-US" dirty="0"/>
              <a:t>为模型支持的网络组件（例如交通模型、路由、队列调度）找到良好的 表示方式，以及</a:t>
            </a:r>
            <a:r>
              <a:rPr lang="en-US" altLang="zh-CN" dirty="0"/>
              <a:t>(2) </a:t>
            </a:r>
            <a:r>
              <a:rPr lang="zh-CN" altLang="en-US" dirty="0"/>
              <a:t>利用网络的规模独立特征，以实现对 比训练时观察到的更大网络 的泛化能力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microsoft.com/office/2007/relationships/hdphoto" Target="../media/image5.wdp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7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tags" Target="../tags/tag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9.png"/><Relationship Id="rId4" Type="http://schemas.openxmlformats.org/officeDocument/2006/relationships/tags" Target="../tags/tag3.xml"/><Relationship Id="rId3" Type="http://schemas.openxmlformats.org/officeDocument/2006/relationships/image" Target="../media/image18.png"/><Relationship Id="rId2" Type="http://schemas.openxmlformats.org/officeDocument/2006/relationships/tags" Target="../tags/tag2.xml"/><Relationship Id="rId14" Type="http://schemas.openxmlformats.org/officeDocument/2006/relationships/notesSlide" Target="../notesSlides/notesSlide8.x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1.png"/><Relationship Id="rId11" Type="http://schemas.openxmlformats.org/officeDocument/2006/relationships/tags" Target="../tags/tag8.xml"/><Relationship Id="rId10" Type="http://schemas.openxmlformats.org/officeDocument/2006/relationships/image" Target="../media/image20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579503" y="785035"/>
            <a:ext cx="6690499" cy="6088649"/>
            <a:chOff x="1334766" y="2289058"/>
            <a:chExt cx="3310733" cy="3060866"/>
          </a:xfrm>
          <a:noFill/>
        </p:grpSpPr>
        <p:sp>
          <p:nvSpPr>
            <p:cNvPr id="4" name="椭圆 3"/>
            <p:cNvSpPr/>
            <p:nvPr/>
          </p:nvSpPr>
          <p:spPr>
            <a:xfrm>
              <a:off x="1606923" y="2436281"/>
              <a:ext cx="2766421" cy="2766421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63295">
                <a:defRPr/>
              </a:pPr>
              <a:endParaRPr lang="zh-CN" altLang="en-US" sz="1725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>
              <a:alphaModFix amt="33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14000" contrast="21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766" y="2289058"/>
              <a:ext cx="3310733" cy="3060866"/>
            </a:xfrm>
            <a:prstGeom prst="rect">
              <a:avLst/>
            </a:prstGeom>
            <a:grpFill/>
          </p:spPr>
        </p:pic>
      </p:grpSp>
      <p:sp>
        <p:nvSpPr>
          <p:cNvPr id="5" name="矩形 4"/>
          <p:cNvSpPr/>
          <p:nvPr/>
        </p:nvSpPr>
        <p:spPr>
          <a:xfrm>
            <a:off x="267247" y="2177746"/>
            <a:ext cx="11656866" cy="17579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3295">
              <a:defRPr/>
            </a:pPr>
            <a:endParaRPr lang="zh-CN" altLang="en-US" sz="1725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87507" y="1668580"/>
            <a:ext cx="3002932" cy="2776296"/>
            <a:chOff x="1334766" y="2289058"/>
            <a:chExt cx="3310733" cy="3060866"/>
          </a:xfrm>
        </p:grpSpPr>
        <p:sp>
          <p:nvSpPr>
            <p:cNvPr id="12" name="椭圆 11"/>
            <p:cNvSpPr/>
            <p:nvPr/>
          </p:nvSpPr>
          <p:spPr>
            <a:xfrm>
              <a:off x="1606923" y="2436281"/>
              <a:ext cx="2766421" cy="276642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63295">
                <a:defRPr/>
              </a:pPr>
              <a:endParaRPr lang="zh-CN" altLang="en-US" sz="1725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14000" contrast="21000"/>
                      </a14:imgEffect>
                      <a14:imgEffect>
                        <a14:colorTemperature colorTemp="6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766" y="2289058"/>
              <a:ext cx="3310733" cy="3060866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3736638" y="2256796"/>
            <a:ext cx="7688612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65" dirty="0">
                <a:solidFill>
                  <a:schemeClr val="bg1"/>
                </a:solidFill>
                <a:latin typeface="Times New Roman" panose="02020603050405020304" pitchFamily="18" charset="0"/>
                <a:ea typeface="方正仿宋简体" panose="03000509000000000000" pitchFamily="65" charset="-122"/>
                <a:cs typeface="Times New Roman" panose="02020603050405020304" pitchFamily="18" charset="0"/>
              </a:rPr>
              <a:t>TranAD: Deep Transformer Networks for Anomaly Detection in</a:t>
            </a:r>
            <a:r>
              <a:rPr lang="en-US" altLang="zh-CN" sz="3265" dirty="0">
                <a:solidFill>
                  <a:schemeClr val="bg1"/>
                </a:solidFill>
                <a:latin typeface="Times New Roman" panose="02020603050405020304" pitchFamily="18" charset="0"/>
                <a:ea typeface="方正仿宋简体" panose="03000509000000000000" pitchFamily="65" charset="-122"/>
                <a:cs typeface="Times New Roman" panose="02020603050405020304" pitchFamily="18" charset="0"/>
              </a:rPr>
              <a:t> </a:t>
            </a:r>
            <a:r>
              <a:rPr lang="zh-CN" altLang="en-US" sz="3265" dirty="0">
                <a:solidFill>
                  <a:schemeClr val="bg1"/>
                </a:solidFill>
                <a:latin typeface="Times New Roman" panose="02020603050405020304" pitchFamily="18" charset="0"/>
                <a:ea typeface="方正仿宋简体" panose="03000509000000000000" pitchFamily="65" charset="-122"/>
                <a:cs typeface="Times New Roman" panose="02020603050405020304" pitchFamily="18" charset="0"/>
              </a:rPr>
              <a:t>Multivariate Time Series Data</a:t>
            </a:r>
            <a:endParaRPr lang="zh-CN" altLang="en-US" sz="3265" dirty="0">
              <a:solidFill>
                <a:schemeClr val="bg1"/>
              </a:solidFill>
              <a:latin typeface="Times New Roman" panose="02020603050405020304" pitchFamily="18" charset="0"/>
              <a:ea typeface="方正仿宋简体" panose="03000509000000000000" pitchFamily="65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49" y="294038"/>
            <a:ext cx="1880240" cy="550746"/>
          </a:xfrm>
          <a:prstGeom prst="rect">
            <a:avLst/>
          </a:prstGeom>
        </p:spPr>
      </p:pic>
      <p:sp>
        <p:nvSpPr>
          <p:cNvPr id="17" name="文本占位符 13"/>
          <p:cNvSpPr txBox="1"/>
          <p:nvPr/>
        </p:nvSpPr>
        <p:spPr>
          <a:xfrm>
            <a:off x="4647597" y="6049440"/>
            <a:ext cx="2896163" cy="283283"/>
          </a:xfrm>
          <a:prstGeom prst="rect">
            <a:avLst/>
          </a:prstGeom>
        </p:spPr>
        <p:txBody>
          <a:bodyPr vert="horz" lIns="87431" tIns="43716" rIns="87431" bIns="43716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63930">
              <a:spcBef>
                <a:spcPts val="1055"/>
              </a:spcBef>
              <a:defRPr/>
            </a:pPr>
            <a:r>
              <a:rPr lang="en-US" altLang="zh-CN" sz="1815" dirty="0">
                <a:solidFill>
                  <a:sysClr val="windowText" lastClr="000000"/>
                </a:solidFill>
                <a:latin typeface="Arial" panose="020B0604020202020204"/>
                <a:ea typeface="微软雅黑" charset="-122"/>
              </a:rPr>
              <a:t> 2023 / 7 / 12</a:t>
            </a:r>
            <a:endParaRPr lang="zh-CN" altLang="en-US" sz="1815" dirty="0">
              <a:solidFill>
                <a:sysClr val="windowText" lastClr="000000"/>
              </a:solidFill>
              <a:latin typeface="Arial" panose="020B0604020202020204"/>
              <a:ea typeface="微软雅黑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38705" y="4102332"/>
            <a:ext cx="7139746" cy="342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35" b="1">
                <a:effectLst/>
                <a:sym typeface="+mn-ea"/>
              </a:rPr>
              <a:t>VLDB-2022</a:t>
            </a:r>
            <a:r>
              <a:rPr lang="en-US" altLang="zh-CN" sz="1635" dirty="0">
                <a:solidFill>
                  <a:srgbClr val="1A78C3"/>
                </a:solidFill>
              </a:rPr>
              <a:t>·</a:t>
            </a:r>
            <a:endParaRPr lang="en-US" altLang="zh-CN" sz="1635" dirty="0">
              <a:solidFill>
                <a:srgbClr val="1A78C3"/>
              </a:solidFill>
            </a:endParaRPr>
          </a:p>
        </p:txBody>
      </p:sp>
      <p:sp>
        <p:nvSpPr>
          <p:cNvPr id="7" name="Rounded Rectangle 7"/>
          <p:cNvSpPr/>
          <p:nvPr/>
        </p:nvSpPr>
        <p:spPr>
          <a:xfrm flipH="1">
            <a:off x="4940134" y="5584845"/>
            <a:ext cx="2311090" cy="36043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1"/>
              </a:gs>
              <a:gs pos="52000">
                <a:srgbClr val="0070C0"/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35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汇报人：</a:t>
            </a:r>
            <a:r>
              <a:rPr lang="zh-CN" altLang="en-US" sz="1635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李晓亮</a:t>
            </a:r>
            <a:endParaRPr lang="zh-CN" altLang="en-US" sz="1635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 advTm="1000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898696" y="877403"/>
            <a:ext cx="10382466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1155576" y="69097"/>
            <a:ext cx="5197304" cy="781722"/>
          </a:xfrm>
          <a:prstGeom prst="rect">
            <a:avLst/>
          </a:prstGeom>
          <a:ln>
            <a:noFill/>
          </a:ln>
        </p:spPr>
        <p:txBody>
          <a:bodyPr vert="horz" lIns="0" tIns="43715" rIns="87431" bIns="43715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en-US" altLang="zh-CN" sz="2485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charset="-122"/>
                <a:cs typeface="+mj-cs"/>
              </a:rPr>
              <a:t>Meth</a:t>
            </a:r>
            <a:r>
              <a:rPr kumimoji="0" lang="en-US" altLang="zh-CN" sz="2485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charset="-122"/>
                <a:cs typeface="+mj-cs"/>
              </a:rPr>
              <a:t>od</a:t>
            </a:r>
            <a:endParaRPr kumimoji="0" lang="en-US" altLang="zh-CN" sz="2485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62074" y="303052"/>
            <a:ext cx="693545" cy="592320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45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41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53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rPr>
                <a:t>2.1</a:t>
              </a:r>
              <a:endParaRPr kumimoji="0" lang="zh-CN" altLang="en-US" sz="153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45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898696" y="6445350"/>
            <a:ext cx="1883410" cy="238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55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rPr>
              <a:t>自强不息 厚德载物</a:t>
            </a:r>
            <a:endParaRPr kumimoji="0" lang="zh-CN" altLang="en-US" sz="955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822" y="318972"/>
            <a:ext cx="1814652" cy="53153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267247" y="6432299"/>
            <a:ext cx="11657506" cy="275374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2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967475" y="6445350"/>
            <a:ext cx="2413000" cy="238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955" spc="300" dirty="0">
                <a:solidFill>
                  <a:prstClr val="white"/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955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charset="-122"/>
              <a:cs typeface="Arial" panose="020B0604020202020204" pitchFamily="34" charset="0"/>
            </a:endParaRPr>
          </a:p>
        </p:txBody>
      </p:sp>
      <p:graphicFrame>
        <p:nvGraphicFramePr>
          <p:cNvPr id="4" name="表格 2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30555" y="1095375"/>
          <a:ext cx="10134600" cy="513715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320290"/>
                <a:gridCol w="3042920"/>
                <a:gridCol w="4771390"/>
              </a:tblGrid>
              <a:tr h="450215">
                <a:tc>
                  <a:txBody>
                    <a:bodyPr/>
                    <a:p>
                      <a:pPr marL="0" algn="ctr" defTabSz="914400" rtl="0" eaLnBrk="1" fontAlgn="ctr" latinLnBrk="0" hangingPunct="1">
                        <a:buNone/>
                      </a:pPr>
                      <a:r>
                        <a:rPr lang="en-US" altLang="zh-CN" sz="1400" dirty="0">
                          <a:solidFill>
                            <a:schemeClr val="bg1"/>
                          </a:solidFill>
                          <a:effectLst/>
                          <a:sym typeface="+mn-ea"/>
                        </a:rPr>
                        <a:t>METHOD</a:t>
                      </a:r>
                      <a:endParaRPr lang="en-US" altLang="zh-CN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600" dirty="0">
                          <a:solidFill>
                            <a:schemeClr val="bg1"/>
                          </a:solidFill>
                          <a:effectLst/>
                          <a:sym typeface="+mn-ea"/>
                        </a:rPr>
                        <a:t>Problem</a:t>
                      </a:r>
                      <a:endParaRPr lang="en-US" altLang="zh-CN" sz="16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179705" algn="ctr" fontAlgn="ctr">
                        <a:buNone/>
                      </a:pPr>
                      <a:r>
                        <a:rPr lang="en-US" altLang="zh-CN" sz="1600" dirty="0">
                          <a:solidFill>
                            <a:schemeClr val="bg1"/>
                          </a:solidFill>
                          <a:effectLst/>
                          <a:sym typeface="+mn-ea"/>
                        </a:rPr>
                        <a:t>Solution</a:t>
                      </a:r>
                      <a:endParaRPr lang="en-US" altLang="zh-CN" sz="16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060">
                <a:tc>
                  <a:txBody>
                    <a:bodyPr/>
                    <a:p>
                      <a:pPr algn="ctr" fontAlgn="ctr"/>
                      <a:r>
                        <a:rPr lang="zh-CN" altLang="en-US" sz="1400" b="1" dirty="0">
                          <a:sym typeface="+mn-ea"/>
                        </a:rPr>
                        <a:t>传统数学统计、</a:t>
                      </a:r>
                      <a:endParaRPr lang="zh-CN" altLang="en-US" sz="1400" b="1" dirty="0"/>
                    </a:p>
                    <a:p>
                      <a:pPr algn="ctr" fontAlgn="ctr"/>
                      <a:r>
                        <a:rPr lang="zh-CN" altLang="en-US" sz="1400" b="1" dirty="0">
                          <a:sym typeface="+mn-ea"/>
                        </a:rPr>
                        <a:t>神经网络预测等方法。</a:t>
                      </a:r>
                      <a:endParaRPr lang="zh-CN" altLang="en-US" sz="1400" b="1" dirty="0"/>
                    </a:p>
                    <a:p>
                      <a:pPr marL="0" algn="ctr" defTabSz="914400" rtl="0" eaLnBrk="1" fontAlgn="ctr" latinLnBrk="0" hangingPunct="1">
                        <a:buNone/>
                      </a:pPr>
                      <a:endParaRPr lang="en-US" altLang="zh-CN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charset="-122"/>
                          <a:cs typeface="Times New Roman" panose="02020603050405020304" pitchFamily="18" charset="0"/>
                        </a:rPr>
                        <a:t>训练时间长、无法处理多变量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charset="-122"/>
                          <a:cs typeface="Times New Roman" panose="02020603050405020304" pitchFamily="18" charset="0"/>
                        </a:rPr>
                        <a:t>问题。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179705" algn="l" fontAlgn="ctr"/>
                      <a:r>
                        <a:rPr lang="en-US" altLang="zh-CN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、使用</a:t>
                      </a:r>
                      <a:r>
                        <a:rPr lang="en-US" altLang="zh-CN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Transformer</a:t>
                      </a:r>
                      <a:r>
                        <a:rPr lang="zh-CN" alt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模型，</a:t>
                      </a:r>
                      <a:r>
                        <a:rPr lang="zh-CN" altLang="en-US" sz="1400">
                          <a:sym typeface="+mn-ea"/>
                        </a:rPr>
                        <a:t>完全依靠注意力机制，没有卷积网络和递归循环网络等。</a:t>
                      </a:r>
                      <a:endParaRPr lang="zh-CN" altLang="en-US" sz="1400">
                        <a:sym typeface="+mn-ea"/>
                      </a:endParaRPr>
                    </a:p>
                    <a:p>
                      <a:pPr marL="179705" algn="l" fontAlgn="ctr"/>
                      <a:r>
                        <a:rPr lang="en-US" altLang="zh-CN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Transformer</a:t>
                      </a:r>
                      <a:r>
                        <a:rPr lang="zh-CN" alt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模型的输入无需等待上一时间戳</a:t>
                      </a:r>
                      <a:r>
                        <a:rPr lang="zh-CN" alt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的输出，</a:t>
                      </a:r>
                      <a:r>
                        <a:rPr lang="zh-CN" alt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可并行。</a:t>
                      </a:r>
                      <a:endParaRPr lang="zh-CN" altLang="en-US" sz="1400" b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140">
                <a:tc>
                  <a:txBody>
                    <a:bodyPr/>
                    <a:p>
                      <a:pPr algn="ctr" fontAlgn="ctr"/>
                      <a:r>
                        <a:rPr lang="zh-CN" alt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传统自编码器</a:t>
                      </a:r>
                      <a:r>
                        <a:rPr lang="zh-CN" alt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模型</a:t>
                      </a:r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400">
                          <a:sym typeface="+mn-ea"/>
                        </a:rPr>
                        <a:t>在错误较小时，</a:t>
                      </a:r>
                      <a:r>
                        <a:rPr lang="zh-CN" altLang="en-US" sz="1400">
                          <a:sym typeface="+mn-ea"/>
                        </a:rPr>
                        <a:t>出现错过异常。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179705" algn="l" fontAlgn="ctr"/>
                      <a:r>
                        <a:rPr lang="zh-CN" alt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通过异常得分重构输入</a:t>
                      </a:r>
                      <a:r>
                        <a:rPr lang="zh-CN" alt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窗口。</a:t>
                      </a:r>
                      <a:endParaRPr lang="zh-CN" altLang="en-US" sz="1400" b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9295">
                <a:tc rowSpan="2">
                  <a:txBody>
                    <a:bodyPr/>
                    <a:p>
                      <a:pPr marL="0" algn="ctr" defTabSz="914400" rtl="0" eaLnBrk="1" fontAlgn="ctr" latinLnBrk="0" hangingPunct="1">
                        <a:buNone/>
                      </a:pPr>
                      <a:r>
                        <a:rPr lang="en-US" altLang="zh-CN" sz="1400" b="1" dirty="0">
                          <a:sym typeface="+mn-ea"/>
                        </a:rPr>
                        <a:t>MTAD-GAT</a:t>
                      </a:r>
                      <a:endParaRPr lang="en-US" altLang="zh-CN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buNone/>
                      </a:pPr>
                      <a:endParaRPr lang="en-US" altLang="zh-CN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无法有效捕获时间趋势。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effectLst/>
                        <a:sym typeface="+mn-ea"/>
                      </a:endParaRPr>
                    </a:p>
                    <a:p>
                      <a:pPr algn="ctr" font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只在特定数据集中表现较好。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effectLst/>
                        <a:sym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179705" algn="l" defTabSz="914400" rtl="0" eaLnBrk="1" fontAlgn="ctr" latinLnBrk="0" hangingPunct="1"/>
                      <a:r>
                        <a:rPr lang="en-US" altLang="zh-CN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zh-CN" alt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输入窗口使用临近数据进行填充，</a:t>
                      </a:r>
                      <a:r>
                        <a:rPr lang="zh-CN" alt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再进行位置</a:t>
                      </a:r>
                      <a:r>
                        <a:rPr lang="zh-CN" alt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编码。</a:t>
                      </a:r>
                      <a:endParaRPr lang="zh-CN" altLang="en-US" sz="1400" b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5830">
                <a:tc vMerge="1"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400" b="0">
                          <a:solidFill>
                            <a:schemeClr val="tx1"/>
                          </a:solidFill>
                          <a:sym typeface="+mn-ea"/>
                        </a:rPr>
                        <a:t>训练时间太长，缺乏实际使用价值。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179705" algn="l" defTabSz="914400" rtl="0" eaLnBrk="1" fontAlgn="ctr" latinLnBrk="0" hangingPunct="1"/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使用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Transformer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模型，</a:t>
                      </a:r>
                      <a:r>
                        <a:rPr lang="zh-CN" altLang="en-US" sz="1400">
                          <a:sym typeface="+mn-ea"/>
                        </a:rPr>
                        <a:t>完全依靠注意力机制，没有卷积网络和递归循环网络等。</a:t>
                      </a:r>
                      <a:endParaRPr lang="zh-CN" altLang="en-US" sz="1400">
                        <a:sym typeface="+mn-ea"/>
                      </a:endParaRPr>
                    </a:p>
                    <a:p>
                      <a:pPr marL="179705" algn="l" defTabSz="914400" rtl="0" eaLnBrk="1" fontAlgn="ctr" latinLnBrk="0" hangingPunct="1"/>
                      <a:endParaRPr lang="zh-CN" altLang="en-US" sz="1400" b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6305">
                <a:tc rowSpan="2">
                  <a:txBody>
                    <a:bodyPr/>
                    <a:p>
                      <a:pPr marL="0" algn="ctr" defTabSz="914400" rtl="0" eaLnBrk="1" fontAlgn="ctr" latinLnBrk="0" hangingPunct="1">
                        <a:buNone/>
                      </a:pPr>
                      <a:r>
                        <a:rPr lang="en-US" altLang="zh-C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endParaRPr lang="en-US" altLang="zh-CN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charset="-122"/>
                          <a:cs typeface="Times New Roman" panose="02020603050405020304" pitchFamily="18" charset="0"/>
                        </a:rPr>
                        <a:t>数据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charset="-122"/>
                          <a:cs typeface="Times New Roman" panose="02020603050405020304" pitchFamily="18" charset="0"/>
                        </a:rPr>
                        <a:t>有限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179705" algn="l" defTabSz="914400" rtl="0" eaLnBrk="1" fontAlgn="ctr" latinLnBrk="0" hangingPunct="1">
                        <a:buNone/>
                      </a:pPr>
                      <a:r>
                        <a:rPr lang="zh-CN" alt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在训练循环</a:t>
                      </a:r>
                      <a:r>
                        <a:rPr lang="zh-CN" alt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时引入了元学习，使得在有限数据集下也能有相对较好的</a:t>
                      </a:r>
                      <a:r>
                        <a:rPr lang="zh-CN" alt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结果。</a:t>
                      </a:r>
                      <a:endParaRPr lang="zh-CN" altLang="en-US" sz="1400" b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6305">
                <a:tc vMerge="1"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charset="-122"/>
                          <a:cs typeface="Times New Roman" panose="02020603050405020304" pitchFamily="18" charset="0"/>
                        </a:rPr>
                        <a:t>数据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charset="-122"/>
                          <a:cs typeface="Times New Roman" panose="02020603050405020304" pitchFamily="18" charset="0"/>
                        </a:rPr>
                        <a:t>缺乏标记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179705" algn="l" defTabSz="914400" rtl="0" eaLnBrk="1" fontAlgn="ctr" latinLnBrk="0" hangingPunct="1">
                        <a:buNone/>
                      </a:pPr>
                      <a:r>
                        <a:rPr lang="zh-CN" alt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利用二阶段自回归这种“自我调节”，使用异常</a:t>
                      </a:r>
                      <a:r>
                        <a:rPr lang="zh-CN" alt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得分简化了</a:t>
                      </a:r>
                      <a:r>
                        <a:rPr lang="zh-CN" alt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标记任务。</a:t>
                      </a:r>
                      <a:endParaRPr lang="zh-CN" altLang="en-US" sz="1400" b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: 圆角 23"/>
          <p:cNvSpPr/>
          <p:nvPr/>
        </p:nvSpPr>
        <p:spPr>
          <a:xfrm rot="10800000">
            <a:off x="579120" y="3211195"/>
            <a:ext cx="5434965" cy="331406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5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25" dirty="0"/>
          </a:p>
        </p:txBody>
      </p:sp>
      <p:sp>
        <p:nvSpPr>
          <p:cNvPr id="42" name="矩形: 圆角 41"/>
          <p:cNvSpPr/>
          <p:nvPr/>
        </p:nvSpPr>
        <p:spPr>
          <a:xfrm>
            <a:off x="579120" y="1004570"/>
            <a:ext cx="5396230" cy="176212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25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898696" y="877403"/>
            <a:ext cx="10382466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1155576" y="69097"/>
            <a:ext cx="5197304" cy="781722"/>
          </a:xfrm>
          <a:prstGeom prst="rect">
            <a:avLst/>
          </a:prstGeom>
          <a:ln>
            <a:noFill/>
          </a:ln>
        </p:spPr>
        <p:txBody>
          <a:bodyPr vert="horz" lIns="0" tIns="43715" rIns="87431" bIns="43715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zh-CN" altLang="en-US" sz="2485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charset="-122"/>
                <a:cs typeface="+mj-cs"/>
              </a:rPr>
              <a:t>创新点</a:t>
            </a:r>
            <a:endParaRPr kumimoji="0" lang="zh-CN" altLang="en-US" sz="2485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62074" y="303052"/>
            <a:ext cx="693545" cy="592320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45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41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53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rPr>
                <a:t>2.1</a:t>
              </a:r>
              <a:endParaRPr kumimoji="0" lang="zh-CN" altLang="en-US" sz="153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45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898696" y="6445350"/>
            <a:ext cx="1883410" cy="238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55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rPr>
              <a:t>自强不息 厚德载物</a:t>
            </a:r>
            <a:endParaRPr kumimoji="0" lang="zh-CN" altLang="en-US" sz="955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822" y="318972"/>
            <a:ext cx="1814652" cy="53153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267247" y="6432299"/>
            <a:ext cx="11657506" cy="275374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2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967475" y="6445350"/>
            <a:ext cx="2413000" cy="238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955" spc="300" dirty="0">
                <a:solidFill>
                  <a:prstClr val="white"/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955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2500" y="1355725"/>
            <a:ext cx="46888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>
                <a:sym typeface="+mn-ea"/>
              </a:rPr>
              <a:t>TranAD</a:t>
            </a:r>
            <a:r>
              <a:rPr lang="zh-CN" altLang="en-US" dirty="0">
                <a:sym typeface="+mn-ea"/>
              </a:rPr>
              <a:t>模型不使用任何神经网络架构，完全依靠注意力机制</a:t>
            </a:r>
            <a:r>
              <a:rPr lang="zh-CN" altLang="en-US" dirty="0">
                <a:sym typeface="+mn-ea"/>
              </a:rPr>
              <a:t>可并行，极大的减少了</a:t>
            </a:r>
            <a:r>
              <a:rPr lang="zh-CN" altLang="en-US" dirty="0">
                <a:sym typeface="+mn-ea"/>
              </a:rPr>
              <a:t>训练时间。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2500" y="2502535"/>
            <a:ext cx="46888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sym typeface="+mn-ea"/>
              </a:rPr>
              <a:t>在</a:t>
            </a:r>
            <a:r>
              <a:rPr lang="en-US" altLang="zh-CN" dirty="0">
                <a:sym typeface="+mn-ea"/>
              </a:rPr>
              <a:t>Transformer</a:t>
            </a:r>
            <a:r>
              <a:rPr lang="zh-CN" altLang="en-US" dirty="0">
                <a:sym typeface="+mn-ea"/>
              </a:rPr>
              <a:t>模型上加入了对抗训练，提高了泛化能力，使得对不同的输入序列具有较好的</a:t>
            </a:r>
            <a:r>
              <a:rPr lang="zh-CN" altLang="en-US" dirty="0">
                <a:sym typeface="+mn-ea"/>
              </a:rPr>
              <a:t>鲁棒性。</a:t>
            </a:r>
            <a:endParaRPr lang="zh-CN" altLang="en-US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2500" y="3648710"/>
            <a:ext cx="46888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sym typeface="+mn-ea"/>
              </a:rPr>
              <a:t>提出了使用二阶段自回归的推理这种“自我调节”模型。简化故障标记任务，</a:t>
            </a:r>
            <a:endParaRPr lang="zh-CN" altLang="en-US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1865" y="4605020"/>
            <a:ext cx="46888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>
                <a:sym typeface="+mn-ea"/>
              </a:rPr>
              <a:t>将不能单独使用的</a:t>
            </a:r>
            <a:r>
              <a:rPr lang="en-US" altLang="zh-CN">
                <a:sym typeface="+mn-ea"/>
              </a:rPr>
              <a:t>transformer</a:t>
            </a:r>
            <a:r>
              <a:rPr lang="zh-CN" altLang="en-US">
                <a:sym typeface="+mn-ea"/>
              </a:rPr>
              <a:t>模型和不可知元学习融合成了一个普适的异常检测模型。</a:t>
            </a:r>
            <a:endParaRPr lang="zh-CN" altLang="en-US"/>
          </a:p>
          <a:p>
            <a:pPr marL="285750" indent="-285750">
              <a:buFont typeface="Wingdings" panose="05000000000000000000" pitchFamily="2" charset="2"/>
              <a:buChar char="p"/>
            </a:pPr>
            <a:endParaRPr lang="zh-CN" altLang="en-US" dirty="0">
              <a:sym typeface="+mn-ea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6753527" y="1055056"/>
            <a:ext cx="4774196" cy="3314043"/>
          </a:xfrm>
          <a:prstGeom prst="roundRect">
            <a:avLst>
              <a:gd name="adj" fmla="val 10167"/>
            </a:avLst>
          </a:prstGeom>
          <a:noFill/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5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25" dirty="0"/>
          </a:p>
        </p:txBody>
      </p:sp>
      <p:sp>
        <p:nvSpPr>
          <p:cNvPr id="12" name="椭圆 11"/>
          <p:cNvSpPr/>
          <p:nvPr/>
        </p:nvSpPr>
        <p:spPr>
          <a:xfrm>
            <a:off x="7183120" y="1818005"/>
            <a:ext cx="247015" cy="274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760970" y="2501900"/>
            <a:ext cx="37668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实验严谨，作者从数据量的大小，不同外部方法、内部方法多个参数进行</a:t>
            </a:r>
            <a:r>
              <a:rPr lang="zh-CN" altLang="en-US"/>
              <a:t>了比较。</a:t>
            </a: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183120" y="2825750"/>
            <a:ext cx="247015" cy="274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613650" y="1633220"/>
            <a:ext cx="4069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模型介绍清晰，首先介绍了相关</a:t>
            </a:r>
            <a:r>
              <a:rPr lang="zh-CN" altLang="en-US"/>
              <a:t>方法，</a:t>
            </a:r>
            <a:endParaRPr lang="zh-CN" altLang="en-US"/>
          </a:p>
          <a:p>
            <a:r>
              <a:rPr lang="zh-CN" altLang="en-US"/>
              <a:t>再根据两阶段单独介绍</a:t>
            </a:r>
            <a:r>
              <a:rPr lang="zh-CN" altLang="en-US"/>
              <a:t>具体应用。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: 圆角 41"/>
          <p:cNvSpPr/>
          <p:nvPr/>
        </p:nvSpPr>
        <p:spPr>
          <a:xfrm>
            <a:off x="579026" y="1004550"/>
            <a:ext cx="11021230" cy="1762163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25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898696" y="877403"/>
            <a:ext cx="10382466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1155576" y="69097"/>
            <a:ext cx="5197304" cy="781722"/>
          </a:xfrm>
          <a:prstGeom prst="rect">
            <a:avLst/>
          </a:prstGeom>
          <a:ln>
            <a:noFill/>
          </a:ln>
        </p:spPr>
        <p:txBody>
          <a:bodyPr vert="horz" lIns="0" tIns="43715" rIns="87431" bIns="43715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en-US" altLang="zh-CN" sz="2485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charset="-122"/>
                <a:cs typeface="+mj-cs"/>
              </a:rPr>
              <a:t>Meth</a:t>
            </a:r>
            <a:r>
              <a:rPr kumimoji="0" lang="en-US" altLang="zh-CN" sz="2485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charset="-122"/>
                <a:cs typeface="+mj-cs"/>
              </a:rPr>
              <a:t>od</a:t>
            </a:r>
            <a:endParaRPr kumimoji="0" lang="en-US" altLang="zh-CN" sz="2485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62074" y="303052"/>
            <a:ext cx="693545" cy="592320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45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41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53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rPr>
                <a:t>2.1</a:t>
              </a:r>
              <a:endParaRPr kumimoji="0" lang="zh-CN" altLang="en-US" sz="153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45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898696" y="6445350"/>
            <a:ext cx="1883410" cy="238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55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rPr>
              <a:t>自强不息 厚德载物</a:t>
            </a:r>
            <a:endParaRPr kumimoji="0" lang="zh-CN" altLang="en-US" sz="955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822" y="318972"/>
            <a:ext cx="1814652" cy="53153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267247" y="6432299"/>
            <a:ext cx="11657506" cy="275374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2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967475" y="6445350"/>
            <a:ext cx="2413000" cy="238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955" spc="300" dirty="0">
                <a:solidFill>
                  <a:prstClr val="white"/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955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2960" y="1405255"/>
            <a:ext cx="1077849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可改进的点：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一、对于单一变量数据，该模型冗余。可以新增单变量</a:t>
            </a:r>
            <a:r>
              <a:rPr lang="zh-CN" altLang="en-US"/>
              <a:t>模块。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二、在异常检测</a:t>
            </a:r>
            <a:r>
              <a:rPr lang="zh-CN" altLang="en-US"/>
              <a:t>上，</a:t>
            </a:r>
            <a:r>
              <a:rPr lang="en-US" altLang="zh-CN"/>
              <a:t>TranAD</a:t>
            </a:r>
            <a:r>
              <a:rPr lang="zh-CN" altLang="en-US"/>
              <a:t>方法与</a:t>
            </a:r>
            <a:r>
              <a:rPr lang="zh-CN" altLang="en-US"/>
              <a:t>现有神经网络方法提升并没有很明显，可以尝试更复杂的神经网络结构</a:t>
            </a:r>
            <a:endParaRPr lang="zh-CN" altLang="en-US"/>
          </a:p>
          <a:p>
            <a:r>
              <a:rPr lang="zh-CN" altLang="en-US"/>
              <a:t>超越</a:t>
            </a:r>
            <a:r>
              <a:rPr lang="en-US" altLang="zh-CN"/>
              <a:t>TranAD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三、在异常诊断的准确率上还可以进一步提高。考虑加入更复杂的注意力</a:t>
            </a:r>
            <a:r>
              <a:rPr lang="zh-CN" altLang="en-US"/>
              <a:t>机制。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8579503" y="193000"/>
            <a:ext cx="6690499" cy="6088649"/>
            <a:chOff x="1334766" y="2289058"/>
            <a:chExt cx="3310733" cy="3060866"/>
          </a:xfrm>
          <a:noFill/>
        </p:grpSpPr>
        <p:sp>
          <p:nvSpPr>
            <p:cNvPr id="16" name="椭圆 15"/>
            <p:cNvSpPr/>
            <p:nvPr/>
          </p:nvSpPr>
          <p:spPr>
            <a:xfrm>
              <a:off x="1606923" y="2436281"/>
              <a:ext cx="2766421" cy="2766421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63295">
                <a:defRPr/>
              </a:pPr>
              <a:endParaRPr lang="zh-CN" altLang="en-US" sz="1725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">
              <a:alphaModFix amt="33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14000" contrast="21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766" y="2289058"/>
              <a:ext cx="3310733" cy="3060866"/>
            </a:xfrm>
            <a:prstGeom prst="rect">
              <a:avLst/>
            </a:prstGeom>
            <a:grpFill/>
          </p:spPr>
        </p:pic>
      </p:grpSp>
      <p:sp>
        <p:nvSpPr>
          <p:cNvPr id="4" name="矩形 3"/>
          <p:cNvSpPr/>
          <p:nvPr/>
        </p:nvSpPr>
        <p:spPr>
          <a:xfrm>
            <a:off x="267247" y="2395747"/>
            <a:ext cx="11657506" cy="1667634"/>
          </a:xfrm>
          <a:prstGeom prst="rect">
            <a:avLst/>
          </a:prstGeom>
          <a:solidFill>
            <a:srgbClr val="1C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635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88" y="193000"/>
            <a:ext cx="1783627" cy="52244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302200" y="1841416"/>
            <a:ext cx="3002932" cy="2776296"/>
            <a:chOff x="1334766" y="2289058"/>
            <a:chExt cx="3310733" cy="3060866"/>
          </a:xfrm>
        </p:grpSpPr>
        <p:sp>
          <p:nvSpPr>
            <p:cNvPr id="9" name="椭圆 8"/>
            <p:cNvSpPr/>
            <p:nvPr/>
          </p:nvSpPr>
          <p:spPr>
            <a:xfrm>
              <a:off x="1606923" y="2436281"/>
              <a:ext cx="2766421" cy="276642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63295">
                <a:defRPr/>
              </a:pPr>
              <a:endParaRPr lang="zh-CN" altLang="en-US" sz="1725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14000" contrast="21000"/>
                      </a14:imgEffect>
                      <a14:imgEffect>
                        <a14:colorTemperature colorTemp="6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766" y="2289058"/>
              <a:ext cx="3310733" cy="3060866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5541400" y="2810820"/>
            <a:ext cx="4027999" cy="845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rPr>
              <a:t>感 谢 聆 听</a:t>
            </a:r>
            <a:endParaRPr kumimoji="0" lang="zh-CN" altLang="en-US" sz="4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612140" y="864235"/>
            <a:ext cx="53073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通过卷积</a:t>
            </a:r>
            <a:r>
              <a:rPr lang="zh-CN" altLang="en-US">
                <a:sym typeface="+mn-ea"/>
              </a:rPr>
              <a:t>层获取时间序列高维特征；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两种 不同的GAT 来捕获时间序列的特征和时序关系；（一种学习特征之间的关系，一种学习时序之间的关系）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2 GAT 特征 + 1-D 卷积特征输入 GRU 来捕获序列模式；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将特征输入预测模型和重构模型来获取最终结果</a:t>
            </a:r>
            <a:endParaRPr lang="zh-CN" altLang="en-US"/>
          </a:p>
          <a:p>
            <a:r>
              <a:rPr lang="zh-CN" altLang="en-US"/>
              <a:t>因为需要更好的检测异常，用了</a:t>
            </a:r>
            <a:r>
              <a:rPr lang="zh-CN" altLang="en-US"/>
              <a:t>两种方式。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12140" y="3719195"/>
            <a:ext cx="90277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然而该方法存在局限性，由于输入窗口的大小是恒定的，随着输入变得更加数据密集，限制了这种模型的检测性能，由于给予模型的受限的局部上下文信息。因此需要一种快速且能够以最小开销捕获高级趋势的模型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12140" y="5360035"/>
            <a:ext cx="1038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解决办法：</a:t>
            </a:r>
            <a:r>
              <a:rPr lang="en-US" altLang="zh-CN"/>
              <a:t>transformer</a:t>
            </a:r>
            <a:r>
              <a:rPr lang="zh-CN" altLang="en-US"/>
              <a:t>通过</a:t>
            </a:r>
            <a:r>
              <a:rPr lang="en-US" altLang="zh-CN"/>
              <a:t>position  encoding </a:t>
            </a:r>
            <a:r>
              <a:rPr lang="zh-CN" altLang="en-US"/>
              <a:t>加入到自注意力机制中实现时序信息的</a:t>
            </a:r>
            <a:r>
              <a:rPr lang="zh-CN" altLang="en-US"/>
              <a:t>捕获。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23595" y="687070"/>
            <a:ext cx="105048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在线异常检测和诊断方法</a:t>
            </a:r>
            <a:r>
              <a:rPr lang="en-US" altLang="zh-CN"/>
              <a:t>:</a:t>
            </a:r>
            <a:endParaRPr lang="en-US" altLang="zh-CN"/>
          </a:p>
          <a:p>
            <a:r>
              <a:rPr lang="zh-CN" altLang="en-US"/>
              <a:t>一、异常检测方法：使用公式（</a:t>
            </a:r>
            <a:r>
              <a:rPr lang="en-US" altLang="zh-CN"/>
              <a:t>13</a:t>
            </a:r>
            <a:r>
              <a:rPr lang="zh-CN" altLang="en-US"/>
              <a:t>）来进行异常得分</a:t>
            </a:r>
            <a:r>
              <a:rPr lang="en-US" altLang="zh-CN"/>
              <a:t>s</a:t>
            </a:r>
            <a:r>
              <a:rPr lang="zh-CN" altLang="en-US"/>
              <a:t>的</a:t>
            </a:r>
            <a:r>
              <a:rPr lang="zh-CN" altLang="en-US"/>
              <a:t>计算。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7715" y="1701165"/>
            <a:ext cx="4638675" cy="4565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90270" y="2574925"/>
                <a:ext cx="4064000" cy="92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这里需要注意的一个点是</a:t>
                </a:r>
                <a:r>
                  <a:rPr lang="zh-CN" altLang="en-US">
                    <a:sym typeface="+mn-ea"/>
                  </a:rPr>
                  <a:t>异常得分</a:t>
                </a:r>
                <a:r>
                  <a:rPr lang="en-US" altLang="zh-CN">
                    <a:sym typeface="+mn-ea"/>
                  </a:rPr>
                  <a:t>s</a:t>
                </a:r>
                <a:r>
                  <a:rPr lang="zh-CN" altLang="en-US">
                    <a:sym typeface="+mn-ea"/>
                  </a:rPr>
                  <a:t>并不需要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，这是因为在非训练模式下，检测异常不需要之前时间戳的数据。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70" y="2574925"/>
                <a:ext cx="4064000" cy="9220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箭头 4"/>
          <p:cNvSpPr/>
          <p:nvPr/>
        </p:nvSpPr>
        <p:spPr>
          <a:xfrm>
            <a:off x="4871720" y="2781300"/>
            <a:ext cx="1529715" cy="360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670040" y="2574925"/>
                <a:ext cx="4064000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更能体现出这个设计是非常巧妙的，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只需要进行计算对抗</a:t>
                </a:r>
                <a:r>
                  <a:rPr lang="zh-CN" altLang="en-US" b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训练时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损失。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040" y="2574925"/>
                <a:ext cx="4064000" cy="6451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: 圆角 73"/>
          <p:cNvSpPr/>
          <p:nvPr/>
        </p:nvSpPr>
        <p:spPr>
          <a:xfrm>
            <a:off x="6651162" y="3150623"/>
            <a:ext cx="2621211" cy="1284727"/>
          </a:xfrm>
          <a:prstGeom prst="roundRect">
            <a:avLst/>
          </a:prstGeom>
          <a:solidFill>
            <a:schemeClr val="lt2">
              <a:tint val="95000"/>
              <a:satMod val="170000"/>
              <a:alpha val="50000"/>
            </a:schemeClr>
          </a:solidFill>
          <a:ln>
            <a:gradFill>
              <a:gsLst>
                <a:gs pos="52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</a:gra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50" dirty="0">
              <a:solidFill>
                <a:schemeClr val="tx1"/>
              </a:solidFill>
            </a:endParaRPr>
          </a:p>
        </p:txBody>
      </p:sp>
      <p:sp>
        <p:nvSpPr>
          <p:cNvPr id="73" name="矩形: 圆角 72"/>
          <p:cNvSpPr/>
          <p:nvPr/>
        </p:nvSpPr>
        <p:spPr>
          <a:xfrm>
            <a:off x="6651162" y="1669792"/>
            <a:ext cx="2621211" cy="1284727"/>
          </a:xfrm>
          <a:prstGeom prst="roundRect">
            <a:avLst/>
          </a:prstGeom>
          <a:solidFill>
            <a:schemeClr val="lt2">
              <a:tint val="95000"/>
              <a:satMod val="170000"/>
              <a:alpha val="50000"/>
            </a:schemeClr>
          </a:solidFill>
          <a:ln>
            <a:gradFill>
              <a:gsLst>
                <a:gs pos="0">
                  <a:schemeClr val="accent5">
                    <a:lumMod val="75000"/>
                  </a:schemeClr>
                </a:gs>
                <a:gs pos="99425">
                  <a:schemeClr val="accent5">
                    <a:lumMod val="60000"/>
                    <a:lumOff val="40000"/>
                  </a:schemeClr>
                </a:gs>
                <a:gs pos="49000">
                  <a:schemeClr val="accent5">
                    <a:lumMod val="20000"/>
                    <a:lumOff val="80000"/>
                  </a:schemeClr>
                </a:gs>
              </a:gsLst>
              <a:lin ang="5400000" scaled="1"/>
            </a:gra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50" dirty="0">
              <a:solidFill>
                <a:schemeClr val="tx1"/>
              </a:solidFill>
            </a:endParaRPr>
          </a:p>
        </p:txBody>
      </p:sp>
      <p:sp>
        <p:nvSpPr>
          <p:cNvPr id="71" name="矩形: 圆角 70"/>
          <p:cNvSpPr/>
          <p:nvPr/>
        </p:nvSpPr>
        <p:spPr>
          <a:xfrm>
            <a:off x="2496115" y="1684618"/>
            <a:ext cx="2621211" cy="1284727"/>
          </a:xfrm>
          <a:prstGeom prst="roundRect">
            <a:avLst/>
          </a:prstGeom>
          <a:solidFill>
            <a:schemeClr val="lt2">
              <a:tint val="95000"/>
              <a:satMod val="170000"/>
              <a:alpha val="50000"/>
            </a:schemeClr>
          </a:solidFill>
          <a:ln>
            <a:gradFill>
              <a:gsLst>
                <a:gs pos="0">
                  <a:schemeClr val="accent5">
                    <a:lumMod val="75000"/>
                  </a:schemeClr>
                </a:gs>
                <a:gs pos="99425">
                  <a:schemeClr val="accent5">
                    <a:lumMod val="60000"/>
                    <a:lumOff val="40000"/>
                  </a:schemeClr>
                </a:gs>
                <a:gs pos="49000">
                  <a:schemeClr val="accent5">
                    <a:lumMod val="20000"/>
                    <a:lumOff val="80000"/>
                  </a:schemeClr>
                </a:gs>
              </a:gsLst>
              <a:lin ang="5400000" scaled="1"/>
            </a:gra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50" dirty="0">
                <a:solidFill>
                  <a:schemeClr val="tx1"/>
                </a:solidFill>
              </a:rPr>
              <a:t>  </a:t>
            </a:r>
            <a:endParaRPr lang="en-US" altLang="zh-CN" sz="1450" dirty="0">
              <a:solidFill>
                <a:schemeClr val="tx1"/>
              </a:solidFill>
            </a:endParaRPr>
          </a:p>
        </p:txBody>
      </p:sp>
      <p:sp>
        <p:nvSpPr>
          <p:cNvPr id="69" name="矩形: 圆角 68"/>
          <p:cNvSpPr/>
          <p:nvPr/>
        </p:nvSpPr>
        <p:spPr>
          <a:xfrm>
            <a:off x="2472123" y="3159722"/>
            <a:ext cx="2621211" cy="1284727"/>
          </a:xfrm>
          <a:prstGeom prst="roundRect">
            <a:avLst/>
          </a:prstGeom>
          <a:solidFill>
            <a:schemeClr val="lt2">
              <a:tint val="95000"/>
              <a:satMod val="170000"/>
              <a:alpha val="50000"/>
            </a:schemeClr>
          </a:solidFill>
          <a:ln>
            <a:gradFill>
              <a:gsLst>
                <a:gs pos="52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</a:gra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50" dirty="0">
              <a:solidFill>
                <a:schemeClr val="tx1"/>
              </a:solidFill>
            </a:endParaRPr>
          </a:p>
        </p:txBody>
      </p:sp>
      <p:sp>
        <p:nvSpPr>
          <p:cNvPr id="68" name="矩形: 圆角 67"/>
          <p:cNvSpPr/>
          <p:nvPr/>
        </p:nvSpPr>
        <p:spPr>
          <a:xfrm>
            <a:off x="6651162" y="4634825"/>
            <a:ext cx="2621211" cy="1284727"/>
          </a:xfrm>
          <a:prstGeom prst="roundRect">
            <a:avLst/>
          </a:prstGeom>
          <a:solidFill>
            <a:schemeClr val="lt2">
              <a:tint val="95000"/>
              <a:satMod val="170000"/>
              <a:alpha val="50000"/>
            </a:schemeClr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50" dirty="0">
              <a:solidFill>
                <a:schemeClr val="tx1"/>
              </a:solidFill>
            </a:endParaRPr>
          </a:p>
        </p:txBody>
      </p:sp>
      <p:sp>
        <p:nvSpPr>
          <p:cNvPr id="67" name="矩形: 圆角 66"/>
          <p:cNvSpPr/>
          <p:nvPr/>
        </p:nvSpPr>
        <p:spPr>
          <a:xfrm>
            <a:off x="2496115" y="4634825"/>
            <a:ext cx="2621211" cy="1284727"/>
          </a:xfrm>
          <a:prstGeom prst="roundRect">
            <a:avLst/>
          </a:prstGeom>
          <a:solidFill>
            <a:schemeClr val="lt2">
              <a:tint val="95000"/>
              <a:satMod val="170000"/>
              <a:alpha val="50000"/>
            </a:schemeClr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50" dirty="0">
              <a:solidFill>
                <a:schemeClr val="tx1"/>
              </a:solidFill>
            </a:endParaRPr>
          </a:p>
        </p:txBody>
      </p:sp>
      <p:sp>
        <p:nvSpPr>
          <p:cNvPr id="26" name="任意多边形: 形状 25"/>
          <p:cNvSpPr/>
          <p:nvPr/>
        </p:nvSpPr>
        <p:spPr>
          <a:xfrm flipH="1">
            <a:off x="267247" y="0"/>
            <a:ext cx="11058503" cy="656599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67247" y="6592589"/>
            <a:ext cx="11657506" cy="2657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charset="-122"/>
              <a:cs typeface="+mn-cs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06104" y="6604969"/>
            <a:ext cx="1842472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905" spc="600" dirty="0">
                <a:solidFill>
                  <a:prstClr val="white"/>
                </a:solidFill>
                <a:latin typeface="微软雅黑" charset="-122"/>
                <a:ea typeface="微软雅黑" charset="-122"/>
              </a:rPr>
              <a:t>知行合一、经世致用</a:t>
            </a:r>
            <a:endParaRPr kumimoji="0" lang="zh-CN" altLang="en-US" sz="905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435353" y="6592589"/>
            <a:ext cx="2253946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altLang="zh-CN" sz="905" spc="300" dirty="0">
                <a:solidFill>
                  <a:prstClr val="white"/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905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charset="-122"/>
              <a:cs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789870" y="1777534"/>
            <a:ext cx="814070" cy="823383"/>
            <a:chOff x="5576876" y="540040"/>
            <a:chExt cx="897512" cy="907780"/>
          </a:xfrm>
        </p:grpSpPr>
        <p:sp>
          <p:nvSpPr>
            <p:cNvPr id="31" name="文本框 30"/>
            <p:cNvSpPr txBox="1"/>
            <p:nvPr/>
          </p:nvSpPr>
          <p:spPr>
            <a:xfrm>
              <a:off x="5576876" y="540040"/>
              <a:ext cx="798100" cy="777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990" b="0" i="0" u="none" strike="noStrike" kern="1200" cap="none" spc="30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1C6299"/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bg1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  <a:latin typeface="Impact" panose="020B0806030902050204" pitchFamily="34" charset="0"/>
                  <a:ea typeface="微软雅黑" charset="-122"/>
                  <a:cs typeface="+mn-cs"/>
                </a:rPr>
                <a:t>01</a:t>
              </a:r>
              <a:endParaRPr kumimoji="0" lang="zh-CN" altLang="en-US" sz="3990" b="0" i="0" u="none" strike="noStrike" kern="1200" cap="none" spc="30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1C6299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Impact" panose="020B0806030902050204" pitchFamily="34" charset="0"/>
                <a:ea typeface="微软雅黑" charset="-122"/>
                <a:cs typeface="+mn-cs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576876" y="977361"/>
              <a:ext cx="897512" cy="470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175" b="1" spc="300" dirty="0">
                  <a:solidFill>
                    <a:srgbClr val="44546A">
                      <a:lumMod val="50000"/>
                    </a:srgbClr>
                  </a:solidFill>
                  <a:latin typeface="Times New Roman" panose="02020603050405020304" pitchFamily="18" charset="0"/>
                  <a:ea typeface="微软雅黑" charset="-122"/>
                  <a:cs typeface="Times New Roman" panose="02020603050405020304" pitchFamily="18" charset="0"/>
                </a:rPr>
                <a:t>背景</a:t>
              </a:r>
              <a:endParaRPr lang="zh-CN" altLang="en-US" sz="2175" b="1" spc="300" dirty="0">
                <a:solidFill>
                  <a:srgbClr val="44546A">
                    <a:lumMod val="50000"/>
                  </a:srgbClr>
                </a:solidFill>
                <a:latin typeface="Times New Roman" panose="02020603050405020304" pitchFamily="18" charset="0"/>
                <a:ea typeface="微软雅黑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884957" y="1777534"/>
            <a:ext cx="1129665" cy="823383"/>
            <a:chOff x="8704421" y="540040"/>
            <a:chExt cx="1245456" cy="907780"/>
          </a:xfrm>
        </p:grpSpPr>
        <p:sp>
          <p:nvSpPr>
            <p:cNvPr id="35" name="文本框 34"/>
            <p:cNvSpPr txBox="1"/>
            <p:nvPr/>
          </p:nvSpPr>
          <p:spPr>
            <a:xfrm>
              <a:off x="8704421" y="540040"/>
              <a:ext cx="866008" cy="777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4400" spc="300">
                  <a:gradFill>
                    <a:gsLst>
                      <a:gs pos="0">
                        <a:srgbClr val="5C307D"/>
                      </a:gs>
                      <a:gs pos="90000">
                        <a:srgbClr val="5C307D">
                          <a:alpha val="0"/>
                        </a:srgbClr>
                      </a:gs>
                    </a:gsLst>
                    <a:lin ang="5400000" scaled="1"/>
                  </a:gradFill>
                  <a:latin typeface="Impact" panose="020B0806030902050204" pitchFamily="34" charset="0"/>
                  <a:ea typeface="微软雅黑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990" b="0" i="0" u="none" strike="noStrike" kern="1200" cap="none" spc="30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1C6299"/>
                      </a:gs>
                      <a:gs pos="97403">
                        <a:srgbClr val="5C307D">
                          <a:alpha val="0"/>
                        </a:srgbClr>
                      </a:gs>
                      <a:gs pos="97000">
                        <a:schemeClr val="bg1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  <a:latin typeface="Impact" panose="020B0806030902050204" pitchFamily="34" charset="0"/>
                  <a:ea typeface="微软雅黑" charset="-122"/>
                  <a:cs typeface="+mn-cs"/>
                </a:rPr>
                <a:t>02</a:t>
              </a:r>
              <a:endParaRPr kumimoji="0" lang="zh-CN" altLang="en-US" sz="3990" b="0" i="0" u="none" strike="noStrike" kern="1200" cap="none" spc="30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1C6299"/>
                    </a:gs>
                    <a:gs pos="97403">
                      <a:srgbClr val="5C307D">
                        <a:alpha val="0"/>
                      </a:srgbClr>
                    </a:gs>
                    <a:gs pos="97000">
                      <a:schemeClr val="bg1"/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Impact" panose="020B0806030902050204" pitchFamily="34" charset="0"/>
                <a:ea typeface="微软雅黑" charset="-122"/>
                <a:cs typeface="+mn-cs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704421" y="977361"/>
              <a:ext cx="1245456" cy="470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175" b="1" spc="300" dirty="0">
                  <a:solidFill>
                    <a:srgbClr val="44546A">
                      <a:lumMod val="50000"/>
                    </a:srgbClr>
                  </a:solidFill>
                  <a:latin typeface="Times New Roman" panose="02020603050405020304" pitchFamily="18" charset="0"/>
                  <a:ea typeface="微软雅黑" charset="-122"/>
                  <a:cs typeface="Times New Roman" panose="02020603050405020304" pitchFamily="18" charset="0"/>
                </a:rPr>
                <a:t>原方法</a:t>
              </a:r>
              <a:endParaRPr lang="zh-CN" altLang="en-US" sz="2175" b="1" spc="300" dirty="0">
                <a:solidFill>
                  <a:srgbClr val="44546A">
                    <a:lumMod val="50000"/>
                  </a:srgbClr>
                </a:solidFill>
                <a:latin typeface="Times New Roman" panose="02020603050405020304" pitchFamily="18" charset="0"/>
                <a:ea typeface="微软雅黑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789870" y="3233756"/>
            <a:ext cx="2252980" cy="1130935"/>
            <a:chOff x="5576876" y="2230747"/>
            <a:chExt cx="2483910" cy="1246856"/>
          </a:xfrm>
        </p:grpSpPr>
        <p:sp>
          <p:nvSpPr>
            <p:cNvPr id="39" name="文本框 38"/>
            <p:cNvSpPr txBox="1"/>
            <p:nvPr/>
          </p:nvSpPr>
          <p:spPr>
            <a:xfrm>
              <a:off x="5576876" y="2230747"/>
              <a:ext cx="881410" cy="777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4400" spc="300">
                  <a:gradFill>
                    <a:gsLst>
                      <a:gs pos="0">
                        <a:srgbClr val="5C307D"/>
                      </a:gs>
                      <a:gs pos="90000">
                        <a:srgbClr val="5C307D">
                          <a:alpha val="0"/>
                        </a:srgbClr>
                      </a:gs>
                    </a:gsLst>
                    <a:lin ang="5400000" scaled="1"/>
                  </a:gradFill>
                  <a:latin typeface="Impact" panose="020B0806030902050204" pitchFamily="34" charset="0"/>
                  <a:ea typeface="微软雅黑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990" b="0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1C6299"/>
                      </a:gs>
                      <a:gs pos="90000">
                        <a:schemeClr val="bg1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Impact" panose="020B0806030902050204" pitchFamily="34" charset="0"/>
                  <a:ea typeface="微软雅黑" charset="-122"/>
                  <a:cs typeface="+mn-cs"/>
                </a:rPr>
                <a:t>03</a:t>
              </a:r>
              <a:endParaRPr kumimoji="0" lang="zh-CN" altLang="en-US" sz="3990" b="0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1C6299"/>
                    </a:gs>
                    <a:gs pos="90000">
                      <a:schemeClr val="bg1"/>
                    </a:gs>
                  </a:gsLst>
                  <a:lin ang="5400000" scaled="1"/>
                </a:gradFill>
                <a:effectLst/>
                <a:uLnTx/>
                <a:uFillTx/>
                <a:latin typeface="Impact" panose="020B0806030902050204" pitchFamily="34" charset="0"/>
                <a:ea typeface="微软雅黑" charset="-122"/>
                <a:cs typeface="+mn-cs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576876" y="2637498"/>
              <a:ext cx="2483910" cy="840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175" b="1" spc="300" dirty="0">
                  <a:solidFill>
                    <a:srgbClr val="44546A">
                      <a:lumMod val="50000"/>
                    </a:srgbClr>
                  </a:solidFill>
                  <a:latin typeface="Times New Roman" panose="02020603050405020304" pitchFamily="18" charset="0"/>
                  <a:ea typeface="微软雅黑" charset="-122"/>
                  <a:cs typeface="Times New Roman" panose="02020603050405020304" pitchFamily="18" charset="0"/>
                </a:rPr>
                <a:t>原方法的优点</a:t>
              </a:r>
              <a:r>
                <a:rPr lang="zh-CN" altLang="en-US" sz="2175" b="1" spc="300" dirty="0">
                  <a:solidFill>
                    <a:srgbClr val="44546A">
                      <a:lumMod val="50000"/>
                    </a:srgbClr>
                  </a:solidFill>
                  <a:latin typeface="Times New Roman" panose="02020603050405020304" pitchFamily="18" charset="0"/>
                  <a:ea typeface="微软雅黑" charset="-122"/>
                  <a:cs typeface="Times New Roman" panose="02020603050405020304" pitchFamily="18" charset="0"/>
                </a:rPr>
                <a:t>和存在的</a:t>
              </a:r>
              <a:r>
                <a:rPr lang="zh-CN" altLang="en-US" sz="2175" b="1" spc="300" dirty="0">
                  <a:solidFill>
                    <a:srgbClr val="44546A">
                      <a:lumMod val="50000"/>
                    </a:srgbClr>
                  </a:solidFill>
                  <a:latin typeface="Times New Roman" panose="02020603050405020304" pitchFamily="18" charset="0"/>
                  <a:ea typeface="微软雅黑" charset="-122"/>
                  <a:cs typeface="Times New Roman" panose="02020603050405020304" pitchFamily="18" charset="0"/>
                </a:rPr>
                <a:t>问题</a:t>
              </a:r>
              <a:endParaRPr lang="zh-CN" altLang="en-US" sz="2175" b="1" spc="300" dirty="0">
                <a:solidFill>
                  <a:srgbClr val="44546A">
                    <a:lumMod val="50000"/>
                  </a:srgbClr>
                </a:solidFill>
                <a:latin typeface="Times New Roman" panose="02020603050405020304" pitchFamily="18" charset="0"/>
                <a:ea typeface="微软雅黑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884957" y="3235026"/>
            <a:ext cx="1760855" cy="795681"/>
            <a:chOff x="8704421" y="2230747"/>
            <a:chExt cx="1941343" cy="877238"/>
          </a:xfrm>
        </p:grpSpPr>
        <p:sp>
          <p:nvSpPr>
            <p:cNvPr id="43" name="文本框 42"/>
            <p:cNvSpPr txBox="1"/>
            <p:nvPr/>
          </p:nvSpPr>
          <p:spPr>
            <a:xfrm>
              <a:off x="8704421" y="2230747"/>
              <a:ext cx="864608" cy="777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4400" spc="300">
                  <a:gradFill>
                    <a:gsLst>
                      <a:gs pos="0">
                        <a:srgbClr val="5C307D"/>
                      </a:gs>
                      <a:gs pos="90000">
                        <a:srgbClr val="5C307D">
                          <a:alpha val="0"/>
                        </a:srgbClr>
                      </a:gs>
                    </a:gsLst>
                    <a:lin ang="5400000" scaled="1"/>
                  </a:gradFill>
                  <a:latin typeface="Impact" panose="020B0806030902050204" pitchFamily="34" charset="0"/>
                  <a:ea typeface="微软雅黑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990" b="0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1C6299"/>
                      </a:gs>
                      <a:gs pos="100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Impact" panose="020B0806030902050204" pitchFamily="34" charset="0"/>
                  <a:ea typeface="微软雅黑" charset="-122"/>
                  <a:cs typeface="+mn-cs"/>
                </a:rPr>
                <a:t>04</a:t>
              </a:r>
              <a:endParaRPr kumimoji="0" lang="zh-CN" altLang="en-US" sz="3990" b="0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1C6299"/>
                    </a:gs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/>
                <a:uLnTx/>
                <a:uFillTx/>
                <a:latin typeface="Impact" panose="020B0806030902050204" pitchFamily="34" charset="0"/>
                <a:ea typeface="微软雅黑" charset="-122"/>
                <a:cs typeface="+mn-cs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8704421" y="2637526"/>
              <a:ext cx="1941343" cy="470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175" b="1" spc="300" dirty="0">
                  <a:solidFill>
                    <a:srgbClr val="44546A">
                      <a:lumMod val="50000"/>
                    </a:srgbClr>
                  </a:solidFill>
                  <a:latin typeface="Times New Roman" panose="02020603050405020304" pitchFamily="18" charset="0"/>
                  <a:ea typeface="微软雅黑" charset="-122"/>
                  <a:cs typeface="Times New Roman" panose="02020603050405020304" pitchFamily="18" charset="0"/>
                </a:rPr>
                <a:t>提出的</a:t>
              </a:r>
              <a:r>
                <a:rPr lang="zh-CN" altLang="en-US" sz="2175" b="1" spc="300" dirty="0">
                  <a:solidFill>
                    <a:srgbClr val="44546A">
                      <a:lumMod val="50000"/>
                    </a:srgbClr>
                  </a:solidFill>
                  <a:latin typeface="Times New Roman" panose="02020603050405020304" pitchFamily="18" charset="0"/>
                  <a:ea typeface="微软雅黑" charset="-122"/>
                  <a:cs typeface="Times New Roman" panose="02020603050405020304" pitchFamily="18" charset="0"/>
                </a:rPr>
                <a:t>方法</a:t>
              </a:r>
              <a:endParaRPr lang="zh-CN" altLang="en-US" sz="2175" b="1" spc="300" dirty="0">
                <a:solidFill>
                  <a:srgbClr val="44546A">
                    <a:lumMod val="50000"/>
                  </a:srgbClr>
                </a:solidFill>
                <a:latin typeface="Times New Roman" panose="02020603050405020304" pitchFamily="18" charset="0"/>
                <a:ea typeface="微软雅黑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789870" y="4664815"/>
            <a:ext cx="2521120" cy="1142754"/>
            <a:chOff x="5576876" y="3877910"/>
            <a:chExt cx="2779535" cy="1259886"/>
          </a:xfrm>
        </p:grpSpPr>
        <p:sp>
          <p:nvSpPr>
            <p:cNvPr id="47" name="文本框 46"/>
            <p:cNvSpPr txBox="1"/>
            <p:nvPr/>
          </p:nvSpPr>
          <p:spPr>
            <a:xfrm>
              <a:off x="5576876" y="3877910"/>
              <a:ext cx="884911" cy="777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4400" spc="300">
                  <a:gradFill>
                    <a:gsLst>
                      <a:gs pos="0">
                        <a:srgbClr val="5C307D"/>
                      </a:gs>
                      <a:gs pos="90000">
                        <a:srgbClr val="5C307D">
                          <a:alpha val="0"/>
                        </a:srgbClr>
                      </a:gs>
                    </a:gsLst>
                    <a:lin ang="5400000" scaled="1"/>
                  </a:gradFill>
                  <a:latin typeface="Impact" panose="020B0806030902050204" pitchFamily="34" charset="0"/>
                  <a:ea typeface="微软雅黑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990" b="0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98052">
                        <a:schemeClr val="bg1"/>
                      </a:gs>
                      <a:gs pos="0">
                        <a:srgbClr val="1C6299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Impact" panose="020B0806030902050204" pitchFamily="34" charset="0"/>
                  <a:ea typeface="微软雅黑" charset="-122"/>
                  <a:cs typeface="+mn-cs"/>
                </a:rPr>
                <a:t>05</a:t>
              </a:r>
              <a:endParaRPr kumimoji="0" lang="zh-CN" altLang="en-US" sz="3990" b="0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98052">
                      <a:schemeClr val="bg1"/>
                    </a:gs>
                    <a:gs pos="0">
                      <a:srgbClr val="1C6299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/>
                <a:uLnTx/>
                <a:uFillTx/>
                <a:latin typeface="Impact" panose="020B0806030902050204" pitchFamily="34" charset="0"/>
                <a:ea typeface="微软雅黑" charset="-122"/>
                <a:cs typeface="+mn-cs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576876" y="4297691"/>
              <a:ext cx="2779535" cy="840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175" b="1" i="0" u="none" strike="noStrike" kern="1200" cap="none" spc="30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charset="-122"/>
                  <a:cs typeface="Times New Roman" panose="02020603050405020304" pitchFamily="18" charset="0"/>
                </a:rPr>
                <a:t>现</a:t>
              </a:r>
              <a:r>
                <a:rPr kumimoji="0" lang="zh-CN" altLang="en-US" sz="2175" b="1" i="0" u="none" strike="noStrike" kern="1200" cap="none" spc="30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charset="-122"/>
                  <a:cs typeface="Times New Roman" panose="02020603050405020304" pitchFamily="18" charset="0"/>
                </a:rPr>
                <a:t>有方法问题以及</a:t>
              </a:r>
              <a:r>
                <a:rPr kumimoji="0" lang="zh-CN" altLang="en-US" sz="2175" b="1" i="0" u="none" strike="noStrike" kern="1200" cap="none" spc="30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charset="-122"/>
                  <a:cs typeface="Times New Roman" panose="02020603050405020304" pitchFamily="18" charset="0"/>
                </a:rPr>
                <a:t>解决办法</a:t>
              </a:r>
              <a:endParaRPr kumimoji="0" lang="zh-CN" altLang="en-US" sz="2175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 rot="5400000">
            <a:off x="2440197" y="-1279893"/>
            <a:ext cx="1664413" cy="4912995"/>
            <a:chOff x="439595" y="888465"/>
            <a:chExt cx="1835015" cy="5416577"/>
          </a:xfrm>
        </p:grpSpPr>
        <p:sp>
          <p:nvSpPr>
            <p:cNvPr id="51" name="文本框 50"/>
            <p:cNvSpPr txBox="1"/>
            <p:nvPr/>
          </p:nvSpPr>
          <p:spPr>
            <a:xfrm rot="16200000">
              <a:off x="-1541653" y="2869712"/>
              <a:ext cx="5416577" cy="1454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7980" b="1" i="0" u="none" strike="noStrike" kern="1200" cap="none" spc="5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charset="-122"/>
                  <a:cs typeface="+mn-cs"/>
                </a:rPr>
                <a:t>Contents</a:t>
              </a:r>
              <a:r>
                <a:rPr kumimoji="0" lang="en-US" altLang="zh-CN" sz="7980" b="1" i="0" u="none" strike="noStrike" kern="1200" cap="none" spc="50" normalizeH="0" baseline="0" noProof="0" dirty="0">
                  <a:ln>
                    <a:noFill/>
                  </a:ln>
                  <a:solidFill>
                    <a:srgbClr val="1C6299"/>
                  </a:solidFill>
                  <a:effectLst/>
                  <a:uLnTx/>
                  <a:uFillTx/>
                  <a:latin typeface="Arial" panose="020B0604020202020204"/>
                  <a:ea typeface="微软雅黑" charset="-122"/>
                  <a:cs typeface="+mn-cs"/>
                </a:rPr>
                <a:t>.</a:t>
              </a:r>
              <a:endParaRPr kumimoji="0" lang="zh-CN" altLang="en-US" sz="7980" b="1" i="0" u="none" strike="noStrike" kern="1200" cap="none" spc="50" normalizeH="0" baseline="0" noProof="0" dirty="0">
                <a:ln>
                  <a:noFill/>
                </a:ln>
                <a:solidFill>
                  <a:srgbClr val="1C6299"/>
                </a:solidFill>
                <a:effectLst/>
                <a:uLnTx/>
                <a:uFillTx/>
                <a:latin typeface="Arial" panose="020B0604020202020204"/>
                <a:ea typeface="微软雅黑" charset="-122"/>
                <a:cs typeface="+mn-cs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 rot="16200000">
              <a:off x="1303939" y="5117804"/>
              <a:ext cx="755394" cy="118594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65" b="1" i="0" u="none" strike="noStrike" kern="1200" cap="none" spc="600" normalizeH="0" baseline="0" noProof="0" dirty="0">
                  <a:ln>
                    <a:noFill/>
                  </a:ln>
                  <a:solidFill>
                    <a:srgbClr val="1C6299"/>
                  </a:solidFill>
                  <a:effectLst/>
                  <a:uLnTx/>
                  <a:uFillTx/>
                  <a:latin typeface="Arial" panose="020B0604020202020204"/>
                  <a:ea typeface="微软雅黑" charset="-122"/>
                  <a:cs typeface="+mn-cs"/>
                </a:rPr>
                <a:t>目录</a:t>
              </a:r>
              <a:endParaRPr kumimoji="0" lang="zh-CN" altLang="en-US" sz="3265" b="1" i="0" u="none" strike="noStrike" kern="1200" cap="none" spc="600" normalizeH="0" baseline="0" noProof="0" dirty="0">
                <a:ln>
                  <a:noFill/>
                </a:ln>
                <a:solidFill>
                  <a:srgbClr val="1C6299"/>
                </a:solidFill>
                <a:effectLst/>
                <a:uLnTx/>
                <a:uFillTx/>
                <a:latin typeface="Arial" panose="020B0604020202020204"/>
                <a:ea typeface="微软雅黑" charset="-122"/>
                <a:cs typeface="+mn-cs"/>
              </a:endParaRPr>
            </a:p>
          </p:txBody>
        </p:sp>
      </p:grpSp>
      <p:pic>
        <p:nvPicPr>
          <p:cNvPr id="59" name="图片 5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353" y="123968"/>
            <a:ext cx="1508766" cy="441936"/>
          </a:xfrm>
          <a:prstGeom prst="rect">
            <a:avLst/>
          </a:prstGeom>
        </p:spPr>
      </p:pic>
      <p:grpSp>
        <p:nvGrpSpPr>
          <p:cNvPr id="61" name="组合 60"/>
          <p:cNvGrpSpPr/>
          <p:nvPr/>
        </p:nvGrpSpPr>
        <p:grpSpPr>
          <a:xfrm>
            <a:off x="6712735" y="4680690"/>
            <a:ext cx="1459865" cy="810920"/>
            <a:chOff x="8704421" y="2230747"/>
            <a:chExt cx="1609501" cy="894039"/>
          </a:xfrm>
        </p:grpSpPr>
        <p:sp>
          <p:nvSpPr>
            <p:cNvPr id="62" name="文本框 61"/>
            <p:cNvSpPr txBox="1"/>
            <p:nvPr/>
          </p:nvSpPr>
          <p:spPr>
            <a:xfrm>
              <a:off x="8704421" y="2230747"/>
              <a:ext cx="887711" cy="777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4400" spc="300">
                  <a:gradFill>
                    <a:gsLst>
                      <a:gs pos="0">
                        <a:srgbClr val="5C307D"/>
                      </a:gs>
                      <a:gs pos="90000">
                        <a:srgbClr val="5C307D">
                          <a:alpha val="0"/>
                        </a:srgbClr>
                      </a:gs>
                    </a:gsLst>
                    <a:lin ang="5400000" scaled="1"/>
                  </a:gradFill>
                  <a:latin typeface="Impact" panose="020B0806030902050204" pitchFamily="34" charset="0"/>
                  <a:ea typeface="微软雅黑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990" b="0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1C6299"/>
                      </a:gs>
                      <a:gs pos="100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Impact" panose="020B0806030902050204" pitchFamily="34" charset="0"/>
                  <a:ea typeface="微软雅黑" charset="-122"/>
                  <a:cs typeface="+mn-cs"/>
                </a:rPr>
                <a:t>06</a:t>
              </a:r>
              <a:endParaRPr kumimoji="0" lang="zh-CN" altLang="en-US" sz="3990" b="0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1C6299"/>
                    </a:gs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/>
                <a:uLnTx/>
                <a:uFillTx/>
                <a:latin typeface="Impact" panose="020B0806030902050204" pitchFamily="34" charset="0"/>
                <a:ea typeface="微软雅黑" charset="-122"/>
                <a:cs typeface="+mn-cs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9068466" y="2654327"/>
              <a:ext cx="1245456" cy="470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175" b="1" spc="300" dirty="0">
                  <a:solidFill>
                    <a:srgbClr val="44546A">
                      <a:lumMod val="50000"/>
                    </a:srgbClr>
                  </a:solidFill>
                  <a:latin typeface="Times New Roman" panose="02020603050405020304" pitchFamily="18" charset="0"/>
                  <a:ea typeface="微软雅黑" charset="-122"/>
                  <a:cs typeface="Times New Roman" panose="02020603050405020304" pitchFamily="18" charset="0"/>
                </a:rPr>
                <a:t>创新点</a:t>
              </a:r>
              <a:endParaRPr lang="zh-CN" altLang="en-US" sz="2175" b="1" spc="300" dirty="0">
                <a:solidFill>
                  <a:srgbClr val="44546A">
                    <a:lumMod val="50000"/>
                  </a:srgbClr>
                </a:solidFill>
                <a:latin typeface="Times New Roman" panose="02020603050405020304" pitchFamily="18" charset="0"/>
                <a:ea typeface="微软雅黑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 advClick="0" advTm="1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898696" y="877403"/>
            <a:ext cx="10382466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1155576" y="69097"/>
            <a:ext cx="5197304" cy="781722"/>
          </a:xfrm>
          <a:prstGeom prst="rect">
            <a:avLst/>
          </a:prstGeom>
          <a:ln>
            <a:noFill/>
          </a:ln>
        </p:spPr>
        <p:txBody>
          <a:bodyPr vert="horz" lIns="0" tIns="43715" rIns="87431" bIns="43715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zh-CN" sz="2485" b="1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charset="-122"/>
                <a:sym typeface="+mn-ea"/>
              </a:rPr>
              <a:t>Backgroun</a:t>
            </a:r>
            <a:r>
              <a:rPr lang="en-US" altLang="zh-CN" sz="2485" b="1" dirty="0">
                <a:solidFill>
                  <a:sysClr val="windowText" lastClr="000000"/>
                </a:solidFill>
                <a:latin typeface="Arial" panose="020B0604020202020204"/>
                <a:ea typeface="微软雅黑" charset="-122"/>
                <a:sym typeface="+mn-ea"/>
              </a:rPr>
              <a:t>d</a:t>
            </a:r>
            <a:endParaRPr kumimoji="0" lang="zh-CN" altLang="en-US" sz="2485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62074" y="303052"/>
            <a:ext cx="693545" cy="592320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45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41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53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rPr>
                <a:t>1.1</a:t>
              </a:r>
              <a:endParaRPr kumimoji="0" lang="zh-CN" altLang="en-US" sz="153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45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898696" y="6445350"/>
            <a:ext cx="1883410" cy="238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55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rPr>
              <a:t>自强不息 厚德载物</a:t>
            </a:r>
            <a:endParaRPr kumimoji="0" lang="zh-CN" altLang="en-US" sz="955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822" y="318972"/>
            <a:ext cx="1814652" cy="53153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267247" y="6432299"/>
            <a:ext cx="11657506" cy="275374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2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967475" y="6445350"/>
            <a:ext cx="2413000" cy="238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955" spc="300" dirty="0">
                <a:solidFill>
                  <a:prstClr val="white"/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955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charset="-122"/>
              <a:cs typeface="Arial" panose="020B0604020202020204" pitchFamily="34" charset="0"/>
            </a:endParaRPr>
          </a:p>
        </p:txBody>
      </p:sp>
      <p:sp>
        <p:nvSpPr>
          <p:cNvPr id="42" name="矩形: 圆角 41"/>
          <p:cNvSpPr/>
          <p:nvPr/>
        </p:nvSpPr>
        <p:spPr>
          <a:xfrm>
            <a:off x="511716" y="895965"/>
            <a:ext cx="11021230" cy="1762163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25" dirty="0"/>
          </a:p>
        </p:txBody>
      </p:sp>
      <p:sp>
        <p:nvSpPr>
          <p:cNvPr id="9" name="圆角矩形 8"/>
          <p:cNvSpPr/>
          <p:nvPr/>
        </p:nvSpPr>
        <p:spPr>
          <a:xfrm>
            <a:off x="1579880" y="1400810"/>
            <a:ext cx="3453765" cy="905510"/>
          </a:xfrm>
          <a:prstGeom prst="roundRect">
            <a:avLst/>
          </a:prstGeom>
          <a:ln w="25400">
            <a:solidFill>
              <a:srgbClr val="1C6299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kumimoji="1" lang="zh-CN" altLang="en-US"/>
              <a:t>数据模态的增加，异常检测的问题在大型数据库中变得越来越具有挑战性。</a:t>
            </a:r>
            <a:endParaRPr kumimoji="1"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580515" y="3054985"/>
            <a:ext cx="3454400" cy="747395"/>
          </a:xfrm>
          <a:prstGeom prst="roundRect">
            <a:avLst/>
          </a:prstGeom>
          <a:ln w="25400">
            <a:solidFill>
              <a:srgbClr val="1C6299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kumimoji="1" lang="zh-CN" altLang="en-US"/>
              <a:t>跨设备同步数据库是昂贵的，导致训练数据可用性有限。</a:t>
            </a:r>
            <a:endParaRPr kumimoji="1"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237095" y="3803650"/>
            <a:ext cx="3453765" cy="747395"/>
          </a:xfrm>
          <a:prstGeom prst="roundRect">
            <a:avLst/>
          </a:prstGeom>
          <a:ln w="25400">
            <a:solidFill>
              <a:srgbClr val="1C6299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由于缺乏标记数据，以及</a:t>
            </a:r>
            <a:r>
              <a:rPr kumimoji="1" lang="zh-CN" altLang="en-US"/>
              <a:t>高数据波动性监督学习方法不</a:t>
            </a:r>
            <a:r>
              <a:rPr kumimoji="1" lang="zh-CN" altLang="en-US"/>
              <a:t>可行。</a:t>
            </a:r>
            <a:endParaRPr kumimoji="1"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7009765" y="2058035"/>
            <a:ext cx="3453765" cy="905510"/>
          </a:xfrm>
          <a:prstGeom prst="roundRect">
            <a:avLst/>
          </a:prstGeom>
          <a:ln w="25400">
            <a:solidFill>
              <a:srgbClr val="1C6299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kumimoji="1" lang="zh-CN" altLang="en-US"/>
              <a:t>基于数学统计和时序预测的需要耗费大量的时间去确定异常准确性</a:t>
            </a:r>
            <a:r>
              <a:rPr kumimoji="1" lang="zh-CN" altLang="en-US"/>
              <a:t>低。</a:t>
            </a:r>
            <a:endParaRPr kumimoji="1"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581150" y="4551045"/>
            <a:ext cx="3453765" cy="905510"/>
          </a:xfrm>
          <a:prstGeom prst="roundRect">
            <a:avLst/>
          </a:prstGeom>
          <a:ln w="25400">
            <a:solidFill>
              <a:srgbClr val="1C6299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现有方法缺乏实际可用性，无法在线快速寻找异常、</a:t>
            </a:r>
            <a:r>
              <a:rPr kumimoji="1" lang="zh-CN" altLang="en-US"/>
              <a:t>原因分析。</a:t>
            </a:r>
            <a:endParaRPr kumimoji="1" lang="zh-CN" altLang="en-US"/>
          </a:p>
        </p:txBody>
      </p:sp>
      <p:sp>
        <p:nvSpPr>
          <p:cNvPr id="16" name="流程图: 决策 15"/>
          <p:cNvSpPr/>
          <p:nvPr/>
        </p:nvSpPr>
        <p:spPr>
          <a:xfrm>
            <a:off x="860425" y="1586865"/>
            <a:ext cx="294640" cy="3397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流程图: 决策 16"/>
          <p:cNvSpPr/>
          <p:nvPr/>
        </p:nvSpPr>
        <p:spPr>
          <a:xfrm>
            <a:off x="860425" y="3259455"/>
            <a:ext cx="294640" cy="3397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流程图: 决策 17"/>
          <p:cNvSpPr/>
          <p:nvPr/>
        </p:nvSpPr>
        <p:spPr>
          <a:xfrm>
            <a:off x="6539865" y="2318385"/>
            <a:ext cx="294640" cy="3397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流程图: 决策 18"/>
          <p:cNvSpPr/>
          <p:nvPr/>
        </p:nvSpPr>
        <p:spPr>
          <a:xfrm>
            <a:off x="6539865" y="3950970"/>
            <a:ext cx="294640" cy="3397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流程图: 决策 19"/>
          <p:cNvSpPr/>
          <p:nvPr/>
        </p:nvSpPr>
        <p:spPr>
          <a:xfrm>
            <a:off x="861060" y="4829810"/>
            <a:ext cx="294640" cy="3397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: 圆角 41"/>
          <p:cNvSpPr/>
          <p:nvPr/>
        </p:nvSpPr>
        <p:spPr>
          <a:xfrm>
            <a:off x="579026" y="1004550"/>
            <a:ext cx="11021230" cy="1762163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25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898696" y="877403"/>
            <a:ext cx="10382466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1155576" y="69097"/>
            <a:ext cx="5197304" cy="781722"/>
          </a:xfrm>
          <a:prstGeom prst="rect">
            <a:avLst/>
          </a:prstGeom>
          <a:ln>
            <a:noFill/>
          </a:ln>
        </p:spPr>
        <p:txBody>
          <a:bodyPr vert="horz" lIns="0" tIns="43715" rIns="87431" bIns="43715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en-US" altLang="zh-CN" sz="2485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charset="-122"/>
                <a:cs typeface="+mj-cs"/>
              </a:rPr>
              <a:t>Bcakground</a:t>
            </a:r>
            <a:endParaRPr kumimoji="0" lang="en-US" altLang="zh-CN" sz="2485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62074" y="303052"/>
            <a:ext cx="693545" cy="592320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45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41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53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rPr>
                <a:t>1.2</a:t>
              </a:r>
              <a:endParaRPr kumimoji="0" lang="zh-CN" altLang="en-US" sz="153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45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898696" y="6445350"/>
            <a:ext cx="1883410" cy="238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55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rPr>
              <a:t>自强不息 厚德载物</a:t>
            </a:r>
            <a:endParaRPr kumimoji="0" lang="zh-CN" altLang="en-US" sz="955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822" y="318972"/>
            <a:ext cx="1814652" cy="53153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267247" y="6432299"/>
            <a:ext cx="11657506" cy="275374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2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967475" y="6445350"/>
            <a:ext cx="2413000" cy="238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955" spc="300" dirty="0">
                <a:solidFill>
                  <a:prstClr val="white"/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955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1810" y="1184910"/>
            <a:ext cx="11227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ICDM-2020,</a:t>
            </a:r>
            <a:r>
              <a:rPr lang="zh-CN" altLang="en-US"/>
              <a:t>Multivariate Time-series Anomaly Detection via</a:t>
            </a:r>
            <a:r>
              <a:rPr lang="en-US" altLang="zh-CN"/>
              <a:t> </a:t>
            </a:r>
            <a:r>
              <a:rPr lang="zh-CN" altLang="en-US"/>
              <a:t>Graph Attention Network（MTAD-GAT）提到的方法，</a:t>
            </a:r>
            <a:endParaRPr lang="zh-CN" altLang="en-US"/>
          </a:p>
          <a:p>
            <a:pPr algn="l"/>
            <a:r>
              <a:rPr lang="zh-CN" altLang="en-US"/>
              <a:t>该方法出现的原因是因为之前的方法并不能</a:t>
            </a:r>
            <a:r>
              <a:rPr lang="zh-CN" altLang="en-US"/>
              <a:t>有效捕获多</a:t>
            </a:r>
            <a:r>
              <a:rPr lang="zh-CN" altLang="en-US"/>
              <a:t>变量信息之间的关系，</a:t>
            </a:r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5" name="图片 4" descr="截屏2023-07-10 22.04.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0" y="2135505"/>
            <a:ext cx="9944735" cy="3841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: 圆角 41"/>
          <p:cNvSpPr/>
          <p:nvPr/>
        </p:nvSpPr>
        <p:spPr>
          <a:xfrm>
            <a:off x="579026" y="1004550"/>
            <a:ext cx="11021230" cy="1762163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25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898696" y="877403"/>
            <a:ext cx="10382466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462074" y="303052"/>
            <a:ext cx="693545" cy="592320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45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41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53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rPr>
                <a:t>1.3</a:t>
              </a:r>
              <a:endParaRPr kumimoji="0" lang="en-US" altLang="zh-CN" sz="153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45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898696" y="6445350"/>
            <a:ext cx="1883410" cy="238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55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rPr>
              <a:t>自强不息 厚德载物</a:t>
            </a:r>
            <a:endParaRPr kumimoji="0" lang="zh-CN" altLang="en-US" sz="955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822" y="318972"/>
            <a:ext cx="1814652" cy="53153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267247" y="6432299"/>
            <a:ext cx="11657506" cy="275374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2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967475" y="6445350"/>
            <a:ext cx="2413000" cy="238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955" spc="300" dirty="0">
                <a:solidFill>
                  <a:prstClr val="white"/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955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charset="-122"/>
              <a:cs typeface="Arial" panose="020B0604020202020204" pitchFamily="34" charset="0"/>
            </a:endParaRPr>
          </a:p>
        </p:txBody>
      </p:sp>
      <p:sp>
        <p:nvSpPr>
          <p:cNvPr id="4" name="标题占位符 1"/>
          <p:cNvSpPr txBox="1"/>
          <p:nvPr/>
        </p:nvSpPr>
        <p:spPr>
          <a:xfrm>
            <a:off x="1155576" y="69097"/>
            <a:ext cx="5197304" cy="781722"/>
          </a:xfrm>
          <a:prstGeom prst="rect">
            <a:avLst/>
          </a:prstGeom>
          <a:ln>
            <a:noFill/>
          </a:ln>
        </p:spPr>
        <p:txBody>
          <a:bodyPr vert="horz" lIns="0" tIns="43715" rIns="87431" bIns="43715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en-US" altLang="zh-CN" sz="2485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charset="-122"/>
                <a:cs typeface="+mj-cs"/>
              </a:rPr>
              <a:t>Bcakground</a:t>
            </a:r>
            <a:endParaRPr kumimoji="0" lang="en-US" altLang="zh-CN" sz="2485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charset="-122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0555" y="1116965"/>
            <a:ext cx="135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创新点：</a:t>
            </a:r>
            <a:r>
              <a:rPr lang="en-US" altLang="zh-CN"/>
              <a:t>    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529080" y="1485265"/>
            <a:ext cx="33934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、首次使用并行的两个图注意力机制学习特征与时序之间的关系。</a:t>
            </a:r>
            <a:endParaRPr lang="zh-CN" altLang="en-US"/>
          </a:p>
        </p:txBody>
      </p:sp>
      <p:pic>
        <p:nvPicPr>
          <p:cNvPr id="8" name="图片 7" descr="截屏2023-07-11 15.55.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220" y="2445385"/>
            <a:ext cx="3035300" cy="3683000"/>
          </a:xfrm>
          <a:prstGeom prst="rect">
            <a:avLst/>
          </a:prstGeom>
        </p:spPr>
      </p:pic>
      <p:pic>
        <p:nvPicPr>
          <p:cNvPr id="9" name="图片 8" descr="截屏2023-07-11 15.57.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553335"/>
            <a:ext cx="3784600" cy="34671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687185" y="1485265"/>
            <a:ext cx="33934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</a:t>
            </a:r>
            <a:r>
              <a:rPr lang="zh-CN" altLang="en-US"/>
              <a:t>、在进行异常检测的时候，利用了两种方式。对单变量和多变量都具有较强</a:t>
            </a:r>
            <a:r>
              <a:rPr lang="zh-CN" altLang="en-US"/>
              <a:t>可解释性。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: 圆角 41"/>
          <p:cNvSpPr/>
          <p:nvPr/>
        </p:nvSpPr>
        <p:spPr>
          <a:xfrm>
            <a:off x="579026" y="1004550"/>
            <a:ext cx="11021230" cy="1762163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25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898696" y="877403"/>
            <a:ext cx="10382466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462074" y="303052"/>
            <a:ext cx="693545" cy="592320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45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41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53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rPr>
                <a:t>1.3</a:t>
              </a:r>
              <a:endParaRPr kumimoji="0" lang="en-US" altLang="zh-CN" sz="153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45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898696" y="6445350"/>
            <a:ext cx="1883410" cy="238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55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rPr>
              <a:t>自强不息 厚德载物</a:t>
            </a:r>
            <a:endParaRPr kumimoji="0" lang="zh-CN" altLang="en-US" sz="955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822" y="318972"/>
            <a:ext cx="1814652" cy="53153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267247" y="6432299"/>
            <a:ext cx="11657506" cy="275374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2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967475" y="6445350"/>
            <a:ext cx="2413000" cy="238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955" spc="300" dirty="0">
                <a:solidFill>
                  <a:prstClr val="white"/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955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charset="-122"/>
              <a:cs typeface="Arial" panose="020B0604020202020204" pitchFamily="34" charset="0"/>
            </a:endParaRPr>
          </a:p>
        </p:txBody>
      </p:sp>
      <p:sp>
        <p:nvSpPr>
          <p:cNvPr id="4" name="标题占位符 1"/>
          <p:cNvSpPr txBox="1"/>
          <p:nvPr/>
        </p:nvSpPr>
        <p:spPr>
          <a:xfrm>
            <a:off x="1155576" y="69097"/>
            <a:ext cx="5197304" cy="781722"/>
          </a:xfrm>
          <a:prstGeom prst="rect">
            <a:avLst/>
          </a:prstGeom>
          <a:ln>
            <a:noFill/>
          </a:ln>
        </p:spPr>
        <p:txBody>
          <a:bodyPr vert="horz" lIns="0" tIns="43715" rIns="87431" bIns="43715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en-US" altLang="zh-CN" sz="2485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charset="-122"/>
                <a:cs typeface="+mj-cs"/>
              </a:rPr>
              <a:t>Bcakground</a:t>
            </a:r>
            <a:endParaRPr kumimoji="0" lang="en-US" altLang="zh-CN" sz="2485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charset="-122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8525" y="1149350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存在的</a:t>
            </a:r>
            <a:r>
              <a:rPr lang="zh-CN" altLang="en-US"/>
              <a:t>问题：</a:t>
            </a:r>
            <a:r>
              <a:rPr lang="en-US" altLang="zh-CN"/>
              <a:t>    </a:t>
            </a:r>
            <a:endParaRPr lang="en-US" altLang="zh-CN"/>
          </a:p>
        </p:txBody>
      </p:sp>
      <p:sp>
        <p:nvSpPr>
          <p:cNvPr id="2" name="右箭头 1"/>
          <p:cNvSpPr/>
          <p:nvPr/>
        </p:nvSpPr>
        <p:spPr>
          <a:xfrm rot="5400000">
            <a:off x="2760345" y="3024505"/>
            <a:ext cx="987425" cy="261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032625" y="1802765"/>
            <a:ext cx="3018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使用了卷积以及</a:t>
            </a:r>
            <a:r>
              <a:rPr lang="en-US" altLang="zh-CN"/>
              <a:t>GRU</a:t>
            </a:r>
            <a:r>
              <a:rPr lang="zh-CN" altLang="en-US"/>
              <a:t>模型。</a:t>
            </a:r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5400000">
            <a:off x="7958455" y="3006725"/>
            <a:ext cx="987425" cy="261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Rounded Rectangle 7"/>
          <p:cNvSpPr/>
          <p:nvPr/>
        </p:nvSpPr>
        <p:spPr>
          <a:xfrm flipH="1">
            <a:off x="1157605" y="1768475"/>
            <a:ext cx="4196080" cy="642620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1"/>
              </a:gs>
              <a:gs pos="52000">
                <a:srgbClr val="0070C0"/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6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由于输入窗口的大小恒定，</a:t>
            </a:r>
            <a:r>
              <a:rPr lang="zh-CN" altLang="en-US" sz="1600">
                <a:sym typeface="+mn-ea"/>
              </a:rPr>
              <a:t>在数据密集，维度变更的情况下。</a:t>
            </a:r>
            <a:endParaRPr lang="zh-CN" altLang="en-US" sz="1600"/>
          </a:p>
          <a:p>
            <a:pPr algn="ctr"/>
            <a:endParaRPr lang="zh-CN" altLang="en-US" sz="16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Rounded Rectangle 7"/>
          <p:cNvSpPr/>
          <p:nvPr/>
        </p:nvSpPr>
        <p:spPr>
          <a:xfrm flipH="1">
            <a:off x="6353175" y="1782445"/>
            <a:ext cx="4196715" cy="614680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1"/>
              </a:gs>
              <a:gs pos="52000">
                <a:srgbClr val="0070C0"/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使用了卷积和</a:t>
            </a:r>
            <a:r>
              <a:rPr lang="en-US" altLang="zh-CN" sz="16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GRU</a:t>
            </a:r>
            <a:r>
              <a:rPr lang="zh-CN" altLang="en-US" sz="16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模型</a:t>
            </a:r>
            <a:endParaRPr lang="zh-CN" altLang="en-US" sz="16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1155700" y="3865245"/>
            <a:ext cx="4197350" cy="7607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、无法更有效的捕获时序信息，存在丢失时间趋势的风险。</a:t>
            </a:r>
            <a:endParaRPr lang="zh-CN" altLang="en-US" b="1">
              <a:solidFill>
                <a:schemeClr val="tx1"/>
              </a:solidFill>
            </a:endParaRPr>
          </a:p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5" name="矩形: 圆角 31"/>
          <p:cNvSpPr/>
          <p:nvPr/>
        </p:nvSpPr>
        <p:spPr>
          <a:xfrm>
            <a:off x="1155700" y="5125085"/>
            <a:ext cx="4197985" cy="7321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、只能在特定的数据集中表现较好。</a:t>
            </a:r>
            <a:endParaRPr lang="zh-CN" altLang="en-US" b="1">
              <a:solidFill>
                <a:schemeClr val="tx1"/>
              </a:solidFill>
            </a:endParaRPr>
          </a:p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7" name="矩形: 圆角 31"/>
          <p:cNvSpPr/>
          <p:nvPr/>
        </p:nvSpPr>
        <p:spPr>
          <a:xfrm>
            <a:off x="6353175" y="3879215"/>
            <a:ext cx="4197985" cy="7321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训练时间太长，缺乏实际使用价值。</a:t>
            </a:r>
            <a:endParaRPr lang="zh-CN" altLang="en-US" b="1">
              <a:solidFill>
                <a:schemeClr val="tx1"/>
              </a:solidFill>
            </a:endParaRPr>
          </a:p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898696" y="877403"/>
            <a:ext cx="10382466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1155576" y="69097"/>
            <a:ext cx="5197304" cy="781722"/>
          </a:xfrm>
          <a:prstGeom prst="rect">
            <a:avLst/>
          </a:prstGeom>
          <a:ln>
            <a:noFill/>
          </a:ln>
        </p:spPr>
        <p:txBody>
          <a:bodyPr vert="horz" lIns="0" tIns="43715" rIns="87431" bIns="43715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en-US" altLang="zh-CN" sz="2485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charset="-122"/>
                <a:cs typeface="+mj-cs"/>
              </a:rPr>
              <a:t>Meth</a:t>
            </a:r>
            <a:r>
              <a:rPr kumimoji="0" lang="en-US" altLang="zh-CN" sz="2485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charset="-122"/>
                <a:cs typeface="+mj-cs"/>
              </a:rPr>
              <a:t>od</a:t>
            </a:r>
            <a:endParaRPr kumimoji="0" lang="en-US" altLang="zh-CN" sz="2485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62074" y="303052"/>
            <a:ext cx="693545" cy="592320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45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41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53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rPr>
                <a:t>2.1</a:t>
              </a:r>
              <a:endParaRPr kumimoji="0" lang="zh-CN" altLang="en-US" sz="153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45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898696" y="6445350"/>
            <a:ext cx="1883410" cy="238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55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rPr>
              <a:t>自强不息 厚德载物</a:t>
            </a:r>
            <a:endParaRPr kumimoji="0" lang="zh-CN" altLang="en-US" sz="955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822" y="318972"/>
            <a:ext cx="1814652" cy="53153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267247" y="6432299"/>
            <a:ext cx="11657506" cy="275374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2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967475" y="6445350"/>
            <a:ext cx="2413000" cy="238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955" spc="300" dirty="0">
                <a:solidFill>
                  <a:prstClr val="white"/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955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2280" y="862330"/>
            <a:ext cx="10571480" cy="31737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289175" y="4198620"/>
                <a:ext cx="4064000" cy="1800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</a:t>
                </a:r>
                <a:r>
                  <a:rPr lang="zh-CN" altLang="en-US"/>
                  <a:t>、使用输入窗口和零填充（</a:t>
                </a:r>
                <a:r>
                  <a:rPr lang="en-US" altLang="zh-CN"/>
                  <a:t>F</a:t>
                </a:r>
                <a:r>
                  <a:rPr lang="zh-CN" altLang="en-US"/>
                  <a:t>）初始化</a:t>
                </a:r>
                <a:r>
                  <a:rPr lang="zh-CN" altLang="en-US"/>
                  <a:t>输入。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en-US" altLang="zh-CN"/>
                  <a:t>2</a:t>
                </a:r>
                <a:r>
                  <a:rPr lang="zh-CN" altLang="en-US"/>
                  <a:t>、利用</a:t>
                </a:r>
                <a:r>
                  <a:rPr lang="en-US" altLang="zh-CN"/>
                  <a:t>transformer</a:t>
                </a:r>
                <a:r>
                  <a:rPr lang="zh-CN" altLang="en-US"/>
                  <a:t>以及</a:t>
                </a:r>
                <a:r>
                  <a:rPr lang="zh-CN" altLang="en-US" b="1"/>
                  <a:t>两个解码器</a:t>
                </a:r>
                <a:r>
                  <a:rPr lang="zh-CN" altLang="en-US"/>
                  <a:t>得到两个输出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，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/>
              </a:p>
              <a:p>
                <a:endParaRPr lang="en-US" altLang="zh-CN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175" y="4198620"/>
                <a:ext cx="4064000" cy="18008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7781290" y="4266565"/>
            <a:ext cx="44107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、使用第一阶段的解码器损失作为异常得分，经过位置编码重构第一编码器</a:t>
            </a:r>
            <a:r>
              <a:rPr lang="zh-CN" altLang="en-US"/>
              <a:t>的输入。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、使用重构后的输入得到最终结果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截屏2023-07-11 16.28.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2280" y="5162550"/>
            <a:ext cx="372745" cy="365125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1081405" y="3897630"/>
            <a:ext cx="857885" cy="368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en-US" altLang="zh-CN" dirty="0"/>
              <a:t>step1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6487492" y="3897722"/>
            <a:ext cx="2125345" cy="368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p>
            <a:r>
              <a:rPr lang="en-US" altLang="zh-CN" dirty="0"/>
              <a:t>step2</a:t>
            </a:r>
            <a:r>
              <a:rPr lang="zh-CN" altLang="en-US" dirty="0"/>
              <a:t>（自我</a:t>
            </a:r>
            <a:r>
              <a:rPr lang="zh-CN" altLang="en-US" dirty="0"/>
              <a:t>调节）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898696" y="877403"/>
            <a:ext cx="10382466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1155576" y="69097"/>
            <a:ext cx="5197304" cy="781722"/>
          </a:xfrm>
          <a:prstGeom prst="rect">
            <a:avLst/>
          </a:prstGeom>
          <a:ln>
            <a:noFill/>
          </a:ln>
        </p:spPr>
        <p:txBody>
          <a:bodyPr vert="horz" lIns="0" tIns="43715" rIns="87431" bIns="43715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en-US" altLang="zh-CN" sz="2485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charset="-122"/>
                <a:cs typeface="+mj-cs"/>
              </a:rPr>
              <a:t>Meth</a:t>
            </a:r>
            <a:r>
              <a:rPr kumimoji="0" lang="en-US" altLang="zh-CN" sz="2485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charset="-122"/>
                <a:cs typeface="+mj-cs"/>
              </a:rPr>
              <a:t>od</a:t>
            </a:r>
            <a:endParaRPr kumimoji="0" lang="en-US" altLang="zh-CN" sz="2485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62074" y="303052"/>
            <a:ext cx="693545" cy="592320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45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41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53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rPr>
                <a:t>2.1</a:t>
              </a:r>
              <a:endParaRPr kumimoji="0" lang="zh-CN" altLang="en-US" sz="153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45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898696" y="6445350"/>
            <a:ext cx="1883410" cy="238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55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rPr>
              <a:t>自强不息 厚德载物</a:t>
            </a:r>
            <a:endParaRPr kumimoji="0" lang="zh-CN" altLang="en-US" sz="955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822" y="318972"/>
            <a:ext cx="1814652" cy="53153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267247" y="6432299"/>
            <a:ext cx="11657506" cy="275374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2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967475" y="6445350"/>
            <a:ext cx="2413000" cy="238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955" spc="300" dirty="0">
                <a:solidFill>
                  <a:prstClr val="white"/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955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charset="-122"/>
              <a:cs typeface="Arial" panose="020B0604020202020204" pitchFamily="34" charset="0"/>
            </a:endParaRPr>
          </a:p>
        </p:txBody>
      </p:sp>
      <p:pic>
        <p:nvPicPr>
          <p:cNvPr id="2" name="图片 1" descr="截屏2023-07-11 16.53.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05" y="1055370"/>
            <a:ext cx="9058275" cy="1718945"/>
          </a:xfrm>
          <a:prstGeom prst="rect">
            <a:avLst/>
          </a:prstGeom>
        </p:spPr>
      </p:pic>
      <p:pic>
        <p:nvPicPr>
          <p:cNvPr id="4" name="图片 3" descr="截屏2023-07-11 16.53.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405" y="3129915"/>
            <a:ext cx="643255" cy="7543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46275" y="3432810"/>
            <a:ext cx="5283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Position encoding </a:t>
            </a:r>
            <a:r>
              <a:rPr lang="zh-CN" altLang="en-US"/>
              <a:t>位置编码：捕获窗口</a:t>
            </a:r>
            <a:r>
              <a:rPr lang="zh-CN" altLang="en-US"/>
              <a:t>的时序</a:t>
            </a:r>
            <a:r>
              <a:rPr lang="zh-CN" altLang="en-US"/>
              <a:t>信息</a:t>
            </a:r>
            <a:endParaRPr lang="zh-CN" altLang="en-US"/>
          </a:p>
        </p:txBody>
      </p:sp>
      <p:pic>
        <p:nvPicPr>
          <p:cNvPr id="7" name="图片 6" descr="截屏2023-07-11 16.58.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405" y="4008120"/>
            <a:ext cx="3268980" cy="9099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52950" y="4328795"/>
            <a:ext cx="452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利用多头注意力机制，获取多元特征</a:t>
            </a:r>
            <a:r>
              <a:rPr lang="zh-CN" altLang="en-US"/>
              <a:t>权重。</a:t>
            </a:r>
            <a:endParaRPr lang="zh-CN" altLang="en-US"/>
          </a:p>
        </p:txBody>
      </p:sp>
      <p:pic>
        <p:nvPicPr>
          <p:cNvPr id="9" name="图片 8" descr="截屏2023-07-11 17.20.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700" y="5201920"/>
            <a:ext cx="1143000" cy="3937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651125" y="5178425"/>
            <a:ext cx="5284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sequence mask</a:t>
            </a:r>
            <a:r>
              <a:rPr lang="zh-CN" altLang="en-US"/>
              <a:t>：防止解码器学习到未来的</a:t>
            </a:r>
            <a:r>
              <a:rPr lang="zh-CN" altLang="en-US"/>
              <a:t>数据。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898696" y="877403"/>
            <a:ext cx="10382466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1155576" y="69097"/>
            <a:ext cx="5197304" cy="781722"/>
          </a:xfrm>
          <a:prstGeom prst="rect">
            <a:avLst/>
          </a:prstGeom>
          <a:ln>
            <a:noFill/>
          </a:ln>
        </p:spPr>
        <p:txBody>
          <a:bodyPr vert="horz" lIns="0" tIns="43715" rIns="87431" bIns="43715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en-US" altLang="zh-CN" sz="2485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charset="-122"/>
                <a:cs typeface="+mj-cs"/>
              </a:rPr>
              <a:t>Meth</a:t>
            </a:r>
            <a:r>
              <a:rPr kumimoji="0" lang="en-US" altLang="zh-CN" sz="2485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charset="-122"/>
                <a:cs typeface="+mj-cs"/>
              </a:rPr>
              <a:t>od</a:t>
            </a:r>
            <a:endParaRPr kumimoji="0" lang="en-US" altLang="zh-CN" sz="2485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62074" y="303052"/>
            <a:ext cx="693545" cy="592320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45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41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53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rPr>
                <a:t>2.1</a:t>
              </a:r>
              <a:endParaRPr kumimoji="0" lang="zh-CN" altLang="en-US" sz="153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45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898696" y="6445350"/>
            <a:ext cx="1883410" cy="238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55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rPr>
              <a:t>自强不息 厚德载物</a:t>
            </a:r>
            <a:endParaRPr kumimoji="0" lang="zh-CN" altLang="en-US" sz="955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822" y="318972"/>
            <a:ext cx="1814652" cy="53153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267247" y="6432299"/>
            <a:ext cx="11657506" cy="275374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2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967475" y="6445350"/>
            <a:ext cx="2413000" cy="238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955" spc="300" dirty="0">
                <a:solidFill>
                  <a:prstClr val="white"/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955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8515" y="977265"/>
            <a:ext cx="3186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引入的对抗性训练：</a:t>
            </a:r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713865" y="2752090"/>
            <a:ext cx="1710690" cy="1090295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4234180" y="1859280"/>
            <a:ext cx="913130" cy="286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713865" y="1571625"/>
            <a:ext cx="2291715" cy="97345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242560" y="1679575"/>
            <a:ext cx="2032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第一解码器的目</a:t>
            </a:r>
            <a:r>
              <a:rPr lang="zh-CN" altLang="en-US"/>
              <a:t>标是完美的重构输</a:t>
            </a:r>
            <a:r>
              <a:rPr lang="zh-CN" altLang="en-US"/>
              <a:t>入。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242560" y="2752090"/>
            <a:ext cx="21094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第二解码器的目标尽可能的区别出重构输入与输入窗口</a:t>
            </a:r>
            <a:r>
              <a:rPr lang="en-US" altLang="zh-CN"/>
              <a:t>W</a:t>
            </a:r>
            <a:r>
              <a:rPr lang="zh-CN" altLang="en-US"/>
              <a:t>的</a:t>
            </a:r>
            <a:r>
              <a:rPr lang="zh-CN" altLang="en-US"/>
              <a:t>的差异。</a:t>
            </a:r>
            <a:endParaRPr lang="zh-CN" altLang="en-US"/>
          </a:p>
        </p:txBody>
      </p:sp>
      <p:sp>
        <p:nvSpPr>
          <p:cNvPr id="14" name="右箭头 13"/>
          <p:cNvSpPr/>
          <p:nvPr>
            <p:custDataLst>
              <p:tags r:id="rId6"/>
            </p:custDataLst>
          </p:nvPr>
        </p:nvSpPr>
        <p:spPr>
          <a:xfrm>
            <a:off x="4234180" y="3083560"/>
            <a:ext cx="913130" cy="286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>
            <p:custDataLst>
              <p:tags r:id="rId7"/>
            </p:custDataLst>
          </p:nvPr>
        </p:nvSpPr>
        <p:spPr>
          <a:xfrm rot="19980000">
            <a:off x="7313295" y="2868930"/>
            <a:ext cx="1495425" cy="286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>
            <p:custDataLst>
              <p:tags r:id="rId8"/>
            </p:custDataLst>
          </p:nvPr>
        </p:nvSpPr>
        <p:spPr>
          <a:xfrm rot="1380000">
            <a:off x="7358380" y="1859280"/>
            <a:ext cx="1435100" cy="286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8986520" y="2219325"/>
            <a:ext cx="2038350" cy="4762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-477520" y="4544060"/>
            <a:ext cx="7285990" cy="118618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510655" y="4176395"/>
            <a:ext cx="51752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在生成对抗训练</a:t>
            </a:r>
            <a:r>
              <a:rPr lang="zh-CN" altLang="en-US" b="1"/>
              <a:t>损失</a:t>
            </a:r>
            <a:r>
              <a:rPr lang="zh-CN" altLang="en-US"/>
              <a:t>时，不是单纯的计算损失累计，而是加入了一个十分接近</a:t>
            </a:r>
            <a:r>
              <a:rPr lang="en-US" altLang="zh-CN"/>
              <a:t>1</a:t>
            </a:r>
            <a:r>
              <a:rPr lang="zh-CN" altLang="en-US"/>
              <a:t>的新的参数。并且最初</a:t>
            </a:r>
            <a:r>
              <a:rPr lang="zh-CN" altLang="en-US"/>
              <a:t>条件下。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、最初保持重建窗口的高权重是为了确保输入</a:t>
            </a:r>
            <a:r>
              <a:rPr lang="zh-CN" altLang="en-US"/>
              <a:t>窗口重构不佳时的</a:t>
            </a:r>
            <a:r>
              <a:rPr lang="zh-CN" altLang="en-US"/>
              <a:t>稳定性。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、为了确保在焦点得分不准确时第二阶段训练的稳定性。所以初始时权重</a:t>
            </a:r>
            <a:r>
              <a:rPr lang="zh-CN" altLang="en-US"/>
              <a:t>小。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COMMONDATA" val="eyJoZGlkIjoiNGQ0ZGIzNDUxY2NiODA5MTFmOTBiMzdlNTI5N2IzYmY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TABLE_BEAUTIFY" val="smartTable{cae4e145-a2d1-4c21-85d1-c50635cc8e23}"/>
  <p:tag name="TABLE_ENDDRAG_ORIGIN_RECT" val="798*403"/>
  <p:tag name="TABLE_ENDDRAG_RECT" val="91*102*798*40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2680</Words>
  <Application>WPS 演示</Application>
  <PresentationFormat>宽屏</PresentationFormat>
  <Paragraphs>283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7" baseType="lpstr">
      <vt:lpstr>Arial</vt:lpstr>
      <vt:lpstr>宋体</vt:lpstr>
      <vt:lpstr>Wingdings</vt:lpstr>
      <vt:lpstr>Cambria Math</vt:lpstr>
      <vt:lpstr>Kingsoft Math</vt:lpstr>
      <vt:lpstr>微软雅黑</vt:lpstr>
      <vt:lpstr>汉仪旗黑</vt:lpstr>
      <vt:lpstr>Calibri</vt:lpstr>
      <vt:lpstr>Helvetica Neue</vt:lpstr>
      <vt:lpstr>微软雅黑</vt:lpstr>
      <vt:lpstr>汉仪书宋二KW</vt:lpstr>
      <vt:lpstr>宋体</vt:lpstr>
      <vt:lpstr>Arial Unicode MS</vt:lpstr>
      <vt:lpstr>Calibri</vt:lpstr>
      <vt:lpstr>等线</vt:lpstr>
      <vt:lpstr>Times New Roman</vt:lpstr>
      <vt:lpstr>方正仿宋简体</vt:lpstr>
      <vt:lpstr>方正仿宋_GBK</vt:lpstr>
      <vt:lpstr>Arial</vt:lpstr>
      <vt:lpstr>汉仪中等线KW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从前慢</cp:lastModifiedBy>
  <cp:revision>6</cp:revision>
  <dcterms:created xsi:type="dcterms:W3CDTF">2023-07-12T04:55:01Z</dcterms:created>
  <dcterms:modified xsi:type="dcterms:W3CDTF">2023-07-12T04:55:01Z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E1B95DB415F8908813E8AB64DFFCF0DD</vt:lpwstr>
  </property>
  <property fmtid="{D5CDD505-2E9C-101B-9397-08002B2CF9AE}" pid="3" name="KSOProductBuildVer">
    <vt:lpwstr>2052-4.6.1.7467</vt:lpwstr>
  </property>
</Properties>
</file>