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3"/>
  </p:notesMasterIdLst>
  <p:sldIdLst>
    <p:sldId id="3543" r:id="rId2"/>
    <p:sldId id="3595" r:id="rId3"/>
    <p:sldId id="3659" r:id="rId4"/>
    <p:sldId id="3672" r:id="rId5"/>
    <p:sldId id="3660" r:id="rId6"/>
    <p:sldId id="3661" r:id="rId7"/>
    <p:sldId id="3662" r:id="rId8"/>
    <p:sldId id="3663" r:id="rId9"/>
    <p:sldId id="3664" r:id="rId10"/>
    <p:sldId id="3665" r:id="rId11"/>
    <p:sldId id="42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h" initials="l" lastIdx="1" clrIdx="0">
    <p:extLst>
      <p:ext uri="{19B8F6BF-5375-455C-9EA6-DF929625EA0E}">
        <p15:presenceInfo xmlns:p15="http://schemas.microsoft.com/office/powerpoint/2012/main" userId="l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652" autoAdjust="0"/>
  </p:normalViewPr>
  <p:slideViewPr>
    <p:cSldViewPr snapToGrid="0">
      <p:cViewPr varScale="1">
        <p:scale>
          <a:sx n="161" d="100"/>
          <a:sy n="161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AFD70-45D6-4BD7-9272-DC6E6D1E5D5D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CB39-CEC1-4C61-9A61-294C58524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54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2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41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50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74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19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4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1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2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C0F1-BA2A-0F06-F6EC-75A3983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D5A6BA-2B97-5C35-5A90-7C211E2B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BA18C-394C-1D69-44E7-54CE1702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A7DC-A63A-99F1-54DE-7C9FF0E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24559-2330-79B1-5547-2DDAE34C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E438B-A2FB-B0A4-5E03-FFC78952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CBCED-5856-5565-4FC7-28A79137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A86A6-0B09-266A-3D38-56DABABB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D408-84C1-B4A2-984F-46E142C0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A3354-7B8A-A128-A6DB-38A4F60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191F0D-E99B-900B-412B-4343139BE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16E07A-3CAB-C285-400B-105338A6E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D980E-DEFF-25D9-B665-84FE51B2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3F44B-5C2A-835B-D6F9-08AD9BAE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DB325-0D10-2EA9-E8EE-1C739C96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0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AB3D-4108-46D6-168D-E089646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5C979-857B-1703-EE45-F64ECF72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52485-B63A-E261-5631-6C95A0E0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AEBDF-22B1-5EFD-152D-0C6923E5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118D-B8BF-9ACA-B308-E949E08D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9BBD9-32DE-2B3B-745A-501DBB25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09C99-31BA-6406-D84E-5E96D9BD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3D6EC-074F-62C5-62A8-D8F037E4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89542-9287-F2C2-3D38-8DE539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CFFF6-4982-F94D-7F0A-571A2796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C891-3EA2-ED81-DCC2-7FE51D0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8B7E9-8D81-7F67-E0F6-FAD31494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CA6FB-15CB-F62B-F291-B00F2FCA2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61C60-3E57-5AB8-FD14-42FC4BB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77C1E-3D19-B519-C83F-A1B23071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12B9F-3996-EAC0-7518-80DE5460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24FCF-883A-0A5F-C82D-F302538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FD8BC-3166-985A-8567-5BB00C7B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AED63-932B-00CE-E9F0-B3773AE6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DF424-63A6-4A94-787B-8C1E24534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83917-AB93-7F1C-0E8D-E2F108C3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89D871-B1F0-BEC1-7C0B-2CBD21BE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466CE1-473D-D47D-928C-422E027B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58B1F-A64A-D8C3-4509-68C422F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2350-AD38-C80A-D276-696B16F2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950552-AEBA-A9F3-3332-C62E5DE7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578E26-0458-0CF2-6A19-DFCFBFA2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5F97C9-0FC4-DE88-ACD3-2623BF06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8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1DD8E-6DF4-8D3C-25E3-9CD070E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976C4-FD25-9518-B1B7-1BE6E365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8E5D2-2F9F-2BF7-B93C-B9CC2DB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8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4E80-8734-9121-8CF8-C3FC0B05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F254A-9C9E-F539-FB76-0F47EEC0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4442B-879A-6022-C9F4-12E3F6D0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2244A-CC61-09BD-C6D7-56DD8590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FF2F1-8BC1-8C94-9A86-20619759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2213F-7224-B779-1BE8-8933B52C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ACCD-8BF0-052F-577D-5D7424E8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AFD24-177B-8E08-625F-78560DBF1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8361A-4E70-77FB-D6AB-BDB0E22E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B8619-384E-ADFE-15EF-7A489485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22E4D-69B1-EE0A-6F20-4EB6FCE6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9B3EB-94FD-834B-B396-5E64AEA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7F8456-A02A-9570-FED5-1EDBB27E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FB188-ED6A-9755-6451-88A8BBE6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E920C-D9DD-A3F6-4A87-E081204A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9893-9690-4705-A410-D7E2DA920CD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D806F-5B33-B4E8-E570-084D0CCB1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34845-265F-845D-3F05-9F7E474F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file:////var/folders/6w/0ftrt2wj1sx03zt3_zycm4_c0000gn/T/com.microsoft.Powerpoint/converted_emf.emf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6w/0ftrt2wj1sx03zt3_zycm4_c0000gn/T/com.microsoft.Powerpoint/converted_emf.em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8C87BFF-2982-AF4C-A26F-F21FA43EFD41}"/>
              </a:ext>
            </a:extLst>
          </p:cNvPr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+mj-ea"/>
                <a:ea typeface="+mj-ea"/>
              </a:rPr>
              <a:t>                    </a:t>
            </a:r>
            <a:r>
              <a:rPr lang="en-US" altLang="zh-CN" sz="2800" b="1" dirty="0">
                <a:latin typeface="+mj-ea"/>
                <a:ea typeface="+mj-ea"/>
              </a:rPr>
              <a:t>	</a:t>
            </a:r>
            <a:r>
              <a:rPr lang="en-US" altLang="zh-CN" sz="2800" b="1" dirty="0" err="1">
                <a:latin typeface="+mj-ea"/>
                <a:ea typeface="+mj-ea"/>
              </a:rPr>
              <a:t>ChartReader</a:t>
            </a:r>
            <a:r>
              <a:rPr lang="en-US" altLang="zh-CN" sz="2800" b="1" dirty="0">
                <a:latin typeface="+mj-ea"/>
                <a:ea typeface="+mj-ea"/>
              </a:rPr>
              <a:t>: A Unified Framework for Chart </a:t>
            </a:r>
            <a:r>
              <a:rPr lang="en-US" altLang="zh-CN" sz="2800" b="1" dirty="0" err="1">
                <a:latin typeface="+mj-ea"/>
                <a:ea typeface="+mj-ea"/>
              </a:rPr>
              <a:t>Derendering</a:t>
            </a:r>
            <a:r>
              <a:rPr lang="en-US" altLang="zh-CN" sz="2800" b="1" dirty="0">
                <a:latin typeface="+mj-ea"/>
                <a:ea typeface="+mj-ea"/>
              </a:rPr>
              <a:t> and Comprehension without Heuristic Rules</a:t>
            </a:r>
          </a:p>
          <a:p>
            <a:pPr algn="r"/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Proceedings of the ICCV 2023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68AB25-2BFC-A54A-BE99-D5759BC1D775}"/>
              </a:ext>
            </a:extLst>
          </p:cNvPr>
          <p:cNvSpPr txBox="1"/>
          <p:nvPr/>
        </p:nvSpPr>
        <p:spPr>
          <a:xfrm>
            <a:off x="9019602" y="4570768"/>
            <a:ext cx="214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汇报人：彭世松</a:t>
            </a:r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2024.06. </a:t>
            </a:r>
            <a:r>
              <a:rPr lang="en-US" altLang="zh-CN" b="1">
                <a:solidFill>
                  <a:srgbClr val="453D3A"/>
                </a:solidFill>
              </a:rPr>
              <a:t>05</a:t>
            </a:r>
            <a:endParaRPr lang="en-US" altLang="zh-CN" b="1" dirty="0">
              <a:solidFill>
                <a:srgbClr val="453D3A"/>
              </a:solidFill>
            </a:endParaRPr>
          </a:p>
        </p:txBody>
      </p:sp>
      <p:pic>
        <p:nvPicPr>
          <p:cNvPr id="25" name="图片 24" descr="2015916225123342.jpg">
            <a:extLst>
              <a:ext uri="{FF2B5EF4-FFF2-40B4-BE49-F238E27FC236}">
                <a16:creationId xmlns:a16="http://schemas.microsoft.com/office/drawing/2014/main" id="{4A86B1D0-F096-8947-A3EA-15CDA9EE98B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70" y="2041647"/>
            <a:ext cx="2466589" cy="200436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9915D39-82C2-C34E-BC15-E2D697034ABB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C77B73-6F39-4866-8A31-A09F96EBE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350" y="4462790"/>
            <a:ext cx="882967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705A6F-C359-4B94-D13F-8402D0F71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234" y="2422085"/>
            <a:ext cx="4591691" cy="17052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456D0D-D056-22BD-3E0F-19005190B130}"/>
              </a:ext>
            </a:extLst>
          </p:cNvPr>
          <p:cNvSpPr txBox="1"/>
          <p:nvPr/>
        </p:nvSpPr>
        <p:spPr>
          <a:xfrm>
            <a:off x="3349685" y="200988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D42630-2A75-F200-7E8D-439F10953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326" y="2490656"/>
            <a:ext cx="3781953" cy="18766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0FA451-BE85-B42E-6E9E-37CC7FA6682C}"/>
              </a:ext>
            </a:extLst>
          </p:cNvPr>
          <p:cNvSpPr txBox="1"/>
          <p:nvPr/>
        </p:nvSpPr>
        <p:spPr>
          <a:xfrm>
            <a:off x="8334527" y="192983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1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Thanks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Background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F292AAA-639F-A62C-9E92-D8A245F5B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DAB9618-AFBA-45CA-9B64-979200FFF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0270"/>
              </p:ext>
            </p:extLst>
          </p:nvPr>
        </p:nvGraphicFramePr>
        <p:xfrm>
          <a:off x="924314" y="1357539"/>
          <a:ext cx="10330671" cy="377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517">
                  <a:extLst>
                    <a:ext uri="{9D8B030D-6E8A-4147-A177-3AD203B41FA5}">
                      <a16:colId xmlns:a16="http://schemas.microsoft.com/office/drawing/2014/main" val="2764819229"/>
                    </a:ext>
                  </a:extLst>
                </a:gridCol>
                <a:gridCol w="1731267">
                  <a:extLst>
                    <a:ext uri="{9D8B030D-6E8A-4147-A177-3AD203B41FA5}">
                      <a16:colId xmlns:a16="http://schemas.microsoft.com/office/drawing/2014/main" val="2375732218"/>
                    </a:ext>
                  </a:extLst>
                </a:gridCol>
                <a:gridCol w="6236887">
                  <a:extLst>
                    <a:ext uri="{9D8B030D-6E8A-4147-A177-3AD203B41FA5}">
                      <a16:colId xmlns:a16="http://schemas.microsoft.com/office/drawing/2014/main" val="3639221101"/>
                    </a:ext>
                  </a:extLst>
                </a:gridCol>
              </a:tblGrid>
              <a:tr h="485322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现有问题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93092"/>
                  </a:ext>
                </a:extLst>
              </a:tr>
              <a:tr h="1353448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Chart </a:t>
                      </a:r>
                      <a:r>
                        <a:rPr lang="en-US" altLang="zh-CN" dirty="0" err="1"/>
                        <a:t>derendering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Chart to 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过度依赖于启发式规则，难以处理未知类别的图表，不具备通用性。例如</a:t>
                      </a:r>
                      <a:r>
                        <a:rPr lang="en-US" altLang="zh-CN" dirty="0" err="1"/>
                        <a:t>ChartOCR</a:t>
                      </a:r>
                      <a:r>
                        <a:rPr lang="zh-CN" altLang="en-US" dirty="0"/>
                        <a:t>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首先需要对图表进行分类，然后使用各种预定义的启发式规则检测不同的组件。为了避免复杂的规则制定，一些方法甚至只尝试处理一组有限的图表类型。这些限制阻碍了从未知类别中提取数据的能力。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82708"/>
                  </a:ext>
                </a:extLst>
              </a:tr>
              <a:tr h="804808"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Chart comprehension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 err="1"/>
                        <a:t>chartQA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严重依赖现成的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OCR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技术（光学字符识别）或从真实数据中预先提取的表格，忽略了图表的视觉和结构信息，演变成了纯文本的问答和摘要任务，对图表反解析没有帮助</a:t>
                      </a:r>
                      <a:r>
                        <a:rPr lang="zh-CN" altLang="en-US" dirty="0"/>
                        <a:t>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同时也存在依赖于预定义的规则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05043"/>
                  </a:ext>
                </a:extLst>
              </a:tr>
              <a:tr h="277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chart to text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2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6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-425450" y="653762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Background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F292AAA-639F-A62C-9E92-D8A245F5B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AD321E-F374-0A3D-1721-7073C02B0BC5}"/>
              </a:ext>
            </a:extLst>
          </p:cNvPr>
          <p:cNvSpPr txBox="1"/>
          <p:nvPr/>
        </p:nvSpPr>
        <p:spPr>
          <a:xfrm>
            <a:off x="594090" y="1169814"/>
            <a:ext cx="10602930" cy="2328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本文创新点：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、一个统一框架，集成了图表反解析和图表理解任务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、一个基于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的自动学习图表规则的图表组件检测模型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、扩展了预训练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的输入和位置嵌入，采用了数据变量替换技术改进跨任务训练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67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AC8B6B-C38D-C17E-46F9-31E467C38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2" y="1601123"/>
            <a:ext cx="11351628" cy="36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B34FE9-751B-F693-C155-3F2686A47288}"/>
              </a:ext>
            </a:extLst>
          </p:cNvPr>
          <p:cNvSpPr txBox="1"/>
          <p:nvPr/>
        </p:nvSpPr>
        <p:spPr>
          <a:xfrm>
            <a:off x="622459" y="836858"/>
            <a:ext cx="2002956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图表组件检测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FB4644-9B4D-4314-BCE3-C6A722AEC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691" y="1762584"/>
            <a:ext cx="4912201" cy="4548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C19186-7A0F-4B05-B6AE-518BF9BFD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39" y="3391752"/>
            <a:ext cx="3977641" cy="3818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023DF8-EAA2-4D15-BDF3-812EA1031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208" y="3701820"/>
            <a:ext cx="3344654" cy="6612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2D6BF3-BBCB-B661-316F-8E46C5212758}"/>
              </a:ext>
            </a:extLst>
          </p:cNvPr>
          <p:cNvSpPr txBox="1"/>
          <p:nvPr/>
        </p:nvSpPr>
        <p:spPr>
          <a:xfrm>
            <a:off x="1375483" y="297385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多头注意力机制将中心点和关键点进行分组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30CAFB-47DA-505F-65C8-F330615ABB13}"/>
              </a:ext>
            </a:extLst>
          </p:cNvPr>
          <p:cNvSpPr txBox="1"/>
          <p:nvPr/>
        </p:nvSpPr>
        <p:spPr>
          <a:xfrm>
            <a:off x="1445848" y="1547560"/>
            <a:ext cx="3994832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hourglass net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检测出组件的关键点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和中心点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的位置信息。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05AE919-7A47-EDF2-B8AE-C02090EE91C1}"/>
              </a:ext>
            </a:extLst>
          </p:cNvPr>
          <p:cNvSpPr/>
          <p:nvPr/>
        </p:nvSpPr>
        <p:spPr>
          <a:xfrm>
            <a:off x="3107984" y="2470451"/>
            <a:ext cx="670560" cy="4637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A86175-6CE2-6C0B-C2D7-3F21479E1448}"/>
              </a:ext>
            </a:extLst>
          </p:cNvPr>
          <p:cNvSpPr txBox="1"/>
          <p:nvPr/>
        </p:nvSpPr>
        <p:spPr>
          <a:xfrm>
            <a:off x="1429632" y="5002510"/>
            <a:ext cx="4283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位置预测               类型预测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F4B4B7F-F5CA-164D-FBEF-2CB30DA71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034" y="5351066"/>
            <a:ext cx="2002956" cy="4818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6869058-15EE-0E61-AFBD-8B9336FD8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199" y="5842932"/>
            <a:ext cx="1896369" cy="421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0E70A1B-CC83-DDE1-A6E7-8BCC58C954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905" y="5430654"/>
            <a:ext cx="1943956" cy="3385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6BE2CC8-4C80-6519-59CB-C7EDD4036B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4962" y="5832930"/>
            <a:ext cx="2152683" cy="373855"/>
          </a:xfrm>
          <a:prstGeom prst="rect">
            <a:avLst/>
          </a:prstGeom>
        </p:spPr>
      </p:pic>
      <p:sp>
        <p:nvSpPr>
          <p:cNvPr id="22" name="箭头: 下 21">
            <a:extLst>
              <a:ext uri="{FF2B5EF4-FFF2-40B4-BE49-F238E27FC236}">
                <a16:creationId xmlns:a16="http://schemas.microsoft.com/office/drawing/2014/main" id="{2B9249F4-A7BB-4330-CD33-55BF9F329FC3}"/>
              </a:ext>
            </a:extLst>
          </p:cNvPr>
          <p:cNvSpPr/>
          <p:nvPr/>
        </p:nvSpPr>
        <p:spPr>
          <a:xfrm>
            <a:off x="3107984" y="4450918"/>
            <a:ext cx="670560" cy="4637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23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B34FE9-751B-F693-C155-3F2686A47288}"/>
              </a:ext>
            </a:extLst>
          </p:cNvPr>
          <p:cNvSpPr txBox="1"/>
          <p:nvPr/>
        </p:nvSpPr>
        <p:spPr>
          <a:xfrm>
            <a:off x="660400" y="1029764"/>
            <a:ext cx="11180094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图表反解析和理解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E1F617-1754-5337-8542-74BB98BC2800}"/>
              </a:ext>
            </a:extLst>
          </p:cNvPr>
          <p:cNvSpPr txBox="1"/>
          <p:nvPr/>
        </p:nvSpPr>
        <p:spPr>
          <a:xfrm>
            <a:off x="1018539" y="1542560"/>
            <a:ext cx="971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为了在统一框架上处理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chart-to-X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（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table\QA\text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）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,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文章中统一当作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QA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任务进行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35A0D8-CDE8-4BF9-799F-C38C7D4C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084" y="2525705"/>
            <a:ext cx="6644640" cy="32931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A59960-0382-0B61-0D75-364276967EC3}"/>
              </a:ext>
            </a:extLst>
          </p:cNvPr>
          <p:cNvSpPr txBox="1"/>
          <p:nvPr/>
        </p:nvSpPr>
        <p:spPr>
          <a:xfrm>
            <a:off x="965199" y="2352565"/>
            <a:ext cx="3457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Q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1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月产品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一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的销售额是多少？</a:t>
            </a:r>
            <a:b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500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。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Q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：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2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月产品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一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的销售额是多少？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：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….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4799F21-FDF1-C4A3-4D14-3C2D0B7B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50023"/>
              </p:ext>
            </p:extLst>
          </p:nvPr>
        </p:nvGraphicFramePr>
        <p:xfrm>
          <a:off x="1020134" y="4261906"/>
          <a:ext cx="32105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187">
                  <a:extLst>
                    <a:ext uri="{9D8B030D-6E8A-4147-A177-3AD203B41FA5}">
                      <a16:colId xmlns:a16="http://schemas.microsoft.com/office/drawing/2014/main" val="2415990632"/>
                    </a:ext>
                  </a:extLst>
                </a:gridCol>
                <a:gridCol w="1070187">
                  <a:extLst>
                    <a:ext uri="{9D8B030D-6E8A-4147-A177-3AD203B41FA5}">
                      <a16:colId xmlns:a16="http://schemas.microsoft.com/office/drawing/2014/main" val="3082837344"/>
                    </a:ext>
                  </a:extLst>
                </a:gridCol>
                <a:gridCol w="1070187">
                  <a:extLst>
                    <a:ext uri="{9D8B030D-6E8A-4147-A177-3AD203B41FA5}">
                      <a16:colId xmlns:a16="http://schemas.microsoft.com/office/drawing/2014/main" val="1019620440"/>
                    </a:ext>
                  </a:extLst>
                </a:gridCol>
              </a:tblGrid>
              <a:tr h="2399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64467"/>
                  </a:ext>
                </a:extLst>
              </a:tr>
              <a:tr h="2914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01696"/>
                  </a:ext>
                </a:extLst>
              </a:tr>
              <a:tr h="29148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887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2D4C47B-1D16-F533-BE8B-7AE7BBB0B08F}"/>
              </a:ext>
            </a:extLst>
          </p:cNvPr>
          <p:cNvSpPr txBox="1"/>
          <p:nvPr/>
        </p:nvSpPr>
        <p:spPr>
          <a:xfrm>
            <a:off x="834616" y="5449699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模板：在</a:t>
            </a:r>
            <a:r>
              <a:rPr lang="en-US" altLang="zh-CN" dirty="0"/>
              <a:t>X</a:t>
            </a:r>
            <a:r>
              <a:rPr lang="zh-CN" altLang="en-US" dirty="0"/>
              <a:t>月，产品</a:t>
            </a:r>
            <a:r>
              <a:rPr lang="en-US" altLang="zh-CN" dirty="0"/>
              <a:t>Y</a:t>
            </a:r>
            <a:r>
              <a:rPr lang="zh-CN" altLang="en-US" dirty="0"/>
              <a:t>的销售额是</a:t>
            </a:r>
            <a:r>
              <a:rPr lang="en-US" altLang="zh-CN" dirty="0"/>
              <a:t>Z</a:t>
            </a:r>
            <a:r>
              <a:rPr lang="zh-CN" altLang="en-US" dirty="0"/>
              <a:t>元。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3ECCE14-20BB-4AD8-A464-6472A1A2D83F}"/>
              </a:ext>
            </a:extLst>
          </p:cNvPr>
          <p:cNvSpPr/>
          <p:nvPr/>
        </p:nvSpPr>
        <p:spPr>
          <a:xfrm>
            <a:off x="2359641" y="3510937"/>
            <a:ext cx="484632" cy="565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764267" y="666930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B34FE9-751B-F693-C155-3F2686A47288}"/>
              </a:ext>
            </a:extLst>
          </p:cNvPr>
          <p:cNvSpPr txBox="1"/>
          <p:nvPr/>
        </p:nvSpPr>
        <p:spPr>
          <a:xfrm>
            <a:off x="721311" y="927297"/>
            <a:ext cx="11180094" cy="111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输入嵌入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为了</a:t>
            </a: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丰富输入特征，增强模型对图表内容的理解和处理能力，从而更好地支持和完成各种图表相关的任务。输入和位置嵌入从自然语言扩展到图表样式的数据。序列中第</a:t>
            </a:r>
            <a:r>
              <a:rPr lang="en-US" altLang="zh-CN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</a:t>
            </a: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个位置的融合嵌入 </a:t>
            </a:r>
            <a:r>
              <a:rPr lang="zh-CN" altLang="en-US" sz="1400" b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𝑧</a:t>
            </a:r>
            <a:r>
              <a:rPr lang="zh-CN" altLang="en-US" sz="1400" b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𝑘</a:t>
            </a: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定义如下：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83AC1-2C0E-9071-B96F-F9C0CEC7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05" y="2276407"/>
            <a:ext cx="6212139" cy="5821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8B7474-1D83-1178-59DD-DCDB432DF68A}"/>
                  </a:ext>
                </a:extLst>
              </p:cNvPr>
              <p:cNvSpPr txBox="1"/>
              <p:nvPr/>
            </p:nvSpPr>
            <p:spPr>
              <a:xfrm>
                <a:off x="1230679" y="4186000"/>
                <a:ext cx="8473441" cy="171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𝑡𝑜𝑘𝑒𝑛</m:t>
                        </m:r>
                      </m:sup>
                    </m:sSubSup>
                  </m:oMath>
                </a14:m>
                <a:r>
                  <a:rPr lang="en-US" altLang="zh-CN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 </a:t>
                </a:r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：标记嵌入，包含图表组件和其他文本信息。</a:t>
                </a:r>
                <a:r>
                  <a:rPr lang="en-US" altLang="zh-CN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[s]  </a:t>
                </a:r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用来区分问题和回答， </a:t>
                </a:r>
                <a:r>
                  <a:rPr lang="en-US" altLang="zh-CN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[SEP]</a:t>
                </a:r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表示后面连接图表信息</a:t>
                </a:r>
                <a:endParaRPr lang="en-US" altLang="zh-CN" sz="1100" dirty="0">
                  <a:solidFill>
                    <a:srgbClr val="0D0D0D"/>
                  </a:solidFill>
                  <a:highlight>
                    <a:srgbClr val="FFFFFF"/>
                  </a:highlight>
                  <a:latin typeface="ui-sans-serif"/>
                </a:endParaRPr>
              </a:p>
              <a:p>
                <a:endParaRPr lang="en-US" altLang="zh-CN" sz="1100" dirty="0">
                  <a:solidFill>
                    <a:srgbClr val="0D0D0D"/>
                  </a:solidFill>
                  <a:highlight>
                    <a:srgbClr val="FFFFFF"/>
                  </a:highlight>
                  <a:latin typeface="ui-sans-serif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pos</m:t>
                        </m:r>
                      </m:sup>
                    </m:sSubSup>
                  </m:oMath>
                </a14:m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 ：相对位置嵌入，帮助模型理解序列中各个元素的位置关系。</a:t>
                </a:r>
                <a:endParaRPr lang="en-US" altLang="zh-CN" sz="1100" dirty="0">
                  <a:solidFill>
                    <a:srgbClr val="0D0D0D"/>
                  </a:solidFill>
                  <a:highlight>
                    <a:srgbClr val="FFFFFF"/>
                  </a:highlight>
                  <a:latin typeface="ui-sans-serif"/>
                </a:endParaRPr>
              </a:p>
              <a:p>
                <a:endParaRPr lang="en-US" altLang="zh-CN" sz="1100" dirty="0">
                  <a:solidFill>
                    <a:srgbClr val="0D0D0D"/>
                  </a:solidFill>
                  <a:highlight>
                    <a:srgbClr val="FFFFFF"/>
                  </a:highlight>
                  <a:latin typeface="ui-sans-serif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typ</m:t>
                        </m:r>
                      </m:sup>
                    </m:sSubSup>
                  </m:oMath>
                </a14:m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 ：类型嵌入，表示图表组件的类型信息。例如，轴标签（</a:t>
                </a:r>
                <a:r>
                  <a:rPr lang="en-US" altLang="zh-CN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Axes</a:t>
                </a:r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）、标题（</a:t>
                </a:r>
                <a:r>
                  <a:rPr lang="en-US" altLang="zh-CN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Titles</a:t>
                </a:r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）等。</a:t>
                </a:r>
                <a:endParaRPr lang="en-US" altLang="zh-CN" sz="1100" dirty="0">
                  <a:solidFill>
                    <a:srgbClr val="0D0D0D"/>
                  </a:solidFill>
                  <a:highlight>
                    <a:srgbClr val="FFFFFF"/>
                  </a:highlight>
                  <a:latin typeface="ui-sans-serif"/>
                </a:endParaRPr>
              </a:p>
              <a:p>
                <a:endParaRPr lang="en-US" altLang="zh-CN" sz="1100" dirty="0">
                  <a:solidFill>
                    <a:srgbClr val="0D0D0D"/>
                  </a:solidFill>
                  <a:highlight>
                    <a:srgbClr val="FFFFFF"/>
                  </a:highlight>
                  <a:latin typeface="ui-sans-serif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𝑎𝑝𝑝</m:t>
                        </m:r>
                      </m:sup>
                    </m:sSubSup>
                    <m:r>
                      <a:rPr lang="zh-CN" altLang="en-US" sz="1100" i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11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外观</m:t>
                    </m:r>
                  </m:oMath>
                </a14:m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嵌入，通过连接中心点和相应关键点的特征来表示</a:t>
                </a:r>
                <a:endParaRPr lang="en-US" altLang="zh-CN" sz="1100" dirty="0">
                  <a:solidFill>
                    <a:srgbClr val="0D0D0D"/>
                  </a:solidFill>
                  <a:highlight>
                    <a:srgbClr val="FFFFFF"/>
                  </a:highlight>
                  <a:latin typeface="ui-sans-serif"/>
                </a:endParaRPr>
              </a:p>
              <a:p>
                <a:endParaRPr lang="zh-CN" altLang="en-US" sz="1100" dirty="0">
                  <a:solidFill>
                    <a:srgbClr val="0D0D0D"/>
                  </a:solidFill>
                  <a:highlight>
                    <a:srgbClr val="FFFFFF"/>
                  </a:highlight>
                  <a:latin typeface="ui-sans-serif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10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loc</m:t>
                        </m:r>
                      </m:sup>
                    </m:sSubSup>
                  </m:oMath>
                </a14:m>
                <a:r>
                  <a:rPr lang="en-US" altLang="zh-CN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:</a:t>
                </a:r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ui-sans-serif"/>
                  </a:rPr>
                  <a:t>：坐标嵌入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8B7474-1D83-1178-59DD-DCDB432DF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79" y="4186000"/>
                <a:ext cx="8473441" cy="1717650"/>
              </a:xfrm>
              <a:prstGeom prst="rect">
                <a:avLst/>
              </a:prstGeom>
              <a:blipFill>
                <a:blip r:embed="rId5"/>
                <a:stretch>
                  <a:fillRect b="-1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BCEDD21A-E10F-0C9A-4F3B-8F46BD851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357" y="5546584"/>
            <a:ext cx="4207034" cy="5003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7B6C04-2381-4EE2-994B-51A759E0C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938" y="2939985"/>
            <a:ext cx="6183086" cy="11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B34FE9-751B-F693-C155-3F2686A47288}"/>
              </a:ext>
            </a:extLst>
          </p:cNvPr>
          <p:cNvSpPr txBox="1"/>
          <p:nvPr/>
        </p:nvSpPr>
        <p:spPr>
          <a:xfrm>
            <a:off x="594091" y="1014762"/>
            <a:ext cx="11180094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数据变量替换技术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F8BA1B-F183-1774-E1DE-4765F75B7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543" y="868883"/>
            <a:ext cx="3481142" cy="36669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170785-5A25-216C-F63F-BED61D271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851" y="4600529"/>
            <a:ext cx="3832415" cy="724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6BC82C-4EA0-A71B-B21B-9FE58D4CCF7B}"/>
                  </a:ext>
                </a:extLst>
              </p:cNvPr>
              <p:cNvSpPr txBox="1"/>
              <p:nvPr/>
            </p:nvSpPr>
            <p:spPr>
              <a:xfrm>
                <a:off x="7498623" y="5263826"/>
                <a:ext cx="3472947" cy="110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𝑇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是生成输出的长度</a:t>
                </a:r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</a:rPr>
                  <a:t>，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𝑁</a:t>
                </a:r>
                <a:r>
                  <a:rPr lang="zh-CN" altLang="en-US" sz="1100" b="0" baseline="-2500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𝑡</a:t>
                </a:r>
                <a:r>
                  <a:rPr lang="zh-CN" altLang="en-US" sz="1100" b="0" i="0" baseline="-2500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 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是第 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𝑡 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个输出中的</a:t>
                </a:r>
                <a:r>
                  <a:rPr lang="en-US" altLang="zh-CN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token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数</a:t>
                </a:r>
                <a:r>
                  <a:rPr lang="zh-CN" altLang="en-US" sz="1100" dirty="0">
                    <a:solidFill>
                      <a:srgbClr val="0D0D0D"/>
                    </a:solidFill>
                    <a:highlight>
                      <a:srgbClr val="FFFFFF"/>
                    </a:highlight>
                  </a:rPr>
                  <a:t>，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𝑃</a:t>
                </a:r>
                <a:r>
                  <a:rPr lang="zh-CN" altLang="en-US" sz="1100" b="0" baseline="-2500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𝑖</a:t>
                </a:r>
                <a:r>
                  <a:rPr lang="en-US" altLang="zh-CN" sz="1100" b="0" baseline="-2500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,</a:t>
                </a:r>
                <a:r>
                  <a:rPr lang="zh-CN" altLang="en-US" sz="1100" b="0" baseline="-2500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𝑗</a:t>
                </a:r>
                <a:r>
                  <a:rPr lang="en-US" altLang="zh-CN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(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𝑡</a:t>
                </a:r>
                <a:r>
                  <a:rPr lang="en-US" altLang="zh-CN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) 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是在第 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𝑡 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个时间步将第 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𝑖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 个</a:t>
                </a:r>
                <a:r>
                  <a:rPr lang="en-US" altLang="zh-CN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token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生成为第 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𝑗 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个数据变量的概率。指示函数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dirty="0" smtClean="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100" i="1" dirty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100" i="1" dirty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100" i="1" dirty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100" i="1" dirty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100" i="1" baseline="-25000" dirty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 dirty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1100" i="1" dirty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1100" i="1" baseline="-25000" dirty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当且仅当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𝐷</a:t>
                </a:r>
                <a:r>
                  <a:rPr lang="en-US" altLang="zh-CN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(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𝑥</a:t>
                </a:r>
                <a:r>
                  <a:rPr lang="zh-CN" altLang="en-US" sz="1100" b="0" baseline="-2500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𝑖</a:t>
                </a:r>
                <a:r>
                  <a:rPr lang="en-US" altLang="zh-CN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)=</a:t>
                </a:r>
                <a:r>
                  <a:rPr lang="zh-CN" altLang="en-US" sz="1100" b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𝑣</a:t>
                </a:r>
                <a:r>
                  <a:rPr lang="zh-CN" altLang="en-US" sz="1100" b="0" baseline="-2500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𝑗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时等于 </a:t>
                </a:r>
                <a:r>
                  <a:rPr lang="en-US" altLang="zh-CN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1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，否则等于 </a:t>
                </a:r>
                <a:r>
                  <a:rPr lang="en-US" altLang="zh-CN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0</a:t>
                </a:r>
                <a:r>
                  <a:rPr lang="zh-CN" altLang="en-US" sz="11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。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6BC82C-4EA0-A71B-B21B-9FE58D4C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623" y="5263826"/>
                <a:ext cx="3472947" cy="1106585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A3C4869-E4B2-4613-8477-ADE022F7B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6765"/>
              </p:ext>
            </p:extLst>
          </p:nvPr>
        </p:nvGraphicFramePr>
        <p:xfrm>
          <a:off x="1089890" y="2543911"/>
          <a:ext cx="21522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02">
                  <a:extLst>
                    <a:ext uri="{9D8B030D-6E8A-4147-A177-3AD203B41FA5}">
                      <a16:colId xmlns:a16="http://schemas.microsoft.com/office/drawing/2014/main" val="3350403252"/>
                    </a:ext>
                  </a:extLst>
                </a:gridCol>
                <a:gridCol w="717402">
                  <a:extLst>
                    <a:ext uri="{9D8B030D-6E8A-4147-A177-3AD203B41FA5}">
                      <a16:colId xmlns:a16="http://schemas.microsoft.com/office/drawing/2014/main" val="3910908917"/>
                    </a:ext>
                  </a:extLst>
                </a:gridCol>
                <a:gridCol w="717402">
                  <a:extLst>
                    <a:ext uri="{9D8B030D-6E8A-4147-A177-3AD203B41FA5}">
                      <a16:colId xmlns:a16="http://schemas.microsoft.com/office/drawing/2014/main" val="1125594071"/>
                    </a:ext>
                  </a:extLst>
                </a:gridCol>
              </a:tblGrid>
              <a:tr h="26196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产品一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产品二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71609"/>
                  </a:ext>
                </a:extLst>
              </a:tr>
              <a:tr h="26196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9114"/>
                  </a:ext>
                </a:extLst>
              </a:tr>
              <a:tr h="26196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450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76514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15D770B-2277-4A18-A581-9A979E077115}"/>
              </a:ext>
            </a:extLst>
          </p:cNvPr>
          <p:cNvSpPr txBox="1"/>
          <p:nvPr/>
        </p:nvSpPr>
        <p:spPr>
          <a:xfrm>
            <a:off x="594090" y="16691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用表格数据进行举例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B09FC0B-76E3-48EF-8F0C-12C1FEA2F292}"/>
              </a:ext>
            </a:extLst>
          </p:cNvPr>
          <p:cNvSpPr/>
          <p:nvPr/>
        </p:nvSpPr>
        <p:spPr>
          <a:xfrm>
            <a:off x="3408219" y="2802078"/>
            <a:ext cx="564077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F3EF864-73F8-4F46-972D-6F3C38011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32086"/>
              </p:ext>
            </p:extLst>
          </p:nvPr>
        </p:nvGraphicFramePr>
        <p:xfrm>
          <a:off x="4068485" y="2533957"/>
          <a:ext cx="21522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02">
                  <a:extLst>
                    <a:ext uri="{9D8B030D-6E8A-4147-A177-3AD203B41FA5}">
                      <a16:colId xmlns:a16="http://schemas.microsoft.com/office/drawing/2014/main" val="3428460032"/>
                    </a:ext>
                  </a:extLst>
                </a:gridCol>
                <a:gridCol w="717402">
                  <a:extLst>
                    <a:ext uri="{9D8B030D-6E8A-4147-A177-3AD203B41FA5}">
                      <a16:colId xmlns:a16="http://schemas.microsoft.com/office/drawing/2014/main" val="2874739730"/>
                    </a:ext>
                  </a:extLst>
                </a:gridCol>
                <a:gridCol w="717402">
                  <a:extLst>
                    <a:ext uri="{9D8B030D-6E8A-4147-A177-3AD203B41FA5}">
                      <a16:colId xmlns:a16="http://schemas.microsoft.com/office/drawing/2014/main" val="2657855869"/>
                    </a:ext>
                  </a:extLst>
                </a:gridCol>
              </a:tblGrid>
              <a:tr h="26196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产品一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产品二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1660"/>
                  </a:ext>
                </a:extLst>
              </a:tr>
              <a:tr h="26196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num1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num2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3766"/>
                  </a:ext>
                </a:extLst>
              </a:tr>
              <a:tr h="26196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num3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num4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6877"/>
                  </a:ext>
                </a:extLst>
              </a:tr>
            </a:tbl>
          </a:graphicData>
        </a:graphic>
      </p:graphicFrame>
      <p:sp>
        <p:nvSpPr>
          <p:cNvPr id="20" name="箭头: 右 19">
            <a:extLst>
              <a:ext uri="{FF2B5EF4-FFF2-40B4-BE49-F238E27FC236}">
                <a16:creationId xmlns:a16="http://schemas.microsoft.com/office/drawing/2014/main" id="{BFFBAD3A-D570-4093-B78A-A1BB5794BD29}"/>
              </a:ext>
            </a:extLst>
          </p:cNvPr>
          <p:cNvSpPr/>
          <p:nvPr/>
        </p:nvSpPr>
        <p:spPr>
          <a:xfrm rot="5400000">
            <a:off x="4862549" y="3773194"/>
            <a:ext cx="564077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77BCC7-33A9-4FC8-8C0D-AFD7209F9B1D}"/>
              </a:ext>
            </a:extLst>
          </p:cNvPr>
          <p:cNvSpPr txBox="1"/>
          <p:nvPr/>
        </p:nvSpPr>
        <p:spPr>
          <a:xfrm>
            <a:off x="5361709" y="3711039"/>
            <a:ext cx="13003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r>
              <a:rPr lang="zh-CN" altLang="en-US" sz="1050" dirty="0"/>
              <a:t>月份，产品一的销售额是多少？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2D3DBC-45A3-4D89-BD8A-325120C435AD}"/>
              </a:ext>
            </a:extLst>
          </p:cNvPr>
          <p:cNvSpPr/>
          <p:nvPr/>
        </p:nvSpPr>
        <p:spPr>
          <a:xfrm>
            <a:off x="4441372" y="4364182"/>
            <a:ext cx="1537854" cy="724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89C6E4A1-811C-44E4-AB93-2E3C8AACEF14}"/>
              </a:ext>
            </a:extLst>
          </p:cNvPr>
          <p:cNvSpPr/>
          <p:nvPr/>
        </p:nvSpPr>
        <p:spPr>
          <a:xfrm rot="10800000">
            <a:off x="3690257" y="4551653"/>
            <a:ext cx="564077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D0AF25-B2A6-4589-B52E-34A626194345}"/>
              </a:ext>
            </a:extLst>
          </p:cNvPr>
          <p:cNvSpPr txBox="1"/>
          <p:nvPr/>
        </p:nvSpPr>
        <p:spPr>
          <a:xfrm>
            <a:off x="2865230" y="452094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num1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9E40EC83-E30C-460E-B5F9-E7D7CFB1C1AF}"/>
              </a:ext>
            </a:extLst>
          </p:cNvPr>
          <p:cNvSpPr/>
          <p:nvPr/>
        </p:nvSpPr>
        <p:spPr>
          <a:xfrm rot="10800000">
            <a:off x="2152763" y="4587737"/>
            <a:ext cx="564077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5C28D4-A0A1-4D26-A1DF-011C81C2D7B1}"/>
              </a:ext>
            </a:extLst>
          </p:cNvPr>
          <p:cNvSpPr txBox="1"/>
          <p:nvPr/>
        </p:nvSpPr>
        <p:spPr>
          <a:xfrm>
            <a:off x="1308155" y="455165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27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975242-8443-CD79-379F-211A031AE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68" y="2098350"/>
            <a:ext cx="8945223" cy="31055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0CF86A-D555-DE1E-155D-33DB57975E31}"/>
              </a:ext>
            </a:extLst>
          </p:cNvPr>
          <p:cNvSpPr txBox="1"/>
          <p:nvPr/>
        </p:nvSpPr>
        <p:spPr>
          <a:xfrm>
            <a:off x="1402080" y="15011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chartQA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EF3A15-B0FA-4AE0-8997-95834B92AC10}"/>
              </a:ext>
            </a:extLst>
          </p:cNvPr>
          <p:cNvSpPr txBox="1"/>
          <p:nvPr/>
        </p:nvSpPr>
        <p:spPr>
          <a:xfrm>
            <a:off x="602115" y="1000647"/>
            <a:ext cx="6096000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49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8520</TotalTime>
  <Words>868</Words>
  <Application>Microsoft Office PowerPoint</Application>
  <PresentationFormat>宽屏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KaTeX_Main</vt:lpstr>
      <vt:lpstr>system-ui</vt:lpstr>
      <vt:lpstr>ui-sans-serif</vt:lpstr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林丰</dc:creator>
  <cp:lastModifiedBy>song</cp:lastModifiedBy>
  <cp:revision>140</cp:revision>
  <dcterms:created xsi:type="dcterms:W3CDTF">2022-12-18T06:48:50Z</dcterms:created>
  <dcterms:modified xsi:type="dcterms:W3CDTF">2024-06-05T04:25:25Z</dcterms:modified>
</cp:coreProperties>
</file>