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228" r:id="rId2"/>
    <p:sldId id="3283" r:id="rId3"/>
    <p:sldId id="3284" r:id="rId4"/>
    <p:sldId id="3280" r:id="rId5"/>
    <p:sldId id="3264" r:id="rId6"/>
    <p:sldId id="3281" r:id="rId7"/>
    <p:sldId id="3282" r:id="rId8"/>
    <p:sldId id="3277" r:id="rId9"/>
    <p:sldId id="3285" r:id="rId10"/>
    <p:sldId id="3286" r:id="rId11"/>
    <p:sldId id="42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79735" autoAdjust="0"/>
  </p:normalViewPr>
  <p:slideViewPr>
    <p:cSldViewPr snapToGrid="0" showGuides="1">
      <p:cViewPr>
        <p:scale>
          <a:sx n="70" d="100"/>
          <a:sy n="70" d="100"/>
        </p:scale>
        <p:origin x="1017" y="11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767BF3-BCEB-F525-8115-3B0438DAC6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66A8A3-7CCA-9B8C-FEAC-EF0D5917F1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2024/6/5</a:t>
            </a:fld>
            <a:endParaRPr lang="zh-CN" altLang="en-US"/>
          </a:p>
        </p:txBody>
      </p:sp>
      <p:sp>
        <p:nvSpPr>
          <p:cNvPr id="4" name="页脚占位符 3">
            <a:extLst>
              <a:ext uri="{FF2B5EF4-FFF2-40B4-BE49-F238E27FC236}">
                <a16:creationId xmlns:a16="http://schemas.microsoft.com/office/drawing/2014/main" id="{8F915268-2B6F-79D2-7E8C-7D9686309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688976-C47A-A476-D7D1-77D680538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333449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物联网网关上可重构可移植的神经网络定义的调制器。</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用于</a:t>
            </a:r>
            <a:r>
              <a:rPr lang="en-US" altLang="zh-CN" dirty="0"/>
              <a:t>WIFI</a:t>
            </a:r>
            <a:r>
              <a:rPr lang="zh-CN" altLang="en-US" dirty="0"/>
              <a:t>协议的调制器性能评估。</a:t>
            </a:r>
            <a:endParaRPr lang="en-US" altLang="zh-CN" b="0" i="0" dirty="0">
              <a:solidFill>
                <a:srgbClr val="2A2B2E"/>
              </a:solidFill>
              <a:effectLst/>
              <a:highlight>
                <a:srgbClr val="FFFFFF"/>
              </a:highlight>
              <a:latin typeface="PingFang SC"/>
            </a:endParaRPr>
          </a:p>
          <a:p>
            <a:pPr algn="l"/>
            <a:r>
              <a:rPr lang="en-US" altLang="zh-CN" b="0" i="0" dirty="0" err="1">
                <a:solidFill>
                  <a:srgbClr val="2A2B2E"/>
                </a:solidFill>
                <a:effectLst/>
                <a:highlight>
                  <a:srgbClr val="FFFFFF"/>
                </a:highlight>
                <a:latin typeface="PingFang SC"/>
              </a:rPr>
              <a:t>WiFi</a:t>
            </a:r>
            <a:r>
              <a:rPr lang="zh-CN" altLang="en-US" b="0" i="0" dirty="0">
                <a:solidFill>
                  <a:srgbClr val="2A2B2E"/>
                </a:solidFill>
                <a:effectLst/>
                <a:highlight>
                  <a:srgbClr val="FFFFFF"/>
                </a:highlight>
                <a:latin typeface="PingFang SC"/>
              </a:rPr>
              <a:t>帧由</a:t>
            </a:r>
            <a:r>
              <a:rPr lang="en-US" altLang="zh-CN" b="0" i="0" dirty="0">
                <a:solidFill>
                  <a:srgbClr val="2A2B2E"/>
                </a:solidFill>
                <a:effectLst/>
                <a:highlight>
                  <a:srgbClr val="FFFFFF"/>
                </a:highlight>
                <a:latin typeface="PingFang SC"/>
              </a:rPr>
              <a:t>4</a:t>
            </a:r>
            <a:r>
              <a:rPr lang="zh-CN" altLang="en-US" b="0" i="0" dirty="0">
                <a:solidFill>
                  <a:srgbClr val="2A2B2E"/>
                </a:solidFill>
                <a:effectLst/>
                <a:highlight>
                  <a:srgbClr val="FFFFFF"/>
                </a:highlight>
                <a:latin typeface="PingFang SC"/>
              </a:rPr>
              <a:t>个字段组成，不同的字段需要特定的操作。（比如</a:t>
            </a:r>
            <a:r>
              <a:rPr lang="en-US" altLang="zh-CN" b="0" i="0" dirty="0">
                <a:solidFill>
                  <a:srgbClr val="2A2B2E"/>
                </a:solidFill>
                <a:effectLst/>
                <a:highlight>
                  <a:srgbClr val="FFFFFF"/>
                </a:highlight>
                <a:latin typeface="PingFang SC"/>
              </a:rPr>
              <a:t>DATA</a:t>
            </a:r>
            <a:r>
              <a:rPr lang="zh-CN" altLang="en-US" b="0" i="0" dirty="0">
                <a:solidFill>
                  <a:srgbClr val="2A2B2E"/>
                </a:solidFill>
                <a:effectLst/>
                <a:highlight>
                  <a:srgbClr val="FFFFFF"/>
                </a:highlight>
                <a:latin typeface="PingFang SC"/>
              </a:rPr>
              <a:t>字段需要通过将</a:t>
            </a:r>
            <a:r>
              <a:rPr lang="en-US" altLang="zh-CN" b="0" i="0" dirty="0">
                <a:solidFill>
                  <a:srgbClr val="2A2B2E"/>
                </a:solidFill>
                <a:effectLst/>
                <a:highlight>
                  <a:srgbClr val="FFFFFF"/>
                </a:highlight>
                <a:latin typeface="PingFang SC"/>
              </a:rPr>
              <a:t>OFDM</a:t>
            </a:r>
            <a:r>
              <a:rPr lang="zh-CN" altLang="en-US" b="0" i="0" dirty="0">
                <a:solidFill>
                  <a:srgbClr val="2A2B2E"/>
                </a:solidFill>
                <a:effectLst/>
                <a:highlight>
                  <a:srgbClr val="FFFFFF"/>
                </a:highlight>
                <a:latin typeface="PingFang SC"/>
              </a:rPr>
              <a:t>信号的结束部分复制到前端来为调制信号添加一个循环前缀）</a:t>
            </a:r>
            <a:endParaRPr lang="en-US" altLang="zh-CN" b="0" i="0" dirty="0">
              <a:solidFill>
                <a:srgbClr val="2A2B2E"/>
              </a:solidFill>
              <a:effectLst/>
              <a:highlight>
                <a:srgbClr val="FFFFFF"/>
              </a:highlight>
              <a:latin typeface="PingFang SC"/>
            </a:endParaRPr>
          </a:p>
          <a:p>
            <a:pPr algn="l"/>
            <a:r>
              <a:rPr lang="zh-CN" altLang="en-US" b="0" i="0" dirty="0">
                <a:solidFill>
                  <a:srgbClr val="2A2B2E"/>
                </a:solidFill>
                <a:effectLst/>
                <a:highlight>
                  <a:srgbClr val="FFFFFF"/>
                </a:highlight>
                <a:latin typeface="PingFang SC"/>
              </a:rPr>
              <a:t>所以针对不同的字段设置不同的调制器，然后组合起来创建一个统一的神经网络</a:t>
            </a:r>
            <a:r>
              <a:rPr lang="en-US" altLang="zh-CN" b="0" i="0" dirty="0" err="1">
                <a:solidFill>
                  <a:srgbClr val="2A2B2E"/>
                </a:solidFill>
                <a:effectLst/>
                <a:highlight>
                  <a:srgbClr val="FFFFFF"/>
                </a:highlight>
                <a:latin typeface="PingFang SC"/>
              </a:rPr>
              <a:t>WiFi</a:t>
            </a:r>
            <a:r>
              <a:rPr lang="zh-CN" altLang="en-US" b="0" i="0" dirty="0">
                <a:solidFill>
                  <a:srgbClr val="2A2B2E"/>
                </a:solidFill>
                <a:effectLst/>
                <a:highlight>
                  <a:srgbClr val="FFFFFF"/>
                </a:highlight>
                <a:latin typeface="PingFang SC"/>
              </a:rPr>
              <a:t>调制器。</a:t>
            </a:r>
            <a:endParaRPr lang="en-US" altLang="zh-CN" b="0" i="0" dirty="0">
              <a:solidFill>
                <a:srgbClr val="2A2B2E"/>
              </a:solidFill>
              <a:effectLst/>
              <a:highlight>
                <a:srgbClr val="FFFFFF"/>
              </a:highlight>
              <a:latin typeface="PingFang SC"/>
            </a:endParaRPr>
          </a:p>
          <a:p>
            <a:pPr algn="l"/>
            <a:r>
              <a:rPr lang="zh-CN" altLang="en-US" b="0" i="0" dirty="0">
                <a:solidFill>
                  <a:srgbClr val="2A2B2E"/>
                </a:solidFill>
                <a:effectLst/>
                <a:highlight>
                  <a:srgbClr val="FFFFFF"/>
                </a:highlight>
                <a:latin typeface="PingFang SC"/>
              </a:rPr>
              <a:t>在</a:t>
            </a:r>
            <a:r>
              <a:rPr lang="en-US" altLang="zh-CN" b="0" i="0" dirty="0">
                <a:solidFill>
                  <a:srgbClr val="2A2B2E"/>
                </a:solidFill>
                <a:effectLst/>
                <a:highlight>
                  <a:srgbClr val="FFFFFF"/>
                </a:highlight>
                <a:latin typeface="PingFang SC"/>
              </a:rPr>
              <a:t>5GHz</a:t>
            </a:r>
            <a:r>
              <a:rPr lang="zh-CN" altLang="en-US" b="0" i="0" dirty="0">
                <a:solidFill>
                  <a:srgbClr val="2A2B2E"/>
                </a:solidFill>
                <a:effectLst/>
                <a:highlight>
                  <a:srgbClr val="FFFFFF"/>
                </a:highlight>
                <a:latin typeface="PingFang SC"/>
              </a:rPr>
              <a:t>频段的室内环境中测试信标接收，这个图演示了笔记本电脑可以成功接收</a:t>
            </a:r>
            <a:r>
              <a:rPr lang="en-US" altLang="zh-CN" b="0" i="0" dirty="0">
                <a:solidFill>
                  <a:srgbClr val="2A2B2E"/>
                </a:solidFill>
                <a:effectLst/>
                <a:highlight>
                  <a:srgbClr val="FFFFFF"/>
                </a:highlight>
                <a:latin typeface="PingFang SC"/>
              </a:rPr>
              <a:t>SSID</a:t>
            </a:r>
            <a:r>
              <a:rPr lang="zh-CN" altLang="en-US" b="0" i="0" dirty="0">
                <a:solidFill>
                  <a:srgbClr val="2A2B2E"/>
                </a:solidFill>
                <a:effectLst/>
                <a:highlight>
                  <a:srgbClr val="FFFFFF"/>
                </a:highlight>
                <a:latin typeface="PingFang SC"/>
              </a:rPr>
              <a:t>为“神经网络定义调制器”的信标，实现</a:t>
            </a:r>
            <a:r>
              <a:rPr lang="en-US" altLang="zh-CN" b="0" i="0" dirty="0">
                <a:solidFill>
                  <a:srgbClr val="2A2B2E"/>
                </a:solidFill>
                <a:effectLst/>
                <a:highlight>
                  <a:srgbClr val="FFFFFF"/>
                </a:highlight>
                <a:latin typeface="PingFang SC"/>
              </a:rPr>
              <a:t>96%</a:t>
            </a:r>
            <a:r>
              <a:rPr lang="zh-CN" altLang="en-US" b="0" i="0" dirty="0">
                <a:solidFill>
                  <a:srgbClr val="2A2B2E"/>
                </a:solidFill>
                <a:effectLst/>
                <a:highlight>
                  <a:srgbClr val="FFFFFF"/>
                </a:highlight>
                <a:latin typeface="PingFang SC"/>
              </a:rPr>
              <a:t>的收包率。</a:t>
            </a:r>
            <a:endParaRPr lang="en-US" altLang="zh-CN" b="0" i="0" dirty="0">
              <a:solidFill>
                <a:srgbClr val="2A2B2E"/>
              </a:solidFill>
              <a:effectLst/>
              <a:highlight>
                <a:srgbClr val="FFFFFF"/>
              </a:highlight>
              <a:latin typeface="PingFang SC"/>
            </a:endParaRPr>
          </a:p>
          <a:p>
            <a:pPr algn="l"/>
            <a:r>
              <a:rPr lang="zh-CN" altLang="en-US" dirty="0"/>
              <a:t>然后在</a:t>
            </a:r>
            <a:r>
              <a:rPr lang="en-US" altLang="zh-CN" dirty="0"/>
              <a:t>AWGN</a:t>
            </a:r>
            <a:r>
              <a:rPr lang="zh-CN" altLang="en-US" dirty="0"/>
              <a:t>信道中测试图像数据传输，最后成功地重建了传输图像。</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8232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11</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现有的网关主要包括基于硬件的与基于</a:t>
            </a:r>
            <a:r>
              <a:rPr lang="en-US" altLang="zh-CN" b="0" dirty="0"/>
              <a:t>SDR</a:t>
            </a:r>
            <a:r>
              <a:rPr lang="zh-CN" altLang="en-US" b="0" dirty="0"/>
              <a:t>的。</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基于硬件的网关集成到专用芯片中，效率高但是扩展性低。</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基于软件定义的网关将无线收发器作为软件来实现，灵活性高但是效率低。</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鉴于神经网络在不同的硬件平台上得到广泛支持，同时调制器中的信号处理模块可以等效地用神经网络模型实现。</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所以考虑设计基于神经网络的调制器。</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之前的方法是利用通用神经网络模型，比如全连接层。缺点在于这种黑盒方法的可靠性不高。</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本文开发了一个基于</a:t>
            </a:r>
            <a:r>
              <a:rPr lang="en-US" altLang="zh-CN" b="0" dirty="0"/>
              <a:t>FC</a:t>
            </a:r>
            <a:r>
              <a:rPr lang="zh-CN" altLang="en-US" b="0" dirty="0"/>
              <a:t>的调制器的例子，可以得到它的输出与标准信号有很大的偏差。</a:t>
            </a:r>
            <a:endParaRPr lang="en-US" altLang="zh-CN"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722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所以本文提出了一种统一的神经网络调制器用于跨平台的无线信号调制。</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本文的贡献包括</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提出了一种基于神经网络的物理层调制器，在异构平台上实现多种调制方案的可扩展性和高效性。</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用无线调制的专业知识构建模型驱动的神经网络调制器。</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将调制器部署在多个硬件平台，同时应用到物联网协议中，包括</a:t>
            </a:r>
            <a:r>
              <a:rPr lang="en-US" altLang="zh-CN" b="0" dirty="0"/>
              <a:t>ZigBee</a:t>
            </a:r>
            <a:r>
              <a:rPr lang="zh-CN" altLang="en-US" b="0" dirty="0"/>
              <a:t>和</a:t>
            </a:r>
            <a:r>
              <a:rPr lang="en-US" altLang="zh-CN" b="0" dirty="0" err="1"/>
              <a:t>WiFi</a:t>
            </a:r>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这是所提出的基于神经网络调制器的架构。调制器模板可以实现特定的调制方案，调制器内核可以手动配置也可以通过学习的方式获得。</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然后转换为一个能够跨异构平台执行的统一的神经网络框架的调制器，可以部署到各种平台上，使用任何协议进行传输。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6108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调制的数学基础</a:t>
            </a:r>
            <a:endParaRPr lang="en-US" altLang="zh-CN" dirty="0"/>
          </a:p>
          <a:p>
            <a:r>
              <a:rPr lang="zh-CN" altLang="en-US" dirty="0"/>
              <a:t>信号调制就是要把基带信号经过调频调幅和调相变成射频信号。</a:t>
            </a:r>
            <a:endParaRPr lang="en-US" altLang="zh-CN" dirty="0"/>
          </a:p>
          <a:p>
            <a:r>
              <a:rPr lang="zh-CN" altLang="en-US" dirty="0"/>
              <a:t>这里每个波形对应一个符号，由多个点采样得到，每个点都是一个矢量，由同向和正交向量构成，可以看成一个复数，表示为</a:t>
            </a:r>
            <a:r>
              <a:rPr lang="en-US" altLang="zh-CN" dirty="0"/>
              <a:t>I+JQ</a:t>
            </a:r>
            <a:r>
              <a:rPr lang="zh-CN" altLang="en-US" dirty="0"/>
              <a:t>。</a:t>
            </a:r>
            <a:endParaRPr lang="en-US" altLang="zh-CN" dirty="0"/>
          </a:p>
          <a:p>
            <a:r>
              <a:rPr lang="zh-CN" altLang="en-US" dirty="0"/>
              <a:t>将由符号</a:t>
            </a:r>
            <a:r>
              <a:rPr lang="en-US" altLang="zh-CN" dirty="0"/>
              <a:t>Si</a:t>
            </a:r>
            <a:r>
              <a:rPr lang="zh-CN" altLang="en-US" dirty="0"/>
              <a:t>调制而来的信号</a:t>
            </a:r>
            <a:r>
              <a:rPr lang="en-US" altLang="zh-CN" dirty="0"/>
              <a:t>Si(t)</a:t>
            </a:r>
            <a:r>
              <a:rPr lang="zh-CN" altLang="en-US" dirty="0"/>
              <a:t>看作是一组基函数的线性组合。</a:t>
            </a:r>
            <a:endParaRPr lang="en-US" altLang="zh-CN" dirty="0"/>
          </a:p>
          <a:p>
            <a:r>
              <a:rPr lang="zh-CN" altLang="en-US" dirty="0"/>
              <a:t>将这个数学模型应用到神经网络设计中，用离散时间表示。</a:t>
            </a:r>
            <a:endParaRPr lang="en-US" altLang="zh-CN" dirty="0"/>
          </a:p>
          <a:p>
            <a:r>
              <a:rPr lang="zh-CN" altLang="en-US" dirty="0"/>
              <a:t>然后扩展到一个复合的</a:t>
            </a:r>
            <a:r>
              <a:rPr lang="en-US" altLang="zh-CN" dirty="0"/>
              <a:t>IQ</a:t>
            </a:r>
            <a:r>
              <a:rPr lang="zh-CN" altLang="en-US" dirty="0"/>
              <a:t>信号，一个信号的同向信号和正交信号写成实虚部的形式，再把这个公式代入，乘开，最后得到的结果的每个部分是由</a:t>
            </a:r>
            <a:r>
              <a:rPr lang="en-US" altLang="zh-CN" dirty="0" err="1"/>
              <a:t>sij</a:t>
            </a:r>
            <a:r>
              <a:rPr lang="en-US" altLang="zh-CN" dirty="0"/>
              <a:t>*</a:t>
            </a:r>
            <a:r>
              <a:rPr lang="el-GR" altLang="zh-CN" dirty="0"/>
              <a:t>φ</a:t>
            </a:r>
            <a:r>
              <a:rPr lang="en-US" altLang="zh-CN" dirty="0" err="1"/>
              <a:t>jn</a:t>
            </a:r>
            <a:r>
              <a:rPr lang="zh-CN" altLang="en-US" dirty="0"/>
              <a:t>组成。</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8286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然后将</a:t>
            </a:r>
            <a:r>
              <a:rPr lang="en-US" altLang="zh-CN" dirty="0" err="1"/>
              <a:t>sijφjn</a:t>
            </a:r>
            <a:r>
              <a:rPr lang="zh-CN" altLang="en-US" dirty="0"/>
              <a:t>转换为神经网络，转置卷积层。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输入是</a:t>
            </a:r>
            <a:r>
              <a:rPr lang="en-US" altLang="zh-CN" dirty="0"/>
              <a:t>-1</a:t>
            </a:r>
            <a:r>
              <a:rPr lang="zh-CN" altLang="en-US" dirty="0"/>
              <a:t>到</a:t>
            </a:r>
            <a:r>
              <a:rPr lang="en-US" altLang="zh-CN" dirty="0"/>
              <a:t>1</a:t>
            </a:r>
            <a:r>
              <a:rPr lang="zh-CN" altLang="en-US" dirty="0"/>
              <a:t>，经过基函数，得到输出信号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把核</a:t>
            </a:r>
            <a:r>
              <a:rPr lang="en-US" altLang="zh-CN" dirty="0" err="1"/>
              <a:t>φjn</a:t>
            </a:r>
            <a:r>
              <a:rPr lang="zh-CN" altLang="en-US" dirty="0"/>
              <a:t>扩展为两个，分别表示基函数的实部和虚部。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将公式的整个调制过程表示成基于神经网络的调制器，输入由基带信号的实部和虚部组成，通过两组转置卷积层，再经过一个全连接层合并输出，生成调制信号的实部和虚部。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00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调制器内核配置，如果是</a:t>
            </a:r>
            <a:r>
              <a:rPr lang="zh-CN" altLang="en-US" b="0" i="0" dirty="0">
                <a:solidFill>
                  <a:srgbClr val="2A2B2E"/>
                </a:solidFill>
                <a:effectLst/>
                <a:highlight>
                  <a:srgbClr val="FFFFFF"/>
                </a:highlight>
                <a:latin typeface="PingFang SC"/>
              </a:rPr>
              <a:t>已知基函数解析表达式的调制方案，可以直接配置参数，类似</a:t>
            </a:r>
            <a:r>
              <a:rPr lang="en-US" altLang="zh-CN" b="0" i="0" dirty="0">
                <a:solidFill>
                  <a:srgbClr val="2A2B2E"/>
                </a:solidFill>
                <a:effectLst/>
                <a:highlight>
                  <a:srgbClr val="FFFFFF"/>
                </a:highlight>
                <a:latin typeface="PingFang SC"/>
              </a:rPr>
              <a:t>SDR</a:t>
            </a:r>
            <a:r>
              <a:rPr lang="zh-CN" altLang="en-US" b="0" i="0" dirty="0">
                <a:solidFill>
                  <a:srgbClr val="2A2B2E"/>
                </a:solidFill>
                <a:effectLst/>
                <a:highlight>
                  <a:srgbClr val="FFFFFF"/>
                </a:highlight>
                <a:latin typeface="PingFang SC"/>
              </a:rPr>
              <a:t>。如果是未知解析式，则通过训练调制器从信号中学习。</a:t>
            </a:r>
            <a:endParaRPr lang="en-US" altLang="zh-CN" b="0" i="0" dirty="0">
              <a:solidFill>
                <a:srgbClr val="2A2B2E"/>
              </a:solidFill>
              <a:effectLst/>
              <a:highlight>
                <a:srgbClr val="FFFFFF"/>
              </a:highligh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由于电路的特点，射频前端硬件存在一定的非线性，会使输出信号与理想输出相比产生失真，所以考虑进行预失真处理。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首先使用前端</a:t>
            </a:r>
            <a:r>
              <a:rPr lang="en-US" altLang="zh-CN" dirty="0"/>
              <a:t>(FE)</a:t>
            </a:r>
            <a:r>
              <a:rPr lang="zh-CN" altLang="en-US" dirty="0"/>
              <a:t>模型模拟从调制器到射频前端的失真，然后在调制器与</a:t>
            </a:r>
            <a:r>
              <a:rPr lang="en-US" altLang="zh-CN" dirty="0"/>
              <a:t>FE</a:t>
            </a:r>
            <a:r>
              <a:rPr lang="zh-CN" altLang="en-US" dirty="0"/>
              <a:t>模型之间构建神经网络预失真模型</a:t>
            </a:r>
            <a:r>
              <a:rPr lang="en-US" altLang="zh-CN" dirty="0"/>
              <a:t>NN-PD</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前端模型是固定的，微调</a:t>
            </a:r>
            <a:r>
              <a:rPr lang="en-US" altLang="zh-CN" dirty="0"/>
              <a:t>NN-PD</a:t>
            </a:r>
            <a:r>
              <a:rPr lang="zh-CN" altLang="en-US" dirty="0"/>
              <a:t>的参数使得从调制器输出的信号进过</a:t>
            </a:r>
            <a:r>
              <a:rPr lang="en-US" altLang="zh-CN" dirty="0"/>
              <a:t>NN-PD</a:t>
            </a:r>
            <a:r>
              <a:rPr lang="zh-CN" altLang="en-US" dirty="0"/>
              <a:t>和</a:t>
            </a:r>
            <a:r>
              <a:rPr lang="en-US" altLang="zh-CN" dirty="0"/>
              <a:t>FE</a:t>
            </a:r>
            <a:r>
              <a:rPr lang="zh-CN" altLang="en-US" dirty="0"/>
              <a:t>模型后到达射频前端的信号与从调制器输出的信号尽可能相似。</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4021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调制器的可扩展性。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之前的基于神经网络的调制器，如基于</a:t>
            </a:r>
            <a:r>
              <a:rPr lang="en-US" altLang="zh-CN" dirty="0"/>
              <a:t>TensorFlow</a:t>
            </a:r>
            <a:r>
              <a:rPr lang="zh-CN" altLang="en-US" dirty="0"/>
              <a:t>的</a:t>
            </a:r>
            <a:r>
              <a:rPr lang="en-US" altLang="zh-CN" dirty="0" err="1"/>
              <a:t>Sionna</a:t>
            </a:r>
            <a:r>
              <a:rPr lang="zh-CN" altLang="en-US" dirty="0"/>
              <a:t>，它是定制的，所以不太好移植。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本文的基于神经网络的调制器利用了转置卷积层和全连接层，是通用的框架。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作者利用了</a:t>
            </a:r>
            <a:r>
              <a:rPr lang="en-US" altLang="zh-CN" dirty="0"/>
              <a:t>ONNX</a:t>
            </a:r>
            <a:r>
              <a:rPr lang="zh-CN" altLang="en-US" dirty="0"/>
              <a:t>作为中间框架来保证调制器的可扩展性。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ONNX</a:t>
            </a:r>
            <a:r>
              <a:rPr lang="zh-CN" altLang="en-US" dirty="0"/>
              <a:t>是一种格式，定义了一些常见函数，使得调制器可以在不同框架之间转换。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如图所示，转置卷积层用这个函数，全连接层用这个函数。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a:t>
            </a:r>
            <a:r>
              <a:rPr lang="en-US" altLang="zh-CN" dirty="0" err="1"/>
              <a:t>Sionna</a:t>
            </a:r>
            <a:r>
              <a:rPr lang="zh-CN" altLang="en-US" dirty="0"/>
              <a:t>这种定制的神经网络层难以转换为</a:t>
            </a:r>
            <a:r>
              <a:rPr lang="en-US" altLang="zh-CN" dirty="0"/>
              <a:t>ONNX</a:t>
            </a:r>
            <a:r>
              <a:rPr lang="zh-CN" altLang="en-US" dirty="0"/>
              <a:t>模型，导致无法移植。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这个是神经网络调制器的开发部署流程，先在</a:t>
            </a:r>
            <a:r>
              <a:rPr lang="en-US" altLang="zh-CN" dirty="0" err="1"/>
              <a:t>pytorch</a:t>
            </a:r>
            <a:r>
              <a:rPr lang="zh-CN" altLang="en-US" dirty="0"/>
              <a:t>中开发，然后转换为可移植的</a:t>
            </a:r>
            <a:r>
              <a:rPr lang="en-US" altLang="zh-CN" dirty="0"/>
              <a:t>ONNX</a:t>
            </a:r>
            <a:r>
              <a:rPr lang="zh-CN" altLang="en-US" dirty="0"/>
              <a:t>格式部署在异构平台中，使用</a:t>
            </a:r>
            <a:r>
              <a:rPr lang="en-US" altLang="zh-CN" dirty="0"/>
              <a:t>ARM</a:t>
            </a:r>
            <a:r>
              <a:rPr lang="zh-CN" altLang="en-US" dirty="0"/>
              <a:t>、</a:t>
            </a:r>
            <a:r>
              <a:rPr lang="en-US" altLang="zh-CN" dirty="0"/>
              <a:t>GPU</a:t>
            </a:r>
            <a:r>
              <a:rPr lang="zh-CN" altLang="en-US" dirty="0"/>
              <a:t>等加速器进行加速，提高效率。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2672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a:t>
            </a:r>
            <a:endParaRPr lang="en-US" altLang="zh-CN" dirty="0"/>
          </a:p>
          <a:p>
            <a:r>
              <a:rPr lang="zh-CN" altLang="en-US" dirty="0"/>
              <a:t>将</a:t>
            </a:r>
            <a:r>
              <a:rPr lang="en-US" altLang="zh-CN" dirty="0"/>
              <a:t>Nvidia Jetson Nano</a:t>
            </a:r>
            <a:r>
              <a:rPr lang="zh-CN" altLang="en-US" dirty="0"/>
              <a:t>开发板作为主机运行调制器，与</a:t>
            </a:r>
            <a:r>
              <a:rPr lang="en-US" altLang="zh-CN" dirty="0"/>
              <a:t>SDR</a:t>
            </a:r>
            <a:r>
              <a:rPr lang="zh-CN" altLang="en-US" dirty="0"/>
              <a:t>硬件连接，进行数据传输。</a:t>
            </a:r>
            <a:endParaRPr lang="en-US" altLang="zh-CN" dirty="0"/>
          </a:p>
          <a:p>
            <a:r>
              <a:rPr lang="zh-CN" altLang="en-US" dirty="0"/>
              <a:t>调制方式包括</a:t>
            </a:r>
            <a:r>
              <a:rPr lang="en-US" altLang="zh-CN" dirty="0"/>
              <a:t>OFDM</a:t>
            </a:r>
            <a:r>
              <a:rPr lang="zh-CN" altLang="en-US" dirty="0"/>
              <a:t>这四种。</a:t>
            </a:r>
            <a:endParaRPr lang="en-US" altLang="zh-CN" dirty="0"/>
          </a:p>
          <a:p>
            <a:r>
              <a:rPr lang="zh-CN" altLang="en-US" dirty="0"/>
              <a:t>首先训练卷积核函数，可以得到两个核函数和</a:t>
            </a:r>
            <a:r>
              <a:rPr lang="en-US" altLang="zh-CN" dirty="0"/>
              <a:t>RRC</a:t>
            </a:r>
            <a:r>
              <a:rPr lang="zh-CN" altLang="en-US" dirty="0"/>
              <a:t>滤波以及子载波函数的实部和虚部相同。</a:t>
            </a:r>
            <a:endParaRPr lang="en-US" altLang="zh-CN" dirty="0"/>
          </a:p>
          <a:p>
            <a:r>
              <a:rPr lang="zh-CN" altLang="en-US" dirty="0"/>
              <a:t>然后将基于神经网络的调制器产生的信号与标准调制器产生的信号输入</a:t>
            </a:r>
            <a:r>
              <a:rPr lang="en-US" altLang="zh-CN" dirty="0"/>
              <a:t>AWGN</a:t>
            </a:r>
            <a:r>
              <a:rPr lang="zh-CN" altLang="en-US" dirty="0"/>
              <a:t>信道中，验证传输性能，可以得到它们的误码率相近。</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8074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效率和可移植性评估。</a:t>
            </a:r>
            <a:endParaRPr lang="en-US" altLang="zh-CN" dirty="0"/>
          </a:p>
          <a:p>
            <a:r>
              <a:rPr lang="zh-CN" altLang="en-US" dirty="0"/>
              <a:t>比较了传统的</a:t>
            </a:r>
            <a:r>
              <a:rPr lang="en-US" altLang="zh-CN" dirty="0"/>
              <a:t>SDR</a:t>
            </a:r>
            <a:r>
              <a:rPr lang="zh-CN" altLang="en-US" dirty="0"/>
              <a:t>、基于神经网络的调制器和</a:t>
            </a:r>
            <a:r>
              <a:rPr lang="en-US" altLang="zh-CN" dirty="0" err="1"/>
              <a:t>Sionna</a:t>
            </a:r>
            <a:r>
              <a:rPr lang="zh-CN" altLang="en-US" dirty="0"/>
              <a:t>在有无硬件加速情况下的调制时间，可以得到本文基于神经网络的调制器运行时间最短。</a:t>
            </a:r>
            <a:endParaRPr lang="en-US" altLang="zh-CN" dirty="0"/>
          </a:p>
          <a:p>
            <a:r>
              <a:rPr lang="zh-CN" altLang="en-US" dirty="0"/>
              <a:t>同时将</a:t>
            </a:r>
            <a:r>
              <a:rPr lang="en-US" altLang="zh-CN" dirty="0"/>
              <a:t>ONNX</a:t>
            </a:r>
            <a:r>
              <a:rPr lang="zh-CN" altLang="en-US" dirty="0"/>
              <a:t>格式的神经网络调制器成功部署在了不同硬件平台上，包括</a:t>
            </a:r>
            <a:r>
              <a:rPr lang="en-US" altLang="zh-CN" dirty="0"/>
              <a:t>PC</a:t>
            </a:r>
            <a:r>
              <a:rPr lang="zh-CN" altLang="en-US" dirty="0"/>
              <a:t>、</a:t>
            </a:r>
            <a:r>
              <a:rPr lang="en-US" altLang="zh-CN" dirty="0"/>
              <a:t>nano</a:t>
            </a:r>
            <a:r>
              <a:rPr lang="zh-CN" altLang="en-US" dirty="0"/>
              <a:t>和树莓派，而</a:t>
            </a:r>
            <a:r>
              <a:rPr lang="en-US" altLang="zh-CN" dirty="0" err="1"/>
              <a:t>Sionna</a:t>
            </a:r>
            <a:r>
              <a:rPr lang="zh-CN" altLang="en-US" dirty="0"/>
              <a:t>无法移植。</a:t>
            </a:r>
            <a:endParaRPr lang="en-US" altLang="zh-CN" dirty="0"/>
          </a:p>
          <a:p>
            <a:r>
              <a:rPr lang="zh-CN" altLang="en-US" dirty="0"/>
              <a:t>可以得到所提出的神经网络调制器效率比用加速信号处理库实现的传统</a:t>
            </a:r>
            <a:r>
              <a:rPr lang="en-US" altLang="zh-CN" dirty="0"/>
              <a:t>SDR</a:t>
            </a:r>
            <a:r>
              <a:rPr lang="zh-CN" altLang="en-US" dirty="0"/>
              <a:t>调制器要好。</a:t>
            </a:r>
            <a:endParaRPr lang="en-US" altLang="zh-CN" dirty="0"/>
          </a:p>
          <a:p>
            <a:r>
              <a:rPr lang="zh-CN" altLang="en-US" dirty="0"/>
              <a:t>然后作者构建了用于</a:t>
            </a:r>
            <a:r>
              <a:rPr lang="en-US" altLang="zh-CN" dirty="0" err="1"/>
              <a:t>zigbee</a:t>
            </a:r>
            <a:r>
              <a:rPr lang="zh-CN" altLang="en-US" dirty="0"/>
              <a:t>协议的调制器进行性能评估。可以得到，商用设备可以成功接收由神经网络调制器产生的</a:t>
            </a:r>
            <a:r>
              <a:rPr lang="en-US" altLang="zh-CN" dirty="0"/>
              <a:t>ZigBee</a:t>
            </a:r>
            <a:r>
              <a:rPr lang="zh-CN" altLang="en-US" dirty="0"/>
              <a:t>信号。</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7027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372B442C-FCD2-43A6-8EF0-E847FDF90A8E}" type="datetime1">
              <a:rPr lang="zh-CN" altLang="en-US" smtClean="0"/>
              <a:t>2024/6/5</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8BDE0BAE-6D4D-4FBC-9289-00EC79ADBD81}" type="datetime1">
              <a:rPr lang="zh-CN" altLang="en-US" smtClean="0"/>
              <a:t>2024/6/5</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2FBE0F50-CCAE-46FA-977D-D341E443A857}" type="datetime1">
              <a:rPr lang="zh-CN" altLang="en-US" smtClean="0"/>
              <a:t>2024/6/5</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EB6B4190-4EC0-4FED-AAC6-DF066069335C}" type="datetime1">
              <a:rPr lang="zh-CN" altLang="en-US" smtClean="0"/>
              <a:t>2024/6/5</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0B8C47BB-B1F4-43CD-8D83-C16ECF620B38}" type="datetime1">
              <a:rPr lang="zh-CN" altLang="en-US" smtClean="0"/>
              <a:t>2024/6/5</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B9262C69-C84B-4BA5-9ABB-AEDA01D3915A}" type="datetime1">
              <a:rPr lang="zh-CN" altLang="en-US" smtClean="0"/>
              <a:t>2024/6/5</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29567F44-C328-4646-AEAE-FF134FB80EB0}" type="datetime1">
              <a:rPr lang="zh-CN" altLang="en-US" smtClean="0"/>
              <a:t>2024/6/5</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300AE4CF-2896-408A-AD4D-4BFDFF34365C}" type="datetime1">
              <a:rPr lang="zh-CN" altLang="en-US" smtClean="0"/>
              <a:t>2024/6/5</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101C1B06-EB6F-44B2-B162-3E0A3266BA16}" type="datetime1">
              <a:rPr lang="zh-CN" altLang="en-US" smtClean="0"/>
              <a:t>2024/6/5</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11708E07-74D0-4744-87FD-8736F1DB03B1}" type="datetime1">
              <a:rPr lang="zh-CN" altLang="en-US" smtClean="0"/>
              <a:t>2024/6/5</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0865D423-E00C-487A-9966-FC60FB27827D}" type="datetime1">
              <a:rPr lang="zh-CN" altLang="en-US" smtClean="0"/>
              <a:t>2024/6/5</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2024/6/5</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000961" y="3635280"/>
            <a:ext cx="10190078" cy="2215949"/>
          </a:xfrm>
          <a:prstGeom prst="rect">
            <a:avLst/>
          </a:prstGeom>
        </p:spPr>
        <p:txBody>
          <a:bodyPr wrap="square" lIns="91397" tIns="45699" rIns="91397" bIns="45699">
            <a:spAutoFit/>
          </a:bodyPr>
          <a:lstStyle/>
          <a:p>
            <a:pPr algn="ctr" defTabSz="913765">
              <a:defRPr/>
            </a:pPr>
            <a:r>
              <a:rPr lang="en-US" altLang="zh-CN" sz="1800" b="0" i="0" dirty="0" err="1">
                <a:solidFill>
                  <a:srgbClr val="000000"/>
                </a:solidFill>
                <a:effectLst/>
                <a:latin typeface="NimbusRomNo9L-Regu"/>
              </a:rPr>
              <a:t>Jiazhao</a:t>
            </a:r>
            <a:r>
              <a:rPr lang="en-US" altLang="zh-CN" sz="1800" b="0" i="0" dirty="0">
                <a:solidFill>
                  <a:srgbClr val="000000"/>
                </a:solidFill>
                <a:effectLst/>
                <a:latin typeface="NimbusRomNo9L-Regu"/>
              </a:rPr>
              <a:t> Wang</a:t>
            </a:r>
            <a:r>
              <a:rPr lang="en-US" altLang="zh-CN" sz="1800" b="0" i="0" baseline="30000" dirty="0">
                <a:solidFill>
                  <a:srgbClr val="000000"/>
                </a:solidFill>
                <a:effectLst/>
                <a:latin typeface="NimbusRomNo9L-Regu"/>
              </a:rPr>
              <a:t>1</a:t>
            </a:r>
            <a:r>
              <a:rPr lang="en-US" altLang="zh-CN" sz="1800" b="0" i="0" dirty="0">
                <a:solidFill>
                  <a:srgbClr val="000000"/>
                </a:solidFill>
                <a:effectLst/>
                <a:latin typeface="NimbusRomNo9L-Regu"/>
              </a:rPr>
              <a:t>, Wenchao Jiang</a:t>
            </a:r>
            <a:r>
              <a:rPr lang="en-US" altLang="zh-CN" sz="1800" b="0" i="0" baseline="30000" dirty="0">
                <a:solidFill>
                  <a:srgbClr val="000000"/>
                </a:solidFill>
                <a:effectLst/>
                <a:latin typeface="NimbusRomNo9L-Regu"/>
              </a:rPr>
              <a:t>1</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Ruofeng</a:t>
            </a:r>
            <a:r>
              <a:rPr lang="en-US" altLang="zh-CN" sz="1800" b="0" i="0" dirty="0">
                <a:solidFill>
                  <a:srgbClr val="000000"/>
                </a:solidFill>
                <a:effectLst/>
                <a:latin typeface="NimbusRomNo9L-Regu"/>
              </a:rPr>
              <a:t> Liu</a:t>
            </a:r>
            <a:r>
              <a:rPr lang="en-US" altLang="zh-CN" sz="1800" b="0" i="0" baseline="30000" dirty="0">
                <a:solidFill>
                  <a:srgbClr val="000000"/>
                </a:solidFill>
                <a:effectLst/>
                <a:latin typeface="NimbusRomNo9L-Regu"/>
              </a:rPr>
              <a:t>2</a:t>
            </a:r>
            <a:r>
              <a:rPr lang="en-US" altLang="zh-CN" sz="1800" b="0" i="0" dirty="0">
                <a:solidFill>
                  <a:srgbClr val="000000"/>
                </a:solidFill>
                <a:effectLst/>
                <a:latin typeface="NimbusRomNo9L-Regu"/>
              </a:rPr>
              <a:t>, Bin Hu</a:t>
            </a:r>
            <a:r>
              <a:rPr lang="en-US" altLang="zh-CN" sz="1800" b="0" i="0" baseline="30000" dirty="0">
                <a:solidFill>
                  <a:srgbClr val="000000"/>
                </a:solidFill>
                <a:effectLst/>
                <a:latin typeface="NimbusRomNo9L-Regu"/>
              </a:rPr>
              <a:t>3</a:t>
            </a:r>
            <a:r>
              <a:rPr lang="en-US" altLang="zh-CN" sz="1800" b="0" i="0" dirty="0">
                <a:solidFill>
                  <a:srgbClr val="000000"/>
                </a:solidFill>
                <a:effectLst/>
                <a:latin typeface="NimbusRomNo9L-Regu"/>
              </a:rPr>
              <a:t>, Demin Gao</a:t>
            </a:r>
            <a:r>
              <a:rPr lang="en-US" altLang="zh-CN" sz="1800" b="0" i="0" baseline="30000" dirty="0">
                <a:solidFill>
                  <a:srgbClr val="000000"/>
                </a:solidFill>
                <a:effectLst/>
                <a:latin typeface="NimbusRomNo9L-Regu"/>
              </a:rPr>
              <a:t>4</a:t>
            </a:r>
            <a:r>
              <a:rPr lang="en-US" altLang="zh-CN" sz="1800" b="0" i="0" dirty="0">
                <a:solidFill>
                  <a:srgbClr val="000000"/>
                </a:solidFill>
                <a:effectLst/>
                <a:latin typeface="NimbusRomNo9L-Regu"/>
              </a:rPr>
              <a:t>, and Shuai Wang</a:t>
            </a:r>
            <a:r>
              <a:rPr lang="en-US" altLang="zh-CN" sz="1800" b="0" i="0" baseline="30000" dirty="0">
                <a:solidFill>
                  <a:srgbClr val="000000"/>
                </a:solidFill>
                <a:effectLst/>
                <a:latin typeface="NimbusRomNo9L-Regu"/>
              </a:rPr>
              <a:t>5</a:t>
            </a:r>
          </a:p>
          <a:p>
            <a:pPr algn="ctr" defTabSz="913765">
              <a:defRPr/>
            </a:pPr>
            <a:r>
              <a:rPr lang="en-US" altLang="zh-CN" sz="1800" b="0" i="0" baseline="30000" dirty="0">
                <a:solidFill>
                  <a:srgbClr val="000000"/>
                </a:solidFill>
                <a:effectLst/>
                <a:latin typeface="NimbusRomNo9L-Regu"/>
              </a:rPr>
              <a:t>1</a:t>
            </a:r>
            <a:r>
              <a:rPr lang="en-US" altLang="zh-CN" sz="1800" b="0" i="0" dirty="0">
                <a:solidFill>
                  <a:srgbClr val="000000"/>
                </a:solidFill>
                <a:effectLst/>
                <a:latin typeface="NimbusRomNo9L-Regu"/>
              </a:rPr>
              <a:t>Singapore University of Technology and Design, </a:t>
            </a:r>
            <a:r>
              <a:rPr lang="en-US" altLang="zh-CN" sz="1800" b="0" i="0" baseline="30000" dirty="0">
                <a:solidFill>
                  <a:srgbClr val="000000"/>
                </a:solidFill>
                <a:effectLst/>
                <a:latin typeface="NimbusRomNo9L-Regu"/>
              </a:rPr>
              <a:t>2</a:t>
            </a:r>
            <a:r>
              <a:rPr lang="en-US" altLang="zh-CN" sz="1800" b="0" i="0" dirty="0">
                <a:solidFill>
                  <a:srgbClr val="000000"/>
                </a:solidFill>
                <a:effectLst/>
                <a:latin typeface="NimbusRomNo9L-Regu"/>
              </a:rPr>
              <a:t>University of Minnesota, </a:t>
            </a:r>
            <a:r>
              <a:rPr lang="en-US" altLang="zh-CN" sz="1800" b="0" i="0" baseline="30000" dirty="0">
                <a:solidFill>
                  <a:srgbClr val="000000"/>
                </a:solidFill>
                <a:effectLst/>
                <a:latin typeface="NimbusRomNo9L-Regu"/>
              </a:rPr>
              <a:t>3</a:t>
            </a:r>
            <a:r>
              <a:rPr lang="en-US" altLang="zh-CN" sz="1800" b="0" i="0" dirty="0">
                <a:solidFill>
                  <a:srgbClr val="000000"/>
                </a:solidFill>
                <a:effectLst/>
                <a:latin typeface="NimbusRomNo9L-Regu"/>
              </a:rPr>
              <a:t>University of Southern</a:t>
            </a:r>
          </a:p>
          <a:p>
            <a:pPr algn="ctr" defTabSz="913765">
              <a:defRPr/>
            </a:pPr>
            <a:r>
              <a:rPr lang="en-US" altLang="zh-CN" sz="1800" b="0" i="0" dirty="0">
                <a:solidFill>
                  <a:srgbClr val="000000"/>
                </a:solidFill>
                <a:effectLst/>
                <a:latin typeface="NimbusRomNo9L-Regu"/>
              </a:rPr>
              <a:t>California, </a:t>
            </a:r>
            <a:r>
              <a:rPr lang="en-US" altLang="zh-CN" sz="1800" b="0" i="0" baseline="30000" dirty="0">
                <a:solidFill>
                  <a:srgbClr val="000000"/>
                </a:solidFill>
                <a:effectLst/>
                <a:latin typeface="NimbusRomNo9L-Regu"/>
              </a:rPr>
              <a:t>4</a:t>
            </a:r>
            <a:r>
              <a:rPr lang="en-US" altLang="zh-CN" sz="1800" b="0" i="0" dirty="0">
                <a:solidFill>
                  <a:srgbClr val="000000"/>
                </a:solidFill>
                <a:effectLst/>
                <a:latin typeface="NimbusRomNo9L-Regu"/>
              </a:rPr>
              <a:t>Nanjing Forestry University, </a:t>
            </a:r>
            <a:r>
              <a:rPr lang="en-US" altLang="zh-CN" sz="1800" b="0" i="0" baseline="30000" dirty="0">
                <a:solidFill>
                  <a:srgbClr val="000000"/>
                </a:solidFill>
                <a:effectLst/>
                <a:latin typeface="NimbusRomNo9L-Regu"/>
              </a:rPr>
              <a:t>5</a:t>
            </a:r>
            <a:r>
              <a:rPr lang="en-US" altLang="zh-CN" sz="1800" b="0" i="0" dirty="0">
                <a:solidFill>
                  <a:srgbClr val="000000"/>
                </a:solidFill>
                <a:effectLst/>
                <a:latin typeface="NimbusRomNo9L-Regu"/>
              </a:rPr>
              <a:t>Southeast University</a:t>
            </a:r>
            <a:br>
              <a:rPr lang="en-US" altLang="zh-CN" dirty="0"/>
            </a:br>
            <a:endParaRPr lang="en-US" altLang="zh-CN" dirty="0">
              <a:latin typeface="NimbusRomNo9L-Regu"/>
            </a:endParaRPr>
          </a:p>
          <a:p>
            <a:pPr algn="ctr" defTabSz="913765">
              <a:defRPr/>
            </a:pPr>
            <a:r>
              <a:rPr lang="en-US" altLang="zh-CN" dirty="0">
                <a:latin typeface="NimbusRomNo9L-Regu"/>
              </a:rPr>
              <a:t>This article has been accepted for publication in NSDI 2024. </a:t>
            </a:r>
          </a:p>
          <a:p>
            <a:pPr algn="ctr" defTabSz="913765">
              <a:defRPr/>
            </a:pPr>
            <a:endParaRPr lang="en-US" altLang="zh-CN" dirty="0">
              <a:latin typeface="NimbusRomNo9L-Regu"/>
            </a:endParaRPr>
          </a:p>
          <a:p>
            <a:pPr algn="ctr" defTabSz="913765">
              <a:defRPr/>
            </a:pPr>
            <a:endParaRPr lang="en-US" altLang="zh-CN" sz="1200" b="1" dirty="0">
              <a:solidFill>
                <a:srgbClr val="1C6299"/>
              </a:solidFill>
              <a:latin typeface="NimbusRomNo9L-Regu"/>
              <a:ea typeface="微软雅黑" panose="020B0503020204020204" pitchFamily="34" charset="-122"/>
            </a:endParaRPr>
          </a:p>
          <a:p>
            <a:pPr algn="ctr" defTabSz="913765">
              <a:defRPr/>
            </a:pPr>
            <a:r>
              <a:rPr lang="zh-CN" altLang="en-US" dirty="0">
                <a:latin typeface="宋体" panose="02010600030101010101" pitchFamily="2" charset="-122"/>
                <a:ea typeface="宋体" panose="02010600030101010101" pitchFamily="2" charset="-122"/>
              </a:rPr>
              <a:t>汇报人：莫露莎</a:t>
            </a:r>
            <a:endParaRPr lang="en-US" altLang="zh-CN" dirty="0">
              <a:latin typeface="宋体" panose="02010600030101010101" pitchFamily="2" charset="-122"/>
              <a:ea typeface="宋体" panose="02010600030101010101" pitchFamily="2"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3955508" y="1666146"/>
            <a:ext cx="8630442" cy="1384995"/>
          </a:xfrm>
          <a:prstGeom prst="rect">
            <a:avLst/>
          </a:prstGeom>
          <a:noFill/>
        </p:spPr>
        <p:txBody>
          <a:bodyPr wrap="square" rtlCol="0">
            <a:spAutoFit/>
          </a:bodyPr>
          <a:lstStyle/>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NN-Defined Modulator: Reconfigurable </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and Portable Software Modulator </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on IoT Gateways</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727012" y="920659"/>
            <a:ext cx="11789974" cy="3951659"/>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20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Different fields need specific operations.</a:t>
            </a:r>
          </a:p>
          <a:p>
            <a:pPr marL="0" marR="0" lvl="2" algn="l" defTabSz="0" rtl="0" eaLnBrk="1" fontAlgn="auto" latinLnBrk="0" hangingPunct="1">
              <a:lnSpc>
                <a:spcPct val="20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Four  modulators are combined to create a single </a:t>
            </a:r>
          </a:p>
          <a:p>
            <a:pPr marL="0" marR="0" lvl="2" algn="l" defTabSz="0" rtl="0" eaLnBrk="1" fontAlgn="auto" latinLnBrk="0" hangingPunct="1">
              <a:lnSpc>
                <a:spcPct val="20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NN-defined </a:t>
            </a:r>
            <a:r>
              <a:rPr lang="en-US" altLang="zh-CN" sz="1600" dirty="0" err="1">
                <a:solidFill>
                  <a:prstClr val="black"/>
                </a:solidFill>
                <a:latin typeface="SimSun" panose="02010600030101010101" pitchFamily="2" charset="-122"/>
                <a:ea typeface="SimSun" panose="02010600030101010101" pitchFamily="2" charset="-122"/>
              </a:rPr>
              <a:t>WiFi</a:t>
            </a:r>
            <a:r>
              <a:rPr lang="en-US" altLang="zh-CN" sz="1600" dirty="0">
                <a:solidFill>
                  <a:prstClr val="black"/>
                </a:solidFill>
                <a:latin typeface="SimSun" panose="02010600030101010101" pitchFamily="2" charset="-122"/>
                <a:ea typeface="SimSun" panose="02010600030101010101" pitchFamily="2" charset="-122"/>
              </a:rPr>
              <a:t> modulator.</a:t>
            </a:r>
          </a:p>
          <a:p>
            <a:pPr marL="57150" marR="0" lvl="2" indent="-342900" algn="l" defTabSz="0" rtl="0" eaLnBrk="1" fontAlgn="auto" latinLnBrk="0" hangingPunct="1">
              <a:lnSpc>
                <a:spcPct val="20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effectiveness and versatility of NN-defined modulator design in practical applications.</a:t>
            </a:r>
          </a:p>
          <a:p>
            <a:pPr marL="0" marR="0" lvl="2" algn="l" defTabSz="0" rtl="0" eaLnBrk="1" fontAlgn="auto" latinLnBrk="0" hangingPunct="1">
              <a:lnSpc>
                <a:spcPct val="200000"/>
              </a:lnSpc>
              <a:spcBef>
                <a:spcPct val="20000"/>
              </a:spcBef>
              <a:spcAft>
                <a:spcPts val="0"/>
              </a:spcAft>
              <a:buClr>
                <a:srgbClr val="70AD47">
                  <a:lumMod val="75000"/>
                </a:srgbClr>
              </a:buClr>
              <a:buSzPct val="110000"/>
              <a:tabLst/>
              <a:defRPr/>
            </a:pP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617338" y="888289"/>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err="1">
                <a:solidFill>
                  <a:srgbClr val="1C6299"/>
                </a:solidFill>
                <a:latin typeface="宋体" panose="02010600030101010101" pitchFamily="2" charset="-122"/>
                <a:ea typeface="宋体" panose="02010600030101010101" pitchFamily="2" charset="-122"/>
              </a:rPr>
              <a:t>WiFi</a:t>
            </a:r>
            <a:r>
              <a:rPr lang="en-US" altLang="zh-CN" sz="2000" dirty="0">
                <a:solidFill>
                  <a:srgbClr val="1C6299"/>
                </a:solidFill>
                <a:latin typeface="宋体" panose="02010600030101010101" pitchFamily="2" charset="-122"/>
                <a:ea typeface="宋体" panose="02010600030101010101" pitchFamily="2" charset="-122"/>
              </a:rPr>
              <a:t>-compliant Signals</a:t>
            </a:r>
          </a:p>
        </p:txBody>
      </p:sp>
      <p:pic>
        <p:nvPicPr>
          <p:cNvPr id="3" name="图片 2">
            <a:extLst>
              <a:ext uri="{FF2B5EF4-FFF2-40B4-BE49-F238E27FC236}">
                <a16:creationId xmlns:a16="http://schemas.microsoft.com/office/drawing/2014/main" id="{1F7941D7-5D53-3CF5-D632-3C844E5BB488}"/>
              </a:ext>
            </a:extLst>
          </p:cNvPr>
          <p:cNvPicPr>
            <a:picLocks noChangeAspect="1"/>
          </p:cNvPicPr>
          <p:nvPr/>
        </p:nvPicPr>
        <p:blipFill>
          <a:blip r:embed="rId4"/>
          <a:stretch>
            <a:fillRect/>
          </a:stretch>
        </p:blipFill>
        <p:spPr>
          <a:xfrm>
            <a:off x="6339231" y="948790"/>
            <a:ext cx="3859121" cy="2044873"/>
          </a:xfrm>
          <a:prstGeom prst="rect">
            <a:avLst/>
          </a:prstGeom>
        </p:spPr>
      </p:pic>
      <p:pic>
        <p:nvPicPr>
          <p:cNvPr id="7" name="图片 6">
            <a:extLst>
              <a:ext uri="{FF2B5EF4-FFF2-40B4-BE49-F238E27FC236}">
                <a16:creationId xmlns:a16="http://schemas.microsoft.com/office/drawing/2014/main" id="{E2E4EE34-E876-9E53-686D-30DF8B102799}"/>
              </a:ext>
            </a:extLst>
          </p:cNvPr>
          <p:cNvPicPr>
            <a:picLocks noChangeAspect="1"/>
          </p:cNvPicPr>
          <p:nvPr/>
        </p:nvPicPr>
        <p:blipFill>
          <a:blip r:embed="rId5"/>
          <a:stretch>
            <a:fillRect/>
          </a:stretch>
        </p:blipFill>
        <p:spPr>
          <a:xfrm>
            <a:off x="851338" y="3773785"/>
            <a:ext cx="4201689" cy="2378734"/>
          </a:xfrm>
          <a:prstGeom prst="rect">
            <a:avLst/>
          </a:prstGeom>
        </p:spPr>
      </p:pic>
      <p:pic>
        <p:nvPicPr>
          <p:cNvPr id="10" name="图片 9">
            <a:extLst>
              <a:ext uri="{FF2B5EF4-FFF2-40B4-BE49-F238E27FC236}">
                <a16:creationId xmlns:a16="http://schemas.microsoft.com/office/drawing/2014/main" id="{99C79B87-9A25-3FA2-E0EB-193DF0F64D44}"/>
              </a:ext>
            </a:extLst>
          </p:cNvPr>
          <p:cNvPicPr>
            <a:picLocks noChangeAspect="1"/>
          </p:cNvPicPr>
          <p:nvPr/>
        </p:nvPicPr>
        <p:blipFill>
          <a:blip r:embed="rId6"/>
          <a:stretch>
            <a:fillRect/>
          </a:stretch>
        </p:blipFill>
        <p:spPr>
          <a:xfrm>
            <a:off x="6096000" y="3915389"/>
            <a:ext cx="4624298" cy="2182198"/>
          </a:xfrm>
          <a:prstGeom prst="rect">
            <a:avLst/>
          </a:prstGeom>
        </p:spPr>
      </p:pic>
    </p:spTree>
    <p:extLst>
      <p:ext uri="{BB962C8B-B14F-4D97-AF65-F5344CB8AC3E}">
        <p14:creationId xmlns:p14="http://schemas.microsoft.com/office/powerpoint/2010/main" val="376090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1790130" y="2681832"/>
            <a:ext cx="8611739" cy="1200329"/>
          </a:xfrm>
          <a:prstGeom prst="rect">
            <a:avLst/>
          </a:prstGeom>
          <a:noFill/>
        </p:spPr>
        <p:txBody>
          <a:bodyPr wrap="square" rtlCol="0">
            <a:spAutoFit/>
          </a:bodyPr>
          <a:lstStyle/>
          <a:p>
            <a:pPr marR="0" algn="ctr" defTabSz="914400" fontAlgn="auto">
              <a:buClrTx/>
              <a:buSzTx/>
              <a:buFontTx/>
              <a:defRPr/>
            </a:pPr>
            <a:r>
              <a:rPr lang="en-US" altLang="zh-CN" sz="7200" b="1" dirty="0">
                <a:solidFill>
                  <a:schemeClr val="bg1"/>
                </a:solidFill>
              </a:rPr>
              <a:t>Thanks</a:t>
            </a:r>
            <a:endParaRPr lang="zh-CN" sz="72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574543" y="927556"/>
            <a:ext cx="11030213" cy="226485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
        <p:nvSpPr>
          <p:cNvPr id="3" name="文本框 2">
            <a:extLst>
              <a:ext uri="{FF2B5EF4-FFF2-40B4-BE49-F238E27FC236}">
                <a16:creationId xmlns:a16="http://schemas.microsoft.com/office/drawing/2014/main" id="{B46C593A-FD79-8995-5BD0-B70BDF376533}"/>
              </a:ext>
            </a:extLst>
          </p:cNvPr>
          <p:cNvSpPr txBox="1"/>
          <p:nvPr/>
        </p:nvSpPr>
        <p:spPr>
          <a:xfrm>
            <a:off x="617337" y="1060242"/>
            <a:ext cx="10758233" cy="1842236"/>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Problem: present IoT gateway solutions </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Hardware-based gateways</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rPr>
              <a:t>high efficiency but low scalability.</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Based on software-defined radio (SDR), high flexibility but low efficiency.</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11" name="文本框 10">
            <a:extLst>
              <a:ext uri="{FF2B5EF4-FFF2-40B4-BE49-F238E27FC236}">
                <a16:creationId xmlns:a16="http://schemas.microsoft.com/office/drawing/2014/main" id="{C789B18C-96CD-423B-D9BD-47709590108F}"/>
              </a:ext>
            </a:extLst>
          </p:cNvPr>
          <p:cNvSpPr txBox="1"/>
          <p:nvPr/>
        </p:nvSpPr>
        <p:spPr>
          <a:xfrm>
            <a:off x="617336" y="2507882"/>
            <a:ext cx="10758233" cy="1333442"/>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Motivation</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neural network module is supported across diverse hardware platforms due to the AI technologies.</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Signal processing blocks within a modulator can be equivalently implemented using NN models.</a:t>
            </a:r>
          </a:p>
        </p:txBody>
      </p:sp>
      <p:sp>
        <p:nvSpPr>
          <p:cNvPr id="12" name="文本框 11">
            <a:extLst>
              <a:ext uri="{FF2B5EF4-FFF2-40B4-BE49-F238E27FC236}">
                <a16:creationId xmlns:a16="http://schemas.microsoft.com/office/drawing/2014/main" id="{F0B2E48C-D727-BB9D-AE4C-10F30F2660C5}"/>
              </a:ext>
            </a:extLst>
          </p:cNvPr>
          <p:cNvSpPr txBox="1"/>
          <p:nvPr/>
        </p:nvSpPr>
        <p:spPr>
          <a:xfrm>
            <a:off x="617336" y="4138007"/>
            <a:ext cx="10758233" cy="175201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Challenges</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general-purpose neural network models,  </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such as fully-connected (FC) layers, are blackbox approachs,</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which raise concerns about its reliability. </a:t>
            </a:r>
          </a:p>
        </p:txBody>
      </p:sp>
      <p:pic>
        <p:nvPicPr>
          <p:cNvPr id="15" name="图片 14">
            <a:extLst>
              <a:ext uri="{FF2B5EF4-FFF2-40B4-BE49-F238E27FC236}">
                <a16:creationId xmlns:a16="http://schemas.microsoft.com/office/drawing/2014/main" id="{C17655FD-B1F6-C4B2-4E89-F2DBA586E332}"/>
              </a:ext>
            </a:extLst>
          </p:cNvPr>
          <p:cNvPicPr>
            <a:picLocks noChangeAspect="1"/>
          </p:cNvPicPr>
          <p:nvPr/>
        </p:nvPicPr>
        <p:blipFill>
          <a:blip r:embed="rId4"/>
          <a:stretch>
            <a:fillRect/>
          </a:stretch>
        </p:blipFill>
        <p:spPr>
          <a:xfrm>
            <a:off x="6945130" y="3975668"/>
            <a:ext cx="4430439" cy="2398468"/>
          </a:xfrm>
          <a:prstGeom prst="rect">
            <a:avLst/>
          </a:prstGeom>
        </p:spPr>
      </p:pic>
    </p:spTree>
    <p:extLst>
      <p:ext uri="{BB962C8B-B14F-4D97-AF65-F5344CB8AC3E}">
        <p14:creationId xmlns:p14="http://schemas.microsoft.com/office/powerpoint/2010/main" val="1808537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237300-3B8C-C6AB-6E5A-8F3C332C27ED}"/>
              </a:ext>
            </a:extLst>
          </p:cNvPr>
          <p:cNvPicPr>
            <a:picLocks noChangeAspect="1"/>
          </p:cNvPicPr>
          <p:nvPr/>
        </p:nvPicPr>
        <p:blipFill>
          <a:blip r:embed="rId3"/>
          <a:stretch>
            <a:fillRect/>
          </a:stretch>
        </p:blipFill>
        <p:spPr>
          <a:xfrm>
            <a:off x="7233652" y="3359549"/>
            <a:ext cx="4483183" cy="2831136"/>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574543" y="927556"/>
            <a:ext cx="11030213" cy="226485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a:lnSpc>
                <a:spcPct val="200000"/>
              </a:lnSpc>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
        <p:nvSpPr>
          <p:cNvPr id="8" name="文本框 7">
            <a:extLst>
              <a:ext uri="{FF2B5EF4-FFF2-40B4-BE49-F238E27FC236}">
                <a16:creationId xmlns:a16="http://schemas.microsoft.com/office/drawing/2014/main" id="{DA5BE003-B581-B0D3-09C5-46821E22D210}"/>
              </a:ext>
            </a:extLst>
          </p:cNvPr>
          <p:cNvSpPr txBox="1"/>
          <p:nvPr/>
        </p:nvSpPr>
        <p:spPr>
          <a:xfrm>
            <a:off x="617338" y="2333671"/>
            <a:ext cx="10783016" cy="128419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Contributions</a:t>
            </a:r>
          </a:p>
          <a:p>
            <a:pPr marL="57150" lvl="2" indent="-342900" algn="just"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prstClr val="black"/>
                </a:solidFill>
                <a:latin typeface="SimSun" panose="02010600030101010101" pitchFamily="2" charset="-122"/>
                <a:ea typeface="SimSun" panose="02010600030101010101" pitchFamily="2" charset="-122"/>
              </a:rPr>
              <a:t>propose an NN-defined physical layer modulator, which achieves high extensibility and</a:t>
            </a:r>
            <a:r>
              <a:rPr lang="zh-CN" altLang="en-US" sz="1600" dirty="0">
                <a:solidFill>
                  <a:prstClr val="black"/>
                </a:solidFill>
                <a:latin typeface="SimSun" panose="02010600030101010101" pitchFamily="2" charset="-122"/>
                <a:ea typeface="SimSun" panose="02010600030101010101" pitchFamily="2" charset="-122"/>
              </a:rPr>
              <a:t> </a:t>
            </a:r>
            <a:r>
              <a:rPr lang="en-US" altLang="zh-CN" sz="1600" dirty="0">
                <a:solidFill>
                  <a:prstClr val="black"/>
                </a:solidFill>
                <a:latin typeface="SimSun" panose="02010600030101010101" pitchFamily="2" charset="-122"/>
                <a:ea typeface="SimSun" panose="02010600030101010101" pitchFamily="2" charset="-122"/>
              </a:rPr>
              <a:t>efficiency to support multiple modulation schemes on heterogeneous platforms.</a:t>
            </a:r>
          </a:p>
        </p:txBody>
      </p:sp>
      <p:sp>
        <p:nvSpPr>
          <p:cNvPr id="10" name="文本框 9">
            <a:extLst>
              <a:ext uri="{FF2B5EF4-FFF2-40B4-BE49-F238E27FC236}">
                <a16:creationId xmlns:a16="http://schemas.microsoft.com/office/drawing/2014/main" id="{8B4836AA-AA65-0C03-5839-D1EDB62F0B06}"/>
              </a:ext>
            </a:extLst>
          </p:cNvPr>
          <p:cNvSpPr txBox="1"/>
          <p:nvPr/>
        </p:nvSpPr>
        <p:spPr>
          <a:xfrm>
            <a:off x="617338" y="1145429"/>
            <a:ext cx="10352022" cy="1405193"/>
          </a:xfrm>
          <a:prstGeom prst="rect">
            <a:avLst/>
          </a:prstGeom>
          <a:noFill/>
        </p:spPr>
        <p:txBody>
          <a:bodyPr wrap="square">
            <a:spAutoFit/>
          </a:bodyPr>
          <a:lstStyle/>
          <a:p>
            <a:pPr marL="28575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This paper proposes an unified neural network framework operates as an abstraction layer for modulation tasks across heterogeneous platforms. </a:t>
            </a:r>
            <a:endParaRPr lang="en-US" altLang="zh-CN" sz="2000" dirty="0">
              <a:solidFill>
                <a:prstClr val="black"/>
              </a:solidFill>
              <a:latin typeface="SimSun" panose="02010600030101010101" pitchFamily="2" charset="-122"/>
              <a:ea typeface="SimSun" panose="02010600030101010101" pitchFamily="2" charset="-122"/>
            </a:endParaRPr>
          </a:p>
          <a:p>
            <a:pPr marL="285750" lvl="0" indent="-285750">
              <a:lnSpc>
                <a:spcPct val="150000"/>
              </a:lnSpc>
              <a:buFont typeface="Wingdings" panose="05000000000000000000" pitchFamily="2" charset="2"/>
              <a:buChar char="Ø"/>
              <a:defRPr/>
            </a:pPr>
            <a:endParaRPr lang="en-US" altLang="zh-CN" sz="2000" dirty="0">
              <a:solidFill>
                <a:srgbClr val="1C6299"/>
              </a:solidFill>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5306748A-6360-A158-F3C6-5FE0C20FD81F}"/>
              </a:ext>
            </a:extLst>
          </p:cNvPr>
          <p:cNvSpPr txBox="1"/>
          <p:nvPr/>
        </p:nvSpPr>
        <p:spPr>
          <a:xfrm>
            <a:off x="617338" y="3689640"/>
            <a:ext cx="6616314" cy="1930528"/>
          </a:xfrm>
          <a:prstGeom prst="rect">
            <a:avLst/>
          </a:prstGeom>
          <a:noFill/>
        </p:spPr>
        <p:txBody>
          <a:bodyPr wrap="square">
            <a:spAutoFit/>
          </a:bodyPr>
          <a:lstStyle/>
          <a:p>
            <a:pPr marL="57150" marR="0" lvl="2" indent="-342900" algn="just"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adopt a model-driven approach to build the NN-defined modulators, which are rooted in a solid mathematics foundation. </a:t>
            </a:r>
          </a:p>
          <a:p>
            <a:pPr marL="57150" marR="0" lvl="2" indent="-342900" algn="just"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deploy the NN-defined modulators on multiple hardware platforms and into the workflow of the IoT gateway to generate protocol-compliant signals, including ZigBee and </a:t>
            </a:r>
            <a:r>
              <a:rPr lang="en-US" altLang="zh-CN" sz="1600" dirty="0" err="1">
                <a:solidFill>
                  <a:prstClr val="black"/>
                </a:solidFill>
                <a:latin typeface="SimSun" panose="02010600030101010101" pitchFamily="2" charset="-122"/>
                <a:ea typeface="SimSun" panose="02010600030101010101" pitchFamily="2" charset="-122"/>
              </a:rPr>
              <a:t>WiFi</a:t>
            </a:r>
            <a:r>
              <a:rPr lang="en-US" altLang="zh-CN" sz="1600" dirty="0">
                <a:solidFill>
                  <a:prstClr val="black"/>
                </a:solidFill>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2211639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Mathematical Foundation of Modulation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2" name="组合 21">
            <a:extLst>
              <a:ext uri="{FF2B5EF4-FFF2-40B4-BE49-F238E27FC236}">
                <a16:creationId xmlns:a16="http://schemas.microsoft.com/office/drawing/2014/main" id="{23DB803D-DCFC-0883-2899-52E1C883F998}"/>
              </a:ext>
            </a:extLst>
          </p:cNvPr>
          <p:cNvGrpSpPr/>
          <p:nvPr/>
        </p:nvGrpSpPr>
        <p:grpSpPr>
          <a:xfrm>
            <a:off x="660400" y="1054443"/>
            <a:ext cx="11598097" cy="3937830"/>
            <a:chOff x="721514" y="1084549"/>
            <a:chExt cx="11598097" cy="3937830"/>
          </a:xfrm>
        </p:grpSpPr>
        <p:sp>
          <p:nvSpPr>
            <p:cNvPr id="7" name="文本框 6">
              <a:extLst>
                <a:ext uri="{FF2B5EF4-FFF2-40B4-BE49-F238E27FC236}">
                  <a16:creationId xmlns:a16="http://schemas.microsoft.com/office/drawing/2014/main" id="{CC6FAAF3-7037-8D39-A923-98684AF14D7C}"/>
                </a:ext>
              </a:extLst>
            </p:cNvPr>
            <p:cNvSpPr txBox="1"/>
            <p:nvPr/>
          </p:nvSpPr>
          <p:spPr>
            <a:xfrm>
              <a:off x="6119912" y="1100600"/>
              <a:ext cx="6199699" cy="3180101"/>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Discrete-time Modulation Model</a:t>
              </a:r>
            </a:p>
            <a:p>
              <a:pPr marL="57150" marR="0" lvl="2" indent="-342900" algn="l" defTabSz="0" rtl="0" eaLnBrk="1" fontAlgn="auto" latinLnBrk="0" hangingPunct="1">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a linear combination of the set of basis functions</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srgbClr val="000000"/>
                </a:solidFill>
                <a:latin typeface="宋体" panose="02010600030101010101" pitchFamily="2" charset="-122"/>
                <a:ea typeface="宋体"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srgbClr val="000000"/>
                </a:solidFill>
                <a:latin typeface="宋体" panose="02010600030101010101" pitchFamily="2" charset="-122"/>
                <a:ea typeface="宋体" panose="02010600030101010101" pitchFamily="2" charset="-122"/>
                <a:cs typeface="+mn-cs"/>
              </a:endParaRPr>
            </a:p>
            <a:p>
              <a:pPr marL="57150" marR="0" lvl="2" indent="-342900" algn="l" defTabSz="0" rtl="0" eaLnBrk="1" fontAlgn="auto" latinLnBrk="0" hangingPunct="1">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discrete-time representation</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endParaRPr lang="en-US" altLang="zh-CN" sz="1600" dirty="0">
                <a:solidFill>
                  <a:srgbClr val="000000"/>
                </a:solidFill>
                <a:latin typeface="宋体" panose="02010600030101010101" pitchFamily="2" charset="-122"/>
                <a:ea typeface="宋体"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srgbClr val="000000"/>
                </a:solidFill>
                <a:latin typeface="宋体" panose="02010600030101010101" pitchFamily="2" charset="-122"/>
                <a:ea typeface="宋体" panose="02010600030101010101" pitchFamily="2" charset="-122"/>
              </a:endParaRPr>
            </a:p>
            <a:p>
              <a:pPr marL="57150" marR="0" lvl="2" indent="-342900" algn="l" defTabSz="0" rtl="0" eaLnBrk="1" fontAlgn="auto" latinLnBrk="0" hangingPunct="1">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srgbClr val="000000"/>
                  </a:solidFill>
                  <a:latin typeface="宋体" panose="02010600030101010101" pitchFamily="2" charset="-122"/>
                  <a:ea typeface="宋体" panose="02010600030101010101" pitchFamily="2" charset="-122"/>
                  <a:cs typeface="+mn-cs"/>
                </a:rPr>
                <a:t>complex I/Q signal</a:t>
              </a:r>
            </a:p>
          </p:txBody>
        </p:sp>
        <p:grpSp>
          <p:nvGrpSpPr>
            <p:cNvPr id="36" name="组合 35">
              <a:extLst>
                <a:ext uri="{FF2B5EF4-FFF2-40B4-BE49-F238E27FC236}">
                  <a16:creationId xmlns:a16="http://schemas.microsoft.com/office/drawing/2014/main" id="{D0C69F3E-D5E3-9EF7-4822-36D69135C97E}"/>
                </a:ext>
              </a:extLst>
            </p:cNvPr>
            <p:cNvGrpSpPr/>
            <p:nvPr/>
          </p:nvGrpSpPr>
          <p:grpSpPr>
            <a:xfrm>
              <a:off x="721514" y="1084549"/>
              <a:ext cx="5699621" cy="3937830"/>
              <a:chOff x="1935745" y="1271147"/>
              <a:chExt cx="5699621" cy="3937830"/>
            </a:xfrm>
          </p:grpSpPr>
          <p:sp>
            <p:nvSpPr>
              <p:cNvPr id="14" name="文本框 13">
                <a:extLst>
                  <a:ext uri="{FF2B5EF4-FFF2-40B4-BE49-F238E27FC236}">
                    <a16:creationId xmlns:a16="http://schemas.microsoft.com/office/drawing/2014/main" id="{D8D20F24-A30B-63BB-2771-AC31C31B3A2E}"/>
                  </a:ext>
                </a:extLst>
              </p:cNvPr>
              <p:cNvSpPr txBox="1"/>
              <p:nvPr/>
            </p:nvSpPr>
            <p:spPr>
              <a:xfrm>
                <a:off x="1935745" y="4727114"/>
                <a:ext cx="4152900"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1974702" y="1271147"/>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Signal Modulation</a:t>
                </a:r>
              </a:p>
            </p:txBody>
          </p:sp>
        </p:grpSp>
      </p:grpSp>
      <p:grpSp>
        <p:nvGrpSpPr>
          <p:cNvPr id="34" name="组合 33">
            <a:extLst>
              <a:ext uri="{FF2B5EF4-FFF2-40B4-BE49-F238E27FC236}">
                <a16:creationId xmlns:a16="http://schemas.microsoft.com/office/drawing/2014/main" id="{6D3BF2DC-754A-678F-D6E1-C12052976290}"/>
              </a:ext>
            </a:extLst>
          </p:cNvPr>
          <p:cNvGrpSpPr/>
          <p:nvPr/>
        </p:nvGrpSpPr>
        <p:grpSpPr>
          <a:xfrm>
            <a:off x="301845" y="1696276"/>
            <a:ext cx="5197668" cy="3749485"/>
            <a:chOff x="-14076" y="1670905"/>
            <a:chExt cx="5197668" cy="3749485"/>
          </a:xfrm>
        </p:grpSpPr>
        <p:pic>
          <p:nvPicPr>
            <p:cNvPr id="21" name="图片 20">
              <a:extLst>
                <a:ext uri="{FF2B5EF4-FFF2-40B4-BE49-F238E27FC236}">
                  <a16:creationId xmlns:a16="http://schemas.microsoft.com/office/drawing/2014/main" id="{95DF1CF4-7C97-6FCE-B566-ED04B2196ECE}"/>
                </a:ext>
              </a:extLst>
            </p:cNvPr>
            <p:cNvPicPr>
              <a:picLocks noChangeAspect="1"/>
            </p:cNvPicPr>
            <p:nvPr/>
          </p:nvPicPr>
          <p:blipFill>
            <a:blip r:embed="rId4"/>
            <a:stretch>
              <a:fillRect/>
            </a:stretch>
          </p:blipFill>
          <p:spPr>
            <a:xfrm>
              <a:off x="1140229" y="1670905"/>
              <a:ext cx="4043363" cy="2157413"/>
            </a:xfrm>
            <a:prstGeom prst="rect">
              <a:avLst/>
            </a:prstGeom>
          </p:spPr>
        </p:pic>
        <p:pic>
          <p:nvPicPr>
            <p:cNvPr id="25" name="图片 24">
              <a:extLst>
                <a:ext uri="{FF2B5EF4-FFF2-40B4-BE49-F238E27FC236}">
                  <a16:creationId xmlns:a16="http://schemas.microsoft.com/office/drawing/2014/main" id="{16897656-4666-BEF5-5301-695A3CB99416}"/>
                </a:ext>
              </a:extLst>
            </p:cNvPr>
            <p:cNvPicPr>
              <a:picLocks noChangeAspect="1"/>
            </p:cNvPicPr>
            <p:nvPr/>
          </p:nvPicPr>
          <p:blipFill>
            <a:blip r:embed="rId5"/>
            <a:stretch>
              <a:fillRect/>
            </a:stretch>
          </p:blipFill>
          <p:spPr>
            <a:xfrm>
              <a:off x="1093406" y="4028238"/>
              <a:ext cx="3807328" cy="1392152"/>
            </a:xfrm>
            <a:prstGeom prst="rect">
              <a:avLst/>
            </a:prstGeom>
          </p:spPr>
        </p:pic>
        <p:sp>
          <p:nvSpPr>
            <p:cNvPr id="29" name="文本框 28">
              <a:extLst>
                <a:ext uri="{FF2B5EF4-FFF2-40B4-BE49-F238E27FC236}">
                  <a16:creationId xmlns:a16="http://schemas.microsoft.com/office/drawing/2014/main" id="{04F23448-9B11-2DBF-921F-AC6C46C9DBE8}"/>
                </a:ext>
              </a:extLst>
            </p:cNvPr>
            <p:cNvSpPr txBox="1"/>
            <p:nvPr/>
          </p:nvSpPr>
          <p:spPr>
            <a:xfrm>
              <a:off x="-14076" y="1751089"/>
              <a:ext cx="1339229"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baseband signal</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sp>
          <p:nvSpPr>
            <p:cNvPr id="30" name="文本框 29">
              <a:extLst>
                <a:ext uri="{FF2B5EF4-FFF2-40B4-BE49-F238E27FC236}">
                  <a16:creationId xmlns:a16="http://schemas.microsoft.com/office/drawing/2014/main" id="{3BEE28A9-9AC0-EF70-619D-6D608175D23B}"/>
                </a:ext>
              </a:extLst>
            </p:cNvPr>
            <p:cNvSpPr txBox="1"/>
            <p:nvPr/>
          </p:nvSpPr>
          <p:spPr>
            <a:xfrm>
              <a:off x="688555" y="2246909"/>
              <a:ext cx="394049"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AM</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sp>
          <p:nvSpPr>
            <p:cNvPr id="31" name="文本框 30">
              <a:extLst>
                <a:ext uri="{FF2B5EF4-FFF2-40B4-BE49-F238E27FC236}">
                  <a16:creationId xmlns:a16="http://schemas.microsoft.com/office/drawing/2014/main" id="{79C0BDE6-E20E-E82C-DAA5-81F06EFAD405}"/>
                </a:ext>
              </a:extLst>
            </p:cNvPr>
            <p:cNvSpPr txBox="1"/>
            <p:nvPr/>
          </p:nvSpPr>
          <p:spPr>
            <a:xfrm>
              <a:off x="689102" y="2767866"/>
              <a:ext cx="394049"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FM</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sp>
          <p:nvSpPr>
            <p:cNvPr id="32" name="文本框 29">
              <a:extLst>
                <a:ext uri="{FF2B5EF4-FFF2-40B4-BE49-F238E27FC236}">
                  <a16:creationId xmlns:a16="http://schemas.microsoft.com/office/drawing/2014/main" id="{3BEE28A9-9AC0-EF70-619D-6D608175D23B}"/>
                </a:ext>
              </a:extLst>
            </p:cNvPr>
            <p:cNvSpPr txBox="1"/>
            <p:nvPr/>
          </p:nvSpPr>
          <p:spPr>
            <a:xfrm>
              <a:off x="699357" y="3289120"/>
              <a:ext cx="394049" cy="64203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en-US" altLang="zh-CN" sz="1200" b="1" dirty="0">
                  <a:latin typeface="宋体" panose="02010600030101010101" pitchFamily="2" charset="-122"/>
                  <a:ea typeface="宋体" panose="02010600030101010101" pitchFamily="2" charset="-122"/>
                </a:rPr>
                <a:t>PM</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sp>
          <p:nvSpPr>
            <p:cNvPr id="33" name="文本框 32">
              <a:extLst>
                <a:ext uri="{FF2B5EF4-FFF2-40B4-BE49-F238E27FC236}">
                  <a16:creationId xmlns:a16="http://schemas.microsoft.com/office/drawing/2014/main" id="{3BC2B8BD-12DC-52B6-E010-9325AC3FE07D}"/>
                </a:ext>
              </a:extLst>
            </p:cNvPr>
            <p:cNvSpPr txBox="1"/>
            <p:nvPr/>
          </p:nvSpPr>
          <p:spPr>
            <a:xfrm>
              <a:off x="18940" y="4438730"/>
              <a:ext cx="1339229" cy="919034"/>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radio-frequency signal</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grpSp>
      <p:sp>
        <p:nvSpPr>
          <p:cNvPr id="35" name="椭圆 34">
            <a:extLst>
              <a:ext uri="{FF2B5EF4-FFF2-40B4-BE49-F238E27FC236}">
                <a16:creationId xmlns:a16="http://schemas.microsoft.com/office/drawing/2014/main" id="{05385B87-2B66-223B-5F7D-487B90E9136E}"/>
              </a:ext>
            </a:extLst>
          </p:cNvPr>
          <p:cNvSpPr/>
          <p:nvPr/>
        </p:nvSpPr>
        <p:spPr>
          <a:xfrm>
            <a:off x="4395839" y="4580313"/>
            <a:ext cx="45719" cy="45719"/>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D139BA1-54CA-B80C-26D9-99B6094C368A}"/>
              </a:ext>
            </a:extLst>
          </p:cNvPr>
          <p:cNvSpPr txBox="1"/>
          <p:nvPr/>
        </p:nvSpPr>
        <p:spPr>
          <a:xfrm>
            <a:off x="4442484" y="4394532"/>
            <a:ext cx="594612"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I+JQ</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cxnSp>
        <p:nvCxnSpPr>
          <p:cNvPr id="40" name="直接箭头连接符 39">
            <a:extLst>
              <a:ext uri="{FF2B5EF4-FFF2-40B4-BE49-F238E27FC236}">
                <a16:creationId xmlns:a16="http://schemas.microsoft.com/office/drawing/2014/main" id="{FAC94B93-5EB6-71E0-CBA3-383937BBBA5A}"/>
              </a:ext>
            </a:extLst>
          </p:cNvPr>
          <p:cNvCxnSpPr>
            <a:cxnSpLocks/>
          </p:cNvCxnSpPr>
          <p:nvPr/>
        </p:nvCxnSpPr>
        <p:spPr>
          <a:xfrm>
            <a:off x="1431541" y="4872019"/>
            <a:ext cx="38656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505B101E-D5E4-8D2A-5352-FA4B6210F170}"/>
              </a:ext>
            </a:extLst>
          </p:cNvPr>
          <p:cNvCxnSpPr>
            <a:cxnSpLocks/>
          </p:cNvCxnSpPr>
          <p:nvPr/>
        </p:nvCxnSpPr>
        <p:spPr>
          <a:xfrm flipV="1">
            <a:off x="3385645" y="4626032"/>
            <a:ext cx="977724" cy="243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60D4F99-BFCA-B26C-8643-993A8C4D78C0}"/>
              </a:ext>
            </a:extLst>
          </p:cNvPr>
          <p:cNvSpPr txBox="1"/>
          <p:nvPr/>
        </p:nvSpPr>
        <p:spPr>
          <a:xfrm>
            <a:off x="5093889" y="4833052"/>
            <a:ext cx="394049"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t</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sp>
        <p:nvSpPr>
          <p:cNvPr id="48" name="文本框 47">
            <a:extLst>
              <a:ext uri="{FF2B5EF4-FFF2-40B4-BE49-F238E27FC236}">
                <a16:creationId xmlns:a16="http://schemas.microsoft.com/office/drawing/2014/main" id="{CFE20BFF-9EAD-B196-5FDC-DDA28C57D333}"/>
              </a:ext>
            </a:extLst>
          </p:cNvPr>
          <p:cNvSpPr txBox="1"/>
          <p:nvPr/>
        </p:nvSpPr>
        <p:spPr>
          <a:xfrm>
            <a:off x="3370339" y="3977260"/>
            <a:ext cx="394049" cy="642035"/>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S</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grpSp>
        <p:nvGrpSpPr>
          <p:cNvPr id="60" name="组合 59">
            <a:extLst>
              <a:ext uri="{FF2B5EF4-FFF2-40B4-BE49-F238E27FC236}">
                <a16:creationId xmlns:a16="http://schemas.microsoft.com/office/drawing/2014/main" id="{6F18BEB7-FA3C-7211-E944-F1185EF38F56}"/>
              </a:ext>
            </a:extLst>
          </p:cNvPr>
          <p:cNvGrpSpPr/>
          <p:nvPr/>
        </p:nvGrpSpPr>
        <p:grpSpPr>
          <a:xfrm>
            <a:off x="7024910" y="2010540"/>
            <a:ext cx="3601131" cy="4391311"/>
            <a:chOff x="7209952" y="1956129"/>
            <a:chExt cx="3601131" cy="4391311"/>
          </a:xfrm>
        </p:grpSpPr>
        <p:pic>
          <p:nvPicPr>
            <p:cNvPr id="9" name="图片 8">
              <a:extLst>
                <a:ext uri="{FF2B5EF4-FFF2-40B4-BE49-F238E27FC236}">
                  <a16:creationId xmlns:a16="http://schemas.microsoft.com/office/drawing/2014/main" id="{F167CC9D-7850-67C5-0BC1-0F8B45C0320C}"/>
                </a:ext>
              </a:extLst>
            </p:cNvPr>
            <p:cNvPicPr>
              <a:picLocks noChangeAspect="1"/>
            </p:cNvPicPr>
            <p:nvPr/>
          </p:nvPicPr>
          <p:blipFill>
            <a:blip r:embed="rId6"/>
            <a:stretch>
              <a:fillRect/>
            </a:stretch>
          </p:blipFill>
          <p:spPr>
            <a:xfrm>
              <a:off x="7678283" y="3061842"/>
              <a:ext cx="1540890" cy="582343"/>
            </a:xfrm>
            <a:prstGeom prst="rect">
              <a:avLst/>
            </a:prstGeom>
          </p:spPr>
        </p:pic>
        <p:pic>
          <p:nvPicPr>
            <p:cNvPr id="11" name="图片 10">
              <a:extLst>
                <a:ext uri="{FF2B5EF4-FFF2-40B4-BE49-F238E27FC236}">
                  <a16:creationId xmlns:a16="http://schemas.microsoft.com/office/drawing/2014/main" id="{B15447E9-1A66-63E2-D4F8-A4FF302F7A79}"/>
                </a:ext>
              </a:extLst>
            </p:cNvPr>
            <p:cNvPicPr>
              <a:picLocks noChangeAspect="1"/>
            </p:cNvPicPr>
            <p:nvPr/>
          </p:nvPicPr>
          <p:blipFill>
            <a:blip r:embed="rId7"/>
            <a:stretch>
              <a:fillRect/>
            </a:stretch>
          </p:blipFill>
          <p:spPr>
            <a:xfrm>
              <a:off x="7209952" y="4373194"/>
              <a:ext cx="3601131" cy="1974246"/>
            </a:xfrm>
            <a:prstGeom prst="rect">
              <a:avLst/>
            </a:prstGeom>
          </p:spPr>
        </p:pic>
        <p:pic>
          <p:nvPicPr>
            <p:cNvPr id="50" name="图片 49">
              <a:extLst>
                <a:ext uri="{FF2B5EF4-FFF2-40B4-BE49-F238E27FC236}">
                  <a16:creationId xmlns:a16="http://schemas.microsoft.com/office/drawing/2014/main" id="{EFB12E05-09B4-8543-89CB-A6D889DF63D0}"/>
                </a:ext>
              </a:extLst>
            </p:cNvPr>
            <p:cNvPicPr>
              <a:picLocks noChangeAspect="1"/>
            </p:cNvPicPr>
            <p:nvPr/>
          </p:nvPicPr>
          <p:blipFill>
            <a:blip r:embed="rId8"/>
            <a:stretch>
              <a:fillRect/>
            </a:stretch>
          </p:blipFill>
          <p:spPr>
            <a:xfrm>
              <a:off x="7678283" y="1956129"/>
              <a:ext cx="1480365" cy="593143"/>
            </a:xfrm>
            <a:prstGeom prst="rect">
              <a:avLst/>
            </a:prstGeom>
          </p:spPr>
        </p:pic>
      </p:grpSp>
      <p:sp>
        <p:nvSpPr>
          <p:cNvPr id="2" name="文本框 1">
            <a:extLst>
              <a:ext uri="{FF2B5EF4-FFF2-40B4-BE49-F238E27FC236}">
                <a16:creationId xmlns:a16="http://schemas.microsoft.com/office/drawing/2014/main" id="{3A65F074-BAC6-A9DA-B868-EB20387B45C8}"/>
              </a:ext>
            </a:extLst>
          </p:cNvPr>
          <p:cNvSpPr txBox="1"/>
          <p:nvPr/>
        </p:nvSpPr>
        <p:spPr>
          <a:xfrm>
            <a:off x="4284516" y="5255267"/>
            <a:ext cx="1618745" cy="919034"/>
          </a:xfrm>
          <a:prstGeom prst="rect">
            <a:avLst/>
          </a:prstGeom>
          <a:noFill/>
        </p:spPr>
        <p:txBody>
          <a:bodyPr wrap="square">
            <a:spAutoFit/>
          </a:bodyPr>
          <a:lstStyle/>
          <a:p>
            <a:pPr lvl="0">
              <a:lnSpc>
                <a:spcPct val="150000"/>
              </a:lnSpc>
              <a:defRPr/>
            </a:pPr>
            <a:r>
              <a:rPr lang="en-US" altLang="zh-CN" sz="1200" b="1" dirty="0">
                <a:latin typeface="宋体" panose="02010600030101010101" pitchFamily="2" charset="-122"/>
                <a:ea typeface="宋体" panose="02010600030101010101" pitchFamily="2" charset="-122"/>
              </a:rPr>
              <a:t>In-Phase signal</a:t>
            </a:r>
          </a:p>
          <a:p>
            <a:pPr lvl="0">
              <a:lnSpc>
                <a:spcPct val="150000"/>
              </a:lnSpc>
              <a:defRPr/>
            </a:pPr>
            <a:r>
              <a:rPr lang="en-US" altLang="zh-CN" sz="1200" b="1" dirty="0">
                <a:latin typeface="宋体" panose="02010600030101010101" pitchFamily="2" charset="-122"/>
                <a:ea typeface="宋体" panose="02010600030101010101" pitchFamily="2" charset="-122"/>
              </a:rPr>
              <a:t>Quadrature signal</a:t>
            </a:r>
          </a:p>
          <a:p>
            <a:pPr marL="285750" lvl="0" indent="-285750">
              <a:lnSpc>
                <a:spcPct val="150000"/>
              </a:lnSpc>
              <a:buFont typeface="Wingdings" panose="05000000000000000000" pitchFamily="2" charset="2"/>
              <a:buChar char="Ø"/>
              <a:defRPr/>
            </a:pPr>
            <a:endParaRPr lang="en-US" altLang="zh-CN" sz="1400" dirty="0">
              <a:solidFill>
                <a:prstClr val="black"/>
              </a:solidFill>
              <a:latin typeface="SimSun" panose="02010600030101010101" pitchFamily="2" charset="-122"/>
              <a:ea typeface="SimSun" panose="02010600030101010101" pitchFamily="2" charset="-122"/>
            </a:endParaRPr>
          </a:p>
        </p:txBody>
      </p:sp>
      <p:cxnSp>
        <p:nvCxnSpPr>
          <p:cNvPr id="4" name="直接连接符 3">
            <a:extLst>
              <a:ext uri="{FF2B5EF4-FFF2-40B4-BE49-F238E27FC236}">
                <a16:creationId xmlns:a16="http://schemas.microsoft.com/office/drawing/2014/main" id="{8689E74D-5346-A950-0691-90DB9C7D2EE6}"/>
              </a:ext>
            </a:extLst>
          </p:cNvPr>
          <p:cNvCxnSpPr/>
          <p:nvPr/>
        </p:nvCxnSpPr>
        <p:spPr>
          <a:xfrm>
            <a:off x="4183243" y="1630209"/>
            <a:ext cx="0" cy="38448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 name="图片 9">
            <a:extLst>
              <a:ext uri="{FF2B5EF4-FFF2-40B4-BE49-F238E27FC236}">
                <a16:creationId xmlns:a16="http://schemas.microsoft.com/office/drawing/2014/main" id="{D4BE43BA-4F82-1705-1221-302727829E0E}"/>
              </a:ext>
            </a:extLst>
          </p:cNvPr>
          <p:cNvPicPr>
            <a:picLocks noChangeAspect="1"/>
          </p:cNvPicPr>
          <p:nvPr/>
        </p:nvPicPr>
        <p:blipFill>
          <a:blip r:embed="rId9"/>
          <a:stretch>
            <a:fillRect/>
          </a:stretch>
        </p:blipFill>
        <p:spPr>
          <a:xfrm>
            <a:off x="4222800" y="4249665"/>
            <a:ext cx="284331" cy="172944"/>
          </a:xfrm>
          <a:prstGeom prst="rect">
            <a:avLst/>
          </a:prstGeom>
        </p:spPr>
      </p:pic>
      <p:pic>
        <p:nvPicPr>
          <p:cNvPr id="13" name="图片 12">
            <a:extLst>
              <a:ext uri="{FF2B5EF4-FFF2-40B4-BE49-F238E27FC236}">
                <a16:creationId xmlns:a16="http://schemas.microsoft.com/office/drawing/2014/main" id="{BA6FE143-2E7E-7957-4600-841AFEE3E724}"/>
              </a:ext>
            </a:extLst>
          </p:cNvPr>
          <p:cNvPicPr>
            <a:picLocks noChangeAspect="1"/>
          </p:cNvPicPr>
          <p:nvPr/>
        </p:nvPicPr>
        <p:blipFill rotWithShape="1">
          <a:blip r:embed="rId10"/>
          <a:srcRect l="1" r="5461" b="13273"/>
          <a:stretch/>
        </p:blipFill>
        <p:spPr>
          <a:xfrm>
            <a:off x="4213935" y="1666949"/>
            <a:ext cx="114687" cy="127959"/>
          </a:xfrm>
          <a:prstGeom prst="rect">
            <a:avLst/>
          </a:prstGeom>
        </p:spPr>
      </p:pic>
      <p:sp>
        <p:nvSpPr>
          <p:cNvPr id="15" name="椭圆 14">
            <a:extLst>
              <a:ext uri="{FF2B5EF4-FFF2-40B4-BE49-F238E27FC236}">
                <a16:creationId xmlns:a16="http://schemas.microsoft.com/office/drawing/2014/main" id="{55E5B569-AF25-53F2-F695-1AAC27CDD5FE}"/>
              </a:ext>
            </a:extLst>
          </p:cNvPr>
          <p:cNvSpPr/>
          <p:nvPr/>
        </p:nvSpPr>
        <p:spPr>
          <a:xfrm>
            <a:off x="4160383" y="4506812"/>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2F55AA8-D41B-4D6E-F884-08B450BF9697}"/>
              </a:ext>
            </a:extLst>
          </p:cNvPr>
          <p:cNvSpPr/>
          <p:nvPr/>
        </p:nvSpPr>
        <p:spPr>
          <a:xfrm>
            <a:off x="4160382" y="183199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2935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NN-defined Modulator Template</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CC6FAAF3-7037-8D39-A923-98684AF14D7C}"/>
              </a:ext>
            </a:extLst>
          </p:cNvPr>
          <p:cNvSpPr txBox="1"/>
          <p:nvPr/>
        </p:nvSpPr>
        <p:spPr>
          <a:xfrm>
            <a:off x="725403" y="4322884"/>
            <a:ext cx="11030387" cy="4147739"/>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convert the          to a transposed convolutional layer.</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the kernel is set to the same as the  real/imaginary parts of the basis functions(       /</a:t>
            </a:r>
          </a:p>
          <a:p>
            <a:pPr lvl="0">
              <a:lnSpc>
                <a:spcPct val="150000"/>
              </a:lnSpc>
              <a:defRPr/>
            </a:pPr>
            <a:r>
              <a:rPr lang="en-US" altLang="zh-CN" dirty="0">
                <a:solidFill>
                  <a:srgbClr val="000000"/>
                </a:solidFill>
                <a:latin typeface="宋体" panose="02010600030101010101" pitchFamily="2" charset="-122"/>
                <a:ea typeface="宋体" panose="02010600030101010101" pitchFamily="2" charset="-122"/>
              </a:rPr>
              <a:t>       </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 linear (fully-connected) layer is added to merge the four-channel outputs to generate the  real and imaginary parts of the modulated signals.</a:t>
            </a:r>
          </a:p>
          <a:p>
            <a:pPr lvl="0">
              <a:lnSpc>
                <a:spcPct val="150000"/>
              </a:lnSpc>
              <a:defRPr/>
            </a:pP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285750" lvl="0" indent="-285750">
              <a:lnSpc>
                <a:spcPct val="200000"/>
              </a:lnSpc>
              <a:buFont typeface="Wingdings" panose="05000000000000000000" pitchFamily="2" charset="2"/>
              <a:buChar char="Ø"/>
              <a:defRPr/>
            </a:pP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lvl="0">
              <a:lnSpc>
                <a:spcPct val="200000"/>
              </a:lnSpc>
              <a:defRPr/>
            </a:pP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lvl="0">
              <a:lnSpc>
                <a:spcPct val="200000"/>
              </a:lnSpc>
              <a:defRPr/>
            </a:pP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51DFC43F-EA80-A471-2F82-61B83CC2CC7F}"/>
              </a:ext>
            </a:extLst>
          </p:cNvPr>
          <p:cNvPicPr>
            <a:picLocks noChangeAspect="1"/>
          </p:cNvPicPr>
          <p:nvPr/>
        </p:nvPicPr>
        <p:blipFill>
          <a:blip r:embed="rId4"/>
          <a:stretch>
            <a:fillRect/>
          </a:stretch>
        </p:blipFill>
        <p:spPr>
          <a:xfrm>
            <a:off x="1218617" y="905926"/>
            <a:ext cx="3979312" cy="3481379"/>
          </a:xfrm>
          <a:prstGeom prst="rect">
            <a:avLst/>
          </a:prstGeom>
        </p:spPr>
      </p:pic>
      <p:pic>
        <p:nvPicPr>
          <p:cNvPr id="9" name="图片 8">
            <a:extLst>
              <a:ext uri="{FF2B5EF4-FFF2-40B4-BE49-F238E27FC236}">
                <a16:creationId xmlns:a16="http://schemas.microsoft.com/office/drawing/2014/main" id="{74C637EF-AEB1-17D0-48E9-BFD24EE894DE}"/>
              </a:ext>
            </a:extLst>
          </p:cNvPr>
          <p:cNvPicPr>
            <a:picLocks noChangeAspect="1"/>
          </p:cNvPicPr>
          <p:nvPr/>
        </p:nvPicPr>
        <p:blipFill>
          <a:blip r:embed="rId5"/>
          <a:stretch>
            <a:fillRect/>
          </a:stretch>
        </p:blipFill>
        <p:spPr>
          <a:xfrm>
            <a:off x="5379583" y="1257170"/>
            <a:ext cx="5707517" cy="3018111"/>
          </a:xfrm>
          <a:prstGeom prst="rect">
            <a:avLst/>
          </a:prstGeom>
        </p:spPr>
      </p:pic>
      <p:pic>
        <p:nvPicPr>
          <p:cNvPr id="11" name="图片 10">
            <a:extLst>
              <a:ext uri="{FF2B5EF4-FFF2-40B4-BE49-F238E27FC236}">
                <a16:creationId xmlns:a16="http://schemas.microsoft.com/office/drawing/2014/main" id="{E66D6071-A7BB-DEE3-ABF7-04F70CBEB2E5}"/>
              </a:ext>
            </a:extLst>
          </p:cNvPr>
          <p:cNvPicPr>
            <a:picLocks noChangeAspect="1"/>
          </p:cNvPicPr>
          <p:nvPr/>
        </p:nvPicPr>
        <p:blipFill>
          <a:blip r:embed="rId6"/>
          <a:stretch>
            <a:fillRect/>
          </a:stretch>
        </p:blipFill>
        <p:spPr>
          <a:xfrm>
            <a:off x="2498431" y="4479302"/>
            <a:ext cx="934873" cy="263912"/>
          </a:xfrm>
          <a:prstGeom prst="rect">
            <a:avLst/>
          </a:prstGeom>
        </p:spPr>
      </p:pic>
      <p:pic>
        <p:nvPicPr>
          <p:cNvPr id="17" name="图片 16">
            <a:extLst>
              <a:ext uri="{FF2B5EF4-FFF2-40B4-BE49-F238E27FC236}">
                <a16:creationId xmlns:a16="http://schemas.microsoft.com/office/drawing/2014/main" id="{200E6FC5-D714-F693-4EED-D5BD00A47688}"/>
              </a:ext>
            </a:extLst>
          </p:cNvPr>
          <p:cNvPicPr>
            <a:picLocks noChangeAspect="1"/>
          </p:cNvPicPr>
          <p:nvPr/>
        </p:nvPicPr>
        <p:blipFill>
          <a:blip r:embed="rId7"/>
          <a:stretch>
            <a:fillRect/>
          </a:stretch>
        </p:blipFill>
        <p:spPr>
          <a:xfrm>
            <a:off x="10512643" y="4883453"/>
            <a:ext cx="776286" cy="252412"/>
          </a:xfrm>
          <a:prstGeom prst="rect">
            <a:avLst/>
          </a:prstGeom>
        </p:spPr>
      </p:pic>
      <p:pic>
        <p:nvPicPr>
          <p:cNvPr id="19" name="图片 18">
            <a:extLst>
              <a:ext uri="{FF2B5EF4-FFF2-40B4-BE49-F238E27FC236}">
                <a16:creationId xmlns:a16="http://schemas.microsoft.com/office/drawing/2014/main" id="{EE197183-58ED-7E2F-9BF9-2A6A4AF2CEA6}"/>
              </a:ext>
            </a:extLst>
          </p:cNvPr>
          <p:cNvPicPr>
            <a:picLocks noChangeAspect="1"/>
          </p:cNvPicPr>
          <p:nvPr/>
        </p:nvPicPr>
        <p:blipFill>
          <a:blip r:embed="rId8"/>
          <a:stretch>
            <a:fillRect/>
          </a:stretch>
        </p:blipFill>
        <p:spPr>
          <a:xfrm>
            <a:off x="1146701" y="5296370"/>
            <a:ext cx="805784" cy="262004"/>
          </a:xfrm>
          <a:prstGeom prst="rect">
            <a:avLst/>
          </a:prstGeom>
        </p:spPr>
      </p:pic>
    </p:spTree>
    <p:extLst>
      <p:ext uri="{BB962C8B-B14F-4D97-AF65-F5344CB8AC3E}">
        <p14:creationId xmlns:p14="http://schemas.microsoft.com/office/powerpoint/2010/main" val="1724390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Modulator Kernel Configuration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CC6FAAF3-7037-8D39-A923-98684AF14D7C}"/>
              </a:ext>
            </a:extLst>
          </p:cNvPr>
          <p:cNvSpPr txBox="1"/>
          <p:nvPr/>
        </p:nvSpPr>
        <p:spPr>
          <a:xfrm>
            <a:off x="592554" y="3541430"/>
            <a:ext cx="11030387" cy="168937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Manual Setting with Expert Knowledge</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Learning from Dataset</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Fine-tuning for Better Performance</a:t>
            </a:r>
          </a:p>
          <a:p>
            <a:pPr lvl="0">
              <a:lnSpc>
                <a:spcPct val="150000"/>
              </a:lnSpc>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6C46F20F-0810-B896-9F20-EB27B22A3B1E}"/>
              </a:ext>
            </a:extLst>
          </p:cNvPr>
          <p:cNvSpPr txBox="1"/>
          <p:nvPr/>
        </p:nvSpPr>
        <p:spPr>
          <a:xfrm>
            <a:off x="660400" y="4819370"/>
            <a:ext cx="10619586" cy="1641540"/>
          </a:xfrm>
          <a:prstGeom prst="rect">
            <a:avLst/>
          </a:prstGeom>
          <a:noFill/>
        </p:spPr>
        <p:txBody>
          <a:bodyPr wrap="square">
            <a:spAutoFit/>
          </a:bodyPr>
          <a:lstStyle/>
          <a:p>
            <a:pPr marL="57150" marR="0" lvl="2" indent="-342900" algn="l" defTabSz="0" rtl="0" eaLnBrk="1" fontAlgn="auto" latinLnBrk="0" hangingPunct="1">
              <a:lnSpc>
                <a:spcPct val="14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400" dirty="0">
                <a:solidFill>
                  <a:srgbClr val="000000"/>
                </a:solidFill>
                <a:latin typeface="宋体" panose="02010600030101010101" pitchFamily="2" charset="-122"/>
                <a:ea typeface="宋体" panose="02010600030101010101" pitchFamily="2" charset="-122"/>
                <a:cs typeface="+mn-cs"/>
              </a:rPr>
              <a:t>use a neural network, the front-end (FE) Model, to model the nonlinear behavior of the RF front-end. </a:t>
            </a:r>
          </a:p>
          <a:p>
            <a:pPr marL="57150" lvl="2" indent="-342900" defTabSz="0">
              <a:lnSpc>
                <a:spcPct val="140000"/>
              </a:lnSpc>
              <a:spcBef>
                <a:spcPct val="20000"/>
              </a:spcBef>
              <a:buClr>
                <a:srgbClr val="70AD47">
                  <a:lumMod val="75000"/>
                </a:srgbClr>
              </a:buClr>
              <a:buSzPct val="110000"/>
              <a:buFont typeface="Arial" panose="020B0604020202020204" pitchFamily="34" charset="0"/>
              <a:buChar char="•"/>
              <a:defRPr/>
            </a:pPr>
            <a:r>
              <a:rPr lang="en-US" altLang="zh-CN" sz="1400" dirty="0">
                <a:solidFill>
                  <a:srgbClr val="000000"/>
                </a:solidFill>
                <a:latin typeface="宋体" panose="02010600030101010101" pitchFamily="2" charset="-122"/>
                <a:ea typeface="宋体" panose="02010600030101010101" pitchFamily="2" charset="-122"/>
              </a:rPr>
              <a:t>insert a neural network-based predistortion (NN-PD) module </a:t>
            </a:r>
            <a:r>
              <a:rPr lang="en-US" altLang="zh-CN" sz="1400" dirty="0">
                <a:solidFill>
                  <a:srgbClr val="000000"/>
                </a:solidFill>
                <a:latin typeface="宋体" panose="02010600030101010101" pitchFamily="2" charset="-122"/>
                <a:ea typeface="宋体" panose="02010600030101010101" pitchFamily="2" charset="-122"/>
                <a:cs typeface="+mn-cs"/>
              </a:rPr>
              <a:t>between the NN-defined modulator and the FE </a:t>
            </a:r>
            <a:r>
              <a:rPr lang="en-US" altLang="zh-CN" sz="1400" dirty="0">
                <a:solidFill>
                  <a:srgbClr val="000000"/>
                </a:solidFill>
                <a:latin typeface="宋体" panose="02010600030101010101" pitchFamily="2" charset="-122"/>
                <a:ea typeface="宋体" panose="02010600030101010101" pitchFamily="2" charset="-122"/>
              </a:rPr>
              <a:t>model to reduce the distortion effect.  </a:t>
            </a:r>
          </a:p>
          <a:p>
            <a:pPr marL="57150" lvl="2" indent="-342900" defTabSz="0">
              <a:lnSpc>
                <a:spcPct val="140000"/>
              </a:lnSpc>
              <a:spcBef>
                <a:spcPct val="20000"/>
              </a:spcBef>
              <a:buClr>
                <a:srgbClr val="70AD47">
                  <a:lumMod val="75000"/>
                </a:srgbClr>
              </a:buClr>
              <a:buSzPct val="110000"/>
              <a:buFont typeface="Arial" panose="020B0604020202020204" pitchFamily="34" charset="0"/>
              <a:buChar char="•"/>
              <a:defRPr/>
            </a:pPr>
            <a:r>
              <a:rPr lang="en-US" altLang="zh-CN" sz="1400" dirty="0">
                <a:solidFill>
                  <a:srgbClr val="000000"/>
                </a:solidFill>
                <a:latin typeface="宋体" panose="02010600030101010101" pitchFamily="2" charset="-122"/>
                <a:ea typeface="宋体" panose="02010600030101010101" pitchFamily="2" charset="-122"/>
                <a:cs typeface="+mn-cs"/>
              </a:rPr>
              <a:t>The </a:t>
            </a:r>
            <a:r>
              <a:rPr lang="en-US" altLang="zh-CN" sz="1400" dirty="0" err="1">
                <a:solidFill>
                  <a:srgbClr val="000000"/>
                </a:solidFill>
                <a:latin typeface="宋体" panose="02010600030101010101" pitchFamily="2" charset="-122"/>
                <a:ea typeface="宋体" panose="02010600030101010101" pitchFamily="2" charset="-122"/>
                <a:cs typeface="+mn-cs"/>
              </a:rPr>
              <a:t>predistorted</a:t>
            </a:r>
            <a:r>
              <a:rPr lang="en-US" altLang="zh-CN" sz="1400" dirty="0">
                <a:solidFill>
                  <a:srgbClr val="000000"/>
                </a:solidFill>
                <a:latin typeface="宋体" panose="02010600030101010101" pitchFamily="2" charset="-122"/>
                <a:ea typeface="宋体" panose="02010600030101010101" pitchFamily="2" charset="-122"/>
                <a:cs typeface="+mn-cs"/>
              </a:rPr>
              <a:t> signals from the NN-PD  will pass the FE model, and the compensated signal is generated, which is supposed to be as similar as possible to the ideal output signal. </a:t>
            </a:r>
          </a:p>
        </p:txBody>
      </p:sp>
      <p:pic>
        <p:nvPicPr>
          <p:cNvPr id="4" name="图片 3">
            <a:extLst>
              <a:ext uri="{FF2B5EF4-FFF2-40B4-BE49-F238E27FC236}">
                <a16:creationId xmlns:a16="http://schemas.microsoft.com/office/drawing/2014/main" id="{2D565A5C-6529-3880-3611-DA4C4F22241B}"/>
              </a:ext>
            </a:extLst>
          </p:cNvPr>
          <p:cNvPicPr>
            <a:picLocks noChangeAspect="1"/>
          </p:cNvPicPr>
          <p:nvPr/>
        </p:nvPicPr>
        <p:blipFill rotWithShape="1">
          <a:blip r:embed="rId4"/>
          <a:srcRect r="74745"/>
          <a:stretch/>
        </p:blipFill>
        <p:spPr>
          <a:xfrm>
            <a:off x="660400" y="1213706"/>
            <a:ext cx="1995877" cy="2147844"/>
          </a:xfrm>
          <a:prstGeom prst="rect">
            <a:avLst/>
          </a:prstGeom>
        </p:spPr>
      </p:pic>
      <p:pic>
        <p:nvPicPr>
          <p:cNvPr id="5" name="图片 4">
            <a:extLst>
              <a:ext uri="{FF2B5EF4-FFF2-40B4-BE49-F238E27FC236}">
                <a16:creationId xmlns:a16="http://schemas.microsoft.com/office/drawing/2014/main" id="{F4028172-523D-27E3-506C-8D6D517B75F8}"/>
              </a:ext>
            </a:extLst>
          </p:cNvPr>
          <p:cNvPicPr>
            <a:picLocks noChangeAspect="1"/>
          </p:cNvPicPr>
          <p:nvPr/>
        </p:nvPicPr>
        <p:blipFill rotWithShape="1">
          <a:blip r:embed="rId4"/>
          <a:srcRect l="74745"/>
          <a:stretch/>
        </p:blipFill>
        <p:spPr>
          <a:xfrm>
            <a:off x="5138160" y="1211525"/>
            <a:ext cx="1995878" cy="2147844"/>
          </a:xfrm>
          <a:prstGeom prst="rect">
            <a:avLst/>
          </a:prstGeom>
        </p:spPr>
      </p:pic>
      <p:pic>
        <p:nvPicPr>
          <p:cNvPr id="6" name="图片 5">
            <a:extLst>
              <a:ext uri="{FF2B5EF4-FFF2-40B4-BE49-F238E27FC236}">
                <a16:creationId xmlns:a16="http://schemas.microsoft.com/office/drawing/2014/main" id="{145E6DE8-D88B-EA2C-DE40-3C82A75E4BF4}"/>
              </a:ext>
            </a:extLst>
          </p:cNvPr>
          <p:cNvPicPr>
            <a:picLocks noChangeAspect="1"/>
          </p:cNvPicPr>
          <p:nvPr/>
        </p:nvPicPr>
        <p:blipFill rotWithShape="1">
          <a:blip r:embed="rId4"/>
          <a:srcRect l="36821" r="37924"/>
          <a:stretch/>
        </p:blipFill>
        <p:spPr>
          <a:xfrm>
            <a:off x="2899280" y="1211525"/>
            <a:ext cx="1995877" cy="2147844"/>
          </a:xfrm>
          <a:prstGeom prst="rect">
            <a:avLst/>
          </a:prstGeom>
        </p:spPr>
      </p:pic>
      <p:grpSp>
        <p:nvGrpSpPr>
          <p:cNvPr id="3" name="组合 2">
            <a:extLst>
              <a:ext uri="{FF2B5EF4-FFF2-40B4-BE49-F238E27FC236}">
                <a16:creationId xmlns:a16="http://schemas.microsoft.com/office/drawing/2014/main" id="{8570BF1C-5DC7-D406-CC7E-7EEF106F959F}"/>
              </a:ext>
            </a:extLst>
          </p:cNvPr>
          <p:cNvGrpSpPr/>
          <p:nvPr/>
        </p:nvGrpSpPr>
        <p:grpSpPr>
          <a:xfrm>
            <a:off x="7377041" y="1131781"/>
            <a:ext cx="4343252" cy="2613051"/>
            <a:chOff x="7742378" y="1131781"/>
            <a:chExt cx="4343252" cy="2613051"/>
          </a:xfrm>
        </p:grpSpPr>
        <p:pic>
          <p:nvPicPr>
            <p:cNvPr id="16" name="图片 15">
              <a:extLst>
                <a:ext uri="{FF2B5EF4-FFF2-40B4-BE49-F238E27FC236}">
                  <a16:creationId xmlns:a16="http://schemas.microsoft.com/office/drawing/2014/main" id="{5EB5D88E-9360-DCDD-2601-319F78458D78}"/>
                </a:ext>
              </a:extLst>
            </p:cNvPr>
            <p:cNvPicPr>
              <a:picLocks noChangeAspect="1"/>
            </p:cNvPicPr>
            <p:nvPr/>
          </p:nvPicPr>
          <p:blipFill rotWithShape="1">
            <a:blip r:embed="rId5"/>
            <a:srcRect l="13709" r="16075" b="16297"/>
            <a:stretch/>
          </p:blipFill>
          <p:spPr>
            <a:xfrm>
              <a:off x="7742378" y="1131781"/>
              <a:ext cx="3684665" cy="2613051"/>
            </a:xfrm>
            <a:prstGeom prst="rect">
              <a:avLst/>
            </a:prstGeom>
          </p:spPr>
        </p:pic>
        <p:sp>
          <p:nvSpPr>
            <p:cNvPr id="2" name="矩形 1">
              <a:extLst>
                <a:ext uri="{FF2B5EF4-FFF2-40B4-BE49-F238E27FC236}">
                  <a16:creationId xmlns:a16="http://schemas.microsoft.com/office/drawing/2014/main" id="{5AD0F1AC-B4A0-8092-AED6-629B280EF3A0}"/>
                </a:ext>
              </a:extLst>
            </p:cNvPr>
            <p:cNvSpPr/>
            <p:nvPr/>
          </p:nvSpPr>
          <p:spPr>
            <a:xfrm>
              <a:off x="11369484" y="2804410"/>
              <a:ext cx="716146" cy="472289"/>
            </a:xfrm>
            <a:prstGeom prst="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RF FE</a:t>
              </a:r>
              <a:endParaRPr lang="zh-CN" altLang="en-US" sz="1000" b="1" dirty="0">
                <a:solidFill>
                  <a:schemeClr val="tx1"/>
                </a:solidFill>
              </a:endParaRPr>
            </a:p>
          </p:txBody>
        </p:sp>
      </p:grpSp>
    </p:spTree>
    <p:extLst>
      <p:ext uri="{BB962C8B-B14F-4D97-AF65-F5344CB8AC3E}">
        <p14:creationId xmlns:p14="http://schemas.microsoft.com/office/powerpoint/2010/main" val="208880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Modulator with Portability</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CC6FAAF3-7037-8D39-A923-98684AF14D7C}"/>
              </a:ext>
            </a:extLst>
          </p:cNvPr>
          <p:cNvSpPr txBox="1"/>
          <p:nvPr/>
        </p:nvSpPr>
        <p:spPr>
          <a:xfrm>
            <a:off x="660400" y="4049630"/>
            <a:ext cx="11030387" cy="2520370"/>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the customized neural network modulator remains reliant on the development </a:t>
            </a:r>
            <a:r>
              <a:rPr lang="en-US" altLang="zh-CN" dirty="0">
                <a:solidFill>
                  <a:srgbClr val="000000"/>
                </a:solidFill>
                <a:latin typeface="宋体" panose="02010600030101010101" pitchFamily="2" charset="-122"/>
                <a:ea typeface="宋体" panose="02010600030101010101" pitchFamily="2" charset="-122"/>
              </a:rPr>
              <a:t>framework.</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285750" lvl="0" indent="-285750">
              <a:lnSpc>
                <a:spcPct val="150000"/>
              </a:lnSpc>
              <a:buFont typeface="Wingdings" panose="05000000000000000000" pitchFamily="2" charset="2"/>
              <a:buChar char="Ø"/>
              <a:defRPr/>
            </a:pPr>
            <a:r>
              <a:rPr lang="en-US" altLang="zh-CN" dirty="0">
                <a:solidFill>
                  <a:srgbClr val="000000"/>
                </a:solidFill>
                <a:latin typeface="宋体" panose="02010600030101010101" pitchFamily="2" charset="-122"/>
                <a:ea typeface="宋体" panose="02010600030101010101" pitchFamily="2" charset="-122"/>
              </a:rPr>
              <a:t>NN-based modulators are implemented by the share functions or models  by various machine learning frameworks, which is Framework-independent </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design. </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utilize the ONNX as an intermediate framework to ensure the interoperability. </a:t>
            </a:r>
          </a:p>
          <a:p>
            <a:pPr marL="285750" lvl="0" indent="-285750">
              <a:lnSpc>
                <a:spcPct val="150000"/>
              </a:lnSpc>
              <a:buFont typeface="Wingdings" panose="05000000000000000000" pitchFamily="2" charset="2"/>
              <a:buChar char="Ø"/>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IoT gateway hardware platforms provide acceleration capabilities to expedite the execution of  neural network models.  </a:t>
            </a:r>
          </a:p>
        </p:txBody>
      </p:sp>
      <p:pic>
        <p:nvPicPr>
          <p:cNvPr id="4" name="图片 3">
            <a:extLst>
              <a:ext uri="{FF2B5EF4-FFF2-40B4-BE49-F238E27FC236}">
                <a16:creationId xmlns:a16="http://schemas.microsoft.com/office/drawing/2014/main" id="{D2E517D5-1B3A-491A-699B-E8682FFDBAEA}"/>
              </a:ext>
            </a:extLst>
          </p:cNvPr>
          <p:cNvPicPr>
            <a:picLocks noChangeAspect="1"/>
          </p:cNvPicPr>
          <p:nvPr/>
        </p:nvPicPr>
        <p:blipFill>
          <a:blip r:embed="rId4"/>
          <a:stretch>
            <a:fillRect/>
          </a:stretch>
        </p:blipFill>
        <p:spPr>
          <a:xfrm>
            <a:off x="781131" y="1289452"/>
            <a:ext cx="5459465" cy="2504394"/>
          </a:xfrm>
          <a:prstGeom prst="rect">
            <a:avLst/>
          </a:prstGeom>
        </p:spPr>
      </p:pic>
      <p:pic>
        <p:nvPicPr>
          <p:cNvPr id="8" name="图片 7">
            <a:extLst>
              <a:ext uri="{FF2B5EF4-FFF2-40B4-BE49-F238E27FC236}">
                <a16:creationId xmlns:a16="http://schemas.microsoft.com/office/drawing/2014/main" id="{2F7C2DFB-4FFC-0134-3CED-F04C6F83C4FA}"/>
              </a:ext>
            </a:extLst>
          </p:cNvPr>
          <p:cNvPicPr>
            <a:picLocks noChangeAspect="1"/>
          </p:cNvPicPr>
          <p:nvPr/>
        </p:nvPicPr>
        <p:blipFill>
          <a:blip r:embed="rId5"/>
          <a:stretch>
            <a:fillRect/>
          </a:stretch>
        </p:blipFill>
        <p:spPr>
          <a:xfrm>
            <a:off x="6872288" y="1042988"/>
            <a:ext cx="4258836" cy="3116092"/>
          </a:xfrm>
          <a:prstGeom prst="rect">
            <a:avLst/>
          </a:prstGeom>
        </p:spPr>
      </p:pic>
    </p:spTree>
    <p:extLst>
      <p:ext uri="{BB962C8B-B14F-4D97-AF65-F5344CB8AC3E}">
        <p14:creationId xmlns:p14="http://schemas.microsoft.com/office/powerpoint/2010/main" val="4042564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660400" y="880531"/>
            <a:ext cx="11789974" cy="3508461"/>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NN-defined modulator in </a:t>
            </a:r>
            <a:r>
              <a:rPr lang="en-US" altLang="zh-CN" sz="1600" dirty="0" err="1">
                <a:solidFill>
                  <a:prstClr val="black"/>
                </a:solidFill>
                <a:latin typeface="SimSun" panose="02010600030101010101" pitchFamily="2" charset="-122"/>
                <a:ea typeface="SimSun" panose="02010600030101010101" pitchFamily="2" charset="-122"/>
              </a:rPr>
              <a:t>PyTorch</a:t>
            </a:r>
            <a:r>
              <a:rPr lang="en-US" altLang="zh-CN" sz="1600" dirty="0">
                <a:solidFill>
                  <a:prstClr val="black"/>
                </a:solidFill>
                <a:latin typeface="SimSun" panose="02010600030101010101" pitchFamily="2" charset="-122"/>
                <a:ea typeface="SimSun" panose="02010600030101010101" pitchFamily="2" charset="-122"/>
              </a:rPr>
              <a:t> with ConvTranspose1d and Linear layers.</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connect the host (Nvidia Jetson Nano) running the NN-defined modulator with the SDR hardware (ADI Pluto SDR</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rPr>
              <a:t> </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Modulation schemes: PAM-2</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QPSK</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16-QAM</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OFDM </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Trained kernels in NN-defined modulators</a:t>
            </a:r>
            <a:r>
              <a:rPr lang="en-US" altLang="zh-CN" sz="1600" dirty="0">
                <a:solidFill>
                  <a:prstClr val="black"/>
                </a:solidFill>
                <a:latin typeface="SimSun" panose="02010600030101010101" pitchFamily="2" charset="-122"/>
                <a:ea typeface="SimSun" panose="02010600030101010101" pitchFamily="2" charset="-122"/>
              </a:rPr>
              <a:t>.</a:t>
            </a:r>
          </a:p>
          <a:p>
            <a:pPr marL="0" marR="0" lvl="2" algn="l" defTabSz="0" rtl="0" eaLnBrk="1" fontAlgn="auto" latinLnBrk="0" hangingPunct="1">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T</a:t>
            </a:r>
            <a:r>
              <a:rPr lang="en-US" altLang="zh-CN" sz="1600" dirty="0">
                <a:solidFill>
                  <a:prstClr val="black"/>
                </a:solidFill>
                <a:latin typeface="SimSun" panose="02010600030101010101" pitchFamily="2" charset="-122"/>
                <a:ea typeface="SimSun" panose="02010600030101010101" pitchFamily="2" charset="-122"/>
                <a:cs typeface="+mn-cs"/>
              </a:rPr>
              <a:t>wo kernels are the same as real and imaginary parts</a:t>
            </a:r>
          </a:p>
          <a:p>
            <a:pPr marL="0" marR="0" lvl="2" algn="l" defTabSz="0" rtl="0" eaLnBrk="1" fontAlgn="auto" latinLnBrk="0" hangingPunct="1">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cs typeface="+mn-cs"/>
              </a:rPr>
              <a:t>of the standard subcarrier functions.</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617338" y="888289"/>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Implementation</a:t>
            </a:r>
          </a:p>
        </p:txBody>
      </p:sp>
      <p:pic>
        <p:nvPicPr>
          <p:cNvPr id="3" name="图片 2">
            <a:extLst>
              <a:ext uri="{FF2B5EF4-FFF2-40B4-BE49-F238E27FC236}">
                <a16:creationId xmlns:a16="http://schemas.microsoft.com/office/drawing/2014/main" id="{9C218687-858D-747C-01F3-3EDB3B4D7439}"/>
              </a:ext>
            </a:extLst>
          </p:cNvPr>
          <p:cNvPicPr>
            <a:picLocks noChangeAspect="1"/>
          </p:cNvPicPr>
          <p:nvPr/>
        </p:nvPicPr>
        <p:blipFill rotWithShape="1">
          <a:blip r:embed="rId4"/>
          <a:srcRect l="20622" t="2544" r="20529" b="24352"/>
          <a:stretch/>
        </p:blipFill>
        <p:spPr>
          <a:xfrm>
            <a:off x="9634695" y="28130"/>
            <a:ext cx="1941335" cy="1908400"/>
          </a:xfrm>
          <a:prstGeom prst="rect">
            <a:avLst/>
          </a:prstGeom>
        </p:spPr>
      </p:pic>
      <p:sp>
        <p:nvSpPr>
          <p:cNvPr id="4" name="文本框 3">
            <a:extLst>
              <a:ext uri="{FF2B5EF4-FFF2-40B4-BE49-F238E27FC236}">
                <a16:creationId xmlns:a16="http://schemas.microsoft.com/office/drawing/2014/main" id="{7393C72C-9F00-1157-B372-A7D0371DA037}"/>
              </a:ext>
            </a:extLst>
          </p:cNvPr>
          <p:cNvSpPr txBox="1"/>
          <p:nvPr/>
        </p:nvSpPr>
        <p:spPr>
          <a:xfrm>
            <a:off x="592554" y="2634122"/>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Signal Quality of NN-defined Modulator</a:t>
            </a:r>
          </a:p>
        </p:txBody>
      </p:sp>
      <p:pic>
        <p:nvPicPr>
          <p:cNvPr id="7" name="图片 6">
            <a:extLst>
              <a:ext uri="{FF2B5EF4-FFF2-40B4-BE49-F238E27FC236}">
                <a16:creationId xmlns:a16="http://schemas.microsoft.com/office/drawing/2014/main" id="{E3A611FF-9569-9714-0520-F668EA970FF8}"/>
              </a:ext>
            </a:extLst>
          </p:cNvPr>
          <p:cNvPicPr>
            <a:picLocks noChangeAspect="1"/>
          </p:cNvPicPr>
          <p:nvPr/>
        </p:nvPicPr>
        <p:blipFill>
          <a:blip r:embed="rId5"/>
          <a:stretch>
            <a:fillRect/>
          </a:stretch>
        </p:blipFill>
        <p:spPr>
          <a:xfrm>
            <a:off x="1351349" y="4171565"/>
            <a:ext cx="4199241" cy="2336779"/>
          </a:xfrm>
          <a:prstGeom prst="rect">
            <a:avLst/>
          </a:prstGeom>
        </p:spPr>
      </p:pic>
      <p:pic>
        <p:nvPicPr>
          <p:cNvPr id="10" name="图片 9">
            <a:extLst>
              <a:ext uri="{FF2B5EF4-FFF2-40B4-BE49-F238E27FC236}">
                <a16:creationId xmlns:a16="http://schemas.microsoft.com/office/drawing/2014/main" id="{3363CC55-3C74-18F3-3AA8-4DB6EE8E78CB}"/>
              </a:ext>
            </a:extLst>
          </p:cNvPr>
          <p:cNvPicPr>
            <a:picLocks noChangeAspect="1"/>
          </p:cNvPicPr>
          <p:nvPr/>
        </p:nvPicPr>
        <p:blipFill>
          <a:blip r:embed="rId6"/>
          <a:stretch>
            <a:fillRect/>
          </a:stretch>
        </p:blipFill>
        <p:spPr>
          <a:xfrm>
            <a:off x="6695521" y="4043406"/>
            <a:ext cx="3894359" cy="2464938"/>
          </a:xfrm>
          <a:prstGeom prst="rect">
            <a:avLst/>
          </a:prstGeom>
        </p:spPr>
      </p:pic>
      <p:sp>
        <p:nvSpPr>
          <p:cNvPr id="12" name="文本框 11">
            <a:extLst>
              <a:ext uri="{FF2B5EF4-FFF2-40B4-BE49-F238E27FC236}">
                <a16:creationId xmlns:a16="http://schemas.microsoft.com/office/drawing/2014/main" id="{22AC6732-BA37-C116-532F-DF70C4407824}"/>
              </a:ext>
            </a:extLst>
          </p:cNvPr>
          <p:cNvSpPr txBox="1"/>
          <p:nvPr/>
        </p:nvSpPr>
        <p:spPr>
          <a:xfrm>
            <a:off x="6398559" y="3056915"/>
            <a:ext cx="6225186" cy="1003352"/>
          </a:xfrm>
          <a:prstGeom prst="rect">
            <a:avLst/>
          </a:prstGeom>
          <a:noFill/>
        </p:spPr>
        <p:txBody>
          <a:bodyPr wrap="square">
            <a:spAutoFit/>
          </a:bodyPr>
          <a:lstStyle/>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Transmission performance in AWGN channel</a:t>
            </a:r>
          </a:p>
          <a:p>
            <a:pPr marL="0" marR="0" lvl="2" algn="l" defTabSz="0" rtl="0" eaLnBrk="1" fontAlgn="auto" latinLnBrk="0" hangingPunct="1">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T</a:t>
            </a:r>
            <a:r>
              <a:rPr lang="en-US" altLang="zh-CN" sz="1600" dirty="0">
                <a:solidFill>
                  <a:prstClr val="black"/>
                </a:solidFill>
                <a:latin typeface="SimSun" panose="02010600030101010101" pitchFamily="2" charset="-122"/>
                <a:ea typeface="SimSun" panose="02010600030101010101" pitchFamily="2" charset="-122"/>
                <a:cs typeface="+mn-cs"/>
              </a:rPr>
              <a:t>he modulated signals can achieve the same error  performance as standard modulators in AWGN channels.</a:t>
            </a:r>
          </a:p>
        </p:txBody>
      </p:sp>
    </p:spTree>
    <p:extLst>
      <p:ext uri="{BB962C8B-B14F-4D97-AF65-F5344CB8AC3E}">
        <p14:creationId xmlns:p14="http://schemas.microsoft.com/office/powerpoint/2010/main" val="208571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592554" y="864968"/>
            <a:ext cx="11789974" cy="2498954"/>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Efficiency improvement</a:t>
            </a: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prstClr val="black"/>
                </a:solidFill>
                <a:latin typeface="SimSun" panose="02010600030101010101" pitchFamily="2" charset="-122"/>
                <a:ea typeface="SimSun" panose="02010600030101010101" pitchFamily="2" charset="-122"/>
              </a:rPr>
              <a:t>Porting among platforms</a:t>
            </a: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prstClr val="black"/>
                </a:solidFill>
                <a:latin typeface="SimSun" panose="02010600030101010101" pitchFamily="2" charset="-122"/>
                <a:ea typeface="SimSun" panose="02010600030101010101" pitchFamily="2" charset="-122"/>
              </a:rPr>
              <a:t>Better performance on different platforms</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536976" y="880760"/>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Efficiency and Portability</a:t>
            </a:r>
          </a:p>
        </p:txBody>
      </p:sp>
      <p:pic>
        <p:nvPicPr>
          <p:cNvPr id="6" name="图片 5">
            <a:extLst>
              <a:ext uri="{FF2B5EF4-FFF2-40B4-BE49-F238E27FC236}">
                <a16:creationId xmlns:a16="http://schemas.microsoft.com/office/drawing/2014/main" id="{D4C35243-05C1-3374-F41B-B98C575E12CC}"/>
              </a:ext>
            </a:extLst>
          </p:cNvPr>
          <p:cNvPicPr>
            <a:picLocks noChangeAspect="1"/>
          </p:cNvPicPr>
          <p:nvPr/>
        </p:nvPicPr>
        <p:blipFill>
          <a:blip r:embed="rId4"/>
          <a:stretch>
            <a:fillRect/>
          </a:stretch>
        </p:blipFill>
        <p:spPr>
          <a:xfrm>
            <a:off x="5236022" y="1166234"/>
            <a:ext cx="2954610" cy="1776923"/>
          </a:xfrm>
          <a:prstGeom prst="rect">
            <a:avLst/>
          </a:prstGeom>
        </p:spPr>
      </p:pic>
      <p:pic>
        <p:nvPicPr>
          <p:cNvPr id="13" name="图片 12">
            <a:extLst>
              <a:ext uri="{FF2B5EF4-FFF2-40B4-BE49-F238E27FC236}">
                <a16:creationId xmlns:a16="http://schemas.microsoft.com/office/drawing/2014/main" id="{0F9E6DAC-B695-4961-1310-0C14BA9DE45B}"/>
              </a:ext>
            </a:extLst>
          </p:cNvPr>
          <p:cNvPicPr>
            <a:picLocks noChangeAspect="1"/>
          </p:cNvPicPr>
          <p:nvPr/>
        </p:nvPicPr>
        <p:blipFill>
          <a:blip r:embed="rId5"/>
          <a:stretch>
            <a:fillRect/>
          </a:stretch>
        </p:blipFill>
        <p:spPr>
          <a:xfrm>
            <a:off x="8190632" y="893099"/>
            <a:ext cx="3856143" cy="2263300"/>
          </a:xfrm>
          <a:prstGeom prst="rect">
            <a:avLst/>
          </a:prstGeom>
        </p:spPr>
      </p:pic>
      <p:sp>
        <p:nvSpPr>
          <p:cNvPr id="14" name="文本框 13">
            <a:extLst>
              <a:ext uri="{FF2B5EF4-FFF2-40B4-BE49-F238E27FC236}">
                <a16:creationId xmlns:a16="http://schemas.microsoft.com/office/drawing/2014/main" id="{0342DFAA-1D27-50A4-247D-18CC2800BDDF}"/>
              </a:ext>
            </a:extLst>
          </p:cNvPr>
          <p:cNvSpPr txBox="1"/>
          <p:nvPr/>
        </p:nvSpPr>
        <p:spPr>
          <a:xfrm>
            <a:off x="536976" y="3273868"/>
            <a:ext cx="5660664" cy="94352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ZigBee-compliant Signals</a:t>
            </a:r>
          </a:p>
          <a:p>
            <a:pPr marL="285750" lvl="0" indent="-285750">
              <a:lnSpc>
                <a:spcPct val="150000"/>
              </a:lnSpc>
              <a:buFont typeface="Wingdings" panose="05000000000000000000" pitchFamily="2" charset="2"/>
              <a:buChar char="Ø"/>
              <a:defRPr/>
            </a:pPr>
            <a:endParaRPr lang="en-US" altLang="zh-CN" sz="2000" dirty="0">
              <a:solidFill>
                <a:srgbClr val="1C6299"/>
              </a:solidFill>
              <a:latin typeface="宋体" panose="02010600030101010101" pitchFamily="2" charset="-122"/>
              <a:ea typeface="宋体" panose="02010600030101010101" pitchFamily="2" charset="-122"/>
            </a:endParaRPr>
          </a:p>
        </p:txBody>
      </p:sp>
      <p:pic>
        <p:nvPicPr>
          <p:cNvPr id="16" name="图片 15">
            <a:extLst>
              <a:ext uri="{FF2B5EF4-FFF2-40B4-BE49-F238E27FC236}">
                <a16:creationId xmlns:a16="http://schemas.microsoft.com/office/drawing/2014/main" id="{BF4F4077-BD69-7741-0DD3-3E50F55A520C}"/>
              </a:ext>
            </a:extLst>
          </p:cNvPr>
          <p:cNvPicPr>
            <a:picLocks noChangeAspect="1"/>
          </p:cNvPicPr>
          <p:nvPr/>
        </p:nvPicPr>
        <p:blipFill>
          <a:blip r:embed="rId6"/>
          <a:stretch>
            <a:fillRect/>
          </a:stretch>
        </p:blipFill>
        <p:spPr>
          <a:xfrm>
            <a:off x="5476259" y="3426075"/>
            <a:ext cx="4987914" cy="2906550"/>
          </a:xfrm>
          <a:prstGeom prst="rect">
            <a:avLst/>
          </a:prstGeom>
        </p:spPr>
      </p:pic>
      <p:sp>
        <p:nvSpPr>
          <p:cNvPr id="18" name="文本框 17">
            <a:extLst>
              <a:ext uri="{FF2B5EF4-FFF2-40B4-BE49-F238E27FC236}">
                <a16:creationId xmlns:a16="http://schemas.microsoft.com/office/drawing/2014/main" id="{CA892E88-1235-D3EC-F2C2-F0F667810D10}"/>
              </a:ext>
            </a:extLst>
          </p:cNvPr>
          <p:cNvSpPr txBox="1"/>
          <p:nvPr/>
        </p:nvSpPr>
        <p:spPr>
          <a:xfrm>
            <a:off x="592554" y="3898128"/>
            <a:ext cx="4323383" cy="2299860"/>
          </a:xfrm>
          <a:prstGeom prst="rect">
            <a:avLst/>
          </a:prstGeom>
          <a:noFill/>
        </p:spPr>
        <p:txBody>
          <a:bodyPr wrap="square">
            <a:spAutoFit/>
          </a:bodyPr>
          <a:lstStyle/>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the ZigBee signals generated by the NN-defined modulator can be successfully received by the commercial device, achieving performance comparable to the existing SDR implementation and commercial devices.</a:t>
            </a:r>
          </a:p>
        </p:txBody>
      </p:sp>
    </p:spTree>
    <p:extLst>
      <p:ext uri="{BB962C8B-B14F-4D97-AF65-F5344CB8AC3E}">
        <p14:creationId xmlns:p14="http://schemas.microsoft.com/office/powerpoint/2010/main" val="1039332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11344</TotalTime>
  <Words>1889</Words>
  <Application>Microsoft Office PowerPoint</Application>
  <PresentationFormat>宽屏</PresentationFormat>
  <Paragraphs>193</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NimbusRomNo9L-Regu</vt:lpstr>
      <vt:lpstr>PingFang SC</vt:lpstr>
      <vt:lpstr>等线</vt:lpstr>
      <vt:lpstr>等线 Light</vt:lpstr>
      <vt:lpstr>宋体</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露莎 莫</cp:lastModifiedBy>
  <cp:revision>123</cp:revision>
  <dcterms:created xsi:type="dcterms:W3CDTF">2023-06-20T13:38:10Z</dcterms:created>
  <dcterms:modified xsi:type="dcterms:W3CDTF">2024-06-05T03:29:34Z</dcterms:modified>
</cp:coreProperties>
</file>