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66" r:id="rId3"/>
  </p:sldMasterIdLst>
  <p:notesMasterIdLst>
    <p:notesMasterId r:id="rId17"/>
  </p:notesMasterIdLst>
  <p:sldIdLst>
    <p:sldId id="3228" r:id="rId4"/>
    <p:sldId id="548" r:id="rId5"/>
    <p:sldId id="3267" r:id="rId6"/>
    <p:sldId id="3266" r:id="rId7"/>
    <p:sldId id="3236" r:id="rId8"/>
    <p:sldId id="3253" r:id="rId9"/>
    <p:sldId id="3269" r:id="rId10"/>
    <p:sldId id="3270" r:id="rId11"/>
    <p:sldId id="3273" r:id="rId12"/>
    <p:sldId id="3274" r:id="rId13"/>
    <p:sldId id="3275" r:id="rId14"/>
    <p:sldId id="3276" r:id="rId15"/>
    <p:sldId id="32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1A78C3"/>
    <a:srgbClr val="1A78C2"/>
    <a:srgbClr val="1B6299"/>
    <a:srgbClr val="8609AD"/>
    <a:srgbClr val="1C6299"/>
    <a:srgbClr val="1B6298"/>
    <a:srgbClr val="96C4D1"/>
    <a:srgbClr val="6F3A97"/>
    <a:srgbClr val="D7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1818" autoAdjust="0"/>
  </p:normalViewPr>
  <p:slideViewPr>
    <p:cSldViewPr snapToGrid="0" showGuides="1">
      <p:cViewPr varScale="1">
        <p:scale>
          <a:sx n="94" d="100"/>
          <a:sy n="94" d="100"/>
        </p:scale>
        <p:origin x="120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2024/6/5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933A62-8780-4CAA-8D19-25292B7F5684}" type="slidenum">
              <a:rPr lang="zh-CN" altLang="en-US" smtClean="0"/>
              <a:t>1</a:t>
            </a:fld>
            <a:endParaRPr lang="zh-CN" altLang="en-US"/>
          </a:p>
        </p:txBody>
      </p:sp>
    </p:spTree>
    <p:extLst>
      <p:ext uri="{BB962C8B-B14F-4D97-AF65-F5344CB8AC3E}">
        <p14:creationId xmlns:p14="http://schemas.microsoft.com/office/powerpoint/2010/main" val="754423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dirty="0" smtClean="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59679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dirty="0" smtClean="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244930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dirty="0" smtClean="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736709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13</a:t>
            </a:fld>
            <a:endParaRPr lang="zh-CN" altLang="en-US"/>
          </a:p>
        </p:txBody>
      </p:sp>
    </p:spTree>
    <p:extLst>
      <p:ext uri="{BB962C8B-B14F-4D97-AF65-F5344CB8AC3E}">
        <p14:creationId xmlns:p14="http://schemas.microsoft.com/office/powerpoint/2010/main" val="208414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一个好的置换算法，应具有较低的更换频率。从理论上讲，应该保留最近重复访问的数据，将以后都不再访问或者很长时间内不再访问的数据调出。</a:t>
            </a:r>
            <a:endParaRPr lang="en-US" altLang="zh-CN" dirty="0" smtClean="0"/>
          </a:p>
          <a:p>
            <a:endParaRPr lang="en-US" altLang="zh-CN" dirty="0" smtClean="0"/>
          </a:p>
          <a:p>
            <a:r>
              <a:rPr lang="zh-CN" altLang="en-US" dirty="0" smtClean="0"/>
              <a:t>实现：</a:t>
            </a:r>
          </a:p>
          <a:p>
            <a:r>
              <a:rPr lang="en-US" altLang="zh-CN" dirty="0" smtClean="0"/>
              <a:t>1</a:t>
            </a:r>
            <a:r>
              <a:rPr lang="zh-CN" altLang="en-US" dirty="0" smtClean="0"/>
              <a:t>、如果页框中的某个页面</a:t>
            </a:r>
            <a:r>
              <a:rPr lang="en-US" altLang="zh-CN" dirty="0" smtClean="0"/>
              <a:t>P</a:t>
            </a:r>
            <a:r>
              <a:rPr lang="zh-CN" altLang="en-US" dirty="0" smtClean="0"/>
              <a:t>以后永不使用，则该页面为淘汰页面</a:t>
            </a:r>
            <a:r>
              <a:rPr lang="en-US" altLang="zh-CN" dirty="0" smtClean="0"/>
              <a:t>Pt</a:t>
            </a:r>
            <a:r>
              <a:rPr lang="zh-CN" altLang="en-US" dirty="0" smtClean="0"/>
              <a:t>。</a:t>
            </a:r>
          </a:p>
          <a:p>
            <a:r>
              <a:rPr lang="en-US" altLang="zh-CN" dirty="0" smtClean="0"/>
              <a:t>2</a:t>
            </a:r>
            <a:r>
              <a:rPr lang="zh-CN" altLang="en-US" dirty="0" smtClean="0"/>
              <a:t>、如果每个</a:t>
            </a:r>
            <a:r>
              <a:rPr lang="en-US" altLang="zh-CN" dirty="0" smtClean="0"/>
              <a:t>P</a:t>
            </a:r>
            <a:r>
              <a:rPr lang="zh-CN" altLang="en-US" dirty="0" smtClean="0"/>
              <a:t>都会再次被访问，那么其中最长未来时间内不再被访问的页面为淘汰页面</a:t>
            </a:r>
            <a:r>
              <a:rPr lang="en-US" altLang="zh-CN" dirty="0" smtClean="0"/>
              <a:t>Pt</a:t>
            </a:r>
            <a:r>
              <a:rPr lang="zh-CN" altLang="en-US" dirty="0" smtClean="0"/>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977060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39001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本例假设两个直连的节点</a:t>
            </a:r>
            <a:r>
              <a:rPr lang="en-US" altLang="zh-CN" dirty="0" smtClean="0"/>
              <a:t>A</a:t>
            </a:r>
            <a:r>
              <a:rPr lang="zh-CN" altLang="en-US" dirty="0" smtClean="0"/>
              <a:t>和</a:t>
            </a:r>
            <a:r>
              <a:rPr lang="en-US" altLang="zh-CN" dirty="0" smtClean="0"/>
              <a:t>b</a:t>
            </a:r>
            <a:r>
              <a:rPr lang="zh-CN" altLang="en-US" dirty="0" smtClean="0"/>
              <a:t>。节点</a:t>
            </a:r>
            <a:r>
              <a:rPr lang="en-US" altLang="zh-CN" dirty="0" smtClean="0"/>
              <a:t>A</a:t>
            </a:r>
            <a:r>
              <a:rPr lang="zh-CN" altLang="en-US" dirty="0" smtClean="0"/>
              <a:t>的出口队列中有</a:t>
            </a:r>
            <a:r>
              <a:rPr lang="en-US" altLang="zh-CN" dirty="0" smtClean="0"/>
              <a:t>4</a:t>
            </a:r>
            <a:r>
              <a:rPr lang="zh-CN" altLang="en-US" dirty="0" smtClean="0"/>
              <a:t>个报文</a:t>
            </a:r>
            <a:r>
              <a:rPr lang="en-US" altLang="zh-CN" dirty="0" smtClean="0"/>
              <a:t>p1</a:t>
            </a:r>
            <a:r>
              <a:rPr lang="zh-CN" altLang="en-US" dirty="0" smtClean="0"/>
              <a:t>、</a:t>
            </a:r>
            <a:r>
              <a:rPr lang="en-US" altLang="zh-CN" dirty="0" smtClean="0"/>
              <a:t>p2</a:t>
            </a:r>
            <a:r>
              <a:rPr lang="zh-CN" altLang="en-US" dirty="0" smtClean="0"/>
              <a:t>、</a:t>
            </a:r>
            <a:r>
              <a:rPr lang="en-US" altLang="zh-CN" dirty="0" smtClean="0"/>
              <a:t>p3</a:t>
            </a:r>
            <a:r>
              <a:rPr lang="zh-CN" altLang="en-US" dirty="0" smtClean="0"/>
              <a:t>、</a:t>
            </a:r>
            <a:r>
              <a:rPr lang="en-US" altLang="zh-CN" dirty="0" smtClean="0"/>
              <a:t>p4</a:t>
            </a:r>
            <a:r>
              <a:rPr lang="zh-CN" altLang="en-US" dirty="0" smtClean="0"/>
              <a:t>。</a:t>
            </a:r>
          </a:p>
          <a:p>
            <a:endParaRPr lang="zh-CN" altLang="en-US" dirty="0" smtClean="0"/>
          </a:p>
          <a:p>
            <a:r>
              <a:rPr lang="zh-CN" altLang="en-US" dirty="0" smtClean="0"/>
              <a:t>每个报文的传输延迟为</a:t>
            </a:r>
            <a:r>
              <a:rPr lang="en-US" altLang="zh-CN" dirty="0" smtClean="0"/>
              <a:t>120ns</a:t>
            </a:r>
            <a:r>
              <a:rPr lang="zh-CN" altLang="en-US" dirty="0" smtClean="0"/>
              <a:t>，传播延迟为</a:t>
            </a:r>
            <a:r>
              <a:rPr lang="en-US" altLang="zh-CN" dirty="0" smtClean="0"/>
              <a:t>0</a:t>
            </a:r>
            <a:r>
              <a:rPr lang="zh-CN" altLang="en-US" dirty="0" smtClean="0"/>
              <a:t>。从后备存储器</a:t>
            </a:r>
            <a:r>
              <a:rPr lang="en-US" altLang="zh-CN" dirty="0" smtClean="0"/>
              <a:t>(</a:t>
            </a:r>
            <a:r>
              <a:rPr lang="zh-CN" altLang="en-US" dirty="0" smtClean="0"/>
              <a:t>如</a:t>
            </a:r>
            <a:r>
              <a:rPr lang="en-US" altLang="zh-CN" dirty="0" smtClean="0"/>
              <a:t>DRAM)</a:t>
            </a:r>
            <a:r>
              <a:rPr lang="zh-CN" altLang="en-US" dirty="0" smtClean="0"/>
              <a:t>获取状态的时间为</a:t>
            </a:r>
            <a:r>
              <a:rPr lang="en-US" altLang="zh-CN" dirty="0" smtClean="0"/>
              <a:t>100 ns</a:t>
            </a:r>
            <a:r>
              <a:rPr lang="zh-CN" altLang="en-US" dirty="0" smtClean="0"/>
              <a:t>。在</a:t>
            </a:r>
            <a:r>
              <a:rPr lang="en-US" altLang="zh-CN" dirty="0" smtClean="0"/>
              <a:t>Seer</a:t>
            </a:r>
            <a:r>
              <a:rPr lang="zh-CN" altLang="en-US" dirty="0" smtClean="0"/>
              <a:t>中，节点</a:t>
            </a:r>
            <a:r>
              <a:rPr lang="en-US" altLang="zh-CN" dirty="0" smtClean="0"/>
              <a:t>B</a:t>
            </a:r>
            <a:r>
              <a:rPr lang="zh-CN" altLang="en-US" dirty="0" smtClean="0"/>
              <a:t>已经在时间</a:t>
            </a:r>
            <a:r>
              <a:rPr lang="en-US" altLang="zh-CN" dirty="0" smtClean="0"/>
              <a:t>t = 0</a:t>
            </a:r>
            <a:r>
              <a:rPr lang="zh-CN" altLang="en-US" dirty="0" smtClean="0"/>
              <a:t>时收到了节点</a:t>
            </a:r>
            <a:r>
              <a:rPr lang="en-US" altLang="zh-CN" dirty="0" smtClean="0"/>
              <a:t>A</a:t>
            </a:r>
            <a:r>
              <a:rPr lang="zh-CN" altLang="en-US" dirty="0" smtClean="0"/>
              <a:t>关于未来状态访问的通知以及相应数据包的预期到达时间。</a:t>
            </a:r>
            <a:r>
              <a:rPr lang="en-US" altLang="zh-CN" dirty="0" smtClean="0"/>
              <a:t>Seer</a:t>
            </a:r>
            <a:r>
              <a:rPr lang="zh-CN" altLang="en-US" dirty="0" smtClean="0"/>
              <a:t>能够使用这些信息来最小化缓存丢失，方法是</a:t>
            </a:r>
            <a:r>
              <a:rPr lang="en-US" altLang="zh-CN" dirty="0" smtClean="0"/>
              <a:t>(</a:t>
            </a:r>
            <a:r>
              <a:rPr lang="en-US" altLang="zh-CN" dirty="0" err="1" smtClean="0"/>
              <a:t>i</a:t>
            </a:r>
            <a:r>
              <a:rPr lang="en-US" altLang="zh-CN" dirty="0" smtClean="0"/>
              <a:t>)</a:t>
            </a:r>
            <a:r>
              <a:rPr lang="zh-CN" altLang="en-US" dirty="0" smtClean="0"/>
              <a:t>在访问这些状态的数据包到达之前将状态预取到缓存中</a:t>
            </a:r>
            <a:r>
              <a:rPr lang="en-US" altLang="zh-CN" dirty="0" smtClean="0"/>
              <a:t>(</a:t>
            </a:r>
            <a:r>
              <a:rPr lang="zh-CN" altLang="en-US" dirty="0" smtClean="0"/>
              <a:t>在</a:t>
            </a:r>
            <a:r>
              <a:rPr lang="en-US" altLang="zh-CN" dirty="0" smtClean="0"/>
              <a:t>t=120</a:t>
            </a:r>
            <a:r>
              <a:rPr lang="zh-CN" altLang="en-US" dirty="0" smtClean="0"/>
              <a:t>和</a:t>
            </a:r>
            <a:r>
              <a:rPr lang="en-US" altLang="zh-CN" dirty="0" smtClean="0"/>
              <a:t>t=240</a:t>
            </a:r>
            <a:r>
              <a:rPr lang="zh-CN" altLang="en-US" dirty="0" smtClean="0"/>
              <a:t>时完成</a:t>
            </a:r>
            <a:r>
              <a:rPr lang="en-US" altLang="zh-CN" dirty="0" smtClean="0"/>
              <a:t>)</a:t>
            </a:r>
            <a:r>
              <a:rPr lang="zh-CN" altLang="en-US" dirty="0" smtClean="0"/>
              <a:t>，以及</a:t>
            </a:r>
            <a:r>
              <a:rPr lang="en-US" altLang="zh-CN" dirty="0" smtClean="0"/>
              <a:t>(ii)</a:t>
            </a:r>
            <a:r>
              <a:rPr lang="zh-CN" altLang="en-US" dirty="0" smtClean="0"/>
              <a:t>根据</a:t>
            </a:r>
            <a:r>
              <a:rPr lang="en-US" altLang="zh-CN" dirty="0" err="1" smtClean="0"/>
              <a:t>Belady</a:t>
            </a:r>
            <a:r>
              <a:rPr lang="zh-CN" altLang="en-US" dirty="0" smtClean="0"/>
              <a:t>的最优离线算法驱逐将在未来访问最远的缓存条目</a:t>
            </a:r>
            <a:r>
              <a:rPr lang="en-US" altLang="zh-CN" dirty="0" smtClean="0"/>
              <a:t>(</a:t>
            </a:r>
            <a:r>
              <a:rPr lang="zh-CN" altLang="en-US" dirty="0" smtClean="0"/>
              <a:t>在</a:t>
            </a:r>
            <a:r>
              <a:rPr lang="en-US" altLang="zh-CN" dirty="0" smtClean="0"/>
              <a:t>t=240</a:t>
            </a:r>
            <a:r>
              <a:rPr lang="zh-CN" altLang="en-US" dirty="0" smtClean="0"/>
              <a:t>时完成</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00357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dirty="0" smtClean="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1106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dirty="0" smtClean="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491699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dirty="0" smtClean="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779326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dirty="0" smtClean="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27109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t>2024/6/5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2024/6/5</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2024/6/5</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0" y="1798247"/>
            <a:ext cx="12192000"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752193" y="1405394"/>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494021" y="1265736"/>
            <a:ext cx="3140616" cy="2903588"/>
          </a:xfrm>
          <a:prstGeom prst="rect">
            <a:avLst/>
          </a:prstGeom>
        </p:spPr>
      </p:pic>
      <p:sp>
        <p:nvSpPr>
          <p:cNvPr id="8" name="文本框 7"/>
          <p:cNvSpPr txBox="1"/>
          <p:nvPr/>
        </p:nvSpPr>
        <p:spPr>
          <a:xfrm>
            <a:off x="3634637" y="2058981"/>
            <a:ext cx="8374483" cy="830997"/>
          </a:xfrm>
          <a:prstGeom prst="rect">
            <a:avLst/>
          </a:prstGeom>
          <a:noFill/>
        </p:spPr>
        <p:txBody>
          <a:bodyPr wrap="square" rtlCol="0">
            <a:spAutoFit/>
          </a:bodyPr>
          <a:lstStyle/>
          <a:p>
            <a:pPr defTabSz="913765">
              <a:defRPr/>
            </a:pPr>
            <a:r>
              <a:rPr lang="en-US" altLang="zh-CN" sz="24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Seer: Enabling Future-Aware Online Caching  </a:t>
            </a:r>
            <a:r>
              <a:rPr lang="en-US" altLang="zh-CN" sz="2400" b="1" dirty="0" smtClean="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in </a:t>
            </a:r>
            <a:r>
              <a:rPr lang="en-US" altLang="zh-CN" sz="24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Networked Systems</a:t>
            </a:r>
          </a:p>
        </p:txBody>
      </p:sp>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grpSp>
        <p:nvGrpSpPr>
          <p:cNvPr id="13" name="组合 12"/>
          <p:cNvGrpSpPr/>
          <p:nvPr/>
        </p:nvGrpSpPr>
        <p:grpSpPr>
          <a:xfrm>
            <a:off x="4653233" y="5679668"/>
            <a:ext cx="3028952" cy="766491"/>
            <a:chOff x="4653567" y="5352714"/>
            <a:chExt cx="3028952" cy="766491"/>
          </a:xfrm>
        </p:grpSpPr>
        <p:sp>
          <p:nvSpPr>
            <p:cNvPr id="14" name="椭圆 13"/>
            <p:cNvSpPr/>
            <p:nvPr/>
          </p:nvSpPr>
          <p:spPr>
            <a:xfrm>
              <a:off x="4825750" y="5851669"/>
              <a:ext cx="220164" cy="220164"/>
            </a:xfrm>
            <a:prstGeom prst="ellipse">
              <a:avLst/>
            </a:prstGeom>
            <a:noFill/>
            <a:ln w="12700" cap="flat" cmpd="sng" algn="ctr">
              <a:solidFill>
                <a:srgbClr val="5C307D"/>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5" name="椭圆 14"/>
            <p:cNvSpPr/>
            <p:nvPr/>
          </p:nvSpPr>
          <p:spPr>
            <a:xfrm>
              <a:off x="7322211" y="5851669"/>
              <a:ext cx="220164" cy="220164"/>
            </a:xfrm>
            <a:prstGeom prst="ellipse">
              <a:avLst/>
            </a:prstGeom>
            <a:noFill/>
            <a:ln w="12700" cap="flat" cmpd="sng" algn="ctr">
              <a:solidFill>
                <a:srgbClr val="5C307D"/>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r>
                <a:rPr lang="en-US" altLang="zh-CN" kern="0" dirty="0">
                  <a:solidFill>
                    <a:prstClr val="white"/>
                  </a:solidFill>
                  <a:latin typeface="Arial" panose="020B0604020202020204"/>
                  <a:ea typeface="微软雅黑" panose="020B0503020204020204" pitchFamily="34" charset="-122"/>
                </a:rPr>
                <a:t>  </a:t>
              </a:r>
              <a:endParaRPr lang="zh-CN" altLang="en-US" kern="0" dirty="0">
                <a:solidFill>
                  <a:prstClr val="white"/>
                </a:solidFill>
                <a:latin typeface="Arial" panose="020B0604020202020204"/>
                <a:ea typeface="微软雅黑" panose="020B0503020204020204" pitchFamily="34" charset="-122"/>
              </a:endParaRPr>
            </a:p>
          </p:txBody>
        </p:sp>
        <p:sp>
          <p:nvSpPr>
            <p:cNvPr id="16" name="文本占位符 56"/>
            <p:cNvSpPr txBox="1"/>
            <p:nvPr/>
          </p:nvSpPr>
          <p:spPr>
            <a:xfrm>
              <a:off x="5206019" y="5352714"/>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A78C3"/>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a:t>
              </a:r>
              <a:r>
                <a:rPr lang="zh-CN" altLang="en-US" dirty="0" smtClean="0">
                  <a:solidFill>
                    <a:sysClr val="window" lastClr="FFFFFF"/>
                  </a:solidFill>
                  <a:latin typeface="Arial" panose="020B0604020202020204"/>
                  <a:ea typeface="微软雅黑" panose="020B0503020204020204" pitchFamily="34" charset="-122"/>
                </a:rPr>
                <a:t>：张庆</a:t>
              </a:r>
              <a:endParaRPr lang="zh-CN" altLang="en-US" dirty="0">
                <a:solidFill>
                  <a:sysClr val="window" lastClr="FFFFFF"/>
                </a:solidFill>
                <a:latin typeface="Arial" panose="020B0604020202020204"/>
                <a:ea typeface="微软雅黑" panose="020B0503020204020204" pitchFamily="34" charset="-122"/>
              </a:endParaRPr>
            </a:p>
          </p:txBody>
        </p:sp>
        <p:sp>
          <p:nvSpPr>
            <p:cNvPr id="17" name="文本占位符 13"/>
            <p:cNvSpPr txBox="1"/>
            <p:nvPr/>
          </p:nvSpPr>
          <p:spPr>
            <a:xfrm>
              <a:off x="4653567" y="5822934"/>
              <a:ext cx="3028952" cy="29627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 </a:t>
              </a:r>
              <a:r>
                <a:rPr lang="en-US" altLang="zh-CN" dirty="0" smtClean="0">
                  <a:solidFill>
                    <a:sysClr val="windowText" lastClr="000000"/>
                  </a:solidFill>
                  <a:latin typeface="Arial" panose="020B0604020202020204"/>
                  <a:ea typeface="微软雅黑" panose="020B0503020204020204" pitchFamily="34" charset="-122"/>
                </a:rPr>
                <a:t>2024 </a:t>
              </a:r>
              <a:r>
                <a:rPr lang="en-US" altLang="zh-CN" dirty="0">
                  <a:solidFill>
                    <a:sysClr val="windowText" lastClr="000000"/>
                  </a:solidFill>
                  <a:latin typeface="Arial" panose="020B0604020202020204"/>
                  <a:ea typeface="微软雅黑" panose="020B0503020204020204" pitchFamily="34" charset="-122"/>
                </a:rPr>
                <a:t>/ 6</a:t>
              </a:r>
              <a:r>
                <a:rPr lang="en-US" altLang="zh-CN" dirty="0" smtClean="0">
                  <a:solidFill>
                    <a:sysClr val="windowText" lastClr="000000"/>
                  </a:solidFill>
                  <a:latin typeface="Arial" panose="020B0604020202020204"/>
                  <a:ea typeface="微软雅黑" panose="020B0503020204020204" pitchFamily="34" charset="-122"/>
                </a:rPr>
                <a:t> </a:t>
              </a:r>
              <a:r>
                <a:rPr lang="en-US" altLang="zh-CN" dirty="0">
                  <a:solidFill>
                    <a:sysClr val="windowText" lastClr="000000"/>
                  </a:solidFill>
                  <a:latin typeface="Arial" panose="020B0604020202020204"/>
                  <a:ea typeface="微软雅黑" panose="020B0503020204020204" pitchFamily="34" charset="-122"/>
                </a:rPr>
                <a:t>/ 5</a:t>
              </a:r>
              <a:endParaRPr lang="zh-CN" altLang="en-US" dirty="0">
                <a:solidFill>
                  <a:sysClr val="windowText" lastClr="000000"/>
                </a:solidFill>
                <a:latin typeface="Arial" panose="020B0604020202020204"/>
                <a:ea typeface="微软雅黑" panose="020B0503020204020204" pitchFamily="34" charset="-122"/>
              </a:endParaRPr>
            </a:p>
          </p:txBody>
        </p:sp>
      </p:grpSp>
      <p:sp>
        <p:nvSpPr>
          <p:cNvPr id="2" name="文本框 1"/>
          <p:cNvSpPr txBox="1"/>
          <p:nvPr/>
        </p:nvSpPr>
        <p:spPr>
          <a:xfrm>
            <a:off x="3634637" y="3000475"/>
            <a:ext cx="8229213" cy="646331"/>
          </a:xfrm>
          <a:prstGeom prst="rect">
            <a:avLst/>
          </a:prstGeom>
          <a:noFill/>
        </p:spPr>
        <p:txBody>
          <a:bodyPr wrap="square" rtlCol="0">
            <a:spAutoFit/>
          </a:bodyPr>
          <a:lstStyle/>
          <a:p>
            <a:r>
              <a:rPr lang="en-US" altLang="zh-CN" dirty="0">
                <a:solidFill>
                  <a:schemeClr val="bg1"/>
                </a:solidFill>
              </a:rPr>
              <a:t>Published </a:t>
            </a:r>
            <a:r>
              <a:rPr lang="en-US" altLang="zh-CN" dirty="0" smtClean="0">
                <a:solidFill>
                  <a:schemeClr val="bg1"/>
                </a:solidFill>
              </a:rPr>
              <a:t>in</a:t>
            </a:r>
            <a:r>
              <a:rPr lang="en-US" altLang="zh-CN" dirty="0">
                <a:solidFill>
                  <a:schemeClr val="bg1"/>
                </a:solidFill>
              </a:rPr>
              <a:t>:  Proceedings of the 21st USENIX Symposium on </a:t>
            </a:r>
            <a:r>
              <a:rPr lang="en-US" altLang="zh-CN" dirty="0" smtClean="0">
                <a:solidFill>
                  <a:schemeClr val="bg1"/>
                </a:solidFill>
              </a:rPr>
              <a:t>Networked </a:t>
            </a:r>
            <a:r>
              <a:rPr lang="en-US" altLang="zh-CN" dirty="0">
                <a:solidFill>
                  <a:schemeClr val="bg1"/>
                </a:solidFill>
              </a:rPr>
              <a:t>Systems Design and Implementation. April 16–18, 2024 • Santa Clara, CA, USA</a:t>
            </a:r>
            <a:endParaRPr lang="zh-CN" altLang="en-US" dirty="0">
              <a:solidFill>
                <a:schemeClr val="bg1"/>
              </a:solidFill>
            </a:endParaRPr>
          </a:p>
        </p:txBody>
      </p:sp>
      <p:sp>
        <p:nvSpPr>
          <p:cNvPr id="18" name="文本框 17"/>
          <p:cNvSpPr txBox="1">
            <a:spLocks noChangeArrowheads="1"/>
          </p:cNvSpPr>
          <p:nvPr/>
        </p:nvSpPr>
        <p:spPr bwMode="auto">
          <a:xfrm>
            <a:off x="386080" y="4532558"/>
            <a:ext cx="114777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600" dirty="0">
                <a:solidFill>
                  <a:schemeClr val="bg1">
                    <a:lumMod val="50000"/>
                  </a:schemeClr>
                </a:solidFill>
                <a:latin typeface="宋体" panose="02010600030101010101" pitchFamily="2" charset="-122"/>
                <a:ea typeface="宋体" panose="02010600030101010101" pitchFamily="2" charset="-122"/>
              </a:rPr>
              <a:t>Jason </a:t>
            </a:r>
            <a:r>
              <a:rPr lang="en-US" altLang="zh-CN" sz="1600" dirty="0" smtClean="0">
                <a:solidFill>
                  <a:schemeClr val="bg1">
                    <a:lumMod val="50000"/>
                  </a:schemeClr>
                </a:solidFill>
                <a:latin typeface="宋体" panose="02010600030101010101" pitchFamily="2" charset="-122"/>
                <a:ea typeface="宋体" panose="02010600030101010101" pitchFamily="2" charset="-122"/>
              </a:rPr>
              <a:t>Lei Purdue University</a:t>
            </a:r>
            <a:r>
              <a:rPr lang="zh-CN" altLang="en-US" sz="1600" dirty="0" smtClean="0">
                <a:solidFill>
                  <a:schemeClr val="bg1">
                    <a:lumMod val="50000"/>
                  </a:schemeClr>
                </a:solidFill>
                <a:latin typeface="宋体" panose="02010600030101010101" pitchFamily="2" charset="-122"/>
                <a:ea typeface="宋体" panose="02010600030101010101" pitchFamily="2" charset="-122"/>
              </a:rPr>
              <a:t>，</a:t>
            </a:r>
            <a:r>
              <a:rPr lang="en-US" altLang="zh-CN" sz="1600" dirty="0" smtClean="0">
                <a:solidFill>
                  <a:schemeClr val="bg1">
                    <a:lumMod val="50000"/>
                  </a:schemeClr>
                </a:solidFill>
                <a:latin typeface="宋体" panose="02010600030101010101" pitchFamily="2" charset="-122"/>
                <a:ea typeface="宋体" panose="02010600030101010101" pitchFamily="2" charset="-122"/>
              </a:rPr>
              <a:t>Vishal </a:t>
            </a:r>
            <a:r>
              <a:rPr lang="en-US" altLang="zh-CN" sz="1600" dirty="0" err="1" smtClean="0">
                <a:solidFill>
                  <a:schemeClr val="bg1">
                    <a:lumMod val="50000"/>
                  </a:schemeClr>
                </a:solidFill>
                <a:latin typeface="宋体" panose="02010600030101010101" pitchFamily="2" charset="-122"/>
                <a:ea typeface="宋体" panose="02010600030101010101" pitchFamily="2" charset="-122"/>
              </a:rPr>
              <a:t>Shrivastav</a:t>
            </a:r>
            <a:r>
              <a:rPr lang="en-US" altLang="zh-CN" sz="1600" dirty="0" smtClean="0">
                <a:solidFill>
                  <a:schemeClr val="bg1">
                    <a:lumMod val="50000"/>
                  </a:schemeClr>
                </a:solidFill>
                <a:latin typeface="宋体" panose="02010600030101010101" pitchFamily="2" charset="-122"/>
                <a:ea typeface="宋体" panose="02010600030101010101" pitchFamily="2" charset="-122"/>
              </a:rPr>
              <a:t> Purdue </a:t>
            </a:r>
            <a:r>
              <a:rPr lang="en-US" altLang="zh-CN" sz="1600" dirty="0">
                <a:solidFill>
                  <a:schemeClr val="bg1">
                    <a:lumMod val="50000"/>
                  </a:schemeClr>
                </a:solidFill>
                <a:latin typeface="宋体" panose="02010600030101010101" pitchFamily="2" charset="-122"/>
                <a:ea typeface="宋体" panose="02010600030101010101" pitchFamily="2" charset="-122"/>
              </a:rPr>
              <a:t>University</a:t>
            </a:r>
            <a:endParaRPr lang="zh-CN" altLang="en-US" sz="1600" dirty="0">
              <a:solidFill>
                <a:schemeClr val="bg1">
                  <a:lumMod val="50000"/>
                </a:schemeClr>
              </a:solidFill>
              <a:latin typeface="宋体" panose="02010600030101010101" pitchFamily="2" charset="-122"/>
              <a:ea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09</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标题占位符 1"/>
          <p:cNvSpPr txBox="1"/>
          <p:nvPr/>
        </p:nvSpPr>
        <p:spPr>
          <a:xfrm>
            <a:off x="965200" y="-100014"/>
            <a:ext cx="689864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performance optimization</a:t>
            </a:r>
          </a:p>
        </p:txBody>
      </p:sp>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b="57482"/>
          <a:stretch/>
        </p:blipFill>
        <p:spPr>
          <a:xfrm>
            <a:off x="660400" y="788544"/>
            <a:ext cx="5167756" cy="4655951"/>
          </a:xfrm>
          <a:prstGeom prst="rect">
            <a:avLst/>
          </a:prstGeom>
        </p:spPr>
      </p:pic>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315" t="41629" r="315" b="997"/>
          <a:stretch/>
        </p:blipFill>
        <p:spPr>
          <a:xfrm>
            <a:off x="7178321" y="803277"/>
            <a:ext cx="3918942" cy="4764403"/>
          </a:xfrm>
          <a:prstGeom prst="rect">
            <a:avLst/>
          </a:prstGeom>
        </p:spPr>
      </p:pic>
      <p:sp>
        <p:nvSpPr>
          <p:cNvPr id="5" name="文本框 4"/>
          <p:cNvSpPr txBox="1"/>
          <p:nvPr/>
        </p:nvSpPr>
        <p:spPr>
          <a:xfrm>
            <a:off x="697356" y="5699508"/>
            <a:ext cx="5130800" cy="369332"/>
          </a:xfrm>
          <a:prstGeom prst="rect">
            <a:avLst/>
          </a:prstGeom>
          <a:noFill/>
        </p:spPr>
        <p:txBody>
          <a:bodyPr wrap="square" rtlCol="0">
            <a:spAutoFit/>
          </a:bodyPr>
          <a:lstStyle/>
          <a:p>
            <a:pPr algn="ctr"/>
            <a:r>
              <a:rPr lang="zh-CN" altLang="en-US" b="1" dirty="0" smtClean="0"/>
              <a:t>基于并行</a:t>
            </a:r>
            <a:r>
              <a:rPr lang="zh-CN" altLang="en-US" b="1" dirty="0"/>
              <a:t>比较</a:t>
            </a:r>
            <a:r>
              <a:rPr lang="en-US" altLang="zh-CN" b="1" dirty="0"/>
              <a:t>-</a:t>
            </a:r>
            <a:r>
              <a:rPr lang="zh-CN" altLang="en-US" b="1" dirty="0"/>
              <a:t>移位</a:t>
            </a:r>
            <a:r>
              <a:rPr lang="zh-CN" altLang="en-US" b="1" dirty="0" smtClean="0"/>
              <a:t>架构改编的有序队列</a:t>
            </a:r>
            <a:endParaRPr lang="zh-CN" altLang="en-US" b="1" dirty="0"/>
          </a:p>
        </p:txBody>
      </p:sp>
      <p:sp>
        <p:nvSpPr>
          <p:cNvPr id="6" name="圆角矩形 5"/>
          <p:cNvSpPr/>
          <p:nvPr/>
        </p:nvSpPr>
        <p:spPr>
          <a:xfrm>
            <a:off x="660400" y="5567680"/>
            <a:ext cx="5293360" cy="640080"/>
          </a:xfrm>
          <a:prstGeom prst="round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610476" y="5699508"/>
            <a:ext cx="5130800" cy="369332"/>
          </a:xfrm>
          <a:prstGeom prst="rect">
            <a:avLst/>
          </a:prstGeom>
          <a:noFill/>
        </p:spPr>
        <p:txBody>
          <a:bodyPr wrap="square" rtlCol="0">
            <a:spAutoFit/>
          </a:bodyPr>
          <a:lstStyle/>
          <a:p>
            <a:pPr algn="ctr"/>
            <a:r>
              <a:rPr lang="zh-CN" altLang="en-US" b="1" dirty="0" smtClean="0"/>
              <a:t>在编码后和解码前，在帧间空隙加入</a:t>
            </a:r>
            <a:r>
              <a:rPr lang="en-US" altLang="zh-CN" b="1" dirty="0" smtClean="0"/>
              <a:t>FPM</a:t>
            </a:r>
            <a:r>
              <a:rPr lang="zh-CN" altLang="en-US" b="1" dirty="0" smtClean="0"/>
              <a:t>数据</a:t>
            </a:r>
            <a:endParaRPr lang="zh-CN" altLang="en-US" b="1" dirty="0"/>
          </a:p>
        </p:txBody>
      </p:sp>
      <p:sp>
        <p:nvSpPr>
          <p:cNvPr id="27" name="圆角矩形 26"/>
          <p:cNvSpPr/>
          <p:nvPr/>
        </p:nvSpPr>
        <p:spPr>
          <a:xfrm>
            <a:off x="6573520" y="5567680"/>
            <a:ext cx="5293360" cy="640080"/>
          </a:xfrm>
          <a:prstGeom prst="round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46245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smtClean="0">
                  <a:solidFill>
                    <a:prstClr val="white"/>
                  </a:solidFill>
                  <a:latin typeface="微软雅黑" panose="020B0503020204020204" pitchFamily="34" charset="-122"/>
                  <a:ea typeface="微软雅黑" panose="020B0503020204020204" pitchFamily="34" charset="-122"/>
                </a:rPr>
                <a:t>10</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标题占位符 1"/>
          <p:cNvSpPr txBox="1"/>
          <p:nvPr/>
        </p:nvSpPr>
        <p:spPr>
          <a:xfrm>
            <a:off x="965200" y="-100014"/>
            <a:ext cx="689864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performance of Seer</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800" y="1141195"/>
            <a:ext cx="4810125" cy="25527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3645" y="670861"/>
            <a:ext cx="4489855" cy="303751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3800" y="3722025"/>
            <a:ext cx="9791700" cy="2847975"/>
          </a:xfrm>
          <a:prstGeom prst="rect">
            <a:avLst/>
          </a:prstGeom>
        </p:spPr>
      </p:pic>
    </p:spTree>
    <p:extLst>
      <p:ext uri="{BB962C8B-B14F-4D97-AF65-F5344CB8AC3E}">
        <p14:creationId xmlns:p14="http://schemas.microsoft.com/office/powerpoint/2010/main" val="8535670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smtClean="0">
                  <a:solidFill>
                    <a:prstClr val="white"/>
                  </a:solidFill>
                  <a:latin typeface="微软雅黑" panose="020B0503020204020204" pitchFamily="34" charset="-122"/>
                  <a:ea typeface="微软雅黑" panose="020B0503020204020204" pitchFamily="34" charset="-122"/>
                </a:rPr>
                <a:t>11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标题占位符 1"/>
          <p:cNvSpPr txBox="1"/>
          <p:nvPr/>
        </p:nvSpPr>
        <p:spPr>
          <a:xfrm>
            <a:off x="965200" y="-100014"/>
            <a:ext cx="689864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performance of Seer</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00" y="717550"/>
            <a:ext cx="4876800" cy="31242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3120" y="1530955"/>
            <a:ext cx="4838700" cy="3419475"/>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919" y="3774219"/>
            <a:ext cx="4905375" cy="2781300"/>
          </a:xfrm>
          <a:prstGeom prst="rect">
            <a:avLst/>
          </a:prstGeom>
        </p:spPr>
      </p:pic>
    </p:spTree>
    <p:extLst>
      <p:ext uri="{BB962C8B-B14F-4D97-AF65-F5344CB8AC3E}">
        <p14:creationId xmlns:p14="http://schemas.microsoft.com/office/powerpoint/2010/main" val="42758841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b="1" dirty="0">
                <a:solidFill>
                  <a:schemeClr val="bg1"/>
                </a:solidFill>
              </a:rPr>
              <a:t>感谢！</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extLst>
      <p:ext uri="{BB962C8B-B14F-4D97-AF65-F5344CB8AC3E}">
        <p14:creationId xmlns:p14="http://schemas.microsoft.com/office/powerpoint/2010/main" val="27944924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background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22" name="组合 21"/>
          <p:cNvGrpSpPr/>
          <p:nvPr/>
        </p:nvGrpSpPr>
        <p:grpSpPr>
          <a:xfrm>
            <a:off x="617339" y="1027194"/>
            <a:ext cx="4340742" cy="5901926"/>
            <a:chOff x="4735093" y="1211397"/>
            <a:chExt cx="3514711" cy="2626676"/>
          </a:xfrm>
        </p:grpSpPr>
        <p:sp>
          <p:nvSpPr>
            <p:cNvPr id="23" name="矩形 22"/>
            <p:cNvSpPr/>
            <p:nvPr/>
          </p:nvSpPr>
          <p:spPr>
            <a:xfrm>
              <a:off x="4769963" y="1295399"/>
              <a:ext cx="3312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26" name="组合 25"/>
            <p:cNvGrpSpPr/>
            <p:nvPr/>
          </p:nvGrpSpPr>
          <p:grpSpPr>
            <a:xfrm>
              <a:off x="4769961" y="3516855"/>
              <a:ext cx="3312003" cy="108000"/>
              <a:chOff x="4769961" y="5930840"/>
              <a:chExt cx="3312003" cy="108000"/>
            </a:xfrm>
          </p:grpSpPr>
          <p:sp>
            <p:nvSpPr>
              <p:cNvPr id="32" name="矩形 31"/>
              <p:cNvSpPr/>
              <p:nvPr/>
            </p:nvSpPr>
            <p:spPr>
              <a:xfrm>
                <a:off x="4769961" y="5966840"/>
                <a:ext cx="2916000" cy="72000"/>
              </a:xfrm>
              <a:prstGeom prst="rect">
                <a:avLst/>
              </a:prstGeom>
              <a:solidFill>
                <a:srgbClr val="96C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C6299"/>
                  </a:solidFill>
                  <a:effectLst/>
                  <a:uLnTx/>
                  <a:uFillTx/>
                  <a:latin typeface="等线" panose="02010600030101010101" pitchFamily="2" charset="-122"/>
                  <a:ea typeface="等线" panose="02010600030101010101" pitchFamily="2" charset="-122"/>
                  <a:cs typeface="+mn-cs"/>
                </a:endParaRPr>
              </a:p>
            </p:txBody>
          </p:sp>
          <p:sp>
            <p:nvSpPr>
              <p:cNvPr id="33" name="任意多边形: 形状 29"/>
              <p:cNvSpPr/>
              <p:nvPr/>
            </p:nvSpPr>
            <p:spPr>
              <a:xfrm>
                <a:off x="7209969" y="5930840"/>
                <a:ext cx="871995" cy="108000"/>
              </a:xfrm>
              <a:custGeom>
                <a:avLst/>
                <a:gdLst>
                  <a:gd name="connsiteX0" fmla="*/ 87489 w 871995"/>
                  <a:gd name="connsiteY0" fmla="*/ 0 h 144000"/>
                  <a:gd name="connsiteX1" fmla="*/ 871995 w 871995"/>
                  <a:gd name="connsiteY1" fmla="*/ 0 h 144000"/>
                  <a:gd name="connsiteX2" fmla="*/ 871995 w 871995"/>
                  <a:gd name="connsiteY2" fmla="*/ 144000 h 144000"/>
                  <a:gd name="connsiteX3" fmla="*/ 0 w 871995"/>
                  <a:gd name="connsiteY3" fmla="*/ 144000 h 144000"/>
                </a:gdLst>
                <a:ahLst/>
                <a:cxnLst>
                  <a:cxn ang="0">
                    <a:pos x="connsiteX0" y="connsiteY0"/>
                  </a:cxn>
                  <a:cxn ang="0">
                    <a:pos x="connsiteX1" y="connsiteY1"/>
                  </a:cxn>
                  <a:cxn ang="0">
                    <a:pos x="connsiteX2" y="connsiteY2"/>
                  </a:cxn>
                  <a:cxn ang="0">
                    <a:pos x="connsiteX3" y="connsiteY3"/>
                  </a:cxn>
                </a:cxnLst>
                <a:rect l="l" t="t" r="r" b="b"/>
                <a:pathLst>
                  <a:path w="871995" h="144000">
                    <a:moveTo>
                      <a:pt x="87489" y="0"/>
                    </a:moveTo>
                    <a:lnTo>
                      <a:pt x="871995" y="0"/>
                    </a:lnTo>
                    <a:lnTo>
                      <a:pt x="871995" y="144000"/>
                    </a:lnTo>
                    <a:lnTo>
                      <a:pt x="0" y="144000"/>
                    </a:lnTo>
                    <a:close/>
                  </a:path>
                </a:pathLst>
              </a:custGeom>
              <a:solidFill>
                <a:srgbClr val="1B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28" name="文本框 27"/>
            <p:cNvSpPr txBox="1"/>
            <p:nvPr/>
          </p:nvSpPr>
          <p:spPr>
            <a:xfrm>
              <a:off x="5642810" y="2923673"/>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nvGrpSpPr>
            <p:cNvPr id="29" name="组合 28"/>
            <p:cNvGrpSpPr/>
            <p:nvPr/>
          </p:nvGrpSpPr>
          <p:grpSpPr>
            <a:xfrm>
              <a:off x="4735093" y="1211397"/>
              <a:ext cx="3514711" cy="2309875"/>
              <a:chOff x="4735093" y="1211397"/>
              <a:chExt cx="3514711" cy="2309875"/>
            </a:xfrm>
          </p:grpSpPr>
          <p:sp>
            <p:nvSpPr>
              <p:cNvPr id="30" name="文本框 29"/>
              <p:cNvSpPr txBox="1"/>
              <p:nvPr/>
            </p:nvSpPr>
            <p:spPr>
              <a:xfrm>
                <a:off x="4784101" y="1211397"/>
                <a:ext cx="3465703" cy="345447"/>
              </a:xfrm>
              <a:prstGeom prst="rect">
                <a:avLst/>
              </a:prstGeom>
              <a:noFill/>
            </p:spPr>
            <p:txBody>
              <a:bodyPr wrap="square" rtlCol="0">
                <a:spAutoFit/>
              </a:bodyPr>
              <a:lstStyle/>
              <a:p>
                <a:pPr lvl="0">
                  <a:defRPr/>
                </a:pPr>
                <a:r>
                  <a:rPr lang="en-US" altLang="zh-CN" sz="2000" b="1" dirty="0">
                    <a:solidFill>
                      <a:srgbClr val="1C6299"/>
                    </a:solidFill>
                    <a:latin typeface="微软雅黑" panose="020B0503020204020204" pitchFamily="34" charset="-122"/>
                    <a:ea typeface="微软雅黑" panose="020B0503020204020204" pitchFamily="34" charset="-122"/>
                  </a:rPr>
                  <a:t>Online Caching  in Networked Systems.</a:t>
                </a:r>
                <a:endPar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endParaRPr>
              </a:p>
            </p:txBody>
          </p:sp>
          <p:sp>
            <p:nvSpPr>
              <p:cNvPr id="31" name="文本框 30"/>
              <p:cNvSpPr txBox="1"/>
              <p:nvPr/>
            </p:nvSpPr>
            <p:spPr>
              <a:xfrm>
                <a:off x="4735093" y="1683038"/>
                <a:ext cx="3298918" cy="1838234"/>
              </a:xfrm>
              <a:prstGeom prst="rect">
                <a:avLst/>
              </a:prstGeom>
              <a:noFill/>
            </p:spPr>
            <p:txBody>
              <a:bodyPr wrap="square" rtlCol="0">
                <a:spAutoFit/>
              </a:bodyPr>
              <a:lstStyle/>
              <a:p>
                <a:pPr marL="171450" lvl="0" indent="-171450" defTabSz="1218565">
                  <a:lnSpc>
                    <a:spcPct val="120000"/>
                  </a:lnSpc>
                  <a:spcBef>
                    <a:spcPct val="20000"/>
                  </a:spcBef>
                  <a:buFont typeface="Wingdings" panose="05000000000000000000" pitchFamily="2" charset="2"/>
                  <a:buChar char="l"/>
                  <a:defRPr/>
                </a:pPr>
                <a:r>
                  <a:rPr lang="zh-CN" altLang="en-US" dirty="0">
                    <a:solidFill>
                      <a:schemeClr val="accent1"/>
                    </a:solidFill>
                    <a:latin typeface="微软雅黑" panose="020B0503020204020204" pitchFamily="34" charset="-122"/>
                    <a:ea typeface="微软雅黑" panose="020B0503020204020204" pitchFamily="34" charset="-122"/>
                  </a:rPr>
                  <a:t>在线缓存</a:t>
                </a:r>
                <a:r>
                  <a:rPr lang="zh-CN" altLang="en-US" dirty="0">
                    <a:solidFill>
                      <a:schemeClr val="bg2">
                        <a:lumMod val="50000"/>
                      </a:schemeClr>
                    </a:solidFill>
                    <a:latin typeface="微软雅黑" panose="020B0503020204020204" pitchFamily="34" charset="-122"/>
                    <a:ea typeface="微软雅黑" panose="020B0503020204020204" pitchFamily="34" charset="-122"/>
                  </a:rPr>
                  <a:t>是每一类计算机系统的关键组成部分，从</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微处理器到</a:t>
                </a:r>
                <a:r>
                  <a:rPr lang="zh-CN" altLang="en-US" dirty="0">
                    <a:solidFill>
                      <a:schemeClr val="bg2">
                        <a:lumMod val="50000"/>
                      </a:schemeClr>
                    </a:solidFill>
                    <a:latin typeface="微软雅黑" panose="020B0503020204020204" pitchFamily="34" charset="-122"/>
                    <a:ea typeface="微软雅黑" panose="020B0503020204020204" pitchFamily="34" charset="-122"/>
                  </a:rPr>
                  <a:t>文件和</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存储系统，</a:t>
                </a:r>
                <a:r>
                  <a:rPr lang="zh-CN" altLang="en-US" dirty="0">
                    <a:solidFill>
                      <a:schemeClr val="bg2">
                        <a:lumMod val="50000"/>
                      </a:schemeClr>
                    </a:solidFill>
                    <a:latin typeface="微软雅黑" panose="020B0503020204020204" pitchFamily="34" charset="-122"/>
                    <a:ea typeface="微软雅黑" panose="020B0503020204020204" pitchFamily="34" charset="-122"/>
                  </a:rPr>
                  <a:t>再到网络和分布式系统</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a:p>
                <a:pPr marL="171450" lvl="0" indent="-171450" defTabSz="1218565">
                  <a:lnSpc>
                    <a:spcPct val="120000"/>
                  </a:lnSpc>
                  <a:spcBef>
                    <a:spcPct val="20000"/>
                  </a:spcBef>
                  <a:buFont typeface="Wingdings" panose="05000000000000000000" pitchFamily="2" charset="2"/>
                  <a:buChar char="l"/>
                  <a:defRPr/>
                </a:pPr>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a:p>
                <a:pPr marL="171450" lvl="0" indent="-171450" defTabSz="1218565">
                  <a:lnSpc>
                    <a:spcPct val="120000"/>
                  </a:lnSpc>
                  <a:spcBef>
                    <a:spcPct val="20000"/>
                  </a:spcBef>
                  <a:buFont typeface="Wingdings" panose="05000000000000000000" pitchFamily="2" charset="2"/>
                  <a:buChar char="l"/>
                  <a:defRPr/>
                </a:pP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状态</a:t>
                </a:r>
                <a:r>
                  <a:rPr lang="zh-CN" altLang="en-US" dirty="0">
                    <a:solidFill>
                      <a:schemeClr val="bg2">
                        <a:lumMod val="50000"/>
                      </a:schemeClr>
                    </a:solidFill>
                    <a:latin typeface="微软雅黑" panose="020B0503020204020204" pitchFamily="34" charset="-122"/>
                    <a:ea typeface="微软雅黑" panose="020B0503020204020204" pitchFamily="34" charset="-122"/>
                  </a:rPr>
                  <a:t>密集型网络和分布式应用程序严重依赖</a:t>
                </a:r>
                <a:r>
                  <a:rPr lang="zh-CN" altLang="en-US" dirty="0">
                    <a:solidFill>
                      <a:schemeClr val="accent1"/>
                    </a:solidFill>
                    <a:latin typeface="微软雅黑" panose="020B0503020204020204" pitchFamily="34" charset="-122"/>
                    <a:ea typeface="微软雅黑" panose="020B0503020204020204" pitchFamily="34" charset="-122"/>
                  </a:rPr>
                  <a:t>在线缓存</a:t>
                </a:r>
                <a:r>
                  <a:rPr lang="zh-CN" altLang="en-US" dirty="0" smtClean="0">
                    <a:solidFill>
                      <a:schemeClr val="accent1"/>
                    </a:solidFill>
                    <a:latin typeface="微软雅黑" panose="020B0503020204020204" pitchFamily="34" charset="-122"/>
                    <a:ea typeface="微软雅黑" panose="020B0503020204020204" pitchFamily="34" charset="-122"/>
                  </a:rPr>
                  <a:t>启发式算法</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来</a:t>
                </a:r>
                <a:r>
                  <a:rPr lang="zh-CN" altLang="en-US" dirty="0">
                    <a:solidFill>
                      <a:schemeClr val="bg2">
                        <a:lumMod val="50000"/>
                      </a:schemeClr>
                    </a:solidFill>
                    <a:latin typeface="微软雅黑" panose="020B0503020204020204" pitchFamily="34" charset="-122"/>
                    <a:ea typeface="微软雅黑" panose="020B0503020204020204" pitchFamily="34" charset="-122"/>
                  </a:rPr>
                  <a:t>实现高性能。然而，由于缺乏对在线设置中</a:t>
                </a:r>
                <a:r>
                  <a:rPr lang="zh-CN" altLang="en-US" dirty="0" smtClean="0">
                    <a:solidFill>
                      <a:schemeClr val="accent1"/>
                    </a:solidFill>
                    <a:latin typeface="微软雅黑" panose="020B0503020204020204" pitchFamily="34" charset="-122"/>
                    <a:ea typeface="微软雅黑" panose="020B0503020204020204" pitchFamily="34" charset="-122"/>
                  </a:rPr>
                  <a:t>未来</a:t>
                </a:r>
                <a:r>
                  <a:rPr lang="zh-CN" altLang="en-US" dirty="0">
                    <a:solidFill>
                      <a:schemeClr val="accent1"/>
                    </a:solidFill>
                    <a:latin typeface="微软雅黑" panose="020B0503020204020204" pitchFamily="34" charset="-122"/>
                    <a:ea typeface="微软雅黑" panose="020B0503020204020204" pitchFamily="34" charset="-122"/>
                  </a:rPr>
                  <a:t>的</a:t>
                </a:r>
                <a:r>
                  <a:rPr lang="zh-CN" altLang="en-US" dirty="0" smtClean="0">
                    <a:solidFill>
                      <a:schemeClr val="accent1"/>
                    </a:solidFill>
                    <a:latin typeface="微软雅黑" panose="020B0503020204020204" pitchFamily="34" charset="-122"/>
                    <a:ea typeface="微软雅黑" panose="020B0503020204020204" pitchFamily="34" charset="-122"/>
                  </a:rPr>
                  <a:t>访问请求</a:t>
                </a:r>
                <a:r>
                  <a:rPr lang="zh-CN" altLang="en-US" dirty="0">
                    <a:solidFill>
                      <a:schemeClr val="accent1"/>
                    </a:solidFill>
                    <a:latin typeface="微软雅黑" panose="020B0503020204020204" pitchFamily="34" charset="-122"/>
                    <a:ea typeface="微软雅黑" panose="020B0503020204020204" pitchFamily="34" charset="-122"/>
                  </a:rPr>
                  <a:t>的可见性</a:t>
                </a:r>
                <a:r>
                  <a:rPr lang="zh-CN" altLang="en-US" dirty="0">
                    <a:solidFill>
                      <a:schemeClr val="bg2">
                        <a:lumMod val="50000"/>
                      </a:schemeClr>
                    </a:solidFill>
                    <a:latin typeface="微软雅黑" panose="020B0503020204020204" pitchFamily="34" charset="-122"/>
                    <a:ea typeface="微软雅黑" panose="020B0503020204020204" pitchFamily="34" charset="-122"/>
                  </a:rPr>
                  <a:t>，在线缓存启发式算法与最优离线缓存算法之间仍然存在根本的性能差距。</a:t>
                </a:r>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a:p>
                <a:pPr marL="171450" lvl="0" indent="-171450" defTabSz="1218565">
                  <a:lnSpc>
                    <a:spcPct val="120000"/>
                  </a:lnSpc>
                  <a:spcBef>
                    <a:spcPct val="20000"/>
                  </a:spcBef>
                  <a:buFont typeface="Wingdings" panose="05000000000000000000" pitchFamily="2" charset="2"/>
                  <a:buChar char="l"/>
                  <a:defRPr/>
                </a:pPr>
                <a:endParaRPr kumimoji="0" lang="en-US" altLang="zh-CN" sz="14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a:p>
                <a:pPr marL="171450" lvl="0" indent="-171450" defTabSz="1218565">
                  <a:lnSpc>
                    <a:spcPct val="120000"/>
                  </a:lnSpc>
                  <a:spcBef>
                    <a:spcPct val="20000"/>
                  </a:spcBef>
                  <a:buFont typeface="Wingdings" panose="05000000000000000000" pitchFamily="2" charset="2"/>
                  <a:buChar char="l"/>
                  <a:defRPr/>
                </a:pPr>
                <a:endParaRPr kumimoji="0" lang="en-US" altLang="zh-CN" sz="14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grpSp>
      </p:gr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859" y="1689675"/>
            <a:ext cx="6728572" cy="396985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idea</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24" name="组合 23"/>
          <p:cNvGrpSpPr/>
          <p:nvPr/>
        </p:nvGrpSpPr>
        <p:grpSpPr>
          <a:xfrm>
            <a:off x="660400" y="908413"/>
            <a:ext cx="5090160" cy="2211892"/>
            <a:chOff x="4769961" y="1295399"/>
            <a:chExt cx="3312003" cy="2542674"/>
          </a:xfrm>
        </p:grpSpPr>
        <p:sp>
          <p:nvSpPr>
            <p:cNvPr id="25" name="矩形 24"/>
            <p:cNvSpPr/>
            <p:nvPr/>
          </p:nvSpPr>
          <p:spPr>
            <a:xfrm>
              <a:off x="4769963" y="1295399"/>
              <a:ext cx="3312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27" name="组合 26"/>
            <p:cNvGrpSpPr/>
            <p:nvPr/>
          </p:nvGrpSpPr>
          <p:grpSpPr>
            <a:xfrm>
              <a:off x="4769961" y="3516855"/>
              <a:ext cx="3312003" cy="108000"/>
              <a:chOff x="4769961" y="5930840"/>
              <a:chExt cx="3312003" cy="108000"/>
            </a:xfrm>
          </p:grpSpPr>
          <p:sp>
            <p:nvSpPr>
              <p:cNvPr id="38" name="矩形 37"/>
              <p:cNvSpPr/>
              <p:nvPr/>
            </p:nvSpPr>
            <p:spPr>
              <a:xfrm>
                <a:off x="4769961" y="5966840"/>
                <a:ext cx="2916000" cy="72000"/>
              </a:xfrm>
              <a:prstGeom prst="rect">
                <a:avLst/>
              </a:prstGeom>
              <a:solidFill>
                <a:srgbClr val="96C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C6299"/>
                  </a:solidFill>
                  <a:effectLst/>
                  <a:uLnTx/>
                  <a:uFillTx/>
                  <a:latin typeface="等线" panose="02010600030101010101" pitchFamily="2" charset="-122"/>
                  <a:ea typeface="等线" panose="02010600030101010101" pitchFamily="2" charset="-122"/>
                  <a:cs typeface="+mn-cs"/>
                </a:endParaRPr>
              </a:p>
            </p:txBody>
          </p:sp>
          <p:sp>
            <p:nvSpPr>
              <p:cNvPr id="39" name="任意多边形: 形状 29"/>
              <p:cNvSpPr/>
              <p:nvPr/>
            </p:nvSpPr>
            <p:spPr>
              <a:xfrm>
                <a:off x="7209969" y="5930840"/>
                <a:ext cx="871995" cy="108000"/>
              </a:xfrm>
              <a:custGeom>
                <a:avLst/>
                <a:gdLst>
                  <a:gd name="connsiteX0" fmla="*/ 87489 w 871995"/>
                  <a:gd name="connsiteY0" fmla="*/ 0 h 144000"/>
                  <a:gd name="connsiteX1" fmla="*/ 871995 w 871995"/>
                  <a:gd name="connsiteY1" fmla="*/ 0 h 144000"/>
                  <a:gd name="connsiteX2" fmla="*/ 871995 w 871995"/>
                  <a:gd name="connsiteY2" fmla="*/ 144000 h 144000"/>
                  <a:gd name="connsiteX3" fmla="*/ 0 w 871995"/>
                  <a:gd name="connsiteY3" fmla="*/ 144000 h 144000"/>
                </a:gdLst>
                <a:ahLst/>
                <a:cxnLst>
                  <a:cxn ang="0">
                    <a:pos x="connsiteX0" y="connsiteY0"/>
                  </a:cxn>
                  <a:cxn ang="0">
                    <a:pos x="connsiteX1" y="connsiteY1"/>
                  </a:cxn>
                  <a:cxn ang="0">
                    <a:pos x="connsiteX2" y="connsiteY2"/>
                  </a:cxn>
                  <a:cxn ang="0">
                    <a:pos x="connsiteX3" y="connsiteY3"/>
                  </a:cxn>
                </a:cxnLst>
                <a:rect l="l" t="t" r="r" b="b"/>
                <a:pathLst>
                  <a:path w="871995" h="144000">
                    <a:moveTo>
                      <a:pt x="87489" y="0"/>
                    </a:moveTo>
                    <a:lnTo>
                      <a:pt x="871995" y="0"/>
                    </a:lnTo>
                    <a:lnTo>
                      <a:pt x="871995" y="144000"/>
                    </a:lnTo>
                    <a:lnTo>
                      <a:pt x="0" y="144000"/>
                    </a:lnTo>
                    <a:close/>
                  </a:path>
                </a:pathLst>
              </a:custGeom>
              <a:solidFill>
                <a:srgbClr val="1B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34" name="文本框 33"/>
            <p:cNvSpPr txBox="1"/>
            <p:nvPr/>
          </p:nvSpPr>
          <p:spPr>
            <a:xfrm>
              <a:off x="5642810" y="2923673"/>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nvGrpSpPr>
            <p:cNvPr id="35" name="组合 34"/>
            <p:cNvGrpSpPr/>
            <p:nvPr/>
          </p:nvGrpSpPr>
          <p:grpSpPr>
            <a:xfrm>
              <a:off x="4769961" y="1526411"/>
              <a:ext cx="3310259" cy="2195051"/>
              <a:chOff x="4769961" y="1526411"/>
              <a:chExt cx="3310259" cy="2195051"/>
            </a:xfrm>
          </p:grpSpPr>
          <p:sp>
            <p:nvSpPr>
              <p:cNvPr id="36" name="文本框 35"/>
              <p:cNvSpPr txBox="1"/>
              <p:nvPr/>
            </p:nvSpPr>
            <p:spPr>
              <a:xfrm>
                <a:off x="4769961" y="1526411"/>
                <a:ext cx="3295607" cy="670798"/>
              </a:xfrm>
              <a:prstGeom prst="rect">
                <a:avLst/>
              </a:prstGeom>
              <a:noFill/>
            </p:spPr>
            <p:txBody>
              <a:bodyPr wrap="square" rtlCol="0">
                <a:spAutoFit/>
              </a:bodyPr>
              <a:lstStyle/>
              <a:p>
                <a:pPr lvl="0" algn="ctr">
                  <a:defRPr/>
                </a:pPr>
                <a:r>
                  <a:rPr lang="zh-CN" altLang="en-US" sz="2000" b="1" dirty="0" smtClean="0">
                    <a:solidFill>
                      <a:srgbClr val="1C6299"/>
                    </a:solidFill>
                    <a:latin typeface="微软雅黑" panose="020B0503020204020204" pitchFamily="34" charset="-122"/>
                    <a:ea typeface="微软雅黑" panose="020B0503020204020204" pitchFamily="34" charset="-122"/>
                  </a:rPr>
                  <a:t>最优离线缓存算法</a:t>
                </a:r>
                <a:r>
                  <a:rPr lang="en-US" altLang="zh-CN" sz="2000" b="1" dirty="0" err="1" smtClean="0">
                    <a:solidFill>
                      <a:srgbClr val="1C6299"/>
                    </a:solidFill>
                    <a:latin typeface="微软雅黑" panose="020B0503020204020204" pitchFamily="34" charset="-122"/>
                    <a:ea typeface="微软雅黑" panose="020B0503020204020204" pitchFamily="34" charset="-122"/>
                  </a:rPr>
                  <a:t>Belady</a:t>
                </a:r>
                <a:endPar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endParaRPr>
              </a:p>
            </p:txBody>
          </p:sp>
          <p:sp>
            <p:nvSpPr>
              <p:cNvPr id="37" name="文本框 36"/>
              <p:cNvSpPr txBox="1"/>
              <p:nvPr/>
            </p:nvSpPr>
            <p:spPr>
              <a:xfrm>
                <a:off x="4781302" y="2225069"/>
                <a:ext cx="3298918" cy="1496393"/>
              </a:xfrm>
              <a:prstGeom prst="rect">
                <a:avLst/>
              </a:prstGeom>
              <a:noFill/>
            </p:spPr>
            <p:txBody>
              <a:bodyPr wrap="square" rtlCol="0">
                <a:spAutoFit/>
              </a:bodyPr>
              <a:lstStyle/>
              <a:p>
                <a:pPr marL="171450" lvl="0" indent="-171450" defTabSz="1218565">
                  <a:lnSpc>
                    <a:spcPct val="120000"/>
                  </a:lnSpc>
                  <a:spcBef>
                    <a:spcPct val="20000"/>
                  </a:spcBef>
                  <a:buFont typeface="Wingdings" panose="05000000000000000000" pitchFamily="2" charset="2"/>
                  <a:buChar char="l"/>
                  <a:defRPr/>
                </a:pP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关键：未来的访问请求都可见。</a:t>
                </a:r>
                <a:endParaRPr lang="en-US" altLang="zh-CN" sz="2000" dirty="0" smtClean="0">
                  <a:solidFill>
                    <a:schemeClr val="bg2">
                      <a:lumMod val="50000"/>
                    </a:schemeClr>
                  </a:solidFill>
                  <a:latin typeface="微软雅黑" panose="020B0503020204020204" pitchFamily="34" charset="-122"/>
                  <a:ea typeface="微软雅黑" panose="020B0503020204020204" pitchFamily="34" charset="-122"/>
                </a:endParaRPr>
              </a:p>
              <a:p>
                <a:pPr marL="342900" lvl="0" indent="-342900" defTabSz="1218565">
                  <a:lnSpc>
                    <a:spcPct val="120000"/>
                  </a:lnSpc>
                  <a:spcBef>
                    <a:spcPct val="20000"/>
                  </a:spcBef>
                  <a:buFont typeface="Arial" panose="020B0604020202020204" pitchFamily="34" charset="0"/>
                  <a:buChar char="•"/>
                  <a:defRPr/>
                </a:pPr>
                <a:r>
                  <a:rPr kumimoji="0" lang="zh-CN" altLang="en-US" sz="2000" b="0" i="0" u="none" strike="noStrike" kern="1200" cap="none" spc="0" normalizeH="0" baseline="0" noProof="0" dirty="0" smtClean="0">
                    <a:ln>
                      <a:noFill/>
                    </a:ln>
                    <a:solidFill>
                      <a:schemeClr val="bg2">
                        <a:lumMod val="50000"/>
                      </a:schemeClr>
                    </a:solidFill>
                    <a:effectLst/>
                    <a:uLnTx/>
                    <a:uFillTx/>
                    <a:latin typeface="微软雅黑" panose="020B0503020204020204" pitchFamily="34" charset="-122"/>
                    <a:ea typeface="微软雅黑" panose="020B0503020204020204" pitchFamily="34" charset="-122"/>
                  </a:rPr>
                  <a:t>在此基础上可以规划最优的缓存置换策略</a:t>
                </a:r>
                <a:endParaRPr kumimoji="0" lang="en-US" altLang="zh-CN" sz="20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grpSp>
      </p:grpSp>
      <p:grpSp>
        <p:nvGrpSpPr>
          <p:cNvPr id="40" name="组合 39"/>
          <p:cNvGrpSpPr/>
          <p:nvPr/>
        </p:nvGrpSpPr>
        <p:grpSpPr>
          <a:xfrm>
            <a:off x="660400" y="4132746"/>
            <a:ext cx="5087480" cy="2323186"/>
            <a:chOff x="4769961" y="1295399"/>
            <a:chExt cx="3312003" cy="2542674"/>
          </a:xfrm>
        </p:grpSpPr>
        <p:sp>
          <p:nvSpPr>
            <p:cNvPr id="41" name="矩形 40"/>
            <p:cNvSpPr/>
            <p:nvPr/>
          </p:nvSpPr>
          <p:spPr>
            <a:xfrm>
              <a:off x="4769963" y="1295399"/>
              <a:ext cx="3312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42" name="组合 41"/>
            <p:cNvGrpSpPr/>
            <p:nvPr/>
          </p:nvGrpSpPr>
          <p:grpSpPr>
            <a:xfrm>
              <a:off x="4769961" y="3516855"/>
              <a:ext cx="3312003" cy="108000"/>
              <a:chOff x="4769961" y="5930840"/>
              <a:chExt cx="3312003" cy="108000"/>
            </a:xfrm>
          </p:grpSpPr>
          <p:sp>
            <p:nvSpPr>
              <p:cNvPr id="47" name="矩形 46"/>
              <p:cNvSpPr/>
              <p:nvPr/>
            </p:nvSpPr>
            <p:spPr>
              <a:xfrm>
                <a:off x="4769961" y="5966840"/>
                <a:ext cx="2916000" cy="72000"/>
              </a:xfrm>
              <a:prstGeom prst="rect">
                <a:avLst/>
              </a:prstGeom>
              <a:solidFill>
                <a:srgbClr val="96C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C6299"/>
                  </a:solidFill>
                  <a:effectLst/>
                  <a:uLnTx/>
                  <a:uFillTx/>
                  <a:latin typeface="等线" panose="02010600030101010101" pitchFamily="2" charset="-122"/>
                  <a:ea typeface="等线" panose="02010600030101010101" pitchFamily="2" charset="-122"/>
                  <a:cs typeface="+mn-cs"/>
                </a:endParaRPr>
              </a:p>
            </p:txBody>
          </p:sp>
          <p:sp>
            <p:nvSpPr>
              <p:cNvPr id="48" name="任意多边形: 形状 29"/>
              <p:cNvSpPr/>
              <p:nvPr/>
            </p:nvSpPr>
            <p:spPr>
              <a:xfrm>
                <a:off x="7209969" y="5930840"/>
                <a:ext cx="871995" cy="108000"/>
              </a:xfrm>
              <a:custGeom>
                <a:avLst/>
                <a:gdLst>
                  <a:gd name="connsiteX0" fmla="*/ 87489 w 871995"/>
                  <a:gd name="connsiteY0" fmla="*/ 0 h 144000"/>
                  <a:gd name="connsiteX1" fmla="*/ 871995 w 871995"/>
                  <a:gd name="connsiteY1" fmla="*/ 0 h 144000"/>
                  <a:gd name="connsiteX2" fmla="*/ 871995 w 871995"/>
                  <a:gd name="connsiteY2" fmla="*/ 144000 h 144000"/>
                  <a:gd name="connsiteX3" fmla="*/ 0 w 871995"/>
                  <a:gd name="connsiteY3" fmla="*/ 144000 h 144000"/>
                </a:gdLst>
                <a:ahLst/>
                <a:cxnLst>
                  <a:cxn ang="0">
                    <a:pos x="connsiteX0" y="connsiteY0"/>
                  </a:cxn>
                  <a:cxn ang="0">
                    <a:pos x="connsiteX1" y="connsiteY1"/>
                  </a:cxn>
                  <a:cxn ang="0">
                    <a:pos x="connsiteX2" y="connsiteY2"/>
                  </a:cxn>
                  <a:cxn ang="0">
                    <a:pos x="connsiteX3" y="connsiteY3"/>
                  </a:cxn>
                </a:cxnLst>
                <a:rect l="l" t="t" r="r" b="b"/>
                <a:pathLst>
                  <a:path w="871995" h="144000">
                    <a:moveTo>
                      <a:pt x="87489" y="0"/>
                    </a:moveTo>
                    <a:lnTo>
                      <a:pt x="871995" y="0"/>
                    </a:lnTo>
                    <a:lnTo>
                      <a:pt x="871995" y="144000"/>
                    </a:lnTo>
                    <a:lnTo>
                      <a:pt x="0" y="144000"/>
                    </a:lnTo>
                    <a:close/>
                  </a:path>
                </a:pathLst>
              </a:custGeom>
              <a:solidFill>
                <a:srgbClr val="1B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43" name="文本框 42"/>
            <p:cNvSpPr txBox="1"/>
            <p:nvPr/>
          </p:nvSpPr>
          <p:spPr>
            <a:xfrm>
              <a:off x="5642810" y="2923673"/>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nvGrpSpPr>
            <p:cNvPr id="44" name="组合 43"/>
            <p:cNvGrpSpPr/>
            <p:nvPr/>
          </p:nvGrpSpPr>
          <p:grpSpPr>
            <a:xfrm>
              <a:off x="4771697" y="1544148"/>
              <a:ext cx="3308523" cy="2124853"/>
              <a:chOff x="4771697" y="1544148"/>
              <a:chExt cx="3308523" cy="2124853"/>
            </a:xfrm>
          </p:grpSpPr>
          <p:sp>
            <p:nvSpPr>
              <p:cNvPr id="45" name="文本框 44"/>
              <p:cNvSpPr txBox="1"/>
              <p:nvPr/>
            </p:nvSpPr>
            <p:spPr>
              <a:xfrm>
                <a:off x="4771697" y="1544148"/>
                <a:ext cx="3295607" cy="670798"/>
              </a:xfrm>
              <a:prstGeom prst="rect">
                <a:avLst/>
              </a:prstGeom>
              <a:noFill/>
            </p:spPr>
            <p:txBody>
              <a:bodyPr wrap="square" rtlCol="0">
                <a:spAutoFit/>
              </a:bodyPr>
              <a:lstStyle/>
              <a:p>
                <a:pPr lvl="0" algn="ctr">
                  <a:defRPr/>
                </a:pPr>
                <a:r>
                  <a:rPr lang="en-US" altLang="zh-CN" sz="2000" b="1" dirty="0">
                    <a:solidFill>
                      <a:srgbClr val="1C6299"/>
                    </a:solidFill>
                    <a:latin typeface="微软雅黑" panose="020B0503020204020204" pitchFamily="34" charset="-122"/>
                    <a:ea typeface="微软雅黑" panose="020B0503020204020204" pitchFamily="34" charset="-122"/>
                  </a:rPr>
                  <a:t>Seer</a:t>
                </a:r>
                <a:endPar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endParaRPr>
              </a:p>
            </p:txBody>
          </p:sp>
          <p:sp>
            <p:nvSpPr>
              <p:cNvPr id="46" name="文本框 45"/>
              <p:cNvSpPr txBox="1"/>
              <p:nvPr/>
            </p:nvSpPr>
            <p:spPr>
              <a:xfrm>
                <a:off x="4781302" y="2225069"/>
                <a:ext cx="3298918" cy="1443932"/>
              </a:xfrm>
              <a:prstGeom prst="rect">
                <a:avLst/>
              </a:prstGeom>
              <a:noFill/>
            </p:spPr>
            <p:txBody>
              <a:bodyPr wrap="square" rtlCol="0">
                <a:spAutoFit/>
              </a:bodyPr>
              <a:lstStyle/>
              <a:p>
                <a:pPr marL="171450" lvl="0" indent="-171450" defTabSz="1218565">
                  <a:lnSpc>
                    <a:spcPct val="120000"/>
                  </a:lnSpc>
                  <a:spcBef>
                    <a:spcPct val="20000"/>
                  </a:spcBef>
                  <a:buFont typeface="Wingdings" panose="05000000000000000000" pitchFamily="2" charset="2"/>
                  <a:buChar char="l"/>
                  <a:defRPr/>
                </a:pP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策略：让部分未来的访问请求可见。</a:t>
                </a:r>
                <a:endParaRPr lang="en-US" altLang="zh-CN" sz="2000" dirty="0" smtClean="0">
                  <a:solidFill>
                    <a:schemeClr val="bg2">
                      <a:lumMod val="50000"/>
                    </a:schemeClr>
                  </a:solidFill>
                  <a:latin typeface="微软雅黑" panose="020B0503020204020204" pitchFamily="34" charset="-122"/>
                  <a:ea typeface="微软雅黑" panose="020B0503020204020204" pitchFamily="34" charset="-122"/>
                </a:endParaRPr>
              </a:p>
              <a:p>
                <a:pPr marL="342900" lvl="0" indent="-342900" defTabSz="1218565">
                  <a:lnSpc>
                    <a:spcPct val="120000"/>
                  </a:lnSpc>
                  <a:spcBef>
                    <a:spcPct val="20000"/>
                  </a:spcBef>
                  <a:buFont typeface="Arial" panose="020B0604020202020204" pitchFamily="34" charset="0"/>
                  <a:buChar char="•"/>
                  <a:defRPr/>
                </a:pP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通过获取尽量多的未来访问请求，来让算法的性能逼近最优策略。</a:t>
                </a:r>
                <a:endParaRPr kumimoji="0" lang="en-US" altLang="zh-CN" sz="20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grpSp>
      </p:grpSp>
      <p:sp>
        <p:nvSpPr>
          <p:cNvPr id="5" name="右弧形箭头 4"/>
          <p:cNvSpPr/>
          <p:nvPr/>
        </p:nvSpPr>
        <p:spPr>
          <a:xfrm>
            <a:off x="5862320" y="1717140"/>
            <a:ext cx="629920" cy="36981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6593840" y="3364353"/>
            <a:ext cx="879118" cy="369332"/>
          </a:xfrm>
          <a:prstGeom prst="rect">
            <a:avLst/>
          </a:prstGeom>
          <a:noFill/>
        </p:spPr>
        <p:txBody>
          <a:bodyPr wrap="square" rtlCol="0">
            <a:spAutoFit/>
          </a:bodyPr>
          <a:lstStyle/>
          <a:p>
            <a:r>
              <a:rPr lang="en-US" altLang="zh-CN" b="1" dirty="0" smtClean="0">
                <a:solidFill>
                  <a:schemeClr val="accent1"/>
                </a:solidFill>
              </a:rPr>
              <a:t>HOW</a:t>
            </a:r>
            <a:r>
              <a:rPr lang="zh-CN" altLang="en-US" b="1" dirty="0" smtClean="0">
                <a:solidFill>
                  <a:schemeClr val="accent1"/>
                </a:solidFill>
              </a:rPr>
              <a:t>？</a:t>
            </a:r>
            <a:endParaRPr lang="en-US" altLang="zh-CN" b="1" dirty="0" smtClean="0">
              <a:solidFill>
                <a:schemeClr val="accent1"/>
              </a:solidFill>
            </a:endParaRPr>
          </a:p>
        </p:txBody>
      </p:sp>
      <p:sp>
        <p:nvSpPr>
          <p:cNvPr id="7" name="矩形 6"/>
          <p:cNvSpPr/>
          <p:nvPr/>
        </p:nvSpPr>
        <p:spPr>
          <a:xfrm>
            <a:off x="7574557" y="2555356"/>
            <a:ext cx="4048209" cy="2031325"/>
          </a:xfrm>
          <a:prstGeom prst="rect">
            <a:avLst/>
          </a:prstGeom>
        </p:spPr>
        <p:txBody>
          <a:bodyPr wrap="square">
            <a:spAutoFit/>
          </a:bodyPr>
          <a:lstStyle/>
          <a:p>
            <a:pPr marL="285750" indent="-285750">
              <a:buFont typeface="Wingdings" panose="05000000000000000000" pitchFamily="2" charset="2"/>
              <a:buChar char="ü"/>
            </a:pPr>
            <a:r>
              <a:rPr lang="zh-CN" altLang="en-US" b="1" dirty="0"/>
              <a:t>为了实现这一点，</a:t>
            </a:r>
            <a:r>
              <a:rPr lang="en-US" altLang="zh-CN" b="1" dirty="0"/>
              <a:t>Seer</a:t>
            </a:r>
            <a:r>
              <a:rPr lang="zh-CN" altLang="en-US" b="1" dirty="0"/>
              <a:t>利用了数据包在网络中经历各种形式延迟的</a:t>
            </a:r>
            <a:r>
              <a:rPr lang="zh-CN" altLang="en-US" b="1" dirty="0" smtClean="0"/>
              <a:t>事实</a:t>
            </a:r>
            <a:r>
              <a:rPr lang="zh-CN" altLang="en-US" b="1" dirty="0"/>
              <a:t>（</a:t>
            </a:r>
            <a:r>
              <a:rPr lang="zh-CN" altLang="en-US" b="1" dirty="0" smtClean="0"/>
              <a:t>最</a:t>
            </a:r>
            <a:r>
              <a:rPr lang="zh-CN" altLang="en-US" b="1" dirty="0"/>
              <a:t>突出的是</a:t>
            </a:r>
            <a:r>
              <a:rPr lang="zh-CN" altLang="en-US" b="1" dirty="0">
                <a:solidFill>
                  <a:schemeClr val="accent1"/>
                </a:solidFill>
              </a:rPr>
              <a:t>传输和排队</a:t>
            </a:r>
            <a:r>
              <a:rPr lang="zh-CN" altLang="en-US" b="1" dirty="0" smtClean="0">
                <a:solidFill>
                  <a:schemeClr val="accent1"/>
                </a:solidFill>
              </a:rPr>
              <a:t>延迟</a:t>
            </a:r>
            <a:r>
              <a:rPr lang="zh-CN" altLang="en-US" b="1" dirty="0" smtClean="0"/>
              <a:t>）当</a:t>
            </a:r>
            <a:r>
              <a:rPr lang="zh-CN" altLang="en-US" b="1" dirty="0"/>
              <a:t>数据包在网络节点等待传输时，可以通过</a:t>
            </a:r>
            <a:r>
              <a:rPr lang="zh-CN" altLang="en-US" b="1" dirty="0">
                <a:solidFill>
                  <a:schemeClr val="accent1"/>
                </a:solidFill>
              </a:rPr>
              <a:t>提前通知</a:t>
            </a:r>
            <a:r>
              <a:rPr lang="zh-CN" altLang="en-US" b="1" dirty="0"/>
              <a:t>实现未来传入数据包缓存的</a:t>
            </a:r>
            <a:r>
              <a:rPr lang="zh-CN" altLang="en-US" b="1" dirty="0">
                <a:solidFill>
                  <a:schemeClr val="accent1"/>
                </a:solidFill>
              </a:rPr>
              <a:t>目标节点</a:t>
            </a:r>
            <a:r>
              <a:rPr lang="zh-CN" altLang="en-US" b="1" dirty="0"/>
              <a:t>来充分利用延迟。</a:t>
            </a:r>
          </a:p>
        </p:txBody>
      </p:sp>
    </p:spTree>
    <p:extLst>
      <p:ext uri="{BB962C8B-B14F-4D97-AF65-F5344CB8AC3E}">
        <p14:creationId xmlns:p14="http://schemas.microsoft.com/office/powerpoint/2010/main" val="1480335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challenge</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22" name="组合 21"/>
          <p:cNvGrpSpPr/>
          <p:nvPr/>
        </p:nvGrpSpPr>
        <p:grpSpPr>
          <a:xfrm>
            <a:off x="660400" y="1027194"/>
            <a:ext cx="10869349" cy="1566731"/>
            <a:chOff x="4769961" y="1211397"/>
            <a:chExt cx="3315312" cy="2626676"/>
          </a:xfrm>
        </p:grpSpPr>
        <p:sp>
          <p:nvSpPr>
            <p:cNvPr id="23" name="矩形 22"/>
            <p:cNvSpPr/>
            <p:nvPr/>
          </p:nvSpPr>
          <p:spPr>
            <a:xfrm>
              <a:off x="4769963" y="1295399"/>
              <a:ext cx="3312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26" name="组合 25"/>
            <p:cNvGrpSpPr/>
            <p:nvPr/>
          </p:nvGrpSpPr>
          <p:grpSpPr>
            <a:xfrm>
              <a:off x="4769961" y="3516855"/>
              <a:ext cx="3312003" cy="108000"/>
              <a:chOff x="4769961" y="5930840"/>
              <a:chExt cx="3312003" cy="108000"/>
            </a:xfrm>
          </p:grpSpPr>
          <p:sp>
            <p:nvSpPr>
              <p:cNvPr id="32" name="矩形 31"/>
              <p:cNvSpPr/>
              <p:nvPr/>
            </p:nvSpPr>
            <p:spPr>
              <a:xfrm>
                <a:off x="4769961" y="5966840"/>
                <a:ext cx="2916000" cy="72000"/>
              </a:xfrm>
              <a:prstGeom prst="rect">
                <a:avLst/>
              </a:prstGeom>
              <a:solidFill>
                <a:srgbClr val="96C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C6299"/>
                  </a:solidFill>
                  <a:effectLst/>
                  <a:uLnTx/>
                  <a:uFillTx/>
                  <a:latin typeface="等线" panose="02010600030101010101" pitchFamily="2" charset="-122"/>
                  <a:ea typeface="等线" panose="02010600030101010101" pitchFamily="2" charset="-122"/>
                  <a:cs typeface="+mn-cs"/>
                </a:endParaRPr>
              </a:p>
            </p:txBody>
          </p:sp>
          <p:sp>
            <p:nvSpPr>
              <p:cNvPr id="33" name="任意多边形: 形状 29"/>
              <p:cNvSpPr/>
              <p:nvPr/>
            </p:nvSpPr>
            <p:spPr>
              <a:xfrm>
                <a:off x="7209969" y="5930840"/>
                <a:ext cx="871995" cy="108000"/>
              </a:xfrm>
              <a:custGeom>
                <a:avLst/>
                <a:gdLst>
                  <a:gd name="connsiteX0" fmla="*/ 87489 w 871995"/>
                  <a:gd name="connsiteY0" fmla="*/ 0 h 144000"/>
                  <a:gd name="connsiteX1" fmla="*/ 871995 w 871995"/>
                  <a:gd name="connsiteY1" fmla="*/ 0 h 144000"/>
                  <a:gd name="connsiteX2" fmla="*/ 871995 w 871995"/>
                  <a:gd name="connsiteY2" fmla="*/ 144000 h 144000"/>
                  <a:gd name="connsiteX3" fmla="*/ 0 w 871995"/>
                  <a:gd name="connsiteY3" fmla="*/ 144000 h 144000"/>
                </a:gdLst>
                <a:ahLst/>
                <a:cxnLst>
                  <a:cxn ang="0">
                    <a:pos x="connsiteX0" y="connsiteY0"/>
                  </a:cxn>
                  <a:cxn ang="0">
                    <a:pos x="connsiteX1" y="connsiteY1"/>
                  </a:cxn>
                  <a:cxn ang="0">
                    <a:pos x="connsiteX2" y="connsiteY2"/>
                  </a:cxn>
                  <a:cxn ang="0">
                    <a:pos x="connsiteX3" y="connsiteY3"/>
                  </a:cxn>
                </a:cxnLst>
                <a:rect l="l" t="t" r="r" b="b"/>
                <a:pathLst>
                  <a:path w="871995" h="144000">
                    <a:moveTo>
                      <a:pt x="87489" y="0"/>
                    </a:moveTo>
                    <a:lnTo>
                      <a:pt x="871995" y="0"/>
                    </a:lnTo>
                    <a:lnTo>
                      <a:pt x="871995" y="144000"/>
                    </a:lnTo>
                    <a:lnTo>
                      <a:pt x="0" y="144000"/>
                    </a:lnTo>
                    <a:close/>
                  </a:path>
                </a:pathLst>
              </a:custGeom>
              <a:solidFill>
                <a:srgbClr val="1B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28" name="文本框 27"/>
            <p:cNvSpPr txBox="1"/>
            <p:nvPr/>
          </p:nvSpPr>
          <p:spPr>
            <a:xfrm>
              <a:off x="5642810" y="2923673"/>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nvGrpSpPr>
            <p:cNvPr id="29" name="组合 28"/>
            <p:cNvGrpSpPr/>
            <p:nvPr/>
          </p:nvGrpSpPr>
          <p:grpSpPr>
            <a:xfrm>
              <a:off x="4784102" y="1211397"/>
              <a:ext cx="3301171" cy="1760269"/>
              <a:chOff x="4784102" y="1211397"/>
              <a:chExt cx="3301171" cy="1760269"/>
            </a:xfrm>
          </p:grpSpPr>
          <p:sp>
            <p:nvSpPr>
              <p:cNvPr id="30" name="文本框 29"/>
              <p:cNvSpPr txBox="1"/>
              <p:nvPr/>
            </p:nvSpPr>
            <p:spPr>
              <a:xfrm>
                <a:off x="4784102" y="1211397"/>
                <a:ext cx="3190586" cy="670798"/>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dirty="0" smtClean="0">
                    <a:solidFill>
                      <a:srgbClr val="1C6299"/>
                    </a:solidFill>
                    <a:latin typeface="微软雅黑" panose="020B0503020204020204" pitchFamily="34" charset="-122"/>
                    <a:ea typeface="微软雅黑" panose="020B0503020204020204" pitchFamily="34" charset="-122"/>
                  </a:rPr>
                  <a:t>如何以</a:t>
                </a:r>
                <a:r>
                  <a:rPr lang="zh-CN" altLang="en-US" sz="2000" b="1" dirty="0">
                    <a:solidFill>
                      <a:srgbClr val="1C6299"/>
                    </a:solidFill>
                    <a:latin typeface="微软雅黑" panose="020B0503020204020204" pitchFamily="34" charset="-122"/>
                    <a:ea typeface="微软雅黑" panose="020B0503020204020204" pitchFamily="34" charset="-122"/>
                  </a:rPr>
                  <a:t>低带宽开销及时通知未来的状态访问请求。</a:t>
                </a:r>
                <a:endPar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endParaRPr>
              </a:p>
            </p:txBody>
          </p:sp>
          <p:sp>
            <p:nvSpPr>
              <p:cNvPr id="31" name="文本框 30"/>
              <p:cNvSpPr txBox="1"/>
              <p:nvPr/>
            </p:nvSpPr>
            <p:spPr>
              <a:xfrm>
                <a:off x="4786355" y="1986755"/>
                <a:ext cx="3298918" cy="984911"/>
              </a:xfrm>
              <a:prstGeom prst="rect">
                <a:avLst/>
              </a:prstGeom>
              <a:noFill/>
            </p:spPr>
            <p:txBody>
              <a:bodyPr wrap="square" rtlCol="0">
                <a:spAutoFit/>
              </a:bodyPr>
              <a:lstStyle/>
              <a:p>
                <a:pPr marL="171450" lvl="0" indent="-171450" defTabSz="1218565">
                  <a:lnSpc>
                    <a:spcPct val="120000"/>
                  </a:lnSpc>
                  <a:spcBef>
                    <a:spcPct val="20000"/>
                  </a:spcBef>
                  <a:buFont typeface="Wingdings" panose="05000000000000000000" pitchFamily="2" charset="2"/>
                  <a:buChar char="l"/>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邻居节点必须尽快转发到目标节点的每个队列数据包中的相关状态访问元数据，以便为目标节点提供对未来访问请求的最大可见性。但是，如果简单地这样做，就需要生成一个与每个到达目标节点的数据包相对应的控制数据包，从而导致高带宽开销。</a:t>
                </a:r>
                <a:endParaRPr kumimoji="0" lang="en-US" altLang="zh-CN" sz="14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grpSp>
      </p:grpSp>
      <p:grpSp>
        <p:nvGrpSpPr>
          <p:cNvPr id="34" name="组合 33"/>
          <p:cNvGrpSpPr/>
          <p:nvPr/>
        </p:nvGrpSpPr>
        <p:grpSpPr>
          <a:xfrm>
            <a:off x="661323" y="2848629"/>
            <a:ext cx="10868427" cy="1742750"/>
            <a:chOff x="4769961" y="1211397"/>
            <a:chExt cx="3315031" cy="2626676"/>
          </a:xfrm>
        </p:grpSpPr>
        <p:sp>
          <p:nvSpPr>
            <p:cNvPr id="35" name="矩形 34"/>
            <p:cNvSpPr/>
            <p:nvPr/>
          </p:nvSpPr>
          <p:spPr>
            <a:xfrm>
              <a:off x="4769963" y="1295399"/>
              <a:ext cx="3312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36" name="组合 35"/>
            <p:cNvGrpSpPr/>
            <p:nvPr/>
          </p:nvGrpSpPr>
          <p:grpSpPr>
            <a:xfrm>
              <a:off x="4769961" y="3516855"/>
              <a:ext cx="3312003" cy="108000"/>
              <a:chOff x="4769961" y="5930840"/>
              <a:chExt cx="3312003" cy="108000"/>
            </a:xfrm>
          </p:grpSpPr>
          <p:sp>
            <p:nvSpPr>
              <p:cNvPr id="41" name="矩形 40"/>
              <p:cNvSpPr/>
              <p:nvPr/>
            </p:nvSpPr>
            <p:spPr>
              <a:xfrm>
                <a:off x="4769961" y="5966840"/>
                <a:ext cx="2916000" cy="72000"/>
              </a:xfrm>
              <a:prstGeom prst="rect">
                <a:avLst/>
              </a:prstGeom>
              <a:solidFill>
                <a:srgbClr val="96C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C6299"/>
                  </a:solidFill>
                  <a:effectLst/>
                  <a:uLnTx/>
                  <a:uFillTx/>
                  <a:latin typeface="等线" panose="02010600030101010101" pitchFamily="2" charset="-122"/>
                  <a:ea typeface="等线" panose="02010600030101010101" pitchFamily="2" charset="-122"/>
                  <a:cs typeface="+mn-cs"/>
                </a:endParaRPr>
              </a:p>
            </p:txBody>
          </p:sp>
          <p:sp>
            <p:nvSpPr>
              <p:cNvPr id="42" name="任意多边形: 形状 29"/>
              <p:cNvSpPr/>
              <p:nvPr/>
            </p:nvSpPr>
            <p:spPr>
              <a:xfrm>
                <a:off x="7209969" y="5930840"/>
                <a:ext cx="871995" cy="108000"/>
              </a:xfrm>
              <a:custGeom>
                <a:avLst/>
                <a:gdLst>
                  <a:gd name="connsiteX0" fmla="*/ 87489 w 871995"/>
                  <a:gd name="connsiteY0" fmla="*/ 0 h 144000"/>
                  <a:gd name="connsiteX1" fmla="*/ 871995 w 871995"/>
                  <a:gd name="connsiteY1" fmla="*/ 0 h 144000"/>
                  <a:gd name="connsiteX2" fmla="*/ 871995 w 871995"/>
                  <a:gd name="connsiteY2" fmla="*/ 144000 h 144000"/>
                  <a:gd name="connsiteX3" fmla="*/ 0 w 871995"/>
                  <a:gd name="connsiteY3" fmla="*/ 144000 h 144000"/>
                </a:gdLst>
                <a:ahLst/>
                <a:cxnLst>
                  <a:cxn ang="0">
                    <a:pos x="connsiteX0" y="connsiteY0"/>
                  </a:cxn>
                  <a:cxn ang="0">
                    <a:pos x="connsiteX1" y="connsiteY1"/>
                  </a:cxn>
                  <a:cxn ang="0">
                    <a:pos x="connsiteX2" y="connsiteY2"/>
                  </a:cxn>
                  <a:cxn ang="0">
                    <a:pos x="connsiteX3" y="connsiteY3"/>
                  </a:cxn>
                </a:cxnLst>
                <a:rect l="l" t="t" r="r" b="b"/>
                <a:pathLst>
                  <a:path w="871995" h="144000">
                    <a:moveTo>
                      <a:pt x="87489" y="0"/>
                    </a:moveTo>
                    <a:lnTo>
                      <a:pt x="871995" y="0"/>
                    </a:lnTo>
                    <a:lnTo>
                      <a:pt x="871995" y="144000"/>
                    </a:lnTo>
                    <a:lnTo>
                      <a:pt x="0" y="144000"/>
                    </a:lnTo>
                    <a:close/>
                  </a:path>
                </a:pathLst>
              </a:custGeom>
              <a:solidFill>
                <a:srgbClr val="1B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37" name="文本框 36"/>
            <p:cNvSpPr txBox="1"/>
            <p:nvPr/>
          </p:nvSpPr>
          <p:spPr>
            <a:xfrm>
              <a:off x="5642810" y="2923673"/>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nvGrpSpPr>
            <p:cNvPr id="38" name="组合 37"/>
            <p:cNvGrpSpPr/>
            <p:nvPr/>
          </p:nvGrpSpPr>
          <p:grpSpPr>
            <a:xfrm>
              <a:off x="4784102" y="1211397"/>
              <a:ext cx="3300890" cy="2577062"/>
              <a:chOff x="4784102" y="1211397"/>
              <a:chExt cx="3300890" cy="2577062"/>
            </a:xfrm>
          </p:grpSpPr>
          <p:sp>
            <p:nvSpPr>
              <p:cNvPr id="39" name="文本框 38"/>
              <p:cNvSpPr txBox="1"/>
              <p:nvPr/>
            </p:nvSpPr>
            <p:spPr>
              <a:xfrm>
                <a:off x="4784102" y="1211397"/>
                <a:ext cx="3190586" cy="670797"/>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dirty="0">
                    <a:solidFill>
                      <a:srgbClr val="1C6299"/>
                    </a:solidFill>
                    <a:latin typeface="微软雅黑" panose="020B0503020204020204" pitchFamily="34" charset="-122"/>
                    <a:ea typeface="微软雅黑" panose="020B0503020204020204" pitchFamily="34" charset="-122"/>
                  </a:rPr>
                  <a:t>具有部分未来</a:t>
                </a:r>
                <a:r>
                  <a:rPr lang="zh-CN" altLang="en-US" sz="2000" b="1" dirty="0" smtClean="0">
                    <a:solidFill>
                      <a:srgbClr val="1C6299"/>
                    </a:solidFill>
                    <a:latin typeface="微软雅黑" panose="020B0503020204020204" pitchFamily="34" charset="-122"/>
                    <a:ea typeface="微软雅黑" panose="020B0503020204020204" pitchFamily="34" charset="-122"/>
                  </a:rPr>
                  <a:t>可见性的情况下如何设计缓存策略。</a:t>
                </a:r>
                <a:endParaRPr lang="zh-CN" altLang="en-US" sz="2000" b="1" dirty="0">
                  <a:solidFill>
                    <a:srgbClr val="1C6299"/>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4786074" y="1899909"/>
                <a:ext cx="3298918" cy="1888550"/>
              </a:xfrm>
              <a:prstGeom prst="rect">
                <a:avLst/>
              </a:prstGeom>
              <a:noFill/>
            </p:spPr>
            <p:txBody>
              <a:bodyPr wrap="square" rtlCol="0">
                <a:spAutoFit/>
              </a:bodyPr>
              <a:lstStyle/>
              <a:p>
                <a:pPr marL="171450" lvl="0" indent="-171450" defTabSz="1218565">
                  <a:lnSpc>
                    <a:spcPct val="120000"/>
                  </a:lnSpc>
                  <a:spcBef>
                    <a:spcPct val="20000"/>
                  </a:spcBef>
                  <a:buFont typeface="Wingdings" panose="05000000000000000000" pitchFamily="2" charset="2"/>
                  <a:buChar char="l"/>
                  <a:defRP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在线系统中，提供所有未来访问请求的完全可见性是不切实际的。因此，从根本上说，</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Seer</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只能提供对未来请求的部分可见性，并且在实践中，在任何给定的时间，</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Seer</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只能提供对当前在目标节点的直接连接邻居处排队的未来请求的可见性。这就提出了为新的缓存设计点设计缓存管理器的挑战，该设计点位于前面探索的两个设计点之间，即最佳离线缓存</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假设对未来的访问请求完全可见</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和在线缓存启发式</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假设对未来的访问请求不可见</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a:t>
                </a:r>
                <a:endParaRPr kumimoji="0" lang="en-US" altLang="zh-CN" sz="14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grpSp>
      </p:grpSp>
      <p:grpSp>
        <p:nvGrpSpPr>
          <p:cNvPr id="43" name="组合 42"/>
          <p:cNvGrpSpPr/>
          <p:nvPr/>
        </p:nvGrpSpPr>
        <p:grpSpPr>
          <a:xfrm>
            <a:off x="649545" y="4797324"/>
            <a:ext cx="10869352" cy="1566731"/>
            <a:chOff x="4769961" y="1211397"/>
            <a:chExt cx="3315313" cy="2626676"/>
          </a:xfrm>
        </p:grpSpPr>
        <p:sp>
          <p:nvSpPr>
            <p:cNvPr id="44" name="矩形 43"/>
            <p:cNvSpPr/>
            <p:nvPr/>
          </p:nvSpPr>
          <p:spPr>
            <a:xfrm>
              <a:off x="4769963" y="1295399"/>
              <a:ext cx="3312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45" name="组合 44"/>
            <p:cNvGrpSpPr/>
            <p:nvPr/>
          </p:nvGrpSpPr>
          <p:grpSpPr>
            <a:xfrm>
              <a:off x="4769961" y="3516855"/>
              <a:ext cx="3312003" cy="108000"/>
              <a:chOff x="4769961" y="5930840"/>
              <a:chExt cx="3312003" cy="108000"/>
            </a:xfrm>
          </p:grpSpPr>
          <p:sp>
            <p:nvSpPr>
              <p:cNvPr id="50" name="矩形 49"/>
              <p:cNvSpPr/>
              <p:nvPr/>
            </p:nvSpPr>
            <p:spPr>
              <a:xfrm>
                <a:off x="4769961" y="5966840"/>
                <a:ext cx="2916000" cy="72000"/>
              </a:xfrm>
              <a:prstGeom prst="rect">
                <a:avLst/>
              </a:prstGeom>
              <a:solidFill>
                <a:srgbClr val="96C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C6299"/>
                  </a:solidFill>
                  <a:effectLst/>
                  <a:uLnTx/>
                  <a:uFillTx/>
                  <a:latin typeface="等线" panose="02010600030101010101" pitchFamily="2" charset="-122"/>
                  <a:ea typeface="等线" panose="02010600030101010101" pitchFamily="2" charset="-122"/>
                  <a:cs typeface="+mn-cs"/>
                </a:endParaRPr>
              </a:p>
            </p:txBody>
          </p:sp>
          <p:sp>
            <p:nvSpPr>
              <p:cNvPr id="52" name="任意多边形: 形状 29"/>
              <p:cNvSpPr/>
              <p:nvPr/>
            </p:nvSpPr>
            <p:spPr>
              <a:xfrm>
                <a:off x="7209969" y="5930840"/>
                <a:ext cx="871995" cy="108000"/>
              </a:xfrm>
              <a:custGeom>
                <a:avLst/>
                <a:gdLst>
                  <a:gd name="connsiteX0" fmla="*/ 87489 w 871995"/>
                  <a:gd name="connsiteY0" fmla="*/ 0 h 144000"/>
                  <a:gd name="connsiteX1" fmla="*/ 871995 w 871995"/>
                  <a:gd name="connsiteY1" fmla="*/ 0 h 144000"/>
                  <a:gd name="connsiteX2" fmla="*/ 871995 w 871995"/>
                  <a:gd name="connsiteY2" fmla="*/ 144000 h 144000"/>
                  <a:gd name="connsiteX3" fmla="*/ 0 w 871995"/>
                  <a:gd name="connsiteY3" fmla="*/ 144000 h 144000"/>
                </a:gdLst>
                <a:ahLst/>
                <a:cxnLst>
                  <a:cxn ang="0">
                    <a:pos x="connsiteX0" y="connsiteY0"/>
                  </a:cxn>
                  <a:cxn ang="0">
                    <a:pos x="connsiteX1" y="connsiteY1"/>
                  </a:cxn>
                  <a:cxn ang="0">
                    <a:pos x="connsiteX2" y="connsiteY2"/>
                  </a:cxn>
                  <a:cxn ang="0">
                    <a:pos x="connsiteX3" y="connsiteY3"/>
                  </a:cxn>
                </a:cxnLst>
                <a:rect l="l" t="t" r="r" b="b"/>
                <a:pathLst>
                  <a:path w="871995" h="144000">
                    <a:moveTo>
                      <a:pt x="87489" y="0"/>
                    </a:moveTo>
                    <a:lnTo>
                      <a:pt x="871995" y="0"/>
                    </a:lnTo>
                    <a:lnTo>
                      <a:pt x="871995" y="144000"/>
                    </a:lnTo>
                    <a:lnTo>
                      <a:pt x="0" y="144000"/>
                    </a:lnTo>
                    <a:close/>
                  </a:path>
                </a:pathLst>
              </a:custGeom>
              <a:solidFill>
                <a:srgbClr val="1B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46" name="文本框 45"/>
            <p:cNvSpPr txBox="1"/>
            <p:nvPr/>
          </p:nvSpPr>
          <p:spPr>
            <a:xfrm>
              <a:off x="5642810" y="2923673"/>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nvGrpSpPr>
            <p:cNvPr id="47" name="组合 46"/>
            <p:cNvGrpSpPr/>
            <p:nvPr/>
          </p:nvGrpSpPr>
          <p:grpSpPr>
            <a:xfrm>
              <a:off x="4784102" y="1211397"/>
              <a:ext cx="3301172" cy="1565144"/>
              <a:chOff x="4784102" y="1211397"/>
              <a:chExt cx="3301172" cy="1565144"/>
            </a:xfrm>
          </p:grpSpPr>
          <p:sp>
            <p:nvSpPr>
              <p:cNvPr id="48" name="文本框 47"/>
              <p:cNvSpPr txBox="1"/>
              <p:nvPr/>
            </p:nvSpPr>
            <p:spPr>
              <a:xfrm>
                <a:off x="4784102" y="1211397"/>
                <a:ext cx="3190586" cy="670798"/>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dirty="0" smtClean="0">
                    <a:solidFill>
                      <a:srgbClr val="1C6299"/>
                    </a:solidFill>
                    <a:latin typeface="微软雅黑" panose="020B0503020204020204" pitchFamily="34" charset="-122"/>
                    <a:ea typeface="微软雅黑" panose="020B0503020204020204" pitchFamily="34" charset="-122"/>
                  </a:rPr>
                  <a:t>必须在有限的</a:t>
                </a:r>
                <a:r>
                  <a:rPr lang="zh-CN" altLang="en-US" sz="2000" b="1" dirty="0">
                    <a:solidFill>
                      <a:srgbClr val="1C6299"/>
                    </a:solidFill>
                    <a:latin typeface="微软雅黑" panose="020B0503020204020204" pitchFamily="34" charset="-122"/>
                    <a:ea typeface="微软雅黑" panose="020B0503020204020204" pitchFamily="34" charset="-122"/>
                  </a:rPr>
                  <a:t>时间完成缓存</a:t>
                </a:r>
                <a:r>
                  <a:rPr lang="zh-CN" altLang="en-US" sz="2000" b="1" dirty="0" smtClean="0">
                    <a:solidFill>
                      <a:srgbClr val="1C6299"/>
                    </a:solidFill>
                    <a:latin typeface="微软雅黑" panose="020B0503020204020204" pitchFamily="34" charset="-122"/>
                    <a:ea typeface="微软雅黑" panose="020B0503020204020204" pitchFamily="34" charset="-122"/>
                  </a:rPr>
                  <a:t>决策。</a:t>
                </a:r>
                <a:endParaRPr lang="zh-CN" altLang="en-US" sz="2000" b="1" dirty="0">
                  <a:solidFill>
                    <a:srgbClr val="1C6299"/>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786356" y="2225069"/>
                <a:ext cx="3298918" cy="551472"/>
              </a:xfrm>
              <a:prstGeom prst="rect">
                <a:avLst/>
              </a:prstGeom>
              <a:noFill/>
            </p:spPr>
            <p:txBody>
              <a:bodyPr wrap="square" rtlCol="0">
                <a:spAutoFit/>
              </a:bodyPr>
              <a:lstStyle/>
              <a:p>
                <a:pPr marL="171450" lvl="0" indent="-171450" defTabSz="1218565">
                  <a:lnSpc>
                    <a:spcPct val="120000"/>
                  </a:lnSpc>
                  <a:spcBef>
                    <a:spcPct val="20000"/>
                  </a:spcBef>
                  <a:buFont typeface="Wingdings" panose="05000000000000000000" pitchFamily="2" charset="2"/>
                  <a:buChar char="l"/>
                  <a:defRP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Seer</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必须能够在比后备存储访问时间更短的时间内做出缓存决策，以确保从后备存储获取数据仍然是缓存替换吞吐量的瓶颈。</a:t>
                </a:r>
                <a:endParaRPr kumimoji="0" lang="en-US" altLang="zh-CN" sz="14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23647902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example</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239" y="813733"/>
            <a:ext cx="10334822" cy="5763092"/>
          </a:xfrm>
          <a:prstGeom prst="rect">
            <a:avLst/>
          </a:prstGeom>
        </p:spPr>
      </p:pic>
    </p:spTree>
    <p:extLst>
      <p:ext uri="{BB962C8B-B14F-4D97-AF65-F5344CB8AC3E}">
        <p14:creationId xmlns:p14="http://schemas.microsoft.com/office/powerpoint/2010/main" val="13779967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标题占位符 1"/>
          <p:cNvSpPr txBox="1"/>
          <p:nvPr/>
        </p:nvSpPr>
        <p:spPr>
          <a:xfrm>
            <a:off x="965200" y="-100014"/>
            <a:ext cx="689864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smtClean="0">
                <a:solidFill>
                  <a:sysClr val="windowText" lastClr="000000"/>
                </a:solidFill>
                <a:latin typeface="Arial" panose="020B0604020202020204"/>
                <a:ea typeface="微软雅黑" panose="020B0503020204020204" pitchFamily="34" charset="-122"/>
              </a:rPr>
              <a:t>low </a:t>
            </a:r>
            <a:r>
              <a:rPr lang="en-US" altLang="zh-CN" sz="2600" b="1" dirty="0">
                <a:solidFill>
                  <a:sysClr val="windowText" lastClr="000000"/>
                </a:solidFill>
                <a:latin typeface="Arial" panose="020B0604020202020204"/>
                <a:ea typeface="微软雅黑" panose="020B0503020204020204" pitchFamily="34" charset="-122"/>
              </a:rPr>
              <a:t>overhead notification protocol .</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00" y="1270952"/>
            <a:ext cx="4876800" cy="3990975"/>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3050" y="1590039"/>
            <a:ext cx="4895850" cy="3352800"/>
          </a:xfrm>
          <a:prstGeom prst="rect">
            <a:avLst/>
          </a:prstGeom>
        </p:spPr>
      </p:pic>
      <p:sp>
        <p:nvSpPr>
          <p:cNvPr id="4" name="矩形 3"/>
          <p:cNvSpPr/>
          <p:nvPr/>
        </p:nvSpPr>
        <p:spPr>
          <a:xfrm>
            <a:off x="660400" y="5429176"/>
            <a:ext cx="4876800" cy="646331"/>
          </a:xfrm>
          <a:prstGeom prst="rect">
            <a:avLst/>
          </a:prstGeom>
        </p:spPr>
        <p:txBody>
          <a:bodyPr wrap="square">
            <a:spAutoFit/>
          </a:bodyPr>
          <a:lstStyle/>
          <a:p>
            <a:r>
              <a:rPr lang="en-US" altLang="zh-CN" b="1" dirty="0" smtClean="0">
                <a:solidFill>
                  <a:schemeClr val="accent1"/>
                </a:solidFill>
              </a:rPr>
              <a:t>Fig</a:t>
            </a:r>
            <a:r>
              <a:rPr lang="zh-CN" altLang="en-US" b="1" dirty="0" smtClean="0">
                <a:solidFill>
                  <a:schemeClr val="accent1"/>
                </a:solidFill>
              </a:rPr>
              <a:t>：</a:t>
            </a:r>
            <a:r>
              <a:rPr lang="en-US" altLang="zh-CN" b="1" dirty="0" smtClean="0">
                <a:solidFill>
                  <a:schemeClr val="accent1"/>
                </a:solidFill>
              </a:rPr>
              <a:t>Illustrates </a:t>
            </a:r>
            <a:r>
              <a:rPr lang="en-US" altLang="zh-CN" b="1" dirty="0">
                <a:solidFill>
                  <a:schemeClr val="accent1"/>
                </a:solidFill>
              </a:rPr>
              <a:t>the functioning of Future Packet Metadata (FPM) queues in Seer.</a:t>
            </a:r>
            <a:endParaRPr lang="zh-CN" altLang="en-US" b="1" dirty="0">
              <a:solidFill>
                <a:schemeClr val="accent1"/>
              </a:solidFill>
            </a:endParaRPr>
          </a:p>
        </p:txBody>
      </p:sp>
      <p:sp>
        <p:nvSpPr>
          <p:cNvPr id="5" name="矩形 4"/>
          <p:cNvSpPr/>
          <p:nvPr/>
        </p:nvSpPr>
        <p:spPr>
          <a:xfrm>
            <a:off x="6177280" y="5178181"/>
            <a:ext cx="6096000" cy="923330"/>
          </a:xfrm>
          <a:prstGeom prst="rect">
            <a:avLst/>
          </a:prstGeom>
        </p:spPr>
        <p:txBody>
          <a:bodyPr>
            <a:spAutoFit/>
          </a:bodyPr>
          <a:lstStyle/>
          <a:p>
            <a:r>
              <a:rPr lang="en-US" altLang="zh-CN" b="1" dirty="0" smtClean="0">
                <a:solidFill>
                  <a:schemeClr val="accent1"/>
                </a:solidFill>
              </a:rPr>
              <a:t>Fig</a:t>
            </a:r>
            <a:r>
              <a:rPr lang="zh-CN" altLang="en-US" b="1" dirty="0" smtClean="0">
                <a:solidFill>
                  <a:schemeClr val="accent1"/>
                </a:solidFill>
              </a:rPr>
              <a:t>：</a:t>
            </a:r>
            <a:r>
              <a:rPr lang="en-US" altLang="zh-CN" b="1" dirty="0" smtClean="0">
                <a:solidFill>
                  <a:schemeClr val="accent1"/>
                </a:solidFill>
              </a:rPr>
              <a:t>Illustrates </a:t>
            </a:r>
            <a:r>
              <a:rPr lang="en-US" altLang="zh-CN" b="1" dirty="0">
                <a:solidFill>
                  <a:schemeClr val="accent1"/>
                </a:solidFill>
              </a:rPr>
              <a:t>how Seer efficiently navigates the </a:t>
            </a:r>
            <a:r>
              <a:rPr lang="en-US" altLang="zh-CN" b="1" dirty="0" smtClean="0">
                <a:solidFill>
                  <a:schemeClr val="accent1"/>
                </a:solidFill>
              </a:rPr>
              <a:t>tradeoff between </a:t>
            </a:r>
            <a:r>
              <a:rPr lang="en-US" altLang="zh-CN" b="1" dirty="0">
                <a:solidFill>
                  <a:schemeClr val="accent1"/>
                </a:solidFill>
              </a:rPr>
              <a:t>timely delivery of FPMs and bandwidth overhead incurred.</a:t>
            </a:r>
            <a:endParaRPr lang="zh-CN" altLang="en-US" b="1" dirty="0">
              <a:solidFill>
                <a:schemeClr val="accent1"/>
              </a:solidFill>
            </a:endParaRPr>
          </a:p>
        </p:txBody>
      </p:sp>
    </p:spTree>
    <p:extLst>
      <p:ext uri="{BB962C8B-B14F-4D97-AF65-F5344CB8AC3E}">
        <p14:creationId xmlns:p14="http://schemas.microsoft.com/office/powerpoint/2010/main" val="13511828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标题占位符 1"/>
          <p:cNvSpPr txBox="1"/>
          <p:nvPr/>
        </p:nvSpPr>
        <p:spPr>
          <a:xfrm>
            <a:off x="965200" y="-100014"/>
            <a:ext cx="689864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Cache Manager</a:t>
            </a:r>
          </a:p>
        </p:txBody>
      </p:sp>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r="3292" b="95976"/>
          <a:stretch/>
        </p:blipFill>
        <p:spPr>
          <a:xfrm>
            <a:off x="582547" y="866598"/>
            <a:ext cx="6851145" cy="501018"/>
          </a:xfrm>
          <a:prstGeom prst="rect">
            <a:avLst/>
          </a:prstGeom>
        </p:spPr>
      </p:pic>
      <p:sp>
        <p:nvSpPr>
          <p:cNvPr id="4" name="文本框 3"/>
          <p:cNvSpPr txBox="1"/>
          <p:nvPr/>
        </p:nvSpPr>
        <p:spPr>
          <a:xfrm>
            <a:off x="5267856" y="3983435"/>
            <a:ext cx="7382368" cy="1338828"/>
          </a:xfrm>
          <a:prstGeom prst="rect">
            <a:avLst/>
          </a:prstGeom>
          <a:noFill/>
        </p:spPr>
        <p:txBody>
          <a:bodyPr wrap="square" rtlCol="0">
            <a:spAutoFit/>
          </a:bodyPr>
          <a:lstStyle/>
          <a:p>
            <a:pPr>
              <a:lnSpc>
                <a:spcPct val="150000"/>
              </a:lnSpc>
            </a:pPr>
            <a:r>
              <a:rPr lang="zh-CN" altLang="en-US" b="1" dirty="0"/>
              <a:t>并行迭代每个队列</a:t>
            </a:r>
            <a:r>
              <a:rPr lang="en-US" altLang="zh-CN" b="1" dirty="0" smtClean="0"/>
              <a:t>Fi</a:t>
            </a:r>
            <a:r>
              <a:rPr lang="zh-CN" altLang="en-US" b="1" dirty="0" smtClean="0"/>
              <a:t>。找到每个</a:t>
            </a:r>
            <a:r>
              <a:rPr lang="en-US" altLang="zh-CN" b="1" dirty="0"/>
              <a:t>FPM</a:t>
            </a:r>
            <a:r>
              <a:rPr lang="zh-CN" altLang="en-US" b="1" dirty="0" smtClean="0"/>
              <a:t>队列</a:t>
            </a:r>
            <a:r>
              <a:rPr lang="en-US" altLang="zh-CN" b="1" dirty="0" smtClean="0"/>
              <a:t>Fi</a:t>
            </a:r>
            <a:r>
              <a:rPr lang="zh-CN" altLang="en-US" b="1" dirty="0" smtClean="0"/>
              <a:t>中</a:t>
            </a:r>
            <a:r>
              <a:rPr lang="zh-CN" altLang="en-US" b="1" dirty="0"/>
              <a:t>具有最小延迟</a:t>
            </a:r>
            <a:r>
              <a:rPr lang="zh-CN" altLang="en-US" b="1" dirty="0" smtClean="0"/>
              <a:t>的</a:t>
            </a:r>
            <a:r>
              <a:rPr lang="en-US" altLang="zh-CN" b="1" dirty="0" smtClean="0"/>
              <a:t>FPM</a:t>
            </a:r>
            <a:r>
              <a:rPr lang="zh-CN" altLang="en-US" b="1" dirty="0" smtClean="0"/>
              <a:t>。</a:t>
            </a:r>
            <a:endParaRPr lang="en-US" altLang="zh-CN" b="1" dirty="0" smtClean="0"/>
          </a:p>
          <a:p>
            <a:pPr>
              <a:lnSpc>
                <a:spcPct val="150000"/>
              </a:lnSpc>
            </a:pPr>
            <a:r>
              <a:rPr lang="zh-CN" altLang="en-US" b="1" dirty="0" smtClean="0"/>
              <a:t>不在缓存集合中，则进入下一部分判断是否将其预取到缓存中。</a:t>
            </a:r>
            <a:endParaRPr lang="en-US" altLang="zh-CN" b="1" dirty="0" smtClean="0"/>
          </a:p>
          <a:p>
            <a:pPr>
              <a:lnSpc>
                <a:spcPct val="150000"/>
              </a:lnSpc>
            </a:pPr>
            <a:r>
              <a:rPr lang="zh-CN" altLang="en-US" b="1" dirty="0" smtClean="0"/>
              <a:t>在</a:t>
            </a:r>
            <a:r>
              <a:rPr lang="zh-CN" altLang="en-US" b="1" dirty="0"/>
              <a:t>缓存集合</a:t>
            </a:r>
            <a:r>
              <a:rPr lang="zh-CN" altLang="en-US" b="1" dirty="0" smtClean="0"/>
              <a:t>中，从</a:t>
            </a:r>
            <a:r>
              <a:rPr lang="en-US" altLang="zh-CN" b="1" dirty="0" smtClean="0"/>
              <a:t>Fi</a:t>
            </a:r>
            <a:r>
              <a:rPr lang="zh-CN" altLang="en-US" b="1" dirty="0" smtClean="0"/>
              <a:t>队列中移除</a:t>
            </a:r>
            <a:r>
              <a:rPr lang="en-US" altLang="zh-CN" b="1" dirty="0" smtClean="0"/>
              <a:t>FPM</a:t>
            </a:r>
            <a:r>
              <a:rPr lang="zh-CN" altLang="en-US" b="1" dirty="0" smtClean="0"/>
              <a:t>，并将其加入</a:t>
            </a:r>
            <a:r>
              <a:rPr lang="en-US" altLang="zh-CN" b="1" dirty="0" smtClean="0"/>
              <a:t>X</a:t>
            </a:r>
            <a:r>
              <a:rPr lang="zh-CN" altLang="en-US" b="1" dirty="0" smtClean="0"/>
              <a:t>集合。</a:t>
            </a:r>
            <a:endParaRPr lang="zh-CN" altLang="en-US" b="1" dirty="0"/>
          </a:p>
        </p:txBody>
      </p:sp>
      <p:sp>
        <p:nvSpPr>
          <p:cNvPr id="5" name="文本框 4"/>
          <p:cNvSpPr txBox="1"/>
          <p:nvPr/>
        </p:nvSpPr>
        <p:spPr>
          <a:xfrm>
            <a:off x="4561567" y="5977357"/>
            <a:ext cx="7355840" cy="369332"/>
          </a:xfrm>
          <a:prstGeom prst="rect">
            <a:avLst/>
          </a:prstGeom>
          <a:noFill/>
        </p:spPr>
        <p:txBody>
          <a:bodyPr wrap="square" rtlCol="0">
            <a:spAutoFit/>
          </a:bodyPr>
          <a:lstStyle/>
          <a:p>
            <a:pPr algn="ctr"/>
            <a:r>
              <a:rPr lang="zh-CN" altLang="en-US" b="1" dirty="0" smtClean="0"/>
              <a:t>索引资源位置</a:t>
            </a:r>
            <a:endParaRPr lang="zh-CN" altLang="en-US" b="1" dirty="0"/>
          </a:p>
        </p:txBody>
      </p:sp>
      <p:sp>
        <p:nvSpPr>
          <p:cNvPr id="11" name="矩形 10"/>
          <p:cNvSpPr/>
          <p:nvPr/>
        </p:nvSpPr>
        <p:spPr>
          <a:xfrm>
            <a:off x="582547" y="1496350"/>
            <a:ext cx="4206601" cy="369332"/>
          </a:xfrm>
          <a:prstGeom prst="rect">
            <a:avLst/>
          </a:prstGeom>
        </p:spPr>
        <p:txBody>
          <a:bodyPr wrap="none">
            <a:spAutoFit/>
          </a:bodyPr>
          <a:lstStyle/>
          <a:p>
            <a:r>
              <a:rPr lang="en-US" altLang="zh-CN" b="1" dirty="0"/>
              <a:t>P: number of ingress </a:t>
            </a:r>
            <a:r>
              <a:rPr lang="en-US" altLang="zh-CN" b="1" dirty="0" smtClean="0"/>
              <a:t>ports\</a:t>
            </a:r>
            <a:r>
              <a:rPr lang="zh-CN" altLang="en-US" b="1" dirty="0"/>
              <a:t>输入端口数</a:t>
            </a:r>
          </a:p>
        </p:txBody>
      </p:sp>
      <mc:AlternateContent xmlns:mc="http://schemas.openxmlformats.org/markup-compatibility/2006" xmlns:a14="http://schemas.microsoft.com/office/drawing/2010/main">
        <mc:Choice Requires="a14">
          <p:sp>
            <p:nvSpPr>
              <p:cNvPr id="12" name="矩形 11"/>
              <p:cNvSpPr/>
              <p:nvPr/>
            </p:nvSpPr>
            <p:spPr>
              <a:xfrm>
                <a:off x="5220297" y="1496350"/>
                <a:ext cx="6200544" cy="369332"/>
              </a:xfrm>
              <a:prstGeom prst="rect">
                <a:avLst/>
              </a:prstGeom>
            </p:spPr>
            <p:txBody>
              <a:bodyPr wrap="none">
                <a:spAutoFit/>
              </a:bodyPr>
              <a:lstStyle/>
              <a:p>
                <a:r>
                  <a:rPr lang="en-US" altLang="zh-CN" b="1" dirty="0" smtClean="0"/>
                  <a:t>m: a FPM with attributes </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𝒎</m:t>
                        </m:r>
                      </m:e>
                      <m:sub>
                        <m:r>
                          <a:rPr lang="en-US" altLang="zh-CN" b="1" i="1" dirty="0" smtClean="0">
                            <a:latin typeface="Cambria Math" panose="02040503050406030204" pitchFamily="18" charset="0"/>
                          </a:rPr>
                          <m:t>.</m:t>
                        </m:r>
                        <m:r>
                          <a:rPr lang="en-US" altLang="zh-CN" b="1" i="1" dirty="0">
                            <a:latin typeface="Cambria Math" panose="02040503050406030204" pitchFamily="18" charset="0"/>
                          </a:rPr>
                          <m:t>𝒊𝒅</m:t>
                        </m:r>
                      </m:sub>
                    </m:sSub>
                    <m:r>
                      <a:rPr lang="en-US" altLang="zh-CN" b="1" i="1" dirty="0" smtClean="0">
                        <a:latin typeface="Cambria Math" panose="02040503050406030204" pitchFamily="18" charset="0"/>
                      </a:rPr>
                      <m:t>, </m:t>
                    </m:r>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𝒎</m:t>
                        </m:r>
                      </m:e>
                      <m:sub>
                        <m:r>
                          <a:rPr lang="en-US" altLang="zh-CN" b="1" i="1" dirty="0">
                            <a:latin typeface="Cambria Math" panose="02040503050406030204" pitchFamily="18" charset="0"/>
                          </a:rPr>
                          <m:t>.</m:t>
                        </m:r>
                        <m:r>
                          <a:rPr lang="en-US" altLang="zh-CN" b="1" i="1" dirty="0">
                            <a:latin typeface="Cambria Math" panose="02040503050406030204" pitchFamily="18" charset="0"/>
                          </a:rPr>
                          <m:t>𝒔𝒊𝒛𝒆</m:t>
                        </m:r>
                      </m:sub>
                    </m:sSub>
                    <m:r>
                      <a:rPr lang="en-US" altLang="zh-CN" b="1" i="1" dirty="0" smtClean="0">
                        <a:latin typeface="Cambria Math" panose="02040503050406030204" pitchFamily="18" charset="0"/>
                      </a:rPr>
                      <m:t>, </m:t>
                    </m:r>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𝒎</m:t>
                        </m:r>
                      </m:e>
                      <m:sub>
                        <m:r>
                          <a:rPr lang="en-US" altLang="zh-CN" b="1" i="1" dirty="0">
                            <a:latin typeface="Cambria Math" panose="02040503050406030204" pitchFamily="18" charset="0"/>
                          </a:rPr>
                          <m:t>.</m:t>
                        </m:r>
                        <m:r>
                          <a:rPr lang="en-US" altLang="zh-CN" b="1" i="1" dirty="0">
                            <a:latin typeface="Cambria Math" panose="02040503050406030204" pitchFamily="18" charset="0"/>
                          </a:rPr>
                          <m:t>𝒕𝒂𝒓𝒓𝒊𝒗𝒂𝒍</m:t>
                        </m:r>
                      </m:sub>
                    </m:sSub>
                  </m:oMath>
                </a14:m>
                <a:r>
                  <a:rPr lang="en-US" altLang="zh-CN" b="1" dirty="0" smtClean="0"/>
                  <a:t>\</a:t>
                </a:r>
                <a:r>
                  <a:rPr lang="zh-CN" altLang="en-US" b="1" dirty="0"/>
                  <a:t>一</a:t>
                </a:r>
                <a:r>
                  <a:rPr lang="zh-CN" altLang="en-US" b="1" dirty="0" smtClean="0"/>
                  <a:t>个</a:t>
                </a:r>
                <a:r>
                  <a:rPr lang="en-US" altLang="zh-CN" b="1" dirty="0" smtClean="0"/>
                  <a:t>FPM</a:t>
                </a:r>
                <a:r>
                  <a:rPr lang="zh-CN" altLang="en-US" b="1" dirty="0" smtClean="0"/>
                  <a:t>帧</a:t>
                </a:r>
                <a:endParaRPr lang="zh-CN" altLang="en-US" b="1" dirty="0"/>
              </a:p>
            </p:txBody>
          </p:sp>
        </mc:Choice>
        <mc:Fallback xmlns="">
          <p:sp>
            <p:nvSpPr>
              <p:cNvPr id="12" name="矩形 11"/>
              <p:cNvSpPr>
                <a:spLocks noRot="1" noChangeAspect="1" noMove="1" noResize="1" noEditPoints="1" noAdjustHandles="1" noChangeArrowheads="1" noChangeShapeType="1" noTextEdit="1"/>
              </p:cNvSpPr>
              <p:nvPr/>
            </p:nvSpPr>
            <p:spPr>
              <a:xfrm>
                <a:off x="5220297" y="1496350"/>
                <a:ext cx="6200544" cy="369332"/>
              </a:xfrm>
              <a:prstGeom prst="rect">
                <a:avLst/>
              </a:prstGeom>
              <a:blipFill>
                <a:blip r:embed="rId5"/>
                <a:stretch>
                  <a:fillRect l="-787" t="-8197" r="-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582547" y="1924882"/>
                <a:ext cx="9413090" cy="646331"/>
              </a:xfrm>
              <a:prstGeom prst="rect">
                <a:avLst/>
              </a:prstGeom>
            </p:spPr>
            <p:txBody>
              <a:bodyPr wrap="none">
                <a:spAutoFit/>
              </a:bodyPr>
              <a:lstStyle/>
              <a:p>
                <a14:m>
                  <m:oMath xmlns:m="http://schemas.openxmlformats.org/officeDocument/2006/math">
                    <m:sSub>
                      <m:sSubPr>
                        <m:ctrlPr>
                          <a:rPr lang="en-US" altLang="zh-CN" b="1" i="1" smtClean="0">
                            <a:latin typeface="Cambria Math" panose="02040503050406030204" pitchFamily="18" charset="0"/>
                          </a:rPr>
                        </m:ctrlPr>
                      </m:sSubPr>
                      <m:e>
                        <m:r>
                          <m:rPr>
                            <m:nor/>
                          </m:rPr>
                          <a:rPr lang="zh-CN" altLang="en-US" b="1" dirty="0"/>
                          <m:t>S</m:t>
                        </m:r>
                      </m:e>
                      <m:sub>
                        <m:r>
                          <m:rPr>
                            <m:nor/>
                          </m:rPr>
                          <a:rPr lang="zh-CN" altLang="en-US" b="1" dirty="0"/>
                          <m:t>m</m:t>
                        </m:r>
                      </m:sub>
                    </m:sSub>
                  </m:oMath>
                </a14:m>
                <a:r>
                  <a:rPr lang="zh-CN" altLang="en-US" b="1" dirty="0" smtClean="0"/>
                  <a:t>: </a:t>
                </a:r>
                <a:r>
                  <a:rPr lang="zh-CN" altLang="en-US" b="1" dirty="0"/>
                  <a:t>a cache set in a k-way set associative cache </a:t>
                </a:r>
                <a:r>
                  <a:rPr lang="zh-CN" altLang="en-US" b="1" dirty="0" smtClean="0"/>
                  <a:t>mapped </a:t>
                </a:r>
                <a:r>
                  <a:rPr lang="en-US" altLang="zh-CN" b="1" dirty="0" smtClean="0"/>
                  <a:t>to </a:t>
                </a:r>
                <a:r>
                  <a:rPr lang="en-US" altLang="zh-CN" b="1" dirty="0"/>
                  <a:t>state index </a:t>
                </a:r>
                <a:r>
                  <a:rPr lang="en-US" altLang="zh-CN" b="1" dirty="0" smtClean="0"/>
                  <a:t>m.id\k</a:t>
                </a:r>
                <a:r>
                  <a:rPr lang="zh-CN" altLang="en-US" b="1" dirty="0"/>
                  <a:t>路组</a:t>
                </a:r>
                <a:r>
                  <a:rPr lang="zh-CN" altLang="en-US" b="1" dirty="0" smtClean="0"/>
                  <a:t>相连</a:t>
                </a:r>
                <a:r>
                  <a:rPr lang="en-US" altLang="zh-CN" b="1" dirty="0" smtClean="0"/>
                  <a:t> </a:t>
                </a:r>
              </a:p>
              <a:p>
                <a:r>
                  <a:rPr lang="en-US" altLang="zh-CN" b="1" dirty="0" smtClean="0"/>
                  <a:t>(</a:t>
                </a:r>
                <a:r>
                  <a:rPr lang="en-US" altLang="zh-CN" b="1" dirty="0"/>
                  <a:t>where state[m.id] may be </a:t>
                </a:r>
                <a:r>
                  <a:rPr lang="en-US" altLang="zh-CN" b="1" dirty="0" smtClean="0"/>
                  <a:t>cached</a:t>
                </a:r>
                <a:r>
                  <a:rPr lang="zh-CN" altLang="en-US" b="1" dirty="0" smtClean="0"/>
                  <a:t>）</a:t>
                </a:r>
                <a:endParaRPr lang="zh-CN" altLang="en-US" b="1" dirty="0"/>
              </a:p>
            </p:txBody>
          </p:sp>
        </mc:Choice>
        <mc:Fallback xmlns="">
          <p:sp>
            <p:nvSpPr>
              <p:cNvPr id="14" name="矩形 13"/>
              <p:cNvSpPr>
                <a:spLocks noRot="1" noChangeAspect="1" noMove="1" noResize="1" noEditPoints="1" noAdjustHandles="1" noChangeArrowheads="1" noChangeShapeType="1" noTextEdit="1"/>
              </p:cNvSpPr>
              <p:nvPr/>
            </p:nvSpPr>
            <p:spPr>
              <a:xfrm>
                <a:off x="582547" y="1924882"/>
                <a:ext cx="9413090" cy="646331"/>
              </a:xfrm>
              <a:prstGeom prst="rect">
                <a:avLst/>
              </a:prstGeom>
              <a:blipFill>
                <a:blip r:embed="rId6"/>
                <a:stretch>
                  <a:fillRect l="-583"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582546" y="2565451"/>
                <a:ext cx="10838295" cy="369332"/>
              </a:xfrm>
              <a:prstGeom prst="rect">
                <a:avLst/>
              </a:prstGeom>
            </p:spPr>
            <p:txBody>
              <a:bodyPr wrap="square">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𝑭</m:t>
                        </m:r>
                      </m:e>
                      <m:sub>
                        <m:r>
                          <a:rPr lang="en-US" altLang="zh-CN" b="1" i="1">
                            <a:latin typeface="Cambria Math" panose="02040503050406030204" pitchFamily="18" charset="0"/>
                          </a:rPr>
                          <m:t>𝒊</m:t>
                        </m:r>
                      </m:sub>
                    </m:sSub>
                  </m:oMath>
                </a14:m>
                <a:r>
                  <a:rPr lang="en-US" altLang="zh-CN" b="1" dirty="0" smtClean="0"/>
                  <a:t>: </a:t>
                </a:r>
                <a:r>
                  <a:rPr lang="en-US" altLang="zh-CN" b="1" dirty="0"/>
                  <a:t>queue storing received FPMs on ingress port </a:t>
                </a:r>
                <a:r>
                  <a:rPr lang="en-US" altLang="zh-CN" b="1" dirty="0" err="1" smtClean="0"/>
                  <a:t>i</a:t>
                </a:r>
                <a:r>
                  <a:rPr lang="en-US" altLang="zh-CN" b="1" dirty="0" smtClean="0"/>
                  <a:t>\</a:t>
                </a:r>
                <a:r>
                  <a:rPr lang="zh-CN" altLang="en-US" b="1" dirty="0" smtClean="0"/>
                  <a:t>存储接受到的</a:t>
                </a:r>
                <a:r>
                  <a:rPr lang="en-US" altLang="zh-CN" b="1" dirty="0" smtClean="0"/>
                  <a:t>FPM</a:t>
                </a:r>
                <a:r>
                  <a:rPr lang="zh-CN" altLang="en-US" b="1" dirty="0" smtClean="0"/>
                  <a:t>帧</a:t>
                </a:r>
                <a:endParaRPr lang="zh-CN" altLang="en-US" b="1" dirty="0"/>
              </a:p>
            </p:txBody>
          </p:sp>
        </mc:Choice>
        <mc:Fallback xmlns="">
          <p:sp>
            <p:nvSpPr>
              <p:cNvPr id="15" name="矩形 14"/>
              <p:cNvSpPr>
                <a:spLocks noRot="1" noChangeAspect="1" noMove="1" noResize="1" noEditPoints="1" noAdjustHandles="1" noChangeArrowheads="1" noChangeShapeType="1" noTextEdit="1"/>
              </p:cNvSpPr>
              <p:nvPr/>
            </p:nvSpPr>
            <p:spPr>
              <a:xfrm>
                <a:off x="582546" y="2565451"/>
                <a:ext cx="10838295" cy="369332"/>
              </a:xfrm>
              <a:prstGeom prst="rect">
                <a:avLst/>
              </a:prstGeom>
              <a:blipFill>
                <a:blip r:embed="rId7"/>
                <a:stretch>
                  <a:fillRect t="-10000" b="-26667"/>
                </a:stretch>
              </a:blipFill>
            </p:spPr>
            <p:txBody>
              <a:bodyPr/>
              <a:lstStyle/>
              <a:p>
                <a:r>
                  <a:rPr lang="zh-CN" altLang="en-US">
                    <a:noFill/>
                  </a:rPr>
                  <a:t> </a:t>
                </a:r>
              </a:p>
            </p:txBody>
          </p:sp>
        </mc:Fallback>
      </mc:AlternateContent>
      <p:sp>
        <p:nvSpPr>
          <p:cNvPr id="17" name="矩形 16"/>
          <p:cNvSpPr/>
          <p:nvPr/>
        </p:nvSpPr>
        <p:spPr>
          <a:xfrm>
            <a:off x="571618" y="2923287"/>
            <a:ext cx="10936352" cy="646331"/>
          </a:xfrm>
          <a:prstGeom prst="rect">
            <a:avLst/>
          </a:prstGeom>
        </p:spPr>
        <p:txBody>
          <a:bodyPr wrap="square">
            <a:spAutoFit/>
          </a:bodyPr>
          <a:lstStyle/>
          <a:p>
            <a:r>
              <a:rPr lang="en-US" altLang="zh-CN" b="1" dirty="0"/>
              <a:t>X: queue storing FPMs whose corresponding states have been fetched to the cache but not yet </a:t>
            </a:r>
            <a:r>
              <a:rPr lang="en-US" altLang="zh-CN" b="1" dirty="0" smtClean="0"/>
              <a:t>accessed\</a:t>
            </a:r>
            <a:r>
              <a:rPr lang="zh-CN" altLang="en-US" b="1" dirty="0"/>
              <a:t>资源</a:t>
            </a:r>
            <a:r>
              <a:rPr lang="zh-CN" altLang="en-US" b="1" dirty="0" smtClean="0"/>
              <a:t>已经在缓存中但是还没有被访问</a:t>
            </a:r>
            <a:endParaRPr lang="zh-CN" altLang="en-US" b="1" dirty="0"/>
          </a:p>
        </p:txBody>
      </p:sp>
      <p:pic>
        <p:nvPicPr>
          <p:cNvPr id="19" name="图片 18"/>
          <p:cNvPicPr>
            <a:picLocks noChangeAspect="1"/>
          </p:cNvPicPr>
          <p:nvPr/>
        </p:nvPicPr>
        <p:blipFill rotWithShape="1">
          <a:blip r:embed="rId4">
            <a:extLst>
              <a:ext uri="{28A0092B-C50C-407E-A947-70E740481C1C}">
                <a14:useLocalDpi xmlns:a14="http://schemas.microsoft.com/office/drawing/2010/main" val="0"/>
              </a:ext>
            </a:extLst>
          </a:blip>
          <a:srcRect t="25770" r="124" b="41308"/>
          <a:stretch/>
        </p:blipFill>
        <p:spPr>
          <a:xfrm>
            <a:off x="460355" y="3707557"/>
            <a:ext cx="4892468" cy="2834313"/>
          </a:xfrm>
          <a:prstGeom prst="rect">
            <a:avLst/>
          </a:prstGeom>
        </p:spPr>
      </p:pic>
      <p:sp>
        <p:nvSpPr>
          <p:cNvPr id="21" name="圆角矩形 20"/>
          <p:cNvSpPr/>
          <p:nvPr/>
        </p:nvSpPr>
        <p:spPr>
          <a:xfrm>
            <a:off x="379973" y="3727877"/>
            <a:ext cx="11659627" cy="2043003"/>
          </a:xfrm>
          <a:prstGeom prst="roundRect">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379973" y="5811520"/>
            <a:ext cx="11659627" cy="688282"/>
          </a:xfrm>
          <a:prstGeom prst="roundRect">
            <a:avLst/>
          </a:prstGeom>
          <a:noFill/>
          <a:ln w="28575">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11083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07</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标题占位符 1"/>
          <p:cNvSpPr txBox="1"/>
          <p:nvPr/>
        </p:nvSpPr>
        <p:spPr>
          <a:xfrm>
            <a:off x="965200" y="-100014"/>
            <a:ext cx="689864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Cache Manager</a:t>
            </a:r>
          </a:p>
        </p:txBody>
      </p:sp>
      <p:sp>
        <p:nvSpPr>
          <p:cNvPr id="4" name="文本框 3"/>
          <p:cNvSpPr txBox="1"/>
          <p:nvPr/>
        </p:nvSpPr>
        <p:spPr>
          <a:xfrm>
            <a:off x="6414770" y="1606102"/>
            <a:ext cx="7382368" cy="465640"/>
          </a:xfrm>
          <a:prstGeom prst="rect">
            <a:avLst/>
          </a:prstGeom>
          <a:noFill/>
        </p:spPr>
        <p:txBody>
          <a:bodyPr wrap="square" rtlCol="0">
            <a:spAutoFit/>
          </a:bodyPr>
          <a:lstStyle/>
          <a:p>
            <a:pPr>
              <a:lnSpc>
                <a:spcPct val="150000"/>
              </a:lnSpc>
            </a:pPr>
            <a:r>
              <a:rPr lang="zh-CN" altLang="en-US" b="1" dirty="0"/>
              <a:t>如果缓存已满，</a:t>
            </a:r>
            <a:r>
              <a:rPr lang="en-US" altLang="zh-CN" b="1" dirty="0" smtClean="0"/>
              <a:t>Seer</a:t>
            </a:r>
            <a:r>
              <a:rPr lang="zh-CN" altLang="en-US" b="1" dirty="0" smtClean="0"/>
              <a:t>调用</a:t>
            </a:r>
            <a:r>
              <a:rPr lang="zh-CN" altLang="en-US" b="1" dirty="0"/>
              <a:t>其缓存删除</a:t>
            </a:r>
            <a:r>
              <a:rPr lang="zh-CN" altLang="en-US" b="1" dirty="0" smtClean="0"/>
              <a:t>算法。</a:t>
            </a:r>
            <a:endParaRPr lang="zh-CN" altLang="en-US" b="1" dirty="0"/>
          </a:p>
        </p:txBody>
      </p:sp>
      <p:sp>
        <p:nvSpPr>
          <p:cNvPr id="21" name="圆角矩形 20"/>
          <p:cNvSpPr/>
          <p:nvPr/>
        </p:nvSpPr>
        <p:spPr>
          <a:xfrm>
            <a:off x="379973" y="788580"/>
            <a:ext cx="11659627" cy="2100685"/>
          </a:xfrm>
          <a:prstGeom prst="round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t="58222" b="16889"/>
          <a:stretch/>
        </p:blipFill>
        <p:spPr>
          <a:xfrm>
            <a:off x="660400" y="843295"/>
            <a:ext cx="4677453" cy="2045970"/>
          </a:xfrm>
          <a:prstGeom prst="rect">
            <a:avLst/>
          </a:prstGeom>
        </p:spPr>
      </p:pic>
      <p:grpSp>
        <p:nvGrpSpPr>
          <p:cNvPr id="9" name="组合 8"/>
          <p:cNvGrpSpPr/>
          <p:nvPr/>
        </p:nvGrpSpPr>
        <p:grpSpPr>
          <a:xfrm>
            <a:off x="592554" y="2624371"/>
            <a:ext cx="11447046" cy="3959278"/>
            <a:chOff x="592554" y="2624371"/>
            <a:chExt cx="11447046" cy="3959278"/>
          </a:xfrm>
        </p:grpSpPr>
        <p:sp>
          <p:nvSpPr>
            <p:cNvPr id="6" name="上箭头 5"/>
            <p:cNvSpPr/>
            <p:nvPr/>
          </p:nvSpPr>
          <p:spPr>
            <a:xfrm rot="14424321">
              <a:off x="6484477" y="1612769"/>
              <a:ext cx="296515" cy="2319720"/>
            </a:xfrm>
            <a:prstGeom prst="up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078" y="2917431"/>
              <a:ext cx="4676775" cy="3666218"/>
            </a:xfrm>
            <a:prstGeom prst="rect">
              <a:avLst/>
            </a:prstGeom>
          </p:spPr>
        </p:pic>
        <p:sp>
          <p:nvSpPr>
            <p:cNvPr id="18" name="圆角矩形 17"/>
            <p:cNvSpPr/>
            <p:nvPr/>
          </p:nvSpPr>
          <p:spPr>
            <a:xfrm>
              <a:off x="592554" y="3688080"/>
              <a:ext cx="4843046" cy="175750"/>
            </a:xfrm>
            <a:prstGeom prst="roundRect">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上箭头 22"/>
            <p:cNvSpPr/>
            <p:nvPr/>
          </p:nvSpPr>
          <p:spPr>
            <a:xfrm rot="5400000" flipH="1">
              <a:off x="5864900" y="3549035"/>
              <a:ext cx="268062" cy="528320"/>
            </a:xfrm>
            <a:prstGeom prst="up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6414770" y="3398494"/>
              <a:ext cx="5624830" cy="925022"/>
            </a:xfrm>
            <a:prstGeom prst="roundRect">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210447" y="3688080"/>
              <a:ext cx="4033476" cy="369332"/>
            </a:xfrm>
            <a:prstGeom prst="rect">
              <a:avLst/>
            </a:prstGeom>
          </p:spPr>
          <p:txBody>
            <a:bodyPr wrap="none">
              <a:spAutoFit/>
            </a:bodyPr>
            <a:lstStyle/>
            <a:p>
              <a:r>
                <a:rPr lang="zh-CN" altLang="en-US" b="1" dirty="0" smtClean="0"/>
                <a:t>集合</a:t>
              </a:r>
              <a:r>
                <a:rPr lang="en-US" altLang="zh-CN" b="1" dirty="0" smtClean="0"/>
                <a:t>A</a:t>
              </a:r>
              <a:r>
                <a:rPr lang="zh-CN" altLang="en-US" b="1" dirty="0" smtClean="0"/>
                <a:t>：包含</a:t>
              </a:r>
              <a:r>
                <a:rPr lang="zh-CN" altLang="en-US" b="1" dirty="0"/>
                <a:t>缓存集中所有已知的条目</a:t>
              </a:r>
            </a:p>
          </p:txBody>
        </p:sp>
        <p:sp>
          <p:nvSpPr>
            <p:cNvPr id="25" name="圆角矩形 24"/>
            <p:cNvSpPr/>
            <p:nvPr/>
          </p:nvSpPr>
          <p:spPr>
            <a:xfrm>
              <a:off x="592554" y="3926906"/>
              <a:ext cx="4843046" cy="177734"/>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2724361">
              <a:off x="5665658" y="4510053"/>
              <a:ext cx="634425" cy="26416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6414770" y="4647875"/>
              <a:ext cx="5624830" cy="925022"/>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7210447" y="4925720"/>
              <a:ext cx="4017446" cy="369332"/>
            </a:xfrm>
            <a:prstGeom prst="rect">
              <a:avLst/>
            </a:prstGeom>
          </p:spPr>
          <p:txBody>
            <a:bodyPr wrap="none">
              <a:spAutoFit/>
            </a:bodyPr>
            <a:lstStyle/>
            <a:p>
              <a:r>
                <a:rPr lang="zh-CN" altLang="en-US" b="1" dirty="0" smtClean="0"/>
                <a:t>集合</a:t>
              </a:r>
              <a:r>
                <a:rPr lang="en-US" altLang="zh-CN" b="1" dirty="0"/>
                <a:t>B</a:t>
              </a:r>
              <a:r>
                <a:rPr lang="zh-CN" altLang="en-US" b="1" dirty="0"/>
                <a:t>：包含缓存集中所有剩余的条目</a:t>
              </a:r>
            </a:p>
          </p:txBody>
        </p:sp>
      </p:grpSp>
      <p:grpSp>
        <p:nvGrpSpPr>
          <p:cNvPr id="28" name="组合 27"/>
          <p:cNvGrpSpPr/>
          <p:nvPr/>
        </p:nvGrpSpPr>
        <p:grpSpPr>
          <a:xfrm>
            <a:off x="379972" y="3651792"/>
            <a:ext cx="11659627" cy="2100685"/>
            <a:chOff x="379972" y="3651792"/>
            <a:chExt cx="11659627" cy="2100685"/>
          </a:xfrm>
        </p:grpSpPr>
        <p:pic>
          <p:nvPicPr>
            <p:cNvPr id="29" name="图片 28"/>
            <p:cNvPicPr>
              <a:picLocks noChangeAspect="1"/>
            </p:cNvPicPr>
            <p:nvPr/>
          </p:nvPicPr>
          <p:blipFill rotWithShape="1">
            <a:blip r:embed="rId4">
              <a:extLst>
                <a:ext uri="{28A0092B-C50C-407E-A947-70E740481C1C}">
                  <a14:useLocalDpi xmlns:a14="http://schemas.microsoft.com/office/drawing/2010/main" val="0"/>
                </a:ext>
              </a:extLst>
            </a:blip>
            <a:srcRect t="85630" b="1333"/>
            <a:stretch/>
          </p:blipFill>
          <p:spPr>
            <a:xfrm>
              <a:off x="544324" y="4090919"/>
              <a:ext cx="4909604" cy="1124889"/>
            </a:xfrm>
            <a:prstGeom prst="rect">
              <a:avLst/>
            </a:prstGeom>
          </p:spPr>
        </p:pic>
        <p:sp>
          <p:nvSpPr>
            <p:cNvPr id="30" name="矩形 29"/>
            <p:cNvSpPr/>
            <p:nvPr/>
          </p:nvSpPr>
          <p:spPr>
            <a:xfrm>
              <a:off x="5698763" y="4191698"/>
              <a:ext cx="6096000" cy="923330"/>
            </a:xfrm>
            <a:prstGeom prst="rect">
              <a:avLst/>
            </a:prstGeom>
          </p:spPr>
          <p:txBody>
            <a:bodyPr>
              <a:spAutoFit/>
            </a:bodyPr>
            <a:lstStyle/>
            <a:p>
              <a:r>
                <a:rPr lang="zh-CN" altLang="en-US" b="1" dirty="0"/>
                <a:t>一旦相应的数据包在缓存</a:t>
              </a:r>
              <a:r>
                <a:rPr lang="zh-CN" altLang="en-US" b="1" dirty="0" smtClean="0"/>
                <a:t>中被访问，</a:t>
              </a:r>
              <a:r>
                <a:rPr lang="zh-CN" altLang="en-US" b="1" dirty="0"/>
                <a:t>或者与</a:t>
              </a:r>
              <a:r>
                <a:rPr lang="en-US" altLang="zh-CN" b="1" dirty="0"/>
                <a:t>FPM</a:t>
              </a:r>
              <a:r>
                <a:rPr lang="zh-CN" altLang="en-US" b="1" dirty="0"/>
                <a:t>对应的数据包在目标节点上被丢弃，</a:t>
              </a:r>
              <a:r>
                <a:rPr lang="en-US" altLang="zh-CN" b="1" dirty="0"/>
                <a:t>FPM</a:t>
              </a:r>
              <a:r>
                <a:rPr lang="zh-CN" altLang="en-US" b="1" dirty="0"/>
                <a:t>最终将从所有队列中删除并销毁，</a:t>
              </a:r>
            </a:p>
          </p:txBody>
        </p:sp>
        <p:sp>
          <p:nvSpPr>
            <p:cNvPr id="31" name="圆角矩形 30"/>
            <p:cNvSpPr/>
            <p:nvPr/>
          </p:nvSpPr>
          <p:spPr>
            <a:xfrm>
              <a:off x="379972" y="3651792"/>
              <a:ext cx="11659627" cy="2100685"/>
            </a:xfrm>
            <a:prstGeom prst="round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872937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08</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标题占位符 1"/>
          <p:cNvSpPr txBox="1"/>
          <p:nvPr/>
        </p:nvSpPr>
        <p:spPr>
          <a:xfrm>
            <a:off x="965200" y="-100014"/>
            <a:ext cx="689864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performance optimization</a:t>
            </a:r>
          </a:p>
        </p:txBody>
      </p:sp>
      <p:sp>
        <p:nvSpPr>
          <p:cNvPr id="4" name="文本框 3"/>
          <p:cNvSpPr txBox="1"/>
          <p:nvPr/>
        </p:nvSpPr>
        <p:spPr>
          <a:xfrm>
            <a:off x="5984240" y="1876150"/>
            <a:ext cx="5770607" cy="923330"/>
          </a:xfrm>
          <a:prstGeom prst="rect">
            <a:avLst/>
          </a:prstGeom>
          <a:noFill/>
        </p:spPr>
        <p:txBody>
          <a:bodyPr wrap="square" rtlCol="0">
            <a:spAutoFit/>
          </a:bodyPr>
          <a:lstStyle/>
          <a:p>
            <a:pPr>
              <a:lnSpc>
                <a:spcPct val="150000"/>
              </a:lnSpc>
            </a:pPr>
            <a:r>
              <a:rPr lang="en-US" altLang="zh-CN" b="1" dirty="0" smtClean="0">
                <a:solidFill>
                  <a:schemeClr val="accent1"/>
                </a:solidFill>
              </a:rPr>
              <a:t>Fi</a:t>
            </a:r>
            <a:r>
              <a:rPr lang="zh-CN" altLang="en-US" b="1" dirty="0" smtClean="0">
                <a:solidFill>
                  <a:schemeClr val="accent1"/>
                </a:solidFill>
              </a:rPr>
              <a:t>队列如何维护？</a:t>
            </a:r>
            <a:endParaRPr lang="en-US" altLang="zh-CN" b="1" dirty="0" smtClean="0">
              <a:solidFill>
                <a:schemeClr val="accent1"/>
              </a:solidFill>
            </a:endParaRPr>
          </a:p>
          <a:p>
            <a:pPr>
              <a:lnSpc>
                <a:spcPct val="150000"/>
              </a:lnSpc>
            </a:pPr>
            <a:r>
              <a:rPr lang="zh-CN" altLang="en-US" b="1" dirty="0" smtClean="0">
                <a:solidFill>
                  <a:schemeClr val="accent1"/>
                </a:solidFill>
              </a:rPr>
              <a:t>如何在</a:t>
            </a:r>
            <a:r>
              <a:rPr lang="en-US" altLang="zh-CN" b="1" dirty="0" smtClean="0">
                <a:solidFill>
                  <a:schemeClr val="accent1"/>
                </a:solidFill>
              </a:rPr>
              <a:t>O(1)</a:t>
            </a:r>
            <a:r>
              <a:rPr lang="zh-CN" altLang="en-US" b="1" dirty="0" smtClean="0">
                <a:solidFill>
                  <a:schemeClr val="accent1"/>
                </a:solidFill>
              </a:rPr>
              <a:t>的时间找到具有最小值的节点？</a:t>
            </a:r>
            <a:endParaRPr lang="zh-CN" altLang="en-US" b="1" dirty="0">
              <a:solidFill>
                <a:schemeClr val="accent1"/>
              </a:solidFill>
            </a:endParaRPr>
          </a:p>
        </p:txBody>
      </p:sp>
      <p:pic>
        <p:nvPicPr>
          <p:cNvPr id="19" name="图片 18"/>
          <p:cNvPicPr>
            <a:picLocks noChangeAspect="1"/>
          </p:cNvPicPr>
          <p:nvPr/>
        </p:nvPicPr>
        <p:blipFill rotWithShape="1">
          <a:blip r:embed="rId4">
            <a:extLst>
              <a:ext uri="{28A0092B-C50C-407E-A947-70E740481C1C}">
                <a14:useLocalDpi xmlns:a14="http://schemas.microsoft.com/office/drawing/2010/main" val="0"/>
              </a:ext>
            </a:extLst>
          </a:blip>
          <a:srcRect t="25770" r="124" b="41308"/>
          <a:stretch/>
        </p:blipFill>
        <p:spPr>
          <a:xfrm>
            <a:off x="336386" y="920659"/>
            <a:ext cx="4892468" cy="2834313"/>
          </a:xfrm>
          <a:prstGeom prst="rect">
            <a:avLst/>
          </a:prstGeom>
        </p:spPr>
      </p:pic>
      <p:sp>
        <p:nvSpPr>
          <p:cNvPr id="21" name="圆角矩形 20"/>
          <p:cNvSpPr/>
          <p:nvPr/>
        </p:nvSpPr>
        <p:spPr>
          <a:xfrm>
            <a:off x="256004" y="940979"/>
            <a:ext cx="11659627" cy="2827642"/>
          </a:xfrm>
          <a:prstGeom prst="roundRect">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5">
            <a:extLst>
              <a:ext uri="{28A0092B-C50C-407E-A947-70E740481C1C}">
                <a14:useLocalDpi xmlns:a14="http://schemas.microsoft.com/office/drawing/2010/main" val="0"/>
              </a:ext>
            </a:extLst>
          </a:blip>
          <a:srcRect t="21356" b="66786"/>
          <a:stretch/>
        </p:blipFill>
        <p:spPr>
          <a:xfrm>
            <a:off x="444232" y="4856792"/>
            <a:ext cx="4676775" cy="434750"/>
          </a:xfrm>
          <a:prstGeom prst="rect">
            <a:avLst/>
          </a:prstGeom>
        </p:spPr>
      </p:pic>
      <p:sp>
        <p:nvSpPr>
          <p:cNvPr id="46" name="圆角矩形 45"/>
          <p:cNvSpPr/>
          <p:nvPr/>
        </p:nvSpPr>
        <p:spPr>
          <a:xfrm>
            <a:off x="256004" y="3896425"/>
            <a:ext cx="11659627" cy="2325881"/>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984240" y="4714707"/>
            <a:ext cx="3711272" cy="369332"/>
          </a:xfrm>
          <a:prstGeom prst="rect">
            <a:avLst/>
          </a:prstGeom>
        </p:spPr>
        <p:txBody>
          <a:bodyPr wrap="none">
            <a:spAutoFit/>
          </a:bodyPr>
          <a:lstStyle/>
          <a:p>
            <a:r>
              <a:rPr lang="zh-CN" altLang="en-US" b="1" dirty="0" smtClean="0">
                <a:solidFill>
                  <a:schemeClr val="accent1"/>
                </a:solidFill>
              </a:rPr>
              <a:t>如何快速的筛选出集合</a:t>
            </a:r>
            <a:r>
              <a:rPr lang="en-US" altLang="zh-CN" b="1" dirty="0" smtClean="0">
                <a:solidFill>
                  <a:schemeClr val="accent1"/>
                </a:solidFill>
              </a:rPr>
              <a:t>A</a:t>
            </a:r>
            <a:r>
              <a:rPr lang="zh-CN" altLang="en-US" b="1" dirty="0" smtClean="0">
                <a:solidFill>
                  <a:schemeClr val="accent1"/>
                </a:solidFill>
              </a:rPr>
              <a:t>和集合</a:t>
            </a:r>
            <a:r>
              <a:rPr lang="en-US" altLang="zh-CN" b="1" dirty="0" smtClean="0">
                <a:solidFill>
                  <a:schemeClr val="accent1"/>
                </a:solidFill>
              </a:rPr>
              <a:t>B</a:t>
            </a:r>
            <a:r>
              <a:rPr lang="zh-CN" altLang="en-US" b="1" dirty="0" smtClean="0">
                <a:solidFill>
                  <a:schemeClr val="accent1"/>
                </a:solidFill>
              </a:rPr>
              <a:t>？</a:t>
            </a:r>
            <a:endParaRPr lang="zh-CN" altLang="en-US" b="1" dirty="0">
              <a:solidFill>
                <a:schemeClr val="accent1"/>
              </a:solidFill>
            </a:endParaRPr>
          </a:p>
        </p:txBody>
      </p:sp>
      <p:grpSp>
        <p:nvGrpSpPr>
          <p:cNvPr id="23" name="组合 22"/>
          <p:cNvGrpSpPr/>
          <p:nvPr/>
        </p:nvGrpSpPr>
        <p:grpSpPr>
          <a:xfrm>
            <a:off x="6085817" y="1285066"/>
            <a:ext cx="4733925" cy="4421245"/>
            <a:chOff x="6085817" y="1285066"/>
            <a:chExt cx="4733925" cy="4421245"/>
          </a:xfrm>
        </p:grpSpPr>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5817" y="1285066"/>
              <a:ext cx="4733925" cy="3905250"/>
            </a:xfrm>
            <a:prstGeom prst="rect">
              <a:avLst/>
            </a:prstGeom>
          </p:spPr>
        </p:pic>
        <p:sp>
          <p:nvSpPr>
            <p:cNvPr id="25" name="文本框 24"/>
            <p:cNvSpPr txBox="1"/>
            <p:nvPr/>
          </p:nvSpPr>
          <p:spPr>
            <a:xfrm>
              <a:off x="7030379" y="5336979"/>
              <a:ext cx="3535680" cy="369332"/>
            </a:xfrm>
            <a:prstGeom prst="rect">
              <a:avLst/>
            </a:prstGeom>
            <a:noFill/>
          </p:spPr>
          <p:txBody>
            <a:bodyPr wrap="square" rtlCol="0">
              <a:spAutoFit/>
            </a:bodyPr>
            <a:lstStyle/>
            <a:p>
              <a:r>
                <a:rPr lang="zh-CN" altLang="en-US" b="1" dirty="0" smtClean="0"/>
                <a:t>最坏的时间复杂度：</a:t>
              </a:r>
              <a:r>
                <a:rPr lang="en-US" altLang="zh-CN" b="1" dirty="0" smtClean="0"/>
                <a:t>O(</a:t>
              </a:r>
              <a:r>
                <a:rPr lang="en-US" altLang="zh-CN" b="1" dirty="0" err="1" smtClean="0"/>
                <a:t>nlogn</a:t>
              </a:r>
              <a:r>
                <a:rPr lang="en-US" altLang="zh-CN" b="1" dirty="0" smtClean="0"/>
                <a:t>)</a:t>
              </a:r>
              <a:endParaRPr lang="zh-CN" altLang="en-US" b="1" dirty="0"/>
            </a:p>
          </p:txBody>
        </p:sp>
      </p:grpSp>
    </p:spTree>
    <p:extLst>
      <p:ext uri="{BB962C8B-B14F-4D97-AF65-F5344CB8AC3E}">
        <p14:creationId xmlns:p14="http://schemas.microsoft.com/office/powerpoint/2010/main" val="3314832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2549</TotalTime>
  <Words>1203</Words>
  <Application>Microsoft Office PowerPoint</Application>
  <PresentationFormat>宽屏</PresentationFormat>
  <Paragraphs>123</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13</vt:i4>
      </vt:variant>
    </vt:vector>
  </HeadingPairs>
  <TitlesOfParts>
    <vt:vector size="25" baseType="lpstr">
      <vt:lpstr>等线</vt:lpstr>
      <vt:lpstr>等线 Light</vt:lpstr>
      <vt:lpstr>宋体</vt:lpstr>
      <vt:lpstr>微软雅黑</vt:lpstr>
      <vt:lpstr>Arial</vt:lpstr>
      <vt:lpstr>Calibri</vt:lpstr>
      <vt:lpstr>Calibri Light</vt:lpstr>
      <vt:lpstr>Cambria Math</vt:lpstr>
      <vt:lpstr>Wingdings</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VULCAN</cp:lastModifiedBy>
  <cp:revision>259</cp:revision>
  <dcterms:created xsi:type="dcterms:W3CDTF">2019-03-09T08:01:00Z</dcterms:created>
  <dcterms:modified xsi:type="dcterms:W3CDTF">2024-06-05T03:10:34Z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