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543" r:id="rId2"/>
    <p:sldId id="3560" r:id="rId3"/>
    <p:sldId id="3569" r:id="rId4"/>
    <p:sldId id="3561" r:id="rId5"/>
    <p:sldId id="3570" r:id="rId6"/>
    <p:sldId id="3571" r:id="rId7"/>
    <p:sldId id="3572" r:id="rId8"/>
    <p:sldId id="3573" r:id="rId9"/>
    <p:sldId id="3574" r:id="rId10"/>
    <p:sldId id="3575" r:id="rId11"/>
    <p:sldId id="3576" r:id="rId12"/>
    <p:sldId id="3577" r:id="rId13"/>
    <p:sldId id="42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3" autoAdjust="0"/>
    <p:restoredTop sz="84172" autoAdjust="0"/>
  </p:normalViewPr>
  <p:slideViewPr>
    <p:cSldViewPr snapToGrid="0">
      <p:cViewPr varScale="1">
        <p:scale>
          <a:sx n="136" d="100"/>
          <a:sy n="136" d="100"/>
        </p:scale>
        <p:origin x="510" y="18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A72BE-8353-4788-A81D-EF323370733C}" type="datetimeFigureOut">
              <a:rPr lang="zh-CN" altLang="en-US" smtClean="0"/>
              <a:t>2024/6/26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8CFCC-6379-446F-B895-3201964D2548}" type="slidenum">
              <a:rPr lang="zh-CN" altLang="en-US" smtClean="0"/>
              <a:t>‹#›</a:t>
            </a:fld>
            <a:endParaRPr lang="zh-CN" altLang="en-US"/>
          </a:p>
        </p:txBody>
      </p:sp>
    </p:spTree>
    <p:extLst>
      <p:ext uri="{BB962C8B-B14F-4D97-AF65-F5344CB8AC3E}">
        <p14:creationId xmlns:p14="http://schemas.microsoft.com/office/powerpoint/2010/main" val="414653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对建议的安全性进行两步论证。</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683224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a:t>
            </a:r>
            <a:r>
              <a:rPr lang="en-US" altLang="zh-CN" dirty="0"/>
              <a:t>7</a:t>
            </a:r>
            <a:r>
              <a:rPr lang="zh-CN" altLang="en-US" dirty="0"/>
              <a:t>：</a:t>
            </a:r>
            <a:r>
              <a:rPr lang="zh-CN" altLang="en-US" sz="1800" dirty="0">
                <a:latin typeface="黑体" panose="02010609060101010101" pitchFamily="49" charset="-122"/>
                <a:ea typeface="黑体" panose="02010609060101010101" pitchFamily="49" charset="-122"/>
              </a:rPr>
              <a:t>我们成功地将</a:t>
            </a:r>
            <a:r>
              <a:rPr lang="en-US" altLang="zh-CN" sz="1800" dirty="0">
                <a:latin typeface="黑体" panose="02010609060101010101" pitchFamily="49" charset="-122"/>
                <a:ea typeface="黑体" panose="02010609060101010101" pitchFamily="49" charset="-122"/>
              </a:rPr>
              <a:t>LTE</a:t>
            </a:r>
            <a:r>
              <a:rPr lang="zh-CN" altLang="en-US" sz="1800" dirty="0">
                <a:latin typeface="黑体" panose="02010609060101010101" pitchFamily="49" charset="-122"/>
                <a:ea typeface="黑体" panose="02010609060101010101" pitchFamily="49" charset="-122"/>
              </a:rPr>
              <a:t>网络的配置更改并发性降低了</a:t>
            </a:r>
            <a:r>
              <a:rPr lang="en-US" altLang="zh-CN" sz="1800" dirty="0">
                <a:latin typeface="黑体" panose="02010609060101010101" pitchFamily="49" charset="-122"/>
                <a:ea typeface="黑体" panose="02010609060101010101" pitchFamily="49" charset="-122"/>
              </a:rPr>
              <a:t>45%</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5G</a:t>
            </a:r>
            <a:r>
              <a:rPr lang="zh-CN" altLang="en-US" sz="1800" dirty="0">
                <a:latin typeface="黑体" panose="02010609060101010101" pitchFamily="49" charset="-122"/>
                <a:ea typeface="黑体" panose="02010609060101010101" pitchFamily="49" charset="-122"/>
              </a:rPr>
              <a:t>网络的配置更改并发性降低了</a:t>
            </a:r>
            <a:r>
              <a:rPr lang="en-US" altLang="zh-CN" sz="1800" dirty="0">
                <a:latin typeface="黑体" panose="02010609060101010101" pitchFamily="49" charset="-122"/>
                <a:ea typeface="黑体" panose="02010609060101010101" pitchFamily="49" charset="-122"/>
              </a:rPr>
              <a:t>50%</a:t>
            </a:r>
            <a:r>
              <a:rPr lang="zh-CN" altLang="en-US" sz="1800" dirty="0">
                <a:latin typeface="黑体" panose="02010609060101010101" pitchFamily="49" charset="-122"/>
                <a:ea typeface="黑体" panose="02010609060101010101" pitchFamily="49" charset="-122"/>
              </a:rPr>
              <a:t>，我们确保我们的建议能够考虑到跨配置参数的依赖性，并使配置更改组齐头并进</a:t>
            </a:r>
          </a:p>
          <a:p>
            <a:r>
              <a:rPr lang="zh-CN" altLang="en-US" dirty="0"/>
              <a:t>如图</a:t>
            </a:r>
            <a:r>
              <a:rPr lang="en-US" altLang="zh-CN" dirty="0"/>
              <a:t>8</a:t>
            </a:r>
            <a:r>
              <a:rPr lang="zh-CN" altLang="en-US" dirty="0"/>
              <a:t>所示，使用无混淆数据集，供应商</a:t>
            </a:r>
            <a:r>
              <a:rPr lang="en-US" altLang="zh-CN" dirty="0"/>
              <a:t>A</a:t>
            </a:r>
            <a:r>
              <a:rPr lang="zh-CN" altLang="en-US" dirty="0"/>
              <a:t>超过</a:t>
            </a:r>
            <a:r>
              <a:rPr lang="en-US" altLang="zh-CN" dirty="0"/>
              <a:t>93.75%</a:t>
            </a:r>
            <a:r>
              <a:rPr lang="zh-CN" altLang="en-US" dirty="0"/>
              <a:t>的配置更改和供应商</a:t>
            </a:r>
            <a:r>
              <a:rPr lang="en-US" altLang="zh-CN" dirty="0"/>
              <a:t>B</a:t>
            </a:r>
            <a:r>
              <a:rPr lang="zh-CN" altLang="en-US" dirty="0"/>
              <a:t>超过</a:t>
            </a:r>
            <a:r>
              <a:rPr lang="en-US" altLang="zh-CN" dirty="0"/>
              <a:t>87.5%</a:t>
            </a:r>
            <a:r>
              <a:rPr lang="zh-CN" altLang="en-US" dirty="0"/>
              <a:t>的配置更改的分类准确率达到</a:t>
            </a:r>
            <a:r>
              <a:rPr lang="en-US" altLang="zh-CN" dirty="0"/>
              <a:t>60%</a:t>
            </a:r>
            <a:r>
              <a:rPr lang="zh-CN" altLang="en-US" dirty="0"/>
              <a:t>以上，这是向</a:t>
            </a:r>
            <a:r>
              <a:rPr lang="en-US" altLang="zh-CN" dirty="0"/>
              <a:t>cell</a:t>
            </a:r>
            <a:r>
              <a:rPr lang="zh-CN" altLang="en-US" dirty="0"/>
              <a:t>推荐此类配置更改的阈值。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黑体" panose="02010609060101010101" pitchFamily="49" charset="-122"/>
                <a:ea typeface="黑体" panose="02010609060101010101" pitchFamily="49" charset="-122"/>
              </a:rPr>
              <a:t>图</a:t>
            </a:r>
            <a:r>
              <a:rPr lang="en-US" altLang="zh-CN" sz="1800" dirty="0">
                <a:latin typeface="黑体" panose="02010609060101010101" pitchFamily="49" charset="-122"/>
                <a:ea typeface="黑体" panose="02010609060101010101" pitchFamily="49" charset="-122"/>
              </a:rPr>
              <a:t>9</a:t>
            </a:r>
            <a:r>
              <a:rPr lang="zh-CN" altLang="en-US" sz="1800" dirty="0">
                <a:latin typeface="黑体" panose="02010609060101010101" pitchFamily="49" charset="-122"/>
                <a:ea typeface="黑体" panose="02010609060101010101" pitchFamily="49" charset="-122"/>
              </a:rPr>
              <a:t>显示了使用无混淆数据集与使用所有数据集相比，分类精度的提高。</a:t>
            </a:r>
            <a:endParaRPr lang="en-US" altLang="zh-CN" sz="18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黑体" panose="02010609060101010101" pitchFamily="49" charset="-122"/>
                <a:ea typeface="黑体" panose="02010609060101010101" pitchFamily="49" charset="-122"/>
              </a:rPr>
              <a:t>图</a:t>
            </a:r>
            <a:r>
              <a:rPr lang="en-US" altLang="zh-CN" sz="1800" dirty="0">
                <a:latin typeface="黑体" panose="02010609060101010101" pitchFamily="49" charset="-122"/>
                <a:ea typeface="黑体" panose="02010609060101010101" pitchFamily="49" charset="-122"/>
              </a:rPr>
              <a:t>10</a:t>
            </a:r>
            <a:r>
              <a:rPr lang="zh-CN" altLang="en-US" sz="1800" dirty="0">
                <a:latin typeface="黑体" panose="02010609060101010101" pitchFamily="49" charset="-122"/>
                <a:ea typeface="黑体" panose="02010609060101010101" pitchFamily="49" charset="-122"/>
              </a:rPr>
              <a:t>显示了每个配置更改与</a:t>
            </a:r>
            <a:r>
              <a:rPr lang="en-US" altLang="zh-CN" sz="1800" dirty="0">
                <a:latin typeface="黑体" panose="02010609060101010101" pitchFamily="49" charset="-122"/>
                <a:ea typeface="黑体" panose="02010609060101010101" pitchFamily="49" charset="-122"/>
              </a:rPr>
              <a:t>CQI</a:t>
            </a:r>
            <a:r>
              <a:rPr lang="zh-CN" altLang="en-US" sz="1800" dirty="0">
                <a:latin typeface="黑体" panose="02010609060101010101" pitchFamily="49" charset="-122"/>
                <a:ea typeface="黑体" panose="02010609060101010101" pitchFamily="49" charset="-122"/>
              </a:rPr>
              <a:t>的历史平均改进的分类准确性的散点图。显然，我们希望为具有高分类精度的建议选择配置更改。</a:t>
            </a:r>
          </a:p>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259218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sz="1800" dirty="0">
                <a:latin typeface="黑体" panose="02010609060101010101" pitchFamily="49" charset="-122"/>
                <a:ea typeface="黑体" panose="02010609060101010101" pitchFamily="49" charset="-122"/>
              </a:rPr>
              <a:t>表</a:t>
            </a:r>
            <a:r>
              <a:rPr lang="en-US" altLang="zh-CN" sz="1800" dirty="0">
                <a:latin typeface="黑体" panose="02010609060101010101" pitchFamily="49" charset="-122"/>
                <a:ea typeface="黑体" panose="02010609060101010101" pitchFamily="49" charset="-122"/>
              </a:rPr>
              <a:t>5</a:t>
            </a:r>
            <a:r>
              <a:rPr lang="zh-CN" altLang="en-US" sz="1800" dirty="0">
                <a:latin typeface="黑体" panose="02010609060101010101" pitchFamily="49" charset="-122"/>
                <a:ea typeface="黑体" panose="02010609060101010101" pitchFamily="49" charset="-122"/>
              </a:rPr>
              <a:t>显示了两家供应商在所有配置更改下的结果。无混淆数据集的准确率和</a:t>
            </a:r>
            <a:r>
              <a:rPr lang="en-US" altLang="zh-CN" sz="1800" dirty="0">
                <a:latin typeface="黑体" panose="02010609060101010101" pitchFamily="49" charset="-122"/>
                <a:ea typeface="黑体" panose="02010609060101010101" pitchFamily="49" charset="-122"/>
              </a:rPr>
              <a:t>F1-score</a:t>
            </a:r>
            <a:r>
              <a:rPr lang="zh-CN" altLang="en-US" sz="1800" dirty="0">
                <a:latin typeface="黑体" panose="02010609060101010101" pitchFamily="49" charset="-122"/>
                <a:ea typeface="黑体" panose="02010609060101010101" pitchFamily="49" charset="-122"/>
              </a:rPr>
              <a:t>优于所有数据集。这证实了避免混淆影响的样本对于生成高质量的配置更改建议是很重要的。精度是</a:t>
            </a:r>
            <a:r>
              <a:rPr lang="en-US" altLang="zh-CN" sz="1800" dirty="0">
                <a:latin typeface="黑体" panose="02010609060101010101" pitchFamily="49" charset="-122"/>
                <a:ea typeface="黑体" panose="02010609060101010101" pitchFamily="49" charset="-122"/>
              </a:rPr>
              <a:t>TP</a:t>
            </a:r>
            <a:r>
              <a:rPr lang="zh-CN" altLang="en-US" sz="1800" dirty="0">
                <a:latin typeface="黑体" panose="02010609060101010101" pitchFamily="49" charset="-122"/>
                <a:ea typeface="黑体" panose="02010609060101010101" pitchFamily="49" charset="-122"/>
              </a:rPr>
              <a:t>与</a:t>
            </a:r>
            <a:r>
              <a:rPr lang="en-US" altLang="zh-CN" sz="1800" dirty="0">
                <a:latin typeface="黑体" panose="02010609060101010101" pitchFamily="49" charset="-122"/>
                <a:ea typeface="黑体" panose="02010609060101010101" pitchFamily="49" charset="-122"/>
              </a:rPr>
              <a:t>TP</a:t>
            </a:r>
            <a:r>
              <a:rPr lang="zh-CN" altLang="en-US" sz="1800" dirty="0">
                <a:latin typeface="黑体" panose="02010609060101010101" pitchFamily="49" charset="-122"/>
                <a:ea typeface="黑体" panose="02010609060101010101" pitchFamily="49" charset="-122"/>
              </a:rPr>
              <a:t>和</a:t>
            </a:r>
            <a:r>
              <a:rPr lang="en-US" altLang="zh-CN" sz="1800" dirty="0">
                <a:latin typeface="黑体" panose="02010609060101010101" pitchFamily="49" charset="-122"/>
                <a:ea typeface="黑体" panose="02010609060101010101" pitchFamily="49" charset="-122"/>
              </a:rPr>
              <a:t>FP</a:t>
            </a:r>
            <a:r>
              <a:rPr lang="zh-CN" altLang="en-US" sz="1800" dirty="0">
                <a:latin typeface="黑体" panose="02010609060101010101" pitchFamily="49" charset="-122"/>
                <a:ea typeface="黑体" panose="02010609060101010101" pitchFamily="49" charset="-122"/>
              </a:rPr>
              <a:t>之和的比值。</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4830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8377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482747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549780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36780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学习和识别配置更改的背景，并对其性能影响进行分类。</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9556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通过对相关配置参数进行识别和分组，捕捉参数之间的依赖关系，减少外部因素对性能影响的混淆，从而优化整体网络性能。</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39680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要确定哪组配置变化对哪类小区有利，就必须利用分类器，找出网络属性与配置变化影响之间的关系。</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79941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仅使用变化聚类无法发现某些参数的相关性，尤其是当相关变化的实施时间跨度较长（如数天）或仅与新功能激活相关时。</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997583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0C811-55FA-8184-F51E-065231127A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8D00E1-0AAE-3933-2298-E1A8575A6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73D591-B26C-30BC-A3FF-7BA43A95608D}"/>
              </a:ext>
            </a:extLst>
          </p:cNvPr>
          <p:cNvSpPr>
            <a:spLocks noGrp="1"/>
          </p:cNvSpPr>
          <p:nvPr>
            <p:ph type="dt" sz="half" idx="10"/>
          </p:nvPr>
        </p:nvSpPr>
        <p:spPr/>
        <p:txBody>
          <a:bodyPr/>
          <a:lstStyle/>
          <a:p>
            <a:fld id="{146F87E1-CC00-4F65-A375-666208D79BC5}" type="datetimeFigureOut">
              <a:rPr lang="zh-CN" altLang="en-US" smtClean="0"/>
              <a:t>2024/6/26</a:t>
            </a:fld>
            <a:endParaRPr lang="zh-CN" altLang="en-US"/>
          </a:p>
        </p:txBody>
      </p:sp>
      <p:sp>
        <p:nvSpPr>
          <p:cNvPr id="5" name="页脚占位符 4">
            <a:extLst>
              <a:ext uri="{FF2B5EF4-FFF2-40B4-BE49-F238E27FC236}">
                <a16:creationId xmlns:a16="http://schemas.microsoft.com/office/drawing/2014/main" id="{66A4FFD4-57EA-C732-5F9E-AB0BBD4133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90B792-2B45-B363-6724-AE3DCBB109F5}"/>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69638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7CE8F-8578-9B89-84B3-B8B5AA807C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B0BD34-E1D1-6010-D965-488A9604A65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AC2A4D-36CD-7D6C-2648-22507ED1DF7E}"/>
              </a:ext>
            </a:extLst>
          </p:cNvPr>
          <p:cNvSpPr>
            <a:spLocks noGrp="1"/>
          </p:cNvSpPr>
          <p:nvPr>
            <p:ph type="dt" sz="half" idx="10"/>
          </p:nvPr>
        </p:nvSpPr>
        <p:spPr/>
        <p:txBody>
          <a:bodyPr/>
          <a:lstStyle/>
          <a:p>
            <a:fld id="{146F87E1-CC00-4F65-A375-666208D79BC5}" type="datetimeFigureOut">
              <a:rPr lang="zh-CN" altLang="en-US" smtClean="0"/>
              <a:t>2024/6/26</a:t>
            </a:fld>
            <a:endParaRPr lang="zh-CN" altLang="en-US"/>
          </a:p>
        </p:txBody>
      </p:sp>
      <p:sp>
        <p:nvSpPr>
          <p:cNvPr id="5" name="页脚占位符 4">
            <a:extLst>
              <a:ext uri="{FF2B5EF4-FFF2-40B4-BE49-F238E27FC236}">
                <a16:creationId xmlns:a16="http://schemas.microsoft.com/office/drawing/2014/main" id="{9A3794A8-CBC0-6319-3BE9-61DF5E4A14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9CEA29-A985-3D0D-3111-3CC674CDD120}"/>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84467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42D4EE7-D7BB-C404-FCB4-A76980BBB5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6D2DB27-FB90-FD71-0FEF-88F38CBCB7E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BA031A-EF2D-D0B2-2FFA-077E9E26AEB3}"/>
              </a:ext>
            </a:extLst>
          </p:cNvPr>
          <p:cNvSpPr>
            <a:spLocks noGrp="1"/>
          </p:cNvSpPr>
          <p:nvPr>
            <p:ph type="dt" sz="half" idx="10"/>
          </p:nvPr>
        </p:nvSpPr>
        <p:spPr/>
        <p:txBody>
          <a:bodyPr/>
          <a:lstStyle/>
          <a:p>
            <a:fld id="{146F87E1-CC00-4F65-A375-666208D79BC5}" type="datetimeFigureOut">
              <a:rPr lang="zh-CN" altLang="en-US" smtClean="0"/>
              <a:t>2024/6/26</a:t>
            </a:fld>
            <a:endParaRPr lang="zh-CN" altLang="en-US"/>
          </a:p>
        </p:txBody>
      </p:sp>
      <p:sp>
        <p:nvSpPr>
          <p:cNvPr id="5" name="页脚占位符 4">
            <a:extLst>
              <a:ext uri="{FF2B5EF4-FFF2-40B4-BE49-F238E27FC236}">
                <a16:creationId xmlns:a16="http://schemas.microsoft.com/office/drawing/2014/main" id="{F206C6F2-62DB-5A61-7FC3-DE32F3A187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E95927-F275-B590-78A9-DA6BC4A5BA27}"/>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55708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C5609-5C88-5916-9EA7-403BA9DCC4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8431A8-DCAE-21A9-8D04-28D273C8820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1C1F40-C1EB-0371-A85E-F760F1938A4E}"/>
              </a:ext>
            </a:extLst>
          </p:cNvPr>
          <p:cNvSpPr>
            <a:spLocks noGrp="1"/>
          </p:cNvSpPr>
          <p:nvPr>
            <p:ph type="dt" sz="half" idx="10"/>
          </p:nvPr>
        </p:nvSpPr>
        <p:spPr/>
        <p:txBody>
          <a:bodyPr/>
          <a:lstStyle/>
          <a:p>
            <a:fld id="{146F87E1-CC00-4F65-A375-666208D79BC5}" type="datetimeFigureOut">
              <a:rPr lang="zh-CN" altLang="en-US" smtClean="0"/>
              <a:t>2024/6/26</a:t>
            </a:fld>
            <a:endParaRPr lang="zh-CN" altLang="en-US"/>
          </a:p>
        </p:txBody>
      </p:sp>
      <p:sp>
        <p:nvSpPr>
          <p:cNvPr id="5" name="页脚占位符 4">
            <a:extLst>
              <a:ext uri="{FF2B5EF4-FFF2-40B4-BE49-F238E27FC236}">
                <a16:creationId xmlns:a16="http://schemas.microsoft.com/office/drawing/2014/main" id="{6EBAAAD7-E063-4525-F1A5-C5ABE4B26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C89D6F-3538-F5C7-9EE7-B9A8B099B989}"/>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19493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9E79C-8E98-7FAE-182C-B9B356440F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9A58AA-35BA-25F2-D863-72CB29E40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C5620E-57A3-196A-CF8F-84D0765AD55B}"/>
              </a:ext>
            </a:extLst>
          </p:cNvPr>
          <p:cNvSpPr>
            <a:spLocks noGrp="1"/>
          </p:cNvSpPr>
          <p:nvPr>
            <p:ph type="dt" sz="half" idx="10"/>
          </p:nvPr>
        </p:nvSpPr>
        <p:spPr/>
        <p:txBody>
          <a:bodyPr/>
          <a:lstStyle/>
          <a:p>
            <a:fld id="{146F87E1-CC00-4F65-A375-666208D79BC5}" type="datetimeFigureOut">
              <a:rPr lang="zh-CN" altLang="en-US" smtClean="0"/>
              <a:t>2024/6/26</a:t>
            </a:fld>
            <a:endParaRPr lang="zh-CN" altLang="en-US"/>
          </a:p>
        </p:txBody>
      </p:sp>
      <p:sp>
        <p:nvSpPr>
          <p:cNvPr id="5" name="页脚占位符 4">
            <a:extLst>
              <a:ext uri="{FF2B5EF4-FFF2-40B4-BE49-F238E27FC236}">
                <a16:creationId xmlns:a16="http://schemas.microsoft.com/office/drawing/2014/main" id="{C21C3FFD-A2F9-EE3A-0098-23A9A2A909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9EAEEA-C1C5-F5AF-8285-C4BA2DCFF207}"/>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08136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66E0D-EA75-FC36-E8AF-67C66B5CCB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944E33-F544-ADDB-6534-0B208A6528E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60170F2-589D-B009-A3E5-3C3801F32E7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0CC41C-9AF5-4C80-580F-4F8E36FCC728}"/>
              </a:ext>
            </a:extLst>
          </p:cNvPr>
          <p:cNvSpPr>
            <a:spLocks noGrp="1"/>
          </p:cNvSpPr>
          <p:nvPr>
            <p:ph type="dt" sz="half" idx="10"/>
          </p:nvPr>
        </p:nvSpPr>
        <p:spPr/>
        <p:txBody>
          <a:bodyPr/>
          <a:lstStyle/>
          <a:p>
            <a:fld id="{146F87E1-CC00-4F65-A375-666208D79BC5}" type="datetimeFigureOut">
              <a:rPr lang="zh-CN" altLang="en-US" smtClean="0"/>
              <a:t>2024/6/26</a:t>
            </a:fld>
            <a:endParaRPr lang="zh-CN" altLang="en-US"/>
          </a:p>
        </p:txBody>
      </p:sp>
      <p:sp>
        <p:nvSpPr>
          <p:cNvPr id="6" name="页脚占位符 5">
            <a:extLst>
              <a:ext uri="{FF2B5EF4-FFF2-40B4-BE49-F238E27FC236}">
                <a16:creationId xmlns:a16="http://schemas.microsoft.com/office/drawing/2014/main" id="{74623B4D-903E-423E-7611-2C6F155A61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BFBF8F-59F8-E421-C390-E4A1642BCB28}"/>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581486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64B50-05BC-0F37-E626-1ED502E936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7373C3-8A03-3966-F1F5-1D3A53426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A19676A-4139-AF94-F5A9-5978A36BA4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F2EC21D-694A-E19D-A362-65498639F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B04DF3-583A-42CF-D369-1C436191E6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D66E034-8A4A-48F7-BF96-EE427B30E5A2}"/>
              </a:ext>
            </a:extLst>
          </p:cNvPr>
          <p:cNvSpPr>
            <a:spLocks noGrp="1"/>
          </p:cNvSpPr>
          <p:nvPr>
            <p:ph type="dt" sz="half" idx="10"/>
          </p:nvPr>
        </p:nvSpPr>
        <p:spPr/>
        <p:txBody>
          <a:bodyPr/>
          <a:lstStyle/>
          <a:p>
            <a:fld id="{146F87E1-CC00-4F65-A375-666208D79BC5}" type="datetimeFigureOut">
              <a:rPr lang="zh-CN" altLang="en-US" smtClean="0"/>
              <a:t>2024/6/26</a:t>
            </a:fld>
            <a:endParaRPr lang="zh-CN" altLang="en-US"/>
          </a:p>
        </p:txBody>
      </p:sp>
      <p:sp>
        <p:nvSpPr>
          <p:cNvPr id="8" name="页脚占位符 7">
            <a:extLst>
              <a:ext uri="{FF2B5EF4-FFF2-40B4-BE49-F238E27FC236}">
                <a16:creationId xmlns:a16="http://schemas.microsoft.com/office/drawing/2014/main" id="{6E4A58C0-7DDC-41DA-911C-93EB18B1AC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1F2B09-A80B-E1C8-7708-5F5878439A3A}"/>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203738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3F1A1-68EB-CFF1-6CBE-47D7F9768C8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3D76D0-E86D-644A-2F38-CA48F6A0AA7C}"/>
              </a:ext>
            </a:extLst>
          </p:cNvPr>
          <p:cNvSpPr>
            <a:spLocks noGrp="1"/>
          </p:cNvSpPr>
          <p:nvPr>
            <p:ph type="dt" sz="half" idx="10"/>
          </p:nvPr>
        </p:nvSpPr>
        <p:spPr/>
        <p:txBody>
          <a:bodyPr/>
          <a:lstStyle/>
          <a:p>
            <a:fld id="{146F87E1-CC00-4F65-A375-666208D79BC5}" type="datetimeFigureOut">
              <a:rPr lang="zh-CN" altLang="en-US" smtClean="0"/>
              <a:t>2024/6/26</a:t>
            </a:fld>
            <a:endParaRPr lang="zh-CN" altLang="en-US"/>
          </a:p>
        </p:txBody>
      </p:sp>
      <p:sp>
        <p:nvSpPr>
          <p:cNvPr id="4" name="页脚占位符 3">
            <a:extLst>
              <a:ext uri="{FF2B5EF4-FFF2-40B4-BE49-F238E27FC236}">
                <a16:creationId xmlns:a16="http://schemas.microsoft.com/office/drawing/2014/main" id="{05A56E60-4798-296C-A9AE-0D454528EC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DAB339-B341-A488-4D0F-F25E866927FA}"/>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29578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79E470-DECA-8F63-5604-44568216A5AA}"/>
              </a:ext>
            </a:extLst>
          </p:cNvPr>
          <p:cNvSpPr>
            <a:spLocks noGrp="1"/>
          </p:cNvSpPr>
          <p:nvPr>
            <p:ph type="dt" sz="half" idx="10"/>
          </p:nvPr>
        </p:nvSpPr>
        <p:spPr/>
        <p:txBody>
          <a:bodyPr/>
          <a:lstStyle/>
          <a:p>
            <a:fld id="{146F87E1-CC00-4F65-A375-666208D79BC5}" type="datetimeFigureOut">
              <a:rPr lang="zh-CN" altLang="en-US" smtClean="0"/>
              <a:t>2024/6/26</a:t>
            </a:fld>
            <a:endParaRPr lang="zh-CN" altLang="en-US"/>
          </a:p>
        </p:txBody>
      </p:sp>
      <p:sp>
        <p:nvSpPr>
          <p:cNvPr id="3" name="页脚占位符 2">
            <a:extLst>
              <a:ext uri="{FF2B5EF4-FFF2-40B4-BE49-F238E27FC236}">
                <a16:creationId xmlns:a16="http://schemas.microsoft.com/office/drawing/2014/main" id="{FD3CE726-0F1A-9A8C-73C8-57012EEF9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1966C6B-E9BB-6BF1-1353-0B6E1AD1A11C}"/>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93149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5E664-428C-D42F-A6C2-91A92167A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598313-6EEE-5232-562B-0F5EAA31B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8B8DFD-F855-B190-BF14-ED06D5409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AD7C19-2489-5F0A-A844-9FD0761DA66E}"/>
              </a:ext>
            </a:extLst>
          </p:cNvPr>
          <p:cNvSpPr>
            <a:spLocks noGrp="1"/>
          </p:cNvSpPr>
          <p:nvPr>
            <p:ph type="dt" sz="half" idx="10"/>
          </p:nvPr>
        </p:nvSpPr>
        <p:spPr/>
        <p:txBody>
          <a:bodyPr/>
          <a:lstStyle/>
          <a:p>
            <a:fld id="{146F87E1-CC00-4F65-A375-666208D79BC5}" type="datetimeFigureOut">
              <a:rPr lang="zh-CN" altLang="en-US" smtClean="0"/>
              <a:t>2024/6/26</a:t>
            </a:fld>
            <a:endParaRPr lang="zh-CN" altLang="en-US"/>
          </a:p>
        </p:txBody>
      </p:sp>
      <p:sp>
        <p:nvSpPr>
          <p:cNvPr id="6" name="页脚占位符 5">
            <a:extLst>
              <a:ext uri="{FF2B5EF4-FFF2-40B4-BE49-F238E27FC236}">
                <a16:creationId xmlns:a16="http://schemas.microsoft.com/office/drawing/2014/main" id="{34792B8F-DCD9-CEC6-45F0-3DAB7E16F0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825AFF-1DC9-4F86-6442-48CD74037A9D}"/>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84337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D3DCD-3E6C-421E-EFAC-3F7507FD88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0239FA-F70F-A0D9-FFFC-704328DDF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7D9F-F723-A6C7-9E67-12416A33D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8CD5EF-B9CC-289B-AF6F-F80745F7E439}"/>
              </a:ext>
            </a:extLst>
          </p:cNvPr>
          <p:cNvSpPr>
            <a:spLocks noGrp="1"/>
          </p:cNvSpPr>
          <p:nvPr>
            <p:ph type="dt" sz="half" idx="10"/>
          </p:nvPr>
        </p:nvSpPr>
        <p:spPr/>
        <p:txBody>
          <a:bodyPr/>
          <a:lstStyle/>
          <a:p>
            <a:fld id="{146F87E1-CC00-4F65-A375-666208D79BC5}" type="datetimeFigureOut">
              <a:rPr lang="zh-CN" altLang="en-US" smtClean="0"/>
              <a:t>2024/6/26</a:t>
            </a:fld>
            <a:endParaRPr lang="zh-CN" altLang="en-US"/>
          </a:p>
        </p:txBody>
      </p:sp>
      <p:sp>
        <p:nvSpPr>
          <p:cNvPr id="6" name="页脚占位符 5">
            <a:extLst>
              <a:ext uri="{FF2B5EF4-FFF2-40B4-BE49-F238E27FC236}">
                <a16:creationId xmlns:a16="http://schemas.microsoft.com/office/drawing/2014/main" id="{944AA657-5D16-1F44-027C-723902803B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B2EDD2-6D24-BA94-1C91-67FC92CC33CC}"/>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99280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5C8B0F-7991-E54D-5361-876FD7DBA6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4BA379-BD01-9733-5EF2-96C5601F7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CBF368-025A-8F44-69F1-74146B478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F87E1-CC00-4F65-A375-666208D79BC5}" type="datetimeFigureOut">
              <a:rPr lang="zh-CN" altLang="en-US" smtClean="0"/>
              <a:t>2024/6/26</a:t>
            </a:fld>
            <a:endParaRPr lang="zh-CN" altLang="en-US"/>
          </a:p>
        </p:txBody>
      </p:sp>
      <p:sp>
        <p:nvSpPr>
          <p:cNvPr id="5" name="页脚占位符 4">
            <a:extLst>
              <a:ext uri="{FF2B5EF4-FFF2-40B4-BE49-F238E27FC236}">
                <a16:creationId xmlns:a16="http://schemas.microsoft.com/office/drawing/2014/main" id="{26F2EA7E-D793-DE2D-6C26-56B701A2F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EBE6AE-9148-3F1C-B8E5-A78210FA5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284676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635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F8C87BFF-2982-AF4C-A26F-F21FA43EFD41}"/>
              </a:ext>
            </a:extLst>
          </p:cNvPr>
          <p:cNvSpPr/>
          <p:nvPr/>
        </p:nvSpPr>
        <p:spPr>
          <a:xfrm>
            <a:off x="-6350" y="1429225"/>
            <a:ext cx="12192000" cy="2738633"/>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              </a:t>
            </a:r>
            <a:endParaRPr lang="zh-CN" altLang="en-US" sz="28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7E68AB25-2BFC-A54A-BE99-D5759BC1D775}"/>
              </a:ext>
            </a:extLst>
          </p:cNvPr>
          <p:cNvSpPr txBox="1"/>
          <p:nvPr/>
        </p:nvSpPr>
        <p:spPr>
          <a:xfrm>
            <a:off x="9670598" y="4782294"/>
            <a:ext cx="2146722" cy="923330"/>
          </a:xfrm>
          <a:prstGeom prst="rect">
            <a:avLst/>
          </a:prstGeom>
          <a:noFill/>
        </p:spPr>
        <p:txBody>
          <a:bodyPr wrap="square" rtlCol="0">
            <a:spAutoFit/>
          </a:bodyPr>
          <a:lstStyle/>
          <a:p>
            <a:r>
              <a:rPr lang="zh-CN" altLang="en-US" b="1" dirty="0">
                <a:solidFill>
                  <a:srgbClr val="453D3A"/>
                </a:solidFill>
                <a:latin typeface="宋体" panose="02010600030101010101" pitchFamily="2" charset="-122"/>
                <a:ea typeface="宋体" panose="02010600030101010101" pitchFamily="2" charset="-122"/>
              </a:rPr>
              <a:t>汇报人：方如意</a:t>
            </a:r>
            <a:endParaRPr lang="en-US" altLang="zh-CN" b="1" dirty="0">
              <a:solidFill>
                <a:srgbClr val="453D3A"/>
              </a:solidFill>
              <a:latin typeface="宋体" panose="02010600030101010101" pitchFamily="2" charset="-122"/>
              <a:ea typeface="宋体" panose="02010600030101010101" pitchFamily="2" charset="-122"/>
            </a:endParaRPr>
          </a:p>
          <a:p>
            <a:endParaRPr lang="en-US" altLang="zh-CN" b="1" dirty="0">
              <a:solidFill>
                <a:srgbClr val="453D3A"/>
              </a:solidFill>
              <a:latin typeface="宋体" panose="02010600030101010101" pitchFamily="2" charset="-122"/>
              <a:ea typeface="宋体" panose="02010600030101010101" pitchFamily="2" charset="-122"/>
            </a:endParaRPr>
          </a:p>
          <a:p>
            <a:r>
              <a:rPr lang="zh-CN" altLang="en-US" b="1" dirty="0">
                <a:solidFill>
                  <a:srgbClr val="453D3A"/>
                </a:solidFill>
                <a:latin typeface="宋体" panose="02010600030101010101" pitchFamily="2" charset="-122"/>
                <a:ea typeface="宋体" panose="02010600030101010101" pitchFamily="2" charset="-122"/>
              </a:rPr>
              <a:t>日期：</a:t>
            </a:r>
            <a:r>
              <a:rPr lang="en-US" altLang="zh-CN" b="1" dirty="0">
                <a:solidFill>
                  <a:srgbClr val="453D3A"/>
                </a:solidFill>
                <a:latin typeface="宋体" panose="02010600030101010101" pitchFamily="2" charset="-122"/>
                <a:ea typeface="宋体" panose="02010600030101010101" pitchFamily="2" charset="-122"/>
              </a:rPr>
              <a:t>2024.6.26</a:t>
            </a:r>
            <a:endParaRPr lang="zh-CN" altLang="en-US" b="1" dirty="0">
              <a:solidFill>
                <a:srgbClr val="453D3A"/>
              </a:solidFill>
              <a:latin typeface="宋体" panose="02010600030101010101" pitchFamily="2" charset="-122"/>
              <a:ea typeface="宋体" panose="02010600030101010101" pitchFamily="2" charset="-122"/>
            </a:endParaRPr>
          </a:p>
        </p:txBody>
      </p:sp>
      <p:sp>
        <p:nvSpPr>
          <p:cNvPr id="24" name="Freeform 5">
            <a:extLst>
              <a:ext uri="{FF2B5EF4-FFF2-40B4-BE49-F238E27FC236}">
                <a16:creationId xmlns:a16="http://schemas.microsoft.com/office/drawing/2014/main" id="{F5001039-9873-5140-A171-6462E222E194}"/>
              </a:ext>
            </a:extLst>
          </p:cNvPr>
          <p:cNvSpPr>
            <a:spLocks noEditPoints="1"/>
          </p:cNvSpPr>
          <p:nvPr/>
        </p:nvSpPr>
        <p:spPr bwMode="auto">
          <a:xfrm>
            <a:off x="11313647" y="267307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5" name="图片 24" descr="2015916225123342.jpg">
            <a:extLst>
              <a:ext uri="{FF2B5EF4-FFF2-40B4-BE49-F238E27FC236}">
                <a16:creationId xmlns:a16="http://schemas.microsoft.com/office/drawing/2014/main" id="{4A86B1D0-F096-8947-A3EA-15CDA9EE98B7}"/>
              </a:ext>
            </a:extLst>
          </p:cNvPr>
          <p:cNvPicPr>
            <a:picLocks noChangeAspect="1"/>
          </p:cNvPicPr>
          <p:nvPr/>
        </p:nvPicPr>
        <p:blipFill>
          <a:blip r:embed="rId4" cstate="print"/>
          <a:stretch>
            <a:fillRect/>
          </a:stretch>
        </p:blipFill>
        <p:spPr>
          <a:xfrm>
            <a:off x="154387" y="1641594"/>
            <a:ext cx="2466589" cy="2004366"/>
          </a:xfrm>
          <a:prstGeom prst="rect">
            <a:avLst/>
          </a:prstGeom>
        </p:spPr>
      </p:pic>
      <p:pic>
        <p:nvPicPr>
          <p:cNvPr id="26" name="图片 25">
            <a:extLst>
              <a:ext uri="{FF2B5EF4-FFF2-40B4-BE49-F238E27FC236}">
                <a16:creationId xmlns:a16="http://schemas.microsoft.com/office/drawing/2014/main" id="{F9915D39-82C2-C34E-BC15-E2D697034ABB}"/>
              </a:ext>
            </a:extLst>
          </p:cNvPr>
          <p:cNvPicPr>
            <a:picLocks noChangeAspect="1"/>
          </p:cNvPicPr>
          <p:nvPr/>
        </p:nvPicPr>
        <p:blipFill>
          <a:blip r:link="rId5"/>
          <a:stretch>
            <a:fillRect/>
          </a:stretch>
        </p:blipFill>
        <p:spPr>
          <a:xfrm>
            <a:off x="1222195" y="701483"/>
            <a:ext cx="63500" cy="76200"/>
          </a:xfrm>
          <a:prstGeom prst="rect">
            <a:avLst/>
          </a:prstGeom>
        </p:spPr>
      </p:pic>
      <p:sp>
        <p:nvSpPr>
          <p:cNvPr id="2" name="文本框 1">
            <a:extLst>
              <a:ext uri="{FF2B5EF4-FFF2-40B4-BE49-F238E27FC236}">
                <a16:creationId xmlns:a16="http://schemas.microsoft.com/office/drawing/2014/main" id="{B291280A-89D2-0F43-425C-2F338B1255C2}"/>
              </a:ext>
            </a:extLst>
          </p:cNvPr>
          <p:cNvSpPr txBox="1"/>
          <p:nvPr/>
        </p:nvSpPr>
        <p:spPr>
          <a:xfrm>
            <a:off x="2870168" y="1984117"/>
            <a:ext cx="8264410" cy="1815882"/>
          </a:xfrm>
          <a:prstGeom prst="rect">
            <a:avLst/>
          </a:prstGeom>
          <a:noFill/>
        </p:spPr>
        <p:txBody>
          <a:bodyPr wrap="square" rtlCol="0">
            <a:spAutoFit/>
          </a:bodyPr>
          <a:lstStyle/>
          <a:p>
            <a:pPr algn="just">
              <a:lnSpc>
                <a:spcPct val="150000"/>
              </a:lnSpc>
            </a:pPr>
            <a:r>
              <a:rPr lang="en-US" altLang="zh-CN" sz="28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Chroma: Learning and Using Network Contexts to</a:t>
            </a:r>
          </a:p>
          <a:p>
            <a:pPr algn="just">
              <a:lnSpc>
                <a:spcPct val="150000"/>
              </a:lnSpc>
            </a:pPr>
            <a:r>
              <a:rPr lang="en-US" altLang="zh-CN" sz="28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Reinforce Performance Improving Configurations</a:t>
            </a:r>
          </a:p>
          <a:p>
            <a:pPr algn="r"/>
            <a:r>
              <a:rPr lang="zh-CN" altLang="en-US" sz="28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ACM </a:t>
            </a:r>
            <a:r>
              <a:rPr lang="en-US" altLang="zh-CN" sz="2800" b="1"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MobiCom</a:t>
            </a:r>
            <a:r>
              <a:rPr lang="en-US" altLang="zh-CN" sz="28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’23</a:t>
            </a:r>
            <a:r>
              <a:rPr lang="zh-CN" altLang="en-US" sz="28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 name="文本框 4">
            <a:extLst>
              <a:ext uri="{FF2B5EF4-FFF2-40B4-BE49-F238E27FC236}">
                <a16:creationId xmlns:a16="http://schemas.microsoft.com/office/drawing/2014/main" id="{CCBB9AE1-57E2-9146-6D17-7845182F48B0}"/>
              </a:ext>
            </a:extLst>
          </p:cNvPr>
          <p:cNvSpPr txBox="1"/>
          <p:nvPr/>
        </p:nvSpPr>
        <p:spPr>
          <a:xfrm>
            <a:off x="154387" y="4750752"/>
            <a:ext cx="8888837" cy="1077218"/>
          </a:xfrm>
          <a:prstGeom prst="rect">
            <a:avLst/>
          </a:prstGeom>
          <a:noFill/>
        </p:spPr>
        <p:txBody>
          <a:bodyPr wrap="square">
            <a:spAutoFit/>
          </a:bodyPr>
          <a:lstStyle/>
          <a:p>
            <a:pPr algn="just"/>
            <a:r>
              <a:rPr lang="en-US" altLang="zh-CN" sz="1600" dirty="0" err="1">
                <a:latin typeface="Times New Roman" panose="02020603050405020304" pitchFamily="18" charset="0"/>
                <a:cs typeface="Times New Roman" panose="02020603050405020304" pitchFamily="18" charset="0"/>
              </a:rPr>
              <a:t>Changhan</a:t>
            </a:r>
            <a:r>
              <a:rPr lang="en-US" altLang="zh-CN" sz="1600" dirty="0">
                <a:latin typeface="Times New Roman" panose="02020603050405020304" pitchFamily="18" charset="0"/>
                <a:cs typeface="Times New Roman" panose="02020603050405020304" pitchFamily="18" charset="0"/>
              </a:rPr>
              <a:t> Ge†, </a:t>
            </a:r>
            <a:r>
              <a:rPr lang="en-US" altLang="zh-CN" sz="1600" dirty="0" err="1">
                <a:latin typeface="Times New Roman" panose="02020603050405020304" pitchFamily="18" charset="0"/>
                <a:cs typeface="Times New Roman" panose="02020603050405020304" pitchFamily="18" charset="0"/>
              </a:rPr>
              <a:t>Zihui</a:t>
            </a:r>
            <a:r>
              <a:rPr lang="en-US" altLang="zh-CN" sz="1600" dirty="0">
                <a:latin typeface="Times New Roman" panose="02020603050405020304" pitchFamily="18" charset="0"/>
                <a:cs typeface="Times New Roman" panose="02020603050405020304" pitchFamily="18" charset="0"/>
              </a:rPr>
              <a:t> Ge‡, Xuan Liu‡, Ajay </a:t>
            </a:r>
            <a:r>
              <a:rPr lang="en-US" altLang="zh-CN" sz="1600" dirty="0" err="1">
                <a:latin typeface="Times New Roman" panose="02020603050405020304" pitchFamily="18" charset="0"/>
                <a:cs typeface="Times New Roman" panose="02020603050405020304" pitchFamily="18" charset="0"/>
              </a:rPr>
              <a:t>Mahimkar</a:t>
            </a:r>
            <a:r>
              <a:rPr lang="en-US" altLang="zh-CN" sz="1600" dirty="0">
                <a:latin typeface="Times New Roman" panose="02020603050405020304" pitchFamily="18" charset="0"/>
                <a:cs typeface="Times New Roman" panose="02020603050405020304" pitchFamily="18" charset="0"/>
              </a:rPr>
              <a:t>‡, Yusef </a:t>
            </a:r>
            <a:r>
              <a:rPr lang="en-US" altLang="zh-CN" sz="1600" dirty="0" err="1">
                <a:latin typeface="Times New Roman" panose="02020603050405020304" pitchFamily="18" charset="0"/>
                <a:cs typeface="Times New Roman" panose="02020603050405020304" pitchFamily="18" charset="0"/>
              </a:rPr>
              <a:t>Shaqalle</a:t>
            </a:r>
            <a:r>
              <a:rPr lang="en-US" altLang="zh-CN" sz="1600" dirty="0">
                <a:latin typeface="Times New Roman" panose="02020603050405020304" pitchFamily="18" charset="0"/>
                <a:cs typeface="Times New Roman" panose="02020603050405020304" pitchFamily="18" charset="0"/>
              </a:rPr>
              <a:t>‡, Yu Xiang‡, </a:t>
            </a:r>
            <a:r>
              <a:rPr lang="en-US" altLang="zh-CN" sz="1600" dirty="0" err="1">
                <a:latin typeface="Times New Roman" panose="02020603050405020304" pitchFamily="18" charset="0"/>
                <a:cs typeface="Times New Roman" panose="02020603050405020304" pitchFamily="18" charset="0"/>
              </a:rPr>
              <a:t>Shomik</a:t>
            </a:r>
            <a:r>
              <a:rPr lang="en-US" altLang="zh-CN" sz="1600" dirty="0">
                <a:latin typeface="Times New Roman" panose="02020603050405020304" pitchFamily="18" charset="0"/>
                <a:cs typeface="Times New Roman" panose="02020603050405020304" pitchFamily="18" charset="0"/>
              </a:rPr>
              <a:t> Pathak‡. 2023. Chroma: Learning and Using Network Contexts to Reinforce Performance Improving</a:t>
            </a:r>
          </a:p>
          <a:p>
            <a:pPr algn="just"/>
            <a:r>
              <a:rPr lang="en-US" altLang="zh-CN" sz="1600" dirty="0">
                <a:latin typeface="Times New Roman" panose="02020603050405020304" pitchFamily="18" charset="0"/>
                <a:cs typeface="Times New Roman" panose="02020603050405020304" pitchFamily="18" charset="0"/>
              </a:rPr>
              <a:t>Configurations. In The 29th Annual International Conference on Mobile Computing and Networking (ACM </a:t>
            </a:r>
            <a:r>
              <a:rPr lang="en-US" altLang="zh-CN" sz="1600" dirty="0" err="1">
                <a:latin typeface="Times New Roman" panose="02020603050405020304" pitchFamily="18" charset="0"/>
                <a:cs typeface="Times New Roman" panose="02020603050405020304" pitchFamily="18" charset="0"/>
              </a:rPr>
              <a:t>MobiCom</a:t>
            </a:r>
            <a:r>
              <a:rPr lang="en-US" altLang="zh-CN" sz="1600" dirty="0">
                <a:latin typeface="Times New Roman" panose="02020603050405020304" pitchFamily="18" charset="0"/>
                <a:cs typeface="Times New Roman" panose="02020603050405020304" pitchFamily="18" charset="0"/>
              </a:rPr>
              <a:t> ’23), October 2–6, 2023, Madrid, Spain. </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4580100" cy="461665"/>
          </a:xfrm>
          <a:prstGeom prst="rect">
            <a:avLst/>
          </a:prstGeom>
          <a:noFill/>
        </p:spPr>
        <p:txBody>
          <a:bodyPr wrap="none"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Chroma design and implementation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F3B0A9B9-F14E-C8B8-6849-7BCB2D3E9B11}"/>
              </a:ext>
            </a:extLst>
          </p:cNvPr>
          <p:cNvSpPr/>
          <p:nvPr/>
        </p:nvSpPr>
        <p:spPr>
          <a:xfrm>
            <a:off x="1036320" y="2978851"/>
            <a:ext cx="4805680" cy="200004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000000"/>
                </a:solidFill>
                <a:effectLst/>
                <a:latin typeface="Times New Roman" panose="02020603050405020304" pitchFamily="18" charset="0"/>
                <a:cs typeface="Times New Roman" panose="02020603050405020304" pitchFamily="18" charset="0"/>
              </a:rPr>
              <a:t>Candidate assertion</a:t>
            </a:r>
            <a:r>
              <a:rPr lang="zh-CN" altLang="en-US" sz="1800" b="1" dirty="0">
                <a:solidFill>
                  <a:srgbClr val="000000"/>
                </a:solidFill>
                <a:effectLst/>
                <a:latin typeface="Times New Roman" panose="02020603050405020304" pitchFamily="18" charset="0"/>
                <a:cs typeface="Times New Roman" panose="02020603050405020304" pitchFamily="18" charset="0"/>
              </a:rPr>
              <a:t>：</a:t>
            </a:r>
            <a:br>
              <a:rPr lang="en-US" altLang="zh-CN" dirty="0">
                <a:latin typeface="Times New Roman" panose="02020603050405020304" pitchFamily="18" charset="0"/>
                <a:cs typeface="Times New Roman" panose="02020603050405020304" pitchFamily="18" charset="0"/>
              </a:rPr>
            </a:br>
            <a:endParaRPr lang="en-US" altLang="zh-CN" sz="1800" dirty="0">
              <a:solidFill>
                <a:srgbClr val="000000"/>
              </a:solidFill>
              <a:effectLst/>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Check the current configuration of the candidate BTSs to ensure that they match the recommended initial state, remove the unmatched candidate BTSs, and generate a new candidate set.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C94AC9D6-420C-557C-17AD-AE9818454982}"/>
              </a:ext>
            </a:extLst>
          </p:cNvPr>
          <p:cNvSpPr txBox="1"/>
          <p:nvPr/>
        </p:nvSpPr>
        <p:spPr>
          <a:xfrm>
            <a:off x="996047" y="1133478"/>
            <a:ext cx="10187206" cy="646331"/>
          </a:xfrm>
          <a:prstGeom prst="rect">
            <a:avLst/>
          </a:prstGeom>
          <a:noFill/>
        </p:spPr>
        <p:txBody>
          <a:bodyPr wrap="square">
            <a:spAutoFit/>
          </a:bodyPr>
          <a:lstStyle/>
          <a:p>
            <a:r>
              <a:rPr lang="en-US" altLang="zh-CN" b="1" dirty="0">
                <a:solidFill>
                  <a:srgbClr val="000000"/>
                </a:solidFill>
                <a:latin typeface="Times New Roman" panose="02020603050405020304" pitchFamily="18" charset="0"/>
                <a:cs typeface="Times New Roman" panose="02020603050405020304" pitchFamily="18" charset="0"/>
              </a:rPr>
              <a:t>(5) </a:t>
            </a:r>
            <a:r>
              <a:rPr lang="en-US" altLang="zh-CN" sz="1800" b="1" i="0" dirty="0">
                <a:solidFill>
                  <a:srgbClr val="000000"/>
                </a:solidFill>
                <a:effectLst/>
                <a:latin typeface="Times New Roman" panose="02020603050405020304" pitchFamily="18" charset="0"/>
                <a:cs typeface="Times New Roman" panose="02020603050405020304" pitchFamily="18" charset="0"/>
              </a:rPr>
              <a:t>Assertion, recommendation and trial</a:t>
            </a:r>
          </a:p>
          <a:p>
            <a:r>
              <a:rPr lang="zh-CN" altLang="en-US" b="1" dirty="0">
                <a:latin typeface="Times New Roman" panose="02020603050405020304" pitchFamily="18" charset="0"/>
                <a:cs typeface="Times New Roman" panose="02020603050405020304" pitchFamily="18" charset="0"/>
              </a:rPr>
              <a:t>Purpose: </a:t>
            </a:r>
            <a:r>
              <a:rPr lang="en-US" altLang="zh-CN" dirty="0">
                <a:latin typeface="Times New Roman" panose="02020603050405020304" pitchFamily="18" charset="0"/>
                <a:cs typeface="Times New Roman" panose="02020603050405020304" pitchFamily="18" charset="0"/>
              </a:rPr>
              <a:t>perform a two-step assertion for the safety of recommendation.</a:t>
            </a:r>
            <a:endParaRPr lang="zh-CN"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31BA2EFB-BB5E-EE89-422A-B27A0147C1DA}"/>
              </a:ext>
            </a:extLst>
          </p:cNvPr>
          <p:cNvSpPr/>
          <p:nvPr/>
        </p:nvSpPr>
        <p:spPr>
          <a:xfrm>
            <a:off x="6400800" y="2980822"/>
            <a:ext cx="4805680" cy="200004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000000"/>
                </a:solidFill>
                <a:effectLst/>
                <a:latin typeface="Times New Roman" panose="02020603050405020304" pitchFamily="18" charset="0"/>
                <a:cs typeface="Times New Roman" panose="02020603050405020304" pitchFamily="18" charset="0"/>
              </a:rPr>
              <a:t>Value dependency assertion</a:t>
            </a:r>
            <a:r>
              <a:rPr lang="en-US" altLang="zh-CN" b="1" dirty="0">
                <a:latin typeface="Times New Roman" panose="02020603050405020304" pitchFamily="18" charset="0"/>
                <a:cs typeface="Times New Roman" panose="02020603050405020304" pitchFamily="18" charset="0"/>
              </a:rPr>
              <a:t> </a:t>
            </a:r>
            <a:r>
              <a:rPr lang="zh-CN" altLang="en-US" sz="1800" b="1" dirty="0">
                <a:solidFill>
                  <a:srgbClr val="000000"/>
                </a:solidFill>
                <a:effectLst/>
                <a:latin typeface="Times New Roman" panose="02020603050405020304" pitchFamily="18" charset="0"/>
                <a:cs typeface="Times New Roman" panose="02020603050405020304" pitchFamily="18" charset="0"/>
              </a:rPr>
              <a:t>：</a:t>
            </a:r>
            <a:br>
              <a:rPr lang="en-US" altLang="zh-CN" dirty="0">
                <a:latin typeface="Times New Roman" panose="02020603050405020304" pitchFamily="18" charset="0"/>
                <a:cs typeface="Times New Roman" panose="02020603050405020304" pitchFamily="18" charset="0"/>
              </a:rPr>
            </a:br>
            <a:endParaRPr lang="en-US" altLang="zh-CN" sz="1800" dirty="0">
              <a:solidFill>
                <a:srgbClr val="000000"/>
              </a:solidFill>
              <a:effectLst/>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Identifies dependencies between configuration parameters, extracts and selects the combination that has the smallest differences from the current configuration and the highest number of occurrences.</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92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515158" cy="461665"/>
          </a:xfrm>
          <a:prstGeom prst="rect">
            <a:avLst/>
          </a:prstGeom>
          <a:noFill/>
        </p:spPr>
        <p:txBody>
          <a:bodyPr wrap="none"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Evaluation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C94AC9D6-420C-557C-17AD-AE9818454982}"/>
              </a:ext>
            </a:extLst>
          </p:cNvPr>
          <p:cNvSpPr txBox="1"/>
          <p:nvPr/>
        </p:nvSpPr>
        <p:spPr>
          <a:xfrm>
            <a:off x="592554" y="1561082"/>
            <a:ext cx="5167143" cy="1754326"/>
          </a:xfrm>
          <a:prstGeom prst="rect">
            <a:avLst/>
          </a:prstGeom>
          <a:noFill/>
        </p:spPr>
        <p:txBody>
          <a:bodyPr wrap="square">
            <a:spAutoFit/>
          </a:bodyPr>
          <a:lstStyle/>
          <a:p>
            <a:r>
              <a:rPr lang="en-US" altLang="zh-CN" b="1" dirty="0">
                <a:solidFill>
                  <a:srgbClr val="000000"/>
                </a:solidFill>
                <a:latin typeface="Times New Roman" panose="02020603050405020304" pitchFamily="18" charset="0"/>
                <a:cs typeface="Times New Roman" panose="02020603050405020304" pitchFamily="18" charset="0"/>
              </a:rPr>
              <a:t>Database: </a:t>
            </a:r>
            <a:r>
              <a:rPr lang="en-US" altLang="zh-CN" dirty="0">
                <a:solidFill>
                  <a:srgbClr val="000000"/>
                </a:solidFill>
                <a:latin typeface="Times New Roman" panose="02020603050405020304" pitchFamily="18" charset="0"/>
                <a:cs typeface="Times New Roman" panose="02020603050405020304" pitchFamily="18" charset="0"/>
              </a:rPr>
              <a:t>Use a very rich dataset collected from a tier-1 cellular service provider in the United States, covering on the order of hundreds of thousands of base stations deployed nationwide. </a:t>
            </a:r>
            <a:r>
              <a:rPr lang="en-US" altLang="zh-CN" sz="1800" b="0" i="0" dirty="0">
                <a:solidFill>
                  <a:srgbClr val="000000"/>
                </a:solidFill>
                <a:effectLst/>
                <a:latin typeface="Times New Roman" panose="02020603050405020304" pitchFamily="18" charset="0"/>
                <a:cs typeface="Times New Roman" panose="02020603050405020304" pitchFamily="18" charset="0"/>
              </a:rPr>
              <a:t>For configuration data, use 355.05 million of 5G, and 12.60 billion of LTE daily configuration snapshots. </a:t>
            </a:r>
            <a:endParaRPr lang="zh-CN" altLang="en-US"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E3AFD40A-E062-8A81-D757-F50A2E39F79B}"/>
              </a:ext>
            </a:extLst>
          </p:cNvPr>
          <p:cNvPicPr>
            <a:picLocks noChangeAspect="1"/>
          </p:cNvPicPr>
          <p:nvPr/>
        </p:nvPicPr>
        <p:blipFill>
          <a:blip r:embed="rId4"/>
          <a:stretch>
            <a:fillRect/>
          </a:stretch>
        </p:blipFill>
        <p:spPr>
          <a:xfrm>
            <a:off x="796777" y="4030455"/>
            <a:ext cx="4625741" cy="1402202"/>
          </a:xfrm>
          <a:prstGeom prst="rect">
            <a:avLst/>
          </a:prstGeom>
        </p:spPr>
      </p:pic>
      <p:pic>
        <p:nvPicPr>
          <p:cNvPr id="5" name="图片 4">
            <a:extLst>
              <a:ext uri="{FF2B5EF4-FFF2-40B4-BE49-F238E27FC236}">
                <a16:creationId xmlns:a16="http://schemas.microsoft.com/office/drawing/2014/main" id="{43C736E7-6C5C-659D-1F00-D29AC88142C4}"/>
              </a:ext>
            </a:extLst>
          </p:cNvPr>
          <p:cNvPicPr>
            <a:picLocks noChangeAspect="1"/>
          </p:cNvPicPr>
          <p:nvPr/>
        </p:nvPicPr>
        <p:blipFill>
          <a:blip r:embed="rId5"/>
          <a:stretch>
            <a:fillRect/>
          </a:stretch>
        </p:blipFill>
        <p:spPr>
          <a:xfrm>
            <a:off x="6400800" y="1206417"/>
            <a:ext cx="4915326" cy="1905165"/>
          </a:xfrm>
          <a:prstGeom prst="rect">
            <a:avLst/>
          </a:prstGeom>
        </p:spPr>
      </p:pic>
      <p:pic>
        <p:nvPicPr>
          <p:cNvPr id="6" name="图片 5">
            <a:extLst>
              <a:ext uri="{FF2B5EF4-FFF2-40B4-BE49-F238E27FC236}">
                <a16:creationId xmlns:a16="http://schemas.microsoft.com/office/drawing/2014/main" id="{D3ABEF78-F22C-701F-37B0-5182325F633F}"/>
              </a:ext>
            </a:extLst>
          </p:cNvPr>
          <p:cNvPicPr>
            <a:picLocks noChangeAspect="1"/>
          </p:cNvPicPr>
          <p:nvPr/>
        </p:nvPicPr>
        <p:blipFill>
          <a:blip r:embed="rId6"/>
          <a:stretch>
            <a:fillRect/>
          </a:stretch>
        </p:blipFill>
        <p:spPr>
          <a:xfrm>
            <a:off x="6497709" y="3681420"/>
            <a:ext cx="4861981" cy="2095682"/>
          </a:xfrm>
          <a:prstGeom prst="rect">
            <a:avLst/>
          </a:prstGeom>
        </p:spPr>
      </p:pic>
      <p:sp>
        <p:nvSpPr>
          <p:cNvPr id="16" name="矩形: 圆角 15">
            <a:extLst>
              <a:ext uri="{FF2B5EF4-FFF2-40B4-BE49-F238E27FC236}">
                <a16:creationId xmlns:a16="http://schemas.microsoft.com/office/drawing/2014/main" id="{FB629245-DC72-B9AD-B563-F67E770DF3F2}"/>
              </a:ext>
            </a:extLst>
          </p:cNvPr>
          <p:cNvSpPr/>
          <p:nvPr/>
        </p:nvSpPr>
        <p:spPr>
          <a:xfrm>
            <a:off x="446516" y="1327476"/>
            <a:ext cx="5326262" cy="4589733"/>
          </a:xfrm>
          <a:prstGeom prst="roundRect">
            <a:avLst/>
          </a:prstGeom>
          <a:noFill/>
          <a:ln w="1905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Tree>
    <p:extLst>
      <p:ext uri="{BB962C8B-B14F-4D97-AF65-F5344CB8AC3E}">
        <p14:creationId xmlns:p14="http://schemas.microsoft.com/office/powerpoint/2010/main" val="288469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515158" cy="461665"/>
          </a:xfrm>
          <a:prstGeom prst="rect">
            <a:avLst/>
          </a:prstGeom>
          <a:noFill/>
        </p:spPr>
        <p:txBody>
          <a:bodyPr wrap="none"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Evaluation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BB0EE648-EA31-9923-332C-A9F3E5B507DA}"/>
              </a:ext>
            </a:extLst>
          </p:cNvPr>
          <p:cNvPicPr>
            <a:picLocks noChangeAspect="1"/>
          </p:cNvPicPr>
          <p:nvPr/>
        </p:nvPicPr>
        <p:blipFill>
          <a:blip r:embed="rId4"/>
          <a:stretch>
            <a:fillRect/>
          </a:stretch>
        </p:blipFill>
        <p:spPr>
          <a:xfrm>
            <a:off x="1249260" y="1699077"/>
            <a:ext cx="9693480" cy="1966130"/>
          </a:xfrm>
          <a:prstGeom prst="rect">
            <a:avLst/>
          </a:prstGeom>
        </p:spPr>
      </p:pic>
      <p:pic>
        <p:nvPicPr>
          <p:cNvPr id="7" name="图片 6">
            <a:extLst>
              <a:ext uri="{FF2B5EF4-FFF2-40B4-BE49-F238E27FC236}">
                <a16:creationId xmlns:a16="http://schemas.microsoft.com/office/drawing/2014/main" id="{8C1E0FDB-5C25-6942-1500-6F48D23D7398}"/>
              </a:ext>
            </a:extLst>
          </p:cNvPr>
          <p:cNvPicPr>
            <a:picLocks noChangeAspect="1"/>
          </p:cNvPicPr>
          <p:nvPr/>
        </p:nvPicPr>
        <p:blipFill rotWithShape="1">
          <a:blip r:embed="rId5"/>
          <a:srcRect t="13796"/>
          <a:stretch/>
        </p:blipFill>
        <p:spPr>
          <a:xfrm>
            <a:off x="1163110" y="4875670"/>
            <a:ext cx="5039780" cy="827520"/>
          </a:xfrm>
          <a:prstGeom prst="rect">
            <a:avLst/>
          </a:prstGeom>
        </p:spPr>
      </p:pic>
      <p:sp>
        <p:nvSpPr>
          <p:cNvPr id="9" name="文本框 8">
            <a:extLst>
              <a:ext uri="{FF2B5EF4-FFF2-40B4-BE49-F238E27FC236}">
                <a16:creationId xmlns:a16="http://schemas.microsoft.com/office/drawing/2014/main" id="{73385E3D-DB32-7181-D802-7B54B3716161}"/>
              </a:ext>
            </a:extLst>
          </p:cNvPr>
          <p:cNvSpPr txBox="1"/>
          <p:nvPr/>
        </p:nvSpPr>
        <p:spPr>
          <a:xfrm>
            <a:off x="6496192" y="4343261"/>
            <a:ext cx="5283200" cy="1754326"/>
          </a:xfrm>
          <a:prstGeom prst="rect">
            <a:avLst/>
          </a:prstGeom>
          <a:noFill/>
        </p:spPr>
        <p:txBody>
          <a:bodyPr wrap="square">
            <a:spAutoFit/>
          </a:bodyPr>
          <a:lstStyle/>
          <a:p>
            <a:pPr marL="285750" indent="-285750">
              <a:buFont typeface="Wingdings" panose="05000000000000000000" pitchFamily="2" charset="2"/>
              <a:buChar char="l"/>
            </a:pPr>
            <a:r>
              <a:rPr lang="en-US" altLang="zh-CN" sz="1800" b="0" i="0" dirty="0">
                <a:solidFill>
                  <a:srgbClr val="000000"/>
                </a:solidFill>
                <a:effectLst/>
                <a:latin typeface="Times New Roman" panose="02020603050405020304" pitchFamily="18" charset="0"/>
                <a:cs typeface="Times New Roman" panose="02020603050405020304" pitchFamily="18" charset="0"/>
              </a:rPr>
              <a:t>Table 6 shows a summary of 17 markets (recall, one or several markets combined are equivalent to a state in the US)</a:t>
            </a:r>
          </a:p>
          <a:p>
            <a:pPr marL="285750" indent="-285750">
              <a:buFont typeface="Wingdings" panose="05000000000000000000" pitchFamily="2" charset="2"/>
              <a:buChar char="l"/>
            </a:pPr>
            <a:r>
              <a:rPr lang="en-US" altLang="zh-CN" sz="1800" b="0" i="0" dirty="0">
                <a:solidFill>
                  <a:srgbClr val="000000"/>
                </a:solidFill>
                <a:effectLst/>
                <a:latin typeface="Times New Roman" panose="02020603050405020304" pitchFamily="18" charset="0"/>
                <a:cs typeface="Times New Roman" panose="02020603050405020304" pitchFamily="18" charset="0"/>
              </a:rPr>
              <a:t>Overall approval rate is 21.66%</a:t>
            </a:r>
          </a:p>
          <a:p>
            <a:pPr marL="285750" indent="-285750">
              <a:buFont typeface="Wingdings" panose="05000000000000000000" pitchFamily="2" charset="2"/>
              <a:buChar char="l"/>
            </a:pPr>
            <a:r>
              <a:rPr lang="en-US" altLang="zh-CN" sz="1800" b="0" i="0" dirty="0">
                <a:solidFill>
                  <a:srgbClr val="000000"/>
                </a:solidFill>
                <a:effectLst/>
                <a:latin typeface="Times New Roman" panose="02020603050405020304" pitchFamily="18" charset="0"/>
                <a:cs typeface="Times New Roman" panose="02020603050405020304" pitchFamily="18" charset="0"/>
              </a:rPr>
              <a:t>Performance improvements across 82.81% of the base stations captured using the CQI metric.</a:t>
            </a:r>
            <a:endParaRPr lang="zh-CN" altLang="en-US" dirty="0"/>
          </a:p>
        </p:txBody>
      </p:sp>
      <p:sp>
        <p:nvSpPr>
          <p:cNvPr id="10" name="矩形: 圆角 9">
            <a:extLst>
              <a:ext uri="{FF2B5EF4-FFF2-40B4-BE49-F238E27FC236}">
                <a16:creationId xmlns:a16="http://schemas.microsoft.com/office/drawing/2014/main" id="{8AFFFB96-56BD-08F9-DC31-DD90ECCCD5BE}"/>
              </a:ext>
            </a:extLst>
          </p:cNvPr>
          <p:cNvSpPr/>
          <p:nvPr/>
        </p:nvSpPr>
        <p:spPr>
          <a:xfrm>
            <a:off x="1074538" y="4129959"/>
            <a:ext cx="10619622" cy="2169229"/>
          </a:xfrm>
          <a:prstGeom prst="roundRect">
            <a:avLst/>
          </a:prstGeom>
          <a:noFill/>
          <a:ln w="1905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Tree>
    <p:extLst>
      <p:ext uri="{BB962C8B-B14F-4D97-AF65-F5344CB8AC3E}">
        <p14:creationId xmlns:p14="http://schemas.microsoft.com/office/powerpoint/2010/main" val="323784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89950"/>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b="1" dirty="0">
                <a:solidFill>
                  <a:schemeClr val="bg1"/>
                </a:solidFill>
              </a:rPr>
              <a:t>End  Page</a:t>
            </a:r>
            <a:endParaRPr lang="zh-CN" sz="3600" b="1" dirty="0">
              <a:solidFill>
                <a:schemeClr val="bg1"/>
              </a:solidFill>
            </a:endParaRPr>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2"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3616696" cy="461665"/>
          </a:xfrm>
          <a:prstGeom prst="rect">
            <a:avLst/>
          </a:prstGeom>
          <a:noFill/>
        </p:spPr>
        <p:txBody>
          <a:bodyPr wrap="none"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Background and Motivation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C1A1833C-5264-4D5B-DCF6-8AF07CB59381}"/>
              </a:ext>
            </a:extLst>
          </p:cNvPr>
          <p:cNvPicPr>
            <a:picLocks noChangeAspect="1"/>
          </p:cNvPicPr>
          <p:nvPr/>
        </p:nvPicPr>
        <p:blipFill>
          <a:blip r:embed="rId4"/>
          <a:stretch>
            <a:fillRect/>
          </a:stretch>
        </p:blipFill>
        <p:spPr>
          <a:xfrm>
            <a:off x="660400" y="850235"/>
            <a:ext cx="4881195" cy="3057944"/>
          </a:xfrm>
          <a:prstGeom prst="rect">
            <a:avLst/>
          </a:prstGeom>
        </p:spPr>
      </p:pic>
      <p:sp>
        <p:nvSpPr>
          <p:cNvPr id="8" name="文本框 7">
            <a:extLst>
              <a:ext uri="{FF2B5EF4-FFF2-40B4-BE49-F238E27FC236}">
                <a16:creationId xmlns:a16="http://schemas.microsoft.com/office/drawing/2014/main" id="{58A738F3-C272-6C3F-B32F-932584F90018}"/>
              </a:ext>
            </a:extLst>
          </p:cNvPr>
          <p:cNvSpPr txBox="1"/>
          <p:nvPr/>
        </p:nvSpPr>
        <p:spPr>
          <a:xfrm>
            <a:off x="5674394" y="803277"/>
            <a:ext cx="5872019" cy="3147272"/>
          </a:xfrm>
          <a:prstGeom prst="rect">
            <a:avLst/>
          </a:prstGeom>
          <a:noFill/>
        </p:spPr>
        <p:txBody>
          <a:bodyPr wrap="square">
            <a:spAutoFit/>
          </a:bodyPr>
          <a:lstStyle/>
          <a:p>
            <a:pPr marL="285750" indent="-285750" algn="just">
              <a:lnSpc>
                <a:spcPts val="2400"/>
              </a:lnSpc>
              <a:buFont typeface="Wingdings" panose="05000000000000000000" pitchFamily="2" charset="2"/>
              <a:buChar char="l"/>
            </a:pPr>
            <a:r>
              <a:rPr lang="en-US" altLang="zh-CN" sz="1800" b="0" i="0" dirty="0">
                <a:solidFill>
                  <a:srgbClr val="000000"/>
                </a:solidFill>
                <a:effectLst/>
                <a:latin typeface="Times New Roman" panose="02020603050405020304" pitchFamily="18" charset="0"/>
                <a:cs typeface="Times New Roman" panose="02020603050405020304" pitchFamily="18" charset="0"/>
              </a:rPr>
              <a:t>Configuration tuning and management plays a pivotal role across all aspects in improving QoS and user experience. </a:t>
            </a:r>
            <a:endParaRPr lang="en-US" altLang="zh-CN" dirty="0">
              <a:solidFill>
                <a:srgbClr val="000000"/>
              </a:solidFill>
              <a:latin typeface="Times New Roman" panose="02020603050405020304" pitchFamily="18" charset="0"/>
              <a:cs typeface="Times New Roman" panose="02020603050405020304" pitchFamily="18" charset="0"/>
            </a:endParaRPr>
          </a:p>
          <a:p>
            <a:pPr marL="285750" indent="-285750" algn="just">
              <a:lnSpc>
                <a:spcPts val="2400"/>
              </a:lnSpc>
              <a:buFont typeface="Wingdings" panose="05000000000000000000" pitchFamily="2" charset="2"/>
              <a:buChar char="l"/>
            </a:pPr>
            <a:r>
              <a:rPr lang="en-US" altLang="zh-CN" dirty="0">
                <a:solidFill>
                  <a:srgbClr val="000000"/>
                </a:solidFill>
                <a:latin typeface="Times New Roman" panose="02020603050405020304" pitchFamily="18" charset="0"/>
                <a:cs typeface="Times New Roman" panose="02020603050405020304" pitchFamily="18" charset="0"/>
              </a:rPr>
              <a:t>The set of configuration parameters is extremely huge, and the tuning process is deemed as art by the service providers leveraging their domain knowledge and immense experience.</a:t>
            </a:r>
          </a:p>
          <a:p>
            <a:pPr marL="285750" indent="-285750" algn="just">
              <a:lnSpc>
                <a:spcPts val="2400"/>
              </a:lnSpc>
              <a:buFont typeface="Wingdings" panose="05000000000000000000" pitchFamily="2" charset="2"/>
              <a:buChar char="l"/>
            </a:pPr>
            <a:r>
              <a:rPr lang="en-US" altLang="zh-CN" dirty="0">
                <a:solidFill>
                  <a:srgbClr val="000000"/>
                </a:solidFill>
                <a:latin typeface="Times New Roman" panose="02020603050405020304" pitchFamily="18" charset="0"/>
                <a:cs typeface="Times New Roman" panose="02020603050405020304" pitchFamily="18" charset="0"/>
              </a:rPr>
              <a:t>Different configuration settings have the potential to have a different service performance impact. </a:t>
            </a:r>
          </a:p>
          <a:p>
            <a:pPr marL="285750" indent="-285750" algn="just">
              <a:lnSpc>
                <a:spcPts val="2400"/>
              </a:lnSpc>
              <a:buFont typeface="Wingdings" panose="05000000000000000000" pitchFamily="2" charset="2"/>
              <a:buChar char="l"/>
            </a:pPr>
            <a:r>
              <a:rPr lang="en-US" altLang="zh-CN" dirty="0">
                <a:solidFill>
                  <a:srgbClr val="000000"/>
                </a:solidFill>
                <a:latin typeface="Times New Roman" panose="02020603050405020304" pitchFamily="18" charset="0"/>
                <a:cs typeface="Times New Roman" panose="02020603050405020304" pitchFamily="18" charset="0"/>
              </a:rPr>
              <a:t>The same configuration setting can have a contrasting service performance impact across diverse locations. </a:t>
            </a:r>
            <a:endParaRPr lang="zh-CN" altLang="en-US" dirty="0">
              <a:solidFill>
                <a:srgbClr val="000000"/>
              </a:solidFill>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E1E07C5B-79DC-A822-1B40-BE6154AD224D}"/>
              </a:ext>
            </a:extLst>
          </p:cNvPr>
          <p:cNvPicPr>
            <a:picLocks noChangeAspect="1"/>
          </p:cNvPicPr>
          <p:nvPr/>
        </p:nvPicPr>
        <p:blipFill>
          <a:blip r:embed="rId5"/>
          <a:stretch>
            <a:fillRect/>
          </a:stretch>
        </p:blipFill>
        <p:spPr>
          <a:xfrm>
            <a:off x="719393" y="4090365"/>
            <a:ext cx="8253175" cy="2423370"/>
          </a:xfrm>
          <a:prstGeom prst="rect">
            <a:avLst/>
          </a:prstGeom>
        </p:spPr>
      </p:pic>
      <p:sp>
        <p:nvSpPr>
          <p:cNvPr id="32" name="文本框 31">
            <a:extLst>
              <a:ext uri="{FF2B5EF4-FFF2-40B4-BE49-F238E27FC236}">
                <a16:creationId xmlns:a16="http://schemas.microsoft.com/office/drawing/2014/main" id="{ECDAE4D9-73CD-EAF7-365A-169FA86CDC3B}"/>
              </a:ext>
            </a:extLst>
          </p:cNvPr>
          <p:cNvSpPr txBox="1"/>
          <p:nvPr/>
        </p:nvSpPr>
        <p:spPr>
          <a:xfrm>
            <a:off x="9137792" y="4577370"/>
            <a:ext cx="2787446" cy="1323439"/>
          </a:xfrm>
          <a:prstGeom prst="rect">
            <a:avLst/>
          </a:prstGeom>
          <a:noFill/>
        </p:spPr>
        <p:txBody>
          <a:bodyPr wrap="square">
            <a:spAutoFit/>
          </a:bodyPr>
          <a:lstStyle/>
          <a:p>
            <a:pPr algn="ctr"/>
            <a:r>
              <a:rPr lang="en-US" altLang="zh-CN" sz="2000" dirty="0">
                <a:solidFill>
                  <a:srgbClr val="000000"/>
                </a:solidFill>
                <a:latin typeface="Times New Roman" panose="02020603050405020304" pitchFamily="18" charset="0"/>
                <a:cs typeface="Times New Roman" panose="02020603050405020304" pitchFamily="18" charset="0"/>
              </a:rPr>
              <a:t>Which configuration setting can provide an optimal impact tradeoff across different locations?</a:t>
            </a:r>
            <a:endParaRPr lang="zh-CN" altLang="en-US" sz="2000" dirty="0"/>
          </a:p>
        </p:txBody>
      </p:sp>
    </p:spTree>
    <p:extLst>
      <p:ext uri="{BB962C8B-B14F-4D97-AF65-F5344CB8AC3E}">
        <p14:creationId xmlns:p14="http://schemas.microsoft.com/office/powerpoint/2010/main" val="87347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3616696" cy="461665"/>
          </a:xfrm>
          <a:prstGeom prst="rect">
            <a:avLst/>
          </a:prstGeom>
          <a:noFill/>
        </p:spPr>
        <p:txBody>
          <a:bodyPr wrap="none"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Background and Motivation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0FA44E54-A8AB-2F0A-E66A-AFD2B7D703DB}"/>
              </a:ext>
            </a:extLst>
          </p:cNvPr>
          <p:cNvPicPr>
            <a:picLocks noChangeAspect="1"/>
          </p:cNvPicPr>
          <p:nvPr/>
        </p:nvPicPr>
        <p:blipFill>
          <a:blip r:embed="rId4"/>
          <a:stretch>
            <a:fillRect/>
          </a:stretch>
        </p:blipFill>
        <p:spPr>
          <a:xfrm>
            <a:off x="617338" y="917035"/>
            <a:ext cx="7736593" cy="3212938"/>
          </a:xfrm>
          <a:prstGeom prst="rect">
            <a:avLst/>
          </a:prstGeom>
        </p:spPr>
      </p:pic>
      <p:sp>
        <p:nvSpPr>
          <p:cNvPr id="10" name="文本框 9">
            <a:extLst>
              <a:ext uri="{FF2B5EF4-FFF2-40B4-BE49-F238E27FC236}">
                <a16:creationId xmlns:a16="http://schemas.microsoft.com/office/drawing/2014/main" id="{DC2727B6-60C7-B61D-CF32-92C8AAD804B5}"/>
              </a:ext>
            </a:extLst>
          </p:cNvPr>
          <p:cNvSpPr txBox="1"/>
          <p:nvPr/>
        </p:nvSpPr>
        <p:spPr>
          <a:xfrm>
            <a:off x="592554" y="4363673"/>
            <a:ext cx="11539193" cy="1989904"/>
          </a:xfrm>
          <a:prstGeom prst="rect">
            <a:avLst/>
          </a:prstGeom>
          <a:noFill/>
        </p:spPr>
        <p:txBody>
          <a:bodyPr wrap="square">
            <a:spAutoFit/>
          </a:bodyPr>
          <a:lstStyle/>
          <a:p>
            <a:pPr>
              <a:lnSpc>
                <a:spcPts val="2500"/>
              </a:lnSpc>
            </a:pPr>
            <a:r>
              <a:rPr lang="en-US" altLang="zh-CN" dirty="0">
                <a:solidFill>
                  <a:srgbClr val="000000"/>
                </a:solidFill>
                <a:latin typeface="Times New Roman" panose="02020603050405020304" pitchFamily="18" charset="0"/>
                <a:cs typeface="Times New Roman" panose="02020603050405020304" pitchFamily="18" charset="0"/>
              </a:rPr>
              <a:t>Fig(a): </a:t>
            </a:r>
            <a:r>
              <a:rPr lang="en-US" altLang="zh-CN" sz="1800" b="0" i="0" dirty="0">
                <a:solidFill>
                  <a:srgbClr val="000000"/>
                </a:solidFill>
                <a:effectLst/>
                <a:latin typeface="Times New Roman" panose="02020603050405020304" pitchFamily="18" charset="0"/>
                <a:cs typeface="Times New Roman" panose="02020603050405020304" pitchFamily="18" charset="0"/>
              </a:rPr>
              <a:t>Altering a configuration may improve some key performance indicator (KPI) metrics but negatively impact others.</a:t>
            </a:r>
            <a:endParaRPr lang="en-US" altLang="zh-CN" dirty="0">
              <a:solidFill>
                <a:srgbClr val="000000"/>
              </a:solidFill>
              <a:latin typeface="Times New Roman" panose="02020603050405020304" pitchFamily="18" charset="0"/>
              <a:cs typeface="Times New Roman" panose="02020603050405020304" pitchFamily="18" charset="0"/>
            </a:endParaRPr>
          </a:p>
          <a:p>
            <a:pPr>
              <a:lnSpc>
                <a:spcPts val="2500"/>
              </a:lnSpc>
            </a:pPr>
            <a:r>
              <a:rPr lang="en-US" altLang="zh-CN" dirty="0">
                <a:solidFill>
                  <a:srgbClr val="000000"/>
                </a:solidFill>
                <a:latin typeface="Times New Roman" panose="02020603050405020304" pitchFamily="18" charset="0"/>
                <a:cs typeface="Times New Roman" panose="02020603050405020304" pitchFamily="18" charset="0"/>
              </a:rPr>
              <a:t>Fig(b): </a:t>
            </a:r>
            <a:r>
              <a:rPr lang="en-US" altLang="zh-CN" sz="1800" b="0" i="0" dirty="0">
                <a:solidFill>
                  <a:srgbClr val="000000"/>
                </a:solidFill>
                <a:effectLst/>
                <a:latin typeface="Times New Roman" panose="02020603050405020304" pitchFamily="18" charset="0"/>
                <a:cs typeface="Times New Roman" panose="02020603050405020304" pitchFamily="18" charset="0"/>
              </a:rPr>
              <a:t>The prevalence of performance impact tradeoff across pairs of metrics observed across all the configuration changes and nodes in the network. </a:t>
            </a:r>
            <a:endParaRPr lang="en-US" altLang="zh-CN" dirty="0"/>
          </a:p>
          <a:p>
            <a:pPr>
              <a:lnSpc>
                <a:spcPts val="2500"/>
              </a:lnSpc>
            </a:pPr>
            <a:r>
              <a:rPr lang="en-US" altLang="zh-CN" dirty="0">
                <a:solidFill>
                  <a:srgbClr val="000000"/>
                </a:solidFill>
                <a:latin typeface="Times New Roman" panose="02020603050405020304" pitchFamily="18" charset="0"/>
                <a:cs typeface="Times New Roman" panose="02020603050405020304" pitchFamily="18" charset="0"/>
              </a:rPr>
              <a:t>Fig(c): Different metrics can be impacted in contrasting directions for the same configuration change.</a:t>
            </a:r>
          </a:p>
          <a:p>
            <a:pPr>
              <a:lnSpc>
                <a:spcPts val="2500"/>
              </a:lnSpc>
            </a:pPr>
            <a:r>
              <a:rPr lang="en-US" altLang="zh-CN" dirty="0">
                <a:solidFill>
                  <a:srgbClr val="000000"/>
                </a:solidFill>
                <a:latin typeface="Times New Roman" panose="02020603050405020304" pitchFamily="18" charset="0"/>
                <a:cs typeface="Times New Roman" panose="02020603050405020304" pitchFamily="18" charset="0"/>
              </a:rPr>
              <a:t>Fig(d): The same configuration change applied at different locations may have different consequences. </a:t>
            </a:r>
            <a:br>
              <a:rPr lang="en-US" altLang="zh-CN" dirty="0">
                <a:solidFill>
                  <a:srgbClr val="000000"/>
                </a:solidFill>
                <a:latin typeface="Times New Roman" panose="02020603050405020304" pitchFamily="18" charset="0"/>
                <a:cs typeface="Times New Roman" panose="02020603050405020304" pitchFamily="18" charset="0"/>
              </a:rPr>
            </a:br>
            <a:r>
              <a:rPr lang="en-US" altLang="zh-CN" dirty="0">
                <a:solidFill>
                  <a:srgbClr val="000000"/>
                </a:solidFill>
                <a:latin typeface="Times New Roman" panose="02020603050405020304" pitchFamily="18" charset="0"/>
                <a:cs typeface="Times New Roman" panose="02020603050405020304" pitchFamily="18" charset="0"/>
              </a:rPr>
              <a:t>Fig(e): Configuration changes experience different performance impacts across different locations. </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90E879FF-1F94-3B0C-FC69-5CD5984D6417}"/>
              </a:ext>
            </a:extLst>
          </p:cNvPr>
          <p:cNvSpPr txBox="1"/>
          <p:nvPr/>
        </p:nvSpPr>
        <p:spPr>
          <a:xfrm>
            <a:off x="8610404" y="788544"/>
            <a:ext cx="3659813" cy="3416320"/>
          </a:xfrm>
          <a:prstGeom prst="rect">
            <a:avLst/>
          </a:prstGeom>
          <a:noFill/>
        </p:spPr>
        <p:txBody>
          <a:bodyPr wrap="square">
            <a:spAutoFit/>
          </a:bodyPr>
          <a:lstStyle/>
          <a:p>
            <a:r>
              <a:rPr lang="en-US" altLang="zh-CN" sz="1800" b="1" i="0" dirty="0">
                <a:solidFill>
                  <a:srgbClr val="000000"/>
                </a:solidFill>
                <a:effectLst/>
                <a:latin typeface="Times New Roman" panose="02020603050405020304" pitchFamily="18" charset="0"/>
                <a:cs typeface="Times New Roman" panose="02020603050405020304" pitchFamily="18" charset="0"/>
              </a:rPr>
              <a:t>Challenges: </a:t>
            </a:r>
          </a:p>
          <a:p>
            <a:endParaRPr lang="en-US" altLang="zh-CN"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solidFill>
                  <a:srgbClr val="000000"/>
                </a:solidFill>
                <a:latin typeface="Times New Roman" panose="02020603050405020304" pitchFamily="18" charset="0"/>
                <a:cs typeface="Times New Roman" panose="02020603050405020304" pitchFamily="18" charset="0"/>
              </a:rPr>
              <a:t>Configuration parameter dependency</a:t>
            </a:r>
          </a:p>
          <a:p>
            <a:pPr marL="285750" indent="-285750">
              <a:buFont typeface="Wingdings" panose="05000000000000000000" pitchFamily="2" charset="2"/>
              <a:buChar char="l"/>
            </a:pPr>
            <a:endParaRPr lang="en-US" altLang="zh-CN"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solidFill>
                  <a:srgbClr val="000000"/>
                </a:solidFill>
                <a:latin typeface="Times New Roman" panose="02020603050405020304" pitchFamily="18" charset="0"/>
                <a:cs typeface="Times New Roman" panose="02020603050405020304" pitchFamily="18" charset="0"/>
              </a:rPr>
              <a:t>Performance impact confusion</a:t>
            </a:r>
          </a:p>
          <a:p>
            <a:pPr marL="285750" indent="-285750">
              <a:buFont typeface="Wingdings" panose="05000000000000000000" pitchFamily="2" charset="2"/>
              <a:buChar char="l"/>
            </a:pPr>
            <a:endParaRPr lang="en-US" altLang="zh-CN"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solidFill>
                  <a:srgbClr val="000000"/>
                </a:solidFill>
                <a:latin typeface="Times New Roman" panose="02020603050405020304" pitchFamily="18" charset="0"/>
                <a:cs typeface="Times New Roman" panose="02020603050405020304" pitchFamily="18" charset="0"/>
              </a:rPr>
              <a:t>Uneven distribution during configuration exploration</a:t>
            </a:r>
          </a:p>
          <a:p>
            <a:pPr marL="285750" indent="-285750">
              <a:buFont typeface="Wingdings" panose="05000000000000000000" pitchFamily="2" charset="2"/>
              <a:buChar char="l"/>
            </a:pPr>
            <a:endParaRPr lang="en-US" altLang="zh-CN"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solidFill>
                  <a:srgbClr val="000000"/>
                </a:solidFill>
                <a:latin typeface="Times New Roman" panose="02020603050405020304" pitchFamily="18" charset="0"/>
                <a:cs typeface="Times New Roman" panose="02020603050405020304" pitchFamily="18" charset="0"/>
              </a:rPr>
              <a:t>Configuration parameter assertions</a:t>
            </a:r>
            <a:endParaRPr lang="zh-CN" alt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85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832553" cy="461665"/>
          </a:xfrm>
          <a:prstGeom prst="rect">
            <a:avLst/>
          </a:prstGeom>
          <a:noFill/>
        </p:spPr>
        <p:txBody>
          <a:bodyPr wrap="none"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Related work</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912FDDD5-6547-5BE8-EA62-A3F3FB074A9F}"/>
              </a:ext>
            </a:extLst>
          </p:cNvPr>
          <p:cNvSpPr txBox="1"/>
          <p:nvPr/>
        </p:nvSpPr>
        <p:spPr>
          <a:xfrm>
            <a:off x="796777" y="1774565"/>
            <a:ext cx="4516284" cy="3592907"/>
          </a:xfrm>
          <a:prstGeom prst="rect">
            <a:avLst/>
          </a:prstGeom>
          <a:noFill/>
        </p:spPr>
        <p:txBody>
          <a:bodyPr wrap="square">
            <a:spAutoFit/>
          </a:bodyPr>
          <a:lstStyle/>
          <a:p>
            <a:pPr>
              <a:lnSpc>
                <a:spcPts val="2500"/>
              </a:lnSpc>
            </a:pPr>
            <a:r>
              <a:rPr lang="en-US" altLang="zh-CN" dirty="0">
                <a:latin typeface="Times New Roman" panose="02020603050405020304" pitchFamily="18" charset="0"/>
                <a:cs typeface="Times New Roman" panose="02020603050405020304" pitchFamily="18" charset="0"/>
              </a:rPr>
              <a:t>3GPP SON Technology Shortcomings:</a:t>
            </a:r>
          </a:p>
          <a:p>
            <a:pPr>
              <a:lnSpc>
                <a:spcPts val="2500"/>
              </a:lnSpc>
              <a:buFont typeface="+mj-lt"/>
              <a:buAutoNum type="arabicPeriod"/>
            </a:pPr>
            <a:r>
              <a:rPr lang="en-US" altLang="zh-CN" dirty="0">
                <a:latin typeface="Times New Roman" panose="02020603050405020304" pitchFamily="18" charset="0"/>
                <a:cs typeface="Times New Roman" panose="02020603050405020304" pitchFamily="18" charset="0"/>
              </a:rPr>
              <a:t>Local Optimization</a:t>
            </a:r>
          </a:p>
          <a:p>
            <a:pPr>
              <a:lnSpc>
                <a:spcPts val="2500"/>
              </a:lnSpc>
              <a:buFont typeface="+mj-lt"/>
              <a:buAutoNum type="arabicPeriod"/>
            </a:pPr>
            <a:r>
              <a:rPr lang="en-US" altLang="zh-CN" dirty="0">
                <a:latin typeface="Times New Roman" panose="02020603050405020304" pitchFamily="18" charset="0"/>
                <a:cs typeface="Times New Roman" panose="02020603050405020304" pitchFamily="18" charset="0"/>
              </a:rPr>
              <a:t>Single Objective</a:t>
            </a:r>
          </a:p>
          <a:p>
            <a:pPr>
              <a:lnSpc>
                <a:spcPts val="2500"/>
              </a:lnSpc>
              <a:buFont typeface="+mj-lt"/>
              <a:buAutoNum type="arabicPeriod"/>
            </a:pPr>
            <a:r>
              <a:rPr lang="en-US" altLang="zh-CN" dirty="0">
                <a:latin typeface="Times New Roman" panose="02020603050405020304" pitchFamily="18" charset="0"/>
                <a:cs typeface="Times New Roman" panose="02020603050405020304" pitchFamily="18" charset="0"/>
              </a:rPr>
              <a:t>Operational Complexity</a:t>
            </a:r>
          </a:p>
          <a:p>
            <a:pPr>
              <a:lnSpc>
                <a:spcPts val="2500"/>
              </a:lnSpc>
            </a:pPr>
            <a:endParaRPr lang="en-US" altLang="zh-CN" dirty="0">
              <a:latin typeface="Times New Roman" panose="02020603050405020304" pitchFamily="18" charset="0"/>
              <a:cs typeface="Times New Roman" panose="02020603050405020304" pitchFamily="18" charset="0"/>
            </a:endParaRPr>
          </a:p>
          <a:p>
            <a:pPr>
              <a:lnSpc>
                <a:spcPts val="2500"/>
              </a:lnSpc>
            </a:pPr>
            <a:endParaRPr lang="en-US" altLang="zh-CN" dirty="0">
              <a:latin typeface="Times New Roman" panose="02020603050405020304" pitchFamily="18" charset="0"/>
              <a:cs typeface="Times New Roman" panose="02020603050405020304" pitchFamily="18" charset="0"/>
            </a:endParaRPr>
          </a:p>
          <a:p>
            <a:pPr>
              <a:lnSpc>
                <a:spcPts val="2500"/>
              </a:lnSpc>
            </a:pPr>
            <a:r>
              <a:rPr lang="en-US" altLang="zh-CN" dirty="0">
                <a:latin typeface="Times New Roman" panose="02020603050405020304" pitchFamily="18" charset="0"/>
                <a:cs typeface="Times New Roman" panose="02020603050405020304" pitchFamily="18" charset="0"/>
              </a:rPr>
              <a:t>Reinforcement Learning (RL) Shortcomings:</a:t>
            </a:r>
          </a:p>
          <a:p>
            <a:pPr>
              <a:lnSpc>
                <a:spcPts val="2500"/>
              </a:lnSpc>
              <a:buFont typeface="+mj-lt"/>
              <a:buAutoNum type="arabicPeriod"/>
            </a:pPr>
            <a:r>
              <a:rPr lang="en-US" altLang="zh-CN" dirty="0">
                <a:latin typeface="Times New Roman" panose="02020603050405020304" pitchFamily="18" charset="0"/>
                <a:cs typeface="Times New Roman" panose="02020603050405020304" pitchFamily="18" charset="0"/>
              </a:rPr>
              <a:t>Many Parameters</a:t>
            </a:r>
          </a:p>
          <a:p>
            <a:pPr>
              <a:lnSpc>
                <a:spcPts val="2500"/>
              </a:lnSpc>
              <a:buFont typeface="+mj-lt"/>
              <a:buAutoNum type="arabicPeriod"/>
            </a:pPr>
            <a:r>
              <a:rPr lang="en-US" altLang="zh-CN" dirty="0">
                <a:latin typeface="Times New Roman" panose="02020603050405020304" pitchFamily="18" charset="0"/>
                <a:cs typeface="Times New Roman" panose="02020603050405020304" pitchFamily="18" charset="0"/>
              </a:rPr>
              <a:t>Long Time Window</a:t>
            </a:r>
          </a:p>
          <a:p>
            <a:pPr>
              <a:lnSpc>
                <a:spcPts val="2500"/>
              </a:lnSpc>
              <a:buFont typeface="+mj-lt"/>
              <a:buAutoNum type="arabicPeriod"/>
            </a:pPr>
            <a:r>
              <a:rPr lang="en-US" altLang="zh-CN" dirty="0">
                <a:latin typeface="Times New Roman" panose="02020603050405020304" pitchFamily="18" charset="0"/>
                <a:cs typeface="Times New Roman" panose="02020603050405020304" pitchFamily="18" charset="0"/>
              </a:rPr>
              <a:t>Seasonal Variability</a:t>
            </a:r>
          </a:p>
          <a:p>
            <a:pPr>
              <a:lnSpc>
                <a:spcPts val="2500"/>
              </a:lnSpc>
              <a:buFont typeface="+mj-lt"/>
              <a:buAutoNum type="arabicPeriod"/>
            </a:pPr>
            <a:r>
              <a:rPr lang="en-US" altLang="zh-CN" dirty="0">
                <a:latin typeface="Times New Roman" panose="02020603050405020304" pitchFamily="18" charset="0"/>
                <a:cs typeface="Times New Roman" panose="02020603050405020304" pitchFamily="18" charset="0"/>
              </a:rPr>
              <a:t>Complex Contexts</a:t>
            </a:r>
          </a:p>
        </p:txBody>
      </p:sp>
      <p:pic>
        <p:nvPicPr>
          <p:cNvPr id="7" name="图片 6">
            <a:extLst>
              <a:ext uri="{FF2B5EF4-FFF2-40B4-BE49-F238E27FC236}">
                <a16:creationId xmlns:a16="http://schemas.microsoft.com/office/drawing/2014/main" id="{596963F1-655A-E77E-95EA-85C90751A05E}"/>
              </a:ext>
            </a:extLst>
          </p:cNvPr>
          <p:cNvPicPr>
            <a:picLocks noChangeAspect="1"/>
          </p:cNvPicPr>
          <p:nvPr/>
        </p:nvPicPr>
        <p:blipFill>
          <a:blip r:embed="rId4"/>
          <a:stretch>
            <a:fillRect/>
          </a:stretch>
        </p:blipFill>
        <p:spPr>
          <a:xfrm>
            <a:off x="5926393" y="1343390"/>
            <a:ext cx="4846740" cy="2972058"/>
          </a:xfrm>
          <a:prstGeom prst="rect">
            <a:avLst/>
          </a:prstGeom>
        </p:spPr>
      </p:pic>
      <p:sp>
        <p:nvSpPr>
          <p:cNvPr id="11" name="文本框 10">
            <a:extLst>
              <a:ext uri="{FF2B5EF4-FFF2-40B4-BE49-F238E27FC236}">
                <a16:creationId xmlns:a16="http://schemas.microsoft.com/office/drawing/2014/main" id="{60AC7E0A-E3A8-E6BB-3101-AB11FA316FB1}"/>
              </a:ext>
            </a:extLst>
          </p:cNvPr>
          <p:cNvSpPr txBox="1"/>
          <p:nvPr/>
        </p:nvSpPr>
        <p:spPr>
          <a:xfrm>
            <a:off x="6096000" y="4406878"/>
            <a:ext cx="5336337" cy="1348703"/>
          </a:xfrm>
          <a:prstGeom prst="rect">
            <a:avLst/>
          </a:prstGeom>
          <a:noFill/>
        </p:spPr>
        <p:txBody>
          <a:bodyPr wrap="square">
            <a:spAutoFit/>
          </a:bodyPr>
          <a:lstStyle/>
          <a:p>
            <a:pPr indent="-342900">
              <a:lnSpc>
                <a:spcPts val="2500"/>
              </a:lnSpc>
              <a:buFont typeface="+mj-lt"/>
              <a:buAutoNum type="arabicPeriod"/>
            </a:pPr>
            <a:r>
              <a:rPr lang="en-US" altLang="zh-CN" dirty="0">
                <a:latin typeface="Times New Roman" panose="02020603050405020304" pitchFamily="18" charset="0"/>
                <a:cs typeface="Times New Roman" panose="02020603050405020304" pitchFamily="18" charset="0"/>
              </a:rPr>
              <a:t>ignores trade-offs across multiple metrics.</a:t>
            </a:r>
          </a:p>
          <a:p>
            <a:pPr indent="-342900">
              <a:lnSpc>
                <a:spcPts val="2500"/>
              </a:lnSpc>
              <a:buFont typeface="+mj-lt"/>
              <a:buAutoNum type="arabicPeriod"/>
            </a:pPr>
            <a:r>
              <a:rPr lang="en-US" altLang="zh-CN" dirty="0">
                <a:latin typeface="Times New Roman" panose="02020603050405020304" pitchFamily="18" charset="0"/>
                <a:cs typeface="Times New Roman" panose="02020603050405020304" pitchFamily="18" charset="0"/>
              </a:rPr>
              <a:t>lacking the ability to automatically learn context for </a:t>
            </a:r>
          </a:p>
          <a:p>
            <a:pPr>
              <a:lnSpc>
                <a:spcPts val="2500"/>
              </a:lnSpc>
            </a:pPr>
            <a:r>
              <a:rPr lang="en-US" altLang="zh-CN" dirty="0">
                <a:latin typeface="Times New Roman" panose="02020603050405020304" pitchFamily="18" charset="0"/>
                <a:cs typeface="Times New Roman" panose="02020603050405020304" pitchFamily="18" charset="0"/>
              </a:rPr>
              <a:t>      each parameter</a:t>
            </a:r>
          </a:p>
          <a:p>
            <a:pPr>
              <a:lnSpc>
                <a:spcPts val="2500"/>
              </a:lnSpc>
            </a:pPr>
            <a:r>
              <a:rPr lang="en-US" altLang="zh-CN" dirty="0">
                <a:latin typeface="Times New Roman" panose="02020603050405020304" pitchFamily="18" charset="0"/>
                <a:cs typeface="Times New Roman" panose="02020603050405020304" pitchFamily="18" charset="0"/>
              </a:rPr>
              <a:t>3.   focuses on single performance metrics </a:t>
            </a:r>
          </a:p>
        </p:txBody>
      </p:sp>
    </p:spTree>
    <p:extLst>
      <p:ext uri="{BB962C8B-B14F-4D97-AF65-F5344CB8AC3E}">
        <p14:creationId xmlns:p14="http://schemas.microsoft.com/office/powerpoint/2010/main" val="377963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4580100" cy="461665"/>
          </a:xfrm>
          <a:prstGeom prst="rect">
            <a:avLst/>
          </a:prstGeom>
          <a:noFill/>
        </p:spPr>
        <p:txBody>
          <a:bodyPr wrap="none"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Chroma design and implementation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1D48FE44-C02A-83BB-3090-CE02891FF59D}"/>
              </a:ext>
            </a:extLst>
          </p:cNvPr>
          <p:cNvPicPr>
            <a:picLocks noChangeAspect="1"/>
          </p:cNvPicPr>
          <p:nvPr/>
        </p:nvPicPr>
        <p:blipFill>
          <a:blip r:embed="rId4"/>
          <a:stretch>
            <a:fillRect/>
          </a:stretch>
        </p:blipFill>
        <p:spPr>
          <a:xfrm>
            <a:off x="516317" y="1284394"/>
            <a:ext cx="5141019" cy="4628939"/>
          </a:xfrm>
          <a:prstGeom prst="rect">
            <a:avLst/>
          </a:prstGeom>
        </p:spPr>
      </p:pic>
      <p:sp>
        <p:nvSpPr>
          <p:cNvPr id="5" name="文本框 4">
            <a:extLst>
              <a:ext uri="{FF2B5EF4-FFF2-40B4-BE49-F238E27FC236}">
                <a16:creationId xmlns:a16="http://schemas.microsoft.com/office/drawing/2014/main" id="{F456B34F-73D2-43D9-079A-7B0FA6F8BA78}"/>
              </a:ext>
            </a:extLst>
          </p:cNvPr>
          <p:cNvSpPr txBox="1"/>
          <p:nvPr/>
        </p:nvSpPr>
        <p:spPr>
          <a:xfrm>
            <a:off x="5868424" y="1213487"/>
            <a:ext cx="6094770" cy="4554708"/>
          </a:xfrm>
          <a:prstGeom prst="rect">
            <a:avLst/>
          </a:prstGeom>
          <a:noFill/>
        </p:spPr>
        <p:txBody>
          <a:bodyPr wrap="square">
            <a:spAutoFit/>
          </a:bodyPr>
          <a:lstStyle/>
          <a:p>
            <a:pPr>
              <a:lnSpc>
                <a:spcPts val="2500"/>
              </a:lnSpc>
            </a:pPr>
            <a:r>
              <a:rPr lang="en-US" altLang="zh-CN" dirty="0">
                <a:latin typeface="Times New Roman" panose="02020603050405020304" pitchFamily="18" charset="0"/>
                <a:cs typeface="Times New Roman" panose="02020603050405020304" pitchFamily="18" charset="0"/>
              </a:rPr>
              <a:t>The Chroma workflow optimizes network configurations through the following steps:</a:t>
            </a:r>
          </a:p>
          <a:p>
            <a:pPr>
              <a:lnSpc>
                <a:spcPts val="2500"/>
              </a:lnSpc>
              <a:buFont typeface="+mj-lt"/>
              <a:buAutoNum type="arabicPeriod"/>
            </a:pPr>
            <a:r>
              <a:rPr lang="en-US" altLang="zh-CN" b="1" dirty="0">
                <a:latin typeface="Times New Roman" panose="02020603050405020304" pitchFamily="18" charset="0"/>
                <a:cs typeface="Times New Roman" panose="02020603050405020304" pitchFamily="18" charset="0"/>
              </a:rPr>
              <a:t>Configuration Change Grouping</a:t>
            </a:r>
            <a:r>
              <a:rPr lang="en-US" altLang="zh-CN" dirty="0">
                <a:latin typeface="Times New Roman" panose="02020603050405020304" pitchFamily="18" charset="0"/>
                <a:cs typeface="Times New Roman" panose="02020603050405020304" pitchFamily="18" charset="0"/>
              </a:rPr>
              <a:t>: Identifying and grouping related configuration changes.</a:t>
            </a:r>
          </a:p>
          <a:p>
            <a:pPr>
              <a:lnSpc>
                <a:spcPts val="2500"/>
              </a:lnSpc>
              <a:buFont typeface="+mj-lt"/>
              <a:buAutoNum type="arabicPeriod"/>
            </a:pPr>
            <a:r>
              <a:rPr lang="en-US" altLang="zh-CN" b="1" dirty="0">
                <a:latin typeface="Times New Roman" panose="02020603050405020304" pitchFamily="18" charset="0"/>
                <a:cs typeface="Times New Roman" panose="02020603050405020304" pitchFamily="18" charset="0"/>
              </a:rPr>
              <a:t>Performance Impact De-confusion</a:t>
            </a:r>
            <a:r>
              <a:rPr lang="en-US" altLang="zh-CN" dirty="0">
                <a:latin typeface="Times New Roman" panose="02020603050405020304" pitchFamily="18" charset="0"/>
                <a:cs typeface="Times New Roman" panose="02020603050405020304" pitchFamily="18" charset="0"/>
              </a:rPr>
              <a:t>: Eliminating the interference of external factors to ensure assessment accuracy.</a:t>
            </a:r>
          </a:p>
          <a:p>
            <a:pPr>
              <a:lnSpc>
                <a:spcPts val="2500"/>
              </a:lnSpc>
              <a:buFont typeface="+mj-lt"/>
              <a:buAutoNum type="arabicPeriod"/>
            </a:pPr>
            <a:r>
              <a:rPr lang="en-US" altLang="zh-CN" b="1" dirty="0">
                <a:latin typeface="Times New Roman" panose="02020603050405020304" pitchFamily="18" charset="0"/>
                <a:cs typeface="Times New Roman" panose="02020603050405020304" pitchFamily="18" charset="0"/>
              </a:rPr>
              <a:t>Performance Impact Classification</a:t>
            </a:r>
            <a:r>
              <a:rPr lang="en-US" altLang="zh-CN" dirty="0">
                <a:latin typeface="Times New Roman" panose="02020603050405020304" pitchFamily="18" charset="0"/>
                <a:cs typeface="Times New Roman" panose="02020603050405020304" pitchFamily="18" charset="0"/>
              </a:rPr>
              <a:t>: Learning and identifying the context of configuration changes and classifying their performance impacts.</a:t>
            </a:r>
          </a:p>
          <a:p>
            <a:pPr>
              <a:lnSpc>
                <a:spcPts val="2500"/>
              </a:lnSpc>
              <a:buFont typeface="+mj-lt"/>
              <a:buAutoNum type="arabicPeriod"/>
            </a:pPr>
            <a:r>
              <a:rPr lang="en-US" altLang="zh-CN" sz="1800" b="1" i="0" dirty="0">
                <a:solidFill>
                  <a:srgbClr val="000000"/>
                </a:solidFill>
                <a:effectLst/>
                <a:latin typeface="Times New Roman" panose="02020603050405020304" pitchFamily="18" charset="0"/>
                <a:cs typeface="Times New Roman" panose="02020603050405020304" pitchFamily="18" charset="0"/>
              </a:rPr>
              <a:t>Parameter value spatial clustering</a:t>
            </a:r>
            <a:r>
              <a:rPr lang="en-US" altLang="zh-CN" dirty="0">
                <a:latin typeface="Times New Roman" panose="02020603050405020304" pitchFamily="18" charset="0"/>
                <a:cs typeface="Times New Roman" panose="02020603050405020304" pitchFamily="18" charset="0"/>
              </a:rPr>
              <a:t>: find parameter dependencies across time and space</a:t>
            </a:r>
          </a:p>
          <a:p>
            <a:pPr>
              <a:lnSpc>
                <a:spcPts val="2500"/>
              </a:lnSpc>
              <a:buFont typeface="+mj-lt"/>
              <a:buAutoNum type="arabicPeriod"/>
            </a:pPr>
            <a:r>
              <a:rPr lang="en-US" altLang="zh-CN" sz="1800" b="1" i="0" dirty="0">
                <a:solidFill>
                  <a:srgbClr val="000000"/>
                </a:solidFill>
                <a:effectLst/>
                <a:latin typeface="Times New Roman" panose="02020603050405020304" pitchFamily="18" charset="0"/>
                <a:cs typeface="Times New Roman" panose="02020603050405020304" pitchFamily="18" charset="0"/>
              </a:rPr>
              <a:t>Assertion, recommendation and trial</a:t>
            </a:r>
            <a:r>
              <a:rPr lang="en-US" altLang="zh-CN" dirty="0">
                <a:latin typeface="Times New Roman" panose="02020603050405020304" pitchFamily="18" charset="0"/>
                <a:cs typeface="Times New Roman" panose="02020603050405020304" pitchFamily="18" charset="0"/>
              </a:rPr>
              <a:t>: Generating and validating configuration change recommendations to enhance overall network performance.</a:t>
            </a:r>
          </a:p>
        </p:txBody>
      </p:sp>
    </p:spTree>
    <p:extLst>
      <p:ext uri="{BB962C8B-B14F-4D97-AF65-F5344CB8AC3E}">
        <p14:creationId xmlns:p14="http://schemas.microsoft.com/office/powerpoint/2010/main" val="132000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4580100" cy="461665"/>
          </a:xfrm>
          <a:prstGeom prst="rect">
            <a:avLst/>
          </a:prstGeom>
          <a:noFill/>
        </p:spPr>
        <p:txBody>
          <a:bodyPr wrap="none"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Chroma design and implementation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F3B0A9B9-F14E-C8B8-6849-7BCB2D3E9B11}"/>
              </a:ext>
            </a:extLst>
          </p:cNvPr>
          <p:cNvSpPr/>
          <p:nvPr/>
        </p:nvSpPr>
        <p:spPr>
          <a:xfrm>
            <a:off x="1044432" y="2553192"/>
            <a:ext cx="3406878" cy="116512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b="0" i="0" dirty="0">
                <a:solidFill>
                  <a:srgbClr val="000000"/>
                </a:solidFill>
                <a:effectLst/>
                <a:latin typeface="Times New Roman" panose="02020603050405020304" pitchFamily="18" charset="0"/>
                <a:cs typeface="Times New Roman" panose="02020603050405020304" pitchFamily="18" charset="0"/>
              </a:rPr>
              <a:t>Calculating the posterior probability between Ci and </a:t>
            </a:r>
            <a:r>
              <a:rPr lang="en-US" altLang="zh-CN" sz="1800" b="0" i="0" dirty="0" err="1">
                <a:solidFill>
                  <a:srgbClr val="000000"/>
                </a:solidFill>
                <a:effectLst/>
                <a:latin typeface="Times New Roman" panose="02020603050405020304" pitchFamily="18" charset="0"/>
                <a:cs typeface="Times New Roman" panose="02020603050405020304" pitchFamily="18" charset="0"/>
              </a:rPr>
              <a:t>Cj</a:t>
            </a:r>
            <a:endParaRPr lang="en-US" altLang="zh-CN" sz="1800" b="0" i="0" dirty="0">
              <a:solidFill>
                <a:srgbClr val="000000"/>
              </a:solidFill>
              <a:effectLst/>
              <a:latin typeface="Times New Roman" panose="02020603050405020304" pitchFamily="18" charset="0"/>
              <a:cs typeface="Times New Roman" panose="02020603050405020304" pitchFamily="18" charset="0"/>
            </a:endParaRPr>
          </a:p>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16224FAF-AE32-82DE-E4B7-449B303D1320}"/>
              </a:ext>
            </a:extLst>
          </p:cNvPr>
          <p:cNvSpPr/>
          <p:nvPr/>
        </p:nvSpPr>
        <p:spPr>
          <a:xfrm>
            <a:off x="1044432" y="4000443"/>
            <a:ext cx="3406878" cy="116512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 the Jaccard similarity</a:t>
            </a:r>
          </a:p>
          <a:p>
            <a:pPr algn="ctr"/>
            <a:r>
              <a:rPr lang="en-US" altLang="zh-CN" dirty="0">
                <a:solidFill>
                  <a:schemeClr val="tx1"/>
                </a:solidFill>
                <a:latin typeface="Times New Roman" panose="02020603050405020304" pitchFamily="18" charset="0"/>
                <a:cs typeface="Times New Roman" panose="02020603050405020304" pitchFamily="18" charset="0"/>
              </a:rPr>
              <a:t>metric between O(C</a:t>
            </a:r>
            <a:r>
              <a:rPr lang="zh-CN" altLang="en-US" dirty="0">
                <a:solidFill>
                  <a:schemeClr val="tx1"/>
                </a:solidFill>
                <a:latin typeface="Times New Roman" panose="02020603050405020304" pitchFamily="18" charset="0"/>
                <a:cs typeface="Times New Roman" panose="02020603050405020304" pitchFamily="18" charset="0"/>
              </a:rPr>
              <a:t>𝑖</a:t>
            </a:r>
            <a:r>
              <a:rPr lang="en-US" altLang="zh-CN" dirty="0">
                <a:solidFill>
                  <a:schemeClr val="tx1"/>
                </a:solidFill>
                <a:latin typeface="Times New Roman" panose="02020603050405020304" pitchFamily="18" charset="0"/>
                <a:cs typeface="Times New Roman" panose="02020603050405020304" pitchFamily="18" charset="0"/>
              </a:rPr>
              <a:t>) and O(C</a:t>
            </a:r>
            <a:r>
              <a:rPr lang="zh-CN" altLang="en-US" dirty="0">
                <a:solidFill>
                  <a:schemeClr val="tx1"/>
                </a:solidFill>
                <a:latin typeface="Times New Roman" panose="02020603050405020304" pitchFamily="18" charset="0"/>
                <a:cs typeface="Times New Roman" panose="02020603050405020304" pitchFamily="18" charset="0"/>
              </a:rPr>
              <a:t>𝑗</a:t>
            </a:r>
            <a:r>
              <a:rPr lang="en-US" altLang="zh-CN" dirty="0">
                <a:solidFill>
                  <a:schemeClr val="tx1"/>
                </a:solidFill>
                <a:latin typeface="Times New Roman" panose="02020603050405020304" pitchFamily="18" charset="0"/>
                <a:cs typeface="Times New Roman" panose="02020603050405020304" pitchFamily="18" charset="0"/>
              </a:rPr>
              <a:t>) </a:t>
            </a:r>
          </a:p>
          <a:p>
            <a:pPr algn="ct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7102A87-D5A4-DB5B-C08C-275B2F4201B4}"/>
              </a:ext>
            </a:extLst>
          </p:cNvPr>
          <p:cNvSpPr/>
          <p:nvPr/>
        </p:nvSpPr>
        <p:spPr>
          <a:xfrm>
            <a:off x="1044432" y="5447694"/>
            <a:ext cx="3406878" cy="55534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A26267FC-ED0D-351E-0A2B-4279B35D50C1}"/>
              </a:ext>
            </a:extLst>
          </p:cNvPr>
          <p:cNvPicPr>
            <a:picLocks noChangeAspect="1"/>
          </p:cNvPicPr>
          <p:nvPr/>
        </p:nvPicPr>
        <p:blipFill>
          <a:blip r:embed="rId4"/>
          <a:stretch>
            <a:fillRect/>
          </a:stretch>
        </p:blipFill>
        <p:spPr>
          <a:xfrm>
            <a:off x="1091733" y="5605569"/>
            <a:ext cx="3281994" cy="252461"/>
          </a:xfrm>
          <a:prstGeom prst="rect">
            <a:avLst/>
          </a:prstGeom>
        </p:spPr>
      </p:pic>
      <p:pic>
        <p:nvPicPr>
          <p:cNvPr id="11" name="图片 10">
            <a:extLst>
              <a:ext uri="{FF2B5EF4-FFF2-40B4-BE49-F238E27FC236}">
                <a16:creationId xmlns:a16="http://schemas.microsoft.com/office/drawing/2014/main" id="{E0B5670A-5106-7AEA-D714-9ED751CCAC3C}"/>
              </a:ext>
            </a:extLst>
          </p:cNvPr>
          <p:cNvPicPr>
            <a:picLocks noChangeAspect="1"/>
          </p:cNvPicPr>
          <p:nvPr/>
        </p:nvPicPr>
        <p:blipFill>
          <a:blip r:embed="rId5"/>
          <a:stretch>
            <a:fillRect/>
          </a:stretch>
        </p:blipFill>
        <p:spPr>
          <a:xfrm>
            <a:off x="1084266" y="3283286"/>
            <a:ext cx="3281994" cy="406608"/>
          </a:xfrm>
          <a:prstGeom prst="rect">
            <a:avLst/>
          </a:prstGeom>
        </p:spPr>
      </p:pic>
      <p:pic>
        <p:nvPicPr>
          <p:cNvPr id="12" name="图片 11">
            <a:extLst>
              <a:ext uri="{FF2B5EF4-FFF2-40B4-BE49-F238E27FC236}">
                <a16:creationId xmlns:a16="http://schemas.microsoft.com/office/drawing/2014/main" id="{B975DEA1-8E71-FB5D-9E73-33A08CD43703}"/>
              </a:ext>
            </a:extLst>
          </p:cNvPr>
          <p:cNvPicPr>
            <a:picLocks noChangeAspect="1"/>
          </p:cNvPicPr>
          <p:nvPr/>
        </p:nvPicPr>
        <p:blipFill>
          <a:blip r:embed="rId6"/>
          <a:stretch>
            <a:fillRect/>
          </a:stretch>
        </p:blipFill>
        <p:spPr>
          <a:xfrm>
            <a:off x="1084265" y="4732396"/>
            <a:ext cx="3204811" cy="393681"/>
          </a:xfrm>
          <a:prstGeom prst="rect">
            <a:avLst/>
          </a:prstGeom>
        </p:spPr>
      </p:pic>
      <p:cxnSp>
        <p:nvCxnSpPr>
          <p:cNvPr id="14" name="直接箭头连接符 13">
            <a:extLst>
              <a:ext uri="{FF2B5EF4-FFF2-40B4-BE49-F238E27FC236}">
                <a16:creationId xmlns:a16="http://schemas.microsoft.com/office/drawing/2014/main" id="{2ECF0992-3482-B289-337F-2B2142B04A12}"/>
              </a:ext>
            </a:extLst>
          </p:cNvPr>
          <p:cNvCxnSpPr>
            <a:cxnSpLocks/>
            <a:stCxn id="7" idx="2"/>
            <a:endCxn id="8" idx="0"/>
          </p:cNvCxnSpPr>
          <p:nvPr/>
        </p:nvCxnSpPr>
        <p:spPr>
          <a:xfrm>
            <a:off x="2747871" y="3718314"/>
            <a:ext cx="0" cy="28212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1A95385-0D1F-2E29-297C-8D34E608062A}"/>
              </a:ext>
            </a:extLst>
          </p:cNvPr>
          <p:cNvCxnSpPr>
            <a:cxnSpLocks/>
          </p:cNvCxnSpPr>
          <p:nvPr/>
        </p:nvCxnSpPr>
        <p:spPr>
          <a:xfrm>
            <a:off x="2732730" y="5165565"/>
            <a:ext cx="0" cy="28212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C94AC9D6-420C-557C-17AD-AE9818454982}"/>
              </a:ext>
            </a:extLst>
          </p:cNvPr>
          <p:cNvSpPr txBox="1"/>
          <p:nvPr/>
        </p:nvSpPr>
        <p:spPr>
          <a:xfrm>
            <a:off x="592554" y="808315"/>
            <a:ext cx="10926346" cy="646331"/>
          </a:xfrm>
          <a:prstGeom prst="rect">
            <a:avLst/>
          </a:prstGeom>
          <a:noFill/>
        </p:spPr>
        <p:txBody>
          <a:bodyPr wrap="square">
            <a:spAutoFit/>
          </a:bodyPr>
          <a:lstStyle/>
          <a:p>
            <a:r>
              <a:rPr lang="en-US" altLang="zh-CN" b="1" dirty="0">
                <a:solidFill>
                  <a:srgbClr val="000000"/>
                </a:solidFill>
                <a:latin typeface="Times New Roman" panose="02020603050405020304" pitchFamily="18" charset="0"/>
                <a:cs typeface="Times New Roman" panose="02020603050405020304" pitchFamily="18" charset="0"/>
              </a:rPr>
              <a:t>(1) </a:t>
            </a:r>
            <a:r>
              <a:rPr lang="en-US" altLang="zh-CN" sz="1800" b="1" i="0" dirty="0">
                <a:solidFill>
                  <a:srgbClr val="000000"/>
                </a:solidFill>
                <a:effectLst/>
                <a:latin typeface="Times New Roman" panose="02020603050405020304" pitchFamily="18" charset="0"/>
                <a:cs typeface="Times New Roman" panose="02020603050405020304" pitchFamily="18" charset="0"/>
              </a:rPr>
              <a:t>Configuration change grouping</a:t>
            </a:r>
            <a:r>
              <a:rPr lang="en-US" altLang="zh-CN"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Purpose: </a:t>
            </a:r>
            <a:r>
              <a:rPr lang="en-US" altLang="zh-CN" dirty="0">
                <a:latin typeface="Times New Roman" panose="02020603050405020304" pitchFamily="18" charset="0"/>
                <a:cs typeface="Times New Roman" panose="02020603050405020304" pitchFamily="18" charset="0"/>
              </a:rPr>
              <a:t>Learning and identifying the context of configuration changes and classifying their performance impacts.</a:t>
            </a:r>
          </a:p>
        </p:txBody>
      </p:sp>
      <p:sp>
        <p:nvSpPr>
          <p:cNvPr id="22" name="文本框 21">
            <a:extLst>
              <a:ext uri="{FF2B5EF4-FFF2-40B4-BE49-F238E27FC236}">
                <a16:creationId xmlns:a16="http://schemas.microsoft.com/office/drawing/2014/main" id="{B4167D74-E4FA-3D63-689C-FFD5BBC3F628}"/>
              </a:ext>
            </a:extLst>
          </p:cNvPr>
          <p:cNvSpPr txBox="1"/>
          <p:nvPr/>
        </p:nvSpPr>
        <p:spPr>
          <a:xfrm>
            <a:off x="762861" y="2022529"/>
            <a:ext cx="397002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Grouping Two Configuration Parameters</a:t>
            </a:r>
          </a:p>
        </p:txBody>
      </p:sp>
      <p:sp>
        <p:nvSpPr>
          <p:cNvPr id="23" name="矩形 22">
            <a:extLst>
              <a:ext uri="{FF2B5EF4-FFF2-40B4-BE49-F238E27FC236}">
                <a16:creationId xmlns:a16="http://schemas.microsoft.com/office/drawing/2014/main" id="{65B00DB1-2575-AC54-A66F-C549D9AA4D10}"/>
              </a:ext>
            </a:extLst>
          </p:cNvPr>
          <p:cNvSpPr/>
          <p:nvPr/>
        </p:nvSpPr>
        <p:spPr>
          <a:xfrm>
            <a:off x="6154749" y="2553192"/>
            <a:ext cx="3406878" cy="837123"/>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Constructs an adjacency matrix</a:t>
            </a:r>
          </a:p>
        </p:txBody>
      </p:sp>
      <p:sp>
        <p:nvSpPr>
          <p:cNvPr id="24" name="矩形 23">
            <a:extLst>
              <a:ext uri="{FF2B5EF4-FFF2-40B4-BE49-F238E27FC236}">
                <a16:creationId xmlns:a16="http://schemas.microsoft.com/office/drawing/2014/main" id="{A1681A16-921E-BAB4-245B-FD58C7F7CA3C}"/>
              </a:ext>
            </a:extLst>
          </p:cNvPr>
          <p:cNvSpPr/>
          <p:nvPr/>
        </p:nvSpPr>
        <p:spPr>
          <a:xfrm>
            <a:off x="6154749" y="3672445"/>
            <a:ext cx="3406878" cy="116512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 Find the largest group in the adjacency matrix by </a:t>
            </a:r>
            <a:r>
              <a:rPr lang="en-US" altLang="zh-CN" dirty="0" err="1">
                <a:solidFill>
                  <a:schemeClr val="tx1"/>
                </a:solidFill>
                <a:latin typeface="Times New Roman" panose="02020603050405020304" pitchFamily="18" charset="0"/>
                <a:cs typeface="Times New Roman" panose="02020603050405020304" pitchFamily="18" charset="0"/>
              </a:rPr>
              <a:t>Bron-Kerbosch</a:t>
            </a:r>
            <a:r>
              <a:rPr lang="en-US" altLang="zh-CN" dirty="0">
                <a:solidFill>
                  <a:schemeClr val="tx1"/>
                </a:solidFill>
                <a:latin typeface="Times New Roman" panose="02020603050405020304" pitchFamily="18" charset="0"/>
                <a:cs typeface="Times New Roman" panose="02020603050405020304" pitchFamily="18" charset="0"/>
              </a:rPr>
              <a:t> algorithm.</a:t>
            </a:r>
          </a:p>
        </p:txBody>
      </p:sp>
      <p:sp>
        <p:nvSpPr>
          <p:cNvPr id="25" name="矩形 24">
            <a:extLst>
              <a:ext uri="{FF2B5EF4-FFF2-40B4-BE49-F238E27FC236}">
                <a16:creationId xmlns:a16="http://schemas.microsoft.com/office/drawing/2014/main" id="{6EF24F08-1BFA-0A43-E015-1040F8276D2A}"/>
              </a:ext>
            </a:extLst>
          </p:cNvPr>
          <p:cNvSpPr/>
          <p:nvPr/>
        </p:nvSpPr>
        <p:spPr>
          <a:xfrm>
            <a:off x="6154749" y="5119695"/>
            <a:ext cx="3406878" cy="878361"/>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 set of parameters that are all highly dependent on each other</a:t>
            </a:r>
          </a:p>
          <a:p>
            <a:pPr algn="ctr"/>
            <a:r>
              <a:rPr lang="en-US" altLang="zh-CN" sz="1800" b="0" i="0" dirty="0">
                <a:solidFill>
                  <a:srgbClr val="000000"/>
                </a:solidFill>
                <a:effectLst/>
                <a:latin typeface="txsys"/>
              </a:rPr>
              <a:t>G </a:t>
            </a:r>
            <a:r>
              <a:rPr lang="en-US" altLang="zh-CN" sz="1800" b="0" i="0" dirty="0">
                <a:solidFill>
                  <a:srgbClr val="000000"/>
                </a:solidFill>
                <a:effectLst/>
                <a:latin typeface="txmiaX"/>
              </a:rPr>
              <a:t>= </a:t>
            </a:r>
            <a:r>
              <a:rPr lang="en-US" altLang="zh-CN" sz="1800" b="0" i="0" dirty="0">
                <a:solidFill>
                  <a:srgbClr val="000000"/>
                </a:solidFill>
                <a:effectLst/>
                <a:latin typeface="txsys"/>
              </a:rPr>
              <a:t>{C</a:t>
            </a:r>
            <a:r>
              <a:rPr lang="zh-CN" altLang="en-US" sz="1800" b="0" i="1" dirty="0">
                <a:solidFill>
                  <a:srgbClr val="000000"/>
                </a:solidFill>
                <a:effectLst/>
                <a:latin typeface="LibertineMathMI7"/>
              </a:rPr>
              <a:t>𝑖</a:t>
            </a:r>
            <a:r>
              <a:rPr lang="en-US" altLang="zh-CN" sz="1800" b="0" i="1" dirty="0">
                <a:solidFill>
                  <a:srgbClr val="000000"/>
                </a:solidFill>
                <a:effectLst/>
                <a:latin typeface="LibertineMathMI"/>
              </a:rPr>
              <a:t>, </a:t>
            </a:r>
            <a:r>
              <a:rPr lang="en-US" altLang="zh-CN" sz="1800" b="0" i="0" dirty="0">
                <a:solidFill>
                  <a:srgbClr val="000000"/>
                </a:solidFill>
                <a:effectLst/>
                <a:latin typeface="txsys"/>
              </a:rPr>
              <a:t>· · · </a:t>
            </a:r>
            <a:r>
              <a:rPr lang="en-US" altLang="zh-CN" sz="1800" b="0" i="1" dirty="0">
                <a:solidFill>
                  <a:srgbClr val="000000"/>
                </a:solidFill>
                <a:effectLst/>
                <a:latin typeface="LibertineMathMI"/>
              </a:rPr>
              <a:t>, </a:t>
            </a:r>
            <a:r>
              <a:rPr lang="en-US" altLang="zh-CN" sz="1800" b="0" i="0" dirty="0">
                <a:solidFill>
                  <a:srgbClr val="000000"/>
                </a:solidFill>
                <a:effectLst/>
                <a:latin typeface="txsys"/>
              </a:rPr>
              <a:t>C</a:t>
            </a:r>
            <a:r>
              <a:rPr lang="zh-CN" altLang="en-US" sz="1800" b="0" i="1" dirty="0">
                <a:solidFill>
                  <a:srgbClr val="000000"/>
                </a:solidFill>
                <a:effectLst/>
                <a:latin typeface="LibertineMathMI7"/>
              </a:rPr>
              <a:t>𝑗</a:t>
            </a:r>
            <a:r>
              <a:rPr lang="en-US" altLang="zh-CN" sz="1800" b="0" i="0" dirty="0">
                <a:solidFill>
                  <a:srgbClr val="000000"/>
                </a:solidFill>
                <a:effectLst/>
                <a:latin typeface="txsys"/>
              </a:rPr>
              <a:t>}</a:t>
            </a:r>
            <a:r>
              <a:rPr lang="en-US" altLang="zh-CN" dirty="0"/>
              <a:t> </a:t>
            </a:r>
            <a:endParaRPr lang="en-US" altLang="zh-CN" dirty="0">
              <a:solidFill>
                <a:schemeClr val="tx1"/>
              </a:solidFill>
              <a:latin typeface="Times New Roman" panose="02020603050405020304" pitchFamily="18" charset="0"/>
              <a:cs typeface="Times New Roman" panose="02020603050405020304" pitchFamily="18" charset="0"/>
            </a:endParaRPr>
          </a:p>
        </p:txBody>
      </p:sp>
      <p:cxnSp>
        <p:nvCxnSpPr>
          <p:cNvPr id="29" name="直接箭头连接符 28">
            <a:extLst>
              <a:ext uri="{FF2B5EF4-FFF2-40B4-BE49-F238E27FC236}">
                <a16:creationId xmlns:a16="http://schemas.microsoft.com/office/drawing/2014/main" id="{A7CAC1AB-B83E-8428-D6C8-6710361CED4B}"/>
              </a:ext>
            </a:extLst>
          </p:cNvPr>
          <p:cNvCxnSpPr>
            <a:cxnSpLocks/>
            <a:stCxn id="23" idx="2"/>
            <a:endCxn id="24" idx="0"/>
          </p:cNvCxnSpPr>
          <p:nvPr/>
        </p:nvCxnSpPr>
        <p:spPr>
          <a:xfrm>
            <a:off x="7858188" y="3390315"/>
            <a:ext cx="0" cy="28213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326AE7C-2A9E-92DC-56A6-ECF480AF4108}"/>
              </a:ext>
            </a:extLst>
          </p:cNvPr>
          <p:cNvCxnSpPr>
            <a:cxnSpLocks/>
          </p:cNvCxnSpPr>
          <p:nvPr/>
        </p:nvCxnSpPr>
        <p:spPr>
          <a:xfrm>
            <a:off x="7843047" y="4837567"/>
            <a:ext cx="0" cy="28212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21363CA4-B087-4DC2-AC15-61BA600830E9}"/>
              </a:ext>
            </a:extLst>
          </p:cNvPr>
          <p:cNvSpPr txBox="1"/>
          <p:nvPr/>
        </p:nvSpPr>
        <p:spPr>
          <a:xfrm>
            <a:off x="5667438" y="2030645"/>
            <a:ext cx="438150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Grouping Multiple Configuration Parameters</a:t>
            </a:r>
          </a:p>
        </p:txBody>
      </p:sp>
    </p:spTree>
    <p:extLst>
      <p:ext uri="{BB962C8B-B14F-4D97-AF65-F5344CB8AC3E}">
        <p14:creationId xmlns:p14="http://schemas.microsoft.com/office/powerpoint/2010/main" val="143593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4580100" cy="461665"/>
          </a:xfrm>
          <a:prstGeom prst="rect">
            <a:avLst/>
          </a:prstGeom>
          <a:noFill/>
        </p:spPr>
        <p:txBody>
          <a:bodyPr wrap="none"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Chroma design and implementation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F3B0A9B9-F14E-C8B8-6849-7BCB2D3E9B11}"/>
              </a:ext>
            </a:extLst>
          </p:cNvPr>
          <p:cNvSpPr/>
          <p:nvPr/>
        </p:nvSpPr>
        <p:spPr>
          <a:xfrm>
            <a:off x="1658620" y="2978851"/>
            <a:ext cx="3713480" cy="200004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000000"/>
                </a:solidFill>
                <a:effectLst/>
                <a:latin typeface="Times New Roman" panose="02020603050405020304" pitchFamily="18" charset="0"/>
                <a:cs typeface="Times New Roman" panose="02020603050405020304" pitchFamily="18" charset="0"/>
              </a:rPr>
              <a:t>Statistical impact detection:</a:t>
            </a:r>
          </a:p>
          <a:p>
            <a:endParaRPr lang="en-US" altLang="zh-CN" sz="1800" dirty="0">
              <a:solidFill>
                <a:srgbClr val="000000"/>
              </a:solidFill>
              <a:effectLst/>
              <a:latin typeface="Times New Roman" panose="02020603050405020304" pitchFamily="18" charset="0"/>
              <a:cs typeface="Times New Roman" panose="02020603050405020304" pitchFamily="18" charset="0"/>
            </a:endParaRPr>
          </a:p>
          <a:p>
            <a:r>
              <a:rPr lang="en-US" altLang="zh-CN" b="1" dirty="0">
                <a:solidFill>
                  <a:schemeClr val="tx1"/>
                </a:solidFill>
                <a:latin typeface="Times New Roman" panose="02020603050405020304" pitchFamily="18" charset="0"/>
                <a:cs typeface="Times New Roman" panose="02020603050405020304" pitchFamily="18" charset="0"/>
              </a:rPr>
              <a:t>CQI </a:t>
            </a:r>
            <a:r>
              <a:rPr lang="en-US" altLang="zh-CN" dirty="0">
                <a:solidFill>
                  <a:schemeClr val="tx1"/>
                </a:solidFill>
                <a:latin typeface="Times New Roman" panose="02020603050405020304" pitchFamily="18" charset="0"/>
                <a:cs typeface="Times New Roman" panose="02020603050405020304" pitchFamily="18" charset="0"/>
              </a:rPr>
              <a:t>combines several KPIs (e.g., throughput, latency, data loss rate, etc.) in a weighted manner to provide an overall performance assessment.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C94AC9D6-420C-557C-17AD-AE9818454982}"/>
              </a:ext>
            </a:extLst>
          </p:cNvPr>
          <p:cNvSpPr txBox="1"/>
          <p:nvPr/>
        </p:nvSpPr>
        <p:spPr>
          <a:xfrm>
            <a:off x="592554" y="1107469"/>
            <a:ext cx="10926346" cy="1200329"/>
          </a:xfrm>
          <a:prstGeom prst="rect">
            <a:avLst/>
          </a:prstGeom>
          <a:noFill/>
        </p:spPr>
        <p:txBody>
          <a:bodyPr wrap="square">
            <a:spAutoFit/>
          </a:bodyPr>
          <a:lstStyle/>
          <a:p>
            <a:r>
              <a:rPr lang="en-US" altLang="zh-CN" b="1" dirty="0">
                <a:solidFill>
                  <a:srgbClr val="000000"/>
                </a:solidFill>
                <a:latin typeface="Times New Roman" panose="02020603050405020304" pitchFamily="18" charset="0"/>
                <a:cs typeface="Times New Roman" panose="02020603050405020304" pitchFamily="18" charset="0"/>
              </a:rPr>
              <a:t>(2) </a:t>
            </a:r>
            <a:r>
              <a:rPr lang="en-US" altLang="zh-CN" sz="1800" b="1" i="0" dirty="0">
                <a:solidFill>
                  <a:srgbClr val="000000"/>
                </a:solidFill>
                <a:effectLst/>
                <a:latin typeface="Times New Roman" panose="02020603050405020304" pitchFamily="18" charset="0"/>
                <a:cs typeface="Times New Roman" panose="02020603050405020304" pitchFamily="18" charset="0"/>
              </a:rPr>
              <a:t>Performance Impact Detection and De-confusion</a:t>
            </a:r>
          </a:p>
          <a:p>
            <a:r>
              <a:rPr lang="zh-CN" altLang="en-US" b="1" dirty="0">
                <a:latin typeface="Times New Roman" panose="02020603050405020304" pitchFamily="18" charset="0"/>
                <a:cs typeface="Times New Roman" panose="02020603050405020304" pitchFamily="18" charset="0"/>
              </a:rPr>
              <a:t>Purpose: </a:t>
            </a:r>
            <a:r>
              <a:rPr lang="zh-CN" altLang="en-US" dirty="0">
                <a:latin typeface="Times New Roman" panose="02020603050405020304" pitchFamily="18" charset="0"/>
                <a:cs typeface="Times New Roman" panose="02020603050405020304" pitchFamily="18" charset="0"/>
              </a:rPr>
              <a:t>To optimize the overall network performance by identifying and grouping related configuration parameters, capturing the dependencies between the parameters, and reducing the confusion of performance impacts due to external factors.</a:t>
            </a:r>
          </a:p>
        </p:txBody>
      </p:sp>
      <p:sp>
        <p:nvSpPr>
          <p:cNvPr id="2" name="矩形 1">
            <a:extLst>
              <a:ext uri="{FF2B5EF4-FFF2-40B4-BE49-F238E27FC236}">
                <a16:creationId xmlns:a16="http://schemas.microsoft.com/office/drawing/2014/main" id="{A83D445F-F68C-7771-6A8D-A99E14983EDD}"/>
              </a:ext>
            </a:extLst>
          </p:cNvPr>
          <p:cNvSpPr/>
          <p:nvPr/>
        </p:nvSpPr>
        <p:spPr>
          <a:xfrm>
            <a:off x="6959602" y="2978850"/>
            <a:ext cx="3713480" cy="2000047"/>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000000"/>
                </a:solidFill>
                <a:effectLst/>
                <a:latin typeface="Times New Roman" panose="02020603050405020304" pitchFamily="18" charset="0"/>
                <a:cs typeface="Times New Roman" panose="02020603050405020304" pitchFamily="18" charset="0"/>
              </a:rPr>
              <a:t>Performance impact de-confusion:</a:t>
            </a:r>
          </a:p>
          <a:p>
            <a:endParaRPr lang="en-US" altLang="zh-CN" sz="1800" dirty="0">
              <a:solidFill>
                <a:srgbClr val="000000"/>
              </a:solidFill>
              <a:effectLst/>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Base stations with configuration changes (study group) were compared to base stations without configuration changes (control group).</a:t>
            </a:r>
          </a:p>
        </p:txBody>
      </p:sp>
    </p:spTree>
    <p:extLst>
      <p:ext uri="{BB962C8B-B14F-4D97-AF65-F5344CB8AC3E}">
        <p14:creationId xmlns:p14="http://schemas.microsoft.com/office/powerpoint/2010/main" val="260058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4580100" cy="461665"/>
          </a:xfrm>
          <a:prstGeom prst="rect">
            <a:avLst/>
          </a:prstGeom>
          <a:noFill/>
        </p:spPr>
        <p:txBody>
          <a:bodyPr wrap="none"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Chroma design and implementation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F3B0A9B9-F14E-C8B8-6849-7BCB2D3E9B11}"/>
              </a:ext>
            </a:extLst>
          </p:cNvPr>
          <p:cNvSpPr/>
          <p:nvPr/>
        </p:nvSpPr>
        <p:spPr>
          <a:xfrm>
            <a:off x="3531327" y="1939812"/>
            <a:ext cx="3951513" cy="737119"/>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000000"/>
                </a:solidFill>
                <a:effectLst/>
                <a:latin typeface="Times New Roman" panose="02020603050405020304" pitchFamily="18" charset="0"/>
                <a:cs typeface="Times New Roman" panose="02020603050405020304" pitchFamily="18" charset="0"/>
              </a:rPr>
              <a:t>Subdividing each group of configuration changes (G) into subgroups (</a:t>
            </a:r>
            <a:r>
              <a:rPr lang="en-US" altLang="zh-CN" sz="1800" dirty="0" err="1">
                <a:solidFill>
                  <a:srgbClr val="000000"/>
                </a:solidFill>
                <a:effectLst/>
                <a:latin typeface="Times New Roman" panose="02020603050405020304" pitchFamily="18" charset="0"/>
                <a:cs typeface="Times New Roman" panose="02020603050405020304" pitchFamily="18" charset="0"/>
              </a:rPr>
              <a:t>Gs</a:t>
            </a:r>
            <a:r>
              <a:rPr lang="en-US" altLang="zh-CN" sz="1800" dirty="0">
                <a:solidFill>
                  <a:srgbClr val="000000"/>
                </a:solidFill>
                <a:effectLst/>
                <a:latin typeface="Times New Roman" panose="02020603050405020304" pitchFamily="18" charset="0"/>
                <a:cs typeface="Times New Roman" panose="02020603050405020304" pitchFamily="18" charset="0"/>
              </a:rPr>
              <a:t>) </a:t>
            </a:r>
          </a:p>
        </p:txBody>
      </p:sp>
      <p:sp>
        <p:nvSpPr>
          <p:cNvPr id="20" name="文本框 19">
            <a:extLst>
              <a:ext uri="{FF2B5EF4-FFF2-40B4-BE49-F238E27FC236}">
                <a16:creationId xmlns:a16="http://schemas.microsoft.com/office/drawing/2014/main" id="{C94AC9D6-420C-557C-17AD-AE9818454982}"/>
              </a:ext>
            </a:extLst>
          </p:cNvPr>
          <p:cNvSpPr txBox="1"/>
          <p:nvPr/>
        </p:nvSpPr>
        <p:spPr>
          <a:xfrm>
            <a:off x="617338" y="822105"/>
            <a:ext cx="10926346" cy="923330"/>
          </a:xfrm>
          <a:prstGeom prst="rect">
            <a:avLst/>
          </a:prstGeom>
          <a:noFill/>
        </p:spPr>
        <p:txBody>
          <a:bodyPr wrap="square">
            <a:spAutoFit/>
          </a:bodyPr>
          <a:lstStyle/>
          <a:p>
            <a:r>
              <a:rPr lang="en-US" altLang="zh-CN" b="1" dirty="0">
                <a:solidFill>
                  <a:srgbClr val="000000"/>
                </a:solidFill>
                <a:latin typeface="Times New Roman" panose="02020603050405020304" pitchFamily="18" charset="0"/>
                <a:cs typeface="Times New Roman" panose="02020603050405020304" pitchFamily="18" charset="0"/>
              </a:rPr>
              <a:t>(3) </a:t>
            </a:r>
            <a:r>
              <a:rPr lang="en-US" altLang="zh-CN" sz="1800" b="1" i="0" dirty="0">
                <a:solidFill>
                  <a:srgbClr val="000000"/>
                </a:solidFill>
                <a:effectLst/>
                <a:latin typeface="Times New Roman" panose="02020603050405020304" pitchFamily="18" charset="0"/>
                <a:cs typeface="Times New Roman" panose="02020603050405020304" pitchFamily="18" charset="0"/>
              </a:rPr>
              <a:t>Performance impact classification: learning contexts</a:t>
            </a:r>
          </a:p>
          <a:p>
            <a:r>
              <a:rPr lang="zh-CN" altLang="en-US" b="1" dirty="0">
                <a:latin typeface="Times New Roman" panose="02020603050405020304" pitchFamily="18" charset="0"/>
                <a:cs typeface="Times New Roman" panose="02020603050405020304" pitchFamily="18" charset="0"/>
              </a:rPr>
              <a:t>Purpose: </a:t>
            </a:r>
            <a:r>
              <a:rPr lang="en-US" altLang="zh-CN" dirty="0">
                <a:latin typeface="Times New Roman" panose="02020603050405020304" pitchFamily="18" charset="0"/>
                <a:cs typeface="Times New Roman" panose="02020603050405020304" pitchFamily="18" charset="0"/>
              </a:rPr>
              <a:t>To identify which set of configuration changes is favorable for which type of cell, it is essential to leverage the classifier that can find the relationship between the network attributes and impact of configuration change. </a:t>
            </a:r>
            <a:endParaRPr lang="zh-CN"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3B7B7DD-56C4-7E17-188A-F2B24DF4E216}"/>
              </a:ext>
            </a:extLst>
          </p:cNvPr>
          <p:cNvSpPr/>
          <p:nvPr/>
        </p:nvSpPr>
        <p:spPr>
          <a:xfrm>
            <a:off x="3531327" y="3052039"/>
            <a:ext cx="3951513" cy="737119"/>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000000"/>
                </a:solidFill>
                <a:effectLst/>
                <a:latin typeface="Times New Roman" panose="02020603050405020304" pitchFamily="18" charset="0"/>
                <a:cs typeface="Times New Roman" panose="02020603050405020304" pitchFamily="18" charset="0"/>
              </a:rPr>
              <a:t>Extract an attribute matrix (As) and corresponding impact labels (</a:t>
            </a:r>
            <a:r>
              <a:rPr lang="en-US" altLang="zh-CN" sz="1800" dirty="0" err="1">
                <a:solidFill>
                  <a:srgbClr val="000000"/>
                </a:solidFill>
                <a:effectLst/>
                <a:latin typeface="Times New Roman" panose="02020603050405020304" pitchFamily="18" charset="0"/>
                <a:cs typeface="Times New Roman" panose="02020603050405020304" pitchFamily="18" charset="0"/>
              </a:rPr>
              <a:t>Ys</a:t>
            </a:r>
            <a:r>
              <a:rPr lang="en-US" altLang="zh-CN" sz="1800" dirty="0">
                <a:solidFill>
                  <a:srgbClr val="000000"/>
                </a:solidFill>
                <a:effectLst/>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FF2CCAB9-86A5-1920-4AEE-292AA56A4E8E}"/>
              </a:ext>
            </a:extLst>
          </p:cNvPr>
          <p:cNvSpPr/>
          <p:nvPr/>
        </p:nvSpPr>
        <p:spPr>
          <a:xfrm>
            <a:off x="380010" y="2667140"/>
            <a:ext cx="2826596" cy="150691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i="1" dirty="0">
                <a:solidFill>
                  <a:srgbClr val="000000"/>
                </a:solidFill>
                <a:effectLst/>
                <a:latin typeface="Times New Roman" panose="02020603050405020304" pitchFamily="18" charset="0"/>
                <a:cs typeface="Times New Roman" panose="02020603050405020304" pitchFamily="18" charset="0"/>
              </a:rPr>
              <a:t>Expand the dataset by:</a:t>
            </a:r>
          </a:p>
          <a:p>
            <a:pPr marL="285750" indent="-285750">
              <a:buFont typeface="Arial" panose="020B0604020202020204" pitchFamily="34" charset="0"/>
              <a:buChar char="•"/>
            </a:pPr>
            <a:r>
              <a:rPr lang="en-US" altLang="zh-CN" sz="1800" dirty="0">
                <a:solidFill>
                  <a:srgbClr val="000000"/>
                </a:solidFill>
                <a:effectLst/>
                <a:latin typeface="Times New Roman" panose="02020603050405020304" pitchFamily="18" charset="0"/>
                <a:cs typeface="Times New Roman" panose="02020603050405020304" pitchFamily="18" charset="0"/>
              </a:rPr>
              <a:t>conjugate subgroups labeled reversed (-</a:t>
            </a:r>
            <a:r>
              <a:rPr lang="en-US" altLang="zh-CN" sz="1800" dirty="0" err="1">
                <a:solidFill>
                  <a:srgbClr val="000000"/>
                </a:solidFill>
                <a:effectLst/>
                <a:latin typeface="Times New Roman" panose="02020603050405020304" pitchFamily="18" charset="0"/>
                <a:cs typeface="Times New Roman" panose="02020603050405020304" pitchFamily="18" charset="0"/>
              </a:rPr>
              <a:t>Ys</a:t>
            </a:r>
            <a:r>
              <a:rPr lang="en-US" altLang="zh-CN" sz="1800" dirty="0">
                <a:solidFill>
                  <a:srgbClr val="000000"/>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altLang="zh-CN" sz="1800" dirty="0">
                <a:solidFill>
                  <a:srgbClr val="000000"/>
                </a:solidFill>
                <a:effectLst/>
                <a:latin typeface="Times New Roman" panose="02020603050405020304" pitchFamily="18" charset="0"/>
                <a:cs typeface="Times New Roman" panose="02020603050405020304" pitchFamily="18" charset="0"/>
              </a:rPr>
              <a:t>missing attribute data (Acs) labeled "uncertain"</a:t>
            </a:r>
          </a:p>
        </p:txBody>
      </p:sp>
      <p:sp>
        <p:nvSpPr>
          <p:cNvPr id="6" name="矩形 5">
            <a:extLst>
              <a:ext uri="{FF2B5EF4-FFF2-40B4-BE49-F238E27FC236}">
                <a16:creationId xmlns:a16="http://schemas.microsoft.com/office/drawing/2014/main" id="{E7D2E742-57C7-2990-4289-7AC6A72CF95E}"/>
              </a:ext>
            </a:extLst>
          </p:cNvPr>
          <p:cNvSpPr/>
          <p:nvPr/>
        </p:nvSpPr>
        <p:spPr>
          <a:xfrm>
            <a:off x="8179795" y="2679015"/>
            <a:ext cx="3239527" cy="150691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i="1" dirty="0" err="1">
                <a:solidFill>
                  <a:srgbClr val="000000"/>
                </a:solidFill>
                <a:effectLst/>
                <a:latin typeface="Times New Roman" panose="02020603050405020304" pitchFamily="18" charset="0"/>
                <a:cs typeface="Times New Roman" panose="02020603050405020304" pitchFamily="18" charset="0"/>
              </a:rPr>
              <a:t>Ys</a:t>
            </a:r>
            <a:r>
              <a:rPr lang="en-US" altLang="zh-CN" sz="1800" i="1" dirty="0">
                <a:solidFill>
                  <a:srgbClr val="000000"/>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altLang="zh-CN" sz="1800" dirty="0">
                <a:solidFill>
                  <a:srgbClr val="000000"/>
                </a:solidFill>
                <a:effectLst/>
                <a:latin typeface="Times New Roman" panose="02020603050405020304" pitchFamily="18" charset="0"/>
                <a:cs typeface="Times New Roman" panose="02020603050405020304" pitchFamily="18" charset="0"/>
              </a:rPr>
              <a:t>"increase" category </a:t>
            </a:r>
          </a:p>
          <a:p>
            <a:pPr marL="285750" indent="-285750">
              <a:buFont typeface="Arial" panose="020B0604020202020204" pitchFamily="34" charset="0"/>
              <a:buChar char="•"/>
            </a:pPr>
            <a:r>
              <a:rPr lang="en-US" altLang="zh-CN" sz="1800" dirty="0">
                <a:solidFill>
                  <a:srgbClr val="000000"/>
                </a:solidFill>
                <a:effectLst/>
                <a:latin typeface="Times New Roman" panose="02020603050405020304" pitchFamily="18" charset="0"/>
                <a:cs typeface="Times New Roman" panose="02020603050405020304" pitchFamily="18" charset="0"/>
              </a:rPr>
              <a:t>combining the "decrease", "no effect" and "uncertainty" categories into one</a:t>
            </a:r>
          </a:p>
        </p:txBody>
      </p:sp>
      <p:sp>
        <p:nvSpPr>
          <p:cNvPr id="9" name="矩形 8">
            <a:extLst>
              <a:ext uri="{FF2B5EF4-FFF2-40B4-BE49-F238E27FC236}">
                <a16:creationId xmlns:a16="http://schemas.microsoft.com/office/drawing/2014/main" id="{EBCDFAC8-4945-2A3A-177F-14EB59435695}"/>
              </a:ext>
            </a:extLst>
          </p:cNvPr>
          <p:cNvSpPr/>
          <p:nvPr/>
        </p:nvSpPr>
        <p:spPr>
          <a:xfrm>
            <a:off x="3531327" y="4105213"/>
            <a:ext cx="3951513" cy="737119"/>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000000"/>
                </a:solidFill>
                <a:effectLst/>
                <a:latin typeface="Times New Roman" panose="02020603050405020304" pitchFamily="18" charset="0"/>
                <a:cs typeface="Times New Roman" panose="02020603050405020304" pitchFamily="18" charset="0"/>
              </a:rPr>
              <a:t>decision tree classifier</a:t>
            </a:r>
          </a:p>
        </p:txBody>
      </p:sp>
      <p:sp>
        <p:nvSpPr>
          <p:cNvPr id="10" name="矩形 9">
            <a:extLst>
              <a:ext uri="{FF2B5EF4-FFF2-40B4-BE49-F238E27FC236}">
                <a16:creationId xmlns:a16="http://schemas.microsoft.com/office/drawing/2014/main" id="{6C752B2C-CBE8-EB79-93C2-A5FF36135658}"/>
              </a:ext>
            </a:extLst>
          </p:cNvPr>
          <p:cNvSpPr/>
          <p:nvPr/>
        </p:nvSpPr>
        <p:spPr>
          <a:xfrm>
            <a:off x="379973" y="5461534"/>
            <a:ext cx="2030547" cy="737119"/>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i="1" dirty="0">
                <a:solidFill>
                  <a:srgbClr val="000000"/>
                </a:solidFill>
                <a:effectLst/>
                <a:latin typeface="Times New Roman" panose="02020603050405020304" pitchFamily="18" charset="0"/>
                <a:cs typeface="Times New Roman" panose="02020603050405020304" pitchFamily="18" charset="0"/>
              </a:rPr>
              <a:t>RIPPER rule learning algorithm</a:t>
            </a:r>
          </a:p>
        </p:txBody>
      </p:sp>
      <p:sp>
        <p:nvSpPr>
          <p:cNvPr id="12" name="矩形 11">
            <a:extLst>
              <a:ext uri="{FF2B5EF4-FFF2-40B4-BE49-F238E27FC236}">
                <a16:creationId xmlns:a16="http://schemas.microsoft.com/office/drawing/2014/main" id="{75C58776-651D-F79F-86D5-86838E4DF34D}"/>
              </a:ext>
            </a:extLst>
          </p:cNvPr>
          <p:cNvSpPr/>
          <p:nvPr/>
        </p:nvSpPr>
        <p:spPr>
          <a:xfrm>
            <a:off x="3531327" y="5280660"/>
            <a:ext cx="3951513" cy="1098867"/>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000000"/>
                </a:solidFill>
                <a:effectLst/>
                <a:latin typeface="Times New Roman" panose="02020603050405020304" pitchFamily="18" charset="0"/>
                <a:cs typeface="Times New Roman" panose="02020603050405020304" pitchFamily="18" charset="0"/>
              </a:rPr>
              <a:t>Converting branches of a decision tree or RIPPER-generated rulesets into logical clauses of a disambiguation paradigm (DNF)</a:t>
            </a:r>
          </a:p>
        </p:txBody>
      </p:sp>
      <p:cxnSp>
        <p:nvCxnSpPr>
          <p:cNvPr id="13" name="直接箭头连接符 12">
            <a:extLst>
              <a:ext uri="{FF2B5EF4-FFF2-40B4-BE49-F238E27FC236}">
                <a16:creationId xmlns:a16="http://schemas.microsoft.com/office/drawing/2014/main" id="{E75E83D0-541A-7246-FD6B-F9C6DC2E5172}"/>
              </a:ext>
            </a:extLst>
          </p:cNvPr>
          <p:cNvCxnSpPr>
            <a:cxnSpLocks/>
            <a:stCxn id="7" idx="2"/>
            <a:endCxn id="4" idx="0"/>
          </p:cNvCxnSpPr>
          <p:nvPr/>
        </p:nvCxnSpPr>
        <p:spPr>
          <a:xfrm>
            <a:off x="5507084" y="2676931"/>
            <a:ext cx="0" cy="375108"/>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A27D812-38D1-4171-B1B7-F94DDFAF1971}"/>
              </a:ext>
            </a:extLst>
          </p:cNvPr>
          <p:cNvCxnSpPr>
            <a:cxnSpLocks/>
          </p:cNvCxnSpPr>
          <p:nvPr/>
        </p:nvCxnSpPr>
        <p:spPr>
          <a:xfrm flipH="1">
            <a:off x="7478450" y="4473772"/>
            <a:ext cx="2397070"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8D16DE0-D248-3CC0-52DA-448FF0B21546}"/>
              </a:ext>
            </a:extLst>
          </p:cNvPr>
          <p:cNvCxnSpPr>
            <a:cxnSpLocks/>
            <a:endCxn id="12" idx="0"/>
          </p:cNvCxnSpPr>
          <p:nvPr/>
        </p:nvCxnSpPr>
        <p:spPr>
          <a:xfrm>
            <a:off x="5497288" y="4842332"/>
            <a:ext cx="9796" cy="438328"/>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DBB5899-8F1E-6BDE-1D30-37E7833C0D05}"/>
              </a:ext>
            </a:extLst>
          </p:cNvPr>
          <p:cNvCxnSpPr>
            <a:cxnSpLocks/>
            <a:endCxn id="4" idx="1"/>
          </p:cNvCxnSpPr>
          <p:nvPr/>
        </p:nvCxnSpPr>
        <p:spPr>
          <a:xfrm flipV="1">
            <a:off x="3206569" y="3420599"/>
            <a:ext cx="324758" cy="8401"/>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AAE2161-90A1-D8BC-73E8-2D009F9D7A5D}"/>
              </a:ext>
            </a:extLst>
          </p:cNvPr>
          <p:cNvCxnSpPr>
            <a:cxnSpLocks/>
            <a:endCxn id="6" idx="1"/>
          </p:cNvCxnSpPr>
          <p:nvPr/>
        </p:nvCxnSpPr>
        <p:spPr>
          <a:xfrm>
            <a:off x="7478450" y="3420597"/>
            <a:ext cx="701345" cy="1187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57AEAEC9-8FA2-2FA1-36A6-DE5C1224A3BA}"/>
              </a:ext>
            </a:extLst>
          </p:cNvPr>
          <p:cNvCxnSpPr>
            <a:cxnSpLocks/>
          </p:cNvCxnSpPr>
          <p:nvPr/>
        </p:nvCxnSpPr>
        <p:spPr>
          <a:xfrm>
            <a:off x="9888584" y="4201763"/>
            <a:ext cx="0" cy="272009"/>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A955BF7C-8BBE-1EC3-BDF7-9F97B1546BB9}"/>
              </a:ext>
            </a:extLst>
          </p:cNvPr>
          <p:cNvSpPr txBox="1"/>
          <p:nvPr/>
        </p:nvSpPr>
        <p:spPr>
          <a:xfrm>
            <a:off x="7807561" y="4460672"/>
            <a:ext cx="1917352" cy="369332"/>
          </a:xfrm>
          <a:prstGeom prst="rect">
            <a:avLst/>
          </a:prstGeom>
          <a:noFill/>
        </p:spPr>
        <p:txBody>
          <a:bodyPr wrap="square">
            <a:spAutoFit/>
          </a:bodyPr>
          <a:lstStyle/>
          <a:p>
            <a:r>
              <a:rPr lang="zh-CN" altLang="en-US" i="1" dirty="0">
                <a:latin typeface="Times New Roman" panose="02020603050405020304" pitchFamily="18" charset="0"/>
                <a:cs typeface="Times New Roman" panose="02020603050405020304" pitchFamily="18" charset="0"/>
              </a:rPr>
              <a:t>dichotomous tasks</a:t>
            </a:r>
          </a:p>
        </p:txBody>
      </p:sp>
      <p:cxnSp>
        <p:nvCxnSpPr>
          <p:cNvPr id="33" name="直接箭头连接符 32">
            <a:extLst>
              <a:ext uri="{FF2B5EF4-FFF2-40B4-BE49-F238E27FC236}">
                <a16:creationId xmlns:a16="http://schemas.microsoft.com/office/drawing/2014/main" id="{3999CE0B-209C-B184-0B4E-5DF2DB0E99B3}"/>
              </a:ext>
            </a:extLst>
          </p:cNvPr>
          <p:cNvCxnSpPr>
            <a:cxnSpLocks/>
            <a:stCxn id="10" idx="3"/>
            <a:endCxn id="12" idx="1"/>
          </p:cNvCxnSpPr>
          <p:nvPr/>
        </p:nvCxnSpPr>
        <p:spPr>
          <a:xfrm>
            <a:off x="2410520" y="5830094"/>
            <a:ext cx="1120807"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E52928D5-943F-A3A3-BDDB-C9F561E495BB}"/>
              </a:ext>
            </a:extLst>
          </p:cNvPr>
          <p:cNvSpPr txBox="1"/>
          <p:nvPr/>
        </p:nvSpPr>
        <p:spPr>
          <a:xfrm>
            <a:off x="504555" y="4429589"/>
            <a:ext cx="2826596" cy="923330"/>
          </a:xfrm>
          <a:prstGeom prst="rect">
            <a:avLst/>
          </a:prstGeom>
          <a:noFill/>
        </p:spPr>
        <p:txBody>
          <a:bodyPr wrap="square">
            <a:spAutoFit/>
          </a:bodyPr>
          <a:lstStyle/>
          <a:p>
            <a:r>
              <a:rPr lang="zh-CN" altLang="en-US" i="1" dirty="0">
                <a:latin typeface="Times New Roman" panose="02020603050405020304" pitchFamily="18" charset="0"/>
                <a:cs typeface="Times New Roman" panose="02020603050405020304" pitchFamily="18" charset="0"/>
              </a:rPr>
              <a:t>To avoid the overfitting problem of decision trees and instability to data noise</a:t>
            </a:r>
          </a:p>
        </p:txBody>
      </p:sp>
      <p:cxnSp>
        <p:nvCxnSpPr>
          <p:cNvPr id="49" name="直接箭头连接符 48">
            <a:extLst>
              <a:ext uri="{FF2B5EF4-FFF2-40B4-BE49-F238E27FC236}">
                <a16:creationId xmlns:a16="http://schemas.microsoft.com/office/drawing/2014/main" id="{9FFA10FD-54AE-CB09-9814-A6D42EC5ED49}"/>
              </a:ext>
            </a:extLst>
          </p:cNvPr>
          <p:cNvCxnSpPr/>
          <p:nvPr/>
        </p:nvCxnSpPr>
        <p:spPr>
          <a:xfrm>
            <a:off x="2601957" y="5273193"/>
            <a:ext cx="368966" cy="53987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7802AFF-7AD8-9DD6-7A71-A41A0C5EFB82}"/>
              </a:ext>
            </a:extLst>
          </p:cNvPr>
          <p:cNvCxnSpPr>
            <a:cxnSpLocks/>
          </p:cNvCxnSpPr>
          <p:nvPr/>
        </p:nvCxnSpPr>
        <p:spPr>
          <a:xfrm>
            <a:off x="7478450" y="5801194"/>
            <a:ext cx="329111"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4" name="图片 53">
            <a:extLst>
              <a:ext uri="{FF2B5EF4-FFF2-40B4-BE49-F238E27FC236}">
                <a16:creationId xmlns:a16="http://schemas.microsoft.com/office/drawing/2014/main" id="{E7492F68-3178-2295-7AE7-EF9FCB1A67C6}"/>
              </a:ext>
            </a:extLst>
          </p:cNvPr>
          <p:cNvPicPr>
            <a:picLocks noChangeAspect="1"/>
          </p:cNvPicPr>
          <p:nvPr/>
        </p:nvPicPr>
        <p:blipFill>
          <a:blip r:embed="rId4"/>
          <a:stretch>
            <a:fillRect/>
          </a:stretch>
        </p:blipFill>
        <p:spPr>
          <a:xfrm>
            <a:off x="7837845" y="5441080"/>
            <a:ext cx="4101477" cy="656507"/>
          </a:xfrm>
          <a:prstGeom prst="rect">
            <a:avLst/>
          </a:prstGeom>
        </p:spPr>
      </p:pic>
      <p:sp>
        <p:nvSpPr>
          <p:cNvPr id="60" name="文本框 59">
            <a:extLst>
              <a:ext uri="{FF2B5EF4-FFF2-40B4-BE49-F238E27FC236}">
                <a16:creationId xmlns:a16="http://schemas.microsoft.com/office/drawing/2014/main" id="{0EF45B28-87B9-7D51-5168-73D598FB19F7}"/>
              </a:ext>
            </a:extLst>
          </p:cNvPr>
          <p:cNvSpPr txBox="1"/>
          <p:nvPr/>
        </p:nvSpPr>
        <p:spPr>
          <a:xfrm>
            <a:off x="9230100" y="5020477"/>
            <a:ext cx="1138915" cy="461665"/>
          </a:xfrm>
          <a:prstGeom prst="rect">
            <a:avLst/>
          </a:prstGeom>
          <a:noFill/>
        </p:spPr>
        <p:txBody>
          <a:bodyPr wrap="square">
            <a:spAutoFit/>
          </a:bodyPr>
          <a:lstStyle/>
          <a:p>
            <a:r>
              <a:rPr lang="en-US" altLang="zh-CN" sz="2400" b="0" i="0" dirty="0" err="1">
                <a:solidFill>
                  <a:srgbClr val="000000"/>
                </a:solidFill>
                <a:effectLst/>
                <a:latin typeface="Times New Roman" panose="02020603050405020304" pitchFamily="18" charset="0"/>
                <a:cs typeface="Times New Roman" panose="02020603050405020304" pitchFamily="18" charset="0"/>
              </a:rPr>
              <a:t>A</a:t>
            </a:r>
            <a:r>
              <a:rPr lang="en-US" altLang="zh-CN" dirty="0" err="1">
                <a:solidFill>
                  <a:srgbClr val="000000"/>
                </a:solidFill>
                <a:latin typeface="Times New Roman" panose="02020603050405020304" pitchFamily="18" charset="0"/>
                <a:cs typeface="Times New Roman" panose="02020603050405020304" pitchFamily="18" charset="0"/>
              </a:rPr>
              <a:t>s</a:t>
            </a:r>
            <a:r>
              <a:rPr lang="en-US" altLang="zh-CN" sz="2400" b="0" i="0" dirty="0" err="1">
                <a:solidFill>
                  <a:srgbClr val="000000"/>
                </a:solidFill>
                <a:effectLst/>
                <a:latin typeface="Times New Roman" panose="02020603050405020304" pitchFamily="18" charset="0"/>
                <a:cs typeface="Times New Roman" panose="02020603050405020304" pitchFamily="18" charset="0"/>
              </a:rPr>
              <a:t>_</a:t>
            </a:r>
            <a:r>
              <a:rPr lang="en-US" altLang="zh-CN" sz="1800" b="0" i="0" dirty="0" err="1">
                <a:solidFill>
                  <a:srgbClr val="000000"/>
                </a:solidFill>
                <a:effectLst/>
                <a:latin typeface="Times New Roman" panose="02020603050405020304" pitchFamily="18" charset="0"/>
                <a:cs typeface="Times New Roman" panose="02020603050405020304" pitchFamily="18" charset="0"/>
              </a:rPr>
              <a:t>rule</a:t>
            </a:r>
            <a:endParaRPr lang="zh-CN" altLang="en-US" dirty="0"/>
          </a:p>
        </p:txBody>
      </p:sp>
    </p:spTree>
    <p:extLst>
      <p:ext uri="{BB962C8B-B14F-4D97-AF65-F5344CB8AC3E}">
        <p14:creationId xmlns:p14="http://schemas.microsoft.com/office/powerpoint/2010/main" val="87262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4580100" cy="461665"/>
          </a:xfrm>
          <a:prstGeom prst="rect">
            <a:avLst/>
          </a:prstGeom>
          <a:noFill/>
        </p:spPr>
        <p:txBody>
          <a:bodyPr wrap="none"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Chroma design and implementation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F3B0A9B9-F14E-C8B8-6849-7BCB2D3E9B11}"/>
              </a:ext>
            </a:extLst>
          </p:cNvPr>
          <p:cNvSpPr/>
          <p:nvPr/>
        </p:nvSpPr>
        <p:spPr>
          <a:xfrm>
            <a:off x="1960830" y="1956985"/>
            <a:ext cx="3336428" cy="1093563"/>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dirty="0">
                <a:solidFill>
                  <a:srgbClr val="000000"/>
                </a:solidFill>
                <a:effectLst/>
                <a:latin typeface="Times New Roman" panose="02020603050405020304" pitchFamily="18" charset="0"/>
                <a:cs typeface="Times New Roman" panose="02020603050405020304" pitchFamily="18" charset="0"/>
              </a:rPr>
              <a:t>Denote </a:t>
            </a:r>
            <a:r>
              <a:rPr lang="en-US" altLang="zh-CN" sz="1800" i="0" dirty="0">
                <a:solidFill>
                  <a:srgbClr val="000000"/>
                </a:solidFill>
                <a:effectLst/>
                <a:latin typeface="Times New Roman" panose="02020603050405020304" pitchFamily="18" charset="0"/>
                <a:cs typeface="Times New Roman" panose="02020603050405020304" pitchFamily="18" charset="0"/>
              </a:rPr>
              <a:t>S</a:t>
            </a:r>
            <a:r>
              <a:rPr lang="en-US" altLang="zh-CN" sz="1800" b="0" i="0" dirty="0">
                <a:solidFill>
                  <a:srgbClr val="000000"/>
                </a:solidFill>
                <a:effectLst/>
                <a:latin typeface="Times New Roman" panose="02020603050405020304" pitchFamily="18" charset="0"/>
                <a:cs typeface="Times New Roman" panose="02020603050405020304" pitchFamily="18" charset="0"/>
              </a:rPr>
              <a:t>(Ci) as the set of cells that parameter Ci</a:t>
            </a:r>
            <a:r>
              <a:rPr lang="zh-CN" altLang="en-US" sz="1800" b="0" i="1" dirty="0">
                <a:solidFill>
                  <a:srgbClr val="000000"/>
                </a:solidFill>
                <a:effectLst/>
                <a:latin typeface="Times New Roman" panose="02020603050405020304" pitchFamily="18" charset="0"/>
                <a:cs typeface="Times New Roman" panose="02020603050405020304" pitchFamily="18" charset="0"/>
              </a:rPr>
              <a:t> </a:t>
            </a:r>
            <a:r>
              <a:rPr lang="en-US" altLang="zh-CN" sz="1800" b="0" i="0" dirty="0">
                <a:solidFill>
                  <a:srgbClr val="000000"/>
                </a:solidFill>
                <a:effectLst/>
                <a:latin typeface="Times New Roman" panose="02020603050405020304" pitchFamily="18" charset="0"/>
                <a:cs typeface="Times New Roman" panose="02020603050405020304" pitchFamily="18" charset="0"/>
              </a:rPr>
              <a:t>is configured on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C94AC9D6-420C-557C-17AD-AE9818454982}"/>
              </a:ext>
            </a:extLst>
          </p:cNvPr>
          <p:cNvSpPr txBox="1"/>
          <p:nvPr/>
        </p:nvSpPr>
        <p:spPr>
          <a:xfrm>
            <a:off x="592554" y="882969"/>
            <a:ext cx="11335286" cy="923330"/>
          </a:xfrm>
          <a:prstGeom prst="rect">
            <a:avLst/>
          </a:prstGeom>
          <a:noFill/>
        </p:spPr>
        <p:txBody>
          <a:bodyPr wrap="square">
            <a:spAutoFit/>
          </a:bodyPr>
          <a:lstStyle/>
          <a:p>
            <a:r>
              <a:rPr lang="en-US" altLang="zh-CN" b="1" dirty="0">
                <a:solidFill>
                  <a:srgbClr val="000000"/>
                </a:solidFill>
                <a:latin typeface="Times New Roman" panose="02020603050405020304" pitchFamily="18" charset="0"/>
                <a:cs typeface="Times New Roman" panose="02020603050405020304" pitchFamily="18" charset="0"/>
              </a:rPr>
              <a:t>(4) </a:t>
            </a:r>
            <a:r>
              <a:rPr lang="en-US" altLang="zh-CN" sz="1800" b="1" i="0" dirty="0">
                <a:solidFill>
                  <a:srgbClr val="000000"/>
                </a:solidFill>
                <a:effectLst/>
                <a:latin typeface="Times New Roman" panose="02020603050405020304" pitchFamily="18" charset="0"/>
                <a:cs typeface="Times New Roman" panose="02020603050405020304" pitchFamily="18" charset="0"/>
              </a:rPr>
              <a:t>Parameter value spatial clustering</a:t>
            </a:r>
          </a:p>
          <a:p>
            <a:r>
              <a:rPr lang="zh-CN" altLang="en-US" b="1" dirty="0">
                <a:latin typeface="Times New Roman" panose="02020603050405020304" pitchFamily="18" charset="0"/>
                <a:cs typeface="Times New Roman" panose="02020603050405020304" pitchFamily="18" charset="0"/>
              </a:rPr>
              <a:t>Purpose: </a:t>
            </a:r>
            <a:r>
              <a:rPr lang="en-US" altLang="zh-CN" dirty="0">
                <a:latin typeface="Times New Roman" panose="02020603050405020304" pitchFamily="18" charset="0"/>
                <a:cs typeface="Times New Roman" panose="02020603050405020304" pitchFamily="18" charset="0"/>
              </a:rPr>
              <a:t>certain parameter dependencies cannot be discovered using change clustering alone especially when dependent changes may be implemented spanning longer time intervals such as days or only with new feature activations. </a:t>
            </a:r>
            <a:endParaRPr lang="zh-CN"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138AEE40-23A1-971B-8D9E-55DEB69606C1}"/>
              </a:ext>
            </a:extLst>
          </p:cNvPr>
          <p:cNvSpPr/>
          <p:nvPr/>
        </p:nvSpPr>
        <p:spPr>
          <a:xfrm>
            <a:off x="6198405" y="1974321"/>
            <a:ext cx="3336428" cy="1076227"/>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dirty="0">
                <a:solidFill>
                  <a:srgbClr val="000000"/>
                </a:solidFill>
                <a:effectLst/>
                <a:latin typeface="Times New Roman" panose="02020603050405020304" pitchFamily="18" charset="0"/>
                <a:cs typeface="Times New Roman" panose="02020603050405020304" pitchFamily="18" charset="0"/>
              </a:rPr>
              <a:t>Initial clustering is performed using word2vec and k-means</a:t>
            </a:r>
          </a:p>
          <a:p>
            <a:r>
              <a:rPr lang="en-US" altLang="zh-CN" sz="1800" b="0" i="0" dirty="0">
                <a:solidFill>
                  <a:srgbClr val="000000"/>
                </a:solidFill>
                <a:effectLst/>
                <a:latin typeface="Times New Roman" panose="02020603050405020304" pitchFamily="18" charset="0"/>
                <a:cs typeface="Times New Roman" panose="02020603050405020304" pitchFamily="18" charset="0"/>
                <a:sym typeface="Wingdings" panose="05000000000000000000" pitchFamily="2" charset="2"/>
              </a:rPr>
              <a:t></a:t>
            </a:r>
            <a:r>
              <a:rPr lang="en-US" altLang="zh-CN" sz="1800" b="0" i="0" dirty="0">
                <a:solidFill>
                  <a:srgbClr val="000000"/>
                </a:solidFill>
                <a:effectLst/>
                <a:latin typeface="Times New Roman" panose="02020603050405020304" pitchFamily="18" charset="0"/>
                <a:cs typeface="Times New Roman" panose="02020603050405020304" pitchFamily="18" charset="0"/>
              </a:rPr>
              <a:t>obtain parent clusters </a:t>
            </a:r>
            <a:r>
              <a:rPr lang="en-US" altLang="zh-CN" sz="1800" b="0" i="1" dirty="0" err="1">
                <a:solidFill>
                  <a:srgbClr val="000000"/>
                </a:solidFill>
                <a:effectLst/>
                <a:latin typeface="Times New Roman" panose="02020603050405020304" pitchFamily="18" charset="0"/>
                <a:cs typeface="Times New Roman" panose="02020603050405020304" pitchFamily="18" charset="0"/>
              </a:rPr>
              <a:t>ℭparent</a:t>
            </a:r>
            <a:r>
              <a:rPr lang="en-US" altLang="zh-CN" i="1" dirty="0">
                <a:latin typeface="Times New Roman" panose="02020603050405020304" pitchFamily="18" charset="0"/>
                <a:cs typeface="Times New Roman" panose="02020603050405020304" pitchFamily="18" charset="0"/>
              </a:rPr>
              <a:t> </a:t>
            </a:r>
            <a:endParaRPr lang="en-US" altLang="zh-CN" sz="1800" b="0" i="1" dirty="0">
              <a:solidFill>
                <a:srgbClr val="000000"/>
              </a:solidFill>
              <a:effectLst/>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6EDEDF95-A71C-1F9A-EC84-5FFB2D5C50AD}"/>
              </a:ext>
            </a:extLst>
          </p:cNvPr>
          <p:cNvSpPr/>
          <p:nvPr/>
        </p:nvSpPr>
        <p:spPr>
          <a:xfrm>
            <a:off x="6198405" y="3658818"/>
            <a:ext cx="3336428" cy="124209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dirty="0">
                <a:solidFill>
                  <a:srgbClr val="000000"/>
                </a:solidFill>
                <a:effectLst/>
                <a:latin typeface="Times New Roman" panose="02020603050405020304" pitchFamily="18" charset="0"/>
                <a:cs typeface="Times New Roman" panose="02020603050405020304" pitchFamily="18" charset="0"/>
              </a:rPr>
              <a:t>Capture the dependency of value distribution among parameters in each </a:t>
            </a:r>
            <a:r>
              <a:rPr lang="en-US" altLang="zh-CN" sz="1800" b="0" i="1" dirty="0" err="1">
                <a:solidFill>
                  <a:srgbClr val="000000"/>
                </a:solidFill>
                <a:effectLst/>
                <a:latin typeface="Times New Roman" panose="02020603050405020304" pitchFamily="18" charset="0"/>
                <a:cs typeface="Times New Roman" panose="02020603050405020304" pitchFamily="18" charset="0"/>
              </a:rPr>
              <a:t>ℭparent</a:t>
            </a:r>
            <a:r>
              <a:rPr lang="en-US" altLang="zh-CN" i="1" dirty="0">
                <a:latin typeface="Times New Roman" panose="02020603050405020304" pitchFamily="18" charset="0"/>
                <a:cs typeface="Times New Roman" panose="02020603050405020304" pitchFamily="18" charset="0"/>
              </a:rPr>
              <a:t> </a:t>
            </a:r>
            <a:endParaRPr lang="en-US" altLang="zh-CN" sz="1800" b="0" i="1" dirty="0">
              <a:solidFill>
                <a:srgbClr val="000000"/>
              </a:solidFill>
              <a:effectLst/>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58F8901C-A9D8-5084-5CFB-5F131FCC1D14}"/>
              </a:ext>
            </a:extLst>
          </p:cNvPr>
          <p:cNvSpPr/>
          <p:nvPr/>
        </p:nvSpPr>
        <p:spPr>
          <a:xfrm>
            <a:off x="2014786" y="3658818"/>
            <a:ext cx="3336428" cy="124209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a:solidFill>
                  <a:srgbClr val="000000"/>
                </a:solidFill>
                <a:effectLst/>
                <a:latin typeface="Times New Roman" panose="02020603050405020304" pitchFamily="18" charset="0"/>
                <a:cs typeface="Times New Roman" panose="02020603050405020304" pitchFamily="18" charset="0"/>
              </a:rPr>
              <a:t>Calculate the mutual information between each pair of parameters, construct the similarity matrix and normalize it</a:t>
            </a:r>
            <a:endParaRPr lang="en-US" altLang="zh-CN" sz="1800" b="0" i="0" dirty="0">
              <a:solidFill>
                <a:srgbClr val="000000"/>
              </a:solidFill>
              <a:effectLst/>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3F283C10-569A-380A-F990-4388BD36E4BD}"/>
              </a:ext>
            </a:extLst>
          </p:cNvPr>
          <p:cNvSpPr/>
          <p:nvPr/>
        </p:nvSpPr>
        <p:spPr>
          <a:xfrm>
            <a:off x="2014787" y="5408985"/>
            <a:ext cx="3336428" cy="959411"/>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dirty="0">
                <a:solidFill>
                  <a:srgbClr val="000000"/>
                </a:solidFill>
                <a:effectLst/>
                <a:latin typeface="Times New Roman" panose="02020603050405020304" pitchFamily="18" charset="0"/>
                <a:cs typeface="Times New Roman" panose="02020603050405020304" pitchFamily="18" charset="0"/>
              </a:rPr>
              <a:t>obtain child clusters </a:t>
            </a:r>
            <a:r>
              <a:rPr lang="en-US" altLang="zh-CN" sz="1800" b="0" i="1" dirty="0" err="1">
                <a:solidFill>
                  <a:srgbClr val="000000"/>
                </a:solidFill>
                <a:effectLst/>
                <a:latin typeface="Times New Roman" panose="02020603050405020304" pitchFamily="18" charset="0"/>
                <a:cs typeface="Times New Roman" panose="02020603050405020304" pitchFamily="18" charset="0"/>
              </a:rPr>
              <a:t>ℭchild</a:t>
            </a:r>
            <a:r>
              <a:rPr lang="en-US" altLang="zh-CN" sz="1800" b="0" i="0" dirty="0">
                <a:solidFill>
                  <a:srgbClr val="000000"/>
                </a:solidFill>
                <a:effectLst/>
                <a:latin typeface="Times New Roman" panose="02020603050405020304" pitchFamily="18" charset="0"/>
                <a:cs typeface="Times New Roman" panose="02020603050405020304" pitchFamily="18" charset="0"/>
              </a:rPr>
              <a:t> via agglomerative clustering</a:t>
            </a:r>
          </a:p>
        </p:txBody>
      </p:sp>
      <p:sp>
        <p:nvSpPr>
          <p:cNvPr id="13" name="文本框 12">
            <a:extLst>
              <a:ext uri="{FF2B5EF4-FFF2-40B4-BE49-F238E27FC236}">
                <a16:creationId xmlns:a16="http://schemas.microsoft.com/office/drawing/2014/main" id="{88CD2B62-2E65-259C-CC60-62454BA6E79E}"/>
              </a:ext>
            </a:extLst>
          </p:cNvPr>
          <p:cNvSpPr txBox="1"/>
          <p:nvPr/>
        </p:nvSpPr>
        <p:spPr>
          <a:xfrm>
            <a:off x="6707351" y="5572400"/>
            <a:ext cx="2307033" cy="646331"/>
          </a:xfrm>
          <a:prstGeom prst="rect">
            <a:avLst/>
          </a:prstGeom>
          <a:noFill/>
        </p:spPr>
        <p:txBody>
          <a:bodyPr wrap="square">
            <a:spAutoFit/>
          </a:bodyPr>
          <a:lstStyle/>
          <a:p>
            <a:r>
              <a:rPr lang="en-US" altLang="zh-CN" sz="1800" b="0" i="0" dirty="0">
                <a:solidFill>
                  <a:srgbClr val="000000"/>
                </a:solidFill>
                <a:effectLst/>
                <a:latin typeface="Times New Roman" panose="02020603050405020304" pitchFamily="18" charset="0"/>
                <a:cs typeface="Times New Roman" panose="02020603050405020304" pitchFamily="18" charset="0"/>
              </a:rPr>
              <a:t>fetch the list of unique value combinations </a:t>
            </a:r>
            <a:endParaRPr lang="zh-CN" altLang="en-US" dirty="0">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3A73433F-8C25-C049-EFC1-456567E0E841}"/>
              </a:ext>
            </a:extLst>
          </p:cNvPr>
          <p:cNvCxnSpPr>
            <a:cxnSpLocks/>
            <a:stCxn id="7" idx="3"/>
            <a:endCxn id="4" idx="1"/>
          </p:cNvCxnSpPr>
          <p:nvPr/>
        </p:nvCxnSpPr>
        <p:spPr>
          <a:xfrm>
            <a:off x="5297258" y="2503767"/>
            <a:ext cx="901147" cy="8668"/>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472782F-3E56-0119-4FD8-83A1EBBC5530}"/>
              </a:ext>
            </a:extLst>
          </p:cNvPr>
          <p:cNvCxnSpPr>
            <a:cxnSpLocks/>
          </p:cNvCxnSpPr>
          <p:nvPr/>
        </p:nvCxnSpPr>
        <p:spPr>
          <a:xfrm>
            <a:off x="5324236" y="4345566"/>
            <a:ext cx="901147" cy="17336"/>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74E9D53-4C95-2C46-0505-5A75DBFECC4B}"/>
              </a:ext>
            </a:extLst>
          </p:cNvPr>
          <p:cNvCxnSpPr>
            <a:cxnSpLocks/>
            <a:stCxn id="11" idx="3"/>
            <a:endCxn id="13" idx="1"/>
          </p:cNvCxnSpPr>
          <p:nvPr/>
        </p:nvCxnSpPr>
        <p:spPr>
          <a:xfrm>
            <a:off x="5351215" y="5888691"/>
            <a:ext cx="1356136" cy="6875"/>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9E16A687-2ACD-B2A5-0787-673C0C94E530}"/>
              </a:ext>
            </a:extLst>
          </p:cNvPr>
          <p:cNvCxnSpPr>
            <a:cxnSpLocks/>
            <a:endCxn id="5" idx="0"/>
          </p:cNvCxnSpPr>
          <p:nvPr/>
        </p:nvCxnSpPr>
        <p:spPr>
          <a:xfrm>
            <a:off x="7859124" y="3053892"/>
            <a:ext cx="7495" cy="60492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DA8C28F-12C9-738B-6338-AFDCD20D9B98}"/>
              </a:ext>
            </a:extLst>
          </p:cNvPr>
          <p:cNvCxnSpPr>
            <a:cxnSpLocks/>
            <a:stCxn id="8" idx="2"/>
            <a:endCxn id="11" idx="0"/>
          </p:cNvCxnSpPr>
          <p:nvPr/>
        </p:nvCxnSpPr>
        <p:spPr>
          <a:xfrm>
            <a:off x="3683000" y="4900914"/>
            <a:ext cx="1" cy="508071"/>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7083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3287</TotalTime>
  <Words>1735</Words>
  <Application>Microsoft Office PowerPoint</Application>
  <PresentationFormat>宽屏</PresentationFormat>
  <Paragraphs>196</Paragraphs>
  <Slides>13</Slides>
  <Notes>12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LibertineMathMI</vt:lpstr>
      <vt:lpstr>LibertineMathMI7</vt:lpstr>
      <vt:lpstr>txmiaX</vt:lpstr>
      <vt:lpstr>txsys</vt:lpstr>
      <vt:lpstr>等线</vt:lpstr>
      <vt:lpstr>等线 Light</vt:lpstr>
      <vt:lpstr>黑体</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如意 方</cp:lastModifiedBy>
  <cp:revision>37</cp:revision>
  <dcterms:created xsi:type="dcterms:W3CDTF">2023-11-29T16:06:10Z</dcterms:created>
  <dcterms:modified xsi:type="dcterms:W3CDTF">2024-06-26T03:13:59Z</dcterms:modified>
</cp:coreProperties>
</file>