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3"/>
  </p:notesMasterIdLst>
  <p:sldIdLst>
    <p:sldId id="3543" r:id="rId2"/>
    <p:sldId id="3595" r:id="rId3"/>
    <p:sldId id="3659" r:id="rId4"/>
    <p:sldId id="3672" r:id="rId5"/>
    <p:sldId id="3660" r:id="rId6"/>
    <p:sldId id="3661" r:id="rId7"/>
    <p:sldId id="3662" r:id="rId8"/>
    <p:sldId id="3663" r:id="rId9"/>
    <p:sldId id="3664" r:id="rId10"/>
    <p:sldId id="3665" r:id="rId11"/>
    <p:sldId id="42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h" initials="l" lastIdx="1" clrIdx="0">
    <p:extLst>
      <p:ext uri="{19B8F6BF-5375-455C-9EA6-DF929625EA0E}">
        <p15:presenceInfo xmlns:p15="http://schemas.microsoft.com/office/powerpoint/2012/main" userId="l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2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6652" autoAdjust="0"/>
  </p:normalViewPr>
  <p:slideViewPr>
    <p:cSldViewPr snapToGrid="0">
      <p:cViewPr varScale="1">
        <p:scale>
          <a:sx n="161" d="100"/>
          <a:sy n="161" d="100"/>
        </p:scale>
        <p:origin x="3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AFD70-45D6-4BD7-9272-DC6E6D1E5D5D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5CB39-CEC1-4C61-9A61-294C58524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10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854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B5CB39-CEC1-4C61-9A61-294C5852431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142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2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22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3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9417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4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506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5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0741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6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4194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7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6498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8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81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effectLst/>
              <a:latin typeface="system-ui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9</a:t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742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AC0F1-BA2A-0F06-F6EC-75A3983C1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D5A6BA-2B97-5C35-5A90-7C211E2B7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BA18C-394C-1D69-44E7-54CE1702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B7A7DC-A63A-99F1-54DE-7C9FF0EA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724559-2330-79B1-5547-2DDAE34C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0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E438B-A2FB-B0A4-5E03-FFC78952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ACBCED-5856-5565-4FC7-28A791379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A86A6-0B09-266A-3D38-56DABABB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4D408-84C1-B4A2-984F-46E142C08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6A3354-7B8A-A128-A6DB-38A4F601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191F0D-E99B-900B-412B-4343139BE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16E07A-3CAB-C285-400B-105338A6E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4D980E-DEFF-25D9-B665-84FE51B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3F44B-5C2A-835B-D6F9-08AD9BA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DB325-0D10-2EA9-E8EE-1C739C96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00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8AB3D-4108-46D6-168D-E089646F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F5C979-857B-1703-EE45-F64ECF72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B52485-B63A-E261-5631-6C95A0E0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DAEBDF-22B1-5EFD-152D-0C6923E5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8118D-B8BF-9ACA-B308-E949E08D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774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9BBD9-32DE-2B3B-745A-501DBB25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009C99-31BA-6406-D84E-5E96D9BDC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D3D6EC-074F-62C5-62A8-D8F037E4B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89542-9287-F2C2-3D38-8DE53945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CFFF6-4982-F94D-7F0A-571A2796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C891-3EA2-ED81-DCC2-7FE51D0A9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08B7E9-8D81-7F67-E0F6-FAD31494E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8CA6FB-15CB-F62B-F291-B00F2FCA2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561C60-3E57-5AB8-FD14-42FC4BB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77C1E-3D19-B519-C83F-A1B23071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E712B9F-3996-EAC0-7518-80DE5460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24FCF-883A-0A5F-C82D-F302538C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FFD8BC-3166-985A-8567-5BB00C7B6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9AED63-932B-00CE-E9F0-B3773AE6C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9DF424-63A6-4A94-787B-8C1E245341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983917-AB93-7F1C-0E8D-E2F108C3FC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89D871-B1F0-BEC1-7C0B-2CBD21BE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466CE1-473D-D47D-928C-422E027B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458B1F-A64A-D8C3-4509-68C422F2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486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B2350-AD38-C80A-D276-696B16F24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950552-AEBA-A9F3-3332-C62E5DE7B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578E26-0458-0CF2-6A19-DFCFBFA2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45F97C9-0FC4-DE88-ACD3-2623BF06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8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E1DD8E-6DF4-8D3C-25E3-9CD070EFB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E976C4-FD25-9518-B1B7-1BE6E365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D8E5D2-2F9F-2BF7-B93C-B9CC2DB3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4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4E80-8734-9121-8CF8-C3FC0B05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CF254A-9C9E-F539-FB76-0F47EEC07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84442B-879A-6022-C9F4-12E3F6D05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B2244A-CC61-09BD-C6D7-56DD8590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9FF2F1-8BC1-8C94-9A86-20619759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F2213F-7224-B779-1BE8-8933B52C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DACCD-8BF0-052F-577D-5D7424E83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44AFD24-177B-8E08-625F-78560DBF17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A8361A-4E70-77FB-D6AB-BDB0E22EE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DB8619-384E-ADFE-15EF-7A4894850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122E4D-69B1-EE0A-6F20-4EB6FCE6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D9B3EB-94FD-834B-B396-5E64AEA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60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7F8456-A02A-9570-FED5-1EDBB27E4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FB188-ED6A-9755-6451-88A8BBE66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DE920C-D9DD-A3F6-4A87-E081204AE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9893-9690-4705-A410-D7E2DA920CD1}" type="datetimeFigureOut">
              <a:rPr lang="zh-CN" altLang="en-US" smtClean="0"/>
              <a:t>2024/6/25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7D806F-5B33-B4E8-E570-084D0CCB1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234845-265F-845D-3F05-9F7E474FB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23F9B-C85B-4795-8356-C1E412D6F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34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file:////var/folders/6w/0ftrt2wj1sx03zt3_zycm4_c0000gn/T/com.microsoft.Powerpoint/converted_emf.emf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6879" y="1134124"/>
            <a:ext cx="5458771" cy="1814651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F8C87BFF-2982-AF4C-A26F-F21FA43EFD41}"/>
              </a:ext>
            </a:extLst>
          </p:cNvPr>
          <p:cNvSpPr/>
          <p:nvPr/>
        </p:nvSpPr>
        <p:spPr>
          <a:xfrm>
            <a:off x="6350" y="1954025"/>
            <a:ext cx="12192000" cy="2207895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latin typeface="+mj-ea"/>
                <a:ea typeface="+mj-ea"/>
              </a:rPr>
              <a:t>       Graph of Thoughts: Solving Elaborate Problems </a:t>
            </a:r>
          </a:p>
          <a:p>
            <a:pPr algn="ctr"/>
            <a:r>
              <a:rPr lang="en-US" altLang="zh-CN" sz="2800" b="1" dirty="0">
                <a:latin typeface="+mj-ea"/>
                <a:ea typeface="+mj-ea"/>
              </a:rPr>
              <a:t>with Large Language Models</a:t>
            </a:r>
          </a:p>
          <a:p>
            <a:pPr algn="ctr"/>
            <a:r>
              <a:rPr lang="zh-CN" altLang="en-US" sz="2800" b="1" dirty="0">
                <a:latin typeface="+mj-ea"/>
                <a:ea typeface="+mj-ea"/>
              </a:rPr>
              <a:t>                    </a:t>
            </a:r>
            <a:r>
              <a:rPr lang="en-US" altLang="zh-CN" sz="2800" b="1" dirty="0">
                <a:latin typeface="+mj-ea"/>
                <a:ea typeface="+mj-ea"/>
              </a:rPr>
              <a:t>	                                                     </a:t>
            </a:r>
            <a:r>
              <a:rPr lang="en-US" altLang="zh-CN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-- AAAI 2024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E68AB25-2BFC-A54A-BE99-D5759BC1D775}"/>
              </a:ext>
            </a:extLst>
          </p:cNvPr>
          <p:cNvSpPr txBox="1"/>
          <p:nvPr/>
        </p:nvSpPr>
        <p:spPr>
          <a:xfrm>
            <a:off x="9137792" y="4841886"/>
            <a:ext cx="2146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汇报人：彭世松</a:t>
            </a:r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2024.06. 26</a:t>
            </a:r>
          </a:p>
        </p:txBody>
      </p:sp>
      <p:pic>
        <p:nvPicPr>
          <p:cNvPr id="25" name="图片 24" descr="2015916225123342.jpg">
            <a:extLst>
              <a:ext uri="{FF2B5EF4-FFF2-40B4-BE49-F238E27FC236}">
                <a16:creationId xmlns:a16="http://schemas.microsoft.com/office/drawing/2014/main" id="{4A86B1D0-F096-8947-A3EA-15CDA9EE98B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3370" y="2041647"/>
            <a:ext cx="2466589" cy="2004366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F9915D39-82C2-C34E-BC15-E2D697034ABB}"/>
              </a:ext>
            </a:extLst>
          </p:cNvPr>
          <p:cNvPicPr>
            <a:picLocks noChangeAspect="1"/>
          </p:cNvPicPr>
          <p:nvPr/>
        </p:nvPicPr>
        <p:blipFill>
          <a:blip r:link="rId5"/>
          <a:stretch>
            <a:fillRect/>
          </a:stretch>
        </p:blipFill>
        <p:spPr>
          <a:xfrm>
            <a:off x="1222195" y="701483"/>
            <a:ext cx="63500" cy="76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33B75A-49CB-4FC2-AEC1-29604CEC3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525" y="4422385"/>
            <a:ext cx="8476215" cy="16752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752542D-17EC-4343-8E33-C2D8D46E7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8784" y="1673912"/>
            <a:ext cx="9941626" cy="44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1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2178050"/>
            <a:ext cx="12192000" cy="220789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8023" y="2963189"/>
            <a:ext cx="861173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 defTabSz="914400" fontAlgn="auto">
              <a:buClrTx/>
              <a:buSzTx/>
              <a:buFontTx/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Thanks</a:t>
            </a:r>
            <a:endParaRPr lang="zh-CN" sz="3600" b="1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1172674" y="2260140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0920674" y="2008140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 5"/>
          <p:cNvSpPr>
            <a:spLocks noEditPoints="1"/>
          </p:cNvSpPr>
          <p:nvPr/>
        </p:nvSpPr>
        <p:spPr bwMode="auto">
          <a:xfrm>
            <a:off x="11210264" y="2962924"/>
            <a:ext cx="555624" cy="489478"/>
          </a:xfrm>
          <a:custGeom>
            <a:avLst/>
            <a:gdLst>
              <a:gd name="T0" fmla="*/ 17 w 68"/>
              <a:gd name="T1" fmla="*/ 26 h 60"/>
              <a:gd name="T2" fmla="*/ 33 w 68"/>
              <a:gd name="T3" fmla="*/ 31 h 60"/>
              <a:gd name="T4" fmla="*/ 33 w 68"/>
              <a:gd name="T5" fmla="*/ 31 h 60"/>
              <a:gd name="T6" fmla="*/ 49 w 68"/>
              <a:gd name="T7" fmla="*/ 26 h 60"/>
              <a:gd name="T8" fmla="*/ 34 w 68"/>
              <a:gd name="T9" fmla="*/ 18 h 60"/>
              <a:gd name="T10" fmla="*/ 59 w 68"/>
              <a:gd name="T11" fmla="*/ 16 h 60"/>
              <a:gd name="T12" fmla="*/ 55 w 68"/>
              <a:gd name="T13" fmla="*/ 23 h 60"/>
              <a:gd name="T14" fmla="*/ 56 w 68"/>
              <a:gd name="T15" fmla="*/ 15 h 60"/>
              <a:gd name="T16" fmla="*/ 56 w 68"/>
              <a:gd name="T17" fmla="*/ 12 h 60"/>
              <a:gd name="T18" fmla="*/ 52 w 68"/>
              <a:gd name="T19" fmla="*/ 23 h 60"/>
              <a:gd name="T20" fmla="*/ 68 w 68"/>
              <a:gd name="T21" fmla="*/ 32 h 60"/>
              <a:gd name="T22" fmla="*/ 68 w 68"/>
              <a:gd name="T23" fmla="*/ 34 h 60"/>
              <a:gd name="T24" fmla="*/ 67 w 68"/>
              <a:gd name="T25" fmla="*/ 34 h 60"/>
              <a:gd name="T26" fmla="*/ 29 w 68"/>
              <a:gd name="T27" fmla="*/ 50 h 60"/>
              <a:gd name="T28" fmla="*/ 68 w 68"/>
              <a:gd name="T29" fmla="*/ 45 h 60"/>
              <a:gd name="T30" fmla="*/ 30 w 68"/>
              <a:gd name="T31" fmla="*/ 60 h 60"/>
              <a:gd name="T32" fmla="*/ 28 w 68"/>
              <a:gd name="T33" fmla="*/ 59 h 60"/>
              <a:gd name="T34" fmla="*/ 3 w 68"/>
              <a:gd name="T35" fmla="*/ 25 h 60"/>
              <a:gd name="T36" fmla="*/ 14 w 68"/>
              <a:gd name="T37" fmla="*/ 23 h 60"/>
              <a:gd name="T38" fmla="*/ 1 w 68"/>
              <a:gd name="T39" fmla="*/ 10 h 60"/>
              <a:gd name="T40" fmla="*/ 32 w 68"/>
              <a:gd name="T41" fmla="*/ 0 h 60"/>
              <a:gd name="T42" fmla="*/ 65 w 68"/>
              <a:gd name="T43" fmla="*/ 9 h 60"/>
              <a:gd name="T44" fmla="*/ 59 w 68"/>
              <a:gd name="T45" fmla="*/ 14 h 60"/>
              <a:gd name="T46" fmla="*/ 59 w 68"/>
              <a:gd name="T47" fmla="*/ 16 h 60"/>
              <a:gd name="T48" fmla="*/ 58 w 68"/>
              <a:gd name="T49" fmla="*/ 9 h 60"/>
              <a:gd name="T50" fmla="*/ 33 w 68"/>
              <a:gd name="T51" fmla="*/ 4 h 60"/>
              <a:gd name="T52" fmla="*/ 33 w 68"/>
              <a:gd name="T53" fmla="*/ 8 h 60"/>
              <a:gd name="T54" fmla="*/ 54 w 68"/>
              <a:gd name="T55" fmla="*/ 10 h 60"/>
              <a:gd name="T56" fmla="*/ 32 w 68"/>
              <a:gd name="T57" fmla="*/ 53 h 60"/>
              <a:gd name="T58" fmla="*/ 67 w 68"/>
              <a:gd name="T59" fmla="*/ 42 h 60"/>
              <a:gd name="T60" fmla="*/ 32 w 68"/>
              <a:gd name="T61" fmla="*/ 49 h 60"/>
              <a:gd name="T62" fmla="*/ 67 w 68"/>
              <a:gd name="T63" fmla="*/ 40 h 60"/>
              <a:gd name="T64" fmla="*/ 32 w 68"/>
              <a:gd name="T65" fmla="*/ 49 h 60"/>
              <a:gd name="T66" fmla="*/ 32 w 68"/>
              <a:gd name="T67" fmla="*/ 47 h 60"/>
              <a:gd name="T68" fmla="*/ 67 w 68"/>
              <a:gd name="T69" fmla="*/ 36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8" h="60">
                <a:moveTo>
                  <a:pt x="17" y="14"/>
                </a:moveTo>
                <a:cubicBezTo>
                  <a:pt x="17" y="26"/>
                  <a:pt x="17" y="26"/>
                  <a:pt x="17" y="26"/>
                </a:cubicBezTo>
                <a:cubicBezTo>
                  <a:pt x="17" y="26"/>
                  <a:pt x="18" y="27"/>
                  <a:pt x="18" y="27"/>
                </a:cubicBezTo>
                <a:cubicBezTo>
                  <a:pt x="22" y="28"/>
                  <a:pt x="29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3" y="31"/>
                  <a:pt x="33" y="31"/>
                  <a:pt x="33" y="31"/>
                </a:cubicBezTo>
                <a:cubicBezTo>
                  <a:pt x="36" y="31"/>
                  <a:pt x="39" y="30"/>
                  <a:pt x="41" y="30"/>
                </a:cubicBezTo>
                <a:cubicBezTo>
                  <a:pt x="45" y="29"/>
                  <a:pt x="47" y="27"/>
                  <a:pt x="49" y="26"/>
                </a:cubicBezTo>
                <a:cubicBezTo>
                  <a:pt x="49" y="14"/>
                  <a:pt x="49" y="14"/>
                  <a:pt x="49" y="14"/>
                </a:cubicBezTo>
                <a:cubicBezTo>
                  <a:pt x="34" y="18"/>
                  <a:pt x="34" y="18"/>
                  <a:pt x="34" y="18"/>
                </a:cubicBezTo>
                <a:cubicBezTo>
                  <a:pt x="17" y="14"/>
                  <a:pt x="17" y="14"/>
                  <a:pt x="17" y="14"/>
                </a:cubicBezTo>
                <a:close/>
                <a:moveTo>
                  <a:pt x="59" y="16"/>
                </a:moveTo>
                <a:cubicBezTo>
                  <a:pt x="61" y="23"/>
                  <a:pt x="61" y="23"/>
                  <a:pt x="61" y="23"/>
                </a:cubicBezTo>
                <a:cubicBezTo>
                  <a:pt x="59" y="25"/>
                  <a:pt x="57" y="25"/>
                  <a:pt x="55" y="23"/>
                </a:cubicBezTo>
                <a:cubicBezTo>
                  <a:pt x="56" y="16"/>
                  <a:pt x="56" y="16"/>
                  <a:pt x="56" y="16"/>
                </a:cubicBezTo>
                <a:cubicBezTo>
                  <a:pt x="56" y="16"/>
                  <a:pt x="56" y="16"/>
                  <a:pt x="56" y="15"/>
                </a:cubicBezTo>
                <a:cubicBezTo>
                  <a:pt x="56" y="15"/>
                  <a:pt x="56" y="14"/>
                  <a:pt x="56" y="14"/>
                </a:cubicBezTo>
                <a:cubicBezTo>
                  <a:pt x="56" y="12"/>
                  <a:pt x="56" y="12"/>
                  <a:pt x="56" y="12"/>
                </a:cubicBezTo>
                <a:cubicBezTo>
                  <a:pt x="52" y="13"/>
                  <a:pt x="52" y="13"/>
                  <a:pt x="52" y="13"/>
                </a:cubicBezTo>
                <a:cubicBezTo>
                  <a:pt x="52" y="23"/>
                  <a:pt x="52" y="23"/>
                  <a:pt x="52" y="23"/>
                </a:cubicBezTo>
                <a:cubicBezTo>
                  <a:pt x="68" y="30"/>
                  <a:pt x="68" y="30"/>
                  <a:pt x="68" y="30"/>
                </a:cubicBezTo>
                <a:cubicBezTo>
                  <a:pt x="68" y="32"/>
                  <a:pt x="68" y="32"/>
                  <a:pt x="68" y="32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8" y="34"/>
                  <a:pt x="68" y="34"/>
                  <a:pt x="68" y="34"/>
                </a:cubicBezTo>
                <a:cubicBezTo>
                  <a:pt x="67" y="34"/>
                  <a:pt x="67" y="34"/>
                  <a:pt x="67" y="34"/>
                </a:cubicBezTo>
                <a:cubicBezTo>
                  <a:pt x="30" y="44"/>
                  <a:pt x="30" y="44"/>
                  <a:pt x="30" y="44"/>
                </a:cubicBezTo>
                <a:cubicBezTo>
                  <a:pt x="29" y="46"/>
                  <a:pt x="29" y="48"/>
                  <a:pt x="29" y="50"/>
                </a:cubicBezTo>
                <a:cubicBezTo>
                  <a:pt x="29" y="52"/>
                  <a:pt x="29" y="54"/>
                  <a:pt x="30" y="56"/>
                </a:cubicBezTo>
                <a:cubicBezTo>
                  <a:pt x="68" y="45"/>
                  <a:pt x="68" y="45"/>
                  <a:pt x="68" y="45"/>
                </a:cubicBezTo>
                <a:cubicBezTo>
                  <a:pt x="68" y="48"/>
                  <a:pt x="68" y="48"/>
                  <a:pt x="68" y="48"/>
                </a:cubicBezTo>
                <a:cubicBezTo>
                  <a:pt x="30" y="60"/>
                  <a:pt x="30" y="60"/>
                  <a:pt x="30" y="60"/>
                </a:cubicBezTo>
                <a:cubicBezTo>
                  <a:pt x="29" y="60"/>
                  <a:pt x="29" y="60"/>
                  <a:pt x="29" y="60"/>
                </a:cubicBezTo>
                <a:cubicBezTo>
                  <a:pt x="28" y="59"/>
                  <a:pt x="28" y="59"/>
                  <a:pt x="28" y="59"/>
                </a:cubicBezTo>
                <a:cubicBezTo>
                  <a:pt x="3" y="38"/>
                  <a:pt x="3" y="38"/>
                  <a:pt x="3" y="38"/>
                </a:cubicBezTo>
                <a:cubicBezTo>
                  <a:pt x="2" y="34"/>
                  <a:pt x="1" y="30"/>
                  <a:pt x="3" y="25"/>
                </a:cubicBezTo>
                <a:cubicBezTo>
                  <a:pt x="3" y="25"/>
                  <a:pt x="3" y="25"/>
                  <a:pt x="3" y="25"/>
                </a:cubicBezTo>
                <a:cubicBezTo>
                  <a:pt x="14" y="23"/>
                  <a:pt x="14" y="23"/>
                  <a:pt x="14" y="23"/>
                </a:cubicBezTo>
                <a:cubicBezTo>
                  <a:pt x="14" y="13"/>
                  <a:pt x="14" y="13"/>
                  <a:pt x="14" y="13"/>
                </a:cubicBezTo>
                <a:cubicBezTo>
                  <a:pt x="1" y="10"/>
                  <a:pt x="1" y="10"/>
                  <a:pt x="1" y="10"/>
                </a:cubicBezTo>
                <a:cubicBezTo>
                  <a:pt x="0" y="8"/>
                  <a:pt x="0" y="8"/>
                  <a:pt x="0" y="8"/>
                </a:cubicBezTo>
                <a:cubicBezTo>
                  <a:pt x="32" y="0"/>
                  <a:pt x="32" y="0"/>
                  <a:pt x="32" y="0"/>
                </a:cubicBezTo>
                <a:cubicBezTo>
                  <a:pt x="65" y="7"/>
                  <a:pt x="65" y="7"/>
                  <a:pt x="65" y="7"/>
                </a:cubicBezTo>
                <a:cubicBezTo>
                  <a:pt x="65" y="9"/>
                  <a:pt x="65" y="9"/>
                  <a:pt x="65" y="9"/>
                </a:cubicBezTo>
                <a:cubicBezTo>
                  <a:pt x="59" y="11"/>
                  <a:pt x="59" y="11"/>
                  <a:pt x="59" y="11"/>
                </a:cubicBezTo>
                <a:cubicBezTo>
                  <a:pt x="59" y="14"/>
                  <a:pt x="59" y="14"/>
                  <a:pt x="59" y="14"/>
                </a:cubicBezTo>
                <a:cubicBezTo>
                  <a:pt x="59" y="14"/>
                  <a:pt x="59" y="15"/>
                  <a:pt x="59" y="15"/>
                </a:cubicBezTo>
                <a:cubicBezTo>
                  <a:pt x="59" y="16"/>
                  <a:pt x="59" y="16"/>
                  <a:pt x="59" y="16"/>
                </a:cubicBezTo>
                <a:close/>
                <a:moveTo>
                  <a:pt x="54" y="10"/>
                </a:moveTo>
                <a:cubicBezTo>
                  <a:pt x="58" y="9"/>
                  <a:pt x="58" y="9"/>
                  <a:pt x="58" y="9"/>
                </a:cubicBezTo>
                <a:cubicBezTo>
                  <a:pt x="36" y="5"/>
                  <a:pt x="36" y="5"/>
                  <a:pt x="36" y="5"/>
                </a:cubicBezTo>
                <a:cubicBezTo>
                  <a:pt x="36" y="4"/>
                  <a:pt x="34" y="4"/>
                  <a:pt x="33" y="4"/>
                </a:cubicBezTo>
                <a:cubicBezTo>
                  <a:pt x="31" y="4"/>
                  <a:pt x="29" y="5"/>
                  <a:pt x="29" y="6"/>
                </a:cubicBezTo>
                <a:cubicBezTo>
                  <a:pt x="29" y="7"/>
                  <a:pt x="31" y="8"/>
                  <a:pt x="33" y="8"/>
                </a:cubicBezTo>
                <a:cubicBezTo>
                  <a:pt x="34" y="8"/>
                  <a:pt x="35" y="8"/>
                  <a:pt x="36" y="7"/>
                </a:cubicBezTo>
                <a:cubicBezTo>
                  <a:pt x="54" y="10"/>
                  <a:pt x="54" y="10"/>
                  <a:pt x="54" y="10"/>
                </a:cubicBezTo>
                <a:close/>
                <a:moveTo>
                  <a:pt x="32" y="52"/>
                </a:moveTo>
                <a:cubicBezTo>
                  <a:pt x="32" y="53"/>
                  <a:pt x="32" y="53"/>
                  <a:pt x="32" y="53"/>
                </a:cubicBezTo>
                <a:cubicBezTo>
                  <a:pt x="67" y="43"/>
                  <a:pt x="67" y="43"/>
                  <a:pt x="67" y="43"/>
                </a:cubicBezTo>
                <a:cubicBezTo>
                  <a:pt x="67" y="42"/>
                  <a:pt x="67" y="42"/>
                  <a:pt x="67" y="42"/>
                </a:cubicBezTo>
                <a:cubicBezTo>
                  <a:pt x="32" y="52"/>
                  <a:pt x="32" y="52"/>
                  <a:pt x="32" y="52"/>
                </a:cubicBezTo>
                <a:close/>
                <a:moveTo>
                  <a:pt x="32" y="49"/>
                </a:moveTo>
                <a:cubicBezTo>
                  <a:pt x="32" y="49"/>
                  <a:pt x="32" y="49"/>
                  <a:pt x="32" y="49"/>
                </a:cubicBezTo>
                <a:cubicBezTo>
                  <a:pt x="67" y="40"/>
                  <a:pt x="67" y="40"/>
                  <a:pt x="67" y="40"/>
                </a:cubicBezTo>
                <a:cubicBezTo>
                  <a:pt x="67" y="39"/>
                  <a:pt x="67" y="39"/>
                  <a:pt x="67" y="39"/>
                </a:cubicBezTo>
                <a:cubicBezTo>
                  <a:pt x="32" y="49"/>
                  <a:pt x="32" y="49"/>
                  <a:pt x="32" y="49"/>
                </a:cubicBezTo>
                <a:close/>
                <a:moveTo>
                  <a:pt x="31" y="46"/>
                </a:moveTo>
                <a:cubicBezTo>
                  <a:pt x="32" y="47"/>
                  <a:pt x="32" y="47"/>
                  <a:pt x="32" y="47"/>
                </a:cubicBezTo>
                <a:cubicBezTo>
                  <a:pt x="67" y="37"/>
                  <a:pt x="67" y="37"/>
                  <a:pt x="67" y="37"/>
                </a:cubicBezTo>
                <a:cubicBezTo>
                  <a:pt x="67" y="36"/>
                  <a:pt x="67" y="36"/>
                  <a:pt x="67" y="36"/>
                </a:cubicBezTo>
                <a:lnTo>
                  <a:pt x="31" y="4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70000" y="1270000"/>
            <a:ext cx="63500" cy="76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Background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F292AAA-639F-A62C-9E92-D8A245F5B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F894EA7-E8D1-4559-8C78-C34BD904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87" y="2098406"/>
            <a:ext cx="4738908" cy="2505072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3181B7CD-73F0-4FC4-ADD9-6A5FBFD41D1D}"/>
              </a:ext>
            </a:extLst>
          </p:cNvPr>
          <p:cNvSpPr txBox="1"/>
          <p:nvPr/>
        </p:nvSpPr>
        <p:spPr>
          <a:xfrm>
            <a:off x="726310" y="1277834"/>
            <a:ext cx="769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Prompt engineering </a:t>
            </a:r>
            <a:r>
              <a:rPr lang="zh-CN" altLang="en-US" dirty="0"/>
              <a:t>：通过设计和优化输入文本，使大规模语言模型能够更准确地理解和执行任务的技术。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781D217-7CF3-42A6-993F-36E75778E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7849" y="2317237"/>
            <a:ext cx="6757437" cy="294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06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-425450" y="6537622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Background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AF292AAA-639F-A62C-9E92-D8A245F5B0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AD321E-F374-0A3D-1721-7073C02B0BC5}"/>
              </a:ext>
            </a:extLst>
          </p:cNvPr>
          <p:cNvSpPr txBox="1"/>
          <p:nvPr/>
        </p:nvSpPr>
        <p:spPr>
          <a:xfrm>
            <a:off x="594090" y="1169814"/>
            <a:ext cx="10602930" cy="3251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本文贡献：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、提出思维图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GoT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，通过网络化推理增强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的能力。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、设计了一种模块化架构来实现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、介绍了如何使用基于图的范式来实现排序、关键词计数、集合操作、文档合并。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4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、评估了</a:t>
            </a:r>
            <a:r>
              <a:rPr lang="en-US" altLang="zh-CN" sz="2000" dirty="0" err="1">
                <a:latin typeface="宋体" panose="02010600030101010101" pitchFamily="2" charset="-122"/>
                <a:ea typeface="宋体" panose="02010600030101010101" pitchFamily="2" charset="-122"/>
              </a:rPr>
              <a:t>GoT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，并展示了其相对于现有技术的优势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5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、提出了一种新的评估提示策略的指标，思维体积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(volume of a thought) </a:t>
            </a:r>
            <a:b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672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283FCB-DC4E-4D9B-93C8-A8588D17A67E}"/>
                  </a:ext>
                </a:extLst>
              </p:cNvPr>
              <p:cNvSpPr txBox="1"/>
              <p:nvPr/>
            </p:nvSpPr>
            <p:spPr>
              <a:xfrm>
                <a:off x="789709" y="1056904"/>
                <a:ext cx="87200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𝐺𝑜𝑇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𝑙𝑙𝑚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的推理过程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𝒯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：潜在的思维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变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换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：评估函数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ℛ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：排序函数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9283FCB-DC4E-4D9B-93C8-A8588D17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1056904"/>
                <a:ext cx="8720079" cy="923330"/>
              </a:xfrm>
              <a:prstGeom prst="rect">
                <a:avLst/>
              </a:prstGeom>
              <a:blipFill>
                <a:blip r:embed="rId4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B8EF9C-C100-4373-9DF1-C628EE63C21E}"/>
                  </a:ext>
                </a:extLst>
              </p:cNvPr>
              <p:cNvSpPr txBox="1"/>
              <p:nvPr/>
            </p:nvSpPr>
            <p:spPr>
              <a:xfrm>
                <a:off x="789709" y="2427037"/>
                <a:ext cx="6536047" cy="34758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G=(V,E)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或者</a:t>
                </a: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1400" b="1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V,E,c</a:t>
                </a: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),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有向图，每个顶点</a:t>
                </a: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V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表示当前问题的思维（初始、中间、最终）。边</a:t>
                </a: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表示思维构建的直接依赖关系。</a:t>
                </a:r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表示映射关系。</a:t>
                </a:r>
                <a:endPara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1400" b="0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(G,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e>
                      <m:sub>
                        <m:r>
                          <a:rPr lang="zh-CN" altLang="en-US" sz="14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altLang="zh-CN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en-US" altLang="zh-CN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b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1" i="1" dirty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400" b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1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zh-CN" sz="1400" b="1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1400" b="1" i="0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altLang="zh-CN" sz="1400" b="1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1400" b="1" i="0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1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1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1400" b="1" i="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6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聚合变换：任意思维聚合成新的思维，以结合这些思维的优点，同时消除其缺点。</a:t>
                </a:r>
                <a:endParaRPr lang="en-US" altLang="zh-CN" sz="12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优化变换：</a:t>
                </a:r>
                <a:r>
                  <a:rPr lang="zh-CN" altLang="en-US" sz="1200" dirty="0"/>
                  <a:t>修改当前思维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的内容来优化</a:t>
                </a:r>
                <a:endParaRPr lang="en-US" altLang="zh-CN" sz="1200" dirty="0"/>
              </a:p>
              <a:p>
                <a:pPr lvl="1">
                  <a:lnSpc>
                    <a:spcPct val="150000"/>
                  </a:lnSpc>
                </a:pPr>
                <a:r>
                  <a:rPr lang="zh-CN" altLang="en-US" sz="12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生成变换：</a:t>
                </a:r>
                <a:r>
                  <a:rPr lang="zh-CN" altLang="en-US" sz="1200" dirty="0"/>
                  <a:t>基于现有的单个思维</a:t>
                </a:r>
                <a:r>
                  <a:rPr lang="en-US" altLang="zh-CN" sz="1200" dirty="0"/>
                  <a:t>v</a:t>
                </a:r>
                <a:r>
                  <a:rPr lang="zh-CN" altLang="en-US" sz="1200" dirty="0"/>
                  <a:t>生成一个或多个新思维</a:t>
                </a:r>
                <a:endParaRPr lang="en-US" altLang="zh-CN" sz="1200" dirty="0"/>
              </a:p>
              <a:p>
                <a:pPr lvl="1">
                  <a:lnSpc>
                    <a:spcPct val="150000"/>
                  </a:lnSpc>
                </a:pPr>
                <a:endParaRPr lang="zh-CN" altLang="en-US" sz="1200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sz="14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评估函数和排序函数的具体形式取决于具体的任务</a:t>
                </a:r>
                <a:endPara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4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zh-CN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B8EF9C-C100-4373-9DF1-C628EE63C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9" y="2427037"/>
                <a:ext cx="6536047" cy="3475823"/>
              </a:xfrm>
              <a:prstGeom prst="rect">
                <a:avLst/>
              </a:prstGeom>
              <a:blipFill>
                <a:blip r:embed="rId5"/>
                <a:stretch>
                  <a:fillRect l="-187" r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E3B0CB16-C846-4CC8-AB3F-3C7C53FB5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9888" y="2140403"/>
            <a:ext cx="3652879" cy="426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209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E18ED5A-94E5-4676-81AD-B9A9D4351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088" y="1210128"/>
            <a:ext cx="6305058" cy="4582538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6CBB85B-73D4-4AFC-87AA-6CABE08C8D3F}"/>
              </a:ext>
            </a:extLst>
          </p:cNvPr>
          <p:cNvSpPr txBox="1"/>
          <p:nvPr/>
        </p:nvSpPr>
        <p:spPr>
          <a:xfrm>
            <a:off x="370854" y="1494884"/>
            <a:ext cx="5237331" cy="2950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Prompter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Parser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：处理大模型的输入输出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Scoring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validation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：为大模型生成的思维进行评分，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该评分可来自于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LLM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、人工评分、或者评分函数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Controller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Graph of Operations(</a:t>
            </a:r>
            <a:r>
              <a:rPr lang="en-US" altLang="zh-CN" sz="1400" dirty="0" err="1">
                <a:latin typeface="宋体" panose="02010600030101010101" pitchFamily="2" charset="-122"/>
                <a:ea typeface="宋体" panose="02010600030101010101" pitchFamily="2" charset="-122"/>
              </a:rPr>
              <a:t>GoO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规定了思维操作和推理步骤的一个预定义的静态结构</a:t>
            </a:r>
            <a:b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Graph Reasoning State(GRS)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负责管理和动态更新 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LLM 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推理过程</a:t>
            </a:r>
            <a:endParaRPr lang="en-US" altLang="zh-CN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723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CAB2A8-270A-41BC-9C69-356FC00B9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5883" y="1869601"/>
            <a:ext cx="3770145" cy="28073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94FE60B-FCC1-4869-A31A-F300B18AD6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0229" y="809696"/>
            <a:ext cx="3342059" cy="501824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6F514EB-8873-45D2-AF8F-07E257493BDE}"/>
              </a:ext>
            </a:extLst>
          </p:cNvPr>
          <p:cNvSpPr txBox="1"/>
          <p:nvPr/>
        </p:nvSpPr>
        <p:spPr>
          <a:xfrm>
            <a:off x="860961" y="944089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举例：</a:t>
            </a:r>
            <a:r>
              <a:rPr lang="en-US" altLang="zh-CN" dirty="0"/>
              <a:t>64</a:t>
            </a:r>
            <a:r>
              <a:rPr lang="zh-CN" altLang="en-US" dirty="0"/>
              <a:t>位数字排序</a:t>
            </a: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845530-6D6B-45D3-9143-3B9D9B5E457B}"/>
                  </a:ext>
                </a:extLst>
              </p:cNvPr>
              <p:cNvSpPr txBox="1"/>
              <p:nvPr/>
            </p:nvSpPr>
            <p:spPr>
              <a:xfrm>
                <a:off x="744425" y="1800649"/>
                <a:ext cx="4023517" cy="3467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在序列超过一定长度时，大模型无法正确处理重复数字的计数和排序位置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采用归并排序将输入序列处理成</a:t>
                </a:r>
                <a:r>
                  <a:rPr lang="en-US" altLang="zh-CN" sz="1400" dirty="0"/>
                  <a:t>4×16</a:t>
                </a:r>
                <a:r>
                  <a:rPr lang="zh-CN" altLang="en-US" sz="1400" dirty="0"/>
                  <a:t>的序列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1400" dirty="0"/>
                  <a:t>评分函数：</a:t>
                </a:r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𝑠𝑐𝑜𝑟𝑒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4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（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sgn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,0))</m:t>
                        </m:r>
                      </m:e>
                    </m:nary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CN" sz="1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1400" dirty="0"/>
                  <a:t>	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F845530-6D6B-45D3-9143-3B9D9B5E4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425" y="1800649"/>
                <a:ext cx="4023517" cy="3467744"/>
              </a:xfrm>
              <a:prstGeom prst="rect">
                <a:avLst/>
              </a:prstGeom>
              <a:blipFill>
                <a:blip r:embed="rId6"/>
                <a:stretch>
                  <a:fillRect l="-455" b="-2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986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764267" y="666930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805F660-9222-4320-9F59-BC5A6BBF4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593" y="3111361"/>
            <a:ext cx="5734050" cy="16478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43DE956-B79F-476F-8112-7391DC6F0BE7}"/>
              </a:ext>
            </a:extLst>
          </p:cNvPr>
          <p:cNvSpPr txBox="1"/>
          <p:nvPr/>
        </p:nvSpPr>
        <p:spPr>
          <a:xfrm>
            <a:off x="1282535" y="93296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延迟与体积的权衡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A46574A-32EC-4A13-AE79-0FB2729D39AD}"/>
              </a:ext>
            </a:extLst>
          </p:cNvPr>
          <p:cNvSpPr txBox="1"/>
          <p:nvPr/>
        </p:nvSpPr>
        <p:spPr>
          <a:xfrm>
            <a:off x="1282535" y="1517712"/>
            <a:ext cx="5888150" cy="793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/>
              <a:t>延迟：在思维图中，初始思维到达给定思维</a:t>
            </a:r>
            <a:r>
              <a:rPr lang="en-US" altLang="zh-CN" sz="1600" dirty="0"/>
              <a:t>t</a:t>
            </a:r>
            <a:r>
              <a:rPr lang="zh-CN" altLang="en-US" sz="1600" dirty="0"/>
              <a:t>所需的跳数。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600" dirty="0"/>
              <a:t>体积：对于给定的思维 </a:t>
            </a:r>
            <a:r>
              <a:rPr lang="en-US" altLang="zh-CN" sz="1600" dirty="0"/>
              <a:t>t</a:t>
            </a:r>
            <a:r>
              <a:rPr lang="zh-CN" altLang="en-US" sz="1600" dirty="0"/>
              <a:t>，可能影响 </a:t>
            </a:r>
            <a:r>
              <a:rPr lang="en-US" altLang="zh-CN" sz="1600" dirty="0"/>
              <a:t>t </a:t>
            </a:r>
            <a:r>
              <a:rPr lang="zh-CN" altLang="en-US" sz="1600" dirty="0"/>
              <a:t>的前置 </a:t>
            </a:r>
            <a:r>
              <a:rPr lang="en-US" altLang="zh-CN" sz="1600" dirty="0"/>
              <a:t>LLM </a:t>
            </a:r>
            <a:r>
              <a:rPr lang="zh-CN" altLang="en-US" sz="1600" dirty="0"/>
              <a:t>思维的数量。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26D8F0C-4746-4BEB-8797-4A64E2A6F271}"/>
              </a:ext>
            </a:extLst>
          </p:cNvPr>
          <p:cNvSpPr txBox="1"/>
          <p:nvPr/>
        </p:nvSpPr>
        <p:spPr>
          <a:xfrm>
            <a:off x="1257593" y="2695135"/>
            <a:ext cx="885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前提假设：输出单个思维的成本为 </a:t>
            </a:r>
            <a:r>
              <a:rPr lang="en-US" altLang="zh-CN" dirty="0"/>
              <a:t>O(1)</a:t>
            </a:r>
            <a:r>
              <a:rPr lang="zh-CN" altLang="en-US" dirty="0"/>
              <a:t>。每个提示方案的总成本固定为 </a:t>
            </a:r>
            <a:r>
              <a:rPr lang="en-US" altLang="zh-CN" dirty="0"/>
              <a:t>Θ(n)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7E9013C-F208-436D-A4E2-B012C156EF94}"/>
              </a:ext>
            </a:extLst>
          </p:cNvPr>
          <p:cNvSpPr txBox="1"/>
          <p:nvPr/>
        </p:nvSpPr>
        <p:spPr>
          <a:xfrm>
            <a:off x="1282535" y="5480462"/>
            <a:ext cx="7699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总结：通过思维的聚合，</a:t>
            </a:r>
            <a:r>
              <a:rPr lang="en-US" altLang="zh-CN" dirty="0" err="1"/>
              <a:t>GoT</a:t>
            </a:r>
            <a:r>
              <a:rPr lang="en-US" altLang="zh-CN" dirty="0"/>
              <a:t> </a:t>
            </a:r>
            <a:r>
              <a:rPr lang="zh-CN" altLang="en-US" dirty="0"/>
              <a:t>提高了效率，优化了推理路径。</a:t>
            </a:r>
            <a:endParaRPr lang="en-US" altLang="zh-CN" dirty="0"/>
          </a:p>
          <a:p>
            <a:r>
              <a:rPr lang="en-US" altLang="zh-CN" dirty="0"/>
              <a:t>           </a:t>
            </a:r>
            <a:r>
              <a:rPr lang="zh-CN" altLang="en-US" dirty="0"/>
              <a:t>是唯一一个同时具有低延迟（</a:t>
            </a:r>
            <a:r>
              <a:rPr lang="en-US" altLang="zh-CN" dirty="0" err="1"/>
              <a:t>log</a:t>
            </a:r>
            <a:r>
              <a:rPr lang="en-US" altLang="zh-CN" baseline="-25000" dirty="0" err="1"/>
              <a:t>k</a:t>
            </a:r>
            <a:r>
              <a:rPr lang="en-US" altLang="zh-CN" dirty="0"/>
              <a:t> N</a:t>
            </a:r>
            <a:r>
              <a:rPr lang="zh-CN" altLang="en-US" dirty="0"/>
              <a:t>）和大体积（</a:t>
            </a:r>
            <a:r>
              <a:rPr lang="en-US" altLang="zh-CN" dirty="0"/>
              <a:t>N</a:t>
            </a:r>
            <a:r>
              <a:rPr lang="zh-CN" altLang="en-US" dirty="0"/>
              <a:t>）的提示方案。</a:t>
            </a:r>
          </a:p>
        </p:txBody>
      </p:sp>
    </p:spTree>
    <p:extLst>
      <p:ext uri="{BB962C8B-B14F-4D97-AF65-F5344CB8AC3E}">
        <p14:creationId xmlns:p14="http://schemas.microsoft.com/office/powerpoint/2010/main" val="40248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F53B5E44-CC91-4633-9EB3-64010F864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" y="1359044"/>
            <a:ext cx="3777713" cy="381814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F95514A-9B7C-4209-A41F-12D62597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725" y="1088994"/>
            <a:ext cx="7537115" cy="440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271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610404" y="6583649"/>
            <a:ext cx="3012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90204" pitchFamily="34" charset="0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199" y="-100014"/>
            <a:ext cx="7221369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90204"/>
                <a:ea typeface="微软雅黑" panose="020B0503020204020204" pitchFamily="34" charset="-122"/>
              </a:rPr>
              <a:t>Method &amp;&amp; Model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9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2" name="图片 1">
            <a:extLst>
              <a:ext uri="{FF2B5EF4-FFF2-40B4-BE49-F238E27FC236}">
                <a16:creationId xmlns:a16="http://schemas.microsoft.com/office/drawing/2014/main" id="{40B86232-0EF1-4A37-8CEA-FC1165AE4D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E0CF86A-D555-DE1E-155D-33DB57975E31}"/>
              </a:ext>
            </a:extLst>
          </p:cNvPr>
          <p:cNvSpPr txBox="1"/>
          <p:nvPr/>
        </p:nvSpPr>
        <p:spPr>
          <a:xfrm>
            <a:off x="2720241" y="1767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数字排序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EF3A15-B0FA-4AE0-8997-95834B92AC10}"/>
              </a:ext>
            </a:extLst>
          </p:cNvPr>
          <p:cNvSpPr txBox="1"/>
          <p:nvPr/>
        </p:nvSpPr>
        <p:spPr>
          <a:xfrm>
            <a:off x="602115" y="1000647"/>
            <a:ext cx="6096000" cy="44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实验结果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5032AB-E61E-4160-89A5-6AE847C7AE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885" y="2136459"/>
            <a:ext cx="5652655" cy="276236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AFE5B58-AFF1-4EB1-B068-FBA1C7A78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2448" y="2403464"/>
            <a:ext cx="6129170" cy="258405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93C96BEC-325D-4938-AB2F-1136E2B20A3F}"/>
              </a:ext>
            </a:extLst>
          </p:cNvPr>
          <p:cNvSpPr txBox="1"/>
          <p:nvPr/>
        </p:nvSpPr>
        <p:spPr>
          <a:xfrm>
            <a:off x="8553035" y="18388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集合相交</a:t>
            </a:r>
          </a:p>
        </p:txBody>
      </p:sp>
    </p:spTree>
    <p:extLst>
      <p:ext uri="{BB962C8B-B14F-4D97-AF65-F5344CB8AC3E}">
        <p14:creationId xmlns:p14="http://schemas.microsoft.com/office/powerpoint/2010/main" val="186649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9763</TotalTime>
  <Words>819</Words>
  <Application>Microsoft Office PowerPoint</Application>
  <PresentationFormat>宽屏</PresentationFormat>
  <Paragraphs>118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system-ui</vt:lpstr>
      <vt:lpstr>等线</vt:lpstr>
      <vt:lpstr>等线 Light</vt:lpstr>
      <vt:lpstr>宋体</vt:lpstr>
      <vt:lpstr>微软雅黑</vt:lpstr>
      <vt:lpstr>微软雅黑</vt:lpstr>
      <vt:lpstr>Arial</vt:lpstr>
      <vt:lpstr>Calibri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林丰</dc:creator>
  <cp:lastModifiedBy>世松 彭</cp:lastModifiedBy>
  <cp:revision>169</cp:revision>
  <dcterms:created xsi:type="dcterms:W3CDTF">2022-12-18T06:48:50Z</dcterms:created>
  <dcterms:modified xsi:type="dcterms:W3CDTF">2024-06-26T03:46:21Z</dcterms:modified>
</cp:coreProperties>
</file>