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5" r:id="rId4"/>
  </p:sldMasterIdLst>
  <p:notesMasterIdLst>
    <p:notesMasterId r:id="rId7"/>
  </p:notesMasterIdLst>
  <p:sldIdLst>
    <p:sldId id="3228" r:id="rId5"/>
    <p:sldId id="3272" r:id="rId6"/>
    <p:sldId id="3306" r:id="rId8"/>
    <p:sldId id="3308" r:id="rId9"/>
    <p:sldId id="3312" r:id="rId10"/>
    <p:sldId id="3328" r:id="rId11"/>
    <p:sldId id="3342" r:id="rId12"/>
    <p:sldId id="3326" r:id="rId13"/>
    <p:sldId id="3327" r:id="rId14"/>
    <p:sldId id="3314" r:id="rId15"/>
    <p:sldId id="3323" r:id="rId16"/>
    <p:sldId id="3231"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4"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2F5597"/>
    <a:srgbClr val="8A2A2B"/>
    <a:srgbClr val="8B2420"/>
    <a:srgbClr val="E9EBF5"/>
    <a:srgbClr val="FFC000"/>
    <a:srgbClr val="70AD47"/>
    <a:srgbClr val="A5A5A5"/>
    <a:srgbClr val="FF0000"/>
    <a:srgbClr val="98A1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8" autoAdjust="0"/>
    <p:restoredTop sz="94660"/>
  </p:normalViewPr>
  <p:slideViewPr>
    <p:cSldViewPr snapToGrid="0" showGuides="1">
      <p:cViewPr varScale="1">
        <p:scale>
          <a:sx n="162" d="100"/>
          <a:sy n="162" d="100"/>
        </p:scale>
        <p:origin x="216" y="138"/>
      </p:cViewPr>
      <p:guideLst>
        <p:guide orient="horz" pos="2044"/>
        <p:guide pos="38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1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用户体验下降，服务中断</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通过以上内容，我们得出结论，转换器对时间序列的时间建模能力被夸大了，至少对于现有的LTSF基准来说是这样。</a:t>
            </a:r>
            <a:endParaRPr lang="zh-CN" altLang="en-US"/>
          </a:p>
          <a:p>
            <a:endParaRPr lang="zh-CN" altLang="en-US"/>
          </a:p>
          <a:p>
            <a:r>
              <a:rPr lang="zh-CN" altLang="en-US"/>
              <a:t>根据我们的发现，我们还主张重新审视基于变压器的解决方案在未来其他时间序列分析任务（如异常检测）中的有效性。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模型污染</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基于集群的过滤器：OmniCluster</a:t>
            </a:r>
            <a:endParaRPr lang="zh-CN" altLang="en-US"/>
          </a:p>
          <a:p>
            <a:endParaRPr lang="zh-CN" altLang="en-US"/>
          </a:p>
          <a:p>
            <a:r>
              <a:rPr lang="zh-CN" altLang="en-US"/>
              <a:t>消除偏差采样：</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2.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5.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3.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1.vml"/><Relationship Id="rId7" Type="http://schemas.openxmlformats.org/officeDocument/2006/relationships/slideLayout" Target="../slideLayouts/slideLayout3.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 Id="rId3" Type="http://schemas.openxmlformats.org/officeDocument/2006/relationships/oleObject" Target="../embeddings/oleObject1.bin"/><Relationship Id="rId2" Type="http://schemas.openxmlformats.org/officeDocument/2006/relationships/image" Target="../media/image10.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4278245" y="2722711"/>
            <a:ext cx="7333133" cy="1383665"/>
          </a:xfrm>
          <a:prstGeom prst="rect">
            <a:avLst/>
          </a:prstGeom>
          <a:noFill/>
        </p:spPr>
        <p:txBody>
          <a:bodyPr wrap="square" rtlCol="0">
            <a:spAutoFit/>
          </a:bodyPr>
          <a:lstStyle/>
          <a:p>
            <a:pPr algn="ct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Supervised Fine-Tuning for Unsupervised KPI Anomaly Detection</a:t>
            </a:r>
            <a:endPar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a:p>
            <a:pPr algn="ct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for Mobile Web Systems</a:t>
            </a:r>
            <a:endPar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17" name="文本占位符 13"/>
          <p:cNvSpPr txBox="1"/>
          <p:nvPr/>
        </p:nvSpPr>
        <p:spPr>
          <a:xfrm>
            <a:off x="8973485" y="6500132"/>
            <a:ext cx="3028950" cy="29654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 2024 / 06 / 26</a:t>
            </a:r>
            <a:endParaRPr lang="zh-CN" altLang="en-US" dirty="0">
              <a:solidFill>
                <a:sysClr val="windowText" lastClr="000000"/>
              </a:solidFill>
              <a:latin typeface="Arial" panose="020B0604020202020204"/>
              <a:ea typeface="微软雅黑" panose="020B0503020204020204" pitchFamily="34" charset="-122"/>
            </a:endParaRPr>
          </a:p>
        </p:txBody>
      </p:sp>
      <p:sp>
        <p:nvSpPr>
          <p:cNvPr id="11" name="文本框 10"/>
          <p:cNvSpPr txBox="1"/>
          <p:nvPr/>
        </p:nvSpPr>
        <p:spPr>
          <a:xfrm>
            <a:off x="9166225" y="4008120"/>
            <a:ext cx="1816100" cy="337185"/>
          </a:xfrm>
          <a:prstGeom prst="rect">
            <a:avLst/>
          </a:prstGeom>
          <a:noFill/>
        </p:spPr>
        <p:txBody>
          <a:bodyPr wrap="square">
            <a:spAutoFit/>
          </a:bodyPr>
          <a:lstStyle/>
          <a:p>
            <a:r>
              <a:rPr lang="en-US" altLang="zh-CN" sz="1600" b="0" i="0" u="none" strike="noStrike" baseline="0" dirty="0">
                <a:solidFill>
                  <a:schemeClr val="bg1"/>
                </a:solidFill>
                <a:latin typeface="Times New Roman" panose="02020603050405020304" pitchFamily="18" charset="0"/>
              </a:rPr>
              <a:t>WWW    2024</a:t>
            </a:r>
            <a:endParaRPr lang="en-US" altLang="zh-CN" sz="1600" b="0" i="0" u="none" strike="noStrike" baseline="0" dirty="0">
              <a:solidFill>
                <a:schemeClr val="bg1"/>
              </a:solidFill>
              <a:latin typeface="Times New Roman" panose="02020603050405020304" pitchFamily="18" charset="0"/>
            </a:endParaRPr>
          </a:p>
        </p:txBody>
      </p:sp>
      <p:pic>
        <p:nvPicPr>
          <p:cNvPr id="3" name="图片 2"/>
          <p:cNvPicPr>
            <a:picLocks noChangeAspect="1"/>
          </p:cNvPicPr>
          <p:nvPr/>
        </p:nvPicPr>
        <p:blipFill>
          <a:blip r:embed="rId5"/>
          <a:stretch>
            <a:fillRect/>
          </a:stretch>
        </p:blipFill>
        <p:spPr>
          <a:xfrm>
            <a:off x="3445510" y="4561205"/>
            <a:ext cx="6113145" cy="21742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标题占位符 1"/>
          <p:cNvSpPr txBox="1"/>
          <p:nvPr>
            <p:custDataLst>
              <p:tags r:id="rId2"/>
            </p:custDataLst>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Result</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60400" y="1129030"/>
            <a:ext cx="10727055" cy="2371090"/>
          </a:xfrm>
          <a:prstGeom prst="rect">
            <a:avLst/>
          </a:prstGeom>
        </p:spPr>
      </p:pic>
      <p:pic>
        <p:nvPicPr>
          <p:cNvPr id="3" name="图片 2"/>
          <p:cNvPicPr>
            <a:picLocks noChangeAspect="1"/>
          </p:cNvPicPr>
          <p:nvPr/>
        </p:nvPicPr>
        <p:blipFill>
          <a:blip r:embed="rId4"/>
          <a:stretch>
            <a:fillRect/>
          </a:stretch>
        </p:blipFill>
        <p:spPr>
          <a:xfrm>
            <a:off x="255905" y="3868420"/>
            <a:ext cx="5610225" cy="2152650"/>
          </a:xfrm>
          <a:prstGeom prst="rect">
            <a:avLst/>
          </a:prstGeom>
        </p:spPr>
      </p:pic>
      <p:pic>
        <p:nvPicPr>
          <p:cNvPr id="4" name="图片 3"/>
          <p:cNvPicPr>
            <a:picLocks noChangeAspect="1"/>
          </p:cNvPicPr>
          <p:nvPr/>
        </p:nvPicPr>
        <p:blipFill>
          <a:blip r:embed="rId5"/>
          <a:stretch>
            <a:fillRect/>
          </a:stretch>
        </p:blipFill>
        <p:spPr>
          <a:xfrm>
            <a:off x="6082665" y="3735070"/>
            <a:ext cx="5695950" cy="2286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 name="文本框 1"/>
          <p:cNvSpPr txBox="1"/>
          <p:nvPr/>
        </p:nvSpPr>
        <p:spPr>
          <a:xfrm>
            <a:off x="1245235" y="2197735"/>
            <a:ext cx="8479155" cy="540385"/>
          </a:xfrm>
          <a:prstGeom prst="rect">
            <a:avLst/>
          </a:prstGeom>
          <a:noFill/>
        </p:spPr>
        <p:txBody>
          <a:bodyPr wrap="square" rtlCol="0" anchor="t">
            <a:noAutofit/>
          </a:bodyPr>
          <a:lstStyle/>
          <a:p>
            <a:pPr lvl="0" algn="l">
              <a:lnSpc>
                <a:spcPct val="150000"/>
              </a:lnSpc>
              <a:buClrTx/>
              <a:buSzTx/>
              <a:buFontTx/>
            </a:pPr>
            <a:r>
              <a:rPr b="1">
                <a:uFillTx/>
                <a:latin typeface="Times New Roman" panose="02020603050405020304" pitchFamily="18" charset="0"/>
                <a:sym typeface="+mn-ea"/>
              </a:rPr>
              <a:t>Discovering problems from data characteristics</a:t>
            </a:r>
            <a:endParaRPr b="1">
              <a:uFillTx/>
              <a:latin typeface="Times New Roman" panose="02020603050405020304" pitchFamily="18" charset="0"/>
              <a:sym typeface="+mn-ea"/>
            </a:endParaRPr>
          </a:p>
        </p:txBody>
      </p:sp>
      <p:sp>
        <p:nvSpPr>
          <p:cNvPr id="9" name="圆角矩形 8"/>
          <p:cNvSpPr/>
          <p:nvPr>
            <p:custDataLst>
              <p:tags r:id="rId2"/>
            </p:custDataLst>
          </p:nvPr>
        </p:nvSpPr>
        <p:spPr>
          <a:xfrm>
            <a:off x="986790" y="1938020"/>
            <a:ext cx="9103360" cy="2346960"/>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1" name="组合 10"/>
          <p:cNvGrpSpPr/>
          <p:nvPr/>
        </p:nvGrpSpPr>
        <p:grpSpPr>
          <a:xfrm>
            <a:off x="203760" y="159728"/>
            <a:ext cx="725344" cy="619478"/>
            <a:chOff x="178632" y="159728"/>
            <a:chExt cx="725344" cy="619478"/>
          </a:xfrm>
        </p:grpSpPr>
        <p:sp>
          <p:nvSpPr>
            <p:cNvPr id="12" name="椭圆 1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5" name="标题占位符 1"/>
          <p:cNvSpPr txBox="1"/>
          <p:nvPr>
            <p:custDataLst>
              <p:tags r:id="rId6"/>
            </p:custDataLst>
          </p:nvPr>
        </p:nvSpPr>
        <p:spPr>
          <a:xfrm>
            <a:off x="1138555" y="180340"/>
            <a:ext cx="9382125"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Conclusion &amp; Reward</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1245235" y="3366135"/>
            <a:ext cx="8662035" cy="540385"/>
          </a:xfrm>
          <a:prstGeom prst="rect">
            <a:avLst/>
          </a:prstGeom>
          <a:noFill/>
        </p:spPr>
        <p:txBody>
          <a:bodyPr wrap="square" rtlCol="0" anchor="t">
            <a:noAutofit/>
          </a:bodyPr>
          <a:p>
            <a:pPr lvl="0" algn="l">
              <a:lnSpc>
                <a:spcPct val="150000"/>
              </a:lnSpc>
              <a:buClrTx/>
              <a:buSzTx/>
              <a:buFontTx/>
            </a:pPr>
            <a:r>
              <a:rPr b="1">
                <a:uFillTx/>
                <a:latin typeface="Times New Roman" panose="02020603050405020304" pitchFamily="18" charset="0"/>
                <a:sym typeface="+mn-ea"/>
              </a:rPr>
              <a:t>Fine-tuning can be considered for anomaly detection to learn indistinguishable faults</a:t>
            </a:r>
            <a:endParaRPr b="1">
              <a:uFillTx/>
              <a:latin typeface="Times New Roman" panose="02020603050405020304" pitchFamily="18"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195149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5644784" y="2252225"/>
            <a:ext cx="3575018" cy="923201"/>
          </a:xfrm>
          <a:prstGeom prst="rect">
            <a:avLst/>
          </a:prstGeom>
          <a:noFill/>
        </p:spPr>
        <p:txBody>
          <a:bodyPr wrap="none" rtlCol="0">
            <a:spAutoFit/>
          </a:bodyPr>
          <a:lstStyle/>
          <a:p>
            <a:pPr defTabSz="913765">
              <a:defRPr/>
            </a:pPr>
            <a:r>
              <a:rPr lang="zh-CN" altLang="en-US" sz="5400" b="1" dirty="0">
                <a:solidFill>
                  <a:prstClr val="white"/>
                </a:solidFill>
                <a:latin typeface="微软雅黑" panose="020B0503020204020204" pitchFamily="34" charset="-122"/>
                <a:ea typeface="微软雅黑" panose="020B0503020204020204" pitchFamily="34" charset="-122"/>
              </a:rPr>
              <a:t>谢 谢 大 家</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81" y="1418982"/>
            <a:ext cx="3140616" cy="2903588"/>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19" name="矩形 18"/>
          <p:cNvSpPr/>
          <p:nvPr/>
        </p:nvSpPr>
        <p:spPr>
          <a:xfrm>
            <a:off x="6444598" y="3263845"/>
            <a:ext cx="6498497" cy="276956"/>
          </a:xfrm>
          <a:prstGeom prst="rect">
            <a:avLst/>
          </a:prstGeom>
        </p:spPr>
        <p:txBody>
          <a:bodyPr wrap="square" lIns="91397" tIns="45699" rIns="91397" bIns="45699">
            <a:spAutoFit/>
          </a:bodyPr>
          <a:lstStyle/>
          <a:p>
            <a:pPr defTabSz="913765">
              <a:defRPr/>
            </a:pPr>
            <a:r>
              <a:rPr lang="en-US" altLang="zh-CN" sz="1200" b="1" dirty="0">
                <a:solidFill>
                  <a:prstClr val="white"/>
                </a:solidFill>
                <a:latin typeface="微软雅黑" panose="020B0503020204020204" pitchFamily="34" charset="-122"/>
                <a:ea typeface="微软雅黑" panose="020B0503020204020204" pitchFamily="34" charset="-122"/>
              </a:rPr>
              <a:t>THANKS FOR ALL</a:t>
            </a:r>
            <a:endParaRPr lang="en-US" altLang="zh-CN" sz="1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Background</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p:cNvSpPr txBox="1"/>
          <p:nvPr/>
        </p:nvSpPr>
        <p:spPr>
          <a:xfrm>
            <a:off x="1109980" y="1785620"/>
            <a:ext cx="4192905" cy="829945"/>
          </a:xfrm>
          <a:prstGeom prst="rect">
            <a:avLst/>
          </a:prstGeom>
          <a:noFill/>
        </p:spPr>
        <p:txBody>
          <a:bodyPr wrap="square" rtlCol="0" anchor="t">
            <a:spAutoFit/>
          </a:bodyPr>
          <a:lstStyle/>
          <a:p>
            <a:pPr algn="ctr"/>
            <a:r>
              <a:rPr sz="2400">
                <a:solidFill>
                  <a:srgbClr val="2F5597"/>
                </a:solidFill>
                <a:uFillTx/>
                <a:latin typeface="Times New Roman" panose="02020603050405020304" pitchFamily="18" charset="0"/>
              </a:rPr>
              <a:t>Wireless Base Station (WBS)</a:t>
            </a:r>
            <a:endParaRPr sz="2400">
              <a:solidFill>
                <a:srgbClr val="2F5597"/>
              </a:solidFill>
              <a:uFillTx/>
              <a:latin typeface="Times New Roman" panose="02020603050405020304" pitchFamily="18" charset="0"/>
            </a:endParaRPr>
          </a:p>
          <a:p>
            <a:pPr algn="ctr"/>
            <a:r>
              <a:rPr sz="2400">
                <a:solidFill>
                  <a:srgbClr val="2F5597"/>
                </a:solidFill>
                <a:uFillTx/>
                <a:latin typeface="Times New Roman" panose="02020603050405020304" pitchFamily="18" charset="0"/>
              </a:rPr>
              <a:t>Anomaly Detection</a:t>
            </a:r>
            <a:endParaRPr sz="2400">
              <a:solidFill>
                <a:srgbClr val="2F5597"/>
              </a:solidFill>
              <a:uFillTx/>
              <a:latin typeface="Times New Roman" panose="02020603050405020304" pitchFamily="18" charset="0"/>
            </a:endParaRPr>
          </a:p>
        </p:txBody>
      </p:sp>
      <p:sp>
        <p:nvSpPr>
          <p:cNvPr id="15" name="圆角矩形 14"/>
          <p:cNvSpPr/>
          <p:nvPr/>
        </p:nvSpPr>
        <p:spPr>
          <a:xfrm>
            <a:off x="929640" y="2707005"/>
            <a:ext cx="4324985" cy="2423160"/>
          </a:xfrm>
          <a:prstGeom prst="roundRect">
            <a:avLst>
              <a:gd name="adj" fmla="val 8449"/>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5713730" y="1680845"/>
            <a:ext cx="5534025" cy="4076700"/>
          </a:xfrm>
          <a:prstGeom prst="rect">
            <a:avLst/>
          </a:prstGeom>
        </p:spPr>
      </p:pic>
      <p:sp>
        <p:nvSpPr>
          <p:cNvPr id="9" name="文本框 8"/>
          <p:cNvSpPr txBox="1"/>
          <p:nvPr/>
        </p:nvSpPr>
        <p:spPr>
          <a:xfrm>
            <a:off x="2457450" y="2792095"/>
            <a:ext cx="1302385" cy="460375"/>
          </a:xfrm>
          <a:prstGeom prst="rect">
            <a:avLst/>
          </a:prstGeom>
          <a:noFill/>
        </p:spPr>
        <p:txBody>
          <a:bodyPr wrap="square" rtlCol="0" anchor="t">
            <a:spAutoFit/>
          </a:bodyPr>
          <a:lstStyle/>
          <a:p>
            <a:pPr algn="ctr"/>
            <a:r>
              <a:rPr lang="en-US" sz="2400">
                <a:solidFill>
                  <a:srgbClr val="C00000"/>
                </a:solidFill>
                <a:uFillTx/>
                <a:latin typeface="Times New Roman" panose="02020603050405020304" pitchFamily="18" charset="0"/>
              </a:rPr>
              <a:t>Different</a:t>
            </a:r>
            <a:endParaRPr lang="zh-CN" altLang="en-US" sz="2400">
              <a:solidFill>
                <a:srgbClr val="C00000"/>
              </a:solidFill>
              <a:uFillTx/>
              <a:latin typeface="Times New Roman" panose="02020603050405020304" pitchFamily="18" charset="0"/>
            </a:endParaRPr>
          </a:p>
        </p:txBody>
      </p:sp>
      <p:sp>
        <p:nvSpPr>
          <p:cNvPr id="10" name="文本框 9"/>
          <p:cNvSpPr txBox="1"/>
          <p:nvPr/>
        </p:nvSpPr>
        <p:spPr>
          <a:xfrm>
            <a:off x="1061085" y="3289935"/>
            <a:ext cx="4081780" cy="1568450"/>
          </a:xfrm>
          <a:prstGeom prst="rect">
            <a:avLst/>
          </a:prstGeom>
          <a:noFill/>
        </p:spPr>
        <p:txBody>
          <a:bodyPr wrap="square" rtlCol="0" anchor="t">
            <a:spAutoFit/>
          </a:bodyPr>
          <a:lstStyle/>
          <a:p>
            <a:pPr indent="0" algn="l" fontAlgn="auto">
              <a:lnSpc>
                <a:spcPct val="150000"/>
              </a:lnSpc>
            </a:pPr>
            <a:r>
              <a:rPr lang="en-US" sz="2400" b="1">
                <a:solidFill>
                  <a:schemeClr val="tx1"/>
                </a:solidFill>
                <a:uFillTx/>
                <a:latin typeface="Times New Roman" panose="02020603050405020304" pitchFamily="18" charset="0"/>
              </a:rPr>
              <a:t>Feedback date:</a:t>
            </a:r>
            <a:endParaRPr lang="en-US" sz="2400" b="1">
              <a:solidFill>
                <a:schemeClr val="tx1"/>
              </a:solidFill>
              <a:uFillTx/>
              <a:latin typeface="Times New Roman" panose="02020603050405020304" pitchFamily="18" charset="0"/>
            </a:endParaRPr>
          </a:p>
          <a:p>
            <a:pPr lvl="1" indent="0" algn="l" fontAlgn="auto">
              <a:lnSpc>
                <a:spcPct val="150000"/>
              </a:lnSpc>
            </a:pPr>
            <a:r>
              <a:rPr lang="en-US" altLang="zh-CN" sz="2000">
                <a:solidFill>
                  <a:schemeClr val="tx1"/>
                </a:solidFill>
                <a:uFillTx/>
                <a:latin typeface="Times New Roman" panose="02020603050405020304" pitchFamily="18" charset="0"/>
              </a:rPr>
              <a:t>  False positives(false alarms)</a:t>
            </a:r>
            <a:endParaRPr lang="en-US" altLang="zh-CN" sz="2000">
              <a:solidFill>
                <a:schemeClr val="tx1"/>
              </a:solidFill>
              <a:uFillTx/>
              <a:latin typeface="Times New Roman" panose="02020603050405020304" pitchFamily="18" charset="0"/>
            </a:endParaRPr>
          </a:p>
          <a:p>
            <a:pPr lvl="1" indent="0" algn="l" fontAlgn="auto">
              <a:lnSpc>
                <a:spcPct val="150000"/>
              </a:lnSpc>
            </a:pPr>
            <a:r>
              <a:rPr lang="en-US" altLang="zh-CN" sz="2000" b="1">
                <a:solidFill>
                  <a:schemeClr val="tx1"/>
                </a:solidFill>
                <a:uFillTx/>
                <a:latin typeface="Times New Roman" panose="02020603050405020304" pitchFamily="18" charset="0"/>
              </a:rPr>
              <a:t>*False negatives(missed alarms)</a:t>
            </a:r>
            <a:endParaRPr lang="en-US" altLang="zh-CN" sz="2000" b="1">
              <a:solidFill>
                <a:schemeClr val="tx1"/>
              </a:solidFill>
              <a:uFillTx/>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Question</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660400" y="1299845"/>
            <a:ext cx="10517505" cy="645160"/>
          </a:xfrm>
          <a:prstGeom prst="rect">
            <a:avLst/>
          </a:prstGeom>
          <a:noFill/>
        </p:spPr>
        <p:txBody>
          <a:bodyPr wrap="square" rtlCol="0" anchor="t">
            <a:noAutofit/>
          </a:bodyPr>
          <a:lstStyle/>
          <a:p>
            <a:pPr lvl="0" algn="l">
              <a:lnSpc>
                <a:spcPct val="150000"/>
              </a:lnSpc>
              <a:buClrTx/>
              <a:buSzTx/>
              <a:buFontTx/>
            </a:pPr>
            <a:r>
              <a:rPr lang="en-US">
                <a:uFillTx/>
                <a:latin typeface="Times New Roman" panose="02020603050405020304" pitchFamily="18" charset="0"/>
                <a:sym typeface="+mn-ea"/>
              </a:rPr>
              <a:t>C</a:t>
            </a:r>
            <a:r>
              <a:rPr>
                <a:uFillTx/>
                <a:latin typeface="Times New Roman" panose="02020603050405020304" pitchFamily="18" charset="0"/>
                <a:sym typeface="+mn-ea"/>
              </a:rPr>
              <a:t>urrent MTS anomaly detection methods struggle to utilize feedback, especially the feedback of false negatives</a:t>
            </a:r>
            <a:r>
              <a:rPr lang="zh-CN" altLang="en-US">
                <a:uFillTx/>
                <a:latin typeface="Times New Roman" panose="02020603050405020304" pitchFamily="18" charset="0"/>
                <a:sym typeface="+mn-ea"/>
              </a:rPr>
              <a:t>.</a:t>
            </a:r>
            <a:endParaRPr lang="zh-CN" altLang="en-US">
              <a:uFillTx/>
              <a:latin typeface="Times New Roman" panose="02020603050405020304" pitchFamily="18" charset="0"/>
              <a:sym typeface="+mn-ea"/>
            </a:endParaRPr>
          </a:p>
        </p:txBody>
      </p:sp>
      <p:sp>
        <p:nvSpPr>
          <p:cNvPr id="15" name="圆角矩形 14"/>
          <p:cNvSpPr/>
          <p:nvPr>
            <p:custDataLst>
              <p:tags r:id="rId2"/>
            </p:custDataLst>
          </p:nvPr>
        </p:nvSpPr>
        <p:spPr>
          <a:xfrm>
            <a:off x="594360" y="1285875"/>
            <a:ext cx="10648315" cy="645160"/>
          </a:xfrm>
          <a:prstGeom prst="roundRect">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文本框 3"/>
          <p:cNvSpPr txBox="1"/>
          <p:nvPr/>
        </p:nvSpPr>
        <p:spPr>
          <a:xfrm>
            <a:off x="660400" y="2293620"/>
            <a:ext cx="1517650" cy="645160"/>
          </a:xfrm>
          <a:prstGeom prst="rect">
            <a:avLst/>
          </a:prstGeom>
          <a:noFill/>
        </p:spPr>
        <p:txBody>
          <a:bodyPr wrap="square" rtlCol="0" anchor="t">
            <a:noAutofit/>
          </a:bodyPr>
          <a:lstStyle/>
          <a:p>
            <a:pPr lvl="0" algn="l">
              <a:lnSpc>
                <a:spcPct val="150000"/>
              </a:lnSpc>
              <a:buClrTx/>
              <a:buSzTx/>
              <a:buFontTx/>
            </a:pPr>
            <a:r>
              <a:rPr lang="en-US">
                <a:uFillTx/>
                <a:latin typeface="Times New Roman" panose="02020603050405020304" pitchFamily="18" charset="0"/>
                <a:sym typeface="+mn-ea"/>
              </a:rPr>
              <a:t>Chanllenge:</a:t>
            </a:r>
            <a:endParaRPr lang="zh-CN" altLang="en-US">
              <a:uFillTx/>
              <a:latin typeface="Times New Roman" panose="02020603050405020304" pitchFamily="18" charset="0"/>
              <a:sym typeface="+mn-ea"/>
            </a:endParaRPr>
          </a:p>
        </p:txBody>
      </p:sp>
      <p:sp>
        <p:nvSpPr>
          <p:cNvPr id="6" name="文本框 5"/>
          <p:cNvSpPr txBox="1"/>
          <p:nvPr/>
        </p:nvSpPr>
        <p:spPr>
          <a:xfrm>
            <a:off x="670560" y="3061335"/>
            <a:ext cx="10848340" cy="230695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b="1">
                <a:latin typeface="Times New Roman" panose="02020603050405020304" pitchFamily="18" charset="0"/>
                <a:cs typeface="Times New Roman" panose="02020603050405020304" pitchFamily="18" charset="0"/>
              </a:rPr>
              <a:t>Scarce data. </a:t>
            </a:r>
            <a:r>
              <a:rPr lang="zh-CN" altLang="en-US">
                <a:latin typeface="Times New Roman" panose="02020603050405020304" pitchFamily="18" charset="0"/>
                <a:cs typeface="Times New Roman" panose="02020603050405020304" pitchFamily="18" charset="0"/>
              </a:rPr>
              <a:t>Anomalies in WBS are infrequent, and due to operators’ preference for anomaly detection methods’ configurations, false negative feedback data are even rarer. It is difficult for semisupervised MTS anomaly detection methods to learn effectively from the scarce data of false negative feedback, which operators are seriously concerned.</a:t>
            </a:r>
            <a:endParaRPr lang="zh-CN"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b="1">
                <a:latin typeface="Times New Roman" panose="02020603050405020304" pitchFamily="18" charset="0"/>
                <a:cs typeface="Times New Roman" panose="02020603050405020304" pitchFamily="18" charset="0"/>
              </a:rPr>
              <a:t>Biased data distribution. </a:t>
            </a:r>
            <a:r>
              <a:rPr lang="zh-CN" altLang="en-US">
                <a:latin typeface="Times New Roman" panose="02020603050405020304" pitchFamily="18" charset="0"/>
                <a:cs typeface="Times New Roman" panose="02020603050405020304" pitchFamily="18" charset="0"/>
              </a:rPr>
              <a:t>The distribution of the feedback data collected after deploying an MTS anomaly detection method can differ significantly from that of the training data because of software/hardware upgrades and configuration changes. This discrepancy may cause model contamination during the feedback-based performance improvement</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555" y="180340"/>
            <a:ext cx="198628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Method</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1386205" y="979170"/>
            <a:ext cx="1364615" cy="368300"/>
          </a:xfrm>
          <a:prstGeom prst="rect">
            <a:avLst/>
          </a:prstGeom>
          <a:noFill/>
        </p:spPr>
        <p:txBody>
          <a:bodyPr wrap="square" rtlCol="0" anchor="t">
            <a:spAutoFit/>
          </a:bodyPr>
          <a:lstStyle/>
          <a:p>
            <a:pPr algn="just"/>
            <a:r>
              <a:rPr lang="en-US" b="1">
                <a:solidFill>
                  <a:srgbClr val="C00000"/>
                </a:solidFill>
                <a:latin typeface="Times New Roman" panose="02020603050405020304" pitchFamily="18" charset="0"/>
                <a:cs typeface="Times New Roman" panose="02020603050405020304" pitchFamily="18" charset="0"/>
              </a:rPr>
              <a:t>F</a:t>
            </a:r>
            <a:r>
              <a:rPr lang="zh-CN" altLang="en-US" b="1">
                <a:solidFill>
                  <a:srgbClr val="C00000"/>
                </a:solidFill>
                <a:latin typeface="Times New Roman" panose="02020603050405020304" pitchFamily="18" charset="0"/>
                <a:cs typeface="Times New Roman" panose="02020603050405020304" pitchFamily="18" charset="0"/>
              </a:rPr>
              <a:t>ine-tuned</a:t>
            </a: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697865" y="1506855"/>
            <a:ext cx="2866390" cy="594360"/>
          </a:xfrm>
          <a:prstGeom prst="rect">
            <a:avLst/>
          </a:prstGeom>
          <a:noFill/>
        </p:spPr>
        <p:txBody>
          <a:bodyPr wrap="square" rtlCol="0" anchor="t">
            <a:noAutofit/>
          </a:bodyPr>
          <a:lstStyle/>
          <a:p>
            <a:pPr lvl="0" algn="just">
              <a:buClrTx/>
              <a:buSzTx/>
              <a:buFontTx/>
            </a:pPr>
            <a:r>
              <a:rPr lang="en-US" sz="1600">
                <a:latin typeface="Times New Roman" panose="02020603050405020304" pitchFamily="18" charset="0"/>
                <a:cs typeface="Times New Roman" panose="02020603050405020304" pitchFamily="18" charset="0"/>
                <a:sym typeface="+mn-ea"/>
              </a:rPr>
              <a:t>Label-Aware Evidence Lower BOund (LAELBO) loss funtion </a:t>
            </a:r>
            <a:endParaRPr lang="en-US" sz="1600">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5027930" y="977265"/>
            <a:ext cx="1414145" cy="368300"/>
          </a:xfrm>
          <a:prstGeom prst="rect">
            <a:avLst/>
          </a:prstGeom>
          <a:noFill/>
        </p:spPr>
        <p:txBody>
          <a:bodyPr wrap="square" rtlCol="0" anchor="t">
            <a:spAutoFit/>
          </a:bodyPr>
          <a:lstStyle/>
          <a:p>
            <a:pPr algn="just"/>
            <a:r>
              <a:rPr lang="en-US" altLang="zh-CN" b="1">
                <a:solidFill>
                  <a:srgbClr val="C00000"/>
                </a:solidFill>
                <a:latin typeface="Times New Roman" panose="02020603050405020304" pitchFamily="18" charset="0"/>
                <a:cs typeface="Times New Roman" panose="02020603050405020304" pitchFamily="18" charset="0"/>
              </a:rPr>
              <a:t>S</a:t>
            </a:r>
            <a:r>
              <a:rPr lang="zh-CN" altLang="en-US" b="1">
                <a:solidFill>
                  <a:srgbClr val="C00000"/>
                </a:solidFill>
                <a:latin typeface="Times New Roman" panose="02020603050405020304" pitchFamily="18" charset="0"/>
                <a:cs typeface="Times New Roman" panose="02020603050405020304" pitchFamily="18" charset="0"/>
              </a:rPr>
              <a:t>carce data</a:t>
            </a: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4331970" y="1506855"/>
            <a:ext cx="2832735" cy="583565"/>
          </a:xfrm>
          <a:prstGeom prst="rect">
            <a:avLst/>
          </a:prstGeom>
          <a:noFill/>
        </p:spPr>
        <p:txBody>
          <a:bodyPr wrap="square" rtlCol="0" anchor="t">
            <a:spAutoFit/>
          </a:bodyPr>
          <a:lstStyle/>
          <a:p>
            <a:pPr algn="just"/>
            <a:r>
              <a:rPr lang="en-US" sz="1600">
                <a:latin typeface="Times New Roman" panose="02020603050405020304" pitchFamily="18" charset="0"/>
                <a:cs typeface="Times New Roman" panose="02020603050405020304" pitchFamily="18" charset="0"/>
              </a:rPr>
              <a:t>F</a:t>
            </a:r>
            <a:r>
              <a:rPr sz="1600">
                <a:latin typeface="Times New Roman" panose="02020603050405020304" pitchFamily="18" charset="0"/>
                <a:cs typeface="Times New Roman" panose="02020603050405020304" pitchFamily="18" charset="0"/>
              </a:rPr>
              <a:t>alse negative augmentation mechanism</a:t>
            </a:r>
            <a:endParaRPr sz="1600">
              <a:latin typeface="Times New Roman" panose="02020603050405020304" pitchFamily="18" charset="0"/>
              <a:cs typeface="Times New Roman" panose="02020603050405020304" pitchFamily="18" charset="0"/>
            </a:endParaRPr>
          </a:p>
        </p:txBody>
      </p:sp>
      <p:sp>
        <p:nvSpPr>
          <p:cNvPr id="13" name="文本框 12"/>
          <p:cNvSpPr txBox="1"/>
          <p:nvPr/>
        </p:nvSpPr>
        <p:spPr>
          <a:xfrm>
            <a:off x="7879080" y="1506855"/>
            <a:ext cx="2501900" cy="583565"/>
          </a:xfrm>
          <a:prstGeom prst="rect">
            <a:avLst/>
          </a:prstGeom>
          <a:noFill/>
        </p:spPr>
        <p:txBody>
          <a:bodyPr wrap="square" rtlCol="0" anchor="t">
            <a:spAutoFit/>
          </a:bodyPr>
          <a:lstStyle/>
          <a:p>
            <a:pPr lvl="0" algn="just">
              <a:buClrTx/>
              <a:buSzTx/>
              <a:buFontTx/>
            </a:pPr>
            <a:r>
              <a:rPr lang="en-US" sz="1600">
                <a:latin typeface="Times New Roman" panose="02020603050405020304" pitchFamily="18" charset="0"/>
                <a:cs typeface="Times New Roman" panose="02020603050405020304" pitchFamily="18" charset="0"/>
                <a:sym typeface="+mn-ea"/>
              </a:rPr>
              <a:t>Two-Stage Active Learning (TSAL) mechanism</a:t>
            </a:r>
            <a:endParaRPr lang="en-US" sz="16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938135" y="988695"/>
            <a:ext cx="2644775" cy="368300"/>
          </a:xfrm>
          <a:prstGeom prst="rect">
            <a:avLst/>
          </a:prstGeom>
          <a:noFill/>
        </p:spPr>
        <p:txBody>
          <a:bodyPr wrap="square" rtlCol="0" anchor="t">
            <a:spAutoFit/>
          </a:bodyPr>
          <a:lstStyle/>
          <a:p>
            <a:r>
              <a:rPr b="1">
                <a:solidFill>
                  <a:srgbClr val="C00000"/>
                </a:solidFill>
                <a:latin typeface="Times New Roman" panose="02020603050405020304" pitchFamily="18" charset="0"/>
                <a:cs typeface="Times New Roman" panose="02020603050405020304" pitchFamily="18" charset="0"/>
              </a:rPr>
              <a:t>Biased data distribution</a:t>
            </a:r>
            <a:endParaRPr b="1">
              <a:solidFill>
                <a:srgbClr val="C00000"/>
              </a:solidFill>
              <a:latin typeface="Times New Roman" panose="02020603050405020304" pitchFamily="18" charset="0"/>
              <a:cs typeface="Times New Roman" panose="02020603050405020304" pitchFamily="18" charset="0"/>
            </a:endParaRPr>
          </a:p>
        </p:txBody>
      </p:sp>
      <p:sp>
        <p:nvSpPr>
          <p:cNvPr id="17" name="圆角矩形 16"/>
          <p:cNvSpPr/>
          <p:nvPr>
            <p:custDataLst>
              <p:tags r:id="rId2"/>
            </p:custDataLst>
          </p:nvPr>
        </p:nvSpPr>
        <p:spPr>
          <a:xfrm>
            <a:off x="660400" y="1438275"/>
            <a:ext cx="2945130" cy="730885"/>
          </a:xfrm>
          <a:prstGeom prst="roundRect">
            <a:avLst>
              <a:gd name="adj" fmla="val 6058"/>
            </a:avLst>
          </a:prstGeom>
          <a:noFill/>
          <a:ln w="15875"/>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圆角矩形 17"/>
          <p:cNvSpPr/>
          <p:nvPr>
            <p:custDataLst>
              <p:tags r:id="rId3"/>
            </p:custDataLst>
          </p:nvPr>
        </p:nvSpPr>
        <p:spPr>
          <a:xfrm>
            <a:off x="4242435" y="1438275"/>
            <a:ext cx="2945130" cy="730885"/>
          </a:xfrm>
          <a:prstGeom prst="roundRect">
            <a:avLst>
              <a:gd name="adj" fmla="val 6058"/>
            </a:avLst>
          </a:prstGeom>
          <a:noFill/>
          <a:ln w="15875"/>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圆角矩形 18"/>
          <p:cNvSpPr/>
          <p:nvPr>
            <p:custDataLst>
              <p:tags r:id="rId4"/>
            </p:custDataLst>
          </p:nvPr>
        </p:nvSpPr>
        <p:spPr>
          <a:xfrm>
            <a:off x="7770495" y="1438275"/>
            <a:ext cx="2945130" cy="730885"/>
          </a:xfrm>
          <a:prstGeom prst="roundRect">
            <a:avLst>
              <a:gd name="adj" fmla="val 6058"/>
            </a:avLst>
          </a:prstGeom>
          <a:noFill/>
          <a:ln w="15875"/>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5"/>
          <a:stretch>
            <a:fillRect/>
          </a:stretch>
        </p:blipFill>
        <p:spPr>
          <a:xfrm>
            <a:off x="1146810" y="2353945"/>
            <a:ext cx="9234170" cy="4133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Method-LAELBO</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rotWithShape="1">
          <a:blip r:embed="rId2"/>
          <a:srcRect t="39306"/>
          <a:stretch>
            <a:fillRect/>
          </a:stretch>
        </p:blipFill>
        <p:spPr>
          <a:xfrm>
            <a:off x="6297198" y="1204771"/>
            <a:ext cx="4913630" cy="1681126"/>
          </a:xfrm>
          <a:prstGeom prst="rect">
            <a:avLst/>
          </a:prstGeom>
        </p:spPr>
      </p:pic>
      <p:sp>
        <p:nvSpPr>
          <p:cNvPr id="6" name="文本框 5"/>
          <p:cNvSpPr txBox="1"/>
          <p:nvPr/>
        </p:nvSpPr>
        <p:spPr>
          <a:xfrm>
            <a:off x="6214012" y="4236972"/>
            <a:ext cx="5304887" cy="1198880"/>
          </a:xfrm>
          <a:prstGeom prst="rect">
            <a:avLst/>
          </a:prstGeom>
        </p:spPr>
        <p:txBody>
          <a:bodyPr wrap="square">
            <a:spAutoFit/>
          </a:bodyPr>
          <a:lstStyle/>
          <a:p>
            <a:pPr marL="0" indent="0">
              <a:lnSpc>
                <a:spcPct val="150000"/>
              </a:lnSpc>
            </a:pPr>
            <a:r>
              <a:rPr lang="en-US" altLang="zh-CN" sz="1600" b="0" i="0" dirty="0">
                <a:latin typeface="Times New Roman" panose="02020603050405020304" pitchFamily="18" charset="0"/>
                <a:ea typeface="-apple-system"/>
                <a:cs typeface="Times New Roman" panose="02020603050405020304" pitchFamily="18" charset="0"/>
              </a:rPr>
              <a:t>y : labels</a:t>
            </a:r>
            <a:endParaRPr lang="en-US" altLang="zh-CN" sz="1600" b="0" i="0" dirty="0">
              <a:latin typeface="Times New Roman" panose="02020603050405020304" pitchFamily="18" charset="0"/>
              <a:ea typeface="-apple-system"/>
              <a:cs typeface="Times New Roman" panose="02020603050405020304" pitchFamily="18" charset="0"/>
            </a:endParaRPr>
          </a:p>
          <a:p>
            <a:pPr marL="0" indent="0">
              <a:lnSpc>
                <a:spcPct val="150000"/>
              </a:lnSpc>
            </a:pPr>
            <a:r>
              <a:rPr lang="zh-CN" altLang="en-US" sz="1600" b="0" i="0" dirty="0">
                <a:latin typeface="Times New Roman" panose="02020603050405020304" pitchFamily="18" charset="0"/>
                <a:ea typeface="-apple-system"/>
                <a:cs typeface="Times New Roman" panose="02020603050405020304" pitchFamily="18" charset="0"/>
              </a:rPr>
              <a:t>𝑦 </a:t>
            </a:r>
            <a:r>
              <a:rPr lang="en-US" altLang="zh-CN" sz="1600" b="0" i="0" dirty="0">
                <a:latin typeface="Times New Roman" panose="02020603050405020304" pitchFamily="18" charset="0"/>
                <a:ea typeface="-apple-system"/>
                <a:cs typeface="Times New Roman" panose="02020603050405020304" pitchFamily="18" charset="0"/>
              </a:rPr>
              <a:t>= 0 minimize the reconstruction error and KL divergence</a:t>
            </a:r>
            <a:endParaRPr lang="en-US" altLang="zh-CN" sz="1600" b="0" i="0" dirty="0">
              <a:latin typeface="Times New Roman" panose="02020603050405020304" pitchFamily="18" charset="0"/>
              <a:ea typeface="-apple-system"/>
              <a:cs typeface="Times New Roman" panose="02020603050405020304" pitchFamily="18" charset="0"/>
            </a:endParaRPr>
          </a:p>
          <a:p>
            <a:pPr marL="0" indent="0">
              <a:lnSpc>
                <a:spcPct val="150000"/>
              </a:lnSpc>
            </a:pPr>
            <a:r>
              <a:rPr lang="zh-CN" altLang="en-US" sz="1600" b="0" i="0" dirty="0">
                <a:latin typeface="Times New Roman" panose="02020603050405020304" pitchFamily="18" charset="0"/>
                <a:ea typeface="-apple-system"/>
                <a:cs typeface="Times New Roman" panose="02020603050405020304" pitchFamily="18" charset="0"/>
              </a:rPr>
              <a:t>𝑦 </a:t>
            </a:r>
            <a:r>
              <a:rPr lang="en-US" altLang="zh-CN" sz="1600" b="0" i="0" dirty="0">
                <a:latin typeface="Times New Roman" panose="02020603050405020304" pitchFamily="18" charset="0"/>
                <a:ea typeface="-apple-system"/>
                <a:cs typeface="Times New Roman" panose="02020603050405020304" pitchFamily="18" charset="0"/>
              </a:rPr>
              <a:t>= 1</a:t>
            </a:r>
            <a:r>
              <a:rPr lang="en-US" altLang="zh-CN" sz="1600" dirty="0">
                <a:latin typeface="Times New Roman" panose="02020603050405020304" pitchFamily="18" charset="0"/>
                <a:ea typeface="-apple-system"/>
                <a:cs typeface="Times New Roman" panose="02020603050405020304" pitchFamily="18" charset="0"/>
              </a:rPr>
              <a:t> </a:t>
            </a:r>
            <a:r>
              <a:rPr lang="en-US" altLang="zh-CN" sz="1600" b="0" i="0" dirty="0">
                <a:latin typeface="Times New Roman" panose="02020603050405020304" pitchFamily="18" charset="0"/>
                <a:ea typeface="-apple-system"/>
                <a:cs typeface="Times New Roman" panose="02020603050405020304" pitchFamily="18" charset="0"/>
              </a:rPr>
              <a:t>amplify the reconstruction error</a:t>
            </a:r>
            <a:r>
              <a:rPr lang="en-US" altLang="zh-CN" sz="1600" dirty="0">
                <a:latin typeface="Times New Roman" panose="02020603050405020304" pitchFamily="18" charset="0"/>
                <a:ea typeface="-apple-system"/>
                <a:cs typeface="Times New Roman" panose="02020603050405020304" pitchFamily="18" charset="0"/>
              </a:rPr>
              <a:t> and KL </a:t>
            </a:r>
            <a:r>
              <a:rPr lang="en-US" altLang="zh-CN" sz="1600" b="0" i="0" dirty="0">
                <a:latin typeface="Times New Roman" panose="02020603050405020304" pitchFamily="18" charset="0"/>
                <a:ea typeface="-apple-system"/>
                <a:cs typeface="Times New Roman" panose="02020603050405020304" pitchFamily="18" charset="0"/>
              </a:rPr>
              <a:t>divergence</a:t>
            </a:r>
            <a:endParaRPr lang="en-US" altLang="zh-CN" sz="1600" b="0" i="0" dirty="0">
              <a:latin typeface="Times New Roman" panose="02020603050405020304" pitchFamily="18" charset="0"/>
              <a:ea typeface="-apple-system"/>
              <a:cs typeface="Times New Roman" panose="02020603050405020304" pitchFamily="18" charset="0"/>
            </a:endParaRPr>
          </a:p>
        </p:txBody>
      </p:sp>
      <p:graphicFrame>
        <p:nvGraphicFramePr>
          <p:cNvPr id="2" name="对象 1"/>
          <p:cNvGraphicFramePr>
            <a:graphicFrameLocks noChangeAspect="1"/>
          </p:cNvGraphicFramePr>
          <p:nvPr/>
        </p:nvGraphicFramePr>
        <p:xfrm>
          <a:off x="660400" y="1748564"/>
          <a:ext cx="5586628" cy="927549"/>
        </p:xfrm>
        <a:graphic>
          <a:graphicData uri="http://schemas.openxmlformats.org/presentationml/2006/ole">
            <mc:AlternateContent xmlns:mc="http://schemas.openxmlformats.org/markup-compatibility/2006">
              <mc:Choice xmlns:v="urn:schemas-microsoft-com:vml" Requires="v">
                <p:oleObj spid="_x0000_s1030" name="Equation" r:id="rId3" imgW="91135200" imgH="17068800" progId="Equation.DSMT4">
                  <p:embed/>
                </p:oleObj>
              </mc:Choice>
              <mc:Fallback>
                <p:oleObj name="Equation" r:id="rId3" imgW="91135200" imgH="17068800" progId="Equation.DSMT4">
                  <p:embed/>
                  <p:pic>
                    <p:nvPicPr>
                      <p:cNvPr id="0" name="图片 1029"/>
                      <p:cNvPicPr/>
                      <p:nvPr/>
                    </p:nvPicPr>
                    <p:blipFill>
                      <a:blip r:embed="rId4"/>
                      <a:stretch>
                        <a:fillRect/>
                      </a:stretch>
                    </p:blipFill>
                    <p:spPr>
                      <a:xfrm>
                        <a:off x="660400" y="1748564"/>
                        <a:ext cx="5586628" cy="927549"/>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625577" y="4145835"/>
          <a:ext cx="4837953" cy="1825130"/>
        </p:xfrm>
        <a:graphic>
          <a:graphicData uri="http://schemas.openxmlformats.org/presentationml/2006/ole">
            <mc:AlternateContent xmlns:mc="http://schemas.openxmlformats.org/markup-compatibility/2006">
              <mc:Choice xmlns:v="urn:schemas-microsoft-com:vml" Requires="v">
                <p:oleObj spid="_x0000_s1031" name="Equation" r:id="rId5" imgW="61569600" imgH="23774400" progId="Equation.DSMT4">
                  <p:embed/>
                </p:oleObj>
              </mc:Choice>
              <mc:Fallback>
                <p:oleObj name="Equation" r:id="rId5" imgW="61569600" imgH="23774400" progId="Equation.DSMT4">
                  <p:embed/>
                  <p:pic>
                    <p:nvPicPr>
                      <p:cNvPr id="0" name="图片 1030"/>
                      <p:cNvPicPr/>
                      <p:nvPr/>
                    </p:nvPicPr>
                    <p:blipFill>
                      <a:blip r:embed="rId6"/>
                      <a:stretch>
                        <a:fillRect/>
                      </a:stretch>
                    </p:blipFill>
                    <p:spPr>
                      <a:xfrm>
                        <a:off x="625577" y="4145835"/>
                        <a:ext cx="4837953" cy="1825130"/>
                      </a:xfrm>
                      <a:prstGeom prst="rect">
                        <a:avLst/>
                      </a:prstGeom>
                    </p:spPr>
                  </p:pic>
                </p:oleObj>
              </mc:Fallback>
            </mc:AlternateContent>
          </a:graphicData>
        </a:graphic>
      </p:graphicFrame>
      <p:sp>
        <p:nvSpPr>
          <p:cNvPr id="3" name="文本框 2"/>
          <p:cNvSpPr txBox="1"/>
          <p:nvPr/>
        </p:nvSpPr>
        <p:spPr>
          <a:xfrm>
            <a:off x="660400" y="1156970"/>
            <a:ext cx="1941830" cy="368300"/>
          </a:xfrm>
          <a:prstGeom prst="rect">
            <a:avLst/>
          </a:prstGeom>
          <a:noFill/>
        </p:spPr>
        <p:txBody>
          <a:bodyPr wrap="square" rtlCol="0">
            <a:spAutoFit/>
          </a:bodyPr>
          <a:p>
            <a:r>
              <a:rPr lang="en-US" altLang="zh-CN" b="1">
                <a:solidFill>
                  <a:srgbClr val="2F5597"/>
                </a:solidFill>
                <a:latin typeface="Times New Roman" panose="02020603050405020304" pitchFamily="18" charset="0"/>
                <a:cs typeface="Times New Roman" panose="02020603050405020304" pitchFamily="18" charset="0"/>
              </a:rPr>
              <a:t>Vanilla ELBO:</a:t>
            </a:r>
            <a:endParaRPr lang="en-US" altLang="zh-CN" b="1">
              <a:solidFill>
                <a:srgbClr val="2F5597"/>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625475" y="3655695"/>
            <a:ext cx="5553075" cy="368300"/>
          </a:xfrm>
          <a:prstGeom prst="rect">
            <a:avLst/>
          </a:prstGeom>
          <a:noFill/>
        </p:spPr>
        <p:txBody>
          <a:bodyPr wrap="square" rtlCol="0">
            <a:spAutoFit/>
          </a:bodyPr>
          <a:p>
            <a:r>
              <a:rPr lang="en-US" altLang="zh-CN" b="1">
                <a:solidFill>
                  <a:srgbClr val="2F5597"/>
                </a:solidFill>
                <a:latin typeface="Times New Roman" panose="02020603050405020304" pitchFamily="18" charset="0"/>
                <a:cs typeface="Times New Roman" panose="02020603050405020304" pitchFamily="18" charset="0"/>
              </a:rPr>
              <a:t>Label-Aware Evidence Lower BOund (LAELBO):</a:t>
            </a:r>
            <a:endParaRPr lang="en-US" altLang="zh-CN" b="1">
              <a:solidFill>
                <a:srgbClr val="2F5597"/>
              </a:solidFill>
              <a:latin typeface="Times New Roman" panose="02020603050405020304" pitchFamily="18" charset="0"/>
              <a:cs typeface="Times New Roman" panose="02020603050405020304" pitchFamily="18" charset="0"/>
            </a:endParaRPr>
          </a:p>
        </p:txBody>
      </p:sp>
      <p:sp>
        <p:nvSpPr>
          <p:cNvPr id="9" name="下箭头 8"/>
          <p:cNvSpPr/>
          <p:nvPr/>
        </p:nvSpPr>
        <p:spPr>
          <a:xfrm>
            <a:off x="5718175" y="2886075"/>
            <a:ext cx="377825" cy="636905"/>
          </a:xfrm>
          <a:prstGeom prst="downArrow">
            <a:avLst/>
          </a:prstGeom>
          <a:solidFill>
            <a:srgbClr val="2F559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Method-FNA</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337050" y="1102995"/>
            <a:ext cx="7609840" cy="4954905"/>
          </a:xfrm>
          <a:prstGeom prst="rect">
            <a:avLst/>
          </a:prstGeom>
        </p:spPr>
      </p:pic>
      <p:sp>
        <p:nvSpPr>
          <p:cNvPr id="3" name="文本框 2"/>
          <p:cNvSpPr txBox="1"/>
          <p:nvPr/>
        </p:nvSpPr>
        <p:spPr>
          <a:xfrm>
            <a:off x="594360" y="2540635"/>
            <a:ext cx="3401695" cy="1337945"/>
          </a:xfrm>
          <a:prstGeom prst="rect">
            <a:avLst/>
          </a:prstGeom>
          <a:noFill/>
        </p:spPr>
        <p:txBody>
          <a:bodyPr wrap="square" rtlCol="0" anchor="t">
            <a:spAutoFit/>
          </a:bodyPr>
          <a:p>
            <a:pPr marL="285750" indent="-285750" fontAlgn="auto">
              <a:lnSpc>
                <a:spcPct val="150000"/>
              </a:lnSpc>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Not really open source</a:t>
            </a:r>
            <a:endParaRPr lang="zh-CN" altLang="en-US">
              <a:latin typeface="Times New Roman" panose="02020603050405020304" pitchFamily="18" charset="0"/>
              <a:cs typeface="Times New Roman" panose="02020603050405020304" pitchFamily="18" charset="0"/>
            </a:endParaRPr>
          </a:p>
          <a:p>
            <a:pPr marL="285750" indent="-285750" fontAlgn="auto">
              <a:lnSpc>
                <a:spcPct val="150000"/>
              </a:lnSpc>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Description not clear enough</a:t>
            </a:r>
            <a:endParaRPr lang="zh-CN" altLang="en-US">
              <a:latin typeface="Times New Roman" panose="02020603050405020304" pitchFamily="18" charset="0"/>
              <a:cs typeface="Times New Roman" panose="02020603050405020304" pitchFamily="18" charset="0"/>
            </a:endParaRPr>
          </a:p>
          <a:p>
            <a:pPr marL="285750" indent="-285750" fontAlgn="auto">
              <a:lnSpc>
                <a:spcPct val="150000"/>
              </a:lnSpc>
              <a:buFont typeface="Arial" panose="020B0604020202020204" pitchFamily="34" charset="0"/>
              <a:buChar char="•"/>
            </a:pPr>
            <a:r>
              <a:rPr lang="zh-CN" altLang="en-US">
                <a:latin typeface="Times New Roman" panose="02020603050405020304" pitchFamily="18" charset="0"/>
                <a:cs typeface="Times New Roman" panose="02020603050405020304" pitchFamily="18" charset="0"/>
              </a:rPr>
              <a:t>Model introduction incomplete</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Method-FNA</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660400" y="1457960"/>
            <a:ext cx="5249545" cy="4661535"/>
          </a:xfrm>
          <a:prstGeom prst="rect">
            <a:avLst/>
          </a:prstGeom>
          <a:noFill/>
        </p:spPr>
        <p:txBody>
          <a:bodyPr wrap="square" rtlCol="0" anchor="t">
            <a:spAutoFit/>
          </a:bodyPr>
          <a:p>
            <a:pPr indent="0" fontAlgn="auto">
              <a:lnSpc>
                <a:spcPct val="150000"/>
              </a:lnSpc>
            </a:pPr>
            <a:r>
              <a:rPr lang="zh-CN" altLang="en-US"/>
              <a:t>It is also worth noting that the primary cause of false negatives is the </a:t>
            </a:r>
            <a:r>
              <a:rPr lang="zh-CN" altLang="en-US" b="1">
                <a:solidFill>
                  <a:srgbClr val="C00000"/>
                </a:solidFill>
              </a:rPr>
              <a:t>incorporation of anomalous data or noise into the training data</a:t>
            </a:r>
            <a:r>
              <a:rPr lang="zh-CN" altLang="en-US"/>
              <a:t>. The model </a:t>
            </a:r>
            <a:r>
              <a:rPr lang="zh-CN" altLang="en-US" b="1">
                <a:solidFill>
                  <a:srgbClr val="2F5597"/>
                </a:solidFill>
              </a:rPr>
              <a:t>incorrectly learns the pattern of the anomalies</a:t>
            </a:r>
            <a:r>
              <a:rPr lang="zh-CN" altLang="en-US" b="1"/>
              <a:t> </a:t>
            </a:r>
            <a:r>
              <a:rPr lang="zh-CN" altLang="en-US"/>
              <a:t>during the unsupervised training stage, resulting in the reconstructed data being indistinguishable from the original data. This fact precisely illustrates that AnoTuner can effectively generate data similar to the false negative data without worrying about a significant difference between the generated and real data.</a:t>
            </a:r>
            <a:endParaRPr lang="zh-CN" altLang="en-US"/>
          </a:p>
        </p:txBody>
      </p:sp>
      <p:sp>
        <p:nvSpPr>
          <p:cNvPr id="5" name="文本框 4"/>
          <p:cNvSpPr txBox="1"/>
          <p:nvPr/>
        </p:nvSpPr>
        <p:spPr>
          <a:xfrm>
            <a:off x="6823075" y="1599565"/>
            <a:ext cx="3749040" cy="368300"/>
          </a:xfrm>
          <a:prstGeom prst="rect">
            <a:avLst/>
          </a:prstGeom>
          <a:noFill/>
        </p:spPr>
        <p:txBody>
          <a:bodyPr wrap="square" rtlCol="0">
            <a:spAutoFit/>
          </a:bodyPr>
          <a:p>
            <a:r>
              <a:rPr lang="en-US" altLang="zh-CN" b="1">
                <a:solidFill>
                  <a:srgbClr val="C00000"/>
                </a:solidFill>
              </a:rPr>
              <a:t>Overfitting to abnormal patterns</a:t>
            </a:r>
            <a:endParaRPr lang="en-US" altLang="zh-CN" b="1">
              <a:solidFill>
                <a:srgbClr val="C00000"/>
              </a:solidFill>
            </a:endParaRPr>
          </a:p>
        </p:txBody>
      </p:sp>
      <p:sp>
        <p:nvSpPr>
          <p:cNvPr id="15" name="圆角矩形 14"/>
          <p:cNvSpPr/>
          <p:nvPr/>
        </p:nvSpPr>
        <p:spPr>
          <a:xfrm>
            <a:off x="594360" y="1457960"/>
            <a:ext cx="5416550" cy="4725035"/>
          </a:xfrm>
          <a:prstGeom prst="roundRect">
            <a:avLst>
              <a:gd name="adj" fmla="val 4757"/>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765175" y="1021080"/>
            <a:ext cx="1228090" cy="368300"/>
          </a:xfrm>
          <a:prstGeom prst="rect">
            <a:avLst/>
          </a:prstGeom>
          <a:noFill/>
        </p:spPr>
        <p:txBody>
          <a:bodyPr wrap="square" rtlCol="0">
            <a:spAutoFit/>
          </a:bodyPr>
          <a:p>
            <a:r>
              <a:rPr lang="en-US" altLang="zh-CN" b="1">
                <a:solidFill>
                  <a:srgbClr val="2F5597"/>
                </a:solidFill>
                <a:latin typeface="Times New Roman" panose="02020603050405020304" pitchFamily="18" charset="0"/>
                <a:cs typeface="Times New Roman" panose="02020603050405020304" pitchFamily="18" charset="0"/>
              </a:rPr>
              <a:t>Original:</a:t>
            </a:r>
            <a:endParaRPr lang="en-US" altLang="zh-CN" b="1">
              <a:solidFill>
                <a:srgbClr val="2F5597"/>
              </a:solidFill>
              <a:latin typeface="Times New Roman" panose="02020603050405020304" pitchFamily="18" charset="0"/>
              <a:cs typeface="Times New Roman" panose="02020603050405020304" pitchFamily="18" charset="0"/>
            </a:endParaRPr>
          </a:p>
        </p:txBody>
      </p:sp>
      <p:sp>
        <p:nvSpPr>
          <p:cNvPr id="8" name="圆角矩形 7"/>
          <p:cNvSpPr/>
          <p:nvPr/>
        </p:nvSpPr>
        <p:spPr>
          <a:xfrm>
            <a:off x="6947535" y="2030730"/>
            <a:ext cx="3445510" cy="2912745"/>
          </a:xfrm>
          <a:prstGeom prst="roundRect">
            <a:avLst>
              <a:gd name="adj" fmla="val 4757"/>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7261860" y="2233930"/>
            <a:ext cx="2764790" cy="518160"/>
          </a:xfrm>
          <a:prstGeom prst="rect">
            <a:avLst/>
          </a:prstGeom>
          <a:solidFill>
            <a:srgbClr val="1C6299"/>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Missed alarms</a:t>
            </a:r>
            <a:endParaRPr lang="en-US" altLang="zh-CN"/>
          </a:p>
        </p:txBody>
      </p:sp>
      <p:sp>
        <p:nvSpPr>
          <p:cNvPr id="11" name="矩形 10"/>
          <p:cNvSpPr/>
          <p:nvPr/>
        </p:nvSpPr>
        <p:spPr>
          <a:xfrm>
            <a:off x="7261860" y="3150235"/>
            <a:ext cx="2764790" cy="518160"/>
          </a:xfrm>
          <a:prstGeom prst="rect">
            <a:avLst/>
          </a:prstGeom>
          <a:solidFill>
            <a:srgbClr val="1C6299"/>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Overfitting to </a:t>
            </a:r>
            <a:endParaRPr lang="en-US" altLang="zh-CN"/>
          </a:p>
          <a:p>
            <a:pPr algn="ctr"/>
            <a:r>
              <a:rPr lang="en-US" altLang="zh-CN"/>
              <a:t>abnormal patterns</a:t>
            </a:r>
            <a:endParaRPr lang="en-US" altLang="zh-CN"/>
          </a:p>
        </p:txBody>
      </p:sp>
      <p:sp>
        <p:nvSpPr>
          <p:cNvPr id="12" name="矩形 11"/>
          <p:cNvSpPr/>
          <p:nvPr/>
        </p:nvSpPr>
        <p:spPr>
          <a:xfrm>
            <a:off x="7261860" y="4066540"/>
            <a:ext cx="2764790" cy="518160"/>
          </a:xfrm>
          <a:prstGeom prst="rect">
            <a:avLst/>
          </a:prstGeom>
          <a:solidFill>
            <a:srgbClr val="1C6299"/>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Reconstructing abnormal data distribution</a:t>
            </a:r>
            <a:endParaRPr lang="en-US" altLang="zh-CN"/>
          </a:p>
        </p:txBody>
      </p:sp>
      <p:sp>
        <p:nvSpPr>
          <p:cNvPr id="13" name="下箭头 12"/>
          <p:cNvSpPr/>
          <p:nvPr/>
        </p:nvSpPr>
        <p:spPr>
          <a:xfrm>
            <a:off x="8525510" y="2787015"/>
            <a:ext cx="237490" cy="328930"/>
          </a:xfrm>
          <a:prstGeom prst="downArrow">
            <a:avLst/>
          </a:prstGeom>
          <a:noFill/>
          <a:ln>
            <a:solidFill>
              <a:schemeClr val="accent6">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下箭头 13"/>
          <p:cNvSpPr/>
          <p:nvPr/>
        </p:nvSpPr>
        <p:spPr>
          <a:xfrm>
            <a:off x="8525510" y="3702685"/>
            <a:ext cx="237490" cy="328930"/>
          </a:xfrm>
          <a:prstGeom prst="downArrow">
            <a:avLst/>
          </a:prstGeom>
          <a:noFill/>
          <a:ln>
            <a:solidFill>
              <a:schemeClr val="accent6">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Method-FNA</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6321425" y="1086485"/>
            <a:ext cx="5427345" cy="2584450"/>
          </a:xfrm>
          <a:prstGeom prst="rect">
            <a:avLst/>
          </a:prstGeom>
        </p:spPr>
      </p:pic>
      <p:pic>
        <p:nvPicPr>
          <p:cNvPr id="5" name="图片 4"/>
          <p:cNvPicPr>
            <a:picLocks noChangeAspect="1"/>
          </p:cNvPicPr>
          <p:nvPr/>
        </p:nvPicPr>
        <p:blipFill>
          <a:blip r:embed="rId3"/>
          <a:stretch>
            <a:fillRect/>
          </a:stretch>
        </p:blipFill>
        <p:spPr>
          <a:xfrm>
            <a:off x="6424930" y="3792220"/>
            <a:ext cx="5005705" cy="2546350"/>
          </a:xfrm>
          <a:prstGeom prst="rect">
            <a:avLst/>
          </a:prstGeom>
        </p:spPr>
      </p:pic>
      <p:sp>
        <p:nvSpPr>
          <p:cNvPr id="11" name="文本框 10"/>
          <p:cNvSpPr txBox="1"/>
          <p:nvPr/>
        </p:nvSpPr>
        <p:spPr>
          <a:xfrm>
            <a:off x="587375" y="979170"/>
            <a:ext cx="5508625" cy="5492750"/>
          </a:xfrm>
          <a:prstGeom prst="rect">
            <a:avLst/>
          </a:prstGeom>
          <a:noFill/>
        </p:spPr>
        <p:txBody>
          <a:bodyPr wrap="square" rtlCol="0" anchor="t">
            <a:spAutoFit/>
          </a:bodyPr>
          <a:lstStyle/>
          <a:p>
            <a:pPr indent="0" fontAlgn="auto">
              <a:lnSpc>
                <a:spcPct val="150000"/>
              </a:lnSpc>
            </a:pPr>
            <a:r>
              <a:rPr>
                <a:latin typeface="Times New Roman" panose="02020603050405020304" pitchFamily="18" charset="0"/>
                <a:cs typeface="Times New Roman" panose="02020603050405020304" pitchFamily="18" charset="0"/>
              </a:rPr>
              <a:t>which</a:t>
            </a:r>
            <a:r>
              <a:rPr b="1">
                <a:latin typeface="Times New Roman" panose="02020603050405020304" pitchFamily="18" charset="0"/>
                <a:cs typeface="Times New Roman" panose="02020603050405020304" pitchFamily="18" charset="0"/>
              </a:rPr>
              <a:t> results in the mean</a:t>
            </a:r>
            <a:r>
              <a:rPr>
                <a:latin typeface="Times New Roman" panose="02020603050405020304" pitchFamily="18" charset="0"/>
                <a:cs typeface="Times New Roman" panose="02020603050405020304" pitchFamily="18" charset="0"/>
              </a:rPr>
              <a:t>, 𝜇, and </a:t>
            </a:r>
            <a:r>
              <a:rPr b="1">
                <a:latin typeface="Times New Roman" panose="02020603050405020304" pitchFamily="18" charset="0"/>
                <a:cs typeface="Times New Roman" panose="02020603050405020304" pitchFamily="18" charset="0"/>
              </a:rPr>
              <a:t>standard deviation</a:t>
            </a:r>
            <a:r>
              <a:rPr>
                <a:latin typeface="Times New Roman" panose="02020603050405020304" pitchFamily="18" charset="0"/>
                <a:cs typeface="Times New Roman" panose="02020603050405020304" pitchFamily="18" charset="0"/>
              </a:rPr>
              <a:t>, 𝜎of the distribution. </a:t>
            </a:r>
            <a:endParaRPr>
              <a:latin typeface="Times New Roman" panose="02020603050405020304" pitchFamily="18" charset="0"/>
              <a:cs typeface="Times New Roman" panose="02020603050405020304" pitchFamily="18" charset="0"/>
            </a:endParaRPr>
          </a:p>
          <a:p>
            <a:pPr indent="0" fontAlgn="auto">
              <a:lnSpc>
                <a:spcPct val="150000"/>
              </a:lnSpc>
            </a:pPr>
            <a:r>
              <a:rPr>
                <a:latin typeface="Times New Roman" panose="02020603050405020304" pitchFamily="18" charset="0"/>
                <a:cs typeface="Times New Roman" panose="02020603050405020304" pitchFamily="18" charset="0"/>
              </a:rPr>
              <a:t>Subsequently, we generate a set of </a:t>
            </a:r>
            <a:r>
              <a:rPr b="1">
                <a:latin typeface="Times New Roman" panose="02020603050405020304" pitchFamily="18" charset="0"/>
                <a:cs typeface="Times New Roman" panose="02020603050405020304" pitchFamily="18" charset="0"/>
              </a:rPr>
              <a:t>latent variables</a:t>
            </a:r>
            <a:r>
              <a:rPr>
                <a:latin typeface="Times New Roman" panose="02020603050405020304" pitchFamily="18" charset="0"/>
                <a:cs typeface="Times New Roman" panose="02020603050405020304" pitchFamily="18" charset="0"/>
              </a:rPr>
              <a:t>, denoted as {</a:t>
            </a:r>
            <a:r>
              <a:rPr lang="en-US">
                <a:latin typeface="Times New Roman" panose="02020603050405020304" pitchFamily="18" charset="0"/>
                <a:cs typeface="Times New Roman" panose="02020603050405020304" pitchFamily="18" charset="0"/>
              </a:rPr>
              <a:t>z</a:t>
            </a:r>
            <a:r>
              <a:rPr lang="en-US" baseline="-25000">
                <a:latin typeface="Times New Roman" panose="02020603050405020304" pitchFamily="18" charset="0"/>
                <a:cs typeface="Times New Roman" panose="02020603050405020304" pitchFamily="18" charset="0"/>
              </a:rPr>
              <a:t>1</a:t>
            </a:r>
            <a:r>
              <a:rPr>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z</a:t>
            </a:r>
            <a:r>
              <a:rPr lang="en-US" baseline="-25000">
                <a:latin typeface="Times New Roman" panose="02020603050405020304" pitchFamily="18" charset="0"/>
                <a:cs typeface="Times New Roman" panose="02020603050405020304" pitchFamily="18" charset="0"/>
              </a:rPr>
              <a:t>2</a:t>
            </a:r>
            <a:r>
              <a:rPr baseline="-2500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z</a:t>
            </a:r>
            <a:r>
              <a:rPr lang="en-US" baseline="-25000">
                <a:latin typeface="Times New Roman" panose="02020603050405020304" pitchFamily="18" charset="0"/>
                <a:cs typeface="Times New Roman" panose="02020603050405020304" pitchFamily="18" charset="0"/>
              </a:rPr>
              <a:t>n</a:t>
            </a:r>
            <a:r>
              <a:rPr baseline="-2500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 by performing multiple samplings from a standard Gaussian distribution N(0, 1). </a:t>
            </a:r>
            <a:endParaRPr>
              <a:latin typeface="Times New Roman" panose="02020603050405020304" pitchFamily="18" charset="0"/>
              <a:cs typeface="Times New Roman" panose="02020603050405020304" pitchFamily="18" charset="0"/>
            </a:endParaRPr>
          </a:p>
          <a:p>
            <a:pPr indent="0" fontAlgn="auto">
              <a:lnSpc>
                <a:spcPct val="150000"/>
              </a:lnSpc>
            </a:pPr>
            <a:r>
              <a:rPr>
                <a:latin typeface="Times New Roman" panose="02020603050405020304" pitchFamily="18" charset="0"/>
                <a:cs typeface="Times New Roman" panose="02020603050405020304" pitchFamily="18" charset="0"/>
              </a:rPr>
              <a:t>The original false negative feedback data is then decomposed by </a:t>
            </a:r>
            <a:r>
              <a:rPr b="1">
                <a:latin typeface="Times New Roman" panose="02020603050405020304" pitchFamily="18" charset="0"/>
                <a:cs typeface="Times New Roman" panose="02020603050405020304" pitchFamily="18" charset="0"/>
              </a:rPr>
              <a:t>Seasonal-Trend Decomposition</a:t>
            </a:r>
            <a:r>
              <a:rPr>
                <a:latin typeface="Times New Roman" panose="02020603050405020304" pitchFamily="18" charset="0"/>
                <a:cs typeface="Times New Roman" panose="02020603050405020304" pitchFamily="18" charset="0"/>
              </a:rPr>
              <a:t> (STL) These components are combined to derive a </a:t>
            </a:r>
            <a:r>
              <a:rPr b="1">
                <a:latin typeface="Times New Roman" panose="02020603050405020304" pitchFamily="18" charset="0"/>
                <a:cs typeface="Times New Roman" panose="02020603050405020304" pitchFamily="18" charset="0"/>
              </a:rPr>
              <a:t>conditional variable</a:t>
            </a:r>
            <a:r>
              <a:rPr lang="en-US">
                <a:latin typeface="Times New Roman" panose="02020603050405020304" pitchFamily="18" charset="0"/>
                <a:cs typeface="Times New Roman" panose="02020603050405020304" pitchFamily="18" charset="0"/>
              </a:rPr>
              <a:t> c</a:t>
            </a:r>
            <a:r>
              <a:rPr>
                <a:latin typeface="Times New Roman" panose="02020603050405020304" pitchFamily="18" charset="0"/>
                <a:cs typeface="Times New Roman" panose="02020603050405020304" pitchFamily="18" charset="0"/>
              </a:rPr>
              <a:t>. </a:t>
            </a:r>
            <a:endParaRPr>
              <a:latin typeface="Times New Roman" panose="02020603050405020304" pitchFamily="18" charset="0"/>
              <a:cs typeface="Times New Roman" panose="02020603050405020304" pitchFamily="18" charset="0"/>
            </a:endParaRPr>
          </a:p>
          <a:p>
            <a:pPr indent="0" fontAlgn="auto">
              <a:lnSpc>
                <a:spcPct val="150000"/>
              </a:lnSpc>
            </a:pPr>
            <a:r>
              <a:rPr>
                <a:latin typeface="Times New Roman" panose="02020603050405020304" pitchFamily="18" charset="0"/>
                <a:cs typeface="Times New Roman" panose="02020603050405020304" pitchFamily="18" charset="0"/>
              </a:rPr>
              <a:t>In the final step, each latent variable </a:t>
            </a:r>
            <a:r>
              <a:rPr lang="en-US">
                <a:latin typeface="Times New Roman" panose="02020603050405020304" pitchFamily="18" charset="0"/>
                <a:cs typeface="Times New Roman" panose="02020603050405020304" pitchFamily="18" charset="0"/>
              </a:rPr>
              <a:t>z</a:t>
            </a:r>
            <a:r>
              <a:rPr lang="en-US" baseline="-25000">
                <a:latin typeface="Times New Roman" panose="02020603050405020304" pitchFamily="18" charset="0"/>
                <a:cs typeface="Times New Roman" panose="02020603050405020304" pitchFamily="18" charset="0"/>
              </a:rPr>
              <a:t>i</a:t>
            </a:r>
            <a:r>
              <a:rPr baseline="-2500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is concatenated with the conditional variable and dispatched to the </a:t>
            </a:r>
            <a:r>
              <a:rPr b="1">
                <a:latin typeface="Times New Roman" panose="02020603050405020304" pitchFamily="18" charset="0"/>
                <a:cs typeface="Times New Roman" panose="02020603050405020304" pitchFamily="18" charset="0"/>
              </a:rPr>
              <a:t>AnoTuner decoder</a:t>
            </a:r>
            <a:r>
              <a:rPr>
                <a:latin typeface="Times New Roman" panose="02020603050405020304" pitchFamily="18" charset="0"/>
                <a:cs typeface="Times New Roman" panose="02020603050405020304" pitchFamily="18" charset="0"/>
              </a:rPr>
              <a:t> for decoding, thereby producing the generated data.</a:t>
            </a:r>
            <a:endParaRPr>
              <a:latin typeface="Times New Roman" panose="02020603050405020304" pitchFamily="18" charset="0"/>
              <a:cs typeface="Times New Roman" panose="02020603050405020304" pitchFamily="18" charset="0"/>
            </a:endParaRPr>
          </a:p>
        </p:txBody>
      </p:sp>
      <p:sp>
        <p:nvSpPr>
          <p:cNvPr id="15" name="圆角矩形 14"/>
          <p:cNvSpPr/>
          <p:nvPr/>
        </p:nvSpPr>
        <p:spPr>
          <a:xfrm>
            <a:off x="524510" y="1079500"/>
            <a:ext cx="5581650" cy="5339715"/>
          </a:xfrm>
          <a:prstGeom prst="roundRect">
            <a:avLst>
              <a:gd name="adj" fmla="val 4757"/>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Method-TSAL</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708660" y="1097280"/>
            <a:ext cx="4694555" cy="645160"/>
          </a:xfrm>
          <a:prstGeom prst="rect">
            <a:avLst/>
          </a:prstGeom>
          <a:noFill/>
        </p:spPr>
        <p:txBody>
          <a:bodyPr wrap="square" rtlCol="0" anchor="t">
            <a:spAutoFit/>
          </a:bodyPr>
          <a:lstStyle/>
          <a:p>
            <a:r>
              <a:rPr lang="en-US" altLang="zh-CN" b="1">
                <a:latin typeface="Times New Roman" panose="02020603050405020304" pitchFamily="18" charset="0"/>
                <a:cs typeface="Times New Roman" panose="02020603050405020304" pitchFamily="18" charset="0"/>
              </a:rPr>
              <a:t>C</a:t>
            </a:r>
            <a:r>
              <a:rPr lang="zh-CN" altLang="en-US" b="1">
                <a:latin typeface="Times New Roman" panose="02020603050405020304" pitchFamily="18" charset="0"/>
                <a:cs typeface="Times New Roman" panose="02020603050405020304" pitchFamily="18" charset="0"/>
              </a:rPr>
              <a:t>luster-based filter</a:t>
            </a:r>
            <a:r>
              <a:rPr lang="en-US" altLang="zh-CN" b="1">
                <a:latin typeface="Times New Roman" panose="02020603050405020304" pitchFamily="18" charset="0"/>
                <a:cs typeface="Times New Roman" panose="02020603050405020304" pitchFamily="18" charset="0"/>
              </a:rPr>
              <a:t> : </a:t>
            </a:r>
            <a:r>
              <a:rPr lang="en-US" altLang="zh-CN">
                <a:latin typeface="Times New Roman" panose="02020603050405020304" pitchFamily="18" charset="0"/>
                <a:cs typeface="Times New Roman" panose="02020603050405020304" pitchFamily="18" charset="0"/>
              </a:rPr>
              <a:t>OmniCluster</a:t>
            </a:r>
            <a:endParaRPr lang="en-US" altLang="zh-CN">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B</a:t>
            </a:r>
            <a:r>
              <a:rPr lang="zh-CN" altLang="en-US" b="1">
                <a:latin typeface="Times New Roman" panose="02020603050405020304" pitchFamily="18" charset="0"/>
                <a:cs typeface="Times New Roman" panose="02020603050405020304" pitchFamily="18" charset="0"/>
              </a:rPr>
              <a:t>ias-eliminating sampling</a:t>
            </a: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708660" y="1770380"/>
            <a:ext cx="3990340" cy="4135120"/>
          </a:xfrm>
          <a:prstGeom prst="rect">
            <a:avLst/>
          </a:prstGeom>
        </p:spPr>
      </p:pic>
      <p:sp>
        <p:nvSpPr>
          <p:cNvPr id="4" name="文本框 3"/>
          <p:cNvSpPr txBox="1"/>
          <p:nvPr/>
        </p:nvSpPr>
        <p:spPr>
          <a:xfrm>
            <a:off x="5718175" y="1271905"/>
            <a:ext cx="5956935" cy="922020"/>
          </a:xfrm>
          <a:prstGeom prst="rect">
            <a:avLst/>
          </a:prstGeom>
          <a:noFill/>
        </p:spPr>
        <p:txBody>
          <a:bodyPr wrap="square" rtlCol="0" anchor="t">
            <a:spAutoFit/>
          </a:bodyPr>
          <a:lstStyle/>
          <a:p>
            <a:r>
              <a:rPr lang="zh-CN" altLang="en-US">
                <a:latin typeface="Times New Roman" panose="02020603050405020304" pitchFamily="18" charset="0"/>
                <a:cs typeface="Times New Roman" panose="02020603050405020304" pitchFamily="18" charset="0"/>
              </a:rPr>
              <a:t>Ensure that the dataset used for fine-tuning reflects the true distribution of the original dataset, thereby reducing bias in model training</a:t>
            </a:r>
            <a:endParaRPr lang="zh-CN" altLang="en-US">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5191125" y="2346960"/>
            <a:ext cx="6800850" cy="322897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PP_MARK_KEY" val="b48c5b33-d9af-4639-bf62-945e63be7c4a"/>
  <p:tag name="COMMONDATA" val="eyJoZGlkIjoiN2E5OWVhZTkwYzM4YjU4MmY3Y2QwMmY1ZTc1YzMwMz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3885</Words>
  <Application>WPS 演示</Application>
  <PresentationFormat>宽屏</PresentationFormat>
  <Paragraphs>198</Paragraphs>
  <Slides>12</Slides>
  <Notes>17</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2</vt:i4>
      </vt:variant>
      <vt:variant>
        <vt:lpstr>幻灯片标题</vt:lpstr>
      </vt:variant>
      <vt:variant>
        <vt:i4>12</vt:i4>
      </vt:variant>
    </vt:vector>
  </HeadingPairs>
  <TitlesOfParts>
    <vt:vector size="31" baseType="lpstr">
      <vt:lpstr>Arial</vt:lpstr>
      <vt:lpstr>宋体</vt:lpstr>
      <vt:lpstr>Wingdings</vt:lpstr>
      <vt:lpstr>Calibri</vt:lpstr>
      <vt:lpstr>等线</vt:lpstr>
      <vt:lpstr>Times New Roman</vt:lpstr>
      <vt:lpstr>微软雅黑</vt:lpstr>
      <vt:lpstr>Arial</vt:lpstr>
      <vt:lpstr>-apple-system</vt:lpstr>
      <vt:lpstr>Segoe Print</vt:lpstr>
      <vt:lpstr>Arial Unicode MS</vt:lpstr>
      <vt:lpstr>Calibri Light</vt:lpstr>
      <vt:lpstr>等线 Light</vt:lpstr>
      <vt:lpstr>BatangChe</vt:lpstr>
      <vt:lpstr>1_Office 主题​​</vt:lpstr>
      <vt:lpstr>2_Office 主题​​</vt:lpstr>
      <vt:lpstr>1_自定义设计方案</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WPS_1562923447</cp:lastModifiedBy>
  <cp:revision>152</cp:revision>
  <dcterms:created xsi:type="dcterms:W3CDTF">2019-03-09T08:01:00Z</dcterms:created>
  <dcterms:modified xsi:type="dcterms:W3CDTF">2024-06-25T08:49:44Z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31CA6D2B42C74E4A946407475CA0EE16</vt:lpwstr>
  </property>
</Properties>
</file>