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1"/>
  </p:notesMasterIdLst>
  <p:sldIdLst>
    <p:sldId id="3543" r:id="rId3"/>
    <p:sldId id="3629" r:id="rId4"/>
    <p:sldId id="3615" r:id="rId5"/>
    <p:sldId id="3630" r:id="rId6"/>
    <p:sldId id="3624" r:id="rId7"/>
    <p:sldId id="3618" r:id="rId8"/>
    <p:sldId id="3623" r:id="rId9"/>
    <p:sldId id="3627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6299"/>
    <a:srgbClr val="072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56" autoAdjust="0"/>
    <p:restoredTop sz="67349" autoAdjust="0"/>
  </p:normalViewPr>
  <p:slideViewPr>
    <p:cSldViewPr snapToGrid="0">
      <p:cViewPr varScale="1">
        <p:scale>
          <a:sx n="102" d="100"/>
          <a:sy n="102" d="100"/>
        </p:scale>
        <p:origin x="198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EC4E-2C54-4268-ADB4-DAF232CBCBDF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FDBB5-9AD0-4915-9874-41713F8742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通过大型语言模型对云事件进行自动根本原因分析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在云服务领域，故障的诊断以及根因，事件是指中断正常服务操作或导致服务质量下降的任何事件。当这些事件发生时，需要进行根源分析以找出导致中断的根本原因。</a:t>
            </a:r>
            <a:b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传统的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RCA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方法依赖于对数据源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如日志和跟踪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的手动调查，对于随叫随到的工程师来说，通常是费力的、容易出错的和具有挑战性的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工程团队将常见的故障排除步骤以故障排除指南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tsg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的形式记录下来，以便于处理未来的事件。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tsg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很难跟上云系统不断发展的本质，因此，当新的事件类型出现时，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tsg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往往无法满足要求。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tsg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作为静态文档，通常很难跟上不断变化的系统更改和关于事件根本原因的新见解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根本原因分析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(RCA)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的核心是在有限的时间内有效地收集和解释全面的、特定事件的数据。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数据收集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just"/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</a:p>
          <a:p>
            <a:pPr algn="just"/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假设验证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复杂的云服务生态系统中管理事件需要对系统状态有全面的了解。这种理解通常源于多源数据的整合，其中包括跟踪、日志和度量。跟踪表示详细描述用户请求流的树状结构数据，日志是记录硬件和软件事件的半结构化文本，而度量则监视服务状态或用户感知的度量，形成时间序列数据。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日志可以提供详细的事件序列，度量可以反映一段时间内的系统性能，跟踪可以揭示跨服务的请求传播。多源数据可以促进相关性和因果关系分析，集成这些数据源可以提供更全面的系统视图，从而实现更准确、更有效的事件诊断和解决。</a:t>
            </a:r>
            <a:b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我们的目标是开发一种自动化诊断流程，利用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的功能更有效地解决各种云事件。帮助工程师减轻与复杂的随叫随到任务相关的压力和认知负荷，工程师提供针对特定事件的及时、相关和准确的信息，从而提高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RCA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的效率</a:t>
            </a:r>
            <a:b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基于单个数据源确定根本原因可能具有挑战性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由相似或相同的根本原因引起的事件经常在短时间内重复发生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大多数重复发生的事件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(93.80%)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倾向于在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天的短暂时间内重新出现，最初响应中未解决的根本原因可能导致同样的问题再次出现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新根源事件频繁发生，对分析造成更大的挑战</a:t>
            </a:r>
            <a:endParaRPr lang="zh-CN" alt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3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RCACopilot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分为两个阶段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诊断信息收集阶段和根本原因预测阶段</a:t>
            </a:r>
            <a:endParaRPr lang="zh-CN" altLang="en-US" b="0" i="0" dirty="0">
              <a:effectLst/>
              <a:latin typeface="-apple-system"/>
            </a:endParaRPr>
          </a:p>
          <a:p>
            <a:br>
              <a:rPr lang="zh-CN" altLang="en-US" dirty="0"/>
            </a:br>
            <a:r>
              <a:rPr lang="zh-CN" altLang="en-US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诊断信息收集阶段</a:t>
            </a:r>
            <a:r>
              <a:rPr b="0" i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系统会解析事件，并根据预定义的事件处理程序收集相关信息。</a:t>
            </a: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根本原因预测阶段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一旦收集到诊断信息，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racopilot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就会进入根本原因预测阶段。</a:t>
            </a:r>
            <a:r>
              <a:rPr b="0" i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系统应用预测模块来确定事件的潜在根本原因类别，并提供解释。然后，预测的类别标签会呈现给有经验的 OCE 进行审核。</a:t>
            </a:r>
          </a:p>
          <a:p>
            <a:endParaRPr b="0" i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374151"/>
                </a:solidFill>
                <a:effectLst/>
                <a:latin typeface="Söhne"/>
                <a:sym typeface="+mn-ea"/>
              </a:rPr>
              <a:t>事件处理程序：</a:t>
            </a:r>
            <a:r>
              <a:rPr lang="zh-CN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一个专家系统式的数据采集工具，为每种警报类型构建事件处理程序，由一系列可重复使用的动作组成，反映OCE的专家知识。</a:t>
            </a:r>
          </a:p>
          <a:p>
            <a:r>
              <a:rPr lang="zh-CN" altLang="en-US" dirty="0">
                <a:solidFill>
                  <a:srgbClr val="374151"/>
                </a:solidFill>
                <a:effectLst/>
                <a:latin typeface="Söhne"/>
                <a:sym typeface="+mn-ea"/>
              </a:rPr>
              <a:t>下面处理模块的例子，展示了对故障相关信息进行收集和分析的决策树。我们希望处理模块中的操作是可复用的，并且可以根据不同团队的需求进行自定义。</a:t>
            </a:r>
            <a:endParaRPr lang="zh-CN" alt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动作类型包括三个不同的操作：范围切换操作、查询操作和缓解操作</a:t>
            </a:r>
            <a:br>
              <a:rPr lang="zh-CN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zh-CN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切换操作，根据具体事件的需要调整数据收集范围，提高诊断的精确性。其次是查询操作，它在发生故障之后检查系统的运行状态和特征，进而得到一些反馈结果。最后是修复操作，它能根据系统现状提供一些修复建议，比如快速重启系统，减轻故障对系统的影响。</a:t>
            </a:r>
          </a:p>
          <a:p>
            <a:r>
              <a:rPr lang="zh-CN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多源诊断信息：事件处理程序自动收集日志、跟踪、指标等多种数据，提供全面系统视图。</a:t>
            </a:r>
          </a:p>
          <a:p>
            <a:r>
              <a:rPr lang="zh-CN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由于大模型有输入长度限制，但是故障的上下文需要包含故障发生时和历史上的相关信息，完全超过了现有模型的输入长度限制，无法在提示词中直接嵌入故障的上下文。</a:t>
            </a:r>
          </a:p>
          <a:p>
            <a:r>
              <a:rPr lang="zh-CN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针对这一问题，我们设计了两个解决方案，一是查找历史上相似的故障，二是总结故障的上下文信息。</a:t>
            </a:r>
          </a:p>
          <a:p>
            <a:pPr algn="just"/>
            <a:r>
              <a:rPr lang="en-US" altLang="zh-CN" dirty="0">
                <a:effectLst/>
                <a:latin typeface="-apple-system"/>
                <a:sym typeface="+mn-ea"/>
              </a:rPr>
              <a:t>系统发生故障时，搜索历史上是否已经发生过相似的故障，之前的解决方案是什么，当前的故障是否可以使用类似的解决方案。现在我们也是让大模型按照这个思路执行，查找历史上相似的故障和解决方案，借鉴历史上的处理经验。</a:t>
            </a:r>
            <a:endParaRPr lang="en-US" altLang="zh-CN" b="0" i="0" dirty="0">
              <a:effectLst/>
              <a:latin typeface="-apple-system"/>
            </a:endParaRPr>
          </a:p>
          <a:p>
            <a:pPr algn="just"/>
            <a:r>
              <a:rPr lang="en-US" altLang="zh-CN" dirty="0">
                <a:effectLst/>
                <a:latin typeface="-apple-system"/>
                <a:sym typeface="+mn-ea"/>
              </a:rPr>
              <a:t>在如何寻找历史上相似故障方面，我们还有一个基于数据的发现，即在故障发生之后，很多故障会在短时间内重现的，为了减轻这一现象的影响，我们在计算相似度的时候引入了时间加权</a:t>
            </a:r>
            <a:endParaRPr lang="zh-CN" alt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b="0" i="0" dirty="0">
                <a:effectLst/>
                <a:latin typeface="-apple-system"/>
              </a:rPr>
              <a:t>使用FastText模型将诊断信息映射到向量空间，计算向量间的距离表示语义相似度。</a:t>
            </a:r>
          </a:p>
          <a:p>
            <a:pPr algn="just"/>
            <a:r>
              <a:rPr lang="en-US" altLang="zh-CN" b="0" i="0" dirty="0">
                <a:effectLst/>
                <a:latin typeface="-apple-system"/>
              </a:rPr>
              <a:t>我们采用 FastText 作为嵌入模型，该模型高效、对文本输入长度不敏感，并生成密集矩阵，可以轻松计算相似向量之间的欧几里德距离。</a:t>
            </a:r>
          </a:p>
          <a:p>
            <a:pPr algn="just"/>
            <a:r>
              <a:rPr lang="en-US" altLang="zh-CN" b="0" i="0" dirty="0">
                <a:effectLst/>
                <a:latin typeface="-apple-system"/>
              </a:rPr>
              <a:t>最近邻搜索</a:t>
            </a:r>
          </a:p>
          <a:p>
            <a:pPr algn="just"/>
            <a:r>
              <a:rPr lang="en-US" altLang="zh-CN" b="0" i="0" dirty="0">
                <a:effectLst/>
                <a:latin typeface="-apple-system"/>
              </a:rPr>
              <a:t>由于即时长度限制。为了有选择地选择过去的案例作为提示中的样本，我们设计了一个新的相似度公式：</a:t>
            </a:r>
          </a:p>
          <a:p>
            <a:pPr algn="just"/>
            <a:r>
              <a:rPr lang="en-US" altLang="zh-CN" b="0" i="0" dirty="0">
                <a:effectLst/>
                <a:latin typeface="-apple-system"/>
              </a:rPr>
              <a:t>𝑇(𝑥) 代表事件 𝑥 的日期。 对时间距离的考虑至关重要，因为它影响过去事件与当前事件的相关性。 计算相似性后，我们选择不同类别中最重要的 𝐾 事件作为llm的推理链。</a:t>
            </a:r>
          </a:p>
          <a:p>
            <a:pPr algn="just"/>
            <a:r>
              <a:rPr lang="en-US" altLang="zh-CN" b="0" i="0" dirty="0">
                <a:effectLst/>
                <a:latin typeface="-apple-system"/>
              </a:rPr>
              <a:t>通过经验评估，已确定的α和β的值分别为0.3和5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5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effectLst/>
                <a:latin typeface="-apple-system"/>
              </a:rPr>
              <a:t>图</a:t>
            </a:r>
            <a:r>
              <a:rPr lang="en-US" altLang="zh-CN" b="0" i="0" dirty="0">
                <a:effectLst/>
                <a:latin typeface="-apple-system"/>
              </a:rPr>
              <a:t>6集线器端口耗尽的诊断信息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effectLst/>
                <a:latin typeface="-apple-system"/>
              </a:rPr>
              <a:t>图</a:t>
            </a:r>
            <a:r>
              <a:rPr lang="en-US" altLang="zh-CN" b="0" i="0" dirty="0">
                <a:effectLst/>
                <a:latin typeface="-apple-system"/>
              </a:rPr>
              <a:t>7提示总结诊断信息。请总结上述投入。请注意，上述输入是事故诊断信息。总结结果以120字左右为宜，不超过140字，并尽可能涵盖重要信息。只需返回摘要，不需要任何额外的输出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i="0" dirty="0">
                <a:effectLst/>
                <a:latin typeface="-apple-system"/>
              </a:rPr>
              <a:t>图8.汇总的诊断信息。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i="0" dirty="0">
                <a:effectLst/>
                <a:latin typeface="-apple-system"/>
              </a:rPr>
              <a:t>图9.预测事件类别的提示。</a:t>
            </a:r>
            <a:r>
              <a:rPr lang="zh-CN" altLang="en-US" b="0" i="0" dirty="0">
                <a:effectLst/>
                <a:latin typeface="-apple-system"/>
              </a:rPr>
              <a:t>基于思维链</a:t>
            </a:r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6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-apple-system"/>
              </a:rPr>
              <a:t>RCACopilot的处理程序构造实现为一个Web应用程序</a:t>
            </a:r>
            <a:br>
              <a:rPr lang="en-US" altLang="zh-CN" b="0" i="0" dirty="0">
                <a:effectLst/>
                <a:latin typeface="-apple-system"/>
              </a:rPr>
            </a:br>
            <a:r>
              <a:rPr lang="en-US" altLang="zh-CN" b="0" i="0" dirty="0">
                <a:effectLst/>
                <a:latin typeface="-apple-system"/>
              </a:rPr>
              <a:t>宏平均</a:t>
            </a:r>
            <a:r>
              <a:rPr lang="zh-CN" altLang="en-US" b="0" i="0" dirty="0">
                <a:effectLst/>
                <a:latin typeface="-apple-system"/>
              </a:rPr>
              <a:t>和微平均两个指标去做对比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7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i="0" dirty="0">
                <a:effectLst/>
                <a:latin typeface="-apple-system"/>
              </a:rPr>
              <a:t>组件评估：进行了组件分析，评估了诊断信息收集、GPT摘要和链式推理等组件对预测有效性的贡献。结果显示，这些组件都有助于提高RCACopilot的预测效果。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i="0" dirty="0">
                <a:effectLst/>
                <a:latin typeface="-apple-system"/>
              </a:rPr>
              <a:t>不同提示上下文对RCACopilot的有效性</a:t>
            </a:r>
            <a:br>
              <a:rPr lang="en-US" altLang="zh-CN" b="0" i="0" dirty="0">
                <a:effectLst/>
                <a:latin typeface="-apple-system"/>
              </a:rPr>
            </a:br>
            <a:r>
              <a:rPr lang="en-US" altLang="zh-CN" b="0" i="0" dirty="0">
                <a:effectLst/>
                <a:latin typeface="-apple-system"/>
              </a:rPr>
              <a:t>AlertInfo 包括警报类型和警报范围 警报类型是来自监视器的预定义异常描述，它仅反映事件的症状而不是根本原因。 警报范围是事件的范围</a:t>
            </a:r>
            <a:br>
              <a:rPr lang="en-US" altLang="zh-CN" b="0" i="0" dirty="0">
                <a:effectLst/>
                <a:latin typeface="-apple-system"/>
              </a:rPr>
            </a:br>
            <a:r>
              <a:rPr lang="en-US" altLang="zh-CN" b="0" i="0" dirty="0">
                <a:effectLst/>
                <a:latin typeface="-apple-system"/>
              </a:rPr>
              <a:t>ActionOutput 是一系列执行的 RCACopilot 操作的输出</a:t>
            </a:r>
            <a:br>
              <a:rPr lang="en-US" altLang="zh-CN" b="0" i="0" dirty="0">
                <a:effectLst/>
                <a:latin typeface="-apple-system"/>
              </a:rPr>
            </a:br>
            <a:r>
              <a:rPr lang="en-US" altLang="zh-CN" b="0" i="0" dirty="0">
                <a:effectLst/>
                <a:latin typeface="-apple-system"/>
              </a:rPr>
              <a:t>过多的信息会对llm的预测性能产生负面影响。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8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7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5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7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9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6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90" y="987428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0" y="987428"/>
            <a:ext cx="61721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7530" indent="0">
              <a:buNone/>
              <a:defRPr sz="2000"/>
            </a:lvl5pPr>
            <a:lvl6pPr marL="2284730" indent="0">
              <a:buNone/>
              <a:defRPr sz="2000"/>
            </a:lvl6pPr>
            <a:lvl7pPr marL="2741930" indent="0">
              <a:buNone/>
              <a:defRPr sz="2000"/>
            </a:lvl7pPr>
            <a:lvl8pPr marL="3198495" indent="0">
              <a:buNone/>
              <a:defRPr sz="2000"/>
            </a:lvl8pPr>
            <a:lvl9pPr marL="3655695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8"/>
            <a:ext cx="773430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6EF06-2174-4056-AE19-36684AA5D270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2DE3-FE0A-428A-AB10-325226F2F564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 advClick="0" advTm="1000">
    <p:randomBar dir="vert"/>
  </p:transition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file:////var/folders/6w/0ftrt2wj1sx03zt3_zycm4_c0000gn/T/com.microsoft.Powerpoint/converted_emf.emf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33" name="圆角矩形 32"/>
          <p:cNvSpPr/>
          <p:nvPr/>
        </p:nvSpPr>
        <p:spPr>
          <a:xfrm>
            <a:off x="6726879" y="1134124"/>
            <a:ext cx="5458771" cy="1814651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-6350" y="1959963"/>
            <a:ext cx="12192000" cy="2207895"/>
          </a:xfrm>
          <a:prstGeom prst="rect">
            <a:avLst/>
          </a:prstGeom>
          <a:solidFill>
            <a:srgbClr val="1A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3200" b="1" dirty="0">
                <a:latin typeface="+mj-ea"/>
                <a:ea typeface="+mj-ea"/>
              </a:rPr>
              <a:t>           </a:t>
            </a:r>
            <a:r>
              <a:rPr lang="en-US" altLang="zh-CN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 Root Cause Analysis via Large Language</a:t>
            </a:r>
          </a:p>
          <a:p>
            <a:pPr algn="ctr"/>
            <a:r>
              <a:rPr lang="en-US" altLang="zh-CN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for Cloud Incidents</a:t>
            </a:r>
            <a:endParaRPr lang="en-US" altLang="zh-CN" sz="14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019602" y="4570768"/>
            <a:ext cx="214672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53D3A"/>
                </a:solidFill>
              </a:rPr>
              <a:t>汇报人：谭眺</a:t>
            </a:r>
            <a:endParaRPr lang="en-US" altLang="zh-CN" b="1" dirty="0">
              <a:solidFill>
                <a:srgbClr val="453D3A"/>
              </a:solidFill>
            </a:endParaRPr>
          </a:p>
          <a:p>
            <a:endParaRPr lang="en-US" altLang="zh-CN" b="1" dirty="0">
              <a:solidFill>
                <a:srgbClr val="453D3A"/>
              </a:solidFill>
            </a:endParaRPr>
          </a:p>
          <a:p>
            <a:r>
              <a:rPr lang="zh-CN" altLang="en-US" b="1" dirty="0">
                <a:solidFill>
                  <a:srgbClr val="453D3A"/>
                </a:solidFill>
              </a:rPr>
              <a:t>日期：</a:t>
            </a:r>
            <a:r>
              <a:rPr lang="en-US" altLang="zh-CN" b="1" dirty="0">
                <a:solidFill>
                  <a:srgbClr val="453D3A"/>
                </a:solidFill>
              </a:rPr>
              <a:t>2024.4.10</a:t>
            </a:r>
          </a:p>
        </p:txBody>
      </p:sp>
      <p:pic>
        <p:nvPicPr>
          <p:cNvPr id="25" name="图片 24" descr="201591622512334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3370" y="2041647"/>
            <a:ext cx="2466589" cy="200436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1222195" y="701483"/>
            <a:ext cx="63500" cy="76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195" y="4584234"/>
            <a:ext cx="6048375" cy="971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19602" y="5635922"/>
            <a:ext cx="1962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EuroSys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2024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 Background and Motivation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122018" y="1310663"/>
            <a:ext cx="8895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realm of cloud services, an incident refers to any event that disrupts normal service operations or causes degradation in the quality of services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2018" y="2167381"/>
            <a:ext cx="821253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RCA methods：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investigations of data sources such as logs and traces, are often laborious, error-prone, and challenging for on-call engineers.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538" y="2875870"/>
            <a:ext cx="3209925" cy="26098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22018" y="3254828"/>
            <a:ext cx="260648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Cause Analysis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Data Analysis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Hypothesis Verification</a:t>
            </a:r>
          </a:p>
          <a:p>
            <a:pPr algn="just"/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22018" y="5023185"/>
            <a:ext cx="62155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an automated diagnostic process that harnesses the capabilities of LLMs to address various cloud incidents more effectively.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22018" y="4726055"/>
            <a:ext cx="6098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Insights from Incidents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102" y="1181693"/>
            <a:ext cx="4245665" cy="2841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973" y="786146"/>
            <a:ext cx="7161533" cy="557668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1506" y="3792537"/>
            <a:ext cx="3352800" cy="2305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176378"/>
            <a:ext cx="7221369" cy="45135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26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RCACopilot</a:t>
            </a:r>
            <a:endParaRPr lang="en-US" altLang="zh-CN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199" y="3200402"/>
            <a:ext cx="10017095" cy="30546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65199" y="1268415"/>
            <a:ext cx="10669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RCACopilot has two stages: the diagnostic information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stage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root cause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stage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451735" y="2000250"/>
            <a:ext cx="3402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is parsed and matched to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predefined incident handler</a:t>
            </a:r>
          </a:p>
        </p:txBody>
      </p:sp>
      <p:cxnSp>
        <p:nvCxnSpPr>
          <p:cNvPr id="4" name="直接箭头连接符 3"/>
          <p:cNvCxnSpPr>
            <a:stCxn id="6" idx="2"/>
            <a:endCxn id="2" idx="0"/>
          </p:cNvCxnSpPr>
          <p:nvPr/>
        </p:nvCxnSpPr>
        <p:spPr>
          <a:xfrm flipH="1">
            <a:off x="4153535" y="1638300"/>
            <a:ext cx="2146300" cy="361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831965" y="2000250"/>
            <a:ext cx="44570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RCACopilot applies its predictive module to determine the likely root cause category of the incident</a:t>
            </a:r>
          </a:p>
        </p:txBody>
      </p:sp>
      <p:cxnSp>
        <p:nvCxnSpPr>
          <p:cNvPr id="7" name="直接箭头连接符 6"/>
          <p:cNvCxnSpPr>
            <a:endCxn id="5" idx="0"/>
          </p:cNvCxnSpPr>
          <p:nvPr/>
        </p:nvCxnSpPr>
        <p:spPr>
          <a:xfrm flipH="1">
            <a:off x="9060815" y="1638300"/>
            <a:ext cx="1271905" cy="361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200" y="3284855"/>
            <a:ext cx="832485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6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RCACopilot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345" y="4824095"/>
            <a:ext cx="8182610" cy="14128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90295" y="308864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Nearest neighbor search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75105" y="3736340"/>
            <a:ext cx="92297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ue to the prompt length limitations,To selectively choose past cases as samples in the prompt, we design a new similarity formula: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75105" y="1737360"/>
            <a:ext cx="97364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map the diagnostic information into an embedding space </a:t>
            </a:r>
          </a:p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employ FastText as our embedding model, which is efficient, insensitive to text input length, and generates dense matrices, making it easy to calculate the Euclidean distance between similar vectors.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90295" y="117983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model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72008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 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6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RCACopilot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5690" t="3266" r="4438"/>
          <a:stretch>
            <a:fillRect/>
          </a:stretch>
        </p:blipFill>
        <p:spPr>
          <a:xfrm>
            <a:off x="203835" y="916305"/>
            <a:ext cx="4011930" cy="5454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rcRect l="6490" t="1643" r="6490"/>
          <a:stretch>
            <a:fillRect/>
          </a:stretch>
        </p:blipFill>
        <p:spPr>
          <a:xfrm>
            <a:off x="4321810" y="3229610"/>
            <a:ext cx="3746500" cy="25857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rcRect l="7577" t="-2434" r="6015" b="2434"/>
          <a:stretch>
            <a:fillRect/>
          </a:stretch>
        </p:blipFill>
        <p:spPr>
          <a:xfrm>
            <a:off x="4217035" y="1008380"/>
            <a:ext cx="3758565" cy="1930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rcRect l="6682" r="4264"/>
          <a:stretch>
            <a:fillRect/>
          </a:stretch>
        </p:blipFill>
        <p:spPr>
          <a:xfrm>
            <a:off x="8174355" y="1682750"/>
            <a:ext cx="3766185" cy="349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Evaluation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" y="1225550"/>
            <a:ext cx="4438650" cy="4406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650" y="1579880"/>
            <a:ext cx="4216400" cy="2559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 </a:t>
            </a:r>
            <a:r>
              <a:rPr lang="en-GB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Evaluation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95" y="1933575"/>
            <a:ext cx="5705475" cy="3274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555" y="2025650"/>
            <a:ext cx="4311650" cy="292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WQ3OWI3ZTBhNzFmZjgyODViNTBiYzM0NTRmNTFkM2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1395</Words>
  <Application>Microsoft Office PowerPoint</Application>
  <PresentationFormat>宽屏</PresentationFormat>
  <Paragraphs>126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-apple-system</vt:lpstr>
      <vt:lpstr>Söhne</vt:lpstr>
      <vt:lpstr>等线</vt:lpstr>
      <vt:lpstr>等线 Light</vt:lpstr>
      <vt:lpstr>微软雅黑</vt:lpstr>
      <vt:lpstr>Arial</vt:lpstr>
      <vt:lpstr>Calibri</vt:lpstr>
      <vt:lpstr>Calibri Light</vt:lpstr>
      <vt:lpstr>Times New Roman</vt:lpstr>
      <vt:lpstr>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 晶晶</dc:creator>
  <cp:lastModifiedBy>眺 谭</cp:lastModifiedBy>
  <cp:revision>1345</cp:revision>
  <dcterms:created xsi:type="dcterms:W3CDTF">2021-12-22T05:58:00Z</dcterms:created>
  <dcterms:modified xsi:type="dcterms:W3CDTF">2024-04-10T04:12:34Z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EF9CE6EF9B824DAC8FFEEDBCD4649F5C_12</vt:lpwstr>
  </property>
</Properties>
</file>