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9"/>
  </p:handoutMasterIdLst>
  <p:sldIdLst>
    <p:sldId id="3360" r:id="rId3"/>
    <p:sldId id="3255" r:id="rId5"/>
    <p:sldId id="3326" r:id="rId6"/>
    <p:sldId id="3327" r:id="rId7"/>
    <p:sldId id="3349" r:id="rId8"/>
    <p:sldId id="3350" r:id="rId9"/>
    <p:sldId id="3329" r:id="rId10"/>
    <p:sldId id="3376" r:id="rId11"/>
    <p:sldId id="3330" r:id="rId12"/>
    <p:sldId id="3385" r:id="rId13"/>
    <p:sldId id="3351" r:id="rId14"/>
    <p:sldId id="3323" r:id="rId15"/>
    <p:sldId id="3353" r:id="rId16"/>
    <p:sldId id="3348" r:id="rId17"/>
    <p:sldId id="3231" r:id="rId18"/>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1" userDrawn="1">
          <p15:clr>
            <a:srgbClr val="A4A3A4"/>
          </p15:clr>
        </p15:guide>
        <p15:guide id="2" pos="38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6299"/>
    <a:srgbClr val="D5D4F4"/>
    <a:srgbClr val="0000FF"/>
    <a:srgbClr val="C5D3ED"/>
    <a:srgbClr val="C0BFEF"/>
    <a:srgbClr val="8684E0"/>
    <a:srgbClr val="585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50" autoAdjust="0"/>
    <p:restoredTop sz="77278" autoAdjust="0"/>
  </p:normalViewPr>
  <p:slideViewPr>
    <p:cSldViewPr snapToGrid="0" showGuides="1">
      <p:cViewPr varScale="1">
        <p:scale>
          <a:sx n="76" d="100"/>
          <a:sy n="76" d="100"/>
        </p:scale>
        <p:origin x="778" y="58"/>
      </p:cViewPr>
      <p:guideLst>
        <p:guide orient="horz" pos="2371"/>
        <p:guide pos="38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gs" Target="tags/tag42.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D8B3B6-8A1D-4E8B-BAE6-9A18D5E163A4}"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E9285D-A613-4B05-AB9C-97E972355E7C}"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EA8359-47D7-4F8C-9963-BF118581D0F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BEECF4-4BA1-44BE-9845-09E73C2C980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所提出的</a:t>
            </a:r>
            <a:r>
              <a:rPr lang="en-US" altLang="zh-CN" dirty="0"/>
              <a:t>MA-QL</a:t>
            </a:r>
            <a:r>
              <a:rPr lang="zh-CN" altLang="en-US" dirty="0"/>
              <a:t>算法在算法</a:t>
            </a:r>
            <a:r>
              <a:rPr lang="en-US" altLang="zh-CN" dirty="0"/>
              <a:t>1</a:t>
            </a:r>
            <a:r>
              <a:rPr lang="zh-CN" altLang="en-US" dirty="0"/>
              <a:t>中给出。在所提出的</a:t>
            </a:r>
            <a:r>
              <a:rPr lang="en-US" altLang="zh-CN" dirty="0"/>
              <a:t>MA-QL</a:t>
            </a:r>
            <a:r>
              <a:rPr lang="zh-CN" altLang="en-US" dirty="0"/>
              <a:t>算法中，它将返回每个无人机的轨迹和使用的发射功率值列表作为输出。对于每次迭代，算法分别更新动态参数和</a:t>
            </a:r>
            <a:r>
              <a:rPr lang="en-US" altLang="zh-CN" dirty="0"/>
              <a:t>Q</a:t>
            </a:r>
            <a:r>
              <a:rPr lang="zh-CN" altLang="en-US" dirty="0"/>
              <a:t>表。可以看出，在每次迭代中，总迭代奖励被计算为每个</a:t>
            </a:r>
            <a:r>
              <a:rPr lang="en-US" altLang="zh-CN" dirty="0" err="1"/>
              <a:t>Φi</a:t>
            </a:r>
            <a:r>
              <a:rPr lang="en-US" altLang="zh-CN" dirty="0"/>
              <a:t> t</a:t>
            </a:r>
            <a:r>
              <a:rPr lang="zh-CN" altLang="en-US" dirty="0"/>
              <a:t>的总和，直到两台无人机都达到最终状态。</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ct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提出了</a:t>
            </a:r>
            <a:r>
              <a:rPr lang="zh-CN" altLang="en-US" sz="1200" dirty="0">
                <a:latin typeface="微软雅黑" panose="020B0503020204020204" pitchFamily="34" charset="-122"/>
                <a:ea typeface="微软雅黑" panose="020B0503020204020204" pitchFamily="34" charset="-122"/>
              </a:rPr>
              <a:t>在基于</a:t>
            </a:r>
            <a:r>
              <a:rPr lang="en-US" altLang="zh-CN" sz="1200" dirty="0">
                <a:latin typeface="微软雅黑" panose="020B0503020204020204" pitchFamily="34" charset="-122"/>
                <a:ea typeface="微软雅黑" panose="020B0503020204020204" pitchFamily="34" charset="-122"/>
              </a:rPr>
              <a:t>MEC</a:t>
            </a:r>
            <a:r>
              <a:rPr lang="zh-CN" altLang="en-US" sz="1200" dirty="0">
                <a:latin typeface="微软雅黑" panose="020B0503020204020204" pitchFamily="34" charset="-122"/>
                <a:ea typeface="微软雅黑" panose="020B0503020204020204" pitchFamily="34" charset="-122"/>
              </a:rPr>
              <a:t>的车载网络中数据驱动任务卸载的异步深度强化学习</a:t>
            </a:r>
            <a:endParaRPr lang="en-US" altLang="zh-CN" sz="1200" dirty="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mj-lt"/>
              <a:buNone/>
            </a:pPr>
            <a:endParaRPr lang="zh-CN" altLang="en-US" dirty="0"/>
          </a:p>
        </p:txBody>
      </p:sp>
      <p:sp>
        <p:nvSpPr>
          <p:cNvPr id="4" name="灯片编号占位符 3"/>
          <p:cNvSpPr>
            <a:spLocks noGrp="1"/>
          </p:cNvSpPr>
          <p:nvPr>
            <p:ph type="sldNum" sz="quarter" idx="5"/>
          </p:nvPr>
        </p:nvSpPr>
        <p:spPr/>
        <p:txBody>
          <a:bodyPr/>
          <a:lstStyle/>
          <a:p>
            <a:fld id="{20BEECF4-4BA1-44BE-9845-09E73C2C980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72B442C-FCD2-43A6-8EF0-E847FDF90A8E}"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BDE0BAE-6D4D-4FBC-9289-00EC79ADBD81}"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FBE0F50-CCAE-46FA-977D-D341E443A857}"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B6B4190-4EC0-4FED-AAC6-DF066069335C}"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0B8C47BB-B1F4-43CD-8D83-C16ECF620B38}"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B9262C69-C84B-4BA5-9ABB-AEDA01D3915A}"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7" name="灯片编号占位符 6"/>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9567F44-C328-4646-AEAE-FF134FB80EB0}" type="datetime1">
              <a:rPr lang="zh-CN" altLang="en-US" smtClean="0"/>
            </a:fld>
            <a:endParaRPr lang="zh-CN" altLang="en-US"/>
          </a:p>
        </p:txBody>
      </p:sp>
      <p:sp>
        <p:nvSpPr>
          <p:cNvPr id="8" name="页脚占位符 7"/>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9" name="灯片编号占位符 8"/>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00AE4CF-2896-408A-AD4D-4BFDFF34365C}"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5" name="灯片编号占位符 4"/>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01C1B06-EB6F-44B2-B162-3E0A3266BA16}"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4" name="灯片编号占位符 3"/>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1708E07-74D0-4744-87FD-8736F1DB03B1}"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7" name="灯片编号占位符 6"/>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865D423-E00C-487A-9966-FC60FB27827D}"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7" name="灯片编号占位符 6"/>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001D45-E86C-4308-BDBB-844C1B16FBFC}" type="datetime1">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A41889-A46D-48B6-B0A0-FDDAA2E921D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3.png"/><Relationship Id="rId3" Type="http://schemas.openxmlformats.org/officeDocument/2006/relationships/image" Target="file:////var/folders/6w/0ftrt2wj1sx03zt3_zycm4_c0000gn/T/com.microsoft.Powerpoint/converted_emf.emf" TargetMode="Externa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8.png"/><Relationship Id="rId7" Type="http://schemas.openxmlformats.org/officeDocument/2006/relationships/image" Target="../media/image27.png"/><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0" Type="http://schemas.openxmlformats.org/officeDocument/2006/relationships/notesSlide" Target="../notesSlides/notesSlide11.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7.xml"/><Relationship Id="rId7" Type="http://schemas.openxmlformats.org/officeDocument/2006/relationships/image" Target="../media/image33.png"/><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35.png"/><Relationship Id="rId1" Type="http://schemas.openxmlformats.org/officeDocument/2006/relationships/image" Target="../media/image34.png"/></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7.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7.xml"/><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2" Type="http://schemas.openxmlformats.org/officeDocument/2006/relationships/notesSlide" Target="../notesSlides/notesSlide6.xml"/><Relationship Id="rId11" Type="http://schemas.openxmlformats.org/officeDocument/2006/relationships/slideLayout" Target="../slideLayouts/slideLayout7.xml"/><Relationship Id="rId10" Type="http://schemas.openxmlformats.org/officeDocument/2006/relationships/image" Target="../media/image14.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20.xml"/><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0" Type="http://schemas.openxmlformats.org/officeDocument/2006/relationships/notesSlide" Target="../notesSlides/notesSlide7.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1.png"/><Relationship Id="rId7" Type="http://schemas.openxmlformats.org/officeDocument/2006/relationships/image" Target="../media/image20.png"/><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0" Type="http://schemas.openxmlformats.org/officeDocument/2006/relationships/notesSlide" Target="../notesSlides/notesSlide8.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33" name="圆角矩形 32"/>
          <p:cNvSpPr/>
          <p:nvPr/>
        </p:nvSpPr>
        <p:spPr>
          <a:xfrm>
            <a:off x="6726879" y="1134124"/>
            <a:ext cx="5458771" cy="1814651"/>
          </a:xfrm>
          <a:prstGeom prst="round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9" name="矩形 18"/>
          <p:cNvSpPr/>
          <p:nvPr/>
        </p:nvSpPr>
        <p:spPr>
          <a:xfrm>
            <a:off x="-6350" y="1959963"/>
            <a:ext cx="12192000" cy="2207895"/>
          </a:xfrm>
          <a:prstGeom prst="rect">
            <a:avLst/>
          </a:prstGeom>
          <a:solidFill>
            <a:srgbClr val="1A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zh-CN" sz="3200" b="1" dirty="0">
                <a:latin typeface="+mj-ea"/>
                <a:ea typeface="+mj-ea"/>
              </a:rPr>
              <a:t> </a:t>
            </a:r>
            <a:r>
              <a:rPr lang="en-GB" altLang="zh-CN" sz="2800" b="1" dirty="0">
                <a:latin typeface="+mj-ea"/>
                <a:ea typeface="+mj-ea"/>
              </a:rPr>
              <a:t>      </a:t>
            </a:r>
            <a:r>
              <a:rPr lang="en-US" altLang="en-GB" sz="2800" b="1" dirty="0">
                <a:latin typeface="+mj-ea"/>
                <a:ea typeface="+mj-ea"/>
              </a:rPr>
              <a:t>                  </a:t>
            </a:r>
            <a:r>
              <a:rPr lang="en-GB" altLang="zh-CN" sz="2800" b="1" dirty="0">
                <a:latin typeface="+mj-ea"/>
                <a:ea typeface="+mj-ea"/>
              </a:rPr>
              <a:t> Multi-Agent Deep Reinforcement Learning Based  </a:t>
            </a:r>
            <a:r>
              <a:rPr lang="en-US" altLang="en-GB" sz="2800" b="1" dirty="0">
                <a:latin typeface="+mj-ea"/>
                <a:ea typeface="+mj-ea"/>
              </a:rPr>
              <a:t>         </a:t>
            </a:r>
            <a:endParaRPr lang="en-US" altLang="en-GB" sz="2800" b="1" dirty="0">
              <a:latin typeface="+mj-ea"/>
              <a:ea typeface="+mj-ea"/>
            </a:endParaRPr>
          </a:p>
          <a:p>
            <a:pPr algn="ctr"/>
            <a:r>
              <a:rPr lang="en-US" altLang="en-GB" sz="2800" b="1" dirty="0">
                <a:latin typeface="+mj-ea"/>
                <a:ea typeface="+mj-ea"/>
              </a:rPr>
              <a:t>                </a:t>
            </a:r>
            <a:r>
              <a:rPr lang="en-GB" altLang="zh-CN" sz="2800" b="1" dirty="0">
                <a:latin typeface="+mj-ea"/>
                <a:ea typeface="+mj-ea"/>
              </a:rPr>
              <a:t> UAV Trajectory Optimization for</a:t>
            </a:r>
            <a:r>
              <a:rPr lang="en-US" altLang="en-GB" sz="2800" b="1" dirty="0">
                <a:latin typeface="+mj-ea"/>
                <a:ea typeface="+mj-ea"/>
              </a:rPr>
              <a:t> </a:t>
            </a:r>
            <a:r>
              <a:rPr lang="en-GB" altLang="zh-CN" sz="2800" b="1" dirty="0">
                <a:latin typeface="+mj-ea"/>
                <a:ea typeface="+mj-ea"/>
              </a:rPr>
              <a:t>Differentiated Services</a:t>
            </a:r>
            <a:endParaRPr lang="en-GB" altLang="zh-CN" sz="2800" b="1" dirty="0">
              <a:latin typeface="+mj-ea"/>
              <a:ea typeface="+mj-ea"/>
            </a:endParaRPr>
          </a:p>
          <a:p>
            <a:pPr algn="r"/>
            <a:r>
              <a:rPr lang="en-US" altLang="zh-CN" sz="1600" b="1" dirty="0">
                <a:latin typeface="微软雅黑" panose="020B0503020204020204" pitchFamily="34" charset="-122"/>
                <a:ea typeface="微软雅黑" panose="020B0503020204020204" pitchFamily="34" charset="-122"/>
              </a:rPr>
              <a:t>-- IEEE Transactions on Mobile Computing </a:t>
            </a:r>
            <a:endParaRPr lang="en-US" altLang="zh-CN" sz="1600" b="1" dirty="0">
              <a:latin typeface="微软雅黑" panose="020B0503020204020204" pitchFamily="34" charset="-122"/>
              <a:ea typeface="微软雅黑" panose="020B0503020204020204" pitchFamily="34" charset="-122"/>
            </a:endParaRPr>
          </a:p>
          <a:p>
            <a:pPr algn="r"/>
            <a:endParaRPr lang="zh-CN" altLang="en-US" sz="1600" b="1"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9019602" y="4570768"/>
            <a:ext cx="2146722" cy="922020"/>
          </a:xfrm>
          <a:prstGeom prst="rect">
            <a:avLst/>
          </a:prstGeom>
          <a:noFill/>
        </p:spPr>
        <p:txBody>
          <a:bodyPr wrap="square" rtlCol="0">
            <a:spAutoFit/>
          </a:bodyPr>
          <a:lstStyle/>
          <a:p>
            <a:r>
              <a:rPr lang="zh-CN" altLang="en-US" b="1" dirty="0">
                <a:solidFill>
                  <a:srgbClr val="453D3A"/>
                </a:solidFill>
              </a:rPr>
              <a:t>汇报人：费文龙</a:t>
            </a:r>
            <a:endParaRPr lang="en-US" altLang="zh-CN" b="1" dirty="0">
              <a:solidFill>
                <a:srgbClr val="453D3A"/>
              </a:solidFill>
            </a:endParaRPr>
          </a:p>
          <a:p>
            <a:endParaRPr lang="en-US" altLang="zh-CN" b="1" dirty="0">
              <a:solidFill>
                <a:srgbClr val="453D3A"/>
              </a:solidFill>
            </a:endParaRPr>
          </a:p>
          <a:p>
            <a:r>
              <a:rPr lang="zh-CN" altLang="en-US" b="1" dirty="0">
                <a:solidFill>
                  <a:srgbClr val="453D3A"/>
                </a:solidFill>
              </a:rPr>
              <a:t>日期：</a:t>
            </a:r>
            <a:r>
              <a:rPr lang="en-US" altLang="zh-CN" b="1" dirty="0">
                <a:solidFill>
                  <a:srgbClr val="453D3A"/>
                </a:solidFill>
              </a:rPr>
              <a:t>2024.04. 10</a:t>
            </a:r>
            <a:endParaRPr lang="en-US" altLang="zh-CN" b="1" dirty="0">
              <a:solidFill>
                <a:srgbClr val="453D3A"/>
              </a:solidFill>
            </a:endParaRPr>
          </a:p>
        </p:txBody>
      </p:sp>
      <p:pic>
        <p:nvPicPr>
          <p:cNvPr id="25" name="图片 24" descr="2015916225123342.jpg"/>
          <p:cNvPicPr>
            <a:picLocks noChangeAspect="1"/>
          </p:cNvPicPr>
          <p:nvPr/>
        </p:nvPicPr>
        <p:blipFill>
          <a:blip r:embed="rId2" cstate="print"/>
          <a:stretch>
            <a:fillRect/>
          </a:stretch>
        </p:blipFill>
        <p:spPr>
          <a:xfrm>
            <a:off x="333370" y="2041647"/>
            <a:ext cx="2466589" cy="2004366"/>
          </a:xfrm>
          <a:prstGeom prst="rect">
            <a:avLst/>
          </a:prstGeom>
        </p:spPr>
      </p:pic>
      <p:pic>
        <p:nvPicPr>
          <p:cNvPr id="26" name="图片 25"/>
          <p:cNvPicPr>
            <a:picLocks noChangeAspect="1"/>
          </p:cNvPicPr>
          <p:nvPr/>
        </p:nvPicPr>
        <p:blipFill>
          <a:blip r:link="rId3"/>
          <a:stretch>
            <a:fillRect/>
          </a:stretch>
        </p:blipFill>
        <p:spPr>
          <a:xfrm>
            <a:off x="1222195" y="701483"/>
            <a:ext cx="63500" cy="76200"/>
          </a:xfrm>
          <a:prstGeom prst="rect">
            <a:avLst/>
          </a:prstGeom>
        </p:spPr>
      </p:pic>
      <p:pic>
        <p:nvPicPr>
          <p:cNvPr id="2" name="图片 1"/>
          <p:cNvPicPr>
            <a:picLocks noChangeAspect="1"/>
          </p:cNvPicPr>
          <p:nvPr/>
        </p:nvPicPr>
        <p:blipFill>
          <a:blip r:embed="rId4"/>
          <a:stretch>
            <a:fillRect/>
          </a:stretch>
        </p:blipFill>
        <p:spPr>
          <a:xfrm>
            <a:off x="1002665" y="4570730"/>
            <a:ext cx="7404100" cy="5905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Tm="3000">
        <p:cut/>
      </p:transition>
    </mc:Choice>
    <mc:Fallback>
      <p:transition advTm="3000">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6350" y="6588152"/>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70485"/>
            <a:ext cx="853440"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400" b="1" spc="300" dirty="0">
                <a:latin typeface="Arial" panose="020B0604020202020204"/>
                <a:ea typeface="微软雅黑" panose="020B0503020204020204" pitchFamily="34" charset="-122"/>
                <a:cs typeface="+mn-cs"/>
              </a:rPr>
              <a:t>方法</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pic>
        <p:nvPicPr>
          <p:cNvPr id="2" name="图片 1"/>
          <p:cNvPicPr>
            <a:picLocks noChangeAspect="1"/>
          </p:cNvPicPr>
          <p:nvPr/>
        </p:nvPicPr>
        <p:blipFill>
          <a:blip r:embed="rId5"/>
          <a:stretch>
            <a:fillRect/>
          </a:stretch>
        </p:blipFill>
        <p:spPr>
          <a:xfrm>
            <a:off x="1181100" y="2456815"/>
            <a:ext cx="4317365" cy="3704590"/>
          </a:xfrm>
          <a:prstGeom prst="rect">
            <a:avLst/>
          </a:prstGeom>
        </p:spPr>
      </p:pic>
      <p:sp>
        <p:nvSpPr>
          <p:cNvPr id="4" name="文本框 3"/>
          <p:cNvSpPr txBox="1"/>
          <p:nvPr/>
        </p:nvSpPr>
        <p:spPr>
          <a:xfrm>
            <a:off x="660400" y="1098550"/>
            <a:ext cx="9872345" cy="1165860"/>
          </a:xfrm>
          <a:prstGeom prst="rect">
            <a:avLst/>
          </a:prstGeom>
          <a:noFill/>
        </p:spPr>
        <p:txBody>
          <a:bodyPr wrap="square" rtlCol="0" anchor="t">
            <a:noAutofit/>
          </a:bodyPr>
          <a:p>
            <a:r>
              <a:rPr lang="zh-CN" altLang="en-US">
                <a:latin typeface="仿宋" panose="02010609060101010101" charset="-122"/>
                <a:ea typeface="仿宋" panose="02010609060101010101" charset="-122"/>
                <a:cs typeface="仿宋" panose="02010609060101010101" charset="-122"/>
              </a:rPr>
              <a:t>本文提出了一种基于多智能体DRL的多无人机轨迹优化（MUTO）算法。MUTO算法采用集中训练和分散执行的框架，允许智能体使用附加信息来简化策略训练，但不能在执行期间使用。即无人机执行飞行动作时，只需要局部观测，即轨迹控制的分布式解决方案。此外采用</a:t>
            </a:r>
            <a:r>
              <a:rPr lang="zh-CN" altLang="en-US">
                <a:solidFill>
                  <a:srgbClr val="FF0000"/>
                </a:solidFill>
                <a:latin typeface="仿宋" panose="02010609060101010101" charset="-122"/>
                <a:ea typeface="仿宋" panose="02010609060101010101" charset="-122"/>
                <a:cs typeface="仿宋" panose="02010609060101010101" charset="-122"/>
              </a:rPr>
              <a:t>基于时间差（TD）的优先</a:t>
            </a:r>
            <a:r>
              <a:rPr lang="zh-CN" altLang="en-US">
                <a:solidFill>
                  <a:srgbClr val="FF0000"/>
                </a:solidFill>
                <a:latin typeface="仿宋" panose="02010609060101010101" charset="-122"/>
                <a:ea typeface="仿宋" panose="02010609060101010101" charset="-122"/>
                <a:cs typeface="仿宋" panose="02010609060101010101" charset="-122"/>
              </a:rPr>
              <a:t>经验重放（PER）技术</a:t>
            </a:r>
            <a:r>
              <a:rPr lang="zh-CN" altLang="en-US">
                <a:latin typeface="仿宋" panose="02010609060101010101" charset="-122"/>
                <a:ea typeface="仿宋" panose="02010609060101010101" charset="-122"/>
                <a:cs typeface="仿宋" panose="02010609060101010101" charset="-122"/>
              </a:rPr>
              <a:t>来设计经验的重要性采样权重。</a:t>
            </a:r>
            <a:endParaRPr lang="zh-CN" altLang="en-US">
              <a:latin typeface="仿宋" panose="02010609060101010101" charset="-122"/>
              <a:ea typeface="仿宋" panose="02010609060101010101" charset="-122"/>
              <a:cs typeface="仿宋" panose="02010609060101010101" charset="-122"/>
            </a:endParaRPr>
          </a:p>
        </p:txBody>
      </p:sp>
      <p:sp>
        <p:nvSpPr>
          <p:cNvPr id="14" name="矩形: 圆角 1"/>
          <p:cNvSpPr/>
          <p:nvPr/>
        </p:nvSpPr>
        <p:spPr>
          <a:xfrm>
            <a:off x="660400" y="1097915"/>
            <a:ext cx="9872345" cy="11671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5891530" y="2667635"/>
            <a:ext cx="5354320" cy="2733675"/>
          </a:xfrm>
          <a:prstGeom prst="rect">
            <a:avLst/>
          </a:prstGeom>
          <a:noFill/>
        </p:spPr>
        <p:txBody>
          <a:bodyPr wrap="square" rtlCol="0" anchor="t">
            <a:noAutofit/>
          </a:bodyPr>
          <a:p>
            <a:r>
              <a:rPr lang="zh-CN" altLang="en-US">
                <a:latin typeface="仿宋" panose="02010609060101010101" charset="-122"/>
                <a:ea typeface="仿宋" panose="02010609060101010101" charset="-122"/>
                <a:cs typeface="仿宋" panose="02010609060101010101" charset="-122"/>
              </a:rPr>
              <a:t>在时隙 t ∈ T 时，每个无人机智能体首先获得其本地观测值 oj(t) = qj，并根据 actor 网络给出的当前策略执行飞行动作 aj(t)，即确定飞行水平方位角和飞行方向距离。所有无人机的动作执行完毕后，环境根据收集到的动作集a(t)更新系统状态，移动到新的状态s(t + 1)，并向所有无人机发送相应的奖励，构成经验{s(t), a(t), rj(t), s(t + 1)}。然后，无人机代理计算经验的优先级值并将其与经验一起存储在优先重放缓冲区Bj中</a:t>
            </a:r>
            <a:endParaRPr lang="zh-CN" altLang="en-US">
              <a:latin typeface="仿宋" panose="02010609060101010101" charset="-122"/>
              <a:ea typeface="仿宋" panose="02010609060101010101" charset="-122"/>
              <a:cs typeface="仿宋"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6350" y="6588152"/>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4</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70485"/>
            <a:ext cx="1823085"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实验</a:t>
            </a: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结果</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pic>
        <p:nvPicPr>
          <p:cNvPr id="2" name="图片 1"/>
          <p:cNvPicPr>
            <a:picLocks noChangeAspect="1"/>
          </p:cNvPicPr>
          <p:nvPr/>
        </p:nvPicPr>
        <p:blipFill>
          <a:blip r:embed="rId5"/>
          <a:stretch>
            <a:fillRect/>
          </a:stretch>
        </p:blipFill>
        <p:spPr>
          <a:xfrm>
            <a:off x="1056005" y="1172210"/>
            <a:ext cx="2911475" cy="4147820"/>
          </a:xfrm>
          <a:prstGeom prst="rect">
            <a:avLst/>
          </a:prstGeom>
        </p:spPr>
      </p:pic>
      <p:sp>
        <p:nvSpPr>
          <p:cNvPr id="3" name="文本框 2"/>
          <p:cNvSpPr txBox="1"/>
          <p:nvPr/>
        </p:nvSpPr>
        <p:spPr>
          <a:xfrm>
            <a:off x="1056005" y="5600700"/>
            <a:ext cx="2859405" cy="645160"/>
          </a:xfrm>
          <a:prstGeom prst="rect">
            <a:avLst/>
          </a:prstGeom>
          <a:noFill/>
        </p:spPr>
        <p:txBody>
          <a:bodyPr wrap="square" rtlCol="0">
            <a:spAutoFit/>
          </a:bodyPr>
          <a:p>
            <a:r>
              <a:rPr lang="zh-CN" altLang="en-US">
                <a:latin typeface="仿宋" panose="02010609060101010101" charset="-122"/>
                <a:ea typeface="仿宋" panose="02010609060101010101" charset="-122"/>
                <a:cs typeface="仿宋" panose="02010609060101010101" charset="-122"/>
              </a:rPr>
              <a:t>MUTO算法可以在训练的早期阶段快速收敛到最优解</a:t>
            </a:r>
            <a:endParaRPr lang="zh-CN" altLang="en-US">
              <a:latin typeface="仿宋" panose="02010609060101010101" charset="-122"/>
              <a:ea typeface="仿宋" panose="02010609060101010101" charset="-122"/>
              <a:cs typeface="仿宋" panose="02010609060101010101" charset="-122"/>
            </a:endParaRPr>
          </a:p>
        </p:txBody>
      </p:sp>
      <p:pic>
        <p:nvPicPr>
          <p:cNvPr id="9" name="图片 8"/>
          <p:cNvPicPr>
            <a:picLocks noChangeAspect="1"/>
          </p:cNvPicPr>
          <p:nvPr/>
        </p:nvPicPr>
        <p:blipFill>
          <a:blip r:embed="rId6"/>
          <a:stretch>
            <a:fillRect/>
          </a:stretch>
        </p:blipFill>
        <p:spPr>
          <a:xfrm>
            <a:off x="4633595" y="1129030"/>
            <a:ext cx="2825750" cy="2794000"/>
          </a:xfrm>
          <a:prstGeom prst="rect">
            <a:avLst/>
          </a:prstGeom>
        </p:spPr>
      </p:pic>
      <p:pic>
        <p:nvPicPr>
          <p:cNvPr id="11" name="图片 10"/>
          <p:cNvPicPr>
            <a:picLocks noChangeAspect="1"/>
          </p:cNvPicPr>
          <p:nvPr/>
        </p:nvPicPr>
        <p:blipFill>
          <a:blip r:embed="rId7"/>
          <a:stretch>
            <a:fillRect/>
          </a:stretch>
        </p:blipFill>
        <p:spPr>
          <a:xfrm>
            <a:off x="7970520" y="1129030"/>
            <a:ext cx="2729865" cy="2743200"/>
          </a:xfrm>
          <a:prstGeom prst="rect">
            <a:avLst/>
          </a:prstGeom>
        </p:spPr>
      </p:pic>
      <p:pic>
        <p:nvPicPr>
          <p:cNvPr id="12" name="图片 11"/>
          <p:cNvPicPr>
            <a:picLocks noChangeAspect="1"/>
          </p:cNvPicPr>
          <p:nvPr/>
        </p:nvPicPr>
        <p:blipFill>
          <a:blip r:embed="rId8"/>
          <a:stretch>
            <a:fillRect/>
          </a:stretch>
        </p:blipFill>
        <p:spPr>
          <a:xfrm>
            <a:off x="5923280" y="4114800"/>
            <a:ext cx="3759200" cy="539750"/>
          </a:xfrm>
          <a:prstGeom prst="rect">
            <a:avLst/>
          </a:prstGeom>
        </p:spPr>
      </p:pic>
      <p:sp>
        <p:nvSpPr>
          <p:cNvPr id="14" name="文本框 13"/>
          <p:cNvSpPr txBox="1"/>
          <p:nvPr/>
        </p:nvSpPr>
        <p:spPr>
          <a:xfrm>
            <a:off x="4377690" y="4897120"/>
            <a:ext cx="7807960" cy="1198880"/>
          </a:xfrm>
          <a:prstGeom prst="rect">
            <a:avLst/>
          </a:prstGeom>
          <a:noFill/>
        </p:spPr>
        <p:txBody>
          <a:bodyPr wrap="square" rtlCol="0" anchor="t">
            <a:spAutoFit/>
          </a:bodyPr>
          <a:p>
            <a:r>
              <a:rPr lang="zh-CN" altLang="en-US">
                <a:latin typeface="仿宋" panose="02010609060101010101" charset="-122"/>
                <a:ea typeface="仿宋" panose="02010609060101010101" charset="-122"/>
                <a:cs typeface="仿宋" panose="02010609060101010101" charset="-122"/>
              </a:rPr>
              <a:t>CF算法控制的无人机能够找到近似的最佳区域，但它们会在最佳位置周围反复飞行，而不是稳定地悬停在最佳位置上。</a:t>
            </a:r>
            <a:r>
              <a:rPr lang="en-US" altLang="zh-CN">
                <a:latin typeface="仿宋" panose="02010609060101010101" charset="-122"/>
                <a:ea typeface="仿宋" panose="02010609060101010101" charset="-122"/>
                <a:cs typeface="仿宋" panose="02010609060101010101" charset="-122"/>
              </a:rPr>
              <a:t>MUTO</a:t>
            </a:r>
            <a:r>
              <a:rPr lang="zh-CN" altLang="en-US">
                <a:latin typeface="仿宋" panose="02010609060101010101" charset="-122"/>
                <a:ea typeface="仿宋" panose="02010609060101010101" charset="-122"/>
                <a:cs typeface="仿宋" panose="02010609060101010101" charset="-122"/>
              </a:rPr>
              <a:t>算法每架无人机直接飞向其最佳位置。它为地面用户提供可靠的差异化服务，从而降低用户和无人机的整体计算成本。</a:t>
            </a:r>
            <a:endParaRPr lang="zh-CN" altLang="en-US">
              <a:latin typeface="仿宋" panose="02010609060101010101" charset="-122"/>
              <a:ea typeface="仿宋" panose="02010609060101010101" charset="-122"/>
              <a:cs typeface="仿宋"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4</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实验结果</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pic>
        <p:nvPicPr>
          <p:cNvPr id="3" name="图片 2"/>
          <p:cNvPicPr>
            <a:picLocks noChangeAspect="1"/>
          </p:cNvPicPr>
          <p:nvPr/>
        </p:nvPicPr>
        <p:blipFill>
          <a:blip r:embed="rId5"/>
          <a:stretch>
            <a:fillRect/>
          </a:stretch>
        </p:blipFill>
        <p:spPr>
          <a:xfrm>
            <a:off x="752475" y="1489710"/>
            <a:ext cx="10020300" cy="291465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400" b="1" spc="300" noProof="0" dirty="0">
                <a:ln>
                  <a:noFill/>
                </a:ln>
                <a:effectLst/>
                <a:uLnTx/>
                <a:uFillTx/>
                <a:latin typeface="Arial" panose="020B0604020202020204"/>
                <a:ea typeface="微软雅黑" panose="020B0503020204020204" pitchFamily="34" charset="-122"/>
                <a:cs typeface="+mn-cs"/>
                <a:sym typeface="+mn-ea"/>
              </a:rPr>
              <a:t>实验结果</a:t>
            </a:r>
            <a:endParaRPr lang="zh-CN" altLang="en-US" sz="2400" b="1" spc="300" noProof="0" dirty="0">
              <a:ln>
                <a:noFill/>
              </a:ln>
              <a:effectLst/>
              <a:uLnTx/>
              <a:uFillTx/>
              <a:latin typeface="Arial" panose="020B0604020202020204"/>
              <a:ea typeface="微软雅黑" panose="020B0503020204020204" pitchFamily="34" charset="-122"/>
              <a:cs typeface="+mn-cs"/>
              <a:sym typeface="+mn-ea"/>
            </a:endParaRPr>
          </a:p>
        </p:txBody>
      </p:sp>
      <p:pic>
        <p:nvPicPr>
          <p:cNvPr id="5" name="图片 4"/>
          <p:cNvPicPr>
            <a:picLocks noChangeAspect="1"/>
          </p:cNvPicPr>
          <p:nvPr/>
        </p:nvPicPr>
        <p:blipFill>
          <a:blip r:embed="rId5"/>
          <a:stretch>
            <a:fillRect/>
          </a:stretch>
        </p:blipFill>
        <p:spPr>
          <a:xfrm>
            <a:off x="969010" y="1486535"/>
            <a:ext cx="9874250" cy="267335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400" b="1" spc="300" noProof="0" dirty="0">
                <a:ln>
                  <a:noFill/>
                </a:ln>
                <a:effectLst/>
                <a:uLnTx/>
                <a:uFillTx/>
                <a:latin typeface="Arial" panose="020B0604020202020204"/>
                <a:ea typeface="微软雅黑" panose="020B0503020204020204" pitchFamily="34" charset="-122"/>
                <a:cs typeface="+mn-cs"/>
                <a:sym typeface="+mn-ea"/>
              </a:rPr>
              <a:t>实验结果</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pic>
        <p:nvPicPr>
          <p:cNvPr id="4" name="图片 3"/>
          <p:cNvPicPr>
            <a:picLocks noChangeAspect="1"/>
          </p:cNvPicPr>
          <p:nvPr/>
        </p:nvPicPr>
        <p:blipFill>
          <a:blip r:embed="rId5"/>
          <a:stretch>
            <a:fillRect/>
          </a:stretch>
        </p:blipFill>
        <p:spPr>
          <a:xfrm>
            <a:off x="5904230" y="1189355"/>
            <a:ext cx="3689350" cy="3912235"/>
          </a:xfrm>
          <a:prstGeom prst="rect">
            <a:avLst/>
          </a:prstGeom>
        </p:spPr>
      </p:pic>
      <p:pic>
        <p:nvPicPr>
          <p:cNvPr id="5" name="图片 4"/>
          <p:cNvPicPr>
            <a:picLocks noChangeAspect="1"/>
          </p:cNvPicPr>
          <p:nvPr/>
        </p:nvPicPr>
        <p:blipFill>
          <a:blip r:embed="rId6"/>
          <a:stretch>
            <a:fillRect/>
          </a:stretch>
        </p:blipFill>
        <p:spPr>
          <a:xfrm>
            <a:off x="1677035" y="1257300"/>
            <a:ext cx="3340100" cy="3618865"/>
          </a:xfrm>
          <a:prstGeom prst="rect">
            <a:avLst/>
          </a:prstGeom>
        </p:spPr>
      </p:pic>
      <p:pic>
        <p:nvPicPr>
          <p:cNvPr id="8" name="图片 7"/>
          <p:cNvPicPr>
            <a:picLocks noChangeAspect="1"/>
          </p:cNvPicPr>
          <p:nvPr/>
        </p:nvPicPr>
        <p:blipFill>
          <a:blip r:embed="rId7"/>
          <a:stretch>
            <a:fillRect/>
          </a:stretch>
        </p:blipFill>
        <p:spPr>
          <a:xfrm>
            <a:off x="2837180" y="5200650"/>
            <a:ext cx="5989955" cy="75184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93751" y="212782"/>
            <a:ext cx="1966449" cy="575997"/>
          </a:xfrm>
          <a:prstGeom prst="rect">
            <a:avLst/>
          </a:prstGeom>
        </p:spPr>
      </p:pic>
      <p:sp>
        <p:nvSpPr>
          <p:cNvPr id="28" name="矩形 27"/>
          <p:cNvSpPr/>
          <p:nvPr/>
        </p:nvSpPr>
        <p:spPr>
          <a:xfrm>
            <a:off x="34" y="2553476"/>
            <a:ext cx="1219133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29" name="椭圆 28"/>
          <p:cNvSpPr/>
          <p:nvPr/>
        </p:nvSpPr>
        <p:spPr>
          <a:xfrm>
            <a:off x="1488793" y="2197454"/>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31" name="图片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621" y="2057161"/>
            <a:ext cx="3140616" cy="2903588"/>
          </a:xfrm>
          <a:prstGeom prst="rect">
            <a:avLst/>
          </a:prstGeom>
        </p:spPr>
      </p:pic>
      <p:sp>
        <p:nvSpPr>
          <p:cNvPr id="32" name="文本框 31"/>
          <p:cNvSpPr txBox="1"/>
          <p:nvPr/>
        </p:nvSpPr>
        <p:spPr>
          <a:xfrm>
            <a:off x="4224684" y="2967914"/>
            <a:ext cx="7321550" cy="922020"/>
          </a:xfrm>
          <a:prstGeom prst="rect">
            <a:avLst/>
          </a:prstGeom>
          <a:noFill/>
        </p:spPr>
        <p:txBody>
          <a:bodyPr wrap="none" rtlCol="0">
            <a:spAutoFit/>
          </a:bodyPr>
          <a:lstStyle/>
          <a:p>
            <a:pPr algn="ctr" defTabSz="913765">
              <a:defRPr/>
            </a:pPr>
            <a:r>
              <a:rPr lang="en-US" altLang="zh-CN" sz="5400" b="1" dirty="0">
                <a:solidFill>
                  <a:prstClr val="white"/>
                </a:solidFill>
                <a:latin typeface="微软雅黑" panose="020B0503020204020204" pitchFamily="34" charset="-122"/>
                <a:ea typeface="微软雅黑" panose="020B0503020204020204" pitchFamily="34" charset="-122"/>
              </a:rPr>
              <a:t>Thanks For Listening</a:t>
            </a:r>
            <a:endParaRPr lang="en-US" altLang="zh-CN" sz="5400" b="1"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70485"/>
            <a:ext cx="853440"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背景</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3" name="文本框 2"/>
          <p:cNvSpPr txBox="1"/>
          <p:nvPr/>
        </p:nvSpPr>
        <p:spPr>
          <a:xfrm>
            <a:off x="660400" y="1007110"/>
            <a:ext cx="10962640" cy="661670"/>
          </a:xfrm>
          <a:prstGeom prst="rect">
            <a:avLst/>
          </a:prstGeom>
          <a:noFill/>
        </p:spPr>
        <p:txBody>
          <a:bodyPr wrap="square" rtlCol="0" anchor="t">
            <a:noAutofit/>
          </a:bodyPr>
          <a:p>
            <a:r>
              <a:rPr lang="zh-CN" altLang="en-US">
                <a:latin typeface="仿宋" panose="02010609060101010101" charset="-122"/>
                <a:ea typeface="仿宋" panose="02010609060101010101" charset="-122"/>
                <a:cs typeface="仿宋" panose="02010609060101010101" charset="-122"/>
                <a:sym typeface="+mn-ea"/>
              </a:rPr>
              <a:t>在实时移动应用不断增长的计算需求的推动下，无人机（UAV）辅助的多路访问边缘计算（MEC）被认为是一种将计算资源推向网络边缘并构建高吞吐量线路的有优秀</a:t>
            </a:r>
            <a:r>
              <a:rPr lang="zh-CN" altLang="en-US">
                <a:latin typeface="仿宋" panose="02010609060101010101" charset="-122"/>
                <a:ea typeface="仿宋" panose="02010609060101010101" charset="-122"/>
                <a:cs typeface="仿宋" panose="02010609060101010101" charset="-122"/>
                <a:sym typeface="+mn-ea"/>
              </a:rPr>
              <a:t>解决方案。</a:t>
            </a:r>
            <a:endParaRPr lang="zh-CN" altLang="en-US">
              <a:latin typeface="仿宋" panose="02010609060101010101" charset="-122"/>
              <a:ea typeface="仿宋" panose="02010609060101010101" charset="-122"/>
              <a:cs typeface="仿宋" panose="02010609060101010101" charset="-122"/>
              <a:sym typeface="+mn-ea"/>
            </a:endParaRPr>
          </a:p>
        </p:txBody>
      </p:sp>
      <p:sp>
        <p:nvSpPr>
          <p:cNvPr id="7" name="文本框 6"/>
          <p:cNvSpPr txBox="1"/>
          <p:nvPr/>
        </p:nvSpPr>
        <p:spPr>
          <a:xfrm>
            <a:off x="660400" y="4050665"/>
            <a:ext cx="5288280" cy="1336675"/>
          </a:xfrm>
          <a:prstGeom prst="rect">
            <a:avLst/>
          </a:prstGeom>
          <a:noFill/>
        </p:spPr>
        <p:txBody>
          <a:bodyPr wrap="square" rtlCol="0" anchor="t">
            <a:noAutofit/>
          </a:bodyPr>
          <a:p>
            <a:r>
              <a:rPr lang="zh-CN" altLang="en-US">
                <a:latin typeface="仿宋" panose="02010609060101010101" charset="-122"/>
                <a:ea typeface="仿宋" panose="02010609060101010101" charset="-122"/>
                <a:cs typeface="仿宋" panose="02010609060101010101" charset="-122"/>
              </a:rPr>
              <a:t>多接入边缘计算Multi-access Edge Computing (MEC）：无人机辅助多接入边缘计算结合了边缘计算和无人机技术，利用无人机作为移动边缘计算节点，为地面用户提供服务和支持。</a:t>
            </a:r>
            <a:endParaRPr lang="zh-CN" altLang="en-US">
              <a:latin typeface="仿宋" panose="02010609060101010101" charset="-122"/>
              <a:ea typeface="仿宋" panose="02010609060101010101" charset="-122"/>
              <a:cs typeface="仿宋" panose="02010609060101010101" charset="-122"/>
            </a:endParaRPr>
          </a:p>
        </p:txBody>
      </p:sp>
      <p:sp>
        <p:nvSpPr>
          <p:cNvPr id="8" name="文本框 7"/>
          <p:cNvSpPr txBox="1"/>
          <p:nvPr/>
        </p:nvSpPr>
        <p:spPr>
          <a:xfrm>
            <a:off x="660400" y="2048510"/>
            <a:ext cx="10579100" cy="922020"/>
          </a:xfrm>
          <a:prstGeom prst="rect">
            <a:avLst/>
          </a:prstGeom>
          <a:noFill/>
        </p:spPr>
        <p:txBody>
          <a:bodyPr wrap="square" rtlCol="0" anchor="t">
            <a:spAutoFit/>
          </a:bodyPr>
          <a:p>
            <a:r>
              <a:rPr lang="zh-CN" altLang="en-US">
                <a:latin typeface="仿宋" panose="02010609060101010101" charset="-122"/>
                <a:ea typeface="仿宋" panose="02010609060101010101" charset="-122"/>
                <a:cs typeface="仿宋" panose="02010609060101010101" charset="-122"/>
              </a:rPr>
              <a:t>无人机由于其灵活性和移动性，能够通过提供数据收集、快速网络访问和边缘计算等服务，为地面用户提供服务从而有效地分配有限的通信资源。此外，作为空中服务器，无人机可以为地面用户提供边缘计算服务，即无人机辅助MEC。</a:t>
            </a:r>
            <a:endParaRPr lang="zh-CN" altLang="en-US">
              <a:latin typeface="仿宋" panose="02010609060101010101" charset="-122"/>
              <a:ea typeface="仿宋" panose="02010609060101010101" charset="-122"/>
              <a:cs typeface="仿宋" panose="02010609060101010101" charset="-122"/>
            </a:endParaRPr>
          </a:p>
        </p:txBody>
      </p:sp>
      <p:pic>
        <p:nvPicPr>
          <p:cNvPr id="2" name="图片 1"/>
          <p:cNvPicPr>
            <a:picLocks noChangeAspect="1"/>
          </p:cNvPicPr>
          <p:nvPr/>
        </p:nvPicPr>
        <p:blipFill>
          <a:blip r:embed="rId5"/>
          <a:stretch>
            <a:fillRect/>
          </a:stretch>
        </p:blipFill>
        <p:spPr>
          <a:xfrm>
            <a:off x="7348220" y="2856230"/>
            <a:ext cx="3790950" cy="350964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70485"/>
            <a:ext cx="4965065"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动机及</a:t>
            </a: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贡献</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graphicFrame>
        <p:nvGraphicFramePr>
          <p:cNvPr id="6" name="表格 5"/>
          <p:cNvGraphicFramePr>
            <a:graphicFrameLocks noGrp="1"/>
          </p:cNvGraphicFramePr>
          <p:nvPr>
            <p:custDataLst>
              <p:tags r:id="rId5"/>
            </p:custDataLst>
          </p:nvPr>
        </p:nvGraphicFramePr>
        <p:xfrm>
          <a:off x="488950" y="1540510"/>
          <a:ext cx="11134090" cy="5336540"/>
        </p:xfrm>
        <a:graphic>
          <a:graphicData uri="http://schemas.openxmlformats.org/drawingml/2006/table">
            <a:tbl>
              <a:tblPr firstRow="1" bandRow="1">
                <a:tableStyleId>{5C22544A-7EE6-4342-B048-85BDC9FD1C3A}</a:tableStyleId>
              </a:tblPr>
              <a:tblGrid>
                <a:gridCol w="5586730"/>
                <a:gridCol w="5547360"/>
              </a:tblGrid>
              <a:tr h="516890">
                <a:tc>
                  <a:txBody>
                    <a:bodyPr/>
                    <a:lstStyle/>
                    <a:p>
                      <a:r>
                        <a:rPr lang="zh-CN" altLang="en-US" dirty="0"/>
                        <a:t>动机</a:t>
                      </a:r>
                      <a:endParaRPr lang="zh-CN" altLang="en-US" dirty="0"/>
                    </a:p>
                  </a:txBody>
                  <a:tcPr/>
                </a:tc>
                <a:tc>
                  <a:txBody>
                    <a:bodyPr/>
                    <a:lstStyle/>
                    <a:p>
                      <a:r>
                        <a:rPr lang="zh-CN" altLang="en-US" dirty="0"/>
                        <a:t>贡献</a:t>
                      </a:r>
                      <a:endParaRPr lang="zh-CN" altLang="en-US" dirty="0"/>
                    </a:p>
                  </a:txBody>
                  <a:tcPr/>
                </a:tc>
              </a:tr>
              <a:tr h="887095">
                <a:tc>
                  <a:txBody>
                    <a:bodyPr/>
                    <a:lstStyle/>
                    <a:p>
                      <a:r>
                        <a:rPr lang="zh-CN" altLang="en-US">
                          <a:solidFill>
                            <a:schemeClr val="tx1"/>
                          </a:solidFill>
                          <a:latin typeface="仿宋" panose="02010609060101010101" charset="-122"/>
                          <a:ea typeface="仿宋" panose="02010609060101010101" charset="-122"/>
                          <a:cs typeface="仿宋" panose="02010609060101010101" charset="-122"/>
                        </a:rPr>
                        <a:t>实现在具有多个SP和地面用户非二</a:t>
                      </a:r>
                      <a:r>
                        <a:rPr lang="zh-CN" altLang="en-US">
                          <a:solidFill>
                            <a:schemeClr val="tx1"/>
                          </a:solidFill>
                          <a:latin typeface="仿宋" panose="02010609060101010101" charset="-122"/>
                          <a:ea typeface="仿宋" panose="02010609060101010101" charset="-122"/>
                          <a:cs typeface="仿宋" panose="02010609060101010101" charset="-122"/>
                        </a:rPr>
                        <a:t>元服务偏好的无人机辅助MEC网络中的分布式多无人机轨迹控制，从而同时最小化地面用户的短期计算成本和无人机的长期计算成本。</a:t>
                      </a:r>
                      <a:endParaRPr lang="zh-CN" altLang="en-US">
                        <a:solidFill>
                          <a:schemeClr val="tx1"/>
                        </a:solidFill>
                        <a:latin typeface="仿宋" panose="02010609060101010101" charset="-122"/>
                        <a:ea typeface="仿宋" panose="02010609060101010101" charset="-122"/>
                        <a:cs typeface="仿宋" panose="02010609060101010101" charset="-122"/>
                      </a:endParaRPr>
                    </a:p>
                  </a:txBody>
                  <a:tcPr/>
                </a:tc>
                <a:tc>
                  <a:txBody>
                    <a:bodyPr/>
                    <a:lstStyle/>
                    <a:p>
                      <a:r>
                        <a:rPr lang="zh-CN" altLang="en-US" sz="1800" b="0" i="0" kern="1200">
                          <a:solidFill>
                            <a:schemeClr val="tx1"/>
                          </a:solidFill>
                          <a:latin typeface="仿宋" panose="02010609060101010101" charset="-122"/>
                          <a:ea typeface="仿宋" panose="02010609060101010101" charset="-122"/>
                          <a:cs typeface="仿宋" panose="02010609060101010101" charset="-122"/>
                        </a:rPr>
                        <a:t>对现有的无人机辅助MEC研究进行了扩展，考虑了更为复杂和现实的情景。本文考虑了多个服务提供商（SP）、不同的服务类型以及地面用户具有随时间变化的非二</a:t>
                      </a:r>
                      <a:r>
                        <a:rPr lang="zh-CN" altLang="en-US" sz="1800" b="0" i="0" kern="1200">
                          <a:solidFill>
                            <a:schemeClr val="tx1"/>
                          </a:solidFill>
                          <a:latin typeface="仿宋" panose="02010609060101010101" charset="-122"/>
                          <a:ea typeface="仿宋" panose="02010609060101010101" charset="-122"/>
                          <a:cs typeface="仿宋" panose="02010609060101010101" charset="-122"/>
                        </a:rPr>
                        <a:t>元的服务偏好。</a:t>
                      </a:r>
                      <a:endParaRPr lang="zh-CN" altLang="en-US" sz="1800" b="0" i="0" kern="1200">
                        <a:solidFill>
                          <a:schemeClr val="tx1"/>
                        </a:solidFill>
                        <a:latin typeface="仿宋" panose="02010609060101010101" charset="-122"/>
                        <a:ea typeface="仿宋" panose="02010609060101010101" charset="-122"/>
                        <a:cs typeface="仿宋" panose="02010609060101010101" charset="-122"/>
                      </a:endParaRPr>
                    </a:p>
                  </a:txBody>
                  <a:tcPr/>
                </a:tc>
              </a:tr>
              <a:tr h="1089660">
                <a:tc>
                  <a:txBody>
                    <a:bodyPr/>
                    <a:lstStyle/>
                    <a:p>
                      <a:r>
                        <a:rPr lang="zh-CN" altLang="en-US">
                          <a:solidFill>
                            <a:schemeClr val="tx1"/>
                          </a:solidFill>
                          <a:latin typeface="仿宋" panose="02010609060101010101" charset="-122"/>
                          <a:ea typeface="仿宋" panose="02010609060101010101" charset="-122"/>
                          <a:cs typeface="仿宋" panose="02010609060101010101" charset="-122"/>
                        </a:rPr>
                        <a:t>为多个SP的博弈提供一种可行的多智能体深度强化学习（DRL）方法，为多个SP部署多个无人机为地面用户提供服务。</a:t>
                      </a:r>
                      <a:endParaRPr lang="zh-CN" altLang="en-US">
                        <a:solidFill>
                          <a:schemeClr val="tx1"/>
                        </a:solidFill>
                        <a:latin typeface="仿宋" panose="02010609060101010101" charset="-122"/>
                        <a:ea typeface="仿宋" panose="02010609060101010101" charset="-122"/>
                        <a:cs typeface="仿宋" panose="02010609060101010101" charset="-122"/>
                      </a:endParaRPr>
                    </a:p>
                  </a:txBody>
                  <a:tcPr/>
                </a:tc>
                <a:tc>
                  <a:txBody>
                    <a:bodyPr/>
                    <a:lstStyle/>
                    <a:p>
                      <a:pPr algn="l">
                        <a:buClrTx/>
                        <a:buSzTx/>
                        <a:buFontTx/>
                      </a:pPr>
                      <a:r>
                        <a:rPr lang="zh-CN" altLang="en-US" sz="1800" b="0" i="0" kern="1200">
                          <a:solidFill>
                            <a:schemeClr val="tx1"/>
                          </a:solidFill>
                          <a:latin typeface="仿宋" panose="02010609060101010101" charset="-122"/>
                          <a:ea typeface="仿宋" panose="02010609060101010101" charset="-122"/>
                          <a:cs typeface="仿宋" panose="02010609060101010101" charset="-122"/>
                        </a:rPr>
                        <a:t>针对多SP</a:t>
                      </a:r>
                      <a:r>
                        <a:rPr lang="zh-CN" altLang="en-US" sz="1800" b="0" i="0" kern="1200">
                          <a:solidFill>
                            <a:schemeClr val="tx1"/>
                          </a:solidFill>
                          <a:latin typeface="仿宋" panose="02010609060101010101" charset="-122"/>
                          <a:ea typeface="仿宋" panose="02010609060101010101" charset="-122"/>
                          <a:cs typeface="仿宋" panose="02010609060101010101" charset="-122"/>
                        </a:rPr>
                        <a:t>和多无人机的场景，提出了一个基于多智能体深度强化学习的分布式多无人机轨迹优化算法。该算法仅基于局部观察来执行飞行动作，能够实现长期计算成本和用户计算成本的同时最小化。</a:t>
                      </a:r>
                      <a:endParaRPr lang="zh-CN" altLang="en-US" sz="1800" b="0" i="0" kern="1200">
                        <a:solidFill>
                          <a:schemeClr val="tx1"/>
                        </a:solidFill>
                        <a:latin typeface="仿宋" panose="02010609060101010101" charset="-122"/>
                        <a:ea typeface="仿宋" panose="02010609060101010101" charset="-122"/>
                        <a:cs typeface="仿宋" panose="02010609060101010101" charset="-122"/>
                      </a:endParaRPr>
                    </a:p>
                  </a:txBody>
                  <a:tcPr/>
                </a:tc>
              </a:tr>
              <a:tr h="1273810">
                <a:tc>
                  <a:txBody>
                    <a:bodyPr/>
                    <a:lstStyle/>
                    <a:p>
                      <a:pPr algn="l">
                        <a:buClrTx/>
                        <a:buSzTx/>
                        <a:buFontTx/>
                      </a:pPr>
                      <a:r>
                        <a:rPr lang="zh-CN" altLang="en-US">
                          <a:solidFill>
                            <a:schemeClr val="tx1"/>
                          </a:solidFill>
                          <a:latin typeface="仿宋" panose="02010609060101010101" charset="-122"/>
                          <a:ea typeface="仿宋" panose="02010609060101010101" charset="-122"/>
                          <a:cs typeface="仿宋" panose="02010609060101010101" charset="-122"/>
                        </a:rPr>
                        <a:t>实现无人机的去中心化轨迹控制，每个SP在执行无人机飞行动作时不知道用户的服务偏好或其他SP的策略，即仅基于无人机的本地观测。</a:t>
                      </a:r>
                      <a:endParaRPr lang="zh-CN" altLang="en-US">
                        <a:solidFill>
                          <a:schemeClr val="tx1"/>
                        </a:solidFill>
                        <a:latin typeface="仿宋" panose="02010609060101010101" charset="-122"/>
                        <a:ea typeface="仿宋" panose="02010609060101010101" charset="-122"/>
                        <a:cs typeface="仿宋" panose="02010609060101010101" charset="-122"/>
                      </a:endParaRPr>
                    </a:p>
                  </a:txBody>
                  <a:tcPr/>
                </a:tc>
                <a:tc>
                  <a:txBody>
                    <a:bodyPr/>
                    <a:lstStyle/>
                    <a:p>
                      <a:r>
                        <a:rPr lang="zh-CN" altLang="en-US" sz="1800" b="0" i="0" kern="1200">
                          <a:solidFill>
                            <a:schemeClr val="tx1"/>
                          </a:solidFill>
                          <a:latin typeface="仿宋" panose="02010609060101010101" charset="-122"/>
                          <a:ea typeface="仿宋" panose="02010609060101010101" charset="-122"/>
                          <a:cs typeface="仿宋" panose="02010609060101010101" charset="-122"/>
                        </a:rPr>
                        <a:t>本文建立了通信、计算和飞行模型，并提出了两个问题：用户的短期计算成本最小化问题和无人机的长期计算成本最小化问题。</a:t>
                      </a:r>
                      <a:endParaRPr lang="zh-CN" altLang="en-US" sz="1800" b="0" i="0" kern="1200">
                        <a:solidFill>
                          <a:schemeClr val="tx1"/>
                        </a:solidFill>
                        <a:latin typeface="仿宋" panose="02010609060101010101" charset="-122"/>
                        <a:ea typeface="仿宋" panose="02010609060101010101" charset="-122"/>
                        <a:cs typeface="仿宋" panose="02010609060101010101" charset="-122"/>
                      </a:endParaRPr>
                    </a:p>
                  </a:txBody>
                  <a:tcPr/>
                </a:tc>
              </a:tr>
            </a:tbl>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6350" y="6588152"/>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1" i="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2</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70485"/>
            <a:ext cx="1916430"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buClrTx/>
              <a:buSzTx/>
              <a:buFontTx/>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相关模型</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pic>
        <p:nvPicPr>
          <p:cNvPr id="2" name="图片 1"/>
          <p:cNvPicPr>
            <a:picLocks noChangeAspect="1"/>
          </p:cNvPicPr>
          <p:nvPr/>
        </p:nvPicPr>
        <p:blipFill>
          <a:blip r:embed="rId5"/>
          <a:stretch>
            <a:fillRect/>
          </a:stretch>
        </p:blipFill>
        <p:spPr>
          <a:xfrm>
            <a:off x="7613650" y="1205230"/>
            <a:ext cx="3790950" cy="3509645"/>
          </a:xfrm>
          <a:prstGeom prst="rect">
            <a:avLst/>
          </a:prstGeom>
        </p:spPr>
      </p:pic>
      <p:pic>
        <p:nvPicPr>
          <p:cNvPr id="3" name="图片 2"/>
          <p:cNvPicPr>
            <a:picLocks noChangeAspect="1"/>
          </p:cNvPicPr>
          <p:nvPr/>
        </p:nvPicPr>
        <p:blipFill>
          <a:blip r:embed="rId6"/>
          <a:stretch>
            <a:fillRect/>
          </a:stretch>
        </p:blipFill>
        <p:spPr>
          <a:xfrm>
            <a:off x="1376680" y="2436495"/>
            <a:ext cx="5193665" cy="474345"/>
          </a:xfrm>
          <a:prstGeom prst="rect">
            <a:avLst/>
          </a:prstGeom>
        </p:spPr>
      </p:pic>
      <p:sp>
        <p:nvSpPr>
          <p:cNvPr id="8" name="文本框 7"/>
          <p:cNvSpPr txBox="1"/>
          <p:nvPr/>
        </p:nvSpPr>
        <p:spPr>
          <a:xfrm>
            <a:off x="927100" y="3860800"/>
            <a:ext cx="6096000" cy="368300"/>
          </a:xfrm>
          <a:prstGeom prst="rect">
            <a:avLst/>
          </a:prstGeom>
          <a:noFill/>
        </p:spPr>
        <p:txBody>
          <a:bodyPr wrap="square" rtlCol="0" anchor="t">
            <a:spAutoFit/>
          </a:bodyPr>
          <a:p>
            <a:r>
              <a:rPr lang="zh-CN" altLang="en-US">
                <a:latin typeface="仿宋" panose="02010609060101010101" charset="-122"/>
                <a:ea typeface="仿宋" panose="02010609060101010101" charset="-122"/>
                <a:cs typeface="仿宋" panose="02010609060101010101" charset="-122"/>
              </a:rPr>
              <a:t>用户i在时隙t生成的计算任务定义：</a:t>
            </a:r>
            <a:endParaRPr lang="zh-CN" altLang="en-US">
              <a:latin typeface="仿宋" panose="02010609060101010101" charset="-122"/>
              <a:ea typeface="仿宋" panose="02010609060101010101" charset="-122"/>
              <a:cs typeface="仿宋" panose="02010609060101010101" charset="-122"/>
            </a:endParaRPr>
          </a:p>
        </p:txBody>
      </p:sp>
      <p:pic>
        <p:nvPicPr>
          <p:cNvPr id="9" name="图片 8"/>
          <p:cNvPicPr>
            <a:picLocks noChangeAspect="1"/>
          </p:cNvPicPr>
          <p:nvPr/>
        </p:nvPicPr>
        <p:blipFill>
          <a:blip r:embed="rId7"/>
          <a:stretch>
            <a:fillRect/>
          </a:stretch>
        </p:blipFill>
        <p:spPr>
          <a:xfrm>
            <a:off x="1247140" y="4396740"/>
            <a:ext cx="5046980" cy="430530"/>
          </a:xfrm>
          <a:prstGeom prst="rect">
            <a:avLst/>
          </a:prstGeom>
        </p:spPr>
      </p:pic>
      <p:sp>
        <p:nvSpPr>
          <p:cNvPr id="4" name="文本框 3"/>
          <p:cNvSpPr txBox="1"/>
          <p:nvPr/>
        </p:nvSpPr>
        <p:spPr>
          <a:xfrm>
            <a:off x="927100" y="1101090"/>
            <a:ext cx="6096000" cy="922020"/>
          </a:xfrm>
          <a:prstGeom prst="rect">
            <a:avLst/>
          </a:prstGeom>
          <a:noFill/>
        </p:spPr>
        <p:txBody>
          <a:bodyPr wrap="square" rtlCol="0" anchor="t">
            <a:spAutoFit/>
          </a:bodyPr>
          <a:p>
            <a:r>
              <a:rPr lang="zh-CN" altLang="en-US">
                <a:latin typeface="仿宋" panose="02010609060101010101" charset="-122"/>
                <a:ea typeface="仿宋" panose="02010609060101010101" charset="-122"/>
                <a:cs typeface="仿宋" panose="02010609060101010101" charset="-122"/>
              </a:rPr>
              <a:t>用户生成计算任务时，会为每种服务类型生成一个[0, 1]范围内的服务偏好变量。用户的服务偏好是概率性的而不是二元性的，</a:t>
            </a:r>
            <a:r>
              <a:rPr lang="zh-CN" altLang="en-US">
                <a:solidFill>
                  <a:srgbClr val="FF0000"/>
                </a:solidFill>
                <a:latin typeface="仿宋" panose="02010609060101010101" charset="-122"/>
                <a:ea typeface="仿宋" panose="02010609060101010101" charset="-122"/>
                <a:cs typeface="仿宋" panose="02010609060101010101" charset="-122"/>
              </a:rPr>
              <a:t>定义用户i的服务偏好：</a:t>
            </a:r>
            <a:endParaRPr lang="zh-CN" altLang="en-US">
              <a:solidFill>
                <a:srgbClr val="FF0000"/>
              </a:solidFill>
              <a:latin typeface="仿宋" panose="02010609060101010101" charset="-122"/>
              <a:ea typeface="仿宋" panose="02010609060101010101" charset="-122"/>
              <a:cs typeface="仿宋" panose="02010609060101010101" charset="-122"/>
            </a:endParaRPr>
          </a:p>
        </p:txBody>
      </p:sp>
      <p:sp>
        <p:nvSpPr>
          <p:cNvPr id="35" name="圆角矩形 18"/>
          <p:cNvSpPr/>
          <p:nvPr/>
        </p:nvSpPr>
        <p:spPr>
          <a:xfrm>
            <a:off x="2197100" y="4447540"/>
            <a:ext cx="528955" cy="379730"/>
          </a:xfrm>
          <a:prstGeom prst="roundRect">
            <a:avLst/>
          </a:prstGeom>
          <a:noFill/>
          <a:ln>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kumimoji="1" lang="zh-CN" altLang="en-US"/>
          </a:p>
        </p:txBody>
      </p:sp>
      <p:sp>
        <p:nvSpPr>
          <p:cNvPr id="5" name="文本框 4"/>
          <p:cNvSpPr txBox="1"/>
          <p:nvPr/>
        </p:nvSpPr>
        <p:spPr>
          <a:xfrm>
            <a:off x="339090" y="5419090"/>
            <a:ext cx="1793875" cy="843280"/>
          </a:xfrm>
          <a:prstGeom prst="rect">
            <a:avLst/>
          </a:prstGeom>
          <a:noFill/>
        </p:spPr>
        <p:txBody>
          <a:bodyPr wrap="square" rtlCol="0" anchor="t">
            <a:noAutofit/>
          </a:bodyPr>
          <a:p>
            <a:r>
              <a:rPr lang="zh-CN" altLang="en-US">
                <a:latin typeface="仿宋" panose="02010609060101010101" charset="-122"/>
                <a:ea typeface="仿宋" panose="02010609060101010101" charset="-122"/>
                <a:cs typeface="仿宋" panose="02010609060101010101" charset="-122"/>
              </a:rPr>
              <a:t>表示计算</a:t>
            </a:r>
            <a:r>
              <a:rPr lang="zh-CN" altLang="en-US">
                <a:latin typeface="仿宋" panose="02010609060101010101" charset="-122"/>
                <a:ea typeface="仿宋" panose="02010609060101010101" charset="-122"/>
                <a:cs typeface="仿宋" panose="02010609060101010101" charset="-122"/>
              </a:rPr>
              <a:t>任务在时隙t的数据大小</a:t>
            </a:r>
            <a:endParaRPr lang="zh-CN" altLang="en-US">
              <a:latin typeface="仿宋" panose="02010609060101010101" charset="-122"/>
              <a:ea typeface="仿宋" panose="02010609060101010101" charset="-122"/>
              <a:cs typeface="仿宋" panose="02010609060101010101" charset="-122"/>
            </a:endParaRPr>
          </a:p>
        </p:txBody>
      </p:sp>
      <p:sp>
        <p:nvSpPr>
          <p:cNvPr id="15" name="矩形: 圆角 46"/>
          <p:cNvSpPr/>
          <p:nvPr/>
        </p:nvSpPr>
        <p:spPr>
          <a:xfrm>
            <a:off x="2214880" y="5367655"/>
            <a:ext cx="1713230" cy="7435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6" name="直线连接符 31"/>
          <p:cNvCxnSpPr>
            <a:stCxn id="5" idx="0"/>
            <a:endCxn id="35" idx="2"/>
          </p:cNvCxnSpPr>
          <p:nvPr/>
        </p:nvCxnSpPr>
        <p:spPr>
          <a:xfrm flipV="1">
            <a:off x="1236314" y="4827079"/>
            <a:ext cx="1225550" cy="591820"/>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270125" y="5419090"/>
            <a:ext cx="1657985" cy="645160"/>
          </a:xfrm>
          <a:prstGeom prst="rect">
            <a:avLst/>
          </a:prstGeom>
          <a:noFill/>
        </p:spPr>
        <p:txBody>
          <a:bodyPr wrap="square" rtlCol="0" anchor="t">
            <a:spAutoFit/>
          </a:bodyPr>
          <a:p>
            <a:r>
              <a:rPr lang="zh-CN" altLang="en-US">
                <a:latin typeface="仿宋" panose="02010609060101010101" charset="-122"/>
                <a:ea typeface="仿宋" panose="02010609060101010101" charset="-122"/>
                <a:cs typeface="仿宋" panose="02010609060101010101" charset="-122"/>
              </a:rPr>
              <a:t>计算任务</a:t>
            </a:r>
            <a:r>
              <a:rPr lang="zh-CN" altLang="en-US">
                <a:latin typeface="仿宋" panose="02010609060101010101" charset="-122"/>
                <a:ea typeface="仿宋" panose="02010609060101010101" charset="-122"/>
                <a:cs typeface="仿宋" panose="02010609060101010101" charset="-122"/>
              </a:rPr>
              <a:t>所需的执行时间</a:t>
            </a:r>
            <a:endParaRPr lang="zh-CN" altLang="en-US">
              <a:latin typeface="仿宋" panose="02010609060101010101" charset="-122"/>
              <a:ea typeface="仿宋" panose="02010609060101010101" charset="-122"/>
              <a:cs typeface="仿宋" panose="02010609060101010101" charset="-122"/>
            </a:endParaRPr>
          </a:p>
        </p:txBody>
      </p:sp>
      <p:sp>
        <p:nvSpPr>
          <p:cNvPr id="10" name="矩形: 圆角 46"/>
          <p:cNvSpPr/>
          <p:nvPr/>
        </p:nvSpPr>
        <p:spPr>
          <a:xfrm>
            <a:off x="379730" y="5367655"/>
            <a:ext cx="1753870" cy="9537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圆角矩形 18"/>
          <p:cNvSpPr/>
          <p:nvPr/>
        </p:nvSpPr>
        <p:spPr>
          <a:xfrm>
            <a:off x="2806700" y="4445000"/>
            <a:ext cx="528955" cy="379730"/>
          </a:xfrm>
          <a:prstGeom prst="roundRect">
            <a:avLst/>
          </a:prstGeom>
          <a:noFill/>
          <a:ln>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kumimoji="1" lang="zh-CN" altLang="en-US"/>
          </a:p>
        </p:txBody>
      </p:sp>
      <p:cxnSp>
        <p:nvCxnSpPr>
          <p:cNvPr id="12" name="直线连接符 31"/>
          <p:cNvCxnSpPr>
            <a:stCxn id="6" idx="0"/>
            <a:endCxn id="11" idx="2"/>
          </p:cNvCxnSpPr>
          <p:nvPr/>
        </p:nvCxnSpPr>
        <p:spPr>
          <a:xfrm flipH="1" flipV="1">
            <a:off x="3071464" y="4824539"/>
            <a:ext cx="27940" cy="594360"/>
          </a:xfrm>
          <a:prstGeom prst="line">
            <a:avLst/>
          </a:prstGeom>
        </p:spPr>
        <p:style>
          <a:lnRef idx="1">
            <a:schemeClr val="accent1"/>
          </a:lnRef>
          <a:fillRef idx="0">
            <a:schemeClr val="accent1"/>
          </a:fillRef>
          <a:effectRef idx="0">
            <a:schemeClr val="accent1"/>
          </a:effectRef>
          <a:fontRef idx="minor">
            <a:schemeClr val="tx1"/>
          </a:fontRef>
        </p:style>
      </p:cxnSp>
      <p:sp>
        <p:nvSpPr>
          <p:cNvPr id="13" name="圆角矩形 18"/>
          <p:cNvSpPr/>
          <p:nvPr/>
        </p:nvSpPr>
        <p:spPr>
          <a:xfrm>
            <a:off x="3378835" y="4447540"/>
            <a:ext cx="528955" cy="379730"/>
          </a:xfrm>
          <a:prstGeom prst="roundRect">
            <a:avLst/>
          </a:prstGeom>
          <a:noFill/>
          <a:ln>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kumimoji="1" lang="zh-CN" altLang="en-US"/>
          </a:p>
        </p:txBody>
      </p:sp>
      <p:sp>
        <p:nvSpPr>
          <p:cNvPr id="17" name="文本框 16"/>
          <p:cNvSpPr txBox="1"/>
          <p:nvPr/>
        </p:nvSpPr>
        <p:spPr>
          <a:xfrm>
            <a:off x="4297045" y="5444490"/>
            <a:ext cx="1712595" cy="774065"/>
          </a:xfrm>
          <a:prstGeom prst="rect">
            <a:avLst/>
          </a:prstGeom>
          <a:noFill/>
        </p:spPr>
        <p:txBody>
          <a:bodyPr wrap="square" rtlCol="0" anchor="t">
            <a:noAutofit/>
          </a:bodyPr>
          <a:p>
            <a:r>
              <a:rPr lang="zh-CN" altLang="en-US">
                <a:latin typeface="仿宋" panose="02010609060101010101" charset="-122"/>
                <a:ea typeface="仿宋" panose="02010609060101010101" charset="-122"/>
                <a:cs typeface="仿宋" panose="02010609060101010101" charset="-122"/>
              </a:rPr>
              <a:t>用户i对各种类型的服务偏好</a:t>
            </a:r>
            <a:endParaRPr lang="en-US" altLang="zh-CN">
              <a:latin typeface="仿宋" panose="02010609060101010101" charset="-122"/>
              <a:ea typeface="仿宋" panose="02010609060101010101" charset="-122"/>
              <a:cs typeface="仿宋" panose="02010609060101010101" charset="-122"/>
            </a:endParaRPr>
          </a:p>
        </p:txBody>
      </p:sp>
      <p:sp>
        <p:nvSpPr>
          <p:cNvPr id="18" name="矩形: 圆角 46"/>
          <p:cNvSpPr/>
          <p:nvPr/>
        </p:nvSpPr>
        <p:spPr>
          <a:xfrm>
            <a:off x="4297045" y="5419090"/>
            <a:ext cx="1626235" cy="79946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9" name="直线连接符 31"/>
          <p:cNvCxnSpPr>
            <a:stCxn id="18" idx="0"/>
            <a:endCxn id="13" idx="2"/>
          </p:cNvCxnSpPr>
          <p:nvPr/>
        </p:nvCxnSpPr>
        <p:spPr>
          <a:xfrm flipH="1" flipV="1">
            <a:off x="3643599" y="4827079"/>
            <a:ext cx="1466850" cy="59182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6350" y="6588152"/>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1" i="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2</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70485"/>
            <a:ext cx="8277860"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buClrTx/>
              <a:buSzTx/>
              <a:buFontTx/>
              <a:defRPr/>
            </a:pPr>
            <a:r>
              <a:rPr sz="2800" b="1" dirty="0">
                <a:effectLst>
                  <a:outerShdw blurRad="38100" dist="19050" dir="2700000" algn="tl" rotWithShape="0">
                    <a:schemeClr val="dk1">
                      <a:alpha val="40000"/>
                    </a:schemeClr>
                  </a:outerShdw>
                </a:effectLst>
                <a:latin typeface="+mn-lt"/>
                <a:ea typeface="+mn-ea"/>
                <a:cs typeface="+mn-cs"/>
                <a:sym typeface="+mn-ea"/>
              </a:rPr>
              <a:t>Communication Model</a:t>
            </a:r>
            <a:endParaRPr kumimoji="0" sz="2800" b="1" i="0" u="none" strike="noStrike" kern="1200" cap="none" normalizeH="0" baseline="0" dirty="0">
              <a:solidFill>
                <a:schemeClr val="tx1"/>
              </a:solidFill>
              <a:effectLst>
                <a:outerShdw blurRad="38100" dist="19050" dir="2700000" algn="tl" rotWithShape="0">
                  <a:schemeClr val="dk1">
                    <a:alpha val="40000"/>
                  </a:schemeClr>
                </a:outerShdw>
              </a:effectLst>
              <a:latin typeface="+mn-lt"/>
              <a:ea typeface="+mn-ea"/>
              <a:cs typeface="+mn-cs"/>
            </a:endParaRPr>
          </a:p>
        </p:txBody>
      </p:sp>
      <p:pic>
        <p:nvPicPr>
          <p:cNvPr id="2" name="图片 1"/>
          <p:cNvPicPr>
            <a:picLocks noChangeAspect="1"/>
          </p:cNvPicPr>
          <p:nvPr/>
        </p:nvPicPr>
        <p:blipFill>
          <a:blip r:embed="rId5"/>
          <a:srcRect r="22289"/>
          <a:stretch>
            <a:fillRect/>
          </a:stretch>
        </p:blipFill>
        <p:spPr>
          <a:xfrm>
            <a:off x="840105" y="3204210"/>
            <a:ext cx="4000500" cy="631190"/>
          </a:xfrm>
          <a:prstGeom prst="rect">
            <a:avLst/>
          </a:prstGeom>
        </p:spPr>
      </p:pic>
      <p:sp>
        <p:nvSpPr>
          <p:cNvPr id="3" name="文本框 2"/>
          <p:cNvSpPr txBox="1"/>
          <p:nvPr/>
        </p:nvSpPr>
        <p:spPr>
          <a:xfrm>
            <a:off x="660400" y="1475105"/>
            <a:ext cx="4064000" cy="368300"/>
          </a:xfrm>
          <a:prstGeom prst="rect">
            <a:avLst/>
          </a:prstGeom>
          <a:noFill/>
        </p:spPr>
        <p:txBody>
          <a:bodyPr wrap="square" rtlCol="0">
            <a:spAutoFit/>
          </a:bodyPr>
          <a:p>
            <a:r>
              <a:rPr lang="zh-CN" altLang="en-US">
                <a:latin typeface="仿宋" panose="02010609060101010101" charset="-122"/>
                <a:ea typeface="仿宋" panose="02010609060101010101" charset="-122"/>
                <a:cs typeface="仿宋" panose="02010609060101010101" charset="-122"/>
              </a:rPr>
              <a:t>上行数据传输速率ˆrij(t)定义如下：</a:t>
            </a:r>
            <a:endParaRPr lang="zh-CN" altLang="en-US">
              <a:latin typeface="仿宋" panose="02010609060101010101" charset="-122"/>
              <a:ea typeface="仿宋" panose="02010609060101010101" charset="-122"/>
              <a:cs typeface="仿宋" panose="02010609060101010101" charset="-122"/>
            </a:endParaRPr>
          </a:p>
        </p:txBody>
      </p:sp>
      <p:sp>
        <p:nvSpPr>
          <p:cNvPr id="35" name="圆角矩形 18"/>
          <p:cNvSpPr/>
          <p:nvPr/>
        </p:nvSpPr>
        <p:spPr>
          <a:xfrm>
            <a:off x="1696720" y="3318510"/>
            <a:ext cx="405130" cy="328930"/>
          </a:xfrm>
          <a:prstGeom prst="roundRect">
            <a:avLst/>
          </a:prstGeom>
          <a:noFill/>
          <a:ln>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kumimoji="1" lang="zh-CN" altLang="en-US"/>
          </a:p>
        </p:txBody>
      </p:sp>
      <p:sp>
        <p:nvSpPr>
          <p:cNvPr id="47" name="矩形: 圆角 46"/>
          <p:cNvSpPr/>
          <p:nvPr/>
        </p:nvSpPr>
        <p:spPr>
          <a:xfrm>
            <a:off x="660400" y="4117340"/>
            <a:ext cx="1193165" cy="41465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660400" y="4117340"/>
            <a:ext cx="1263015" cy="362585"/>
          </a:xfrm>
          <a:prstGeom prst="rect">
            <a:avLst/>
          </a:prstGeom>
          <a:noFill/>
        </p:spPr>
        <p:txBody>
          <a:bodyPr wrap="square" rtlCol="0">
            <a:noAutofit/>
          </a:bodyPr>
          <a:p>
            <a:r>
              <a:rPr lang="zh-CN" altLang="en-US">
                <a:latin typeface="仿宋" panose="02010609060101010101" charset="-122"/>
                <a:ea typeface="仿宋" panose="02010609060101010101" charset="-122"/>
                <a:cs typeface="仿宋" panose="02010609060101010101" charset="-122"/>
              </a:rPr>
              <a:t>信道带宽</a:t>
            </a:r>
            <a:endParaRPr lang="zh-CN" altLang="en-US">
              <a:latin typeface="仿宋" panose="02010609060101010101" charset="-122"/>
              <a:ea typeface="仿宋" panose="02010609060101010101" charset="-122"/>
              <a:cs typeface="仿宋" panose="02010609060101010101" charset="-122"/>
            </a:endParaRPr>
          </a:p>
        </p:txBody>
      </p:sp>
      <p:cxnSp>
        <p:nvCxnSpPr>
          <p:cNvPr id="37" name="直线连接符 31"/>
          <p:cNvCxnSpPr>
            <a:stCxn id="35" idx="2"/>
            <a:endCxn id="7" idx="0"/>
          </p:cNvCxnSpPr>
          <p:nvPr/>
        </p:nvCxnSpPr>
        <p:spPr>
          <a:xfrm flipH="1">
            <a:off x="1292194" y="3647249"/>
            <a:ext cx="607060" cy="469900"/>
          </a:xfrm>
          <a:prstGeom prst="line">
            <a:avLst/>
          </a:prstGeom>
        </p:spPr>
        <p:style>
          <a:lnRef idx="1">
            <a:schemeClr val="accent1"/>
          </a:lnRef>
          <a:fillRef idx="0">
            <a:schemeClr val="accent1"/>
          </a:fillRef>
          <a:effectRef idx="0">
            <a:schemeClr val="accent1"/>
          </a:effectRef>
          <a:fontRef idx="minor">
            <a:schemeClr val="tx1"/>
          </a:fontRef>
        </p:style>
      </p:cxnSp>
      <p:sp>
        <p:nvSpPr>
          <p:cNvPr id="12" name="圆角矩形 18"/>
          <p:cNvSpPr/>
          <p:nvPr/>
        </p:nvSpPr>
        <p:spPr>
          <a:xfrm>
            <a:off x="3703320" y="3167380"/>
            <a:ext cx="534035" cy="328930"/>
          </a:xfrm>
          <a:prstGeom prst="roundRect">
            <a:avLst/>
          </a:prstGeom>
          <a:noFill/>
          <a:ln>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kumimoji="1" lang="zh-CN" altLang="en-US"/>
          </a:p>
        </p:txBody>
      </p:sp>
      <p:sp>
        <p:nvSpPr>
          <p:cNvPr id="13" name="文本框 12"/>
          <p:cNvSpPr txBox="1"/>
          <p:nvPr/>
        </p:nvSpPr>
        <p:spPr>
          <a:xfrm>
            <a:off x="1528445" y="2234565"/>
            <a:ext cx="1541780" cy="645160"/>
          </a:xfrm>
          <a:prstGeom prst="rect">
            <a:avLst/>
          </a:prstGeom>
          <a:noFill/>
        </p:spPr>
        <p:txBody>
          <a:bodyPr wrap="square" rtlCol="0">
            <a:spAutoFit/>
          </a:bodyPr>
          <a:p>
            <a:r>
              <a:rPr lang="zh-CN" altLang="en-US">
                <a:latin typeface="仿宋" panose="02010609060101010101" charset="-122"/>
                <a:ea typeface="仿宋" panose="02010609060101010101" charset="-122"/>
                <a:cs typeface="仿宋" panose="02010609060101010101" charset="-122"/>
              </a:rPr>
              <a:t>用户i在时隙t的发射功率</a:t>
            </a:r>
            <a:endParaRPr lang="zh-CN" altLang="en-US"/>
          </a:p>
        </p:txBody>
      </p:sp>
      <p:sp>
        <p:nvSpPr>
          <p:cNvPr id="15" name="矩形: 圆角 46"/>
          <p:cNvSpPr/>
          <p:nvPr/>
        </p:nvSpPr>
        <p:spPr>
          <a:xfrm>
            <a:off x="1528445" y="2274570"/>
            <a:ext cx="1541780" cy="5651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v</a:t>
            </a:r>
            <a:endParaRPr lang="en-US" altLang="zh-CN"/>
          </a:p>
        </p:txBody>
      </p:sp>
      <p:cxnSp>
        <p:nvCxnSpPr>
          <p:cNvPr id="16" name="直线连接符 31"/>
          <p:cNvCxnSpPr>
            <a:stCxn id="15" idx="3"/>
            <a:endCxn id="12" idx="0"/>
          </p:cNvCxnSpPr>
          <p:nvPr/>
        </p:nvCxnSpPr>
        <p:spPr>
          <a:xfrm>
            <a:off x="3070194" y="2556954"/>
            <a:ext cx="900430" cy="610235"/>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069465" y="4872990"/>
            <a:ext cx="1775460" cy="730885"/>
          </a:xfrm>
          <a:prstGeom prst="rect">
            <a:avLst/>
          </a:prstGeom>
          <a:noFill/>
        </p:spPr>
        <p:txBody>
          <a:bodyPr wrap="square" rtlCol="0" anchor="t">
            <a:noAutofit/>
          </a:bodyPr>
          <a:p>
            <a:pPr algn="l">
              <a:buClrTx/>
              <a:buSzTx/>
              <a:buFontTx/>
            </a:pPr>
            <a:r>
              <a:rPr lang="zh-CN" altLang="en-US">
                <a:latin typeface="仿宋" panose="02010609060101010101" charset="-122"/>
                <a:ea typeface="仿宋" panose="02010609060101010101" charset="-122"/>
                <a:cs typeface="仿宋" panose="02010609060101010101" charset="-122"/>
              </a:rPr>
              <a:t>无人机j在t时隙的悬停高度</a:t>
            </a:r>
            <a:endParaRPr lang="zh-CN" altLang="en-US">
              <a:latin typeface="仿宋" panose="02010609060101010101" charset="-122"/>
              <a:ea typeface="仿宋" panose="02010609060101010101" charset="-122"/>
              <a:cs typeface="仿宋" panose="02010609060101010101" charset="-122"/>
            </a:endParaRPr>
          </a:p>
        </p:txBody>
      </p:sp>
      <p:sp>
        <p:nvSpPr>
          <p:cNvPr id="18" name="矩形: 圆角 46"/>
          <p:cNvSpPr/>
          <p:nvPr/>
        </p:nvSpPr>
        <p:spPr>
          <a:xfrm>
            <a:off x="3702685" y="4318635"/>
            <a:ext cx="1541780" cy="5651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9" name="直线连接符 31"/>
          <p:cNvCxnSpPr>
            <a:stCxn id="20" idx="2"/>
            <a:endCxn id="24" idx="0"/>
          </p:cNvCxnSpPr>
          <p:nvPr/>
        </p:nvCxnSpPr>
        <p:spPr>
          <a:xfrm flipH="1">
            <a:off x="2840324" y="3832034"/>
            <a:ext cx="546100" cy="1097280"/>
          </a:xfrm>
          <a:prstGeom prst="line">
            <a:avLst/>
          </a:prstGeom>
        </p:spPr>
        <p:style>
          <a:lnRef idx="1">
            <a:schemeClr val="accent1"/>
          </a:lnRef>
          <a:fillRef idx="0">
            <a:schemeClr val="accent1"/>
          </a:fillRef>
          <a:effectRef idx="0">
            <a:schemeClr val="accent1"/>
          </a:effectRef>
          <a:fontRef idx="minor">
            <a:schemeClr val="tx1"/>
          </a:fontRef>
        </p:style>
      </p:cxnSp>
      <p:sp>
        <p:nvSpPr>
          <p:cNvPr id="20" name="圆角矩形 18"/>
          <p:cNvSpPr/>
          <p:nvPr/>
        </p:nvSpPr>
        <p:spPr>
          <a:xfrm>
            <a:off x="3070225" y="3510280"/>
            <a:ext cx="632460" cy="321945"/>
          </a:xfrm>
          <a:prstGeom prst="roundRect">
            <a:avLst/>
          </a:prstGeom>
          <a:noFill/>
          <a:ln>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kumimoji="1" lang="zh-CN" altLang="en-US"/>
          </a:p>
        </p:txBody>
      </p:sp>
      <p:sp>
        <p:nvSpPr>
          <p:cNvPr id="21" name="文本框 20"/>
          <p:cNvSpPr txBox="1"/>
          <p:nvPr/>
        </p:nvSpPr>
        <p:spPr>
          <a:xfrm>
            <a:off x="3703320" y="4285615"/>
            <a:ext cx="1739900" cy="645160"/>
          </a:xfrm>
          <a:prstGeom prst="rect">
            <a:avLst/>
          </a:prstGeom>
          <a:noFill/>
        </p:spPr>
        <p:txBody>
          <a:bodyPr wrap="square" rtlCol="0">
            <a:spAutoFit/>
          </a:bodyPr>
          <a:p>
            <a:r>
              <a:rPr lang="zh-CN" altLang="en-US">
                <a:latin typeface="仿宋" panose="02010609060101010101" charset="-122"/>
                <a:ea typeface="仿宋" panose="02010609060101010101" charset="-122"/>
                <a:cs typeface="仿宋" panose="02010609060101010101" charset="-122"/>
              </a:rPr>
              <a:t>无人机和用户的水平距离</a:t>
            </a:r>
            <a:endParaRPr lang="zh-CN" altLang="en-US">
              <a:latin typeface="仿宋" panose="02010609060101010101" charset="-122"/>
              <a:ea typeface="仿宋" panose="02010609060101010101" charset="-122"/>
              <a:cs typeface="仿宋" panose="02010609060101010101" charset="-122"/>
            </a:endParaRPr>
          </a:p>
        </p:txBody>
      </p:sp>
      <p:sp>
        <p:nvSpPr>
          <p:cNvPr id="22" name="圆角矩形 18"/>
          <p:cNvSpPr/>
          <p:nvPr/>
        </p:nvSpPr>
        <p:spPr>
          <a:xfrm>
            <a:off x="4039870" y="3509645"/>
            <a:ext cx="750570" cy="358140"/>
          </a:xfrm>
          <a:prstGeom prst="roundRect">
            <a:avLst/>
          </a:prstGeom>
          <a:noFill/>
          <a:ln>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kumimoji="1" lang="zh-CN" altLang="en-US"/>
          </a:p>
        </p:txBody>
      </p:sp>
      <p:cxnSp>
        <p:nvCxnSpPr>
          <p:cNvPr id="23" name="直线连接符 31"/>
          <p:cNvCxnSpPr>
            <a:stCxn id="22" idx="2"/>
            <a:endCxn id="21" idx="0"/>
          </p:cNvCxnSpPr>
          <p:nvPr/>
        </p:nvCxnSpPr>
        <p:spPr>
          <a:xfrm>
            <a:off x="4415124" y="3867594"/>
            <a:ext cx="158115" cy="417830"/>
          </a:xfrm>
          <a:prstGeom prst="line">
            <a:avLst/>
          </a:prstGeom>
        </p:spPr>
        <p:style>
          <a:lnRef idx="1">
            <a:schemeClr val="accent1"/>
          </a:lnRef>
          <a:fillRef idx="0">
            <a:schemeClr val="accent1"/>
          </a:fillRef>
          <a:effectRef idx="0">
            <a:schemeClr val="accent1"/>
          </a:effectRef>
          <a:fontRef idx="minor">
            <a:schemeClr val="tx1"/>
          </a:fontRef>
        </p:style>
      </p:cxnSp>
      <p:sp>
        <p:nvSpPr>
          <p:cNvPr id="24" name="矩形: 圆角 46"/>
          <p:cNvSpPr/>
          <p:nvPr/>
        </p:nvSpPr>
        <p:spPr>
          <a:xfrm>
            <a:off x="2069465" y="4929505"/>
            <a:ext cx="1541780" cy="5651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5" name="图片 24"/>
          <p:cNvPicPr>
            <a:picLocks noChangeAspect="1"/>
          </p:cNvPicPr>
          <p:nvPr/>
        </p:nvPicPr>
        <p:blipFill>
          <a:blip r:embed="rId6"/>
          <a:stretch>
            <a:fillRect/>
          </a:stretch>
        </p:blipFill>
        <p:spPr>
          <a:xfrm>
            <a:off x="6134100" y="2178685"/>
            <a:ext cx="2499995" cy="548005"/>
          </a:xfrm>
          <a:prstGeom prst="rect">
            <a:avLst/>
          </a:prstGeom>
        </p:spPr>
      </p:pic>
      <p:sp>
        <p:nvSpPr>
          <p:cNvPr id="26" name="文本框 25"/>
          <p:cNvSpPr txBox="1"/>
          <p:nvPr/>
        </p:nvSpPr>
        <p:spPr>
          <a:xfrm>
            <a:off x="6020435" y="1637030"/>
            <a:ext cx="1853565" cy="368300"/>
          </a:xfrm>
          <a:prstGeom prst="rect">
            <a:avLst/>
          </a:prstGeom>
          <a:noFill/>
        </p:spPr>
        <p:txBody>
          <a:bodyPr wrap="square" rtlCol="0">
            <a:spAutoFit/>
          </a:bodyPr>
          <a:p>
            <a:r>
              <a:rPr lang="zh-CN" altLang="en-US">
                <a:latin typeface="仿宋" panose="02010609060101010101" charset="-122"/>
                <a:ea typeface="仿宋" panose="02010609060101010101" charset="-122"/>
                <a:cs typeface="仿宋" panose="02010609060101010101" charset="-122"/>
              </a:rPr>
              <a:t>水平距离</a:t>
            </a:r>
            <a:r>
              <a:rPr lang="zh-CN" altLang="en-US">
                <a:latin typeface="仿宋" panose="02010609060101010101" charset="-122"/>
                <a:ea typeface="仿宋" panose="02010609060101010101" charset="-122"/>
                <a:cs typeface="仿宋" panose="02010609060101010101" charset="-122"/>
              </a:rPr>
              <a:t>定义：</a:t>
            </a:r>
            <a:endParaRPr lang="zh-CN" altLang="en-US">
              <a:latin typeface="仿宋" panose="02010609060101010101" charset="-122"/>
              <a:ea typeface="仿宋" panose="02010609060101010101" charset="-122"/>
              <a:cs typeface="仿宋" panose="02010609060101010101" charset="-122"/>
            </a:endParaRPr>
          </a:p>
        </p:txBody>
      </p:sp>
      <p:sp>
        <p:nvSpPr>
          <p:cNvPr id="27" name="文本框 26"/>
          <p:cNvSpPr txBox="1"/>
          <p:nvPr/>
        </p:nvSpPr>
        <p:spPr>
          <a:xfrm>
            <a:off x="5560695" y="4326890"/>
            <a:ext cx="6179185" cy="647700"/>
          </a:xfrm>
          <a:prstGeom prst="rect">
            <a:avLst/>
          </a:prstGeom>
          <a:noFill/>
        </p:spPr>
        <p:txBody>
          <a:bodyPr wrap="square" rtlCol="0">
            <a:noAutofit/>
          </a:bodyPr>
          <a:p>
            <a:pPr algn="l">
              <a:buClrTx/>
              <a:buSzTx/>
              <a:buFontTx/>
            </a:pPr>
            <a:r>
              <a:rPr lang="zh-CN" altLang="en-US">
                <a:latin typeface="仿宋" panose="02010609060101010101" charset="-122"/>
                <a:ea typeface="仿宋" panose="02010609060101010101" charset="-122"/>
                <a:cs typeface="仿宋" panose="02010609060101010101" charset="-122"/>
              </a:rPr>
              <a:t>通信模型主要关注上行数据传输，不考虑结果回程。这是因为与任务卸载相比，结果回程的通信开销可以忽略不计。</a:t>
            </a:r>
            <a:endParaRPr lang="zh-CN" altLang="en-US">
              <a:latin typeface="仿宋" panose="02010609060101010101" charset="-122"/>
              <a:ea typeface="仿宋" panose="02010609060101010101" charset="-122"/>
              <a:cs typeface="仿宋" panose="02010609060101010101" charset="-122"/>
            </a:endParaRPr>
          </a:p>
        </p:txBody>
      </p:sp>
      <p:sp>
        <p:nvSpPr>
          <p:cNvPr id="4" name="圆角矩形 18"/>
          <p:cNvSpPr/>
          <p:nvPr/>
        </p:nvSpPr>
        <p:spPr>
          <a:xfrm>
            <a:off x="7372985" y="2348230"/>
            <a:ext cx="534035" cy="328930"/>
          </a:xfrm>
          <a:prstGeom prst="roundRect">
            <a:avLst/>
          </a:prstGeom>
          <a:noFill/>
          <a:ln>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kumimoji="1" lang="zh-CN" altLang="en-US"/>
          </a:p>
        </p:txBody>
      </p:sp>
      <p:cxnSp>
        <p:nvCxnSpPr>
          <p:cNvPr id="5" name="直线连接符 31"/>
          <p:cNvCxnSpPr>
            <a:stCxn id="4" idx="2"/>
            <a:endCxn id="6" idx="0"/>
          </p:cNvCxnSpPr>
          <p:nvPr/>
        </p:nvCxnSpPr>
        <p:spPr>
          <a:xfrm flipH="1">
            <a:off x="6870034" y="2676969"/>
            <a:ext cx="770255" cy="534035"/>
          </a:xfrm>
          <a:prstGeom prst="line">
            <a:avLst/>
          </a:prstGeom>
        </p:spPr>
        <p:style>
          <a:lnRef idx="1">
            <a:schemeClr val="accent1"/>
          </a:lnRef>
          <a:fillRef idx="0">
            <a:schemeClr val="accent1"/>
          </a:fillRef>
          <a:effectRef idx="0">
            <a:schemeClr val="accent1"/>
          </a:effectRef>
          <a:fontRef idx="minor">
            <a:schemeClr val="tx1"/>
          </a:fontRef>
        </p:style>
      </p:cxnSp>
      <p:sp>
        <p:nvSpPr>
          <p:cNvPr id="6" name="矩形: 圆角 46"/>
          <p:cNvSpPr/>
          <p:nvPr/>
        </p:nvSpPr>
        <p:spPr>
          <a:xfrm>
            <a:off x="6366510" y="3211195"/>
            <a:ext cx="1007110" cy="6946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v</a:t>
            </a:r>
            <a:endParaRPr lang="en-US" altLang="zh-CN"/>
          </a:p>
        </p:txBody>
      </p:sp>
      <p:sp>
        <p:nvSpPr>
          <p:cNvPr id="11" name="文本框 10"/>
          <p:cNvSpPr txBox="1"/>
          <p:nvPr/>
        </p:nvSpPr>
        <p:spPr>
          <a:xfrm>
            <a:off x="6311900" y="3204210"/>
            <a:ext cx="1270635" cy="645160"/>
          </a:xfrm>
          <a:prstGeom prst="rect">
            <a:avLst/>
          </a:prstGeom>
          <a:noFill/>
        </p:spPr>
        <p:txBody>
          <a:bodyPr wrap="square" rtlCol="0">
            <a:spAutoFit/>
          </a:bodyPr>
          <a:p>
            <a:r>
              <a:rPr lang="zh-CN" altLang="en-US">
                <a:latin typeface="仿宋" panose="02010609060101010101" charset="-122"/>
                <a:ea typeface="仿宋" panose="02010609060101010101" charset="-122"/>
                <a:cs typeface="仿宋" panose="02010609060101010101" charset="-122"/>
              </a:rPr>
              <a:t>无人机水平坐标</a:t>
            </a:r>
            <a:endParaRPr lang="zh-CN" altLang="en-US">
              <a:latin typeface="仿宋" panose="02010609060101010101" charset="-122"/>
              <a:ea typeface="仿宋" panose="02010609060101010101" charset="-122"/>
              <a:cs typeface="仿宋" panose="02010609060101010101" charset="-122"/>
            </a:endParaRPr>
          </a:p>
        </p:txBody>
      </p:sp>
      <p:sp>
        <p:nvSpPr>
          <p:cNvPr id="14" name="圆角矩形 18"/>
          <p:cNvSpPr/>
          <p:nvPr/>
        </p:nvSpPr>
        <p:spPr>
          <a:xfrm>
            <a:off x="8100060" y="2348230"/>
            <a:ext cx="534035" cy="328930"/>
          </a:xfrm>
          <a:prstGeom prst="roundRect">
            <a:avLst/>
          </a:prstGeom>
          <a:noFill/>
          <a:ln>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kumimoji="1" lang="zh-CN" altLang="en-US"/>
          </a:p>
        </p:txBody>
      </p:sp>
      <p:cxnSp>
        <p:nvCxnSpPr>
          <p:cNvPr id="28" name="直线连接符 31"/>
          <p:cNvCxnSpPr>
            <a:stCxn id="14" idx="2"/>
            <a:endCxn id="31" idx="0"/>
          </p:cNvCxnSpPr>
          <p:nvPr/>
        </p:nvCxnSpPr>
        <p:spPr>
          <a:xfrm>
            <a:off x="8367364" y="2676969"/>
            <a:ext cx="190500" cy="728980"/>
          </a:xfrm>
          <a:prstGeom prst="line">
            <a:avLst/>
          </a:prstGeom>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7990840" y="3349625"/>
            <a:ext cx="1270635" cy="645160"/>
          </a:xfrm>
          <a:prstGeom prst="rect">
            <a:avLst/>
          </a:prstGeom>
          <a:noFill/>
        </p:spPr>
        <p:txBody>
          <a:bodyPr wrap="square" rtlCol="0">
            <a:spAutoFit/>
          </a:bodyPr>
          <a:p>
            <a:r>
              <a:rPr lang="zh-CN" altLang="en-US">
                <a:latin typeface="仿宋" panose="02010609060101010101" charset="-122"/>
                <a:ea typeface="仿宋" panose="02010609060101010101" charset="-122"/>
                <a:cs typeface="仿宋" panose="02010609060101010101" charset="-122"/>
              </a:rPr>
              <a:t>用户水平坐标</a:t>
            </a:r>
            <a:endParaRPr lang="zh-CN" altLang="en-US">
              <a:latin typeface="仿宋" panose="02010609060101010101" charset="-122"/>
              <a:ea typeface="仿宋" panose="02010609060101010101" charset="-122"/>
              <a:cs typeface="仿宋" panose="02010609060101010101" charset="-122"/>
            </a:endParaRPr>
          </a:p>
        </p:txBody>
      </p:sp>
      <p:sp>
        <p:nvSpPr>
          <p:cNvPr id="31" name="矩形: 圆角 46"/>
          <p:cNvSpPr/>
          <p:nvPr/>
        </p:nvSpPr>
        <p:spPr>
          <a:xfrm>
            <a:off x="8100060" y="3406140"/>
            <a:ext cx="915035" cy="5778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v</a:t>
            </a:r>
            <a:endParaRPr lang="en-US" altLang="zh-C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6350" y="6588152"/>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1" i="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2</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70485"/>
            <a:ext cx="3629025"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buClrTx/>
              <a:buSzTx/>
              <a:buFontTx/>
              <a:defRPr/>
            </a:pPr>
            <a:r>
              <a:rPr lang="zh-CN" altLang="en-US" sz="2400" b="1" spc="300" noProof="0" dirty="0">
                <a:ln>
                  <a:noFill/>
                </a:ln>
                <a:effectLst/>
                <a:uLnTx/>
                <a:uFillTx/>
                <a:latin typeface="Arial" panose="020B0604020202020204"/>
                <a:ea typeface="微软雅黑" panose="020B0503020204020204" pitchFamily="34" charset="-122"/>
                <a:cs typeface="+mn-cs"/>
                <a:sym typeface="+mn-ea"/>
              </a:rPr>
              <a:t>Computing Model</a:t>
            </a:r>
            <a:endParaRPr lang="zh-CN" altLang="en-US" sz="2400" b="1" spc="300" noProof="0" dirty="0">
              <a:ln>
                <a:noFill/>
              </a:ln>
              <a:effectLst/>
              <a:uLnTx/>
              <a:uFillTx/>
              <a:latin typeface="Arial" panose="020B0604020202020204"/>
              <a:ea typeface="微软雅黑" panose="020B0503020204020204" pitchFamily="34" charset="-122"/>
              <a:cs typeface="+mn-cs"/>
              <a:sym typeface="+mn-ea"/>
            </a:endParaRPr>
          </a:p>
        </p:txBody>
      </p:sp>
      <p:sp>
        <p:nvSpPr>
          <p:cNvPr id="4" name="文本框 3"/>
          <p:cNvSpPr txBox="1"/>
          <p:nvPr/>
        </p:nvSpPr>
        <p:spPr>
          <a:xfrm>
            <a:off x="311150" y="2705100"/>
            <a:ext cx="3401695" cy="614680"/>
          </a:xfrm>
          <a:prstGeom prst="rect">
            <a:avLst/>
          </a:prstGeom>
          <a:noFill/>
        </p:spPr>
        <p:txBody>
          <a:bodyPr wrap="square" rtlCol="0">
            <a:noAutofit/>
          </a:bodyPr>
          <a:p>
            <a:r>
              <a:rPr lang="zh-CN" altLang="en-US">
                <a:solidFill>
                  <a:srgbClr val="FF0000"/>
                </a:solidFill>
                <a:latin typeface="仿宋" panose="02010609060101010101" charset="-122"/>
                <a:ea typeface="仿宋" panose="02010609060101010101" charset="-122"/>
                <a:cs typeface="仿宋" panose="02010609060101010101" charset="-122"/>
              </a:rPr>
              <a:t>用户将任务卸载到无人机的传输能耗：</a:t>
            </a:r>
            <a:endParaRPr lang="zh-CN" altLang="en-US">
              <a:solidFill>
                <a:srgbClr val="FF0000"/>
              </a:solidFill>
              <a:latin typeface="仿宋" panose="02010609060101010101" charset="-122"/>
              <a:ea typeface="仿宋" panose="02010609060101010101" charset="-122"/>
              <a:cs typeface="仿宋" panose="02010609060101010101" charset="-122"/>
            </a:endParaRPr>
          </a:p>
        </p:txBody>
      </p:sp>
      <p:pic>
        <p:nvPicPr>
          <p:cNvPr id="5" name="图片 4"/>
          <p:cNvPicPr>
            <a:picLocks noChangeAspect="1"/>
          </p:cNvPicPr>
          <p:nvPr/>
        </p:nvPicPr>
        <p:blipFill>
          <a:blip r:embed="rId5"/>
          <a:stretch>
            <a:fillRect/>
          </a:stretch>
        </p:blipFill>
        <p:spPr>
          <a:xfrm>
            <a:off x="660400" y="4107815"/>
            <a:ext cx="2304415" cy="1235075"/>
          </a:xfrm>
          <a:prstGeom prst="rect">
            <a:avLst/>
          </a:prstGeom>
        </p:spPr>
      </p:pic>
      <p:sp>
        <p:nvSpPr>
          <p:cNvPr id="100" name="文本框 99"/>
          <p:cNvSpPr txBox="1"/>
          <p:nvPr/>
        </p:nvSpPr>
        <p:spPr>
          <a:xfrm>
            <a:off x="573405" y="5441950"/>
            <a:ext cx="2730500" cy="645160"/>
          </a:xfrm>
          <a:prstGeom prst="rect">
            <a:avLst/>
          </a:prstGeom>
          <a:noFill/>
          <a:ln w="9525">
            <a:noFill/>
          </a:ln>
        </p:spPr>
        <p:txBody>
          <a:bodyPr wrap="square">
            <a:spAutoFit/>
          </a:bodyPr>
          <a:p>
            <a:pPr indent="0"/>
            <a:r>
              <a:rPr lang="zh-CN" altLang="en-US" b="0">
                <a:latin typeface="仿宋" panose="02010609060101010101" charset="-122"/>
                <a:ea typeface="仿宋" panose="02010609060101010101" charset="-122"/>
                <a:cs typeface="仿宋" panose="02010609060101010101" charset="-122"/>
              </a:rPr>
              <a:t>表示计算任务Ii(t)在时隙t的数据大小</a:t>
            </a:r>
            <a:endParaRPr lang="zh-CN" altLang="en-US" b="0">
              <a:latin typeface="仿宋" panose="02010609060101010101" charset="-122"/>
              <a:ea typeface="仿宋" panose="02010609060101010101" charset="-122"/>
              <a:cs typeface="仿宋" panose="02010609060101010101" charset="-122"/>
            </a:endParaRPr>
          </a:p>
        </p:txBody>
      </p:sp>
      <p:sp>
        <p:nvSpPr>
          <p:cNvPr id="35" name="圆角矩形 18"/>
          <p:cNvSpPr/>
          <p:nvPr/>
        </p:nvSpPr>
        <p:spPr>
          <a:xfrm>
            <a:off x="1930400" y="4720590"/>
            <a:ext cx="590550" cy="304165"/>
          </a:xfrm>
          <a:prstGeom prst="roundRect">
            <a:avLst/>
          </a:prstGeom>
          <a:noFill/>
          <a:ln>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kumimoji="1" lang="zh-CN" altLang="en-US"/>
          </a:p>
        </p:txBody>
      </p:sp>
      <p:sp>
        <p:nvSpPr>
          <p:cNvPr id="15" name="矩形: 圆角 46"/>
          <p:cNvSpPr/>
          <p:nvPr/>
        </p:nvSpPr>
        <p:spPr>
          <a:xfrm>
            <a:off x="509905" y="5421630"/>
            <a:ext cx="2580005" cy="5651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9" name="直线连接符 31"/>
          <p:cNvCxnSpPr>
            <a:stCxn id="35" idx="3"/>
            <a:endCxn id="15" idx="3"/>
          </p:cNvCxnSpPr>
          <p:nvPr/>
        </p:nvCxnSpPr>
        <p:spPr>
          <a:xfrm>
            <a:off x="2520919" y="4872799"/>
            <a:ext cx="568960" cy="831215"/>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4055110" y="2781935"/>
            <a:ext cx="3608070" cy="368300"/>
          </a:xfrm>
          <a:prstGeom prst="rect">
            <a:avLst/>
          </a:prstGeom>
          <a:noFill/>
          <a:ln w="9525">
            <a:noFill/>
          </a:ln>
        </p:spPr>
        <p:txBody>
          <a:bodyPr wrap="square">
            <a:spAutoFit/>
          </a:bodyPr>
          <a:p>
            <a:pPr indent="0"/>
            <a:r>
              <a:rPr lang="zh-CN" altLang="en-US" b="0">
                <a:solidFill>
                  <a:srgbClr val="FF0000"/>
                </a:solidFill>
                <a:latin typeface="仿宋" panose="02010609060101010101" charset="-122"/>
                <a:ea typeface="仿宋" panose="02010609060101010101" charset="-122"/>
                <a:cs typeface="仿宋" panose="02010609060101010101" charset="-122"/>
              </a:rPr>
              <a:t>无人机处理计算任务所需能耗：</a:t>
            </a:r>
            <a:endParaRPr lang="zh-CN" altLang="en-US" b="0">
              <a:solidFill>
                <a:srgbClr val="FF0000"/>
              </a:solidFill>
              <a:latin typeface="仿宋" panose="02010609060101010101" charset="-122"/>
              <a:ea typeface="仿宋" panose="02010609060101010101" charset="-122"/>
              <a:cs typeface="仿宋" panose="02010609060101010101" charset="-122"/>
            </a:endParaRPr>
          </a:p>
        </p:txBody>
      </p:sp>
      <p:sp>
        <p:nvSpPr>
          <p:cNvPr id="7" name="圆角矩形 18"/>
          <p:cNvSpPr/>
          <p:nvPr/>
        </p:nvSpPr>
        <p:spPr>
          <a:xfrm>
            <a:off x="784225" y="4837430"/>
            <a:ext cx="781685" cy="421005"/>
          </a:xfrm>
          <a:prstGeom prst="roundRect">
            <a:avLst/>
          </a:prstGeom>
          <a:noFill/>
          <a:ln>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kumimoji="1" lang="zh-CN" altLang="en-US"/>
          </a:p>
        </p:txBody>
      </p:sp>
      <p:pic>
        <p:nvPicPr>
          <p:cNvPr id="2" name="图片 1"/>
          <p:cNvPicPr>
            <a:picLocks noChangeAspect="1"/>
          </p:cNvPicPr>
          <p:nvPr/>
        </p:nvPicPr>
        <p:blipFill>
          <a:blip r:embed="rId6"/>
          <a:stretch>
            <a:fillRect/>
          </a:stretch>
        </p:blipFill>
        <p:spPr>
          <a:xfrm>
            <a:off x="4366895" y="3199130"/>
            <a:ext cx="2813685" cy="1274445"/>
          </a:xfrm>
          <a:prstGeom prst="rect">
            <a:avLst/>
          </a:prstGeom>
        </p:spPr>
      </p:pic>
      <p:sp>
        <p:nvSpPr>
          <p:cNvPr id="13" name="矩形: 圆角 1"/>
          <p:cNvSpPr/>
          <p:nvPr/>
        </p:nvSpPr>
        <p:spPr>
          <a:xfrm>
            <a:off x="166370" y="2584450"/>
            <a:ext cx="3608070" cy="36074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573405" y="3402965"/>
            <a:ext cx="1689100" cy="694055"/>
          </a:xfrm>
          <a:prstGeom prst="rect">
            <a:avLst/>
          </a:prstGeom>
          <a:noFill/>
        </p:spPr>
        <p:txBody>
          <a:bodyPr wrap="square" rtlCol="0" anchor="t">
            <a:noAutofit/>
          </a:bodyPr>
          <a:p>
            <a:r>
              <a:rPr lang="zh-CN" altLang="en-US">
                <a:latin typeface="仿宋" panose="02010609060101010101" charset="-122"/>
                <a:ea typeface="仿宋" panose="02010609060101010101" charset="-122"/>
                <a:cs typeface="仿宋" panose="02010609060101010101" charset="-122"/>
              </a:rPr>
              <a:t>计算任务I(t)的处理延迟</a:t>
            </a:r>
            <a:endParaRPr lang="zh-CN" altLang="en-US">
              <a:latin typeface="仿宋" panose="02010609060101010101" charset="-122"/>
              <a:ea typeface="仿宋" panose="02010609060101010101" charset="-122"/>
              <a:cs typeface="仿宋" panose="02010609060101010101" charset="-122"/>
            </a:endParaRPr>
          </a:p>
        </p:txBody>
      </p:sp>
      <p:sp>
        <p:nvSpPr>
          <p:cNvPr id="8" name="矩形: 圆角 46"/>
          <p:cNvSpPr/>
          <p:nvPr/>
        </p:nvSpPr>
        <p:spPr>
          <a:xfrm>
            <a:off x="573405" y="3453765"/>
            <a:ext cx="1449070" cy="5651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 name="直线连接符 31"/>
          <p:cNvCxnSpPr>
            <a:endCxn id="7" idx="1"/>
          </p:cNvCxnSpPr>
          <p:nvPr/>
        </p:nvCxnSpPr>
        <p:spPr>
          <a:xfrm>
            <a:off x="617824" y="3974909"/>
            <a:ext cx="166370" cy="1073150"/>
          </a:xfrm>
          <a:prstGeom prst="line">
            <a:avLst/>
          </a:prstGeom>
        </p:spPr>
        <p:style>
          <a:lnRef idx="1">
            <a:schemeClr val="accent1"/>
          </a:lnRef>
          <a:fillRef idx="0">
            <a:schemeClr val="accent1"/>
          </a:fillRef>
          <a:effectRef idx="0">
            <a:schemeClr val="accent1"/>
          </a:effectRef>
          <a:fontRef idx="minor">
            <a:schemeClr val="tx1"/>
          </a:fontRef>
        </p:style>
      </p:cxnSp>
      <p:sp>
        <p:nvSpPr>
          <p:cNvPr id="10" name="圆角矩形 18"/>
          <p:cNvSpPr/>
          <p:nvPr/>
        </p:nvSpPr>
        <p:spPr>
          <a:xfrm>
            <a:off x="1711960" y="4270375"/>
            <a:ext cx="337185" cy="270510"/>
          </a:xfrm>
          <a:prstGeom prst="roundRect">
            <a:avLst/>
          </a:prstGeom>
          <a:noFill/>
          <a:ln>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kumimoji="1" lang="zh-CN" altLang="en-US"/>
          </a:p>
        </p:txBody>
      </p:sp>
      <p:sp>
        <p:nvSpPr>
          <p:cNvPr id="11" name="矩形: 圆角 46"/>
          <p:cNvSpPr/>
          <p:nvPr/>
        </p:nvSpPr>
        <p:spPr>
          <a:xfrm>
            <a:off x="2289175" y="3453765"/>
            <a:ext cx="906145" cy="5651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2258060" y="3402965"/>
            <a:ext cx="1095375" cy="645160"/>
          </a:xfrm>
          <a:prstGeom prst="rect">
            <a:avLst/>
          </a:prstGeom>
          <a:noFill/>
        </p:spPr>
        <p:txBody>
          <a:bodyPr wrap="square" rtlCol="0">
            <a:spAutoFit/>
          </a:bodyPr>
          <a:p>
            <a:r>
              <a:rPr lang="zh-CN" altLang="en-US">
                <a:latin typeface="仿宋" panose="02010609060101010101" charset="-122"/>
                <a:ea typeface="仿宋" panose="02010609060101010101" charset="-122"/>
                <a:cs typeface="仿宋" panose="02010609060101010101" charset="-122"/>
              </a:rPr>
              <a:t>用户发射功率</a:t>
            </a:r>
            <a:endParaRPr lang="zh-CN" altLang="en-US">
              <a:latin typeface="仿宋" panose="02010609060101010101" charset="-122"/>
              <a:ea typeface="仿宋" panose="02010609060101010101" charset="-122"/>
              <a:cs typeface="仿宋" panose="02010609060101010101" charset="-122"/>
            </a:endParaRPr>
          </a:p>
        </p:txBody>
      </p:sp>
      <p:cxnSp>
        <p:nvCxnSpPr>
          <p:cNvPr id="16" name="直线连接符 31"/>
          <p:cNvCxnSpPr>
            <a:stCxn id="10" idx="0"/>
          </p:cNvCxnSpPr>
          <p:nvPr/>
        </p:nvCxnSpPr>
        <p:spPr>
          <a:xfrm flipV="1">
            <a:off x="1880839" y="3801554"/>
            <a:ext cx="424815" cy="468630"/>
          </a:xfrm>
          <a:prstGeom prst="line">
            <a:avLst/>
          </a:prstGeom>
        </p:spPr>
        <p:style>
          <a:lnRef idx="1">
            <a:schemeClr val="accent1"/>
          </a:lnRef>
          <a:fillRef idx="0">
            <a:schemeClr val="accent1"/>
          </a:fillRef>
          <a:effectRef idx="0">
            <a:schemeClr val="accent1"/>
          </a:effectRef>
          <a:fontRef idx="minor">
            <a:schemeClr val="tx1"/>
          </a:fontRef>
        </p:style>
      </p:cxnSp>
      <p:sp>
        <p:nvSpPr>
          <p:cNvPr id="17" name="矩形: 圆角 1"/>
          <p:cNvSpPr/>
          <p:nvPr/>
        </p:nvSpPr>
        <p:spPr>
          <a:xfrm>
            <a:off x="3956685" y="2583815"/>
            <a:ext cx="3706495" cy="36080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箭头: 下 8"/>
          <p:cNvSpPr/>
          <p:nvPr/>
        </p:nvSpPr>
        <p:spPr>
          <a:xfrm>
            <a:off x="6071870" y="4362450"/>
            <a:ext cx="170815" cy="25082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0" name="图片 19"/>
          <p:cNvPicPr>
            <a:picLocks noChangeAspect="1"/>
          </p:cNvPicPr>
          <p:nvPr/>
        </p:nvPicPr>
        <p:blipFill>
          <a:blip r:embed="rId7"/>
          <a:stretch>
            <a:fillRect/>
          </a:stretch>
        </p:blipFill>
        <p:spPr>
          <a:xfrm>
            <a:off x="5318760" y="4701540"/>
            <a:ext cx="1677670" cy="323215"/>
          </a:xfrm>
          <a:prstGeom prst="rect">
            <a:avLst/>
          </a:prstGeom>
        </p:spPr>
      </p:pic>
      <p:sp>
        <p:nvSpPr>
          <p:cNvPr id="21" name="圆角矩形 18"/>
          <p:cNvSpPr/>
          <p:nvPr/>
        </p:nvSpPr>
        <p:spPr>
          <a:xfrm>
            <a:off x="4751070" y="3801745"/>
            <a:ext cx="781685" cy="421005"/>
          </a:xfrm>
          <a:prstGeom prst="roundRect">
            <a:avLst/>
          </a:prstGeom>
          <a:noFill/>
          <a:ln>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kumimoji="1" lang="zh-CN" altLang="en-US"/>
          </a:p>
        </p:txBody>
      </p:sp>
      <p:sp>
        <p:nvSpPr>
          <p:cNvPr id="22" name="文本框 21"/>
          <p:cNvSpPr txBox="1"/>
          <p:nvPr/>
        </p:nvSpPr>
        <p:spPr>
          <a:xfrm>
            <a:off x="4178935" y="5292090"/>
            <a:ext cx="1496695" cy="694690"/>
          </a:xfrm>
          <a:prstGeom prst="rect">
            <a:avLst/>
          </a:prstGeom>
          <a:noFill/>
        </p:spPr>
        <p:txBody>
          <a:bodyPr wrap="square" rtlCol="0" anchor="t">
            <a:noAutofit/>
          </a:bodyPr>
          <a:p>
            <a:r>
              <a:rPr lang="zh-CN" altLang="en-US">
                <a:latin typeface="仿宋" panose="02010609060101010101" charset="-122"/>
                <a:ea typeface="仿宋" panose="02010609060101010101" charset="-122"/>
                <a:cs typeface="仿宋" panose="02010609060101010101" charset="-122"/>
              </a:rPr>
              <a:t>计算任务I(t) 的处理延迟</a:t>
            </a:r>
            <a:endParaRPr lang="zh-CN" altLang="en-US">
              <a:latin typeface="仿宋" panose="02010609060101010101" charset="-122"/>
              <a:ea typeface="仿宋" panose="02010609060101010101" charset="-122"/>
              <a:cs typeface="仿宋" panose="02010609060101010101" charset="-122"/>
            </a:endParaRPr>
          </a:p>
        </p:txBody>
      </p:sp>
      <p:sp>
        <p:nvSpPr>
          <p:cNvPr id="23" name="矩形: 圆角 46"/>
          <p:cNvSpPr/>
          <p:nvPr/>
        </p:nvSpPr>
        <p:spPr>
          <a:xfrm>
            <a:off x="4178935" y="5342890"/>
            <a:ext cx="1496695" cy="5651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4" name="直线连接符 31"/>
          <p:cNvCxnSpPr>
            <a:stCxn id="21" idx="2"/>
            <a:endCxn id="23" idx="0"/>
          </p:cNvCxnSpPr>
          <p:nvPr/>
        </p:nvCxnSpPr>
        <p:spPr>
          <a:xfrm flipH="1">
            <a:off x="4927569" y="4222559"/>
            <a:ext cx="214630" cy="1120140"/>
          </a:xfrm>
          <a:prstGeom prst="line">
            <a:avLst/>
          </a:prstGeom>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924550" y="5136515"/>
            <a:ext cx="1570990" cy="850265"/>
          </a:xfrm>
          <a:prstGeom prst="rect">
            <a:avLst/>
          </a:prstGeom>
          <a:noFill/>
        </p:spPr>
        <p:txBody>
          <a:bodyPr wrap="square" rtlCol="0" anchor="t">
            <a:noAutofit/>
          </a:bodyPr>
          <a:p>
            <a:r>
              <a:rPr lang="zh-CN" altLang="en-US">
                <a:latin typeface="仿宋" panose="02010609060101010101" charset="-122"/>
                <a:ea typeface="仿宋" panose="02010609060101010101" charset="-122"/>
                <a:cs typeface="仿宋" panose="02010609060101010101" charset="-122"/>
              </a:rPr>
              <a:t>用户i在时隙t从无人机j获得的计算能力</a:t>
            </a:r>
            <a:endParaRPr lang="zh-CN" altLang="en-US">
              <a:latin typeface="仿宋" panose="02010609060101010101" charset="-122"/>
              <a:ea typeface="仿宋" panose="02010609060101010101" charset="-122"/>
              <a:cs typeface="仿宋" panose="02010609060101010101" charset="-122"/>
            </a:endParaRPr>
          </a:p>
        </p:txBody>
      </p:sp>
      <p:sp>
        <p:nvSpPr>
          <p:cNvPr id="26" name="矩形: 圆角 46"/>
          <p:cNvSpPr/>
          <p:nvPr/>
        </p:nvSpPr>
        <p:spPr>
          <a:xfrm>
            <a:off x="5981700" y="5153025"/>
            <a:ext cx="1421765" cy="9340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7" name="直线连接符 31"/>
          <p:cNvCxnSpPr>
            <a:endCxn id="26" idx="1"/>
          </p:cNvCxnSpPr>
          <p:nvPr/>
        </p:nvCxnSpPr>
        <p:spPr>
          <a:xfrm>
            <a:off x="5674964" y="5112194"/>
            <a:ext cx="306705" cy="508000"/>
          </a:xfrm>
          <a:prstGeom prst="line">
            <a:avLst/>
          </a:prstGeom>
        </p:spPr>
        <p:style>
          <a:lnRef idx="1">
            <a:schemeClr val="accent1"/>
          </a:lnRef>
          <a:fillRef idx="0">
            <a:schemeClr val="accent1"/>
          </a:fillRef>
          <a:effectRef idx="0">
            <a:schemeClr val="accent1"/>
          </a:effectRef>
          <a:fontRef idx="minor">
            <a:schemeClr val="tx1"/>
          </a:fontRef>
        </p:style>
      </p:cxnSp>
      <p:sp>
        <p:nvSpPr>
          <p:cNvPr id="28" name="圆角矩形 18"/>
          <p:cNvSpPr/>
          <p:nvPr/>
        </p:nvSpPr>
        <p:spPr>
          <a:xfrm>
            <a:off x="5200015" y="4701540"/>
            <a:ext cx="781685" cy="421005"/>
          </a:xfrm>
          <a:prstGeom prst="roundRect">
            <a:avLst/>
          </a:prstGeom>
          <a:noFill/>
          <a:ln>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kumimoji="1" lang="zh-CN" altLang="en-US"/>
          </a:p>
        </p:txBody>
      </p:sp>
      <p:sp>
        <p:nvSpPr>
          <p:cNvPr id="29" name="圆角矩形 18"/>
          <p:cNvSpPr/>
          <p:nvPr/>
        </p:nvSpPr>
        <p:spPr>
          <a:xfrm>
            <a:off x="5924550" y="3729990"/>
            <a:ext cx="528320" cy="288925"/>
          </a:xfrm>
          <a:prstGeom prst="roundRect">
            <a:avLst/>
          </a:prstGeom>
          <a:noFill/>
          <a:ln>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kumimoji="1" lang="zh-CN" altLang="en-US"/>
          </a:p>
        </p:txBody>
      </p:sp>
      <p:sp>
        <p:nvSpPr>
          <p:cNvPr id="30" name="文本框 29"/>
          <p:cNvSpPr txBox="1"/>
          <p:nvPr/>
        </p:nvSpPr>
        <p:spPr>
          <a:xfrm>
            <a:off x="6467475" y="3801745"/>
            <a:ext cx="1195705" cy="645160"/>
          </a:xfrm>
          <a:prstGeom prst="rect">
            <a:avLst/>
          </a:prstGeom>
          <a:noFill/>
        </p:spPr>
        <p:txBody>
          <a:bodyPr wrap="square" rtlCol="0">
            <a:spAutoFit/>
          </a:bodyPr>
          <a:p>
            <a:r>
              <a:rPr lang="zh-CN" altLang="en-US">
                <a:latin typeface="仿宋" panose="02010609060101010101" charset="-122"/>
                <a:ea typeface="仿宋" panose="02010609060101010101" charset="-122"/>
                <a:cs typeface="仿宋" panose="02010609060101010101" charset="-122"/>
              </a:rPr>
              <a:t>任务所需计算需求</a:t>
            </a:r>
            <a:endParaRPr lang="zh-CN" altLang="en-US">
              <a:latin typeface="仿宋" panose="02010609060101010101" charset="-122"/>
              <a:ea typeface="仿宋" panose="02010609060101010101" charset="-122"/>
              <a:cs typeface="仿宋" panose="02010609060101010101" charset="-122"/>
            </a:endParaRPr>
          </a:p>
        </p:txBody>
      </p:sp>
      <p:sp>
        <p:nvSpPr>
          <p:cNvPr id="31" name="矩形: 圆角 46"/>
          <p:cNvSpPr/>
          <p:nvPr/>
        </p:nvSpPr>
        <p:spPr>
          <a:xfrm>
            <a:off x="6592570" y="3801745"/>
            <a:ext cx="932815" cy="5937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2" name="直线连接符 31"/>
          <p:cNvCxnSpPr>
            <a:stCxn id="29" idx="3"/>
            <a:endCxn id="31" idx="1"/>
          </p:cNvCxnSpPr>
          <p:nvPr/>
        </p:nvCxnSpPr>
        <p:spPr>
          <a:xfrm>
            <a:off x="6452839" y="3874579"/>
            <a:ext cx="139700" cy="224155"/>
          </a:xfrm>
          <a:prstGeom prst="line">
            <a:avLst/>
          </a:prstGeom>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8"/>
          <a:stretch>
            <a:fillRect/>
          </a:stretch>
        </p:blipFill>
        <p:spPr>
          <a:xfrm>
            <a:off x="8700135" y="4188460"/>
            <a:ext cx="2289175" cy="1043305"/>
          </a:xfrm>
          <a:prstGeom prst="rect">
            <a:avLst/>
          </a:prstGeom>
        </p:spPr>
      </p:pic>
      <p:sp>
        <p:nvSpPr>
          <p:cNvPr id="34" name="文本框 33"/>
          <p:cNvSpPr txBox="1"/>
          <p:nvPr/>
        </p:nvSpPr>
        <p:spPr>
          <a:xfrm>
            <a:off x="8233410" y="2757805"/>
            <a:ext cx="3433445" cy="645160"/>
          </a:xfrm>
          <a:prstGeom prst="rect">
            <a:avLst/>
          </a:prstGeom>
          <a:noFill/>
        </p:spPr>
        <p:txBody>
          <a:bodyPr wrap="square" rtlCol="0">
            <a:spAutoFit/>
          </a:bodyPr>
          <a:p>
            <a:r>
              <a:rPr lang="zh-CN" altLang="en-US">
                <a:solidFill>
                  <a:srgbClr val="FF0000"/>
                </a:solidFill>
                <a:latin typeface="仿宋" panose="02010609060101010101" charset="-122"/>
                <a:ea typeface="仿宋" panose="02010609060101010101" charset="-122"/>
                <a:cs typeface="仿宋" panose="02010609060101010101" charset="-122"/>
              </a:rPr>
              <a:t>用户在时隙t本地处理计算任务的计算能耗</a:t>
            </a:r>
            <a:endParaRPr lang="zh-CN" altLang="en-US">
              <a:solidFill>
                <a:srgbClr val="FF0000"/>
              </a:solidFill>
              <a:latin typeface="仿宋" panose="02010609060101010101" charset="-122"/>
              <a:ea typeface="仿宋" panose="02010609060101010101" charset="-122"/>
              <a:cs typeface="仿宋" panose="02010609060101010101" charset="-122"/>
            </a:endParaRPr>
          </a:p>
        </p:txBody>
      </p:sp>
      <p:sp>
        <p:nvSpPr>
          <p:cNvPr id="36" name="矩形: 圆角 1"/>
          <p:cNvSpPr/>
          <p:nvPr/>
        </p:nvSpPr>
        <p:spPr>
          <a:xfrm>
            <a:off x="8052435" y="2583815"/>
            <a:ext cx="3706495" cy="36080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文本框 36"/>
          <p:cNvSpPr txBox="1"/>
          <p:nvPr/>
        </p:nvSpPr>
        <p:spPr>
          <a:xfrm>
            <a:off x="9926320" y="5474970"/>
            <a:ext cx="1645285" cy="433070"/>
          </a:xfrm>
          <a:prstGeom prst="rect">
            <a:avLst/>
          </a:prstGeom>
          <a:noFill/>
        </p:spPr>
        <p:txBody>
          <a:bodyPr wrap="square" rtlCol="0" anchor="t">
            <a:noAutofit/>
          </a:bodyPr>
          <a:p>
            <a:r>
              <a:rPr lang="zh-CN" altLang="en-US">
                <a:latin typeface="仿宋" panose="02010609060101010101" charset="-122"/>
                <a:ea typeface="仿宋" panose="02010609060101010101" charset="-122"/>
                <a:cs typeface="仿宋" panose="02010609060101010101" charset="-122"/>
              </a:rPr>
              <a:t>用户i本地设备的计算能力</a:t>
            </a:r>
            <a:endParaRPr lang="zh-CN" altLang="en-US">
              <a:latin typeface="仿宋" panose="02010609060101010101" charset="-122"/>
              <a:ea typeface="仿宋" panose="02010609060101010101" charset="-122"/>
              <a:cs typeface="仿宋" panose="02010609060101010101" charset="-122"/>
            </a:endParaRPr>
          </a:p>
        </p:txBody>
      </p:sp>
      <p:sp>
        <p:nvSpPr>
          <p:cNvPr id="38" name="矩形: 圆角 46"/>
          <p:cNvSpPr/>
          <p:nvPr/>
        </p:nvSpPr>
        <p:spPr>
          <a:xfrm>
            <a:off x="9926320" y="5419090"/>
            <a:ext cx="1495425" cy="6680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圆角矩形 18"/>
          <p:cNvSpPr/>
          <p:nvPr/>
        </p:nvSpPr>
        <p:spPr>
          <a:xfrm>
            <a:off x="9926320" y="4613275"/>
            <a:ext cx="497205" cy="309880"/>
          </a:xfrm>
          <a:prstGeom prst="roundRect">
            <a:avLst/>
          </a:prstGeom>
          <a:noFill/>
          <a:ln>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kumimoji="1" lang="zh-CN" altLang="en-US"/>
          </a:p>
        </p:txBody>
      </p:sp>
      <p:cxnSp>
        <p:nvCxnSpPr>
          <p:cNvPr id="40" name="直线连接符 31"/>
          <p:cNvCxnSpPr>
            <a:stCxn id="39" idx="2"/>
            <a:endCxn id="37" idx="0"/>
          </p:cNvCxnSpPr>
          <p:nvPr/>
        </p:nvCxnSpPr>
        <p:spPr>
          <a:xfrm>
            <a:off x="10175209" y="4922964"/>
            <a:ext cx="574040" cy="551815"/>
          </a:xfrm>
          <a:prstGeom prst="line">
            <a:avLst/>
          </a:prstGeom>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9"/>
          <a:srcRect t="12885"/>
          <a:stretch>
            <a:fillRect/>
          </a:stretch>
        </p:blipFill>
        <p:spPr>
          <a:xfrm>
            <a:off x="464185" y="1028700"/>
            <a:ext cx="3492500" cy="575310"/>
          </a:xfrm>
          <a:prstGeom prst="rect">
            <a:avLst/>
          </a:prstGeom>
        </p:spPr>
      </p:pic>
      <p:pic>
        <p:nvPicPr>
          <p:cNvPr id="42" name="图片 41"/>
          <p:cNvPicPr>
            <a:picLocks noChangeAspect="1"/>
          </p:cNvPicPr>
          <p:nvPr/>
        </p:nvPicPr>
        <p:blipFill>
          <a:blip r:embed="rId10"/>
          <a:stretch>
            <a:fillRect/>
          </a:stretch>
        </p:blipFill>
        <p:spPr>
          <a:xfrm>
            <a:off x="383540" y="1677670"/>
            <a:ext cx="3479800" cy="584200"/>
          </a:xfrm>
          <a:prstGeom prst="rect">
            <a:avLst/>
          </a:prstGeom>
        </p:spPr>
      </p:pic>
      <p:sp>
        <p:nvSpPr>
          <p:cNvPr id="43" name="矩形: 圆角 1"/>
          <p:cNvSpPr/>
          <p:nvPr/>
        </p:nvSpPr>
        <p:spPr>
          <a:xfrm>
            <a:off x="311150" y="933450"/>
            <a:ext cx="11572240" cy="15309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文本框 43"/>
          <p:cNvSpPr txBox="1"/>
          <p:nvPr/>
        </p:nvSpPr>
        <p:spPr>
          <a:xfrm>
            <a:off x="3774440" y="1179830"/>
            <a:ext cx="4064000" cy="368300"/>
          </a:xfrm>
          <a:prstGeom prst="rect">
            <a:avLst/>
          </a:prstGeom>
          <a:noFill/>
        </p:spPr>
        <p:txBody>
          <a:bodyPr wrap="square" rtlCol="0">
            <a:spAutoFit/>
          </a:bodyPr>
          <a:p>
            <a:r>
              <a:rPr lang="zh-CN" altLang="en-US">
                <a:solidFill>
                  <a:srgbClr val="FF0000"/>
                </a:solidFill>
                <a:latin typeface="仿宋" panose="02010609060101010101" charset="-122"/>
                <a:ea typeface="仿宋" panose="02010609060101010101" charset="-122"/>
                <a:cs typeface="仿宋" panose="02010609060101010101" charset="-122"/>
              </a:rPr>
              <a:t>处理任务的总能耗</a:t>
            </a:r>
            <a:endParaRPr lang="zh-CN" altLang="en-US">
              <a:solidFill>
                <a:srgbClr val="FF0000"/>
              </a:solidFill>
              <a:latin typeface="仿宋" panose="02010609060101010101" charset="-122"/>
              <a:ea typeface="仿宋" panose="02010609060101010101" charset="-122"/>
              <a:cs typeface="仿宋" panose="02010609060101010101" charset="-122"/>
            </a:endParaRPr>
          </a:p>
        </p:txBody>
      </p:sp>
      <p:sp>
        <p:nvSpPr>
          <p:cNvPr id="45" name="文本框 44"/>
          <p:cNvSpPr txBox="1"/>
          <p:nvPr/>
        </p:nvSpPr>
        <p:spPr>
          <a:xfrm>
            <a:off x="3774440" y="1822450"/>
            <a:ext cx="4064000" cy="368300"/>
          </a:xfrm>
          <a:prstGeom prst="rect">
            <a:avLst/>
          </a:prstGeom>
          <a:noFill/>
        </p:spPr>
        <p:txBody>
          <a:bodyPr wrap="square" rtlCol="0">
            <a:spAutoFit/>
          </a:bodyPr>
          <a:p>
            <a:r>
              <a:rPr lang="zh-CN" altLang="en-US">
                <a:solidFill>
                  <a:srgbClr val="FF0000"/>
                </a:solidFill>
                <a:latin typeface="仿宋" panose="02010609060101010101" charset="-122"/>
                <a:ea typeface="仿宋" panose="02010609060101010101" charset="-122"/>
                <a:cs typeface="仿宋" panose="02010609060101010101" charset="-122"/>
              </a:rPr>
              <a:t>处理任务的总延迟</a:t>
            </a:r>
            <a:endParaRPr lang="zh-CN" altLang="en-US">
              <a:solidFill>
                <a:srgbClr val="FF0000"/>
              </a:solidFill>
              <a:latin typeface="仿宋" panose="02010609060101010101" charset="-122"/>
              <a:ea typeface="仿宋" panose="02010609060101010101" charset="-122"/>
              <a:cs typeface="仿宋"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543560" y="778828"/>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6350" y="6588152"/>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1" i="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2</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70485"/>
            <a:ext cx="7598410"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400" b="1" spc="300" noProof="0" dirty="0">
                <a:ln>
                  <a:noFill/>
                </a:ln>
                <a:effectLst/>
                <a:uLnTx/>
                <a:uFillTx/>
                <a:latin typeface="Arial" panose="020B0604020202020204"/>
                <a:ea typeface="微软雅黑" panose="020B0503020204020204" pitchFamily="34" charset="-122"/>
                <a:cs typeface="+mn-cs"/>
                <a:sym typeface="+mn-ea"/>
              </a:rPr>
              <a:t>Flying Model</a:t>
            </a:r>
            <a:endParaRPr lang="zh-CN" altLang="en-US" sz="2400" b="1" spc="300" noProof="0" dirty="0">
              <a:ln>
                <a:noFill/>
              </a:ln>
              <a:effectLst/>
              <a:uLnTx/>
              <a:uFillTx/>
              <a:latin typeface="Arial" panose="020B0604020202020204"/>
              <a:ea typeface="微软雅黑" panose="020B0503020204020204" pitchFamily="34" charset="-122"/>
              <a:cs typeface="+mn-cs"/>
              <a:sym typeface="+mn-ea"/>
            </a:endParaRPr>
          </a:p>
        </p:txBody>
      </p:sp>
      <p:sp>
        <p:nvSpPr>
          <p:cNvPr id="5" name="文本框 4"/>
          <p:cNvSpPr txBox="1"/>
          <p:nvPr/>
        </p:nvSpPr>
        <p:spPr>
          <a:xfrm>
            <a:off x="464185" y="1464310"/>
            <a:ext cx="6070600" cy="885190"/>
          </a:xfrm>
          <a:prstGeom prst="rect">
            <a:avLst/>
          </a:prstGeom>
          <a:noFill/>
        </p:spPr>
        <p:txBody>
          <a:bodyPr wrap="square" rtlCol="0" anchor="t">
            <a:noAutofit/>
          </a:bodyPr>
          <a:p>
            <a:r>
              <a:rPr lang="zh-CN" altLang="en-US">
                <a:solidFill>
                  <a:schemeClr val="tx1"/>
                </a:solidFill>
                <a:latin typeface="仿宋" panose="02010609060101010101" charset="-122"/>
                <a:ea typeface="仿宋" panose="02010609060101010101" charset="-122"/>
                <a:cs typeface="仿宋" panose="02010609060101010101" charset="-122"/>
              </a:rPr>
              <a:t>由于无人机在目标区域上空的水平飞行，因此需要对无人机的飞行运动进行建模。在t时段内</a:t>
            </a:r>
            <a:r>
              <a:rPr lang="zh-CN" altLang="en-US">
                <a:solidFill>
                  <a:srgbClr val="FF0000"/>
                </a:solidFill>
                <a:latin typeface="仿宋" panose="02010609060101010101" charset="-122"/>
                <a:ea typeface="仿宋" panose="02010609060101010101" charset="-122"/>
                <a:cs typeface="仿宋" panose="02010609060101010101" charset="-122"/>
              </a:rPr>
              <a:t>无人机的飞行水平方位角θ</a:t>
            </a:r>
            <a:r>
              <a:rPr lang="zh-CN" altLang="en-US" baseline="-25000">
                <a:solidFill>
                  <a:srgbClr val="FF0000"/>
                </a:solidFill>
                <a:latin typeface="仿宋" panose="02010609060101010101" charset="-122"/>
                <a:ea typeface="仿宋" panose="02010609060101010101" charset="-122"/>
                <a:cs typeface="仿宋" panose="02010609060101010101" charset="-122"/>
              </a:rPr>
              <a:t>j</a:t>
            </a:r>
            <a:r>
              <a:rPr lang="zh-CN" altLang="en-US">
                <a:solidFill>
                  <a:srgbClr val="FF0000"/>
                </a:solidFill>
                <a:latin typeface="仿宋" panose="02010609060101010101" charset="-122"/>
                <a:ea typeface="仿宋" panose="02010609060101010101" charset="-122"/>
                <a:cs typeface="仿宋" panose="02010609060101010101" charset="-122"/>
              </a:rPr>
              <a:t>(t)和飞行距离d</a:t>
            </a:r>
            <a:r>
              <a:rPr lang="zh-CN" altLang="en-US" baseline="-25000">
                <a:solidFill>
                  <a:srgbClr val="FF0000"/>
                </a:solidFill>
                <a:latin typeface="仿宋" panose="02010609060101010101" charset="-122"/>
                <a:ea typeface="仿宋" panose="02010609060101010101" charset="-122"/>
                <a:cs typeface="仿宋" panose="02010609060101010101" charset="-122"/>
              </a:rPr>
              <a:t>j</a:t>
            </a:r>
            <a:r>
              <a:rPr lang="zh-CN" altLang="en-US">
                <a:solidFill>
                  <a:srgbClr val="FF0000"/>
                </a:solidFill>
                <a:latin typeface="仿宋" panose="02010609060101010101" charset="-122"/>
                <a:ea typeface="仿宋" panose="02010609060101010101" charset="-122"/>
                <a:cs typeface="仿宋" panose="02010609060101010101" charset="-122"/>
              </a:rPr>
              <a:t>(t)应分别满足以下约束：</a:t>
            </a:r>
            <a:endParaRPr lang="zh-CN" altLang="en-US">
              <a:solidFill>
                <a:srgbClr val="FF0000"/>
              </a:solidFill>
              <a:latin typeface="仿宋" panose="02010609060101010101" charset="-122"/>
              <a:ea typeface="仿宋" panose="02010609060101010101" charset="-122"/>
              <a:cs typeface="仿宋" panose="02010609060101010101" charset="-122"/>
            </a:endParaRPr>
          </a:p>
        </p:txBody>
      </p:sp>
      <p:pic>
        <p:nvPicPr>
          <p:cNvPr id="6" name="图片 5"/>
          <p:cNvPicPr>
            <a:picLocks noChangeAspect="1"/>
          </p:cNvPicPr>
          <p:nvPr/>
        </p:nvPicPr>
        <p:blipFill>
          <a:blip r:embed="rId5"/>
          <a:stretch>
            <a:fillRect/>
          </a:stretch>
        </p:blipFill>
        <p:spPr>
          <a:xfrm>
            <a:off x="7628890" y="1505585"/>
            <a:ext cx="3873500" cy="901700"/>
          </a:xfrm>
          <a:prstGeom prst="rect">
            <a:avLst/>
          </a:prstGeom>
        </p:spPr>
      </p:pic>
      <p:pic>
        <p:nvPicPr>
          <p:cNvPr id="7" name="图片 6"/>
          <p:cNvPicPr>
            <a:picLocks noChangeAspect="1"/>
          </p:cNvPicPr>
          <p:nvPr/>
        </p:nvPicPr>
        <p:blipFill>
          <a:blip r:embed="rId6"/>
          <a:stretch>
            <a:fillRect/>
          </a:stretch>
        </p:blipFill>
        <p:spPr>
          <a:xfrm>
            <a:off x="7508240" y="3503295"/>
            <a:ext cx="4114800" cy="651510"/>
          </a:xfrm>
          <a:prstGeom prst="rect">
            <a:avLst/>
          </a:prstGeom>
        </p:spPr>
      </p:pic>
      <p:sp>
        <p:nvSpPr>
          <p:cNvPr id="9" name="文本框 8"/>
          <p:cNvSpPr txBox="1"/>
          <p:nvPr/>
        </p:nvSpPr>
        <p:spPr>
          <a:xfrm>
            <a:off x="660400" y="3503295"/>
            <a:ext cx="6096000" cy="645160"/>
          </a:xfrm>
          <a:prstGeom prst="rect">
            <a:avLst/>
          </a:prstGeom>
          <a:noFill/>
        </p:spPr>
        <p:txBody>
          <a:bodyPr wrap="square" rtlCol="0" anchor="t">
            <a:spAutoFit/>
          </a:bodyPr>
          <a:p>
            <a:r>
              <a:rPr lang="zh-CN" altLang="en-US">
                <a:latin typeface="仿宋" panose="02010609060101010101" charset="-122"/>
                <a:ea typeface="仿宋" panose="02010609060101010101" charset="-122"/>
                <a:cs typeface="仿宋" panose="02010609060101010101" charset="-122"/>
              </a:rPr>
              <a:t>其中 dmax 表示无人机在 t ∈ T 时间内可以飞行的最大距离，</a:t>
            </a:r>
            <a:r>
              <a:rPr lang="zh-CN" altLang="en-US">
                <a:solidFill>
                  <a:srgbClr val="FF0000"/>
                </a:solidFill>
                <a:latin typeface="仿宋" panose="02010609060101010101" charset="-122"/>
                <a:ea typeface="仿宋" panose="02010609060101010101" charset="-122"/>
                <a:cs typeface="仿宋" panose="02010609060101010101" charset="-122"/>
              </a:rPr>
              <a:t>飞行距离可由下式获得：</a:t>
            </a:r>
            <a:endParaRPr lang="zh-CN" altLang="en-US">
              <a:solidFill>
                <a:srgbClr val="FF0000"/>
              </a:solidFill>
              <a:latin typeface="仿宋" panose="02010609060101010101" charset="-122"/>
              <a:ea typeface="仿宋" panose="02010609060101010101" charset="-122"/>
              <a:cs typeface="仿宋" panose="02010609060101010101" charset="-122"/>
            </a:endParaRPr>
          </a:p>
        </p:txBody>
      </p:sp>
      <p:pic>
        <p:nvPicPr>
          <p:cNvPr id="10" name="图片 9"/>
          <p:cNvPicPr>
            <a:picLocks noChangeAspect="1"/>
          </p:cNvPicPr>
          <p:nvPr/>
        </p:nvPicPr>
        <p:blipFill>
          <a:blip r:embed="rId7"/>
          <a:stretch>
            <a:fillRect/>
          </a:stretch>
        </p:blipFill>
        <p:spPr>
          <a:xfrm>
            <a:off x="7886700" y="4883150"/>
            <a:ext cx="3181350" cy="1225550"/>
          </a:xfrm>
          <a:prstGeom prst="rect">
            <a:avLst/>
          </a:prstGeom>
        </p:spPr>
      </p:pic>
      <p:sp>
        <p:nvSpPr>
          <p:cNvPr id="11" name="文本框 10"/>
          <p:cNvSpPr txBox="1"/>
          <p:nvPr/>
        </p:nvSpPr>
        <p:spPr>
          <a:xfrm>
            <a:off x="438785" y="5297170"/>
            <a:ext cx="6096000" cy="645160"/>
          </a:xfrm>
          <a:prstGeom prst="rect">
            <a:avLst/>
          </a:prstGeom>
          <a:noFill/>
        </p:spPr>
        <p:txBody>
          <a:bodyPr wrap="square" rtlCol="0" anchor="t">
            <a:spAutoFit/>
          </a:bodyPr>
          <a:p>
            <a:r>
              <a:rPr lang="zh-CN" altLang="en-US">
                <a:latin typeface="仿宋" panose="02010609060101010101" charset="-122"/>
                <a:ea typeface="仿宋" panose="02010609060101010101" charset="-122"/>
                <a:cs typeface="仿宋" panose="02010609060101010101" charset="-122"/>
              </a:rPr>
              <a:t>通过水平方位角θj(t)和飞行距离dj(t)得到t时刻无人机j的水平位置坐标：</a:t>
            </a:r>
            <a:endParaRPr lang="zh-CN" altLang="en-US">
              <a:latin typeface="仿宋" panose="02010609060101010101" charset="-122"/>
              <a:ea typeface="仿宋" panose="02010609060101010101" charset="-122"/>
              <a:cs typeface="仿宋" panose="02010609060101010101" charset="-122"/>
            </a:endParaRPr>
          </a:p>
        </p:txBody>
      </p:sp>
      <p:graphicFrame>
        <p:nvGraphicFramePr>
          <p:cNvPr id="12" name="表格 11"/>
          <p:cNvGraphicFramePr>
            <a:graphicFrameLocks noGrp="1"/>
          </p:cNvGraphicFramePr>
          <p:nvPr>
            <p:custDataLst>
              <p:tags r:id="rId8"/>
            </p:custDataLst>
          </p:nvPr>
        </p:nvGraphicFramePr>
        <p:xfrm>
          <a:off x="-2160905" y="53752750"/>
          <a:ext cx="10639425" cy="2809875"/>
        </p:xfrm>
        <a:graphic>
          <a:graphicData uri="http://schemas.openxmlformats.org/drawingml/2006/table">
            <a:tbl>
              <a:tblPr firstRow="1" bandRow="1">
                <a:tableStyleId>{5C22544A-7EE6-4342-B048-85BDC9FD1C3A}</a:tableStyleId>
              </a:tblPr>
              <a:tblGrid>
                <a:gridCol w="3653155"/>
                <a:gridCol w="1976120"/>
                <a:gridCol w="5010150"/>
              </a:tblGrid>
              <a:tr h="842645">
                <a:tc>
                  <a:txBody>
                    <a:bodyPr/>
                    <a:p>
                      <a:r>
                        <a:rPr lang="en-US" altLang="zh-CN" dirty="0"/>
                        <a:t>Causal network inference by</a:t>
                      </a:r>
                      <a:endParaRPr lang="en-US" altLang="zh-CN" dirty="0"/>
                    </a:p>
                    <a:p>
                      <a:r>
                        <a:rPr lang="en-US" altLang="zh-CN" dirty="0"/>
                        <a:t>optimal causation entropy. 2015</a:t>
                      </a:r>
                      <a:endParaRPr lang="zh-CN" altLang="en-US" dirty="0"/>
                    </a:p>
                  </a:txBody>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b="0" i="0" kern="1200" dirty="0">
                          <a:solidFill>
                            <a:schemeClr val="dk1"/>
                          </a:solidFill>
                          <a:effectLst/>
                          <a:latin typeface="+mn-lt"/>
                          <a:ea typeface="+mn-ea"/>
                          <a:cs typeface="+mn-cs"/>
                        </a:rPr>
                        <a:t>基于约束的方法</a:t>
                      </a:r>
                      <a:endParaRPr lang="en-GB" altLang="zh-CN" dirty="0"/>
                    </a:p>
                  </a:txBody>
                  <a:tcPr/>
                </a:tc>
                <a:tc>
                  <a:txBody>
                    <a:bodyPr/>
                    <a:p>
                      <a:r>
                        <a:rPr lang="zh-CN" altLang="en-US" sz="1800" b="0" i="0" kern="1200" dirty="0">
                          <a:solidFill>
                            <a:schemeClr val="dk1"/>
                          </a:solidFill>
                          <a:effectLst/>
                          <a:latin typeface="+mn-lt"/>
                          <a:ea typeface="+mn-ea"/>
                          <a:cs typeface="+mn-cs"/>
                        </a:rPr>
                        <a:t>基于条件独立性</a:t>
                      </a:r>
                      <a:r>
                        <a:rPr lang="zh-CN" altLang="en-US" sz="1800" b="0" i="0" kern="1200">
                          <a:solidFill>
                            <a:schemeClr val="dk1"/>
                          </a:solidFill>
                          <a:effectLst/>
                          <a:latin typeface="+mn-lt"/>
                          <a:ea typeface="+mn-ea"/>
                          <a:cs typeface="+mn-cs"/>
                        </a:rPr>
                        <a:t>测试和结构</a:t>
                      </a:r>
                      <a:r>
                        <a:rPr lang="zh-CN" altLang="en-US" sz="1800" b="0" i="0" kern="1200" dirty="0">
                          <a:solidFill>
                            <a:schemeClr val="dk1"/>
                          </a:solidFill>
                          <a:effectLst/>
                          <a:latin typeface="+mn-lt"/>
                          <a:ea typeface="+mn-ea"/>
                          <a:cs typeface="+mn-cs"/>
                        </a:rPr>
                        <a:t>规则来学习因果结构</a:t>
                      </a:r>
                      <a:endParaRPr lang="en-US" altLang="zh-CN" sz="1800" b="0" i="0" kern="1200" dirty="0">
                        <a:solidFill>
                          <a:schemeClr val="dk1"/>
                        </a:solidFill>
                        <a:effectLst/>
                        <a:latin typeface="+mn-lt"/>
                        <a:ea typeface="+mn-ea"/>
                        <a:cs typeface="+mn-cs"/>
                      </a:endParaRPr>
                    </a:p>
                  </a:txBody>
                  <a:tcPr/>
                </a:tc>
              </a:tr>
              <a:tr h="986155">
                <a:tc>
                  <a:txBody>
                    <a:bodyPr/>
                    <a:p>
                      <a:r>
                        <a:rPr lang="en-US" altLang="zh-CN" dirty="0"/>
                        <a:t>Causal inference on time series using restricted structural equation models.2013</a:t>
                      </a:r>
                      <a:endParaRPr lang="zh-CN" altLang="en-US" dirty="0"/>
                    </a:p>
                  </a:txBody>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b="0" i="0" kern="1200" dirty="0">
                          <a:solidFill>
                            <a:schemeClr val="dk1"/>
                          </a:solidFill>
                          <a:effectLst/>
                          <a:latin typeface="+mn-lt"/>
                          <a:ea typeface="+mn-ea"/>
                          <a:cs typeface="+mn-cs"/>
                        </a:rPr>
                        <a:t> 基于噪声的方法</a:t>
                      </a:r>
                      <a:endParaRPr lang="en-GB" altLang="zh-CN" dirty="0"/>
                    </a:p>
                  </a:txBody>
                  <a:tcPr/>
                </a:tc>
                <a:tc>
                  <a:txBody>
                    <a:bodyPr/>
                    <a:p>
                      <a:r>
                        <a:rPr lang="zh-CN" altLang="en-US" sz="1800" b="0" i="0" kern="1200" dirty="0">
                          <a:solidFill>
                            <a:schemeClr val="dk1"/>
                          </a:solidFill>
                          <a:effectLst/>
                          <a:latin typeface="+mn-lt"/>
                          <a:ea typeface="+mn-ea"/>
                          <a:cs typeface="+mn-cs"/>
                        </a:rPr>
                        <a:t>因果关系通过反映不同变量和噪声之间因果关系的方程来描述；</a:t>
                      </a:r>
                      <a:endParaRPr lang="zh-CN" altLang="en-US" dirty="0"/>
                    </a:p>
                  </a:txBody>
                  <a:tcPr/>
                </a:tc>
              </a:tr>
              <a:tr h="981075">
                <a:tc>
                  <a:txBody>
                    <a:bodyPr/>
                    <a:p>
                      <a:r>
                        <a:rPr lang="en-US" altLang="zh-CN" dirty="0"/>
                        <a:t>Neural graphical modelling in continuous-time: consistency guarantees and algorithms.2021</a:t>
                      </a:r>
                      <a:endParaRPr lang="zh-CN" altLang="en-US" dirty="0"/>
                    </a:p>
                  </a:txBody>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kern="1200">
                          <a:solidFill>
                            <a:schemeClr val="dk1"/>
                          </a:solidFill>
                          <a:effectLst/>
                          <a:latin typeface="+mn-lt"/>
                          <a:ea typeface="+mn-ea"/>
                          <a:cs typeface="+mn-cs"/>
                        </a:rPr>
                        <a:t>基于评分</a:t>
                      </a:r>
                      <a:endParaRPr lang="en-GB" altLang="zh-CN" dirty="0"/>
                    </a:p>
                  </a:txBody>
                  <a:tcPr/>
                </a:tc>
                <a:tc>
                  <a:txBody>
                    <a:bodyPr/>
                    <a:p>
                      <a:r>
                        <a:rPr lang="zh-CN" altLang="en-US" sz="1800" b="0" i="0" kern="1200" dirty="0">
                          <a:solidFill>
                            <a:schemeClr val="dk1"/>
                          </a:solidFill>
                          <a:effectLst/>
                          <a:latin typeface="+mn-lt"/>
                          <a:ea typeface="+mn-ea"/>
                          <a:cs typeface="+mn-cs"/>
                        </a:rPr>
                        <a:t>因果结构的质量通过评分函数进行评估。</a:t>
                      </a:r>
                      <a:endParaRPr lang="zh-CN" altLang="en-US" dirty="0"/>
                    </a:p>
                  </a:txBody>
                  <a:tcPr/>
                </a:tc>
              </a:tr>
            </a:tbl>
          </a:graphicData>
        </a:graphic>
      </p:graphicFrame>
      <p:sp>
        <p:nvSpPr>
          <p:cNvPr id="13" name="矩形: 圆角 1"/>
          <p:cNvSpPr/>
          <p:nvPr/>
        </p:nvSpPr>
        <p:spPr>
          <a:xfrm>
            <a:off x="379730" y="5109845"/>
            <a:ext cx="6049645" cy="10356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v</a:t>
            </a:r>
            <a:endParaRPr lang="en-US" altLang="zh-CN"/>
          </a:p>
        </p:txBody>
      </p:sp>
      <p:sp>
        <p:nvSpPr>
          <p:cNvPr id="14" name="矩形: 圆角 1"/>
          <p:cNvSpPr/>
          <p:nvPr/>
        </p:nvSpPr>
        <p:spPr>
          <a:xfrm>
            <a:off x="438785" y="3307715"/>
            <a:ext cx="6049645" cy="10356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圆角 1"/>
          <p:cNvSpPr/>
          <p:nvPr/>
        </p:nvSpPr>
        <p:spPr>
          <a:xfrm>
            <a:off x="454025" y="1505585"/>
            <a:ext cx="6049645" cy="10356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箭头: 下 8"/>
          <p:cNvSpPr/>
          <p:nvPr/>
        </p:nvSpPr>
        <p:spPr>
          <a:xfrm rot="16200000">
            <a:off x="6975475" y="1660525"/>
            <a:ext cx="339725" cy="72517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箭头: 下 8"/>
          <p:cNvSpPr/>
          <p:nvPr/>
        </p:nvSpPr>
        <p:spPr>
          <a:xfrm rot="16200000">
            <a:off x="6975475" y="3561715"/>
            <a:ext cx="339725" cy="72517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箭头: 下 8"/>
          <p:cNvSpPr/>
          <p:nvPr/>
        </p:nvSpPr>
        <p:spPr>
          <a:xfrm rot="16200000">
            <a:off x="6948805" y="5133340"/>
            <a:ext cx="339725" cy="72517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6350" y="6588152"/>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70485"/>
            <a:ext cx="4185285" cy="557530"/>
          </a:xfrm>
          <a:prstGeom prst="rect">
            <a:avLst/>
          </a:prstGeom>
          <a:ln>
            <a:noFill/>
          </a:ln>
        </p:spPr>
        <p:txBody>
          <a:bodyPr vert="horz" lIns="0" tIns="45720" rIns="91440" bIns="45720" rtlCol="0" anchor="b" anchorCtr="0">
            <a:normAutofit fontScale="8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400" b="1" spc="300" noProof="0" dirty="0">
                <a:ln>
                  <a:noFill/>
                </a:ln>
                <a:effectLst/>
                <a:uLnTx/>
                <a:uFillTx/>
                <a:latin typeface="Arial" panose="020B0604020202020204"/>
                <a:ea typeface="微软雅黑" panose="020B0503020204020204" pitchFamily="34" charset="-122"/>
                <a:cs typeface="+mn-cs"/>
              </a:rPr>
              <a:t>PROBLEM FORMULATION</a:t>
            </a:r>
            <a:endParaRPr lang="zh-CN" altLang="en-US" sz="2400" b="1" spc="300" noProof="0" dirty="0">
              <a:ln>
                <a:noFill/>
              </a:ln>
              <a:effectLst/>
              <a:uLnTx/>
              <a:uFillTx/>
              <a:latin typeface="Arial" panose="020B0604020202020204"/>
              <a:ea typeface="微软雅黑" panose="020B0503020204020204" pitchFamily="34" charset="-122"/>
              <a:cs typeface="+mn-cs"/>
            </a:endParaRPr>
          </a:p>
        </p:txBody>
      </p:sp>
      <p:pic>
        <p:nvPicPr>
          <p:cNvPr id="7" name="图片 6"/>
          <p:cNvPicPr>
            <a:picLocks noChangeAspect="1"/>
          </p:cNvPicPr>
          <p:nvPr/>
        </p:nvPicPr>
        <p:blipFill>
          <a:blip r:embed="rId5"/>
          <a:stretch>
            <a:fillRect/>
          </a:stretch>
        </p:blipFill>
        <p:spPr>
          <a:xfrm>
            <a:off x="758190" y="1582420"/>
            <a:ext cx="3683000" cy="539750"/>
          </a:xfrm>
          <a:prstGeom prst="rect">
            <a:avLst/>
          </a:prstGeom>
        </p:spPr>
      </p:pic>
      <p:sp>
        <p:nvSpPr>
          <p:cNvPr id="8" name="文本框 7"/>
          <p:cNvSpPr txBox="1"/>
          <p:nvPr/>
        </p:nvSpPr>
        <p:spPr>
          <a:xfrm>
            <a:off x="758190" y="1095375"/>
            <a:ext cx="4064000" cy="368300"/>
          </a:xfrm>
          <a:prstGeom prst="rect">
            <a:avLst/>
          </a:prstGeom>
          <a:noFill/>
        </p:spPr>
        <p:txBody>
          <a:bodyPr wrap="square" rtlCol="0">
            <a:spAutoFit/>
          </a:bodyPr>
          <a:p>
            <a:r>
              <a:rPr lang="zh-CN" altLang="en-US">
                <a:solidFill>
                  <a:srgbClr val="FF0000"/>
                </a:solidFill>
                <a:latin typeface="仿宋" panose="02010609060101010101" charset="-122"/>
                <a:ea typeface="仿宋" panose="02010609060101010101" charset="-122"/>
                <a:cs typeface="仿宋" panose="02010609060101010101" charset="-122"/>
              </a:rPr>
              <a:t>判定用户i是否应该选择本地计算：</a:t>
            </a:r>
            <a:endParaRPr lang="zh-CN" altLang="en-US">
              <a:solidFill>
                <a:srgbClr val="FF0000"/>
              </a:solidFill>
              <a:latin typeface="仿宋" panose="02010609060101010101" charset="-122"/>
              <a:ea typeface="仿宋" panose="02010609060101010101" charset="-122"/>
              <a:cs typeface="仿宋" panose="02010609060101010101" charset="-122"/>
            </a:endParaRPr>
          </a:p>
        </p:txBody>
      </p:sp>
      <p:pic>
        <p:nvPicPr>
          <p:cNvPr id="9" name="图片 8"/>
          <p:cNvPicPr>
            <a:picLocks noChangeAspect="1"/>
          </p:cNvPicPr>
          <p:nvPr/>
        </p:nvPicPr>
        <p:blipFill>
          <a:blip r:embed="rId6"/>
          <a:stretch>
            <a:fillRect/>
          </a:stretch>
        </p:blipFill>
        <p:spPr>
          <a:xfrm>
            <a:off x="758190" y="3238500"/>
            <a:ext cx="3362325" cy="789305"/>
          </a:xfrm>
          <a:prstGeom prst="rect">
            <a:avLst/>
          </a:prstGeom>
        </p:spPr>
      </p:pic>
      <p:sp>
        <p:nvSpPr>
          <p:cNvPr id="10" name="文本框 9"/>
          <p:cNvSpPr txBox="1"/>
          <p:nvPr/>
        </p:nvSpPr>
        <p:spPr>
          <a:xfrm>
            <a:off x="680085" y="2564765"/>
            <a:ext cx="4064000" cy="368300"/>
          </a:xfrm>
          <a:prstGeom prst="rect">
            <a:avLst/>
          </a:prstGeom>
          <a:noFill/>
        </p:spPr>
        <p:txBody>
          <a:bodyPr wrap="square" rtlCol="0">
            <a:spAutoFit/>
          </a:bodyPr>
          <a:p>
            <a:r>
              <a:rPr lang="zh-CN" altLang="en-US">
                <a:solidFill>
                  <a:srgbClr val="FF0000"/>
                </a:solidFill>
                <a:latin typeface="仿宋" panose="02010609060101010101" charset="-122"/>
                <a:ea typeface="仿宋" panose="02010609060101010101" charset="-122"/>
                <a:cs typeface="仿宋" panose="02010609060101010101" charset="-122"/>
              </a:rPr>
              <a:t>从能耗角度定义用户i的计算成本</a:t>
            </a:r>
            <a:endParaRPr lang="zh-CN" altLang="en-US">
              <a:solidFill>
                <a:srgbClr val="FF0000"/>
              </a:solidFill>
              <a:latin typeface="仿宋" panose="02010609060101010101" charset="-122"/>
              <a:ea typeface="仿宋" panose="02010609060101010101" charset="-122"/>
              <a:cs typeface="仿宋" panose="02010609060101010101" charset="-122"/>
            </a:endParaRPr>
          </a:p>
        </p:txBody>
      </p:sp>
      <p:sp>
        <p:nvSpPr>
          <p:cNvPr id="11" name="文本框 10"/>
          <p:cNvSpPr txBox="1"/>
          <p:nvPr/>
        </p:nvSpPr>
        <p:spPr>
          <a:xfrm>
            <a:off x="466725" y="4234180"/>
            <a:ext cx="4464685" cy="645160"/>
          </a:xfrm>
          <a:prstGeom prst="rect">
            <a:avLst/>
          </a:prstGeom>
          <a:noFill/>
        </p:spPr>
        <p:txBody>
          <a:bodyPr wrap="square" rtlCol="0">
            <a:spAutoFit/>
          </a:bodyPr>
          <a:p>
            <a:r>
              <a:rPr lang="zh-CN" altLang="en-US">
                <a:solidFill>
                  <a:srgbClr val="FF0000"/>
                </a:solidFill>
                <a:latin typeface="仿宋" panose="02010609060101010101" charset="-122"/>
                <a:ea typeface="仿宋" panose="02010609060101010101" charset="-122"/>
                <a:cs typeface="仿宋" panose="02010609060101010101" charset="-122"/>
              </a:rPr>
              <a:t>从能耗角度来看，无人机j的计算成本定义如下：</a:t>
            </a:r>
            <a:endParaRPr lang="zh-CN" altLang="en-US">
              <a:solidFill>
                <a:srgbClr val="FF0000"/>
              </a:solidFill>
              <a:latin typeface="仿宋" panose="02010609060101010101" charset="-122"/>
              <a:ea typeface="仿宋" panose="02010609060101010101" charset="-122"/>
              <a:cs typeface="仿宋" panose="02010609060101010101" charset="-122"/>
            </a:endParaRPr>
          </a:p>
        </p:txBody>
      </p:sp>
      <p:sp>
        <p:nvSpPr>
          <p:cNvPr id="14" name="矩形: 圆角 1"/>
          <p:cNvSpPr/>
          <p:nvPr/>
        </p:nvSpPr>
        <p:spPr>
          <a:xfrm>
            <a:off x="466725" y="1052195"/>
            <a:ext cx="4355465" cy="538861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p:cNvPicPr>
            <a:picLocks noChangeAspect="1"/>
          </p:cNvPicPr>
          <p:nvPr/>
        </p:nvPicPr>
        <p:blipFill>
          <a:blip r:embed="rId7"/>
          <a:stretch>
            <a:fillRect/>
          </a:stretch>
        </p:blipFill>
        <p:spPr>
          <a:xfrm>
            <a:off x="530225" y="4958715"/>
            <a:ext cx="4214495" cy="929005"/>
          </a:xfrm>
          <a:prstGeom prst="rect">
            <a:avLst/>
          </a:prstGeom>
        </p:spPr>
      </p:pic>
      <p:pic>
        <p:nvPicPr>
          <p:cNvPr id="4" name="图片 3"/>
          <p:cNvPicPr>
            <a:picLocks noChangeAspect="1"/>
          </p:cNvPicPr>
          <p:nvPr/>
        </p:nvPicPr>
        <p:blipFill>
          <a:blip r:embed="rId8"/>
          <a:stretch>
            <a:fillRect/>
          </a:stretch>
        </p:blipFill>
        <p:spPr>
          <a:xfrm>
            <a:off x="6101080" y="1739265"/>
            <a:ext cx="4800600" cy="342328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6350" y="6588152"/>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70485"/>
            <a:ext cx="853440"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400" b="1" spc="300" dirty="0">
                <a:latin typeface="Arial" panose="020B0604020202020204"/>
                <a:ea typeface="微软雅黑" panose="020B0503020204020204" pitchFamily="34" charset="-122"/>
                <a:cs typeface="+mn-cs"/>
              </a:rPr>
              <a:t>方法</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19" name="文本框 18"/>
          <p:cNvSpPr txBox="1"/>
          <p:nvPr/>
        </p:nvSpPr>
        <p:spPr>
          <a:xfrm>
            <a:off x="851535" y="1610360"/>
            <a:ext cx="4064000" cy="645160"/>
          </a:xfrm>
          <a:prstGeom prst="rect">
            <a:avLst/>
          </a:prstGeom>
          <a:noFill/>
        </p:spPr>
        <p:txBody>
          <a:bodyPr wrap="square" rtlCol="0">
            <a:spAutoFit/>
          </a:bodyPr>
          <a:p>
            <a:r>
              <a:rPr lang="zh-CN" altLang="en-US">
                <a:solidFill>
                  <a:schemeClr val="tx1"/>
                </a:solidFill>
                <a:latin typeface="仿宋" panose="02010609060101010101" charset="-122"/>
                <a:ea typeface="仿宋" panose="02010609060101010101" charset="-122"/>
                <a:cs typeface="仿宋" panose="02010609060101010101" charset="-122"/>
              </a:rPr>
              <a:t>对于</a:t>
            </a:r>
            <a:r>
              <a:rPr lang="zh-CN" altLang="en-US">
                <a:solidFill>
                  <a:srgbClr val="FF0000"/>
                </a:solidFill>
                <a:latin typeface="仿宋" panose="02010609060101010101" charset="-122"/>
                <a:ea typeface="仿宋" panose="02010609060101010101" charset="-122"/>
                <a:cs typeface="仿宋" panose="02010609060101010101" charset="-122"/>
              </a:rPr>
              <a:t>所有用户</a:t>
            </a:r>
            <a:r>
              <a:rPr lang="zh-CN" altLang="en-US">
                <a:solidFill>
                  <a:schemeClr val="tx1"/>
                </a:solidFill>
                <a:latin typeface="仿宋" panose="02010609060101010101" charset="-122"/>
                <a:ea typeface="仿宋" panose="02010609060101010101" charset="-122"/>
                <a:cs typeface="仿宋" panose="02010609060101010101" charset="-122"/>
              </a:rPr>
              <a:t>，优化目标是最小化所有用户在时隙t的计算成本</a:t>
            </a:r>
            <a:endParaRPr lang="zh-CN" altLang="en-US">
              <a:solidFill>
                <a:schemeClr val="tx1"/>
              </a:solidFill>
              <a:latin typeface="仿宋" panose="02010609060101010101" charset="-122"/>
              <a:ea typeface="仿宋" panose="02010609060101010101" charset="-122"/>
              <a:cs typeface="仿宋" panose="02010609060101010101" charset="-122"/>
            </a:endParaRPr>
          </a:p>
        </p:txBody>
      </p:sp>
      <p:pic>
        <p:nvPicPr>
          <p:cNvPr id="15" name="图片 14"/>
          <p:cNvPicPr>
            <a:picLocks noChangeAspect="1"/>
          </p:cNvPicPr>
          <p:nvPr/>
        </p:nvPicPr>
        <p:blipFill>
          <a:blip r:embed="rId5"/>
          <a:stretch>
            <a:fillRect/>
          </a:stretch>
        </p:blipFill>
        <p:spPr>
          <a:xfrm>
            <a:off x="851535" y="2645410"/>
            <a:ext cx="4246880" cy="2500630"/>
          </a:xfrm>
          <a:prstGeom prst="rect">
            <a:avLst/>
          </a:prstGeom>
        </p:spPr>
      </p:pic>
      <p:sp>
        <p:nvSpPr>
          <p:cNvPr id="20" name="文本框 19"/>
          <p:cNvSpPr txBox="1"/>
          <p:nvPr/>
        </p:nvSpPr>
        <p:spPr>
          <a:xfrm>
            <a:off x="5507355" y="1610360"/>
            <a:ext cx="6011545" cy="645160"/>
          </a:xfrm>
          <a:prstGeom prst="rect">
            <a:avLst/>
          </a:prstGeom>
          <a:noFill/>
        </p:spPr>
        <p:txBody>
          <a:bodyPr wrap="square" rtlCol="0">
            <a:spAutoFit/>
          </a:bodyPr>
          <a:p>
            <a:r>
              <a:rPr lang="zh-CN" altLang="en-US">
                <a:latin typeface="仿宋" panose="02010609060101010101" charset="-122"/>
                <a:ea typeface="仿宋" panose="02010609060101010101" charset="-122"/>
                <a:cs typeface="仿宋" panose="02010609060101010101" charset="-122"/>
              </a:rPr>
              <a:t>无人机需要实现轨迹优化，需要考虑每个时隙悬停的位置。即</a:t>
            </a:r>
            <a:r>
              <a:rPr lang="zh-CN" altLang="en-US">
                <a:solidFill>
                  <a:srgbClr val="FF0000"/>
                </a:solidFill>
                <a:latin typeface="仿宋" panose="02010609060101010101" charset="-122"/>
                <a:ea typeface="仿宋" panose="02010609060101010101" charset="-122"/>
                <a:cs typeface="仿宋" panose="02010609060101010101" charset="-122"/>
              </a:rPr>
              <a:t>无人机考虑长期计算成本最小化</a:t>
            </a:r>
            <a:r>
              <a:rPr lang="zh-CN" altLang="en-US">
                <a:latin typeface="仿宋" panose="02010609060101010101" charset="-122"/>
                <a:ea typeface="仿宋" panose="02010609060101010101" charset="-122"/>
                <a:cs typeface="仿宋" panose="02010609060101010101" charset="-122"/>
              </a:rPr>
              <a:t>，定义如下：</a:t>
            </a:r>
            <a:endParaRPr lang="zh-CN" altLang="en-US">
              <a:latin typeface="仿宋" panose="02010609060101010101" charset="-122"/>
              <a:ea typeface="仿宋" panose="02010609060101010101" charset="-122"/>
              <a:cs typeface="仿宋" panose="02010609060101010101" charset="-122"/>
            </a:endParaRPr>
          </a:p>
        </p:txBody>
      </p:sp>
      <p:pic>
        <p:nvPicPr>
          <p:cNvPr id="16" name="图片 15"/>
          <p:cNvPicPr>
            <a:picLocks noChangeAspect="1"/>
          </p:cNvPicPr>
          <p:nvPr/>
        </p:nvPicPr>
        <p:blipFill>
          <a:blip r:embed="rId6"/>
          <a:stretch>
            <a:fillRect/>
          </a:stretch>
        </p:blipFill>
        <p:spPr>
          <a:xfrm>
            <a:off x="5916930" y="2797175"/>
            <a:ext cx="4318000" cy="1471930"/>
          </a:xfrm>
          <a:prstGeom prst="rect">
            <a:avLst/>
          </a:prstGeom>
        </p:spPr>
      </p:pic>
      <p:sp>
        <p:nvSpPr>
          <p:cNvPr id="3" name="矩形: 圆角 1"/>
          <p:cNvSpPr/>
          <p:nvPr/>
        </p:nvSpPr>
        <p:spPr>
          <a:xfrm>
            <a:off x="5412105" y="1471930"/>
            <a:ext cx="5962015" cy="9213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v</a:t>
            </a:r>
            <a:endParaRPr lang="en-US" altLang="zh-CN"/>
          </a:p>
        </p:txBody>
      </p:sp>
      <p:sp>
        <p:nvSpPr>
          <p:cNvPr id="5" name="矩形: 圆角 1"/>
          <p:cNvSpPr/>
          <p:nvPr/>
        </p:nvSpPr>
        <p:spPr>
          <a:xfrm>
            <a:off x="796925" y="1472565"/>
            <a:ext cx="4076065" cy="9213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v</a:t>
            </a:r>
            <a:endParaRPr lang="en-US" altLang="zh-C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TABLE_ENDDRAG_ORIGIN_RECT" val="837*221"/>
  <p:tag name="TABLE_ENDDRAG_RECT" val="60*58*837*221"/>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COMMONDATA" val="eyJoZGlkIjoiYTQ0MzBiNTIyNjFjOWIyOGZjOTM5MmU2Y2JhYTI4ODgifQ=="/>
  <p:tag name="KSO_WPP_MARK_KEY" val="fd36f17d-5434-465f-afe9-55547e8cda33"/>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TABLE_ENDDRAG_ORIGIN_RECT" val="876*396"/>
  <p:tag name="TABLE_ENDDRAG_RECT" val="30*75*876*396"/>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3093</Words>
  <Application>WPS 演示</Application>
  <PresentationFormat>宽屏</PresentationFormat>
  <Paragraphs>252</Paragraphs>
  <Slides>15</Slides>
  <Notes>15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宋体</vt:lpstr>
      <vt:lpstr>Wingdings</vt:lpstr>
      <vt:lpstr>微软雅黑</vt:lpstr>
      <vt:lpstr>Arial</vt:lpstr>
      <vt:lpstr>Calibri</vt:lpstr>
      <vt:lpstr>Times New Roman</vt:lpstr>
      <vt:lpstr>仿宋</vt:lpstr>
      <vt:lpstr>等线</vt:lpstr>
      <vt:lpstr>等线 Light</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 奕婷</dc:creator>
  <cp:lastModifiedBy>变成蓝色吧</cp:lastModifiedBy>
  <cp:revision>635</cp:revision>
  <dcterms:created xsi:type="dcterms:W3CDTF">2023-06-20T13:38:00Z</dcterms:created>
  <dcterms:modified xsi:type="dcterms:W3CDTF">2024-04-10T05:58:40Z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CF5D6E20C2824057BEF5F102E50BE146_13</vt:lpwstr>
  </property>
  <property fmtid="{D5CDD505-2E9C-101B-9397-08002B2CF9AE}" pid="3" name="KSOProductBuildVer">
    <vt:lpwstr>2052-12.1.0.16417</vt:lpwstr>
  </property>
</Properties>
</file>