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1"/>
  </p:notesMasterIdLst>
  <p:sldIdLst>
    <p:sldId id="3543" r:id="rId3"/>
    <p:sldId id="3615" r:id="rId4"/>
    <p:sldId id="3639" r:id="rId5"/>
    <p:sldId id="3640" r:id="rId6"/>
    <p:sldId id="3618" r:id="rId7"/>
    <p:sldId id="3630" r:id="rId8"/>
    <p:sldId id="3628" r:id="rId9"/>
    <p:sldId id="3641" r:id="rId10"/>
    <p:sldId id="3642" r:id="rId11"/>
    <p:sldId id="3643" r:id="rId12"/>
    <p:sldId id="3644" r:id="rId13"/>
    <p:sldId id="3631" r:id="rId14"/>
    <p:sldId id="3645" r:id="rId15"/>
    <p:sldId id="3623" r:id="rId16"/>
    <p:sldId id="3646" r:id="rId17"/>
    <p:sldId id="3647" r:id="rId18"/>
    <p:sldId id="3609" r:id="rId19"/>
    <p:sldId id="363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6299"/>
    <a:srgbClr val="EAF6F0"/>
    <a:srgbClr val="D1EBEF"/>
    <a:srgbClr val="FFEDC7"/>
    <a:srgbClr val="C6E1DC"/>
    <a:srgbClr val="072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96692D-6E5D-9A43-A0D7-401A79FE81CC}" v="3" dt="2023-04-11T16:33:07.148"/>
    <p1510:client id="{542D5FF1-FBC1-5442-9FBF-59B814E583B8}" v="242" dt="2023-04-11T11:50:08.00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671" autoAdjust="0"/>
    <p:restoredTop sz="72653"/>
  </p:normalViewPr>
  <p:slideViewPr>
    <p:cSldViewPr snapToGrid="0">
      <p:cViewPr varScale="1">
        <p:scale>
          <a:sx n="91" d="100"/>
          <a:sy n="91" d="100"/>
        </p:scale>
        <p:origin x="896" y="184"/>
      </p:cViewPr>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_rels/viewProps.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郭 志琦" userId="06693955c6ba213b" providerId="LiveId" clId="{3D96692D-6E5D-9A43-A0D7-401A79FE81CC}"/>
    <pc:docChg chg="undo custSel modSld">
      <pc:chgData name="郭 志琦" userId="06693955c6ba213b" providerId="LiveId" clId="{3D96692D-6E5D-9A43-A0D7-401A79FE81CC}" dt="2023-04-11T16:33:15.220" v="70" actId="1076"/>
      <pc:docMkLst>
        <pc:docMk/>
      </pc:docMkLst>
      <pc:sldChg chg="modSp mod">
        <pc:chgData name="郭 志琦" userId="06693955c6ba213b" providerId="LiveId" clId="{3D96692D-6E5D-9A43-A0D7-401A79FE81CC}" dt="2023-04-11T16:21:54.988" v="44" actId="20577"/>
        <pc:sldMkLst>
          <pc:docMk/>
          <pc:sldMk cId="0" sldId="3543"/>
        </pc:sldMkLst>
        <pc:spChg chg="mod">
          <ac:chgData name="郭 志琦" userId="06693955c6ba213b" providerId="LiveId" clId="{3D96692D-6E5D-9A43-A0D7-401A79FE81CC}" dt="2023-04-11T16:21:54.988" v="44" actId="20577"/>
          <ac:spMkLst>
            <pc:docMk/>
            <pc:sldMk cId="0" sldId="3543"/>
            <ac:spMk id="21" creationId="{7E68AB25-2BFC-A54A-BE99-D5759BC1D775}"/>
          </ac:spMkLst>
        </pc:spChg>
      </pc:sldChg>
      <pc:sldChg chg="addSp delSp modSp mod">
        <pc:chgData name="郭 志琦" userId="06693955c6ba213b" providerId="LiveId" clId="{3D96692D-6E5D-9A43-A0D7-401A79FE81CC}" dt="2023-04-11T16:33:15.220" v="70" actId="1076"/>
        <pc:sldMkLst>
          <pc:docMk/>
          <pc:sldMk cId="2251107273" sldId="3615"/>
        </pc:sldMkLst>
        <pc:spChg chg="add mod">
          <ac:chgData name="郭 志琦" userId="06693955c6ba213b" providerId="LiveId" clId="{3D96692D-6E5D-9A43-A0D7-401A79FE81CC}" dt="2023-04-11T16:31:59.907" v="54" actId="207"/>
          <ac:spMkLst>
            <pc:docMk/>
            <pc:sldMk cId="2251107273" sldId="3615"/>
            <ac:spMk id="2" creationId="{1C45490C-DEE5-8F4F-9CF1-021B757B79DD}"/>
          </ac:spMkLst>
        </pc:spChg>
        <pc:spChg chg="add mod">
          <ac:chgData name="郭 志琦" userId="06693955c6ba213b" providerId="LiveId" clId="{3D96692D-6E5D-9A43-A0D7-401A79FE81CC}" dt="2023-04-11T16:32:16.641" v="59" actId="1076"/>
          <ac:spMkLst>
            <pc:docMk/>
            <pc:sldMk cId="2251107273" sldId="3615"/>
            <ac:spMk id="3" creationId="{FB2B521F-0EF3-C548-A065-D50840DB8354}"/>
          </ac:spMkLst>
        </pc:spChg>
        <pc:spChg chg="add mod">
          <ac:chgData name="郭 志琦" userId="06693955c6ba213b" providerId="LiveId" clId="{3D96692D-6E5D-9A43-A0D7-401A79FE81CC}" dt="2023-04-11T16:33:04.463" v="65" actId="1076"/>
          <ac:spMkLst>
            <pc:docMk/>
            <pc:sldMk cId="2251107273" sldId="3615"/>
            <ac:spMk id="5" creationId="{CD9522E5-9F86-E74F-AC6F-91FC553869E4}"/>
          </ac:spMkLst>
        </pc:spChg>
        <pc:spChg chg="add mod">
          <ac:chgData name="郭 志琦" userId="06693955c6ba213b" providerId="LiveId" clId="{3D96692D-6E5D-9A43-A0D7-401A79FE81CC}" dt="2023-04-11T16:33:15.220" v="70" actId="1076"/>
          <ac:spMkLst>
            <pc:docMk/>
            <pc:sldMk cId="2251107273" sldId="3615"/>
            <ac:spMk id="6" creationId="{05BDE361-4EB7-6E43-8F46-F00F82D2581F}"/>
          </ac:spMkLst>
        </pc:spChg>
        <pc:spChg chg="add del">
          <ac:chgData name="郭 志琦" userId="06693955c6ba213b" providerId="LiveId" clId="{3D96692D-6E5D-9A43-A0D7-401A79FE81CC}" dt="2023-04-11T16:21:49.955" v="36" actId="478"/>
          <ac:spMkLst>
            <pc:docMk/>
            <pc:sldMk cId="2251107273" sldId="3615"/>
            <ac:spMk id="50" creationId="{EECC2C4C-6C39-C847-91B9-5D3523981CE7}"/>
          </ac:spMkLst>
        </pc:spChg>
        <pc:spChg chg="add del">
          <ac:chgData name="郭 志琦" userId="06693955c6ba213b" providerId="LiveId" clId="{3D96692D-6E5D-9A43-A0D7-401A79FE81CC}" dt="2023-04-11T16:21:47.362" v="29" actId="478"/>
          <ac:spMkLst>
            <pc:docMk/>
            <pc:sldMk cId="2251107273" sldId="3615"/>
            <ac:spMk id="94" creationId="{404F0AC5-4413-1F42-B6F4-96C5FE0F986C}"/>
          </ac:spMkLst>
        </pc:spChg>
        <pc:spChg chg="add del">
          <ac:chgData name="郭 志琦" userId="06693955c6ba213b" providerId="LiveId" clId="{3D96692D-6E5D-9A43-A0D7-401A79FE81CC}" dt="2023-04-11T16:21:49.637" v="35" actId="478"/>
          <ac:spMkLst>
            <pc:docMk/>
            <pc:sldMk cId="2251107273" sldId="3615"/>
            <ac:spMk id="96" creationId="{B6B83293-BD33-1E49-A625-ADF061EF9A81}"/>
          </ac:spMkLst>
        </pc:spChg>
        <pc:spChg chg="add del">
          <ac:chgData name="郭 志琦" userId="06693955c6ba213b" providerId="LiveId" clId="{3D96692D-6E5D-9A43-A0D7-401A79FE81CC}" dt="2023-04-11T16:21:47.362" v="29" actId="478"/>
          <ac:spMkLst>
            <pc:docMk/>
            <pc:sldMk cId="2251107273" sldId="3615"/>
            <ac:spMk id="104" creationId="{4855A8DC-9BF8-6F49-B3E4-D6D8A0F1CAD1}"/>
          </ac:spMkLst>
        </pc:spChg>
        <pc:spChg chg="add del">
          <ac:chgData name="郭 志琦" userId="06693955c6ba213b" providerId="LiveId" clId="{3D96692D-6E5D-9A43-A0D7-401A79FE81CC}" dt="2023-04-11T16:21:48.944" v="33" actId="478"/>
          <ac:spMkLst>
            <pc:docMk/>
            <pc:sldMk cId="2251107273" sldId="3615"/>
            <ac:spMk id="105" creationId="{25FD458B-1C08-7E45-8A21-69568838761F}"/>
          </ac:spMkLst>
        </pc:spChg>
        <pc:picChg chg="add del">
          <ac:chgData name="郭 志琦" userId="06693955c6ba213b" providerId="LiveId" clId="{3D96692D-6E5D-9A43-A0D7-401A79FE81CC}" dt="2023-04-11T16:21:49.283" v="34" actId="478"/>
          <ac:picMkLst>
            <pc:docMk/>
            <pc:sldMk cId="2251107273" sldId="3615"/>
            <ac:picMk id="4" creationId="{C9EA21C5-C849-DE44-901A-9A3B65842BD9}"/>
          </ac:picMkLst>
        </pc:picChg>
        <pc:picChg chg="add del">
          <ac:chgData name="郭 志琦" userId="06693955c6ba213b" providerId="LiveId" clId="{3D96692D-6E5D-9A43-A0D7-401A79FE81CC}" dt="2023-04-11T16:21:51.275" v="40" actId="478"/>
          <ac:picMkLst>
            <pc:docMk/>
            <pc:sldMk cId="2251107273" sldId="3615"/>
            <ac:picMk id="9" creationId="{449D5C58-8840-4047-A93C-E12AAD090203}"/>
          </ac:picMkLst>
        </pc:picChg>
        <pc:picChg chg="mod">
          <ac:chgData name="郭 志琦" userId="06693955c6ba213b" providerId="LiveId" clId="{3D96692D-6E5D-9A43-A0D7-401A79FE81CC}" dt="2023-04-11T16:21:50.634" v="38" actId="1076"/>
          <ac:picMkLst>
            <pc:docMk/>
            <pc:sldMk cId="2251107273" sldId="3615"/>
            <ac:picMk id="23" creationId="{244CCF62-7245-A64F-B727-3E0A4E8017D4}"/>
          </ac:picMkLst>
        </pc:picChg>
        <pc:picChg chg="add del">
          <ac:chgData name="郭 志琦" userId="06693955c6ba213b" providerId="LiveId" clId="{3D96692D-6E5D-9A43-A0D7-401A79FE81CC}" dt="2023-04-11T16:21:51.642" v="41" actId="478"/>
          <ac:picMkLst>
            <pc:docMk/>
            <pc:sldMk cId="2251107273" sldId="3615"/>
            <ac:picMk id="24" creationId="{AB1CFB33-B255-AF47-B208-FCDDF9D9DE29}"/>
          </ac:picMkLst>
        </pc:picChg>
        <pc:picChg chg="add del">
          <ac:chgData name="郭 志琦" userId="06693955c6ba213b" providerId="LiveId" clId="{3D96692D-6E5D-9A43-A0D7-401A79FE81CC}" dt="2023-04-11T16:21:50.961" v="39" actId="478"/>
          <ac:picMkLst>
            <pc:docMk/>
            <pc:sldMk cId="2251107273" sldId="3615"/>
            <ac:picMk id="42" creationId="{B7BA7DD5-5E19-3E4F-94F4-7315F909B8B1}"/>
          </ac:picMkLst>
        </pc:picChg>
        <pc:picChg chg="add del">
          <ac:chgData name="郭 志琦" userId="06693955c6ba213b" providerId="LiveId" clId="{3D96692D-6E5D-9A43-A0D7-401A79FE81CC}" dt="2023-04-11T16:21:50.280" v="37" actId="478"/>
          <ac:picMkLst>
            <pc:docMk/>
            <pc:sldMk cId="2251107273" sldId="3615"/>
            <ac:picMk id="52" creationId="{D1E30FCF-C539-B541-8ABA-05DEF2D2EE48}"/>
          </ac:picMkLst>
        </pc:picChg>
        <pc:cxnChg chg="add del mod">
          <ac:chgData name="郭 志琦" userId="06693955c6ba213b" providerId="LiveId" clId="{3D96692D-6E5D-9A43-A0D7-401A79FE81CC}" dt="2023-04-11T16:21:48.574" v="32" actId="478"/>
          <ac:cxnSpMkLst>
            <pc:docMk/>
            <pc:sldMk cId="2251107273" sldId="3615"/>
            <ac:cxnSpMk id="28" creationId="{F40A295E-7606-754F-B905-28888C33A185}"/>
          </ac:cxnSpMkLst>
        </pc:cxnChg>
        <pc:cxnChg chg="add del mod">
          <ac:chgData name="郭 志琦" userId="06693955c6ba213b" providerId="LiveId" clId="{3D96692D-6E5D-9A43-A0D7-401A79FE81CC}" dt="2023-04-11T16:21:49.637" v="35" actId="478"/>
          <ac:cxnSpMkLst>
            <pc:docMk/>
            <pc:sldMk cId="2251107273" sldId="3615"/>
            <ac:cxnSpMk id="29" creationId="{4CBCE99E-938B-AC46-BC5C-F30A8CB4BD56}"/>
          </ac:cxnSpMkLst>
        </pc:cxnChg>
        <pc:cxnChg chg="add del mod">
          <ac:chgData name="郭 志琦" userId="06693955c6ba213b" providerId="LiveId" clId="{3D96692D-6E5D-9A43-A0D7-401A79FE81CC}" dt="2023-04-11T16:21:48.944" v="33" actId="478"/>
          <ac:cxnSpMkLst>
            <pc:docMk/>
            <pc:sldMk cId="2251107273" sldId="3615"/>
            <ac:cxnSpMk id="31" creationId="{2B41723F-6A8B-EF44-A62D-70FF4DBDD3A4}"/>
          </ac:cxnSpMkLst>
        </pc:cxnChg>
        <pc:cxnChg chg="mod">
          <ac:chgData name="郭 志琦" userId="06693955c6ba213b" providerId="LiveId" clId="{3D96692D-6E5D-9A43-A0D7-401A79FE81CC}" dt="2023-04-11T16:21:47.362" v="29" actId="478"/>
          <ac:cxnSpMkLst>
            <pc:docMk/>
            <pc:sldMk cId="2251107273" sldId="3615"/>
            <ac:cxnSpMk id="109" creationId="{85F55E31-354C-A34B-95C4-C23CF0BB80CA}"/>
          </ac:cxnSpMkLst>
        </pc:cxnChg>
      </pc:sldChg>
    </pc:docChg>
  </pc:docChgLst>
  <pc:docChgLst>
    <pc:chgData name="郭 志琦" userId="06693955c6ba213b" providerId="LiveId" clId="{542D5FF1-FBC1-5442-9FBF-59B814E583B8}"/>
    <pc:docChg chg="undo custSel addSld delSld modSld">
      <pc:chgData name="郭 志琦" userId="06693955c6ba213b" providerId="LiveId" clId="{542D5FF1-FBC1-5442-9FBF-59B814E583B8}" dt="2023-04-11T11:49:53.779" v="497"/>
      <pc:docMkLst>
        <pc:docMk/>
      </pc:docMkLst>
      <pc:sldChg chg="modSp mod">
        <pc:chgData name="郭 志琦" userId="06693955c6ba213b" providerId="LiveId" clId="{542D5FF1-FBC1-5442-9FBF-59B814E583B8}" dt="2023-04-11T02:49:26.015" v="230" actId="20577"/>
        <pc:sldMkLst>
          <pc:docMk/>
          <pc:sldMk cId="1474772005" sldId="3607"/>
        </pc:sldMkLst>
        <pc:spChg chg="mod">
          <ac:chgData name="郭 志琦" userId="06693955c6ba213b" providerId="LiveId" clId="{542D5FF1-FBC1-5442-9FBF-59B814E583B8}" dt="2023-04-11T01:32:31.450" v="129"/>
          <ac:spMkLst>
            <pc:docMk/>
            <pc:sldMk cId="1474772005" sldId="3607"/>
            <ac:spMk id="2" creationId="{7788E31C-113F-2340-BC7C-59ADAC5D2EBF}"/>
          </ac:spMkLst>
        </pc:spChg>
        <pc:spChg chg="mod">
          <ac:chgData name="郭 志琦" userId="06693955c6ba213b" providerId="LiveId" clId="{542D5FF1-FBC1-5442-9FBF-59B814E583B8}" dt="2023-04-11T02:49:26.015" v="230" actId="20577"/>
          <ac:spMkLst>
            <pc:docMk/>
            <pc:sldMk cId="1474772005" sldId="3607"/>
            <ac:spMk id="3" creationId="{41552506-9648-5E40-A918-50ECA630663E}"/>
          </ac:spMkLst>
        </pc:spChg>
      </pc:sldChg>
      <pc:sldChg chg="modSp mod">
        <pc:chgData name="郭 志琦" userId="06693955c6ba213b" providerId="LiveId" clId="{542D5FF1-FBC1-5442-9FBF-59B814E583B8}" dt="2023-04-11T11:48:46.044" v="470" actId="20577"/>
        <pc:sldMkLst>
          <pc:docMk/>
          <pc:sldMk cId="3647715771" sldId="3608"/>
        </pc:sldMkLst>
        <pc:spChg chg="mod">
          <ac:chgData name="郭 志琦" userId="06693955c6ba213b" providerId="LiveId" clId="{542D5FF1-FBC1-5442-9FBF-59B814E583B8}" dt="2023-04-11T11:48:46.044" v="470" actId="20577"/>
          <ac:spMkLst>
            <pc:docMk/>
            <pc:sldMk cId="3647715771" sldId="3608"/>
            <ac:spMk id="3" creationId="{00CD0038-B7DE-2A4A-86BC-41FE9300C181}"/>
          </ac:spMkLst>
        </pc:spChg>
      </pc:sldChg>
      <pc:sldChg chg="modSp mod">
        <pc:chgData name="郭 志琦" userId="06693955c6ba213b" providerId="LiveId" clId="{542D5FF1-FBC1-5442-9FBF-59B814E583B8}" dt="2023-04-11T01:59:46.525" v="211" actId="58"/>
        <pc:sldMkLst>
          <pc:docMk/>
          <pc:sldMk cId="1104027283" sldId="3609"/>
        </pc:sldMkLst>
        <pc:spChg chg="mod">
          <ac:chgData name="郭 志琦" userId="06693955c6ba213b" providerId="LiveId" clId="{542D5FF1-FBC1-5442-9FBF-59B814E583B8}" dt="2023-04-11T01:59:46.525" v="211" actId="58"/>
          <ac:spMkLst>
            <pc:docMk/>
            <pc:sldMk cId="1104027283" sldId="3609"/>
            <ac:spMk id="2" creationId="{24C6696A-6666-D043-AF9C-F449DDB6C6EE}"/>
          </ac:spMkLst>
        </pc:spChg>
        <pc:spChg chg="mod">
          <ac:chgData name="郭 志琦" userId="06693955c6ba213b" providerId="LiveId" clId="{542D5FF1-FBC1-5442-9FBF-59B814E583B8}" dt="2023-04-11T01:59:25.487" v="205" actId="14100"/>
          <ac:spMkLst>
            <pc:docMk/>
            <pc:sldMk cId="1104027283" sldId="3609"/>
            <ac:spMk id="17" creationId="{DFA146AB-3CBD-2149-8603-FDCE67D88FC1}"/>
          </ac:spMkLst>
        </pc:spChg>
      </pc:sldChg>
      <pc:sldChg chg="modSp mod modNotesTx">
        <pc:chgData name="郭 志琦" userId="06693955c6ba213b" providerId="LiveId" clId="{542D5FF1-FBC1-5442-9FBF-59B814E583B8}" dt="2023-04-11T11:49:53.779" v="497"/>
        <pc:sldMkLst>
          <pc:docMk/>
          <pc:sldMk cId="800167721" sldId="3610"/>
        </pc:sldMkLst>
        <pc:spChg chg="mod">
          <ac:chgData name="郭 志琦" userId="06693955c6ba213b" providerId="LiveId" clId="{542D5FF1-FBC1-5442-9FBF-59B814E583B8}" dt="2023-04-11T11:48:13.969" v="460" actId="20577"/>
          <ac:spMkLst>
            <pc:docMk/>
            <pc:sldMk cId="800167721" sldId="3610"/>
            <ac:spMk id="3" creationId="{125DCBC5-7791-C344-A943-F3861FF19CD5}"/>
          </ac:spMkLst>
        </pc:spChg>
        <pc:spChg chg="mod">
          <ac:chgData name="郭 志琦" userId="06693955c6ba213b" providerId="LiveId" clId="{542D5FF1-FBC1-5442-9FBF-59B814E583B8}" dt="2023-04-11T11:48:17.683" v="461" actId="20577"/>
          <ac:spMkLst>
            <pc:docMk/>
            <pc:sldMk cId="800167721" sldId="3610"/>
            <ac:spMk id="4" creationId="{9ABBDEFF-018E-6A41-9458-3ACC3107D1F0}"/>
          </ac:spMkLst>
        </pc:spChg>
      </pc:sldChg>
      <pc:sldChg chg="del">
        <pc:chgData name="郭 志琦" userId="06693955c6ba213b" providerId="LiveId" clId="{542D5FF1-FBC1-5442-9FBF-59B814E583B8}" dt="2023-04-07T05:59:57.353" v="1" actId="2696"/>
        <pc:sldMkLst>
          <pc:docMk/>
          <pc:sldMk cId="2457137804" sldId="3611"/>
        </pc:sldMkLst>
      </pc:sldChg>
      <pc:sldChg chg="del">
        <pc:chgData name="郭 志琦" userId="06693955c6ba213b" providerId="LiveId" clId="{542D5FF1-FBC1-5442-9FBF-59B814E583B8}" dt="2023-04-07T05:59:56.512" v="0" actId="2696"/>
        <pc:sldMkLst>
          <pc:docMk/>
          <pc:sldMk cId="1102041003" sldId="3612"/>
        </pc:sldMkLst>
      </pc:sldChg>
      <pc:sldChg chg="modSp">
        <pc:chgData name="郭 志琦" userId="06693955c6ba213b" providerId="LiveId" clId="{542D5FF1-FBC1-5442-9FBF-59B814E583B8}" dt="2023-04-10T06:44:13.701" v="41" actId="20577"/>
        <pc:sldMkLst>
          <pc:docMk/>
          <pc:sldMk cId="1737263693" sldId="3613"/>
        </pc:sldMkLst>
        <pc:spChg chg="mod">
          <ac:chgData name="郭 志琦" userId="06693955c6ba213b" providerId="LiveId" clId="{542D5FF1-FBC1-5442-9FBF-59B814E583B8}" dt="2023-04-10T06:44:13.701" v="41" actId="20577"/>
          <ac:spMkLst>
            <pc:docMk/>
            <pc:sldMk cId="1737263693" sldId="3613"/>
            <ac:spMk id="2" creationId="{7788E31C-113F-2340-BC7C-59ADAC5D2EBF}"/>
          </ac:spMkLst>
        </pc:spChg>
      </pc:sldChg>
      <pc:sldChg chg="addSp delSp modSp add mod">
        <pc:chgData name="郭 志琦" userId="06693955c6ba213b" providerId="LiveId" clId="{542D5FF1-FBC1-5442-9FBF-59B814E583B8}" dt="2023-04-11T08:42:24.181" v="439" actId="692"/>
        <pc:sldMkLst>
          <pc:docMk/>
          <pc:sldMk cId="2251107273" sldId="3615"/>
        </pc:sldMkLst>
        <pc:spChg chg="del">
          <ac:chgData name="郭 志琦" userId="06693955c6ba213b" providerId="LiveId" clId="{542D5FF1-FBC1-5442-9FBF-59B814E583B8}" dt="2023-04-07T06:00:11.763" v="3" actId="478"/>
          <ac:spMkLst>
            <pc:docMk/>
            <pc:sldMk cId="2251107273" sldId="3615"/>
            <ac:spMk id="2" creationId="{7788E31C-113F-2340-BC7C-59ADAC5D2EBF}"/>
          </ac:spMkLst>
        </pc:spChg>
        <pc:spChg chg="add del mod">
          <ac:chgData name="郭 志琦" userId="06693955c6ba213b" providerId="LiveId" clId="{542D5FF1-FBC1-5442-9FBF-59B814E583B8}" dt="2023-04-11T06:04:54.860" v="425" actId="478"/>
          <ac:spMkLst>
            <pc:docMk/>
            <pc:sldMk cId="2251107273" sldId="3615"/>
            <ac:spMk id="49" creationId="{E49365BA-BBEB-124D-BDE4-429DEB65B5AD}"/>
          </ac:spMkLst>
        </pc:spChg>
        <pc:spChg chg="add del mod">
          <ac:chgData name="郭 志琦" userId="06693955c6ba213b" providerId="LiveId" clId="{542D5FF1-FBC1-5442-9FBF-59B814E583B8}" dt="2023-04-11T06:00:49.601" v="402" actId="478"/>
          <ac:spMkLst>
            <pc:docMk/>
            <pc:sldMk cId="2251107273" sldId="3615"/>
            <ac:spMk id="55" creationId="{F5FE9C6A-62DA-1F45-98B2-D31FA3AD5A91}"/>
          </ac:spMkLst>
        </pc:spChg>
        <pc:spChg chg="add del mod">
          <ac:chgData name="郭 志琦" userId="06693955c6ba213b" providerId="LiveId" clId="{542D5FF1-FBC1-5442-9FBF-59B814E583B8}" dt="2023-04-11T06:01:05.650" v="405" actId="478"/>
          <ac:spMkLst>
            <pc:docMk/>
            <pc:sldMk cId="2251107273" sldId="3615"/>
            <ac:spMk id="61" creationId="{425B5185-6E32-B945-91F7-805FE301A8AE}"/>
          </ac:spMkLst>
        </pc:spChg>
        <pc:spChg chg="add mod">
          <ac:chgData name="郭 志琦" userId="06693955c6ba213b" providerId="LiveId" clId="{542D5FF1-FBC1-5442-9FBF-59B814E583B8}" dt="2023-04-11T08:42:24.181" v="439" actId="692"/>
          <ac:spMkLst>
            <pc:docMk/>
            <pc:sldMk cId="2251107273" sldId="3615"/>
            <ac:spMk id="62" creationId="{554CE1FE-3ACA-8E4F-A3D3-FA7D1D137CC6}"/>
          </ac:spMkLst>
        </pc:spChg>
        <pc:spChg chg="add mod">
          <ac:chgData name="郭 志琦" userId="06693955c6ba213b" providerId="LiveId" clId="{542D5FF1-FBC1-5442-9FBF-59B814E583B8}" dt="2023-04-11T06:05:50.992" v="431" actId="166"/>
          <ac:spMkLst>
            <pc:docMk/>
            <pc:sldMk cId="2251107273" sldId="3615"/>
            <ac:spMk id="100" creationId="{46FC6F01-2716-3A42-BBC7-48802DA5B230}"/>
          </ac:spMkLst>
        </pc:spChg>
        <pc:spChg chg="add mod">
          <ac:chgData name="郭 志琦" userId="06693955c6ba213b" providerId="LiveId" clId="{542D5FF1-FBC1-5442-9FBF-59B814E583B8}" dt="2023-04-11T06:05:50.992" v="431" actId="166"/>
          <ac:spMkLst>
            <pc:docMk/>
            <pc:sldMk cId="2251107273" sldId="3615"/>
            <ac:spMk id="101" creationId="{B1DB4473-B79C-0549-A254-36A3DAB0E546}"/>
          </ac:spMkLst>
        </pc:spChg>
        <pc:spChg chg="add del mod">
          <ac:chgData name="郭 志琦" userId="06693955c6ba213b" providerId="LiveId" clId="{542D5FF1-FBC1-5442-9FBF-59B814E583B8}" dt="2023-04-11T05:57:52.068" v="372" actId="478"/>
          <ac:spMkLst>
            <pc:docMk/>
            <pc:sldMk cId="2251107273" sldId="3615"/>
            <ac:spMk id="102" creationId="{A65D905E-6BBD-6446-8882-441759CE8795}"/>
          </ac:spMkLst>
        </pc:spChg>
        <pc:spChg chg="add del mod">
          <ac:chgData name="郭 志琦" userId="06693955c6ba213b" providerId="LiveId" clId="{542D5FF1-FBC1-5442-9FBF-59B814E583B8}" dt="2023-04-11T06:04:54.860" v="425" actId="478"/>
          <ac:spMkLst>
            <pc:docMk/>
            <pc:sldMk cId="2251107273" sldId="3615"/>
            <ac:spMk id="103" creationId="{2AF78C7C-606A-D741-B38A-B367DB5B0F21}"/>
          </ac:spMkLst>
        </pc:spChg>
        <pc:spChg chg="add del mod">
          <ac:chgData name="郭 志琦" userId="06693955c6ba213b" providerId="LiveId" clId="{542D5FF1-FBC1-5442-9FBF-59B814E583B8}" dt="2023-04-11T06:00:08.673" v="393" actId="478"/>
          <ac:spMkLst>
            <pc:docMk/>
            <pc:sldMk cId="2251107273" sldId="3615"/>
            <ac:spMk id="107" creationId="{64F881E5-E921-204F-B3D7-103DF469E2B3}"/>
          </ac:spMkLst>
        </pc:spChg>
        <pc:spChg chg="add del mod">
          <ac:chgData name="郭 志琦" userId="06693955c6ba213b" providerId="LiveId" clId="{542D5FF1-FBC1-5442-9FBF-59B814E583B8}" dt="2023-04-11T06:04:54.860" v="425" actId="478"/>
          <ac:spMkLst>
            <pc:docMk/>
            <pc:sldMk cId="2251107273" sldId="3615"/>
            <ac:spMk id="110" creationId="{AC5B6D0F-36A5-0842-92DC-27F4358559C8}"/>
          </ac:spMkLst>
        </pc:spChg>
        <pc:spChg chg="add del mod">
          <ac:chgData name="郭 志琦" userId="06693955c6ba213b" providerId="LiveId" clId="{542D5FF1-FBC1-5442-9FBF-59B814E583B8}" dt="2023-04-11T06:04:54.860" v="425" actId="478"/>
          <ac:spMkLst>
            <pc:docMk/>
            <pc:sldMk cId="2251107273" sldId="3615"/>
            <ac:spMk id="111" creationId="{AA02751E-7385-AA44-9F49-41207C4254CA}"/>
          </ac:spMkLst>
        </pc:spChg>
        <pc:graphicFrameChg chg="add mod">
          <ac:chgData name="郭 志琦" userId="06693955c6ba213b" providerId="LiveId" clId="{542D5FF1-FBC1-5442-9FBF-59B814E583B8}" dt="2023-04-11T06:05:39.819" v="430" actId="1076"/>
          <ac:graphicFrameMkLst>
            <pc:docMk/>
            <pc:sldMk cId="2251107273" sldId="3615"/>
            <ac:graphicFrameMk id="64" creationId="{7213B730-47C2-E14F-8D6A-96112E025384}"/>
          </ac:graphicFrameMkLst>
        </pc:graphicFrameChg>
        <pc:picChg chg="add mod">
          <ac:chgData name="郭 志琦" userId="06693955c6ba213b" providerId="LiveId" clId="{542D5FF1-FBC1-5442-9FBF-59B814E583B8}" dt="2023-04-11T06:05:50.992" v="431" actId="166"/>
          <ac:picMkLst>
            <pc:docMk/>
            <pc:sldMk cId="2251107273" sldId="3615"/>
            <ac:picMk id="70" creationId="{F270E07F-9AD9-B34C-8616-C4F5CFB43F0F}"/>
          </ac:picMkLst>
        </pc:picChg>
        <pc:picChg chg="add mod">
          <ac:chgData name="郭 志琦" userId="06693955c6ba213b" providerId="LiveId" clId="{542D5FF1-FBC1-5442-9FBF-59B814E583B8}" dt="2023-04-11T06:05:50.992" v="431" actId="166"/>
          <ac:picMkLst>
            <pc:docMk/>
            <pc:sldMk cId="2251107273" sldId="3615"/>
            <ac:picMk id="71" creationId="{BE202E2A-3B56-AE40-9D4D-4123C949C6AA}"/>
          </ac:picMkLst>
        </pc:picChg>
        <pc:cxnChg chg="add del mod">
          <ac:chgData name="郭 志琦" userId="06693955c6ba213b" providerId="LiveId" clId="{542D5FF1-FBC1-5442-9FBF-59B814E583B8}" dt="2023-04-11T06:05:05.345" v="427" actId="478"/>
          <ac:cxnSpMkLst>
            <pc:docMk/>
            <pc:sldMk cId="2251107273" sldId="3615"/>
            <ac:cxnSpMk id="39" creationId="{9378607E-AAAD-E449-8B48-3D8245D49AA9}"/>
          </ac:cxnSpMkLst>
        </pc:cxnChg>
        <pc:cxnChg chg="add mod">
          <ac:chgData name="郭 志琦" userId="06693955c6ba213b" providerId="LiveId" clId="{542D5FF1-FBC1-5442-9FBF-59B814E583B8}" dt="2023-04-11T06:05:50.992" v="431" actId="166"/>
          <ac:cxnSpMkLst>
            <pc:docMk/>
            <pc:sldMk cId="2251107273" sldId="3615"/>
            <ac:cxnSpMk id="72" creationId="{15ED5E6C-FABB-C940-9069-FCCD5019AFB5}"/>
          </ac:cxnSpMkLst>
        </pc:cxnChg>
        <pc:cxnChg chg="add del mod">
          <ac:chgData name="郭 志琦" userId="06693955c6ba213b" providerId="LiveId" clId="{542D5FF1-FBC1-5442-9FBF-59B814E583B8}" dt="2023-04-11T05:55:15.204" v="261" actId="478"/>
          <ac:cxnSpMkLst>
            <pc:docMk/>
            <pc:sldMk cId="2251107273" sldId="3615"/>
            <ac:cxnSpMk id="76" creationId="{C1D5E2F0-876B-2C49-89D9-D23B44721E2B}"/>
          </ac:cxnSpMkLst>
        </pc:cxnChg>
        <pc:cxnChg chg="add del mod">
          <ac:chgData name="郭 志琦" userId="06693955c6ba213b" providerId="LiveId" clId="{542D5FF1-FBC1-5442-9FBF-59B814E583B8}" dt="2023-04-11T06:05:06.635" v="428" actId="478"/>
          <ac:cxnSpMkLst>
            <pc:docMk/>
            <pc:sldMk cId="2251107273" sldId="3615"/>
            <ac:cxnSpMk id="93" creationId="{CBA270EA-A3AC-2B43-9931-9FA994BB29AC}"/>
          </ac:cxnSpMkLst>
        </pc:cxnChg>
      </pc:sldChg>
      <pc:sldChg chg="addSp modSp new del mod">
        <pc:chgData name="郭 志琦" userId="06693955c6ba213b" providerId="LiveId" clId="{542D5FF1-FBC1-5442-9FBF-59B814E583B8}" dt="2023-04-10T13:35:24.838" v="94" actId="2696"/>
        <pc:sldMkLst>
          <pc:docMk/>
          <pc:sldMk cId="3052691797" sldId="3616"/>
        </pc:sldMkLst>
        <pc:spChg chg="add mod">
          <ac:chgData name="郭 志琦" userId="06693955c6ba213b" providerId="LiveId" clId="{542D5FF1-FBC1-5442-9FBF-59B814E583B8}" dt="2023-04-10T13:22:04.520" v="93" actId="208"/>
          <ac:spMkLst>
            <pc:docMk/>
            <pc:sldMk cId="3052691797" sldId="3616"/>
            <ac:spMk id="2" creationId="{D76DF4A2-4838-BA48-94D0-3250BD034D5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C4E-2C54-4268-ADB4-DAF232CBCBDF}" type="datetimeFigureOut">
              <a:rPr lang="zh-CN" altLang="en-US" smtClean="0"/>
              <a:t>2024/4/11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FDBB5-9AD0-4915-9874-41713F87426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设计了一个</a:t>
            </a:r>
            <a:r>
              <a:rPr lang="en" altLang="zh-CN" b="0" i="0" dirty="0">
                <a:effectLst/>
                <a:latin typeface="-apple-system"/>
              </a:rPr>
              <a:t>BS</a:t>
            </a:r>
            <a:r>
              <a:rPr lang="zh-CN" altLang="en-US" b="0" i="0" dirty="0">
                <a:effectLst/>
                <a:latin typeface="-apple-system"/>
              </a:rPr>
              <a:t>协同框架，考虑到车辆的高速运动。任务卸载和处理不再依赖于单个</a:t>
            </a:r>
            <a:r>
              <a:rPr lang="en" altLang="zh-CN" b="0" i="0" dirty="0">
                <a:effectLst/>
                <a:latin typeface="-apple-system"/>
              </a:rPr>
              <a:t>BS</a:t>
            </a:r>
            <a:r>
              <a:rPr lang="zh-CN" altLang="en" b="0" i="0" dirty="0">
                <a:effectLst/>
                <a:latin typeface="-apple-system"/>
              </a:rPr>
              <a:t>，</a:t>
            </a:r>
            <a:r>
              <a:rPr lang="zh-CN" altLang="en-US" b="0" i="0" dirty="0">
                <a:effectLst/>
                <a:latin typeface="-apple-system"/>
              </a:rPr>
              <a:t>而是允许在两个不同的</a:t>
            </a:r>
            <a:r>
              <a:rPr lang="en" altLang="zh-CN" b="0" i="0" dirty="0">
                <a:effectLst/>
                <a:latin typeface="-apple-system"/>
              </a:rPr>
              <a:t>BS</a:t>
            </a:r>
            <a:r>
              <a:rPr lang="zh-CN" altLang="en-US" b="0" i="0" dirty="0">
                <a:effectLst/>
                <a:latin typeface="-apple-system"/>
              </a:rPr>
              <a:t>处执行。每个</a:t>
            </a:r>
            <a:r>
              <a:rPr lang="en" altLang="zh-CN" b="0" i="0" dirty="0">
                <a:effectLst/>
                <a:latin typeface="-apple-system"/>
              </a:rPr>
              <a:t>BS</a:t>
            </a:r>
            <a:r>
              <a:rPr lang="zh-CN" altLang="en-US" b="0" i="0" dirty="0">
                <a:effectLst/>
                <a:latin typeface="-apple-system"/>
              </a:rPr>
              <a:t>具有处理队列</a:t>
            </a:r>
            <a:r>
              <a:rPr lang="en-US" altLang="zh-CN" b="0" i="0" dirty="0">
                <a:effectLst/>
                <a:latin typeface="-apple-system"/>
              </a:rPr>
              <a:t>1</a:t>
            </a:r>
            <a:r>
              <a:rPr lang="zh-CN" altLang="en-US" b="0" i="0" dirty="0">
                <a:effectLst/>
                <a:latin typeface="-apple-system"/>
              </a:rPr>
              <a:t>和</a:t>
            </a:r>
            <a:r>
              <a:rPr lang="en-US" altLang="zh-CN" b="0" i="0" dirty="0">
                <a:effectLst/>
                <a:latin typeface="-apple-system"/>
              </a:rPr>
              <a:t>2</a:t>
            </a:r>
            <a:r>
              <a:rPr lang="zh-CN" altLang="en-US" b="0" i="0" dirty="0">
                <a:effectLst/>
                <a:latin typeface="-apple-system"/>
              </a:rPr>
              <a:t>，以分别缓冲延迟敏感任务和延迟容忍任务。类似地，</a:t>
            </a:r>
            <a:r>
              <a:rPr lang="en" altLang="zh-CN" b="0" i="0" dirty="0">
                <a:effectLst/>
                <a:latin typeface="-apple-system"/>
              </a:rPr>
              <a:t>MEC</a:t>
            </a:r>
            <a:r>
              <a:rPr lang="zh-CN" altLang="en-US" b="0" i="0" dirty="0">
                <a:effectLst/>
                <a:latin typeface="-apple-system"/>
              </a:rPr>
              <a:t>控制器具有卸载队列</a:t>
            </a:r>
            <a:r>
              <a:rPr lang="en-US" altLang="zh-CN" b="0" i="0" dirty="0">
                <a:effectLst/>
                <a:latin typeface="-apple-system"/>
              </a:rPr>
              <a:t>1</a:t>
            </a:r>
            <a:r>
              <a:rPr lang="zh-CN" altLang="en-US" b="0" i="0" dirty="0">
                <a:effectLst/>
                <a:latin typeface="-apple-system"/>
              </a:rPr>
              <a:t>和</a:t>
            </a:r>
            <a:r>
              <a:rPr lang="en-US" altLang="zh-CN" b="0" i="0" dirty="0">
                <a:effectLst/>
                <a:latin typeface="-apple-system"/>
              </a:rPr>
              <a:t>2</a:t>
            </a:r>
            <a:r>
              <a:rPr lang="zh-CN" altLang="en-US" b="0" i="0" dirty="0">
                <a:effectLst/>
                <a:latin typeface="-apple-system"/>
              </a:rPr>
              <a:t>以缓冲从异构</a:t>
            </a:r>
            <a:r>
              <a:rPr lang="en" altLang="zh-CN" b="0" i="0" dirty="0">
                <a:effectLst/>
                <a:latin typeface="-apple-system"/>
              </a:rPr>
              <a:t>BS</a:t>
            </a:r>
            <a:r>
              <a:rPr lang="zh-CN" altLang="en-US" b="0" i="0" dirty="0">
                <a:effectLst/>
                <a:latin typeface="-apple-system"/>
              </a:rPr>
              <a:t>接收的两种类型的任务。根据网络情况，这些任务被转移到不同的</a:t>
            </a:r>
            <a:r>
              <a:rPr lang="en" altLang="zh-CN" b="0" i="0" dirty="0">
                <a:effectLst/>
                <a:latin typeface="-apple-system"/>
              </a:rPr>
              <a:t>BS</a:t>
            </a:r>
            <a:r>
              <a:rPr lang="zh-CN" altLang="en-US" b="0" i="0" dirty="0">
                <a:effectLst/>
                <a:latin typeface="-apple-system"/>
              </a:rPr>
              <a:t>进行协同处理。</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下面介绍两个例子。</a:t>
            </a:r>
            <a:endParaRPr lang="en-US" altLang="zh-CN" b="0" i="0" dirty="0">
              <a:effectLst/>
              <a:latin typeface="-apple-system"/>
            </a:endParaRPr>
          </a:p>
          <a:p>
            <a:pPr algn="l"/>
            <a:r>
              <a:rPr lang="zh-CN" altLang="en-US" b="0" i="0" dirty="0">
                <a:effectLst/>
                <a:latin typeface="-apple-system"/>
              </a:rPr>
              <a:t>延迟敏感任务的调度：在图</a:t>
            </a:r>
            <a:r>
              <a:rPr lang="en-US" altLang="zh-CN" b="0" i="0" dirty="0">
                <a:effectLst/>
                <a:latin typeface="-apple-system"/>
              </a:rPr>
              <a:t>3</a:t>
            </a:r>
            <a:r>
              <a:rPr lang="zh-CN" altLang="en-US" b="0" i="0" dirty="0">
                <a:effectLst/>
                <a:latin typeface="-apple-system"/>
              </a:rPr>
              <a:t>（</a:t>
            </a:r>
            <a:r>
              <a:rPr lang="en" altLang="zh-CN" b="0" i="0" dirty="0">
                <a:effectLst/>
                <a:latin typeface="-apple-system"/>
              </a:rPr>
              <a:t>a</a:t>
            </a:r>
            <a:r>
              <a:rPr lang="zh-CN" altLang="en" b="0" i="0" dirty="0">
                <a:effectLst/>
                <a:latin typeface="-apple-system"/>
              </a:rPr>
              <a:t>）</a:t>
            </a:r>
            <a:r>
              <a:rPr lang="zh-CN" altLang="en-US" b="0" i="0" dirty="0">
                <a:effectLst/>
                <a:latin typeface="-apple-system"/>
              </a:rPr>
              <a:t>中，当生成任务时，车辆位于卫星和地面</a:t>
            </a:r>
            <a:r>
              <a:rPr lang="en" altLang="zh-CN" b="0" i="0" dirty="0">
                <a:effectLst/>
                <a:latin typeface="-apple-system"/>
              </a:rPr>
              <a:t>BS 1</a:t>
            </a:r>
            <a:r>
              <a:rPr lang="zh-CN" altLang="en-US" b="0" i="0" dirty="0">
                <a:effectLst/>
                <a:latin typeface="-apple-system"/>
              </a:rPr>
              <a:t>的覆盖范围内。根据邻近性原理，任务由地面</a:t>
            </a:r>
            <a:r>
              <a:rPr lang="en" altLang="zh-CN" b="0" i="0" dirty="0">
                <a:effectLst/>
                <a:latin typeface="-apple-system"/>
              </a:rPr>
              <a:t>BS 1</a:t>
            </a:r>
            <a:r>
              <a:rPr lang="zh-CN" altLang="en-US" b="0" i="0" dirty="0">
                <a:effectLst/>
                <a:latin typeface="-apple-system"/>
              </a:rPr>
              <a:t>收集并传送到</a:t>
            </a:r>
            <a:r>
              <a:rPr lang="en" altLang="zh-CN" b="0" i="0" dirty="0">
                <a:effectLst/>
                <a:latin typeface="-apple-system"/>
              </a:rPr>
              <a:t>MEC</a:t>
            </a:r>
            <a:r>
              <a:rPr lang="zh-CN" altLang="en-US" b="0" i="0" dirty="0">
                <a:effectLst/>
                <a:latin typeface="-apple-system"/>
              </a:rPr>
              <a:t>控制器的卸载队列</a:t>
            </a:r>
            <a:r>
              <a:rPr lang="en-US" altLang="zh-CN" b="0" i="0" dirty="0">
                <a:effectLst/>
                <a:latin typeface="-apple-system"/>
              </a:rPr>
              <a:t>1</a:t>
            </a:r>
            <a:r>
              <a:rPr lang="zh-CN" altLang="en-US" b="0" i="0" dirty="0">
                <a:effectLst/>
                <a:latin typeface="-apple-system"/>
              </a:rPr>
              <a:t>。根据车辆的方向和速度，选择卫星和无人机作为候选协作</a:t>
            </a:r>
            <a:r>
              <a:rPr lang="en" altLang="zh-CN" b="0" i="0" dirty="0">
                <a:effectLst/>
                <a:latin typeface="-apple-system"/>
              </a:rPr>
              <a:t>BS</a:t>
            </a:r>
            <a:r>
              <a:rPr lang="zh-CN" altLang="en" b="0" i="0" dirty="0">
                <a:effectLst/>
                <a:latin typeface="-apple-system"/>
              </a:rPr>
              <a:t>。</a:t>
            </a:r>
            <a:r>
              <a:rPr lang="zh-CN" altLang="en-US" b="0" i="0" dirty="0">
                <a:effectLst/>
                <a:latin typeface="-apple-system"/>
              </a:rPr>
              <a:t>由于低延迟要求，控制器选择具有低负载的无人机来处理任务，其中无人机遵循先来先服务（</a:t>
            </a:r>
            <a:r>
              <a:rPr lang="en" altLang="zh-CN" b="0" i="0" dirty="0">
                <a:effectLst/>
                <a:latin typeface="-apple-system"/>
              </a:rPr>
              <a:t>FCFS</a:t>
            </a:r>
            <a:r>
              <a:rPr lang="zh-CN" altLang="en" b="0" i="0" dirty="0">
                <a:effectLst/>
                <a:latin typeface="-apple-system"/>
              </a:rPr>
              <a:t>）</a:t>
            </a:r>
            <a:r>
              <a:rPr lang="zh-CN" altLang="en-US" b="0" i="0" dirty="0">
                <a:effectLst/>
                <a:latin typeface="-apple-system"/>
              </a:rPr>
              <a:t>规则来为任务分配资源并将处理的结果发送回车辆。</a:t>
            </a:r>
          </a:p>
          <a:p>
            <a:r>
              <a:rPr lang="zh-CN" altLang="en-US" b="0" i="0" dirty="0">
                <a:effectLst/>
                <a:latin typeface="-apple-system"/>
              </a:rPr>
              <a:t>延迟容忍任务的调度：在图</a:t>
            </a:r>
            <a:r>
              <a:rPr lang="en-US" altLang="zh-CN" b="0" i="0" dirty="0">
                <a:effectLst/>
                <a:latin typeface="-apple-system"/>
              </a:rPr>
              <a:t>3</a:t>
            </a:r>
            <a:r>
              <a:rPr lang="zh-CN" altLang="en-US" b="0" i="0" dirty="0">
                <a:effectLst/>
                <a:latin typeface="-apple-system"/>
              </a:rPr>
              <a:t>（</a:t>
            </a:r>
            <a:r>
              <a:rPr lang="en" altLang="zh-CN" b="0" i="0" dirty="0">
                <a:effectLst/>
                <a:latin typeface="-apple-system"/>
              </a:rPr>
              <a:t>B</a:t>
            </a:r>
            <a:r>
              <a:rPr lang="zh-CN" altLang="en" b="0" i="0" dirty="0">
                <a:effectLst/>
                <a:latin typeface="-apple-system"/>
              </a:rPr>
              <a:t>）</a:t>
            </a:r>
            <a:r>
              <a:rPr lang="zh-CN" altLang="en-US" b="0" i="0" dirty="0">
                <a:effectLst/>
                <a:latin typeface="-apple-system"/>
              </a:rPr>
              <a:t>中，车辆在卫星、无人机和地面</a:t>
            </a:r>
            <a:r>
              <a:rPr lang="en" altLang="zh-CN" b="0" i="0" dirty="0">
                <a:effectLst/>
                <a:latin typeface="-apple-system"/>
              </a:rPr>
              <a:t>BS 2</a:t>
            </a:r>
            <a:r>
              <a:rPr lang="zh-CN" altLang="en-US" b="0" i="0" dirty="0">
                <a:effectLst/>
                <a:latin typeface="-apple-system"/>
              </a:rPr>
              <a:t>的覆盖范围内。无人机接收生成的任务并将其传送到控制器的卸载队列</a:t>
            </a:r>
            <a:r>
              <a:rPr lang="en-US" altLang="zh-CN" b="0" i="0" dirty="0">
                <a:effectLst/>
                <a:latin typeface="-apple-system"/>
              </a:rPr>
              <a:t>2</a:t>
            </a:r>
            <a:r>
              <a:rPr lang="zh-CN" altLang="en-US" b="0" i="0" dirty="0">
                <a:effectLst/>
                <a:latin typeface="-apple-system"/>
              </a:rPr>
              <a:t>。基于车辆的速度和方向，卫星或地面</a:t>
            </a:r>
            <a:r>
              <a:rPr lang="en" altLang="zh-CN" b="0" i="0" dirty="0">
                <a:effectLst/>
                <a:latin typeface="-apple-system"/>
              </a:rPr>
              <a:t>BS 2</a:t>
            </a:r>
            <a:r>
              <a:rPr lang="zh-CN" altLang="en-US" b="0" i="0" dirty="0">
                <a:effectLst/>
                <a:latin typeface="-apple-system"/>
              </a:rPr>
              <a:t>被列为候选协作者。控制器选择具有低负载的卫星来处理任务。</a:t>
            </a:r>
            <a:br>
              <a:rPr lang="zh-CN" altLang="en-US" dirty="0"/>
            </a:b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735935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11</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625623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833392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999387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effectLst/>
                <a:latin typeface="-apple-system"/>
              </a:rPr>
              <a:t>实验探索了任务流量波动与切片窗口长度的最佳匹配。切片窗口长度的最小调整间隔为</a:t>
            </a:r>
            <a:r>
              <a:rPr lang="en-US" altLang="zh-CN" b="0" i="0" dirty="0">
                <a:effectLst/>
                <a:latin typeface="-apple-system"/>
              </a:rPr>
              <a:t>10 </a:t>
            </a:r>
            <a:r>
              <a:rPr lang="en" altLang="zh-CN" b="0" i="0" dirty="0">
                <a:effectLst/>
                <a:latin typeface="-apple-system"/>
              </a:rPr>
              <a:t>min</a:t>
            </a:r>
            <a:r>
              <a:rPr lang="zh-CN" altLang="en" b="0" i="0" dirty="0">
                <a:effectLst/>
                <a:latin typeface="-apple-system"/>
              </a:rPr>
              <a:t>。</a:t>
            </a:r>
            <a:r>
              <a:rPr lang="zh-CN" altLang="en-US" b="0" i="0" dirty="0">
                <a:effectLst/>
                <a:latin typeface="-apple-system"/>
              </a:rPr>
              <a:t>该系统首先有一个预设的短窗口长度，然后尝试性地增加。选择多个初始时间点，收集任务流量波动和最佳切片窗口长度的数值对</a:t>
            </a:r>
            <a:endParaRPr lang="en-US" altLang="zh-CN" b="0" i="0" dirty="0">
              <a:effectLst/>
              <a:latin typeface="-apple-system"/>
            </a:endParaRPr>
          </a:p>
          <a:p>
            <a:pPr algn="l"/>
            <a:r>
              <a:rPr lang="zh-CN" altLang="en-US" b="0" i="0" dirty="0">
                <a:effectLst/>
                <a:latin typeface="-apple-system"/>
              </a:rPr>
              <a:t>拟合过程是找到使残差平方和最小化的</a:t>
            </a:r>
            <a:r>
              <a:rPr lang="el-GR" altLang="zh-CN" b="0" i="0" dirty="0">
                <a:effectLst/>
                <a:latin typeface="-apple-system"/>
              </a:rPr>
              <a:t>α</a:t>
            </a:r>
            <a:r>
              <a:rPr lang="zh-CN" altLang="en-US" b="0" i="0" dirty="0">
                <a:effectLst/>
                <a:latin typeface="-apple-system"/>
              </a:rPr>
              <a:t>和</a:t>
            </a:r>
            <a:r>
              <a:rPr lang="el-GR" altLang="zh-CN" b="0" i="0" dirty="0">
                <a:effectLst/>
                <a:latin typeface="-apple-system"/>
              </a:rPr>
              <a:t>β</a:t>
            </a:r>
            <a:r>
              <a:rPr lang="zh-CN" altLang="el-GR" b="0" i="0" dirty="0">
                <a:effectLst/>
                <a:latin typeface="-apple-system"/>
              </a:rPr>
              <a:t>。</a:t>
            </a:r>
            <a:r>
              <a:rPr lang="zh-CN" altLang="en-US" b="0" i="0" dirty="0">
                <a:effectLst/>
                <a:latin typeface="-apple-system"/>
              </a:rPr>
              <a:t>生成了两条拟合曲线。图</a:t>
            </a:r>
            <a:r>
              <a:rPr lang="en-US" altLang="zh-CN" b="0" i="0" dirty="0">
                <a:effectLst/>
                <a:latin typeface="-apple-system"/>
              </a:rPr>
              <a:t>5</a:t>
            </a:r>
            <a:r>
              <a:rPr lang="zh-CN" altLang="en-US" b="0" i="0" dirty="0">
                <a:effectLst/>
                <a:latin typeface="-apple-system"/>
              </a:rPr>
              <a:t>（</a:t>
            </a:r>
            <a:r>
              <a:rPr lang="en" altLang="zh-CN" b="0" i="0" dirty="0">
                <a:effectLst/>
                <a:latin typeface="-apple-system"/>
              </a:rPr>
              <a:t>a</a:t>
            </a:r>
            <a:r>
              <a:rPr lang="zh-CN" altLang="en" b="0" i="0" dirty="0">
                <a:effectLst/>
                <a:latin typeface="-apple-system"/>
              </a:rPr>
              <a:t>）</a:t>
            </a:r>
            <a:r>
              <a:rPr lang="zh-CN" altLang="en-US" b="0" i="0" dirty="0">
                <a:effectLst/>
                <a:latin typeface="-apple-system"/>
              </a:rPr>
              <a:t>对应于任务流量持续减少的情况，其中切片窗口长度随着流量的减少而逐渐增加。图</a:t>
            </a:r>
            <a:r>
              <a:rPr lang="en-US" altLang="zh-CN" b="0" i="0" dirty="0">
                <a:effectLst/>
                <a:latin typeface="-apple-system"/>
              </a:rPr>
              <a:t>5</a:t>
            </a:r>
            <a:r>
              <a:rPr lang="zh-CN" altLang="en-US" b="0" i="0" dirty="0">
                <a:effectLst/>
                <a:latin typeface="-apple-system"/>
              </a:rPr>
              <a:t>（</a:t>
            </a:r>
            <a:r>
              <a:rPr lang="en" altLang="zh-CN" b="0" i="0" dirty="0">
                <a:effectLst/>
                <a:latin typeface="-apple-system"/>
              </a:rPr>
              <a:t>B</a:t>
            </a:r>
            <a:r>
              <a:rPr lang="zh-CN" altLang="en" b="0" i="0" dirty="0">
                <a:effectLst/>
                <a:latin typeface="-apple-system"/>
              </a:rPr>
              <a:t>）</a:t>
            </a:r>
            <a:r>
              <a:rPr lang="zh-CN" altLang="en-US" b="0" i="0" dirty="0">
                <a:effectLst/>
                <a:latin typeface="-apple-system"/>
              </a:rPr>
              <a:t>示出了任务业务量福尔斯的情况，其中变化与图</a:t>
            </a:r>
            <a:r>
              <a:rPr lang="en-US" altLang="zh-CN" b="0" i="0" dirty="0">
                <a:effectLst/>
                <a:latin typeface="-apple-system"/>
              </a:rPr>
              <a:t>5</a:t>
            </a:r>
            <a:r>
              <a:rPr lang="zh-CN" altLang="en-US" b="0" i="0" dirty="0">
                <a:effectLst/>
                <a:latin typeface="-apple-system"/>
              </a:rPr>
              <a:t>（</a:t>
            </a:r>
            <a:r>
              <a:rPr lang="en" altLang="zh-CN" b="0" i="0" dirty="0">
                <a:effectLst/>
                <a:latin typeface="-apple-system"/>
              </a:rPr>
              <a:t>a</a:t>
            </a:r>
            <a:r>
              <a:rPr lang="zh-CN" altLang="en" b="0" i="0" dirty="0">
                <a:effectLst/>
                <a:latin typeface="-apple-system"/>
              </a:rPr>
              <a:t>）</a:t>
            </a:r>
            <a:r>
              <a:rPr lang="zh-CN" altLang="en-US" b="0" i="0" dirty="0">
                <a:effectLst/>
                <a:latin typeface="-apple-system"/>
              </a:rPr>
              <a:t>相反。可以看出，任务流量的波动越剧烈，最优切片窗口长度越小，这与预期一致。</a:t>
            </a:r>
            <a:endParaRPr lang="en-US" altLang="zh-CN" b="0" i="0" dirty="0">
              <a:effectLst/>
              <a:latin typeface="-apple-system"/>
            </a:endParaRPr>
          </a:p>
          <a:p>
            <a:pPr algn="l"/>
            <a:r>
              <a:rPr lang="zh-CN" altLang="en-US" b="0" i="0" dirty="0">
                <a:effectLst/>
                <a:latin typeface="-apple-system"/>
              </a:rPr>
              <a:t>在窗口</a:t>
            </a:r>
            <a:r>
              <a:rPr lang="en" altLang="zh-CN" b="0" i="0" dirty="0">
                <a:effectLst/>
                <a:latin typeface="-apple-system"/>
              </a:rPr>
              <a:t>w-1</a:t>
            </a:r>
            <a:r>
              <a:rPr lang="zh-CN" altLang="en-US" b="0" i="0" dirty="0">
                <a:effectLst/>
                <a:latin typeface="-apple-system"/>
              </a:rPr>
              <a:t>结束时，</a:t>
            </a:r>
            <a:r>
              <a:rPr lang="en" altLang="zh-CN" b="0" i="0" dirty="0">
                <a:effectLst/>
                <a:latin typeface="-apple-system"/>
              </a:rPr>
              <a:t>ARIMA-ANN</a:t>
            </a:r>
            <a:r>
              <a:rPr lang="zh-CN" altLang="en-US" b="0" i="0" dirty="0">
                <a:effectLst/>
                <a:latin typeface="-apple-system"/>
              </a:rPr>
              <a:t>混合模型</a:t>
            </a:r>
            <a:r>
              <a:rPr lang="en-US" altLang="zh-CN" b="0" i="0" dirty="0">
                <a:effectLst/>
                <a:latin typeface="-apple-system"/>
              </a:rPr>
              <a:t>[34]</a:t>
            </a:r>
            <a:r>
              <a:rPr lang="zh-CN" altLang="en-US" b="0" i="0" dirty="0">
                <a:effectLst/>
                <a:latin typeface="-apple-system"/>
              </a:rPr>
              <a:t>用于预测下一个窗口</a:t>
            </a:r>
            <a:r>
              <a:rPr lang="en" altLang="zh-CN" b="0" i="0" dirty="0">
                <a:effectLst/>
                <a:latin typeface="-apple-system"/>
              </a:rPr>
              <a:t>w</a:t>
            </a:r>
            <a:r>
              <a:rPr lang="zh-CN" altLang="en-US" b="0" i="0" dirty="0">
                <a:effectLst/>
                <a:latin typeface="-apple-system"/>
              </a:rPr>
              <a:t>开始时的任务流量</a:t>
            </a:r>
            <a:endParaRPr lang="en-US" altLang="zh-CN" b="0" i="0" dirty="0">
              <a:effectLst/>
              <a:latin typeface="-apple-system"/>
            </a:endParaRPr>
          </a:p>
          <a:p>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179388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609414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effectLst/>
                <a:latin typeface="-apple-system"/>
              </a:rPr>
              <a:t>任务调度子问题是通过为任务选择协作</a:t>
            </a:r>
            <a:r>
              <a:rPr lang="en" altLang="zh-CN" b="0" i="0" dirty="0">
                <a:effectLst/>
                <a:latin typeface="-apple-system"/>
              </a:rPr>
              <a:t>BS</a:t>
            </a:r>
            <a:r>
              <a:rPr lang="zh-CN" altLang="en-US" b="0" i="0" dirty="0">
                <a:effectLst/>
                <a:latin typeface="-apple-system"/>
              </a:rPr>
              <a:t>来最大化任务完成，</a:t>
            </a:r>
            <a:endParaRPr lang="en-US" altLang="zh-CN" b="0" i="0" dirty="0">
              <a:effectLst/>
              <a:latin typeface="-apple-system"/>
            </a:endParaRPr>
          </a:p>
          <a:p>
            <a:r>
              <a:rPr lang="zh-CN" altLang="en-US" b="0" i="0" dirty="0">
                <a:effectLst/>
                <a:latin typeface="-apple-system"/>
              </a:rPr>
              <a:t>如第</a:t>
            </a:r>
            <a:r>
              <a:rPr lang="en" altLang="zh-CN" b="0" i="0" dirty="0">
                <a:effectLst/>
                <a:latin typeface="-apple-system"/>
              </a:rPr>
              <a:t>IV-C</a:t>
            </a:r>
            <a:r>
              <a:rPr lang="zh-CN" altLang="en-US" b="0" i="0" dirty="0">
                <a:effectLst/>
                <a:latin typeface="-apple-system"/>
              </a:rPr>
              <a:t>节所述，每个切片窗口中的资源分配是独立的。当资源分配确定后，每个切片窗口中的任务调度也是独立的。因此，</a:t>
            </a:r>
            <a:r>
              <a:rPr lang="en" altLang="zh-CN" b="0" i="0" dirty="0">
                <a:effectLst/>
                <a:latin typeface="-apple-system"/>
              </a:rPr>
              <a:t>P1.2</a:t>
            </a:r>
            <a:r>
              <a:rPr lang="zh-CN" altLang="en-US" b="0" i="0" dirty="0">
                <a:effectLst/>
                <a:latin typeface="-apple-system"/>
              </a:rPr>
              <a:t>中的长期优化问题可以分解为单个切片窗口的短期优化问题，这是一个有限时域的马尔可夫决策问题。</a:t>
            </a:r>
            <a:endParaRPr lang="en-US" altLang="zh-CN" b="0" i="0" dirty="0">
              <a:effectLst/>
              <a:latin typeface="-apple-system"/>
            </a:endParaRPr>
          </a:p>
          <a:p>
            <a:r>
              <a:rPr lang="zh-CN" altLang="en-US" b="0" i="0" dirty="0">
                <a:effectLst/>
                <a:latin typeface="-apple-system"/>
              </a:rPr>
              <a:t>任务调度应该考虑任务、车辆、切片工作负载的实时信息。设</a:t>
            </a:r>
            <a:r>
              <a:rPr lang="en" altLang="zh-CN" b="0" i="0" dirty="0">
                <a:effectLst/>
                <a:latin typeface="-apple-system"/>
              </a:rPr>
              <a:t>li</a:t>
            </a:r>
            <a:r>
              <a:rPr lang="zh-CN" altLang="en-US" b="0" i="0" dirty="0">
                <a:effectLst/>
                <a:latin typeface="-apple-system"/>
              </a:rPr>
              <a:t>和</a:t>
            </a:r>
            <a:r>
              <a:rPr lang="en" altLang="zh-CN" b="0" i="0" dirty="0">
                <a:effectLst/>
                <a:latin typeface="-apple-system"/>
              </a:rPr>
              <a:t>li j</a:t>
            </a:r>
            <a:r>
              <a:rPr lang="zh-CN" altLang="en" b="0" i="0" dirty="0">
                <a:effectLst/>
                <a:latin typeface="-apple-system"/>
              </a:rPr>
              <a:t>，</a:t>
            </a:r>
            <a:r>
              <a:rPr lang="en" altLang="zh-CN" b="0" i="0" dirty="0">
                <a:effectLst/>
                <a:latin typeface="-apple-system"/>
              </a:rPr>
              <a:t>o</a:t>
            </a:r>
            <a:r>
              <a:rPr lang="zh-CN" altLang="en-US" b="0" i="0" dirty="0">
                <a:effectLst/>
                <a:latin typeface="-apple-system"/>
              </a:rPr>
              <a:t>表示车辆</a:t>
            </a:r>
            <a:r>
              <a:rPr lang="en" altLang="zh-CN" b="0" i="0" dirty="0" err="1">
                <a:effectLst/>
                <a:latin typeface="-apple-system"/>
              </a:rPr>
              <a:t>i</a:t>
            </a:r>
            <a:r>
              <a:rPr lang="zh-CN" altLang="en-US" b="0" i="0" dirty="0">
                <a:effectLst/>
                <a:latin typeface="-apple-system"/>
              </a:rPr>
              <a:t>的位置和</a:t>
            </a:r>
            <a:r>
              <a:rPr lang="en" altLang="zh-CN" b="0" i="0" dirty="0">
                <a:effectLst/>
                <a:latin typeface="-apple-system"/>
              </a:rPr>
              <a:t>BS j</a:t>
            </a:r>
            <a:r>
              <a:rPr lang="zh-CN" altLang="en-US" b="0" i="0" dirty="0">
                <a:effectLst/>
                <a:latin typeface="-apple-system"/>
              </a:rPr>
              <a:t>处的处理队列</a:t>
            </a:r>
            <a:r>
              <a:rPr lang="en" altLang="zh-CN" b="0" i="0" dirty="0">
                <a:effectLst/>
                <a:latin typeface="-apple-system"/>
              </a:rPr>
              <a:t>o</a:t>
            </a:r>
            <a:r>
              <a:rPr lang="zh-CN" altLang="en-US" b="0" i="0" dirty="0">
                <a:effectLst/>
                <a:latin typeface="-apple-system"/>
              </a:rPr>
              <a:t>中的任务数量，则训练时期的状态表示为</a:t>
            </a:r>
            <a:endParaRPr lang="en-US" altLang="zh-CN" b="0" i="0" dirty="0">
              <a:effectLst/>
              <a:latin typeface="-apple-system"/>
            </a:endParaRPr>
          </a:p>
          <a:p>
            <a:r>
              <a:rPr lang="zh-CN" altLang="en-US" b="0" i="0" dirty="0">
                <a:effectLst/>
                <a:latin typeface="-apple-system"/>
              </a:rPr>
              <a:t>其中</a:t>
            </a:r>
            <a:r>
              <a:rPr lang="en" altLang="zh-CN" b="0" i="0" dirty="0">
                <a:effectLst/>
                <a:latin typeface="-apple-system"/>
              </a:rPr>
              <a:t>A</a:t>
            </a:r>
            <a:r>
              <a:rPr lang="zh-CN" altLang="en" b="0" i="0" dirty="0">
                <a:effectLst/>
                <a:latin typeface="-apple-system"/>
              </a:rPr>
              <a:t>（）</a:t>
            </a:r>
            <a:r>
              <a:rPr lang="zh-CN" altLang="en-US" b="0" i="0" dirty="0">
                <a:effectLst/>
                <a:latin typeface="-apple-system"/>
              </a:rPr>
              <a:t>是训练时期中的任务调度决策的集合，即，控制器将一组任务分配给协作</a:t>
            </a:r>
            <a:r>
              <a:rPr lang="en" altLang="zh-CN" b="0" i="0" dirty="0">
                <a:effectLst/>
                <a:latin typeface="-apple-system"/>
              </a:rPr>
              <a:t>BS</a:t>
            </a:r>
            <a:r>
              <a:rPr lang="zh-CN" altLang="en" b="0" i="0" dirty="0">
                <a:effectLst/>
                <a:latin typeface="-apple-system"/>
              </a:rPr>
              <a:t>。</a:t>
            </a:r>
            <a:endParaRPr lang="en-US" altLang="zh-CN" b="0" i="0" dirty="0">
              <a:effectLst/>
              <a:latin typeface="-apple-system"/>
            </a:endParaRPr>
          </a:p>
          <a:p>
            <a:r>
              <a:rPr lang="zh-CN" altLang="en-US" b="0" i="0" dirty="0">
                <a:effectLst/>
                <a:latin typeface="-apple-system"/>
              </a:rPr>
              <a:t>其中，</a:t>
            </a:r>
            <a:r>
              <a:rPr lang="en" altLang="zh-CN" b="0" i="0" dirty="0">
                <a:effectLst/>
                <a:latin typeface="-apple-system"/>
              </a:rPr>
              <a:t>U</a:t>
            </a:r>
            <a:r>
              <a:rPr lang="zh-CN" altLang="en" b="0" i="0" dirty="0">
                <a:effectLst/>
                <a:latin typeface="-apple-system"/>
              </a:rPr>
              <a:t>（）</a:t>
            </a:r>
            <a:r>
              <a:rPr lang="zh-CN" altLang="en-US" b="0" i="0" dirty="0">
                <a:effectLst/>
                <a:latin typeface="-apple-system"/>
              </a:rPr>
              <a:t>是在训练时期</a:t>
            </a:r>
            <a:r>
              <a:rPr lang="en-US" altLang="zh-CN" b="0" i="0" dirty="0">
                <a:effectLst/>
                <a:latin typeface="-apple-system"/>
              </a:rPr>
              <a:t>1</a:t>
            </a:r>
            <a:r>
              <a:rPr lang="zh-CN" altLang="en-US" b="0" i="0" dirty="0">
                <a:effectLst/>
                <a:latin typeface="-apple-system"/>
              </a:rPr>
              <a:t>中完成任务所获得的奖励的总和，并且</a:t>
            </a:r>
            <a:r>
              <a:rPr lang="en" altLang="zh-CN" b="0" i="0" dirty="0">
                <a:effectLst/>
                <a:latin typeface="-apple-system"/>
              </a:rPr>
              <a:t>H</a:t>
            </a:r>
            <a:r>
              <a:rPr lang="zh-CN" altLang="en" b="0" i="0" dirty="0">
                <a:effectLst/>
                <a:latin typeface="-apple-system"/>
              </a:rPr>
              <a:t>（</a:t>
            </a:r>
            <a:r>
              <a:rPr lang="zh-CN" altLang="en-US" b="0" i="0" dirty="0">
                <a:effectLst/>
                <a:latin typeface="-apple-system"/>
              </a:rPr>
              <a:t>任务调度行为决定了由哪些基站协同处理任务。如果任务完成，环境将提供奖励来识别该动作。同时，引入惩罚机制，以防止可能导致高</a:t>
            </a:r>
            <a:r>
              <a:rPr lang="en" altLang="zh-CN" b="0" i="0" dirty="0">
                <a:effectLst/>
                <a:latin typeface="-apple-system"/>
              </a:rPr>
              <a:t>BS</a:t>
            </a:r>
            <a:r>
              <a:rPr lang="zh-CN" altLang="en-US" b="0" i="0" dirty="0">
                <a:effectLst/>
                <a:latin typeface="-apple-system"/>
              </a:rPr>
              <a:t>负载或不稳定的处理队列的决定。</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928820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effectLst/>
                <a:latin typeface="-apple-system"/>
              </a:rPr>
              <a:t>对于一条</a:t>
            </a:r>
            <a:r>
              <a:rPr lang="en-US" altLang="zh-CN" b="0" i="0" dirty="0">
                <a:effectLst/>
                <a:latin typeface="-apple-system"/>
              </a:rPr>
              <a:t>1,000</a:t>
            </a:r>
            <a:r>
              <a:rPr lang="zh-CN" altLang="en-US" b="0" i="0" dirty="0">
                <a:effectLst/>
                <a:latin typeface="-apple-system"/>
              </a:rPr>
              <a:t>米长的四车道高速公路，原点设置在高速公路的起点。该场景包含两个地面</a:t>
            </a:r>
            <a:r>
              <a:rPr lang="en" altLang="zh-CN" b="0" i="0" dirty="0">
                <a:effectLst/>
                <a:latin typeface="-apple-system"/>
              </a:rPr>
              <a:t>BS</a:t>
            </a:r>
            <a:r>
              <a:rPr lang="zh-CN" altLang="en" b="0" i="0" dirty="0">
                <a:effectLst/>
                <a:latin typeface="-apple-system"/>
              </a:rPr>
              <a:t>，</a:t>
            </a:r>
            <a:r>
              <a:rPr lang="zh-CN" altLang="en-US" b="0" i="0" dirty="0">
                <a:effectLst/>
                <a:latin typeface="-apple-system"/>
              </a:rPr>
              <a:t>三架无人机和一颗卫星。卫星覆盖了整条高速公路，两个地面基站各覆盖了</a:t>
            </a:r>
            <a:r>
              <a:rPr lang="en-US" altLang="zh-CN" b="0" i="0" dirty="0">
                <a:effectLst/>
                <a:latin typeface="-apple-system"/>
              </a:rPr>
              <a:t>500</a:t>
            </a:r>
            <a:r>
              <a:rPr lang="zh-CN" altLang="en-US" b="0" i="0" dirty="0">
                <a:effectLst/>
                <a:latin typeface="-apple-system"/>
              </a:rPr>
              <a:t>米左右。无人机在高速公路上空盘旋，高度</a:t>
            </a:r>
            <a:r>
              <a:rPr lang="en-US" altLang="zh-CN" b="0" i="0" dirty="0">
                <a:effectLst/>
                <a:latin typeface="-apple-system"/>
              </a:rPr>
              <a:t>120</a:t>
            </a:r>
            <a:r>
              <a:rPr lang="zh-CN" altLang="en-US" b="0" i="0" dirty="0">
                <a:effectLst/>
                <a:latin typeface="-apple-system"/>
              </a:rPr>
              <a:t>米，有效覆盖半径</a:t>
            </a:r>
            <a:r>
              <a:rPr lang="en-US" altLang="zh-CN" b="0" i="0" dirty="0">
                <a:effectLst/>
                <a:latin typeface="-apple-system"/>
              </a:rPr>
              <a:t>80</a:t>
            </a:r>
            <a:r>
              <a:rPr lang="zh-CN" altLang="en-US" b="0" i="0" dirty="0">
                <a:effectLst/>
                <a:latin typeface="-apple-system"/>
              </a:rPr>
              <a:t>米。</a:t>
            </a:r>
            <a:endParaRPr lang="en-US" altLang="zh-CN" b="0" i="0" dirty="0">
              <a:effectLst/>
              <a:latin typeface="-apple-system"/>
            </a:endParaRPr>
          </a:p>
          <a:p>
            <a:r>
              <a:rPr lang="zh-CN" altLang="en-US" b="0" i="0" dirty="0">
                <a:effectLst/>
                <a:latin typeface="-apple-system"/>
              </a:rPr>
              <a:t>选取了四种方法作为基准，每种方法包括三个功能模块：切片窗口调整、资源分配和任务调度。</a:t>
            </a:r>
            <a:endParaRPr lang="en-US" altLang="zh-CN"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591654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919356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dirty="0">
                <a:solidFill>
                  <a:srgbClr val="0D0D0D"/>
                </a:solidFill>
                <a:effectLst/>
                <a:latin typeface="Söhne"/>
              </a:rPr>
              <a:t>网络切片是一种网络虚拟化技术，用于将单个物理网络分割成多个逻辑网络，并为每个逻辑网络提供独立的资源和服务。</a:t>
            </a:r>
            <a:r>
              <a:rPr lang="zh-CN" altLang="en-US" sz="1200" b="0" i="0" dirty="0">
                <a:effectLst/>
                <a:latin typeface="-apple-system"/>
              </a:rPr>
              <a:t>每个虚拟网络可以针对不同的服务需求进行优化，如高清视频流、大规模物联网部署、移动宽带和低延迟关键通信。</a:t>
            </a:r>
            <a:br>
              <a:rPr lang="zh-CN" altLang="en-US" dirty="0"/>
            </a:br>
            <a:endParaRPr lang="zh-CN" altLang="en-US" b="0" i="0" dirty="0">
              <a:effectLst/>
              <a:latin typeface="-apple-system"/>
            </a:endParaRPr>
          </a:p>
          <a:p>
            <a:br>
              <a:rPr lang="zh-CN" altLang="en-US" dirty="0"/>
            </a:br>
            <a:endParaRPr lang="zh-CN" altLang="en-US" b="0" i="0" u="none" strike="noStrike"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727658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u="none" strike="noStrike" dirty="0">
                <a:solidFill>
                  <a:srgbClr val="000000"/>
                </a:solidFill>
                <a:effectLst/>
              </a:rPr>
              <a:t>车联网将车辆、基站（</a:t>
            </a:r>
            <a:r>
              <a:rPr lang="en" altLang="zh-CN" b="0" i="0" u="none" strike="noStrike" dirty="0">
                <a:solidFill>
                  <a:srgbClr val="000000"/>
                </a:solidFill>
                <a:effectLst/>
              </a:rPr>
              <a:t>BS</a:t>
            </a:r>
            <a:r>
              <a:rPr lang="zh-CN" altLang="en" b="0" i="0" u="none" strike="noStrike" dirty="0">
                <a:solidFill>
                  <a:srgbClr val="000000"/>
                </a:solidFill>
                <a:effectLst/>
              </a:rPr>
              <a:t>）</a:t>
            </a:r>
            <a:r>
              <a:rPr lang="zh-CN" altLang="en-US" b="0" i="0" u="none" strike="noStrike" dirty="0">
                <a:solidFill>
                  <a:srgbClr val="000000"/>
                </a:solidFill>
                <a:effectLst/>
              </a:rPr>
              <a:t>和服务提供商连接为一个协同系统，实现全面信息的实时获取</a:t>
            </a:r>
            <a:endParaRPr lang="en-US" altLang="zh-CN" b="0" i="0" u="none" strike="noStrike" dirty="0">
              <a:solidFill>
                <a:srgbClr val="000000"/>
              </a:solidFill>
              <a:effectLst/>
            </a:endParaRPr>
          </a:p>
          <a:p>
            <a:r>
              <a:rPr lang="zh-CN" altLang="en-US" b="0" i="0" dirty="0">
                <a:effectLst/>
                <a:latin typeface="-apple-system"/>
              </a:rPr>
              <a:t>车载设备的计算和存储能力有限，因此无法满足高复杂性、数据密集型和延迟敏感型应用的要求。</a:t>
            </a:r>
            <a:br>
              <a:rPr lang="zh-CN" altLang="en-US" dirty="0"/>
            </a:br>
            <a:r>
              <a:rPr lang="zh-CN" altLang="en-US" b="0" i="0" dirty="0">
                <a:effectLst/>
                <a:latin typeface="-apple-system"/>
              </a:rPr>
              <a:t>将车辆发布的计算任务卸载到</a:t>
            </a:r>
            <a:r>
              <a:rPr lang="en" altLang="zh-CN" b="0" i="0" dirty="0">
                <a:effectLst/>
                <a:latin typeface="-apple-system"/>
              </a:rPr>
              <a:t>BS</a:t>
            </a:r>
            <a:r>
              <a:rPr lang="zh-CN" altLang="en-US" b="0" i="0" dirty="0">
                <a:effectLst/>
                <a:latin typeface="-apple-system"/>
              </a:rPr>
              <a:t>上的</a:t>
            </a:r>
            <a:r>
              <a:rPr lang="en" altLang="zh-CN" b="0" i="0" dirty="0">
                <a:effectLst/>
                <a:latin typeface="-apple-system"/>
              </a:rPr>
              <a:t>MEC</a:t>
            </a:r>
            <a:r>
              <a:rPr lang="zh-CN" altLang="en-US" b="0" i="0" dirty="0">
                <a:effectLst/>
                <a:latin typeface="-apple-system"/>
              </a:rPr>
              <a:t>服务器进行处理，并将计算结果返回给车辆，支持低延迟、高效率的车辆服务。</a:t>
            </a:r>
            <a:endParaRPr lang="en-US" altLang="zh-CN" b="0" i="0" dirty="0">
              <a:effectLst/>
              <a:latin typeface="-apple-system"/>
            </a:endParaRPr>
          </a:p>
          <a:p>
            <a:r>
              <a:rPr lang="zh-CN" altLang="en-US" b="0" i="0" dirty="0">
                <a:effectLst/>
                <a:latin typeface="-apple-system"/>
              </a:rPr>
              <a:t>地面</a:t>
            </a:r>
            <a:r>
              <a:rPr lang="en" altLang="zh-CN" b="0" i="0" dirty="0">
                <a:effectLst/>
                <a:latin typeface="-apple-system"/>
              </a:rPr>
              <a:t>RAN</a:t>
            </a:r>
            <a:r>
              <a:rPr lang="zh-CN" altLang="en-US" b="0" i="0" dirty="0">
                <a:effectLst/>
                <a:latin typeface="-apple-system"/>
              </a:rPr>
              <a:t>相关的问题，诸如有限的覆盖、刚性的网络结构和缓慢的服务响应，车辆的高机动性、复杂的城市道路条件和多样化的任务需求加剧了任务卸载和资源提供的难度。</a:t>
            </a:r>
            <a:endParaRPr lang="zh-CN" altLang="en-US" b="0" i="0" u="none" strike="noStrike"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262320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effectLst/>
                <a:latin typeface="-apple-system"/>
              </a:rPr>
              <a:t>空</a:t>
            </a:r>
            <a:r>
              <a:rPr lang="en-US" altLang="zh-CN" b="0" i="0" dirty="0">
                <a:effectLst/>
                <a:latin typeface="-apple-system"/>
              </a:rPr>
              <a:t>-</a:t>
            </a:r>
            <a:r>
              <a:rPr lang="zh-CN" altLang="en-US" b="0" i="0" dirty="0">
                <a:effectLst/>
                <a:latin typeface="-apple-system"/>
              </a:rPr>
              <a:t>天</a:t>
            </a:r>
            <a:r>
              <a:rPr lang="en-US" altLang="zh-CN" b="0" i="0" dirty="0">
                <a:effectLst/>
                <a:latin typeface="-apple-system"/>
              </a:rPr>
              <a:t>-</a:t>
            </a:r>
            <a:r>
              <a:rPr lang="zh-CN" altLang="en-US" b="0" i="0" dirty="0">
                <a:effectLst/>
                <a:latin typeface="-apple-system"/>
              </a:rPr>
              <a:t>地一体化车载网络（</a:t>
            </a:r>
            <a:r>
              <a:rPr lang="en" altLang="zh-CN" b="0" i="0" dirty="0">
                <a:effectLst/>
                <a:latin typeface="-apple-system"/>
              </a:rPr>
              <a:t>SAGVNs</a:t>
            </a:r>
            <a:r>
              <a:rPr lang="zh-CN" altLang="en" b="0" i="0" dirty="0">
                <a:effectLst/>
                <a:latin typeface="-apple-system"/>
              </a:rPr>
              <a:t>）</a:t>
            </a:r>
            <a:r>
              <a:rPr lang="zh-CN" altLang="en-US" b="0" i="0" dirty="0">
                <a:effectLst/>
                <a:latin typeface="-apple-system"/>
              </a:rPr>
              <a:t>是一种很有前途的组网架构，它利用地面网络，以空基和天基网络为支撑，能够为车辆提供无缝、全面的信息服务，满足服务需求</a:t>
            </a:r>
            <a:endParaRPr lang="en-US" altLang="zh-CN" b="0" i="0" dirty="0">
              <a:effectLst/>
              <a:latin typeface="-apple-system"/>
            </a:endParaRPr>
          </a:p>
          <a:p>
            <a:pPr algn="l"/>
            <a:r>
              <a:rPr lang="zh-CN" altLang="en-US" b="0" i="0" dirty="0">
                <a:effectLst/>
                <a:latin typeface="-apple-system"/>
              </a:rPr>
              <a:t>无人机和</a:t>
            </a:r>
            <a:r>
              <a:rPr lang="en" altLang="zh-CN" b="0" i="0" dirty="0">
                <a:effectLst/>
                <a:latin typeface="-apple-system"/>
              </a:rPr>
              <a:t>LEO</a:t>
            </a:r>
            <a:r>
              <a:rPr lang="zh-CN" altLang="en-US" b="0" i="0" dirty="0">
                <a:effectLst/>
                <a:latin typeface="-apple-system"/>
              </a:rPr>
              <a:t>卫星都可以作为</a:t>
            </a:r>
            <a:r>
              <a:rPr lang="en" altLang="zh-CN" b="0" i="0" dirty="0">
                <a:effectLst/>
                <a:latin typeface="-apple-system"/>
              </a:rPr>
              <a:t>MEC</a:t>
            </a:r>
            <a:r>
              <a:rPr lang="zh-CN" altLang="en-US" b="0" i="0" dirty="0">
                <a:effectLst/>
                <a:latin typeface="-apple-system"/>
              </a:rPr>
              <a:t>平台，为地面网络边缘的车辆和基础设施较差的地区提供网络接入和任务卸载。</a:t>
            </a:r>
            <a:endParaRPr lang="en-US" altLang="zh-CN" b="0" i="0" dirty="0">
              <a:effectLst/>
              <a:latin typeface="-apple-system"/>
            </a:endParaRPr>
          </a:p>
          <a:p>
            <a:pPr algn="l"/>
            <a:r>
              <a:rPr lang="zh-CN" altLang="en-US" b="0" i="0" dirty="0">
                <a:effectLst/>
                <a:latin typeface="-apple-system"/>
              </a:rPr>
              <a:t>网络切片技术</a:t>
            </a:r>
            <a:r>
              <a:rPr lang="en-US" altLang="zh-CN" b="0" i="0" dirty="0">
                <a:effectLst/>
                <a:latin typeface="-apple-system"/>
              </a:rPr>
              <a:t>[10]</a:t>
            </a:r>
            <a:r>
              <a:rPr lang="zh-CN" altLang="en-US" b="0" i="0" dirty="0">
                <a:effectLst/>
                <a:latin typeface="-apple-system"/>
              </a:rPr>
              <a:t>可以将物理</a:t>
            </a:r>
            <a:r>
              <a:rPr lang="en" altLang="zh-CN" b="0" i="0" dirty="0">
                <a:effectLst/>
                <a:latin typeface="-apple-system"/>
              </a:rPr>
              <a:t>RAN</a:t>
            </a:r>
            <a:r>
              <a:rPr lang="zh-CN" altLang="en-US" b="0" i="0" dirty="0">
                <a:effectLst/>
                <a:latin typeface="-apple-system"/>
              </a:rPr>
              <a:t>划分为多个隔离的虚拟网络（即，</a:t>
            </a:r>
            <a:r>
              <a:rPr lang="en" altLang="zh-CN" b="0" i="0" dirty="0">
                <a:effectLst/>
                <a:latin typeface="-apple-system"/>
              </a:rPr>
              <a:t>RAN</a:t>
            </a:r>
            <a:r>
              <a:rPr lang="zh-CN" altLang="en-US" b="0" i="0" dirty="0">
                <a:effectLst/>
                <a:latin typeface="-apple-system"/>
              </a:rPr>
              <a:t>切片），以提供针对不同应用的定制服务。</a:t>
            </a:r>
            <a:r>
              <a:rPr lang="en" altLang="zh-CN" b="0" i="0" dirty="0">
                <a:effectLst/>
                <a:latin typeface="-apple-system"/>
              </a:rPr>
              <a:t>RAN</a:t>
            </a:r>
            <a:r>
              <a:rPr lang="zh-CN" altLang="en-US" b="0" i="0" dirty="0">
                <a:effectLst/>
                <a:latin typeface="-apple-system"/>
              </a:rPr>
              <a:t>切片可以为</a:t>
            </a:r>
            <a:r>
              <a:rPr lang="en" altLang="zh-CN" b="0" i="0" dirty="0" err="1">
                <a:effectLst/>
                <a:latin typeface="-apple-system"/>
              </a:rPr>
              <a:t>IoV</a:t>
            </a:r>
            <a:r>
              <a:rPr lang="zh-CN" altLang="en-US" b="0" i="0" dirty="0">
                <a:effectLst/>
                <a:latin typeface="-apple-system"/>
              </a:rPr>
              <a:t>任务卸载提供差异化的服务质量（</a:t>
            </a:r>
            <a:r>
              <a:rPr lang="en" altLang="zh-CN" b="0" i="0" dirty="0">
                <a:effectLst/>
                <a:latin typeface="-apple-system"/>
              </a:rPr>
              <a:t>QoS</a:t>
            </a:r>
            <a:r>
              <a:rPr lang="zh-CN" altLang="en" b="0" i="0" dirty="0">
                <a:effectLst/>
                <a:latin typeface="-apple-system"/>
              </a:rPr>
              <a:t>）。</a:t>
            </a:r>
            <a:endParaRPr lang="en-US" altLang="zh-CN" b="0" i="0" dirty="0">
              <a:effectLst/>
              <a:latin typeface="-apple-system"/>
            </a:endParaRPr>
          </a:p>
          <a:p>
            <a:pPr algn="l"/>
            <a:r>
              <a:rPr lang="zh-CN" altLang="en-US" b="0" i="0" dirty="0">
                <a:effectLst/>
                <a:latin typeface="-apple-system"/>
              </a:rPr>
              <a:t>在切片车联网中，卸载策略基于任务属性、</a:t>
            </a:r>
            <a:r>
              <a:rPr lang="en" altLang="zh-CN" b="0" i="0" dirty="0">
                <a:effectLst/>
                <a:latin typeface="-apple-system"/>
              </a:rPr>
              <a:t>BS</a:t>
            </a:r>
            <a:r>
              <a:rPr lang="zh-CN" altLang="en-US" b="0" i="0" dirty="0">
                <a:effectLst/>
                <a:latin typeface="-apple-system"/>
              </a:rPr>
              <a:t>负载、车辆速度和路线来决定在哪里卸载任务。</a:t>
            </a:r>
            <a:r>
              <a:rPr lang="en" altLang="zh-CN" b="0" i="0" dirty="0">
                <a:effectLst/>
                <a:latin typeface="-apple-system"/>
              </a:rPr>
              <a:t>SAGVN</a:t>
            </a:r>
            <a:r>
              <a:rPr lang="zh-CN" altLang="en-US" b="0" i="0" dirty="0">
                <a:effectLst/>
                <a:latin typeface="-apple-system"/>
              </a:rPr>
              <a:t>演进的一个自然步骤是将</a:t>
            </a:r>
            <a:r>
              <a:rPr lang="en" altLang="zh-CN" b="0" i="0" dirty="0">
                <a:effectLst/>
                <a:latin typeface="-apple-system"/>
              </a:rPr>
              <a:t>RAN</a:t>
            </a:r>
            <a:r>
              <a:rPr lang="zh-CN" altLang="en-US" b="0" i="0" dirty="0">
                <a:effectLst/>
                <a:latin typeface="-apple-system"/>
              </a:rPr>
              <a:t>切片从地面网络扩展到空中和天基网络，以支持各种车联网应用。</a:t>
            </a:r>
            <a:endParaRPr lang="en-US" altLang="zh-CN" b="0" i="0" dirty="0">
              <a:effectLst/>
              <a:latin typeface="-apple-system"/>
            </a:endParaRPr>
          </a:p>
          <a:p>
            <a:pPr algn="l"/>
            <a:r>
              <a:rPr lang="en" altLang="zh-CN" b="0" i="0" dirty="0">
                <a:effectLst/>
                <a:latin typeface="-apple-system"/>
              </a:rPr>
              <a:t>SAGVN</a:t>
            </a:r>
            <a:r>
              <a:rPr lang="zh-CN" altLang="en-US" b="0" i="0" dirty="0">
                <a:effectLst/>
                <a:latin typeface="-apple-system"/>
              </a:rPr>
              <a:t>演进的一个自然步骤是将</a:t>
            </a:r>
            <a:r>
              <a:rPr lang="en" altLang="zh-CN" b="0" i="0" dirty="0">
                <a:effectLst/>
                <a:latin typeface="-apple-system"/>
              </a:rPr>
              <a:t>RAN</a:t>
            </a:r>
            <a:r>
              <a:rPr lang="zh-CN" altLang="en-US" b="0" i="0" dirty="0">
                <a:effectLst/>
                <a:latin typeface="-apple-system"/>
              </a:rPr>
              <a:t>切片从地面网络扩展到空中和天基网络，以支持各种车联网应用。</a:t>
            </a:r>
            <a:endParaRPr lang="en-US" altLang="zh-CN" b="0" i="0" dirty="0">
              <a:effectLst/>
              <a:latin typeface="-apple-system"/>
            </a:endParaRPr>
          </a:p>
          <a:p>
            <a:pPr algn="l"/>
            <a:r>
              <a:rPr lang="en" altLang="zh-CN" b="0" i="0" dirty="0">
                <a:effectLst/>
                <a:latin typeface="-apple-system"/>
              </a:rPr>
              <a:t>SAGVN</a:t>
            </a:r>
            <a:r>
              <a:rPr lang="zh-CN" altLang="en-US" b="0" i="0" dirty="0">
                <a:effectLst/>
                <a:latin typeface="-apple-system"/>
              </a:rPr>
              <a:t>是一种动态的网络架构，具有多网融合和高速行驶的特点，这给</a:t>
            </a:r>
            <a:r>
              <a:rPr lang="en" altLang="zh-CN" b="0" i="0" dirty="0">
                <a:effectLst/>
                <a:latin typeface="-apple-system"/>
              </a:rPr>
              <a:t>RAN</a:t>
            </a:r>
            <a:r>
              <a:rPr lang="zh-CN" altLang="en-US" b="0" i="0" dirty="0">
                <a:effectLst/>
                <a:latin typeface="-apple-system"/>
              </a:rPr>
              <a:t>切片和任务卸载带来了挑战</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916350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apple-system"/>
              </a:rPr>
              <a:t>1.</a:t>
            </a:r>
            <a:r>
              <a:rPr lang="zh-CN" altLang="en-US" b="0" i="0" dirty="0">
                <a:effectLst/>
                <a:latin typeface="-apple-system"/>
              </a:rPr>
              <a:t>切片窗口的动态调整：这是一个基本问题，也是平衡开销和</a:t>
            </a:r>
            <a:r>
              <a:rPr lang="en" altLang="zh-CN" b="0" i="0" dirty="0">
                <a:effectLst/>
                <a:latin typeface="-apple-system"/>
              </a:rPr>
              <a:t>QoS</a:t>
            </a:r>
            <a:r>
              <a:rPr lang="zh-CN" altLang="en-US" b="0" i="0" dirty="0">
                <a:effectLst/>
                <a:latin typeface="-apple-system"/>
              </a:rPr>
              <a:t>的关键。由于网络的动态性和时变的任务流量，切片的服务提供能力将随着时间的推移而逐渐减弱。</a:t>
            </a:r>
            <a:r>
              <a:rPr lang="en" altLang="zh-CN" b="0" i="0" dirty="0">
                <a:effectLst/>
                <a:latin typeface="-apple-system"/>
              </a:rPr>
              <a:t>MEC</a:t>
            </a:r>
            <a:r>
              <a:rPr lang="zh-CN" altLang="en-US" b="0" i="0" dirty="0">
                <a:effectLst/>
                <a:latin typeface="-apple-system"/>
              </a:rPr>
              <a:t>控制器必须周期性地将资源重新分配给</a:t>
            </a:r>
            <a:r>
              <a:rPr lang="en" altLang="zh-CN" b="0" i="0" dirty="0">
                <a:effectLst/>
                <a:latin typeface="-apple-system"/>
              </a:rPr>
              <a:t>RAN</a:t>
            </a:r>
            <a:r>
              <a:rPr lang="zh-CN" altLang="en-US" b="0" i="0" dirty="0">
                <a:effectLst/>
                <a:latin typeface="-apple-system"/>
              </a:rPr>
              <a:t>切片。如果切片窗口太短，资源重新分配将频繁触发，这带来了巨大的控制和计算成本。但是，如果切片窗口过长，任务流量的波动可能会导致切片性能隔离的破坏。动态</a:t>
            </a:r>
            <a:r>
              <a:rPr lang="en" altLang="zh-CN" b="0" i="0" dirty="0">
                <a:effectLst/>
                <a:latin typeface="-apple-system"/>
              </a:rPr>
              <a:t>RAN</a:t>
            </a:r>
            <a:r>
              <a:rPr lang="zh-CN" altLang="en-US" b="0" i="0" dirty="0">
                <a:effectLst/>
                <a:latin typeface="-apple-system"/>
              </a:rPr>
              <a:t>切片框架，该框架将时间划分为多个等长切片窗口，其中为每个窗口计算最佳资源分配策略。一种用于区分服务供应的分层软</a:t>
            </a:r>
            <a:r>
              <a:rPr lang="en" altLang="zh-CN" b="0" i="0" dirty="0">
                <a:effectLst/>
                <a:latin typeface="-apple-system"/>
              </a:rPr>
              <a:t>RAN</a:t>
            </a:r>
            <a:r>
              <a:rPr lang="zh-CN" altLang="en-US" b="0" i="0" dirty="0">
                <a:effectLst/>
                <a:latin typeface="-apple-system"/>
              </a:rPr>
              <a:t>切片框架，其在大小两种时间尺度上进行网络级和</a:t>
            </a:r>
            <a:r>
              <a:rPr lang="en" altLang="zh-CN" b="0" i="0" dirty="0">
                <a:effectLst/>
                <a:latin typeface="-apple-system"/>
              </a:rPr>
              <a:t>BS</a:t>
            </a:r>
            <a:r>
              <a:rPr lang="zh-CN" altLang="en-US" b="0" i="0" dirty="0">
                <a:effectLst/>
                <a:latin typeface="-apple-system"/>
              </a:rPr>
              <a:t>级资源切片。在上述方法中，在固定的切片窗口中分配资源。</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apple-system"/>
              </a:rPr>
              <a:t>2.</a:t>
            </a:r>
            <a:r>
              <a:rPr lang="zh-CN" altLang="en-US" b="0" i="0" dirty="0">
                <a:effectLst/>
                <a:latin typeface="-apple-system"/>
              </a:rPr>
              <a:t>多层网络的多维资源配置：地面网络在时间和空间上都是不均匀分布的。异构</a:t>
            </a:r>
            <a:r>
              <a:rPr lang="zh-CN" altLang="en" b="0" i="0" dirty="0">
                <a:effectLst/>
                <a:latin typeface="-apple-system"/>
              </a:rPr>
              <a:t>节点</a:t>
            </a:r>
            <a:r>
              <a:rPr lang="zh-CN" altLang="en-US" b="0" i="0" dirty="0">
                <a:effectLst/>
                <a:latin typeface="-apple-system"/>
              </a:rPr>
              <a:t>的部署、覆盖和资源通常存在很大差异。加剧了资源配置决策的复杂性。大多数研究只考虑了陆地网络或单一类型的资源切片。针对机器类型设备和终端设备的差异化</a:t>
            </a:r>
            <a:r>
              <a:rPr lang="en" altLang="zh-CN" b="0" i="0" dirty="0">
                <a:effectLst/>
                <a:latin typeface="-apple-system"/>
              </a:rPr>
              <a:t>QoS</a:t>
            </a:r>
            <a:r>
              <a:rPr lang="zh-CN" altLang="en-US" b="0" i="0" dirty="0">
                <a:effectLst/>
                <a:latin typeface="-apple-system"/>
              </a:rPr>
              <a:t>供应</a:t>
            </a:r>
            <a:r>
              <a:rPr lang="en-US" altLang="zh-CN" b="0" i="0" dirty="0">
                <a:effectLst/>
                <a:latin typeface="-apple-system"/>
              </a:rPr>
              <a:t>;</a:t>
            </a:r>
            <a:r>
              <a:rPr lang="zh-CN" altLang="en-US" b="0" i="0" dirty="0">
                <a:effectLst/>
                <a:latin typeface="-apple-system"/>
              </a:rPr>
              <a:t>结合了发射功率调整机制，设计基于多址边缘计算的频谱切片策略</a:t>
            </a:r>
            <a:r>
              <a:rPr lang="en-US" altLang="zh-CN" b="0" i="0" dirty="0">
                <a:effectLst/>
                <a:latin typeface="-apple-system"/>
              </a:rPr>
              <a:t>;</a:t>
            </a:r>
            <a:r>
              <a:rPr lang="zh-CN" altLang="en-US" b="0" i="0" dirty="0">
                <a:effectLst/>
                <a:latin typeface="-apple-system"/>
              </a:rPr>
              <a:t>结合了深度强化学习和分层学习来实现车辆网络中的多维资源分配</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apple-system"/>
              </a:rPr>
              <a:t>3.</a:t>
            </a:r>
            <a:r>
              <a:rPr lang="zh-CN" altLang="en-US" b="0" i="0" dirty="0">
                <a:effectLst/>
                <a:latin typeface="-apple-system"/>
              </a:rPr>
              <a:t>异构</a:t>
            </a:r>
            <a:r>
              <a:rPr lang="en" altLang="zh-CN" b="0" i="0" dirty="0">
                <a:effectLst/>
                <a:latin typeface="-apple-system"/>
              </a:rPr>
              <a:t>BS</a:t>
            </a:r>
            <a:r>
              <a:rPr lang="zh-CN" altLang="en-US" b="0" i="0" dirty="0">
                <a:effectLst/>
                <a:latin typeface="-apple-system"/>
              </a:rPr>
              <a:t>之间的协作：空</a:t>
            </a:r>
            <a:r>
              <a:rPr lang="en-US" altLang="zh-CN" b="0" i="0" dirty="0">
                <a:effectLst/>
                <a:latin typeface="-apple-system"/>
              </a:rPr>
              <a:t>-</a:t>
            </a:r>
            <a:r>
              <a:rPr lang="zh-CN" altLang="en-US" b="0" i="0" dirty="0">
                <a:effectLst/>
                <a:latin typeface="-apple-system"/>
              </a:rPr>
              <a:t>地、空</a:t>
            </a:r>
            <a:r>
              <a:rPr lang="en-US" altLang="zh-CN" b="0" i="0" dirty="0">
                <a:effectLst/>
                <a:latin typeface="-apple-system"/>
              </a:rPr>
              <a:t>-</a:t>
            </a:r>
            <a:r>
              <a:rPr lang="zh-CN" altLang="en-US" b="0" i="0" dirty="0">
                <a:effectLst/>
                <a:latin typeface="-apple-system"/>
              </a:rPr>
              <a:t>地和空</a:t>
            </a:r>
            <a:r>
              <a:rPr lang="en-US" altLang="zh-CN" b="0" i="0" dirty="0">
                <a:effectLst/>
                <a:latin typeface="-apple-system"/>
              </a:rPr>
              <a:t>-</a:t>
            </a:r>
            <a:r>
              <a:rPr lang="zh-CN" altLang="en-US" b="0" i="0" dirty="0">
                <a:effectLst/>
                <a:latin typeface="-apple-system"/>
              </a:rPr>
              <a:t>空基站之间的协作有助于减少延迟和促进任务完成。传统的模型优化和启发式方法不能处理动态场景中的实时任务卸载。深度强化学习适合处理高维状态</a:t>
            </a:r>
            <a:r>
              <a:rPr lang="en-US" altLang="zh-CN" b="0" i="0" dirty="0">
                <a:effectLst/>
                <a:latin typeface="-apple-system"/>
              </a:rPr>
              <a:t>-</a:t>
            </a:r>
            <a:r>
              <a:rPr lang="zh-CN" altLang="en-US" b="0" i="0" dirty="0">
                <a:effectLst/>
                <a:latin typeface="-apple-system"/>
              </a:rPr>
              <a:t>动作空间。</a:t>
            </a:r>
            <a:r>
              <a:rPr lang="en-US" altLang="zh-CN" b="0" i="0" dirty="0">
                <a:effectLst/>
                <a:latin typeface="-apple-system"/>
              </a:rPr>
              <a:t>A3C</a:t>
            </a:r>
            <a:r>
              <a:rPr lang="zh-CN" altLang="en-US" b="0" i="0" dirty="0">
                <a:effectLst/>
                <a:latin typeface="-apple-system"/>
              </a:rPr>
              <a:t> </a:t>
            </a:r>
            <a:r>
              <a:rPr lang="en-US" altLang="zh-CN" b="0" i="0" dirty="0">
                <a:effectLst/>
                <a:latin typeface="-apple-system"/>
              </a:rPr>
              <a:t>DQN</a:t>
            </a:r>
            <a:r>
              <a:rPr lang="zh-CN" altLang="en-US" b="0" i="0" dirty="0">
                <a:effectLst/>
                <a:latin typeface="-apple-system"/>
              </a:rPr>
              <a:t> 任务卸载算法</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39555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基于切片的</a:t>
            </a:r>
            <a:r>
              <a:rPr lang="en" altLang="zh-CN" b="0" i="0" dirty="0">
                <a:effectLst/>
                <a:latin typeface="-apple-system"/>
              </a:rPr>
              <a:t>SAGVNs</a:t>
            </a:r>
            <a:r>
              <a:rPr lang="zh-CN" altLang="en-US" b="0" i="0" dirty="0">
                <a:effectLst/>
                <a:latin typeface="-apple-system"/>
              </a:rPr>
              <a:t>协同任务卸载框架</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提出了一种面向服务的</a:t>
            </a:r>
            <a:r>
              <a:rPr lang="en" altLang="zh-CN" b="0" i="0" dirty="0">
                <a:effectLst/>
                <a:latin typeface="-apple-system"/>
              </a:rPr>
              <a:t>RAN</a:t>
            </a:r>
            <a:r>
              <a:rPr lang="zh-CN" altLang="en-US" b="0" i="0" dirty="0">
                <a:effectLst/>
                <a:latin typeface="-apple-system"/>
              </a:rPr>
              <a:t>切片框架，该框架支持自适应切片窗口持续时间、多维资源配置和协作任务卸载。基于排队模型，将</a:t>
            </a:r>
            <a:r>
              <a:rPr lang="en" altLang="zh-CN" b="0" i="0" dirty="0">
                <a:effectLst/>
                <a:latin typeface="-apple-system"/>
              </a:rPr>
              <a:t>RAN</a:t>
            </a:r>
            <a:r>
              <a:rPr lang="zh-CN" altLang="en-US" b="0" i="0" dirty="0">
                <a:effectLst/>
                <a:latin typeface="-apple-system"/>
              </a:rPr>
              <a:t>切片和任务卸载的决策建模为资源容量约束下最大化长期任务完成次数的优化问题</a:t>
            </a:r>
            <a:r>
              <a:rPr lang="en-US" altLang="zh-CN" b="0" i="0" dirty="0">
                <a:effectLst/>
                <a:latin typeface="-apple-system"/>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为了平衡服务质量和开销，提出了一种自适应的切片窗口持续时间的策略。在流量高峰时段，切片窗口长度减少，以促进资源重新分配。在非高峰时段期间，切片窗口长度增加以减少开销。对于每个窗口，应用优化方法来解决异构</a:t>
            </a:r>
            <a:r>
              <a:rPr lang="en" altLang="zh-CN" b="0" i="0" dirty="0">
                <a:effectLst/>
                <a:latin typeface="-apple-system"/>
              </a:rPr>
              <a:t>BS</a:t>
            </a:r>
            <a:r>
              <a:rPr lang="zh-CN" altLang="en-US" b="0" i="0" dirty="0">
                <a:effectLst/>
                <a:latin typeface="-apple-system"/>
              </a:rPr>
              <a:t>上切片的频谱和计算资源分配问题</a:t>
            </a:r>
            <a:r>
              <a:rPr lang="en-US" altLang="zh-CN" b="0" i="0" dirty="0">
                <a:effectLst/>
                <a:latin typeface="-apple-system"/>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提出了一种基于双深度</a:t>
            </a:r>
            <a:r>
              <a:rPr lang="en" altLang="zh-CN" b="0" i="0" dirty="0">
                <a:effectLst/>
                <a:latin typeface="-apple-system"/>
              </a:rPr>
              <a:t>Q</a:t>
            </a:r>
            <a:r>
              <a:rPr lang="zh-CN" altLang="en-US" b="0" i="0" dirty="0">
                <a:effectLst/>
                <a:latin typeface="-apple-system"/>
              </a:rPr>
              <a:t>学习网络（</a:t>
            </a:r>
            <a:r>
              <a:rPr lang="en" altLang="zh-CN" b="0" i="0" dirty="0">
                <a:effectLst/>
                <a:latin typeface="-apple-system"/>
              </a:rPr>
              <a:t>DDQN</a:t>
            </a:r>
            <a:r>
              <a:rPr lang="zh-CN" altLang="en" b="0" i="0" dirty="0">
                <a:effectLst/>
                <a:latin typeface="-apple-system"/>
              </a:rPr>
              <a:t>）</a:t>
            </a:r>
            <a:r>
              <a:rPr lang="zh-CN" altLang="en-US" b="0" i="0" dirty="0">
                <a:effectLst/>
                <a:latin typeface="-apple-system"/>
              </a:rPr>
              <a:t>的任务调度方法，在考虑车速、行驶方向、基站负载和任务类型的情况下，确定小时间尺度下异构基站间的任务分配</a:t>
            </a:r>
            <a:r>
              <a:rPr lang="en-US" altLang="zh-CN" b="0" i="0" dirty="0">
                <a:effectLst/>
                <a:latin typeface="-apple-system"/>
              </a:rPr>
              <a:t>.</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010429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图</a:t>
            </a:r>
            <a:r>
              <a:rPr lang="en-US" altLang="zh-CN" b="0" i="0" dirty="0">
                <a:effectLst/>
                <a:latin typeface="-apple-system"/>
              </a:rPr>
              <a:t>1</a:t>
            </a:r>
            <a:r>
              <a:rPr lang="zh-CN" altLang="en-US" b="0" i="0" dirty="0">
                <a:effectLst/>
                <a:latin typeface="-apple-system"/>
              </a:rPr>
              <a:t>示出了由</a:t>
            </a:r>
            <a:r>
              <a:rPr lang="en" altLang="zh-CN" b="0" i="0" dirty="0">
                <a:effectLst/>
                <a:latin typeface="-apple-system"/>
              </a:rPr>
              <a:t>LEO</a:t>
            </a:r>
            <a:r>
              <a:rPr lang="zh-CN" altLang="en-US" b="0" i="0" dirty="0">
                <a:effectLst/>
                <a:latin typeface="-apple-system"/>
              </a:rPr>
              <a:t>卫星星座、地面</a:t>
            </a:r>
            <a:r>
              <a:rPr lang="en" altLang="zh-CN" b="0" i="0" dirty="0">
                <a:effectLst/>
                <a:latin typeface="-apple-system"/>
              </a:rPr>
              <a:t>BS</a:t>
            </a:r>
            <a:r>
              <a:rPr lang="zh-CN" altLang="en-US" b="0" i="0" dirty="0">
                <a:effectLst/>
                <a:latin typeface="-apple-system"/>
              </a:rPr>
              <a:t>和无人机组成的</a:t>
            </a:r>
            <a:r>
              <a:rPr lang="en" altLang="zh-CN" b="0" i="0" dirty="0">
                <a:effectLst/>
                <a:latin typeface="-apple-system"/>
              </a:rPr>
              <a:t>SAGVN</a:t>
            </a:r>
            <a:r>
              <a:rPr lang="zh-CN" altLang="en" b="0" i="0" dirty="0">
                <a:effectLst/>
                <a:latin typeface="-apple-system"/>
              </a:rPr>
              <a:t>。</a:t>
            </a:r>
            <a:r>
              <a:rPr lang="zh-CN" altLang="en-US" b="0" i="0" dirty="0">
                <a:effectLst/>
                <a:latin typeface="-apple-system"/>
              </a:rPr>
              <a:t>地面基站和无人机的覆盖范围有限，而</a:t>
            </a:r>
            <a:r>
              <a:rPr lang="en" altLang="zh-CN" b="0" i="0" dirty="0">
                <a:effectLst/>
                <a:latin typeface="-apple-system"/>
              </a:rPr>
              <a:t>LEO</a:t>
            </a:r>
            <a:r>
              <a:rPr lang="zh-CN" altLang="en-US" b="0" i="0" dirty="0">
                <a:effectLst/>
                <a:latin typeface="-apple-system"/>
              </a:rPr>
              <a:t>卫星可以无缝覆盖整个道路网络。这些车辆配备了三个信号收发器，可以连接到卫星，地面</a:t>
            </a:r>
            <a:r>
              <a:rPr lang="en" altLang="zh-CN" b="0" i="0" dirty="0">
                <a:effectLst/>
                <a:latin typeface="-apple-system"/>
              </a:rPr>
              <a:t>BS</a:t>
            </a:r>
            <a:r>
              <a:rPr lang="zh-CN" altLang="en-US" b="0" i="0" dirty="0">
                <a:effectLst/>
                <a:latin typeface="-apple-system"/>
              </a:rPr>
              <a:t>和无人机，而在单个时隙中只能连接一个。卫星通过地面</a:t>
            </a:r>
            <a:r>
              <a:rPr lang="en" altLang="zh-CN" b="0" i="0" dirty="0">
                <a:effectLst/>
                <a:latin typeface="-apple-system"/>
              </a:rPr>
              <a:t>BS</a:t>
            </a:r>
            <a:r>
              <a:rPr lang="zh-CN" altLang="en-US" b="0" i="0" dirty="0">
                <a:effectLst/>
                <a:latin typeface="-apple-system"/>
              </a:rPr>
              <a:t>连接到核心网络。支持任务处理的无人机是预先部署的，位置可以根据需要进行调整。它们可以通过视距链路连接到地面</a:t>
            </a:r>
            <a:r>
              <a:rPr lang="en" altLang="zh-CN" b="0" i="0" dirty="0">
                <a:effectLst/>
                <a:latin typeface="-apple-system"/>
              </a:rPr>
              <a:t>BS</a:t>
            </a:r>
            <a:r>
              <a:rPr lang="zh-CN" altLang="en" b="0" i="0" dirty="0">
                <a:effectLst/>
                <a:latin typeface="-apple-system"/>
              </a:rPr>
              <a:t>，</a:t>
            </a:r>
            <a:r>
              <a:rPr lang="zh-CN" altLang="en-US" b="0" i="0" dirty="0">
                <a:effectLst/>
                <a:latin typeface="-apple-system"/>
              </a:rPr>
              <a:t>并通过地面</a:t>
            </a:r>
            <a:r>
              <a:rPr lang="en" altLang="zh-CN" b="0" i="0" dirty="0">
                <a:effectLst/>
                <a:latin typeface="-apple-system"/>
              </a:rPr>
              <a:t>BS</a:t>
            </a:r>
            <a:r>
              <a:rPr lang="zh-CN" altLang="en-US" b="0" i="0" dirty="0">
                <a:effectLst/>
                <a:latin typeface="-apple-system"/>
              </a:rPr>
              <a:t>与核心网络交互。</a:t>
            </a:r>
            <a:r>
              <a:rPr lang="en" altLang="zh-CN" b="0" i="0" dirty="0">
                <a:effectLst/>
                <a:latin typeface="-apple-system"/>
              </a:rPr>
              <a:t>MEC</a:t>
            </a:r>
            <a:r>
              <a:rPr lang="zh-CN" altLang="en-US" b="0" i="0" dirty="0">
                <a:effectLst/>
                <a:latin typeface="-apple-system"/>
              </a:rPr>
              <a:t>使能控制器通过无线中继或核心网连接到不同类型的</a:t>
            </a:r>
            <a:r>
              <a:rPr lang="en" altLang="zh-CN" b="0" i="0" dirty="0">
                <a:effectLst/>
                <a:latin typeface="-apple-system"/>
              </a:rPr>
              <a:t>BS</a:t>
            </a:r>
            <a:r>
              <a:rPr lang="zh-CN" altLang="en" b="0" i="0" dirty="0">
                <a:effectLst/>
                <a:latin typeface="-apple-system"/>
              </a:rPr>
              <a:t>，</a:t>
            </a:r>
            <a:r>
              <a:rPr lang="zh-CN" altLang="en-US" b="0" i="0" dirty="0">
                <a:effectLst/>
                <a:latin typeface="-apple-system"/>
              </a:rPr>
              <a:t>并负责</a:t>
            </a:r>
            <a:r>
              <a:rPr lang="en" altLang="zh-CN" b="0" i="0" dirty="0">
                <a:effectLst/>
                <a:latin typeface="-apple-system"/>
              </a:rPr>
              <a:t>RAN</a:t>
            </a:r>
            <a:r>
              <a:rPr lang="zh-CN" altLang="en-US" b="0" i="0" dirty="0">
                <a:effectLst/>
                <a:latin typeface="-apple-system"/>
              </a:rPr>
              <a:t>侧的多维资源分配和异构</a:t>
            </a:r>
            <a:r>
              <a:rPr lang="en" altLang="zh-CN" b="0" i="0" dirty="0">
                <a:effectLst/>
                <a:latin typeface="-apple-system"/>
              </a:rPr>
              <a:t>BS</a:t>
            </a:r>
            <a:r>
              <a:rPr lang="zh-CN" altLang="en-US" b="0" i="0" dirty="0">
                <a:effectLst/>
                <a:latin typeface="-apple-system"/>
              </a:rPr>
              <a:t>之间的任务调度。</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25124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提出了面向服务的</a:t>
            </a:r>
            <a:r>
              <a:rPr lang="en" altLang="zh-CN" b="0" i="0" dirty="0">
                <a:effectLst/>
                <a:latin typeface="-apple-system"/>
              </a:rPr>
              <a:t>RAN</a:t>
            </a:r>
            <a:r>
              <a:rPr lang="zh-CN" altLang="en-US" b="0" i="0" dirty="0">
                <a:effectLst/>
                <a:latin typeface="-apple-system"/>
              </a:rPr>
              <a:t>切片框架用于任务卸载。每个卫星、地面和无人机</a:t>
            </a:r>
            <a:r>
              <a:rPr lang="en" altLang="zh-CN" b="0" i="0" dirty="0">
                <a:effectLst/>
                <a:latin typeface="-apple-system"/>
              </a:rPr>
              <a:t>BS</a:t>
            </a:r>
            <a:r>
              <a:rPr lang="zh-CN" altLang="en-US" b="0" i="0" dirty="0">
                <a:effectLst/>
                <a:latin typeface="-apple-system"/>
              </a:rPr>
              <a:t>的物理资源被编排到两个服务切片</a:t>
            </a:r>
            <a:r>
              <a:rPr lang="en-US" altLang="zh-CN" b="0" i="0" dirty="0">
                <a:effectLst/>
                <a:latin typeface="-apple-system"/>
              </a:rPr>
              <a:t>1</a:t>
            </a:r>
            <a:r>
              <a:rPr lang="zh-CN" altLang="en-US" b="0" i="0" dirty="0">
                <a:effectLst/>
                <a:latin typeface="-apple-system"/>
              </a:rPr>
              <a:t>和</a:t>
            </a:r>
            <a:r>
              <a:rPr lang="en-US" altLang="zh-CN" b="0" i="0" dirty="0">
                <a:effectLst/>
                <a:latin typeface="-apple-system"/>
              </a:rPr>
              <a:t>2</a:t>
            </a:r>
            <a:r>
              <a:rPr lang="zh-CN" altLang="en-US" b="0" i="0" dirty="0">
                <a:effectLst/>
                <a:latin typeface="-apple-system"/>
              </a:rPr>
              <a:t>中，用于延迟敏感和延迟容忍任务。</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切片窗口的长度可以根据网络情况自适应地调整</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切片窗口</a:t>
            </a:r>
            <a:r>
              <a:rPr lang="en" altLang="zh-CN" b="0" i="0" dirty="0">
                <a:effectLst/>
                <a:latin typeface="-apple-system"/>
              </a:rPr>
              <a:t>w</a:t>
            </a:r>
            <a:r>
              <a:rPr lang="zh-CN" altLang="en-US" b="0" i="0" dirty="0">
                <a:effectLst/>
                <a:latin typeface="-apple-system"/>
              </a:rPr>
              <a:t>的持续时间表示为</a:t>
            </a:r>
            <a:r>
              <a:rPr lang="en" altLang="zh-CN" b="0" i="0" dirty="0">
                <a:effectLst/>
                <a:latin typeface="-apple-system"/>
              </a:rPr>
              <a:t>f</a:t>
            </a:r>
            <a:r>
              <a:rPr lang="zh-CN" altLang="en" b="0" i="0" dirty="0">
                <a:effectLst/>
                <a:latin typeface="-apple-system"/>
              </a:rPr>
              <a:t>（</a:t>
            </a:r>
            <a:r>
              <a:rPr lang="en" altLang="zh-CN" b="0" i="0" dirty="0">
                <a:effectLst/>
                <a:latin typeface="-apple-system"/>
              </a:rPr>
              <a:t>w</a:t>
            </a:r>
            <a:r>
              <a:rPr lang="zh-CN" altLang="en" b="0" i="0" dirty="0">
                <a:effectLst/>
                <a:latin typeface="-apple-system"/>
              </a:rPr>
              <a:t>）</a:t>
            </a:r>
            <a:r>
              <a:rPr lang="zh-CN" altLang="en-US" b="0" i="0" dirty="0">
                <a:effectLst/>
                <a:latin typeface="-apple-system"/>
              </a:rPr>
              <a:t>。频谱和计算资源以子信道和虚拟机（</a:t>
            </a:r>
            <a:r>
              <a:rPr lang="en" altLang="zh-CN" b="0" i="0" dirty="0">
                <a:effectLst/>
                <a:latin typeface="-apple-system"/>
              </a:rPr>
              <a:t>VM</a:t>
            </a:r>
            <a:r>
              <a:rPr lang="zh-CN" altLang="en" b="0" i="0" dirty="0">
                <a:effectLst/>
                <a:latin typeface="-apple-system"/>
              </a:rPr>
              <a:t>）</a:t>
            </a:r>
            <a:r>
              <a:rPr lang="zh-CN" altLang="en-US" b="0" i="0" dirty="0">
                <a:effectLst/>
                <a:latin typeface="-apple-system"/>
              </a:rPr>
              <a:t>实例为单位分配。由</a:t>
            </a:r>
            <a:r>
              <a:rPr lang="en" altLang="zh-CN" b="0" i="0" dirty="0">
                <a:effectLst/>
                <a:latin typeface="-apple-system"/>
              </a:rPr>
              <a:t>BS j</a:t>
            </a:r>
            <a:r>
              <a:rPr lang="zh-CN" altLang="en-US" b="0" i="0" dirty="0">
                <a:effectLst/>
                <a:latin typeface="-apple-system"/>
              </a:rPr>
              <a:t>保持的子信道和</a:t>
            </a:r>
            <a:r>
              <a:rPr lang="en" altLang="zh-CN" b="0" i="0" dirty="0">
                <a:effectLst/>
                <a:latin typeface="-apple-system"/>
              </a:rPr>
              <a:t>VM</a:t>
            </a:r>
            <a:r>
              <a:rPr lang="zh-CN" altLang="en-US" b="0" i="0" dirty="0">
                <a:effectLst/>
                <a:latin typeface="-apple-system"/>
              </a:rPr>
              <a:t>实例的数量分别表示为</a:t>
            </a:r>
            <a:r>
              <a:rPr lang="en" altLang="zh-CN" b="0" i="0" dirty="0" err="1">
                <a:effectLst/>
                <a:latin typeface="-apple-system"/>
              </a:rPr>
              <a:t>cj</a:t>
            </a:r>
            <a:r>
              <a:rPr lang="zh-CN" altLang="en-US" b="0" i="0" dirty="0">
                <a:effectLst/>
                <a:latin typeface="-apple-system"/>
              </a:rPr>
              <a:t>和</a:t>
            </a:r>
            <a:r>
              <a:rPr lang="en" altLang="zh-CN" b="0" i="0" dirty="0" err="1">
                <a:effectLst/>
                <a:latin typeface="-apple-system"/>
              </a:rPr>
              <a:t>sj</a:t>
            </a:r>
            <a:r>
              <a:rPr lang="zh-CN" altLang="en" b="0" i="0" dirty="0">
                <a:effectLst/>
                <a:latin typeface="-apple-system"/>
              </a:rPr>
              <a:t>：。</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在切片窗口</a:t>
            </a:r>
            <a:r>
              <a:rPr lang="en" altLang="zh-CN" b="0" i="0" dirty="0">
                <a:effectLst/>
                <a:latin typeface="-apple-system"/>
              </a:rPr>
              <a:t>w</a:t>
            </a:r>
            <a:r>
              <a:rPr lang="zh-CN" altLang="en-US" b="0" i="0" dirty="0">
                <a:effectLst/>
                <a:latin typeface="-apple-system"/>
              </a:rPr>
              <a:t>开始时，根据窗口</a:t>
            </a:r>
            <a:r>
              <a:rPr lang="en" altLang="zh-CN" b="0" i="0" dirty="0">
                <a:effectLst/>
                <a:latin typeface="-apple-system"/>
              </a:rPr>
              <a:t>w-1</a:t>
            </a:r>
            <a:r>
              <a:rPr lang="zh-CN" altLang="en-US" b="0" i="0" dirty="0">
                <a:effectLst/>
                <a:latin typeface="-apple-system"/>
              </a:rPr>
              <a:t>中的任务调度决策对每个</a:t>
            </a:r>
            <a:r>
              <a:rPr lang="en" altLang="zh-CN" b="0" i="0" dirty="0">
                <a:effectLst/>
                <a:latin typeface="-apple-system"/>
              </a:rPr>
              <a:t>BS</a:t>
            </a:r>
            <a:r>
              <a:rPr lang="zh-CN" altLang="en-US" b="0" i="0" dirty="0">
                <a:effectLst/>
                <a:latin typeface="-apple-system"/>
              </a:rPr>
              <a:t>的资源进行切片。表示在</a:t>
            </a:r>
            <a:r>
              <a:rPr lang="en" altLang="zh-CN" b="0" i="0" dirty="0">
                <a:effectLst/>
                <a:latin typeface="-apple-system"/>
              </a:rPr>
              <a:t>BS j</a:t>
            </a:r>
            <a:r>
              <a:rPr lang="zh-CN" altLang="en-US" b="0" i="0" dirty="0">
                <a:effectLst/>
                <a:latin typeface="-apple-system"/>
              </a:rPr>
              <a:t>处分配给切片</a:t>
            </a:r>
            <a:r>
              <a:rPr lang="en" altLang="zh-CN" b="0" i="0" dirty="0">
                <a:effectLst/>
                <a:latin typeface="-apple-system"/>
              </a:rPr>
              <a:t>o</a:t>
            </a:r>
            <a:r>
              <a:rPr lang="zh-CN" altLang="en-US" b="0" i="0" dirty="0">
                <a:effectLst/>
                <a:latin typeface="-apple-system"/>
              </a:rPr>
              <a:t>的子信道和</a:t>
            </a:r>
            <a:r>
              <a:rPr lang="en" altLang="zh-CN" b="0" i="0" dirty="0">
                <a:effectLst/>
                <a:latin typeface="-apple-system"/>
              </a:rPr>
              <a:t>VM</a:t>
            </a:r>
            <a:r>
              <a:rPr lang="zh-CN" altLang="en-US" b="0" i="0" dirty="0">
                <a:effectLst/>
                <a:latin typeface="-apple-system"/>
              </a:rPr>
              <a:t>实例的数量</a:t>
            </a:r>
            <a:endParaRPr lang="en-US" altLang="zh-CN" b="0" i="0" dirty="0">
              <a:effectLst/>
              <a:latin typeface="-apple-system"/>
            </a:endParaRPr>
          </a:p>
          <a:p>
            <a:pPr algn="l"/>
            <a:r>
              <a:rPr lang="zh-CN" altLang="en-US" b="0" i="0" dirty="0">
                <a:effectLst/>
                <a:latin typeface="-apple-system"/>
              </a:rPr>
              <a:t>在</a:t>
            </a:r>
            <a:r>
              <a:rPr lang="en" altLang="zh-CN" b="0" i="0" dirty="0">
                <a:effectLst/>
                <a:latin typeface="-apple-system"/>
              </a:rPr>
              <a:t>T</a:t>
            </a:r>
            <a:r>
              <a:rPr lang="zh-CN" altLang="en" b="0" i="0" dirty="0">
                <a:effectLst/>
                <a:latin typeface="-apple-system"/>
              </a:rPr>
              <a:t>（</a:t>
            </a:r>
            <a:r>
              <a:rPr lang="en" altLang="zh-CN" b="0" i="0" dirty="0">
                <a:effectLst/>
                <a:latin typeface="-apple-system"/>
              </a:rPr>
              <a:t>w</a:t>
            </a:r>
            <a:r>
              <a:rPr lang="zh-CN" altLang="en" b="0" i="0" dirty="0">
                <a:effectLst/>
                <a:latin typeface="-apple-system"/>
              </a:rPr>
              <a:t>）</a:t>
            </a:r>
            <a:r>
              <a:rPr lang="zh-CN" altLang="en-US" b="0" i="0" dirty="0">
                <a:effectLst/>
                <a:latin typeface="-apple-system"/>
              </a:rPr>
              <a:t>中的每个调度时隙的开始，控制器将收集的任务传送到适当的</a:t>
            </a:r>
            <a:r>
              <a:rPr lang="en" altLang="zh-CN" b="0" i="0" dirty="0">
                <a:effectLst/>
                <a:latin typeface="-apple-system"/>
              </a:rPr>
              <a:t>BS</a:t>
            </a:r>
            <a:r>
              <a:rPr lang="zh-CN" altLang="en-US" b="0" i="0" dirty="0">
                <a:effectLst/>
                <a:latin typeface="-apple-system"/>
              </a:rPr>
              <a:t>以进行处理。</a:t>
            </a:r>
            <a:r>
              <a:rPr lang="en" altLang="zh-CN" b="0" i="0" dirty="0">
                <a:effectLst/>
                <a:latin typeface="-apple-system"/>
              </a:rPr>
              <a:t>BS</a:t>
            </a:r>
            <a:r>
              <a:rPr lang="zh-CN" altLang="en-US" b="0" i="0" dirty="0">
                <a:effectLst/>
                <a:latin typeface="-apple-system"/>
              </a:rPr>
              <a:t>为接收到的任务分配资源，并将计算结果发送回原始车辆。在每个切片窗口结束时，收集该窗口中的任务调度决策用于下一个窗口。</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178748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车辆</a:t>
            </a:r>
            <a:r>
              <a:rPr lang="en" altLang="zh-CN" b="0" i="0" dirty="0" err="1">
                <a:effectLst/>
                <a:latin typeface="-apple-system"/>
              </a:rPr>
              <a:t>i</a:t>
            </a:r>
            <a:r>
              <a:rPr lang="zh-CN" altLang="en-US" b="0" i="0" dirty="0">
                <a:effectLst/>
                <a:latin typeface="-apple-system"/>
              </a:rPr>
              <a:t>向</a:t>
            </a:r>
            <a:r>
              <a:rPr lang="en" altLang="zh-CN" b="0" i="0" dirty="0">
                <a:effectLst/>
                <a:latin typeface="-apple-system"/>
              </a:rPr>
              <a:t>BS j</a:t>
            </a:r>
            <a:r>
              <a:rPr lang="zh-CN" altLang="en-US" b="0" i="0" dirty="0">
                <a:effectLst/>
                <a:latin typeface="-apple-system"/>
              </a:rPr>
              <a:t>提交任务</a:t>
            </a:r>
            <a:r>
              <a:rPr lang="en" altLang="zh-CN" b="0" i="0" dirty="0">
                <a:effectLst/>
                <a:latin typeface="-apple-system"/>
              </a:rPr>
              <a:t>m</a:t>
            </a:r>
            <a:r>
              <a:rPr lang="zh-CN" altLang="en-US" b="0" i="0" dirty="0">
                <a:effectLst/>
                <a:latin typeface="-apple-system"/>
              </a:rPr>
              <a:t>时的上行链路传输速率被计算为</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将任务</a:t>
            </a:r>
            <a:r>
              <a:rPr lang="en" altLang="zh-CN" b="0" i="0" dirty="0">
                <a:effectLst/>
                <a:latin typeface="-apple-system"/>
              </a:rPr>
              <a:t>m</a:t>
            </a:r>
            <a:r>
              <a:rPr lang="zh-CN" altLang="en-US" b="0" i="0" dirty="0">
                <a:effectLst/>
                <a:latin typeface="-apple-system"/>
              </a:rPr>
              <a:t>的计算结果从</a:t>
            </a:r>
            <a:r>
              <a:rPr lang="en" altLang="zh-CN" b="0" i="0" dirty="0">
                <a:effectLst/>
                <a:latin typeface="-apple-system"/>
              </a:rPr>
              <a:t>BS j</a:t>
            </a:r>
            <a:r>
              <a:rPr lang="zh-CN" altLang="en-US" b="0" i="0" dirty="0">
                <a:effectLst/>
                <a:latin typeface="-apple-system"/>
              </a:rPr>
              <a:t>传送到车辆</a:t>
            </a:r>
            <a:r>
              <a:rPr lang="en" altLang="zh-CN" b="0" i="0" dirty="0" err="1">
                <a:effectLst/>
                <a:latin typeface="-apple-system"/>
              </a:rPr>
              <a:t>i</a:t>
            </a:r>
            <a:r>
              <a:rPr lang="zh-CN" altLang="en-US" b="0" i="0" dirty="0">
                <a:effectLst/>
                <a:latin typeface="-apple-system"/>
              </a:rPr>
              <a:t>的下行链路传输速率计算为</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449122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2024/4/11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2024/4/11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2024/4/11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B72DE3-FE0A-428A-AB10-325226F2F564}" type="datetimeFigureOut">
              <a:rPr lang="zh-CN" altLang="en-US" smtClean="0"/>
              <a:t>2024/4/11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t>2024/4/11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t>2024/4/11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t>2024/4/11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t>2024/4/11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2024/4/11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2024/4/11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2024/4/11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p:transition spd="slow" advClick="0" advTm="1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2024/4/11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6D6EF06-2174-4056-AE19-36684AA5D270}" type="datetimeFigureOut">
              <a:rPr lang="zh-CN" altLang="en-US" smtClean="0"/>
              <a:t>2024/4/11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6D6EF06-2174-4056-AE19-36684AA5D270}" type="datetimeFigureOut">
              <a:rPr lang="zh-CN" altLang="en-US" smtClean="0"/>
              <a:t>2024/4/11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D6EF06-2174-4056-AE19-36684AA5D270}" type="datetimeFigureOut">
              <a:rPr lang="zh-CN" altLang="en-US" smtClean="0"/>
              <a:t>2024/4/11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D6EF06-2174-4056-AE19-36684AA5D270}" type="datetimeFigureOut">
              <a:rPr lang="zh-CN" altLang="en-US" smtClean="0"/>
              <a:t>2024/4/11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6D6EF06-2174-4056-AE19-36684AA5D270}" type="datetimeFigureOut">
              <a:rPr lang="zh-CN" altLang="en-US" smtClean="0"/>
              <a:t>2024/4/11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6D6EF06-2174-4056-AE19-36684AA5D270}" type="datetimeFigureOut">
              <a:rPr lang="zh-CN" altLang="en-US" smtClean="0"/>
              <a:t>2024/4/11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6EF06-2174-4056-AE19-36684AA5D270}" type="datetimeFigureOut">
              <a:rPr lang="zh-CN" altLang="en-US" smtClean="0"/>
              <a:t>2024/4/11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67732-9016-40D7-958B-C0E2D950DBD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t>2024/4/11</a:t>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advClick="0" advTm="1000">
    <p:randomBar dir="vert"/>
  </p:transition>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file:////var/folders/6w/0ftrt2wj1sx03zt3_zycm4_c0000gn/T/com.microsoft.Powerpoint/converted_emf.emf" TargetMode="Externa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2.png"/><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png"/><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35.png"/><Relationship Id="rId5" Type="http://schemas.openxmlformats.org/officeDocument/2006/relationships/image" Target="../media/image2.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39.png"/><Relationship Id="rId5" Type="http://schemas.openxmlformats.org/officeDocument/2006/relationships/image" Target="../media/image2.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png"/><Relationship Id="rId7"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image" Target="../media/image43.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18.xml"/><Relationship Id="rId6" Type="http://schemas.openxmlformats.org/officeDocument/2006/relationships/image" Target="../media/image51.png"/><Relationship Id="rId5" Type="http://schemas.openxmlformats.org/officeDocument/2006/relationships/image" Target="../media/image2.png"/><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3" name="圆角矩形 32"/>
          <p:cNvSpPr/>
          <p:nvPr/>
        </p:nvSpPr>
        <p:spPr>
          <a:xfrm>
            <a:off x="6726879" y="1134124"/>
            <a:ext cx="5458771" cy="1814651"/>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矩形 18">
            <a:extLst>
              <a:ext uri="{FF2B5EF4-FFF2-40B4-BE49-F238E27FC236}">
                <a16:creationId xmlns:a16="http://schemas.microsoft.com/office/drawing/2014/main" id="{F8C87BFF-2982-AF4C-A26F-F21FA43EFD41}"/>
              </a:ext>
            </a:extLst>
          </p:cNvPr>
          <p:cNvSpPr/>
          <p:nvPr/>
        </p:nvSpPr>
        <p:spPr>
          <a:xfrm>
            <a:off x="-6350" y="1959963"/>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latin typeface="+mj-ea"/>
                <a:ea typeface="+mj-ea"/>
              </a:rPr>
              <a:t>                         </a:t>
            </a:r>
            <a:r>
              <a:rPr lang="en-US" altLang="zh-CN" sz="3200" b="1" dirty="0">
                <a:latin typeface="+mj-ea"/>
                <a:ea typeface="+mj-ea"/>
              </a:rPr>
              <a:t> </a:t>
            </a:r>
            <a:r>
              <a:rPr lang="en" altLang="zh-CN" sz="3200" b="0" i="0" dirty="0">
                <a:effectLst/>
                <a:latin typeface="-apple-system"/>
              </a:rPr>
              <a:t>Slicing-Based Task Offloading in Space-Air-Ground </a:t>
            </a:r>
            <a:r>
              <a:rPr lang="zh-CN" altLang="en-US" sz="3200" b="0" i="0" dirty="0">
                <a:effectLst/>
                <a:latin typeface="-apple-system"/>
              </a:rPr>
              <a:t>        </a:t>
            </a:r>
            <a:endParaRPr lang="en-US" altLang="zh-CN" sz="3200" b="0" i="0" dirty="0">
              <a:effectLst/>
              <a:latin typeface="-apple-system"/>
            </a:endParaRPr>
          </a:p>
          <a:p>
            <a:r>
              <a:rPr lang="zh-CN" altLang="en-US" sz="3200" dirty="0">
                <a:latin typeface="-apple-system"/>
              </a:rPr>
              <a:t>                                </a:t>
            </a:r>
            <a:r>
              <a:rPr lang="en" altLang="zh-CN" sz="3200" b="0" i="0" dirty="0">
                <a:effectLst/>
                <a:latin typeface="-apple-system"/>
              </a:rPr>
              <a:t>Integrated Vehicular Networks</a:t>
            </a:r>
            <a:endParaRPr lang="en-US" altLang="zh-CN" sz="1600" b="1" dirty="0">
              <a:latin typeface="Microsoft YaHei" panose="020B0503020204020204" pitchFamily="34" charset="-122"/>
              <a:ea typeface="Microsoft YaHei" panose="020B0503020204020204" pitchFamily="34" charset="-122"/>
            </a:endParaRPr>
          </a:p>
          <a:p>
            <a:pPr algn="r"/>
            <a:r>
              <a:rPr lang="en-US" altLang="zh-CN" sz="1600" b="1" dirty="0">
                <a:latin typeface="Microsoft YaHei" panose="020B0503020204020204" pitchFamily="34" charset="-122"/>
                <a:ea typeface="Microsoft YaHei" panose="020B0503020204020204" pitchFamily="34" charset="-122"/>
              </a:rPr>
              <a:t>-- IEEE Transactions on Mobile Computing, </a:t>
            </a:r>
            <a:r>
              <a:rPr lang="en-US" altLang="zh-CN" sz="1600" b="1" dirty="0" err="1">
                <a:latin typeface="Microsoft YaHei" panose="020B0503020204020204" pitchFamily="34" charset="-122"/>
                <a:ea typeface="Microsoft YaHei" panose="020B0503020204020204" pitchFamily="34" charset="-122"/>
              </a:rPr>
              <a:t>doi</a:t>
            </a:r>
            <a:r>
              <a:rPr lang="en-US" altLang="zh-CN" sz="1600" b="1" dirty="0">
                <a:latin typeface="Microsoft YaHei" panose="020B0503020204020204" pitchFamily="34" charset="-122"/>
                <a:ea typeface="Microsoft YaHei" panose="020B0503020204020204" pitchFamily="34" charset="-122"/>
              </a:rPr>
              <a:t>: 10.1109/TMC.2023.3283852.</a:t>
            </a:r>
            <a:endParaRPr lang="zh-CN" altLang="en-US" sz="1600" b="1" dirty="0">
              <a:latin typeface="Microsoft YaHei" panose="020B0503020204020204" pitchFamily="34" charset="-122"/>
              <a:ea typeface="Microsoft YaHei" panose="020B0503020204020204" pitchFamily="34" charset="-122"/>
            </a:endParaRPr>
          </a:p>
        </p:txBody>
      </p:sp>
      <p:sp>
        <p:nvSpPr>
          <p:cNvPr id="21" name="文本框 20">
            <a:extLst>
              <a:ext uri="{FF2B5EF4-FFF2-40B4-BE49-F238E27FC236}">
                <a16:creationId xmlns:a16="http://schemas.microsoft.com/office/drawing/2014/main" id="{7E68AB25-2BFC-A54A-BE99-D5759BC1D775}"/>
              </a:ext>
            </a:extLst>
          </p:cNvPr>
          <p:cNvSpPr txBox="1"/>
          <p:nvPr/>
        </p:nvSpPr>
        <p:spPr>
          <a:xfrm>
            <a:off x="9043224" y="4993697"/>
            <a:ext cx="2146722" cy="923330"/>
          </a:xfrm>
          <a:prstGeom prst="rect">
            <a:avLst/>
          </a:prstGeom>
          <a:noFill/>
        </p:spPr>
        <p:txBody>
          <a:bodyPr wrap="square" rtlCol="0">
            <a:spAutoFit/>
          </a:bodyPr>
          <a:lstStyle/>
          <a:p>
            <a:r>
              <a:rPr lang="zh-CN" altLang="en-US" b="1" dirty="0">
                <a:solidFill>
                  <a:srgbClr val="453D3A"/>
                </a:solidFill>
              </a:rPr>
              <a:t>汇报人：郭志琦</a:t>
            </a:r>
            <a:endParaRPr lang="en-US" altLang="zh-CN" b="1" dirty="0">
              <a:solidFill>
                <a:srgbClr val="453D3A"/>
              </a:solidFill>
            </a:endParaRPr>
          </a:p>
          <a:p>
            <a:endParaRPr lang="en-US" altLang="zh-CN" b="1" dirty="0">
              <a:solidFill>
                <a:srgbClr val="453D3A"/>
              </a:solidFill>
            </a:endParaRPr>
          </a:p>
          <a:p>
            <a:r>
              <a:rPr lang="zh-CN" altLang="en-US" b="1" dirty="0">
                <a:solidFill>
                  <a:srgbClr val="453D3A"/>
                </a:solidFill>
              </a:rPr>
              <a:t>日期：</a:t>
            </a:r>
            <a:r>
              <a:rPr lang="en-US" altLang="zh-CN" b="1" dirty="0">
                <a:solidFill>
                  <a:srgbClr val="453D3A"/>
                </a:solidFill>
              </a:rPr>
              <a:t>2024.04. 10</a:t>
            </a:r>
          </a:p>
        </p:txBody>
      </p:sp>
      <p:pic>
        <p:nvPicPr>
          <p:cNvPr id="25" name="图片 24" descr="2015916225123342.jpg">
            <a:extLst>
              <a:ext uri="{FF2B5EF4-FFF2-40B4-BE49-F238E27FC236}">
                <a16:creationId xmlns:a16="http://schemas.microsoft.com/office/drawing/2014/main" id="{4A86B1D0-F096-8947-A3EA-15CDA9EE98B7}"/>
              </a:ext>
            </a:extLst>
          </p:cNvPr>
          <p:cNvPicPr>
            <a:picLocks noChangeAspect="1"/>
          </p:cNvPicPr>
          <p:nvPr/>
        </p:nvPicPr>
        <p:blipFill>
          <a:blip r:embed="rId4" cstate="print"/>
          <a:stretch>
            <a:fillRect/>
          </a:stretch>
        </p:blipFill>
        <p:spPr>
          <a:xfrm>
            <a:off x="333370" y="2041647"/>
            <a:ext cx="2466589" cy="2004366"/>
          </a:xfrm>
          <a:prstGeom prst="rect">
            <a:avLst/>
          </a:prstGeom>
        </p:spPr>
      </p:pic>
      <p:pic>
        <p:nvPicPr>
          <p:cNvPr id="26" name="图片 25">
            <a:extLst>
              <a:ext uri="{FF2B5EF4-FFF2-40B4-BE49-F238E27FC236}">
                <a16:creationId xmlns:a16="http://schemas.microsoft.com/office/drawing/2014/main" id="{F9915D39-82C2-C34E-BC15-E2D697034ABB}"/>
              </a:ext>
            </a:extLst>
          </p:cNvPr>
          <p:cNvPicPr>
            <a:picLocks noChangeAspect="1"/>
          </p:cNvPicPr>
          <p:nvPr/>
        </p:nvPicPr>
        <p:blipFill>
          <a:blip r:link="rId5"/>
          <a:stretch>
            <a:fillRect/>
          </a:stretch>
        </p:blipFill>
        <p:spPr>
          <a:xfrm>
            <a:off x="1222195" y="701483"/>
            <a:ext cx="63500" cy="76200"/>
          </a:xfrm>
          <a:prstGeom prst="rect">
            <a:avLst/>
          </a:prstGeom>
        </p:spPr>
      </p:pic>
      <p:pic>
        <p:nvPicPr>
          <p:cNvPr id="2" name="图片 1">
            <a:extLst>
              <a:ext uri="{FF2B5EF4-FFF2-40B4-BE49-F238E27FC236}">
                <a16:creationId xmlns:a16="http://schemas.microsoft.com/office/drawing/2014/main" id="{60DFDC9F-E757-0D44-9978-2B8C968B7D45}"/>
              </a:ext>
            </a:extLst>
          </p:cNvPr>
          <p:cNvPicPr>
            <a:picLocks noChangeAspect="1"/>
          </p:cNvPicPr>
          <p:nvPr/>
        </p:nvPicPr>
        <p:blipFill>
          <a:blip r:embed="rId6"/>
          <a:stretch>
            <a:fillRect/>
          </a:stretch>
        </p:blipFill>
        <p:spPr>
          <a:xfrm>
            <a:off x="592554" y="4193901"/>
            <a:ext cx="11166324" cy="6303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7702AC7-0CE3-3843-A03A-F270CBA172E1}"/>
              </a:ext>
            </a:extLst>
          </p:cNvPr>
          <p:cNvPicPr>
            <a:picLocks noChangeAspect="1"/>
          </p:cNvPicPr>
          <p:nvPr/>
        </p:nvPicPr>
        <p:blipFill>
          <a:blip r:embed="rId3"/>
          <a:stretch>
            <a:fillRect/>
          </a:stretch>
        </p:blipFill>
        <p:spPr>
          <a:xfrm>
            <a:off x="324506" y="1147477"/>
            <a:ext cx="5793462" cy="4649604"/>
          </a:xfrm>
          <a:prstGeom prst="rect">
            <a:avLst/>
          </a:prstGeom>
        </p:spPr>
      </p:pic>
      <p:pic>
        <p:nvPicPr>
          <p:cNvPr id="12" name="图片 11">
            <a:extLst>
              <a:ext uri="{FF2B5EF4-FFF2-40B4-BE49-F238E27FC236}">
                <a16:creationId xmlns:a16="http://schemas.microsoft.com/office/drawing/2014/main" id="{DE36143B-7348-4A4D-99CA-DF75AA3BEC0E}"/>
              </a:ext>
            </a:extLst>
          </p:cNvPr>
          <p:cNvPicPr>
            <a:picLocks noChangeAspect="1"/>
          </p:cNvPicPr>
          <p:nvPr/>
        </p:nvPicPr>
        <p:blipFill>
          <a:blip r:embed="rId4"/>
          <a:stretch>
            <a:fillRect/>
          </a:stretch>
        </p:blipFill>
        <p:spPr>
          <a:xfrm>
            <a:off x="5860366" y="1374796"/>
            <a:ext cx="6146458" cy="4387300"/>
          </a:xfrm>
          <a:prstGeom prst="rect">
            <a:avLst/>
          </a:prstGeom>
        </p:spPr>
      </p:pic>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   </a:t>
            </a:r>
            <a:r>
              <a:rPr lang="en" altLang="zh-CN" sz="2600" b="1" dirty="0">
                <a:solidFill>
                  <a:sysClr val="windowText" lastClr="000000"/>
                </a:solidFill>
                <a:latin typeface="Arial" panose="020B0604020202090204"/>
                <a:ea typeface="微软雅黑" panose="020B0503020204020204" pitchFamily="34" charset="-122"/>
              </a:rPr>
              <a:t>System model</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1" name="文本框 30">
            <a:extLst>
              <a:ext uri="{FF2B5EF4-FFF2-40B4-BE49-F238E27FC236}">
                <a16:creationId xmlns:a16="http://schemas.microsoft.com/office/drawing/2014/main" id="{4F86699C-96EA-3A45-944D-FCF98AB9588F}"/>
              </a:ext>
            </a:extLst>
          </p:cNvPr>
          <p:cNvSpPr txBox="1"/>
          <p:nvPr/>
        </p:nvSpPr>
        <p:spPr>
          <a:xfrm>
            <a:off x="690949" y="1035519"/>
            <a:ext cx="4004619" cy="400110"/>
          </a:xfrm>
          <a:prstGeom prst="rect">
            <a:avLst/>
          </a:prstGeom>
          <a:noFill/>
        </p:spPr>
        <p:txBody>
          <a:bodyPr wrap="square" rtlCol="0">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en" altLang="zh-CN" sz="2000" b="0" i="0" dirty="0">
                <a:effectLst/>
                <a:latin typeface="Times New Roman" panose="02020603050405020304" pitchFamily="18" charset="0"/>
                <a:cs typeface="Times New Roman" panose="02020603050405020304" pitchFamily="18" charset="0"/>
              </a:rPr>
              <a:t>Task Scheduling Framework</a:t>
            </a:r>
          </a:p>
        </p:txBody>
      </p:sp>
      <p:sp>
        <p:nvSpPr>
          <p:cNvPr id="13" name="文本框 12">
            <a:extLst>
              <a:ext uri="{FF2B5EF4-FFF2-40B4-BE49-F238E27FC236}">
                <a16:creationId xmlns:a16="http://schemas.microsoft.com/office/drawing/2014/main" id="{146E874F-69B0-0D4F-AD2A-58F2C42A29C7}"/>
              </a:ext>
            </a:extLst>
          </p:cNvPr>
          <p:cNvSpPr txBox="1"/>
          <p:nvPr/>
        </p:nvSpPr>
        <p:spPr>
          <a:xfrm>
            <a:off x="1376133" y="6040379"/>
            <a:ext cx="3435556" cy="369332"/>
          </a:xfrm>
          <a:prstGeom prst="rect">
            <a:avLst/>
          </a:prstGeom>
          <a:noFill/>
        </p:spPr>
        <p:txBody>
          <a:bodyPr wrap="none" rtlCol="0">
            <a:spAutoFit/>
          </a:bodyPr>
          <a:lstStyle/>
          <a:p>
            <a:r>
              <a:rPr kumimoji="1" lang="en" altLang="zh-CN" dirty="0">
                <a:latin typeface="Times New Roman" panose="02020603050405020304" pitchFamily="18" charset="0"/>
                <a:cs typeface="Times New Roman" panose="02020603050405020304" pitchFamily="18" charset="0"/>
              </a:rPr>
              <a:t>Scheduling of</a:t>
            </a:r>
            <a:r>
              <a:rPr kumimoji="1" lang="zh-CN" altLang="en-US" dirty="0">
                <a:latin typeface="Times New Roman" panose="02020603050405020304" pitchFamily="18" charset="0"/>
                <a:cs typeface="Times New Roman" panose="02020603050405020304" pitchFamily="18" charset="0"/>
              </a:rPr>
              <a:t> </a:t>
            </a:r>
            <a:r>
              <a:rPr kumimoji="1" lang="en" altLang="zh-CN" dirty="0">
                <a:latin typeface="Times New Roman" panose="02020603050405020304" pitchFamily="18" charset="0"/>
                <a:cs typeface="Times New Roman" panose="02020603050405020304" pitchFamily="18" charset="0"/>
              </a:rPr>
              <a:t>delay-sensitive tasks</a:t>
            </a:r>
            <a:endParaRPr kumimoji="1"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A32C2B12-A5CB-144A-8086-43AC79B9113F}"/>
              </a:ext>
            </a:extLst>
          </p:cNvPr>
          <p:cNvSpPr txBox="1"/>
          <p:nvPr/>
        </p:nvSpPr>
        <p:spPr>
          <a:xfrm>
            <a:off x="7498816" y="6040379"/>
            <a:ext cx="3332964" cy="369332"/>
          </a:xfrm>
          <a:prstGeom prst="rect">
            <a:avLst/>
          </a:prstGeom>
          <a:noFill/>
        </p:spPr>
        <p:txBody>
          <a:bodyPr wrap="none" rtlCol="0">
            <a:spAutoFit/>
          </a:bodyPr>
          <a:lstStyle/>
          <a:p>
            <a:r>
              <a:rPr kumimoji="1" lang="en" altLang="zh-CN" dirty="0">
                <a:latin typeface="Times New Roman" panose="02020603050405020304" pitchFamily="18" charset="0"/>
                <a:cs typeface="Times New Roman" panose="02020603050405020304" pitchFamily="18" charset="0"/>
              </a:rPr>
              <a:t>Scheduling of</a:t>
            </a:r>
            <a:r>
              <a:rPr kumimoji="1" lang="zh-CN" altLang="en-US" dirty="0">
                <a:latin typeface="Times New Roman" panose="02020603050405020304" pitchFamily="18" charset="0"/>
                <a:cs typeface="Times New Roman" panose="02020603050405020304" pitchFamily="18" charset="0"/>
              </a:rPr>
              <a:t> </a:t>
            </a:r>
            <a:r>
              <a:rPr kumimoji="1" lang="en" altLang="zh-CN" dirty="0">
                <a:latin typeface="Times New Roman" panose="02020603050405020304" pitchFamily="18" charset="0"/>
                <a:cs typeface="Times New Roman" panose="02020603050405020304" pitchFamily="18" charset="0"/>
              </a:rPr>
              <a:t>delay-tolerant tasks</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97214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a:extLst>
              <a:ext uri="{FF2B5EF4-FFF2-40B4-BE49-F238E27FC236}">
                <a16:creationId xmlns:a16="http://schemas.microsoft.com/office/drawing/2014/main" id="{BF5ECEAE-74A1-C546-984F-53C51992AFF8}"/>
              </a:ext>
            </a:extLst>
          </p:cNvPr>
          <p:cNvPicPr>
            <a:picLocks noChangeAspect="1"/>
          </p:cNvPicPr>
          <p:nvPr/>
        </p:nvPicPr>
        <p:blipFill>
          <a:blip r:embed="rId3"/>
          <a:stretch>
            <a:fillRect/>
          </a:stretch>
        </p:blipFill>
        <p:spPr>
          <a:xfrm>
            <a:off x="8128604" y="5503690"/>
            <a:ext cx="3031172" cy="861990"/>
          </a:xfrm>
          <a:prstGeom prst="rect">
            <a:avLst/>
          </a:prstGeom>
          <a:ln w="31750">
            <a:solidFill>
              <a:srgbClr val="C00000"/>
            </a:solidFill>
          </a:ln>
        </p:spPr>
      </p:pic>
      <p:pic>
        <p:nvPicPr>
          <p:cNvPr id="11" name="图片 10">
            <a:extLst>
              <a:ext uri="{FF2B5EF4-FFF2-40B4-BE49-F238E27FC236}">
                <a16:creationId xmlns:a16="http://schemas.microsoft.com/office/drawing/2014/main" id="{7DA73174-190E-3846-B3AD-661D3CA94390}"/>
              </a:ext>
            </a:extLst>
          </p:cNvPr>
          <p:cNvPicPr>
            <a:picLocks noChangeAspect="1"/>
          </p:cNvPicPr>
          <p:nvPr/>
        </p:nvPicPr>
        <p:blipFill>
          <a:blip r:embed="rId4"/>
          <a:stretch>
            <a:fillRect/>
          </a:stretch>
        </p:blipFill>
        <p:spPr>
          <a:xfrm>
            <a:off x="6900385" y="1794683"/>
            <a:ext cx="3094546" cy="933857"/>
          </a:xfrm>
          <a:prstGeom prst="rect">
            <a:avLst/>
          </a:prstGeom>
        </p:spPr>
      </p:pic>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   </a:t>
            </a:r>
            <a:r>
              <a:rPr lang="en" altLang="zh-CN" sz="2600" b="1" dirty="0">
                <a:solidFill>
                  <a:sysClr val="windowText" lastClr="000000"/>
                </a:solidFill>
                <a:latin typeface="Arial" panose="020B0604020202090204"/>
                <a:ea typeface="微软雅黑" panose="020B0503020204020204" pitchFamily="34" charset="-122"/>
              </a:rPr>
              <a:t>System model</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1" name="文本框 30">
            <a:extLst>
              <a:ext uri="{FF2B5EF4-FFF2-40B4-BE49-F238E27FC236}">
                <a16:creationId xmlns:a16="http://schemas.microsoft.com/office/drawing/2014/main" id="{4F86699C-96EA-3A45-944D-FCF98AB9588F}"/>
              </a:ext>
            </a:extLst>
          </p:cNvPr>
          <p:cNvSpPr txBox="1"/>
          <p:nvPr/>
        </p:nvSpPr>
        <p:spPr>
          <a:xfrm>
            <a:off x="690949" y="942262"/>
            <a:ext cx="4004619" cy="400110"/>
          </a:xfrm>
          <a:prstGeom prst="rect">
            <a:avLst/>
          </a:prstGeom>
          <a:noFill/>
        </p:spPr>
        <p:txBody>
          <a:bodyPr wrap="square" rtlCol="0">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en" altLang="zh-CN" sz="2000" b="0" i="0" dirty="0">
                <a:effectLst/>
                <a:latin typeface="Times New Roman" panose="02020603050405020304" pitchFamily="18" charset="0"/>
                <a:cs typeface="Times New Roman" panose="02020603050405020304" pitchFamily="18" charset="0"/>
              </a:rPr>
              <a:t>Task Scheduling Framework</a:t>
            </a:r>
          </a:p>
        </p:txBody>
      </p:sp>
      <p:sp>
        <p:nvSpPr>
          <p:cNvPr id="3" name="文本框 2">
            <a:extLst>
              <a:ext uri="{FF2B5EF4-FFF2-40B4-BE49-F238E27FC236}">
                <a16:creationId xmlns:a16="http://schemas.microsoft.com/office/drawing/2014/main" id="{910E6A84-4B8E-874A-8116-BE4E21EF7E1F}"/>
              </a:ext>
            </a:extLst>
          </p:cNvPr>
          <p:cNvSpPr txBox="1"/>
          <p:nvPr/>
        </p:nvSpPr>
        <p:spPr>
          <a:xfrm>
            <a:off x="617338" y="1476259"/>
            <a:ext cx="2198038" cy="369332"/>
          </a:xfrm>
          <a:prstGeom prst="rect">
            <a:avLst/>
          </a:prstGeom>
          <a:noFill/>
        </p:spPr>
        <p:txBody>
          <a:bodyPr wrap="none" rtlCol="0">
            <a:spAutoFit/>
          </a:bodyPr>
          <a:lstStyle/>
          <a:p>
            <a:r>
              <a:rPr kumimoji="1" lang="en" altLang="zh-CN" b="1" dirty="0">
                <a:latin typeface="Times New Roman" panose="02020603050405020304" pitchFamily="18" charset="0"/>
                <a:cs typeface="Times New Roman" panose="02020603050405020304" pitchFamily="18" charset="0"/>
              </a:rPr>
              <a:t>1) Offloading Delay:</a:t>
            </a:r>
            <a:endParaRPr kumimoji="1" lang="zh-CN" altLang="en-US"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32033BCE-F715-ED41-B293-1D0E8BCBF230}"/>
              </a:ext>
            </a:extLst>
          </p:cNvPr>
          <p:cNvPicPr>
            <a:picLocks noChangeAspect="1"/>
          </p:cNvPicPr>
          <p:nvPr/>
        </p:nvPicPr>
        <p:blipFill>
          <a:blip r:embed="rId6"/>
          <a:stretch>
            <a:fillRect/>
          </a:stretch>
        </p:blipFill>
        <p:spPr>
          <a:xfrm>
            <a:off x="952955" y="2495733"/>
            <a:ext cx="4075675" cy="1194741"/>
          </a:xfrm>
          <a:prstGeom prst="rect">
            <a:avLst/>
          </a:prstGeom>
        </p:spPr>
      </p:pic>
      <p:pic>
        <p:nvPicPr>
          <p:cNvPr id="5" name="图片 4">
            <a:extLst>
              <a:ext uri="{FF2B5EF4-FFF2-40B4-BE49-F238E27FC236}">
                <a16:creationId xmlns:a16="http://schemas.microsoft.com/office/drawing/2014/main" id="{FE2EC459-A246-1048-B9FB-63CDFA190256}"/>
              </a:ext>
            </a:extLst>
          </p:cNvPr>
          <p:cNvPicPr>
            <a:picLocks noChangeAspect="1"/>
          </p:cNvPicPr>
          <p:nvPr/>
        </p:nvPicPr>
        <p:blipFill>
          <a:blip r:embed="rId7"/>
          <a:stretch>
            <a:fillRect/>
          </a:stretch>
        </p:blipFill>
        <p:spPr>
          <a:xfrm>
            <a:off x="690949" y="5452825"/>
            <a:ext cx="5361576" cy="946160"/>
          </a:xfrm>
          <a:prstGeom prst="rect">
            <a:avLst/>
          </a:prstGeom>
          <a:ln w="31750">
            <a:solidFill>
              <a:srgbClr val="C00000"/>
            </a:solidFill>
          </a:ln>
        </p:spPr>
      </p:pic>
      <p:sp>
        <p:nvSpPr>
          <p:cNvPr id="6" name="文本框 5">
            <a:extLst>
              <a:ext uri="{FF2B5EF4-FFF2-40B4-BE49-F238E27FC236}">
                <a16:creationId xmlns:a16="http://schemas.microsoft.com/office/drawing/2014/main" id="{3E4BCAA0-FE1F-6B43-983C-9FD26414518A}"/>
              </a:ext>
            </a:extLst>
          </p:cNvPr>
          <p:cNvSpPr txBox="1"/>
          <p:nvPr/>
        </p:nvSpPr>
        <p:spPr>
          <a:xfrm>
            <a:off x="617338" y="1925453"/>
            <a:ext cx="5273817" cy="646331"/>
          </a:xfrm>
          <a:prstGeom prst="rect">
            <a:avLst/>
          </a:prstGeom>
          <a:noFill/>
        </p:spPr>
        <p:txBody>
          <a:bodyPr wrap="square" rtlCol="0">
            <a:spAutoFit/>
          </a:bodyPr>
          <a:lstStyle/>
          <a:p>
            <a:r>
              <a:rPr kumimoji="1" lang="en" altLang="zh-CN" dirty="0">
                <a:solidFill>
                  <a:srgbClr val="1A6299"/>
                </a:solidFill>
                <a:latin typeface="Times New Roman" panose="02020603050405020304" pitchFamily="18" charset="0"/>
                <a:cs typeface="Times New Roman" panose="02020603050405020304" pitchFamily="18" charset="0"/>
              </a:rPr>
              <a:t>The average delay to upload a type</a:t>
            </a:r>
            <a:r>
              <a:rPr kumimoji="1" lang="zh-CN" altLang="en-US" dirty="0">
                <a:solidFill>
                  <a:srgbClr val="1A6299"/>
                </a:solidFill>
                <a:latin typeface="Times New Roman" panose="02020603050405020304" pitchFamily="18" charset="0"/>
                <a:cs typeface="Times New Roman" panose="02020603050405020304" pitchFamily="18" charset="0"/>
              </a:rPr>
              <a:t> </a:t>
            </a:r>
            <a:r>
              <a:rPr kumimoji="1" lang="en" altLang="zh-CN" dirty="0">
                <a:solidFill>
                  <a:srgbClr val="1A6299"/>
                </a:solidFill>
                <a:latin typeface="Times New Roman" panose="02020603050405020304" pitchFamily="18" charset="0"/>
                <a:cs typeface="Times New Roman" panose="02020603050405020304" pitchFamily="18" charset="0"/>
              </a:rPr>
              <a:t>o task from a vehicle to a BS</a:t>
            </a:r>
            <a:endParaRPr kumimoji="1" lang="zh-CN" altLang="en-US" dirty="0">
              <a:solidFill>
                <a:srgbClr val="1A6299"/>
              </a:solidFill>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C179C533-06E5-9F45-8D1C-BB3EE0CDACED}"/>
              </a:ext>
            </a:extLst>
          </p:cNvPr>
          <p:cNvSpPr txBox="1"/>
          <p:nvPr/>
        </p:nvSpPr>
        <p:spPr>
          <a:xfrm>
            <a:off x="660400" y="5049628"/>
            <a:ext cx="6476999" cy="369332"/>
          </a:xfrm>
          <a:prstGeom prst="rect">
            <a:avLst/>
          </a:prstGeom>
          <a:noFill/>
        </p:spPr>
        <p:txBody>
          <a:bodyPr wrap="square" rtlCol="0">
            <a:spAutoFit/>
          </a:bodyPr>
          <a:lstStyle/>
          <a:p>
            <a:r>
              <a:rPr kumimoji="1" lang="en" altLang="zh-CN" dirty="0">
                <a:solidFill>
                  <a:srgbClr val="1A6299"/>
                </a:solidFill>
                <a:latin typeface="Times New Roman" panose="02020603050405020304" pitchFamily="18" charset="0"/>
                <a:cs typeface="Times New Roman" panose="02020603050405020304" pitchFamily="18" charset="0"/>
              </a:rPr>
              <a:t>The offloading delay of task m</a:t>
            </a:r>
            <a:endParaRPr kumimoji="1" lang="zh-CN" altLang="en-US" dirty="0">
              <a:solidFill>
                <a:srgbClr val="1A6299"/>
              </a:solidFill>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944233AD-0291-3546-9780-F36A90D28CE2}"/>
              </a:ext>
            </a:extLst>
          </p:cNvPr>
          <p:cNvPicPr>
            <a:picLocks noChangeAspect="1"/>
          </p:cNvPicPr>
          <p:nvPr/>
        </p:nvPicPr>
        <p:blipFill>
          <a:blip r:embed="rId8"/>
          <a:stretch>
            <a:fillRect/>
          </a:stretch>
        </p:blipFill>
        <p:spPr>
          <a:xfrm>
            <a:off x="860957" y="4293743"/>
            <a:ext cx="1792187" cy="674587"/>
          </a:xfrm>
          <a:prstGeom prst="rect">
            <a:avLst/>
          </a:prstGeom>
        </p:spPr>
      </p:pic>
      <p:pic>
        <p:nvPicPr>
          <p:cNvPr id="8" name="图片 7">
            <a:extLst>
              <a:ext uri="{FF2B5EF4-FFF2-40B4-BE49-F238E27FC236}">
                <a16:creationId xmlns:a16="http://schemas.microsoft.com/office/drawing/2014/main" id="{3BC73AB6-ED5B-504D-88C8-F003AD1C6E77}"/>
              </a:ext>
            </a:extLst>
          </p:cNvPr>
          <p:cNvPicPr>
            <a:picLocks noChangeAspect="1"/>
          </p:cNvPicPr>
          <p:nvPr/>
        </p:nvPicPr>
        <p:blipFill>
          <a:blip r:embed="rId9"/>
          <a:stretch>
            <a:fillRect/>
          </a:stretch>
        </p:blipFill>
        <p:spPr>
          <a:xfrm>
            <a:off x="2810591" y="4359187"/>
            <a:ext cx="2406364" cy="543697"/>
          </a:xfrm>
          <a:prstGeom prst="rect">
            <a:avLst/>
          </a:prstGeom>
        </p:spPr>
      </p:pic>
      <p:sp>
        <p:nvSpPr>
          <p:cNvPr id="9" name="文本框 8">
            <a:extLst>
              <a:ext uri="{FF2B5EF4-FFF2-40B4-BE49-F238E27FC236}">
                <a16:creationId xmlns:a16="http://schemas.microsoft.com/office/drawing/2014/main" id="{B6F6366E-763F-0445-8756-3D7DF346E25E}"/>
              </a:ext>
            </a:extLst>
          </p:cNvPr>
          <p:cNvSpPr txBox="1"/>
          <p:nvPr/>
        </p:nvSpPr>
        <p:spPr>
          <a:xfrm>
            <a:off x="592553" y="3918036"/>
            <a:ext cx="4436077" cy="369332"/>
          </a:xfrm>
          <a:prstGeom prst="rect">
            <a:avLst/>
          </a:prstGeom>
          <a:noFill/>
        </p:spPr>
        <p:txBody>
          <a:bodyPr wrap="square" rtlCol="0">
            <a:spAutoFit/>
          </a:bodyPr>
          <a:lstStyle/>
          <a:p>
            <a:r>
              <a:rPr kumimoji="1" lang="en" altLang="zh-CN" dirty="0">
                <a:solidFill>
                  <a:srgbClr val="1A6299"/>
                </a:solidFill>
                <a:latin typeface="Times New Roman" panose="02020603050405020304" pitchFamily="18" charset="0"/>
                <a:cs typeface="Times New Roman" panose="02020603050405020304" pitchFamily="18" charset="0"/>
              </a:rPr>
              <a:t>The service intensity of</a:t>
            </a:r>
            <a:r>
              <a:rPr kumimoji="1" lang="zh-CN" altLang="en-US" dirty="0">
                <a:solidFill>
                  <a:srgbClr val="1A6299"/>
                </a:solidFill>
                <a:latin typeface="Times New Roman" panose="02020603050405020304" pitchFamily="18" charset="0"/>
                <a:cs typeface="Times New Roman" panose="02020603050405020304" pitchFamily="18" charset="0"/>
              </a:rPr>
              <a:t> </a:t>
            </a:r>
            <a:r>
              <a:rPr kumimoji="1" lang="en" altLang="zh-CN" dirty="0">
                <a:solidFill>
                  <a:srgbClr val="1A6299"/>
                </a:solidFill>
                <a:latin typeface="Times New Roman" panose="02020603050405020304" pitchFamily="18" charset="0"/>
                <a:cs typeface="Times New Roman" panose="02020603050405020304" pitchFamily="18" charset="0"/>
              </a:rPr>
              <a:t>offloading queue o</a:t>
            </a:r>
            <a:endParaRPr kumimoji="1" lang="zh-CN" altLang="en-US" dirty="0">
              <a:solidFill>
                <a:srgbClr val="1A6299"/>
              </a:solidFill>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32306B3F-A55C-8040-9402-65B240A30D8C}"/>
              </a:ext>
            </a:extLst>
          </p:cNvPr>
          <p:cNvSpPr txBox="1"/>
          <p:nvPr/>
        </p:nvSpPr>
        <p:spPr>
          <a:xfrm>
            <a:off x="6052525" y="894839"/>
            <a:ext cx="2181046" cy="369332"/>
          </a:xfrm>
          <a:prstGeom prst="rect">
            <a:avLst/>
          </a:prstGeom>
          <a:noFill/>
        </p:spPr>
        <p:txBody>
          <a:bodyPr wrap="none" rtlCol="0">
            <a:spAutoFit/>
          </a:bodyPr>
          <a:lstStyle/>
          <a:p>
            <a:r>
              <a:rPr kumimoji="1" lang="en-US" altLang="zh-CN" b="1" dirty="0">
                <a:latin typeface="Times New Roman" panose="02020603050405020304" pitchFamily="18" charset="0"/>
                <a:cs typeface="Times New Roman" panose="02020603050405020304" pitchFamily="18" charset="0"/>
              </a:rPr>
              <a:t>2</a:t>
            </a:r>
            <a:r>
              <a:rPr kumimoji="1" lang="en" altLang="zh-CN" b="1" dirty="0">
                <a:latin typeface="Times New Roman" panose="02020603050405020304" pitchFamily="18" charset="0"/>
                <a:cs typeface="Times New Roman" panose="02020603050405020304" pitchFamily="18" charset="0"/>
              </a:rPr>
              <a:t>) Processing Delay:</a:t>
            </a:r>
            <a:endParaRPr kumimoji="1" lang="zh-CN" altLang="en-US" b="1"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B24216D1-CA5A-D94E-B83E-8448F8A0B57A}"/>
              </a:ext>
            </a:extLst>
          </p:cNvPr>
          <p:cNvSpPr txBox="1"/>
          <p:nvPr/>
        </p:nvSpPr>
        <p:spPr>
          <a:xfrm>
            <a:off x="6006130" y="1275879"/>
            <a:ext cx="5244160" cy="646331"/>
          </a:xfrm>
          <a:prstGeom prst="rect">
            <a:avLst/>
          </a:prstGeom>
          <a:noFill/>
        </p:spPr>
        <p:txBody>
          <a:bodyPr wrap="square" rtlCol="0">
            <a:spAutoFit/>
          </a:bodyPr>
          <a:lstStyle/>
          <a:p>
            <a:r>
              <a:rPr kumimoji="1" lang="en" altLang="zh-CN" dirty="0">
                <a:solidFill>
                  <a:srgbClr val="1A6299"/>
                </a:solidFill>
                <a:latin typeface="Times New Roman" panose="02020603050405020304" pitchFamily="18" charset="0"/>
                <a:cs typeface="Times New Roman" panose="02020603050405020304" pitchFamily="18" charset="0"/>
              </a:rPr>
              <a:t>The average processing time of the</a:t>
            </a:r>
            <a:r>
              <a:rPr kumimoji="1" lang="zh-CN" altLang="en-US" dirty="0">
                <a:solidFill>
                  <a:srgbClr val="1A6299"/>
                </a:solidFill>
                <a:latin typeface="Times New Roman" panose="02020603050405020304" pitchFamily="18" charset="0"/>
                <a:cs typeface="Times New Roman" panose="02020603050405020304" pitchFamily="18" charset="0"/>
              </a:rPr>
              <a:t> </a:t>
            </a:r>
            <a:r>
              <a:rPr kumimoji="1" lang="en" altLang="zh-CN" dirty="0">
                <a:solidFill>
                  <a:srgbClr val="1A6299"/>
                </a:solidFill>
                <a:latin typeface="Times New Roman" panose="02020603050405020304" pitchFamily="18" charset="0"/>
                <a:cs typeface="Times New Roman" panose="02020603050405020304" pitchFamily="18" charset="0"/>
              </a:rPr>
              <a:t>tasks in</a:t>
            </a:r>
            <a:r>
              <a:rPr kumimoji="1" lang="zh-CN" altLang="en-US" dirty="0">
                <a:solidFill>
                  <a:srgbClr val="1A6299"/>
                </a:solidFill>
                <a:latin typeface="Times New Roman" panose="02020603050405020304" pitchFamily="18" charset="0"/>
                <a:cs typeface="Times New Roman" panose="02020603050405020304" pitchFamily="18" charset="0"/>
              </a:rPr>
              <a:t> </a:t>
            </a:r>
            <a:r>
              <a:rPr kumimoji="1" lang="en" altLang="zh-CN" dirty="0">
                <a:solidFill>
                  <a:srgbClr val="1A6299"/>
                </a:solidFill>
                <a:latin typeface="Times New Roman" panose="02020603050405020304" pitchFamily="18" charset="0"/>
                <a:cs typeface="Times New Roman" panose="02020603050405020304" pitchFamily="18" charset="0"/>
              </a:rPr>
              <a:t>processing queue o in window w</a:t>
            </a:r>
            <a:endParaRPr kumimoji="1" lang="zh-CN" altLang="en-US" dirty="0">
              <a:solidFill>
                <a:srgbClr val="1A6299"/>
              </a:solidFill>
              <a:latin typeface="Times New Roman" panose="02020603050405020304" pitchFamily="18" charset="0"/>
              <a:cs typeface="Times New Roman" panose="02020603050405020304" pitchFamily="18" charset="0"/>
            </a:endParaRPr>
          </a:p>
        </p:txBody>
      </p:sp>
      <p:pic>
        <p:nvPicPr>
          <p:cNvPr id="15" name="图片 14">
            <a:extLst>
              <a:ext uri="{FF2B5EF4-FFF2-40B4-BE49-F238E27FC236}">
                <a16:creationId xmlns:a16="http://schemas.microsoft.com/office/drawing/2014/main" id="{2D460CC5-7C47-EB4F-A189-F10B90F7E9C8}"/>
              </a:ext>
            </a:extLst>
          </p:cNvPr>
          <p:cNvPicPr>
            <a:picLocks noChangeAspect="1"/>
          </p:cNvPicPr>
          <p:nvPr/>
        </p:nvPicPr>
        <p:blipFill>
          <a:blip r:embed="rId10"/>
          <a:stretch>
            <a:fillRect/>
          </a:stretch>
        </p:blipFill>
        <p:spPr>
          <a:xfrm>
            <a:off x="6006130" y="2985594"/>
            <a:ext cx="2131544" cy="597545"/>
          </a:xfrm>
          <a:prstGeom prst="rect">
            <a:avLst/>
          </a:prstGeom>
        </p:spPr>
      </p:pic>
      <p:sp>
        <p:nvSpPr>
          <p:cNvPr id="16" name="文本框 15">
            <a:extLst>
              <a:ext uri="{FF2B5EF4-FFF2-40B4-BE49-F238E27FC236}">
                <a16:creationId xmlns:a16="http://schemas.microsoft.com/office/drawing/2014/main" id="{0D24E703-83D1-9845-BACE-C823F5AE8303}"/>
              </a:ext>
            </a:extLst>
          </p:cNvPr>
          <p:cNvSpPr txBox="1"/>
          <p:nvPr/>
        </p:nvSpPr>
        <p:spPr>
          <a:xfrm>
            <a:off x="6052525" y="2630850"/>
            <a:ext cx="5107251" cy="369332"/>
          </a:xfrm>
          <a:prstGeom prst="rect">
            <a:avLst/>
          </a:prstGeom>
          <a:noFill/>
        </p:spPr>
        <p:txBody>
          <a:bodyPr wrap="square" rtlCol="0">
            <a:spAutoFit/>
          </a:bodyPr>
          <a:lstStyle/>
          <a:p>
            <a:r>
              <a:rPr kumimoji="1" lang="en" altLang="zh-CN" dirty="0">
                <a:solidFill>
                  <a:srgbClr val="1A6299"/>
                </a:solidFill>
                <a:latin typeface="Times New Roman" panose="02020603050405020304" pitchFamily="18" charset="0"/>
                <a:cs typeface="Times New Roman" panose="02020603050405020304" pitchFamily="18" charset="0"/>
              </a:rPr>
              <a:t>The service intensity of processing</a:t>
            </a:r>
            <a:r>
              <a:rPr kumimoji="1" lang="zh-CN" altLang="en-US" dirty="0">
                <a:solidFill>
                  <a:srgbClr val="1A6299"/>
                </a:solidFill>
                <a:latin typeface="Times New Roman" panose="02020603050405020304" pitchFamily="18" charset="0"/>
                <a:cs typeface="Times New Roman" panose="02020603050405020304" pitchFamily="18" charset="0"/>
              </a:rPr>
              <a:t> </a:t>
            </a:r>
            <a:r>
              <a:rPr kumimoji="1" lang="en" altLang="zh-CN" dirty="0">
                <a:solidFill>
                  <a:srgbClr val="1A6299"/>
                </a:solidFill>
                <a:latin typeface="Times New Roman" panose="02020603050405020304" pitchFamily="18" charset="0"/>
                <a:cs typeface="Times New Roman" panose="02020603050405020304" pitchFamily="18" charset="0"/>
              </a:rPr>
              <a:t>queue o in the BS</a:t>
            </a:r>
            <a:endParaRPr kumimoji="1" lang="zh-CN" altLang="en-US" dirty="0">
              <a:solidFill>
                <a:srgbClr val="1A6299"/>
              </a:solidFill>
              <a:latin typeface="Times New Roman" panose="02020603050405020304" pitchFamily="18" charset="0"/>
              <a:cs typeface="Times New Roman" panose="02020603050405020304" pitchFamily="18" charset="0"/>
            </a:endParaRPr>
          </a:p>
        </p:txBody>
      </p:sp>
      <p:pic>
        <p:nvPicPr>
          <p:cNvPr id="17" name="图片 16">
            <a:extLst>
              <a:ext uri="{FF2B5EF4-FFF2-40B4-BE49-F238E27FC236}">
                <a16:creationId xmlns:a16="http://schemas.microsoft.com/office/drawing/2014/main" id="{6C2F0623-A52C-2D4B-A4E7-7F627A174FBC}"/>
              </a:ext>
            </a:extLst>
          </p:cNvPr>
          <p:cNvPicPr>
            <a:picLocks noChangeAspect="1"/>
          </p:cNvPicPr>
          <p:nvPr/>
        </p:nvPicPr>
        <p:blipFill>
          <a:blip r:embed="rId11"/>
          <a:stretch>
            <a:fillRect/>
          </a:stretch>
        </p:blipFill>
        <p:spPr>
          <a:xfrm>
            <a:off x="8522984" y="2998658"/>
            <a:ext cx="3223515" cy="509395"/>
          </a:xfrm>
          <a:prstGeom prst="rect">
            <a:avLst/>
          </a:prstGeom>
        </p:spPr>
      </p:pic>
      <p:sp>
        <p:nvSpPr>
          <p:cNvPr id="18" name="文本框 17">
            <a:extLst>
              <a:ext uri="{FF2B5EF4-FFF2-40B4-BE49-F238E27FC236}">
                <a16:creationId xmlns:a16="http://schemas.microsoft.com/office/drawing/2014/main" id="{9270632B-D84B-4F43-AC1F-F18F4F6F1BE9}"/>
              </a:ext>
            </a:extLst>
          </p:cNvPr>
          <p:cNvSpPr txBox="1"/>
          <p:nvPr/>
        </p:nvSpPr>
        <p:spPr>
          <a:xfrm>
            <a:off x="6096000" y="3634166"/>
            <a:ext cx="3063659" cy="369332"/>
          </a:xfrm>
          <a:prstGeom prst="rect">
            <a:avLst/>
          </a:prstGeom>
          <a:noFill/>
        </p:spPr>
        <p:txBody>
          <a:bodyPr wrap="none" rtlCol="0">
            <a:spAutoFit/>
          </a:bodyPr>
          <a:lstStyle/>
          <a:p>
            <a:r>
              <a:rPr kumimoji="1" lang="en" altLang="zh-CN" dirty="0">
                <a:solidFill>
                  <a:srgbClr val="1A6299"/>
                </a:solidFill>
                <a:latin typeface="Times New Roman" panose="02020603050405020304" pitchFamily="18" charset="0"/>
                <a:cs typeface="Times New Roman" panose="02020603050405020304" pitchFamily="18" charset="0"/>
              </a:rPr>
              <a:t>The processing delay of task m</a:t>
            </a:r>
            <a:endParaRPr kumimoji="1" lang="zh-CN" altLang="en-US" dirty="0">
              <a:solidFill>
                <a:srgbClr val="1A6299"/>
              </a:solidFill>
              <a:latin typeface="Times New Roman" panose="02020603050405020304" pitchFamily="18" charset="0"/>
              <a:cs typeface="Times New Roman" panose="02020603050405020304" pitchFamily="18" charset="0"/>
            </a:endParaRPr>
          </a:p>
        </p:txBody>
      </p:sp>
      <p:pic>
        <p:nvPicPr>
          <p:cNvPr id="19" name="图片 18">
            <a:extLst>
              <a:ext uri="{FF2B5EF4-FFF2-40B4-BE49-F238E27FC236}">
                <a16:creationId xmlns:a16="http://schemas.microsoft.com/office/drawing/2014/main" id="{0BBB00BF-1F69-DE4D-BC57-6C52CC87EC59}"/>
              </a:ext>
            </a:extLst>
          </p:cNvPr>
          <p:cNvPicPr>
            <a:picLocks noChangeAspect="1"/>
          </p:cNvPicPr>
          <p:nvPr/>
        </p:nvPicPr>
        <p:blipFill>
          <a:blip r:embed="rId12"/>
          <a:stretch>
            <a:fillRect/>
          </a:stretch>
        </p:blipFill>
        <p:spPr>
          <a:xfrm>
            <a:off x="6156886" y="3942556"/>
            <a:ext cx="4223393" cy="848288"/>
          </a:xfrm>
          <a:prstGeom prst="rect">
            <a:avLst/>
          </a:prstGeom>
          <a:ln w="31750">
            <a:solidFill>
              <a:srgbClr val="C00000"/>
            </a:solidFill>
          </a:ln>
        </p:spPr>
      </p:pic>
      <p:sp>
        <p:nvSpPr>
          <p:cNvPr id="38" name="文本框 37">
            <a:extLst>
              <a:ext uri="{FF2B5EF4-FFF2-40B4-BE49-F238E27FC236}">
                <a16:creationId xmlns:a16="http://schemas.microsoft.com/office/drawing/2014/main" id="{88E8A4E0-1F77-D845-9225-8EF4F84CE08B}"/>
              </a:ext>
            </a:extLst>
          </p:cNvPr>
          <p:cNvSpPr txBox="1"/>
          <p:nvPr/>
        </p:nvSpPr>
        <p:spPr>
          <a:xfrm>
            <a:off x="6223792" y="4795723"/>
            <a:ext cx="2116926" cy="369332"/>
          </a:xfrm>
          <a:prstGeom prst="rect">
            <a:avLst/>
          </a:prstGeom>
          <a:noFill/>
        </p:spPr>
        <p:txBody>
          <a:bodyPr wrap="none" rtlCol="0">
            <a:spAutoFit/>
          </a:bodyPr>
          <a:lstStyle/>
          <a:p>
            <a:r>
              <a:rPr kumimoji="1" lang="en-US" altLang="zh-CN" b="1" dirty="0">
                <a:latin typeface="Times New Roman" panose="02020603050405020304" pitchFamily="18" charset="0"/>
                <a:cs typeface="Times New Roman" panose="02020603050405020304" pitchFamily="18" charset="0"/>
              </a:rPr>
              <a:t>3</a:t>
            </a:r>
            <a:r>
              <a:rPr kumimoji="1" lang="en" altLang="zh-CN" b="1" dirty="0">
                <a:latin typeface="Times New Roman" panose="02020603050405020304" pitchFamily="18" charset="0"/>
                <a:cs typeface="Times New Roman" panose="02020603050405020304" pitchFamily="18" charset="0"/>
              </a:rPr>
              <a:t>) Handover</a:t>
            </a:r>
            <a:r>
              <a:rPr kumimoji="1" lang="zh-CN" altLang="en-US" b="1" dirty="0">
                <a:latin typeface="Times New Roman" panose="02020603050405020304" pitchFamily="18" charset="0"/>
                <a:cs typeface="Times New Roman" panose="02020603050405020304" pitchFamily="18" charset="0"/>
              </a:rPr>
              <a:t> </a:t>
            </a:r>
            <a:r>
              <a:rPr kumimoji="1" lang="en" altLang="zh-CN" b="1" dirty="0">
                <a:latin typeface="Times New Roman" panose="02020603050405020304" pitchFamily="18" charset="0"/>
                <a:cs typeface="Times New Roman" panose="02020603050405020304" pitchFamily="18" charset="0"/>
              </a:rPr>
              <a:t>Delay:</a:t>
            </a:r>
            <a:endParaRPr kumimoji="1" lang="zh-CN" altLang="en-US" b="1" dirty="0">
              <a:latin typeface="Times New Roman" panose="02020603050405020304" pitchFamily="18" charset="0"/>
              <a:cs typeface="Times New Roman" panose="02020603050405020304" pitchFamily="18" charset="0"/>
            </a:endParaRPr>
          </a:p>
        </p:txBody>
      </p:sp>
      <p:sp>
        <p:nvSpPr>
          <p:cNvPr id="39" name="文本框 38">
            <a:extLst>
              <a:ext uri="{FF2B5EF4-FFF2-40B4-BE49-F238E27FC236}">
                <a16:creationId xmlns:a16="http://schemas.microsoft.com/office/drawing/2014/main" id="{0B583835-EF28-C641-8A70-98CC0C080A42}"/>
              </a:ext>
            </a:extLst>
          </p:cNvPr>
          <p:cNvSpPr txBox="1"/>
          <p:nvPr/>
        </p:nvSpPr>
        <p:spPr>
          <a:xfrm>
            <a:off x="6156886" y="5117339"/>
            <a:ext cx="5709321" cy="646331"/>
          </a:xfrm>
          <a:prstGeom prst="rect">
            <a:avLst/>
          </a:prstGeom>
          <a:noFill/>
        </p:spPr>
        <p:txBody>
          <a:bodyPr wrap="square" rtlCol="0">
            <a:spAutoFit/>
          </a:bodyPr>
          <a:lstStyle/>
          <a:p>
            <a:r>
              <a:rPr kumimoji="1" lang="en" altLang="zh-CN" dirty="0">
                <a:solidFill>
                  <a:srgbClr val="1A6299"/>
                </a:solidFill>
                <a:latin typeface="Times New Roman" panose="02020603050405020304" pitchFamily="18" charset="0"/>
                <a:cs typeface="Times New Roman" panose="02020603050405020304" pitchFamily="18" charset="0"/>
              </a:rPr>
              <a:t>The  delay for BS j	 to hand</a:t>
            </a:r>
            <a:r>
              <a:rPr kumimoji="1" lang="zh-CN" altLang="en-US" dirty="0">
                <a:solidFill>
                  <a:srgbClr val="1A6299"/>
                </a:solidFill>
                <a:latin typeface="Times New Roman" panose="02020603050405020304" pitchFamily="18" charset="0"/>
                <a:cs typeface="Times New Roman" panose="02020603050405020304" pitchFamily="18" charset="0"/>
              </a:rPr>
              <a:t> </a:t>
            </a:r>
            <a:r>
              <a:rPr kumimoji="1" lang="en" altLang="zh-CN" dirty="0">
                <a:solidFill>
                  <a:srgbClr val="1A6299"/>
                </a:solidFill>
                <a:latin typeface="Times New Roman" panose="02020603050405020304" pitchFamily="18" charset="0"/>
                <a:cs typeface="Times New Roman" panose="02020603050405020304" pitchFamily="18" charset="0"/>
              </a:rPr>
              <a:t>over the computation result of task m to vehicle </a:t>
            </a:r>
            <a:r>
              <a:rPr kumimoji="1" lang="en" altLang="zh-CN" dirty="0" err="1">
                <a:solidFill>
                  <a:srgbClr val="1A6299"/>
                </a:solidFill>
                <a:latin typeface="Times New Roman" panose="02020603050405020304" pitchFamily="18" charset="0"/>
                <a:cs typeface="Times New Roman" panose="02020603050405020304" pitchFamily="18" charset="0"/>
              </a:rPr>
              <a:t>i</a:t>
            </a:r>
            <a:endParaRPr kumimoji="1" lang="zh-CN" altLang="en-US" dirty="0">
              <a:solidFill>
                <a:srgbClr val="1A629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321953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   </a:t>
            </a:r>
            <a:r>
              <a:rPr lang="en" altLang="zh-CN" sz="2600" b="1" dirty="0">
                <a:solidFill>
                  <a:sysClr val="windowText" lastClr="000000"/>
                </a:solidFill>
                <a:latin typeface="Arial" panose="020B0604020202090204"/>
                <a:ea typeface="微软雅黑" panose="020B0503020204020204" pitchFamily="34" charset="-122"/>
              </a:rPr>
              <a:t>Problem</a:t>
            </a:r>
            <a:r>
              <a:rPr lang="zh-CN" altLang="en-US" sz="2600" b="1" dirty="0">
                <a:solidFill>
                  <a:sysClr val="windowText" lastClr="000000"/>
                </a:solidFill>
                <a:latin typeface="Arial" panose="020B0604020202090204"/>
                <a:ea typeface="微软雅黑" panose="020B0503020204020204" pitchFamily="34" charset="-122"/>
              </a:rPr>
              <a:t> </a:t>
            </a:r>
            <a:r>
              <a:rPr lang="en-US" altLang="zh-CN" sz="2600" b="1" dirty="0" err="1">
                <a:solidFill>
                  <a:sysClr val="windowText" lastClr="000000"/>
                </a:solidFill>
                <a:latin typeface="Arial" panose="020B0604020202090204"/>
                <a:ea typeface="微软雅黑" panose="020B0503020204020204" pitchFamily="34" charset="-122"/>
              </a:rPr>
              <a:t>Formuation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06</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2" name="文本框 61">
            <a:extLst>
              <a:ext uri="{FF2B5EF4-FFF2-40B4-BE49-F238E27FC236}">
                <a16:creationId xmlns:a16="http://schemas.microsoft.com/office/drawing/2014/main" id="{51FE4236-74EB-EF41-B4AE-AD52454247EB}"/>
              </a:ext>
            </a:extLst>
          </p:cNvPr>
          <p:cNvSpPr txBox="1"/>
          <p:nvPr/>
        </p:nvSpPr>
        <p:spPr>
          <a:xfrm>
            <a:off x="549701" y="1328960"/>
            <a:ext cx="415498" cy="369332"/>
          </a:xfrm>
          <a:prstGeom prst="rect">
            <a:avLst/>
          </a:prstGeom>
          <a:noFill/>
        </p:spPr>
        <p:txBody>
          <a:bodyPr wrap="none" rtlCol="0">
            <a:spAutoFit/>
          </a:bodyPr>
          <a:lstStyle/>
          <a:p>
            <a:r>
              <a:rPr kumimoji="1" lang="en-US" altLang="zh-CN" dirty="0"/>
              <a:t>①</a:t>
            </a:r>
            <a:endParaRPr kumimoji="1" lang="zh-CN" altLang="en-US" dirty="0"/>
          </a:p>
        </p:txBody>
      </p:sp>
      <p:sp>
        <p:nvSpPr>
          <p:cNvPr id="65" name="文本框 64">
            <a:extLst>
              <a:ext uri="{FF2B5EF4-FFF2-40B4-BE49-F238E27FC236}">
                <a16:creationId xmlns:a16="http://schemas.microsoft.com/office/drawing/2014/main" id="{6F27A171-1C97-7244-9C3A-8D819EDF3518}"/>
              </a:ext>
            </a:extLst>
          </p:cNvPr>
          <p:cNvSpPr txBox="1"/>
          <p:nvPr/>
        </p:nvSpPr>
        <p:spPr>
          <a:xfrm>
            <a:off x="474205" y="3999728"/>
            <a:ext cx="415498" cy="369332"/>
          </a:xfrm>
          <a:prstGeom prst="rect">
            <a:avLst/>
          </a:prstGeom>
          <a:noFill/>
        </p:spPr>
        <p:txBody>
          <a:bodyPr wrap="none" rtlCol="0">
            <a:spAutoFit/>
          </a:bodyPr>
          <a:lstStyle/>
          <a:p>
            <a:r>
              <a:rPr kumimoji="1" lang="en-US" altLang="zh-CN" dirty="0"/>
              <a:t>②</a:t>
            </a:r>
            <a:endParaRPr kumimoji="1" lang="zh-CN" altLang="en-US" dirty="0"/>
          </a:p>
        </p:txBody>
      </p:sp>
      <p:sp>
        <p:nvSpPr>
          <p:cNvPr id="66" name="文本框 65">
            <a:extLst>
              <a:ext uri="{FF2B5EF4-FFF2-40B4-BE49-F238E27FC236}">
                <a16:creationId xmlns:a16="http://schemas.microsoft.com/office/drawing/2014/main" id="{E17A71DC-1E54-D746-8E3B-E210DC667F43}"/>
              </a:ext>
            </a:extLst>
          </p:cNvPr>
          <p:cNvSpPr txBox="1"/>
          <p:nvPr/>
        </p:nvSpPr>
        <p:spPr>
          <a:xfrm>
            <a:off x="6216521" y="1348386"/>
            <a:ext cx="415498" cy="369332"/>
          </a:xfrm>
          <a:prstGeom prst="rect">
            <a:avLst/>
          </a:prstGeom>
          <a:noFill/>
        </p:spPr>
        <p:txBody>
          <a:bodyPr wrap="none" rtlCol="0">
            <a:spAutoFit/>
          </a:bodyPr>
          <a:lstStyle/>
          <a:p>
            <a:r>
              <a:rPr kumimoji="1" lang="en-US" altLang="zh-CN" dirty="0"/>
              <a:t>③</a:t>
            </a:r>
            <a:endParaRPr kumimoji="1" lang="zh-CN" altLang="en-US" dirty="0"/>
          </a:p>
        </p:txBody>
      </p:sp>
      <p:sp>
        <p:nvSpPr>
          <p:cNvPr id="5" name="文本框 4">
            <a:extLst>
              <a:ext uri="{FF2B5EF4-FFF2-40B4-BE49-F238E27FC236}">
                <a16:creationId xmlns:a16="http://schemas.microsoft.com/office/drawing/2014/main" id="{35C980F2-79B3-FE46-8059-C11631C5E7CD}"/>
              </a:ext>
            </a:extLst>
          </p:cNvPr>
          <p:cNvSpPr txBox="1"/>
          <p:nvPr/>
        </p:nvSpPr>
        <p:spPr>
          <a:xfrm>
            <a:off x="1031274" y="1328960"/>
            <a:ext cx="3199466" cy="369332"/>
          </a:xfrm>
          <a:prstGeom prst="rect">
            <a:avLst/>
          </a:prstGeom>
          <a:noFill/>
        </p:spPr>
        <p:txBody>
          <a:bodyPr wrap="none" rtlCol="0">
            <a:spAutoFit/>
          </a:bodyPr>
          <a:lstStyle/>
          <a:p>
            <a:r>
              <a:rPr kumimoji="1" lang="en" altLang="zh-CN" dirty="0">
                <a:latin typeface="Times New Roman" panose="02020603050405020304" pitchFamily="18" charset="0"/>
                <a:cs typeface="Times New Roman" panose="02020603050405020304" pitchFamily="18" charset="0"/>
              </a:rPr>
              <a:t>The total service delay of task m</a:t>
            </a:r>
            <a:endParaRPr kumimoji="1" lang="zh-CN" altLang="en-US"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BE964130-229D-2F4D-A9CD-7350ADDE95B9}"/>
              </a:ext>
            </a:extLst>
          </p:cNvPr>
          <p:cNvPicPr>
            <a:picLocks noChangeAspect="1"/>
          </p:cNvPicPr>
          <p:nvPr/>
        </p:nvPicPr>
        <p:blipFill>
          <a:blip r:embed="rId4"/>
          <a:stretch>
            <a:fillRect/>
          </a:stretch>
        </p:blipFill>
        <p:spPr>
          <a:xfrm>
            <a:off x="1024700" y="1892188"/>
            <a:ext cx="3276600" cy="749300"/>
          </a:xfrm>
          <a:prstGeom prst="rect">
            <a:avLst/>
          </a:prstGeom>
        </p:spPr>
      </p:pic>
      <p:pic>
        <p:nvPicPr>
          <p:cNvPr id="9" name="图片 8">
            <a:extLst>
              <a:ext uri="{FF2B5EF4-FFF2-40B4-BE49-F238E27FC236}">
                <a16:creationId xmlns:a16="http://schemas.microsoft.com/office/drawing/2014/main" id="{B427D51D-438C-BF47-9695-77AEE141BD57}"/>
              </a:ext>
            </a:extLst>
          </p:cNvPr>
          <p:cNvPicPr>
            <a:picLocks noChangeAspect="1"/>
          </p:cNvPicPr>
          <p:nvPr/>
        </p:nvPicPr>
        <p:blipFill>
          <a:blip r:embed="rId5"/>
          <a:stretch>
            <a:fillRect/>
          </a:stretch>
        </p:blipFill>
        <p:spPr>
          <a:xfrm>
            <a:off x="851338" y="2944378"/>
            <a:ext cx="4179157" cy="1105597"/>
          </a:xfrm>
          <a:prstGeom prst="rect">
            <a:avLst/>
          </a:prstGeom>
        </p:spPr>
      </p:pic>
      <p:sp>
        <p:nvSpPr>
          <p:cNvPr id="10" name="文本框 9">
            <a:extLst>
              <a:ext uri="{FF2B5EF4-FFF2-40B4-BE49-F238E27FC236}">
                <a16:creationId xmlns:a16="http://schemas.microsoft.com/office/drawing/2014/main" id="{7AE27CCF-4E52-ED4B-B875-A1C2473F1C42}"/>
              </a:ext>
            </a:extLst>
          </p:cNvPr>
          <p:cNvSpPr txBox="1"/>
          <p:nvPr/>
        </p:nvSpPr>
        <p:spPr>
          <a:xfrm>
            <a:off x="545671" y="2561124"/>
            <a:ext cx="5693738" cy="369332"/>
          </a:xfrm>
          <a:prstGeom prst="rect">
            <a:avLst/>
          </a:prstGeom>
          <a:noFill/>
        </p:spPr>
        <p:txBody>
          <a:bodyPr wrap="none" rtlCol="0">
            <a:spAutoFit/>
          </a:bodyPr>
          <a:lstStyle/>
          <a:p>
            <a:r>
              <a:rPr kumimoji="1" lang="en" altLang="zh-CN" dirty="0">
                <a:solidFill>
                  <a:srgbClr val="1A6299"/>
                </a:solidFill>
                <a:latin typeface="Times New Roman" panose="02020603050405020304" pitchFamily="18" charset="0"/>
                <a:cs typeface="Times New Roman" panose="02020603050405020304" pitchFamily="18" charset="0"/>
              </a:rPr>
              <a:t>Whether the result of task M been successfully transmitted</a:t>
            </a:r>
            <a:endParaRPr kumimoji="1" lang="zh-CN" altLang="en-US" dirty="0">
              <a:solidFill>
                <a:srgbClr val="1A6299"/>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1C986296-EF17-C445-AED4-C3E132855126}"/>
              </a:ext>
            </a:extLst>
          </p:cNvPr>
          <p:cNvSpPr txBox="1"/>
          <p:nvPr/>
        </p:nvSpPr>
        <p:spPr>
          <a:xfrm>
            <a:off x="889703" y="4097226"/>
            <a:ext cx="6400783" cy="646331"/>
          </a:xfrm>
          <a:prstGeom prst="rect">
            <a:avLst/>
          </a:prstGeom>
          <a:noFill/>
        </p:spPr>
        <p:txBody>
          <a:bodyPr wrap="square" rtlCol="0">
            <a:spAutoFit/>
          </a:bodyPr>
          <a:lstStyle/>
          <a:p>
            <a:r>
              <a:rPr kumimoji="1" lang="en" altLang="zh-CN" dirty="0">
                <a:latin typeface="Times New Roman" panose="02020603050405020304" pitchFamily="18" charset="0"/>
                <a:cs typeface="Times New Roman" panose="02020603050405020304" pitchFamily="18" charset="0"/>
              </a:rPr>
              <a:t>In slicing window w</a:t>
            </a:r>
            <a:r>
              <a:rPr kumimoji="1" lang="en-US" altLang="zh-CN" dirty="0">
                <a:latin typeface="Times New Roman" panose="02020603050405020304" pitchFamily="18" charset="0"/>
                <a:cs typeface="Times New Roman" panose="02020603050405020304" pitchFamily="18" charset="0"/>
              </a:rPr>
              <a:t>, </a:t>
            </a:r>
            <a:r>
              <a:rPr kumimoji="1" lang="en" altLang="zh-CN" dirty="0">
                <a:latin typeface="Times New Roman" panose="02020603050405020304" pitchFamily="18" charset="0"/>
                <a:cs typeface="Times New Roman" panose="02020603050405020304" pitchFamily="18" charset="0"/>
              </a:rPr>
              <a:t>the</a:t>
            </a:r>
            <a:r>
              <a:rPr kumimoji="1" lang="zh-CN" altLang="en-US" dirty="0">
                <a:latin typeface="Times New Roman" panose="02020603050405020304" pitchFamily="18" charset="0"/>
                <a:cs typeface="Times New Roman" panose="02020603050405020304" pitchFamily="18" charset="0"/>
              </a:rPr>
              <a:t> </a:t>
            </a:r>
            <a:r>
              <a:rPr kumimoji="1" lang="en" altLang="zh-CN" dirty="0">
                <a:latin typeface="Times New Roman" panose="02020603050405020304" pitchFamily="18" charset="0"/>
                <a:cs typeface="Times New Roman" panose="02020603050405020304" pitchFamily="18" charset="0"/>
              </a:rPr>
              <a:t>average reward of the system for completing the tasks</a:t>
            </a:r>
            <a:endParaRPr kumimoji="1" lang="zh-CN" altLang="en-US" dirty="0">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576C6E75-5492-3E45-9BCB-286C2709CA1B}"/>
              </a:ext>
            </a:extLst>
          </p:cNvPr>
          <p:cNvPicPr>
            <a:picLocks noChangeAspect="1"/>
          </p:cNvPicPr>
          <p:nvPr/>
        </p:nvPicPr>
        <p:blipFill>
          <a:blip r:embed="rId6"/>
          <a:stretch>
            <a:fillRect/>
          </a:stretch>
        </p:blipFill>
        <p:spPr>
          <a:xfrm>
            <a:off x="851338" y="4942925"/>
            <a:ext cx="5780681" cy="1162656"/>
          </a:xfrm>
          <a:prstGeom prst="rect">
            <a:avLst/>
          </a:prstGeom>
        </p:spPr>
      </p:pic>
      <p:sp>
        <p:nvSpPr>
          <p:cNvPr id="15" name="文本框 14">
            <a:extLst>
              <a:ext uri="{FF2B5EF4-FFF2-40B4-BE49-F238E27FC236}">
                <a16:creationId xmlns:a16="http://schemas.microsoft.com/office/drawing/2014/main" id="{D1281D19-6100-D24E-8395-45A9641A4910}"/>
              </a:ext>
            </a:extLst>
          </p:cNvPr>
          <p:cNvSpPr txBox="1"/>
          <p:nvPr/>
        </p:nvSpPr>
        <p:spPr>
          <a:xfrm>
            <a:off x="6632019" y="1323672"/>
            <a:ext cx="4942703" cy="369332"/>
          </a:xfrm>
          <a:prstGeom prst="rect">
            <a:avLst/>
          </a:prstGeom>
          <a:noFill/>
        </p:spPr>
        <p:txBody>
          <a:bodyPr wrap="square" rtlCol="0">
            <a:spAutoFit/>
          </a:bodyPr>
          <a:lstStyle/>
          <a:p>
            <a:r>
              <a:rPr kumimoji="1" lang="en" altLang="zh-CN" dirty="0">
                <a:latin typeface="Times New Roman" panose="02020603050405020304" pitchFamily="18" charset="0"/>
                <a:cs typeface="Times New Roman" panose="02020603050405020304" pitchFamily="18" charset="0"/>
              </a:rPr>
              <a:t>The average loss due to incomplete tasks</a:t>
            </a:r>
            <a:endParaRPr kumimoji="1" lang="zh-CN" altLang="en-US" dirty="0">
              <a:latin typeface="Times New Roman" panose="02020603050405020304" pitchFamily="18" charset="0"/>
              <a:cs typeface="Times New Roman" panose="02020603050405020304" pitchFamily="18" charset="0"/>
            </a:endParaRPr>
          </a:p>
        </p:txBody>
      </p:sp>
      <p:pic>
        <p:nvPicPr>
          <p:cNvPr id="16" name="图片 15">
            <a:extLst>
              <a:ext uri="{FF2B5EF4-FFF2-40B4-BE49-F238E27FC236}">
                <a16:creationId xmlns:a16="http://schemas.microsoft.com/office/drawing/2014/main" id="{BE5C43DB-AB19-D645-AC2C-FBD682E51F11}"/>
              </a:ext>
            </a:extLst>
          </p:cNvPr>
          <p:cNvPicPr>
            <a:picLocks noChangeAspect="1"/>
          </p:cNvPicPr>
          <p:nvPr/>
        </p:nvPicPr>
        <p:blipFill>
          <a:blip r:embed="rId7"/>
          <a:stretch>
            <a:fillRect/>
          </a:stretch>
        </p:blipFill>
        <p:spPr>
          <a:xfrm>
            <a:off x="6415985" y="1874162"/>
            <a:ext cx="5443614" cy="864358"/>
          </a:xfrm>
          <a:prstGeom prst="rect">
            <a:avLst/>
          </a:prstGeom>
        </p:spPr>
      </p:pic>
      <p:pic>
        <p:nvPicPr>
          <p:cNvPr id="18" name="图片 17">
            <a:extLst>
              <a:ext uri="{FF2B5EF4-FFF2-40B4-BE49-F238E27FC236}">
                <a16:creationId xmlns:a16="http://schemas.microsoft.com/office/drawing/2014/main" id="{87C0D0FC-1A55-5344-962C-C982D5E880C6}"/>
              </a:ext>
            </a:extLst>
          </p:cNvPr>
          <p:cNvPicPr>
            <a:picLocks noChangeAspect="1"/>
          </p:cNvPicPr>
          <p:nvPr/>
        </p:nvPicPr>
        <p:blipFill>
          <a:blip r:embed="rId8"/>
          <a:stretch>
            <a:fillRect/>
          </a:stretch>
        </p:blipFill>
        <p:spPr>
          <a:xfrm>
            <a:off x="6420107" y="3549709"/>
            <a:ext cx="5439491" cy="864358"/>
          </a:xfrm>
          <a:prstGeom prst="rect">
            <a:avLst/>
          </a:prstGeom>
          <a:ln w="31750">
            <a:solidFill>
              <a:srgbClr val="C00000"/>
            </a:solidFill>
          </a:ln>
        </p:spPr>
      </p:pic>
      <p:sp>
        <p:nvSpPr>
          <p:cNvPr id="55" name="文本框 54">
            <a:extLst>
              <a:ext uri="{FF2B5EF4-FFF2-40B4-BE49-F238E27FC236}">
                <a16:creationId xmlns:a16="http://schemas.microsoft.com/office/drawing/2014/main" id="{E572033C-B2D0-2347-8F57-7AD411DB6155}"/>
              </a:ext>
            </a:extLst>
          </p:cNvPr>
          <p:cNvSpPr txBox="1"/>
          <p:nvPr/>
        </p:nvSpPr>
        <p:spPr>
          <a:xfrm>
            <a:off x="6239409" y="2928954"/>
            <a:ext cx="4179157" cy="369332"/>
          </a:xfrm>
          <a:prstGeom prst="rect">
            <a:avLst/>
          </a:prstGeom>
          <a:noFill/>
        </p:spPr>
        <p:txBody>
          <a:bodyPr wrap="square">
            <a:spAutoFit/>
          </a:bodyPr>
          <a:lstStyle/>
          <a:p>
            <a:r>
              <a:rPr kumimoji="1" lang="en" altLang="zh-CN" b="1" dirty="0">
                <a:latin typeface="Times New Roman" panose="02020603050405020304" pitchFamily="18" charset="0"/>
                <a:cs typeface="Times New Roman" panose="02020603050405020304" pitchFamily="18" charset="0"/>
              </a:rPr>
              <a:t>Maximizing task completion</a:t>
            </a:r>
            <a:endParaRPr kumimoji="1" lang="zh-CN" altLang="en-US" b="1"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E9D14BD4-27C2-4F48-BEB6-56FE88FCC40C}"/>
              </a:ext>
            </a:extLst>
          </p:cNvPr>
          <p:cNvSpPr txBox="1"/>
          <p:nvPr/>
        </p:nvSpPr>
        <p:spPr>
          <a:xfrm>
            <a:off x="7705984" y="4665490"/>
            <a:ext cx="3268844" cy="1200329"/>
          </a:xfrm>
          <a:prstGeom prst="rect">
            <a:avLst/>
          </a:prstGeom>
          <a:noFill/>
        </p:spPr>
        <p:txBody>
          <a:bodyPr wrap="none" rtlCol="0">
            <a:spAutoFit/>
          </a:bodyPr>
          <a:lstStyle/>
          <a:p>
            <a:pPr marL="285750" indent="-285750">
              <a:buFont typeface="Arial" panose="020B0604020202020204" pitchFamily="34" charset="0"/>
              <a:buChar char="•"/>
            </a:pPr>
            <a:r>
              <a:rPr kumimoji="1" lang="en" altLang="zh-CN" dirty="0">
                <a:solidFill>
                  <a:srgbClr val="1A6299"/>
                </a:solidFill>
                <a:latin typeface="Times New Roman" panose="02020603050405020304" pitchFamily="18" charset="0"/>
                <a:cs typeface="Times New Roman" panose="02020603050405020304" pitchFamily="18" charset="0"/>
              </a:rPr>
              <a:t>duration of slicing window</a:t>
            </a:r>
          </a:p>
          <a:p>
            <a:pPr marL="285750" indent="-285750">
              <a:buFont typeface="Arial" panose="020B0604020202020204" pitchFamily="34" charset="0"/>
              <a:buChar char="•"/>
            </a:pPr>
            <a:r>
              <a:rPr kumimoji="1" lang="en" altLang="zh-CN" dirty="0">
                <a:solidFill>
                  <a:srgbClr val="1A6299"/>
                </a:solidFill>
                <a:latin typeface="Times New Roman" panose="02020603050405020304" pitchFamily="18" charset="0"/>
                <a:cs typeface="Times New Roman" panose="02020603050405020304" pitchFamily="18" charset="0"/>
              </a:rPr>
              <a:t>scheduling strategies</a:t>
            </a:r>
            <a:endParaRPr kumimoji="1" lang="en-US" altLang="zh-CN" dirty="0">
              <a:solidFill>
                <a:srgbClr val="1A6299"/>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kumimoji="1" lang="en" altLang="zh-CN" dirty="0">
                <a:solidFill>
                  <a:srgbClr val="1A6299"/>
                </a:solidFill>
                <a:latin typeface="Times New Roman" panose="02020603050405020304" pitchFamily="18" charset="0"/>
                <a:cs typeface="Times New Roman" panose="02020603050405020304" pitchFamily="18" charset="0"/>
              </a:rPr>
              <a:t>spectrum allocation</a:t>
            </a:r>
          </a:p>
          <a:p>
            <a:pPr marL="285750" indent="-285750">
              <a:buFont typeface="Arial" panose="020B0604020202020204" pitchFamily="34" charset="0"/>
              <a:buChar char="•"/>
            </a:pPr>
            <a:r>
              <a:rPr kumimoji="1" lang="en" altLang="zh-CN" dirty="0">
                <a:solidFill>
                  <a:srgbClr val="1A6299"/>
                </a:solidFill>
                <a:latin typeface="Times New Roman" panose="02020603050405020304" pitchFamily="18" charset="0"/>
                <a:cs typeface="Times New Roman" panose="02020603050405020304" pitchFamily="18" charset="0"/>
              </a:rPr>
              <a:t>computing resource allocation</a:t>
            </a:r>
            <a:endParaRPr kumimoji="1" lang="zh-CN" altLang="en-US" dirty="0">
              <a:solidFill>
                <a:srgbClr val="1A6299"/>
              </a:solidFill>
              <a:latin typeface="Times New Roman" panose="02020603050405020304" pitchFamily="18" charset="0"/>
              <a:cs typeface="Times New Roman" panose="02020603050405020304" pitchFamily="18" charset="0"/>
            </a:endParaRPr>
          </a:p>
        </p:txBody>
      </p:sp>
      <p:cxnSp>
        <p:nvCxnSpPr>
          <p:cNvPr id="23" name="直线箭头连接符 22">
            <a:extLst>
              <a:ext uri="{FF2B5EF4-FFF2-40B4-BE49-F238E27FC236}">
                <a16:creationId xmlns:a16="http://schemas.microsoft.com/office/drawing/2014/main" id="{F6841D09-1F1E-FF4A-8691-5BE9A21179CE}"/>
              </a:ext>
            </a:extLst>
          </p:cNvPr>
          <p:cNvCxnSpPr/>
          <p:nvPr/>
        </p:nvCxnSpPr>
        <p:spPr>
          <a:xfrm>
            <a:off x="7705984" y="4213422"/>
            <a:ext cx="262359" cy="55916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5" name="直线连接符 24">
            <a:extLst>
              <a:ext uri="{FF2B5EF4-FFF2-40B4-BE49-F238E27FC236}">
                <a16:creationId xmlns:a16="http://schemas.microsoft.com/office/drawing/2014/main" id="{CB6B1DA0-AF3F-2A43-854F-3E173C417E6E}"/>
              </a:ext>
            </a:extLst>
          </p:cNvPr>
          <p:cNvCxnSpPr/>
          <p:nvPr/>
        </p:nvCxnSpPr>
        <p:spPr>
          <a:xfrm>
            <a:off x="7141029" y="4228828"/>
            <a:ext cx="1469375"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97283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48248"/>
            <a:ext cx="8537148" cy="56930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Solution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07</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935FE2BE-A1DA-984D-8EDE-19C266D068AD}"/>
              </a:ext>
            </a:extLst>
          </p:cNvPr>
          <p:cNvSpPr txBox="1"/>
          <p:nvPr/>
        </p:nvSpPr>
        <p:spPr>
          <a:xfrm>
            <a:off x="4320634" y="1279431"/>
            <a:ext cx="4147186" cy="923330"/>
          </a:xfrm>
          <a:prstGeom prst="rect">
            <a:avLst/>
          </a:prstGeom>
          <a:noFill/>
        </p:spPr>
        <p:txBody>
          <a:bodyPr wrap="square" rtlCol="0">
            <a:spAutoFit/>
          </a:bodyPr>
          <a:lstStyle/>
          <a:p>
            <a:pPr marL="285750" indent="-285750">
              <a:buFont typeface="Wingdings" pitchFamily="2" charset="2"/>
              <a:buChar char="Ø"/>
            </a:pPr>
            <a:r>
              <a:rPr lang="en" altLang="zh-CN" b="0" i="0" dirty="0">
                <a:effectLst/>
                <a:latin typeface="Times New Roman" panose="02020603050405020304" pitchFamily="18" charset="0"/>
                <a:cs typeface="Times New Roman" panose="02020603050405020304" pitchFamily="18" charset="0"/>
              </a:rPr>
              <a:t>adaptive slicing </a:t>
            </a:r>
            <a:r>
              <a:rPr lang="en" altLang="zh-CN" b="0" i="0" dirty="0" err="1">
                <a:effectLst/>
                <a:latin typeface="Times New Roman" panose="02020603050405020304" pitchFamily="18" charset="0"/>
                <a:cs typeface="Times New Roman" panose="02020603050405020304" pitchFamily="18" charset="0"/>
              </a:rPr>
              <a:t>windowdivision</a:t>
            </a:r>
            <a:r>
              <a:rPr lang="en" altLang="zh-CN" b="0" i="0" dirty="0">
                <a:effectLst/>
                <a:latin typeface="Times New Roman" panose="02020603050405020304" pitchFamily="18" charset="0"/>
                <a:cs typeface="Times New Roman" panose="02020603050405020304" pitchFamily="18" charset="0"/>
              </a:rPr>
              <a:t>; </a:t>
            </a:r>
          </a:p>
          <a:p>
            <a:pPr marL="285750" indent="-285750">
              <a:buFont typeface="Wingdings" pitchFamily="2" charset="2"/>
              <a:buChar char="Ø"/>
            </a:pPr>
            <a:r>
              <a:rPr lang="en" altLang="zh-CN" b="0" i="0" dirty="0">
                <a:effectLst/>
                <a:latin typeface="Times New Roman" panose="02020603050405020304" pitchFamily="18" charset="0"/>
                <a:cs typeface="Times New Roman" panose="02020603050405020304" pitchFamily="18" charset="0"/>
              </a:rPr>
              <a:t>resource allocation(large timescale)</a:t>
            </a:r>
            <a:r>
              <a:rPr lang="en-US" altLang="zh-CN" b="0" i="0" dirty="0">
                <a:effectLst/>
                <a:latin typeface="Times New Roman" panose="02020603050405020304" pitchFamily="18" charset="0"/>
                <a:cs typeface="Times New Roman" panose="02020603050405020304" pitchFamily="18" charset="0"/>
              </a:rPr>
              <a:t>;</a:t>
            </a:r>
          </a:p>
          <a:p>
            <a:pPr marL="285750" indent="-285750">
              <a:buFont typeface="Wingdings" pitchFamily="2" charset="2"/>
              <a:buChar char="Ø"/>
            </a:pPr>
            <a:r>
              <a:rPr lang="en" altLang="zh-CN" b="0" i="0" dirty="0">
                <a:effectLst/>
                <a:latin typeface="Times New Roman" panose="02020603050405020304" pitchFamily="18" charset="0"/>
                <a:cs typeface="Times New Roman" panose="02020603050405020304" pitchFamily="18" charset="0"/>
              </a:rPr>
              <a:t>task scheduling (small timescale).</a:t>
            </a:r>
            <a:endParaRPr kumimoji="1" lang="zh-CN" altLang="en-US" dirty="0">
              <a:latin typeface="Times New Roman" panose="02020603050405020304" pitchFamily="18" charset="0"/>
              <a:cs typeface="Times New Roman" panose="02020603050405020304" pitchFamily="18" charset="0"/>
            </a:endParaRPr>
          </a:p>
        </p:txBody>
      </p:sp>
      <p:sp>
        <p:nvSpPr>
          <p:cNvPr id="17" name="圆角矩形 12">
            <a:extLst>
              <a:ext uri="{FF2B5EF4-FFF2-40B4-BE49-F238E27FC236}">
                <a16:creationId xmlns:a16="http://schemas.microsoft.com/office/drawing/2014/main" id="{371520F8-FB06-7C42-9437-F1F36C798B9A}"/>
              </a:ext>
            </a:extLst>
          </p:cNvPr>
          <p:cNvSpPr>
            <a:spLocks noChangeArrowheads="1"/>
          </p:cNvSpPr>
          <p:nvPr/>
        </p:nvSpPr>
        <p:spPr bwMode="auto">
          <a:xfrm>
            <a:off x="4190003" y="1192166"/>
            <a:ext cx="4147187" cy="1097861"/>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4" name="图片 3">
            <a:extLst>
              <a:ext uri="{FF2B5EF4-FFF2-40B4-BE49-F238E27FC236}">
                <a16:creationId xmlns:a16="http://schemas.microsoft.com/office/drawing/2014/main" id="{896B4EC8-F884-E448-8218-C75842E68C94}"/>
              </a:ext>
            </a:extLst>
          </p:cNvPr>
          <p:cNvPicPr>
            <a:picLocks noChangeAspect="1"/>
          </p:cNvPicPr>
          <p:nvPr/>
        </p:nvPicPr>
        <p:blipFill>
          <a:blip r:embed="rId4"/>
          <a:stretch>
            <a:fillRect/>
          </a:stretch>
        </p:blipFill>
        <p:spPr>
          <a:xfrm>
            <a:off x="2468110" y="1389123"/>
            <a:ext cx="776474" cy="639449"/>
          </a:xfrm>
          <a:prstGeom prst="rect">
            <a:avLst/>
          </a:prstGeom>
        </p:spPr>
      </p:pic>
      <p:sp>
        <p:nvSpPr>
          <p:cNvPr id="5" name="右箭头 4">
            <a:extLst>
              <a:ext uri="{FF2B5EF4-FFF2-40B4-BE49-F238E27FC236}">
                <a16:creationId xmlns:a16="http://schemas.microsoft.com/office/drawing/2014/main" id="{7ACD361F-A841-444B-8A4B-6C75B489A249}"/>
              </a:ext>
            </a:extLst>
          </p:cNvPr>
          <p:cNvSpPr/>
          <p:nvPr/>
        </p:nvSpPr>
        <p:spPr>
          <a:xfrm>
            <a:off x="3375216" y="1590002"/>
            <a:ext cx="530910" cy="2879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a:extLst>
              <a:ext uri="{FF2B5EF4-FFF2-40B4-BE49-F238E27FC236}">
                <a16:creationId xmlns:a16="http://schemas.microsoft.com/office/drawing/2014/main" id="{CAC923AF-32B5-CC4C-940B-9D530E82C737}"/>
              </a:ext>
            </a:extLst>
          </p:cNvPr>
          <p:cNvPicPr>
            <a:picLocks noChangeAspect="1"/>
          </p:cNvPicPr>
          <p:nvPr/>
        </p:nvPicPr>
        <p:blipFill>
          <a:blip r:embed="rId5"/>
          <a:stretch>
            <a:fillRect/>
          </a:stretch>
        </p:blipFill>
        <p:spPr>
          <a:xfrm>
            <a:off x="2468110" y="2657281"/>
            <a:ext cx="7034237" cy="3706767"/>
          </a:xfrm>
          <a:prstGeom prst="rect">
            <a:avLst/>
          </a:prstGeom>
        </p:spPr>
      </p:pic>
    </p:spTree>
    <p:extLst>
      <p:ext uri="{BB962C8B-B14F-4D97-AF65-F5344CB8AC3E}">
        <p14:creationId xmlns:p14="http://schemas.microsoft.com/office/powerpoint/2010/main" val="106359413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158C26E-AB49-B446-9FA3-9E8915FCAE89}"/>
              </a:ext>
            </a:extLst>
          </p:cNvPr>
          <p:cNvPicPr>
            <a:picLocks noChangeAspect="1"/>
          </p:cNvPicPr>
          <p:nvPr/>
        </p:nvPicPr>
        <p:blipFill>
          <a:blip r:embed="rId3"/>
          <a:stretch>
            <a:fillRect/>
          </a:stretch>
        </p:blipFill>
        <p:spPr>
          <a:xfrm>
            <a:off x="4516508" y="3358942"/>
            <a:ext cx="7559378" cy="3268249"/>
          </a:xfrm>
          <a:prstGeom prst="rect">
            <a:avLst/>
          </a:prstGeom>
        </p:spPr>
      </p:pic>
      <p:pic>
        <p:nvPicPr>
          <p:cNvPr id="9" name="图片 8">
            <a:extLst>
              <a:ext uri="{FF2B5EF4-FFF2-40B4-BE49-F238E27FC236}">
                <a16:creationId xmlns:a16="http://schemas.microsoft.com/office/drawing/2014/main" id="{7353B436-ED49-5C45-8BCD-16982F779F7E}"/>
              </a:ext>
            </a:extLst>
          </p:cNvPr>
          <p:cNvPicPr>
            <a:picLocks noChangeAspect="1"/>
          </p:cNvPicPr>
          <p:nvPr/>
        </p:nvPicPr>
        <p:blipFill>
          <a:blip r:embed="rId4"/>
          <a:stretch>
            <a:fillRect/>
          </a:stretch>
        </p:blipFill>
        <p:spPr>
          <a:xfrm>
            <a:off x="4414890" y="497873"/>
            <a:ext cx="7384437" cy="3268250"/>
          </a:xfrm>
          <a:prstGeom prst="rect">
            <a:avLst/>
          </a:prstGeom>
        </p:spPr>
      </p:pic>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48248"/>
            <a:ext cx="8537148" cy="56930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Solution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07</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23" name="文本框 22">
            <a:extLst>
              <a:ext uri="{FF2B5EF4-FFF2-40B4-BE49-F238E27FC236}">
                <a16:creationId xmlns:a16="http://schemas.microsoft.com/office/drawing/2014/main" id="{C6C3FA2E-5E4D-4B48-BF4A-866775DE5F6D}"/>
              </a:ext>
            </a:extLst>
          </p:cNvPr>
          <p:cNvSpPr txBox="1"/>
          <p:nvPr/>
        </p:nvSpPr>
        <p:spPr>
          <a:xfrm>
            <a:off x="1249127" y="1059614"/>
            <a:ext cx="3297333"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Slicing Window Division</a:t>
            </a:r>
          </a:p>
        </p:txBody>
      </p:sp>
      <p:sp>
        <p:nvSpPr>
          <p:cNvPr id="24" name="文本框 23">
            <a:extLst>
              <a:ext uri="{FF2B5EF4-FFF2-40B4-BE49-F238E27FC236}">
                <a16:creationId xmlns:a16="http://schemas.microsoft.com/office/drawing/2014/main" id="{277C26EB-A7E9-8048-A215-1501C72C11EF}"/>
              </a:ext>
            </a:extLst>
          </p:cNvPr>
          <p:cNvSpPr txBox="1"/>
          <p:nvPr/>
        </p:nvSpPr>
        <p:spPr>
          <a:xfrm>
            <a:off x="833629" y="1065800"/>
            <a:ext cx="415498" cy="369332"/>
          </a:xfrm>
          <a:prstGeom prst="rect">
            <a:avLst/>
          </a:prstGeom>
          <a:noFill/>
        </p:spPr>
        <p:txBody>
          <a:bodyPr wrap="none" rtlCol="0">
            <a:spAutoFit/>
          </a:bodyPr>
          <a:lstStyle/>
          <a:p>
            <a:r>
              <a:rPr kumimoji="1" lang="en-US" altLang="zh-CN" dirty="0"/>
              <a:t>①</a:t>
            </a:r>
            <a:endParaRPr kumimoji="1" lang="zh-CN" altLang="en-US" dirty="0"/>
          </a:p>
        </p:txBody>
      </p:sp>
      <p:pic>
        <p:nvPicPr>
          <p:cNvPr id="11" name="图片 10">
            <a:extLst>
              <a:ext uri="{FF2B5EF4-FFF2-40B4-BE49-F238E27FC236}">
                <a16:creationId xmlns:a16="http://schemas.microsoft.com/office/drawing/2014/main" id="{8A22B894-9DD8-094B-B763-A2B767B16BC1}"/>
              </a:ext>
            </a:extLst>
          </p:cNvPr>
          <p:cNvPicPr>
            <a:picLocks noChangeAspect="1"/>
          </p:cNvPicPr>
          <p:nvPr/>
        </p:nvPicPr>
        <p:blipFill>
          <a:blip r:embed="rId6"/>
          <a:stretch>
            <a:fillRect/>
          </a:stretch>
        </p:blipFill>
        <p:spPr>
          <a:xfrm>
            <a:off x="1041378" y="2587789"/>
            <a:ext cx="2527300" cy="685800"/>
          </a:xfrm>
          <a:prstGeom prst="rect">
            <a:avLst/>
          </a:prstGeom>
        </p:spPr>
      </p:pic>
      <p:sp>
        <p:nvSpPr>
          <p:cNvPr id="12" name="文本框 11">
            <a:extLst>
              <a:ext uri="{FF2B5EF4-FFF2-40B4-BE49-F238E27FC236}">
                <a16:creationId xmlns:a16="http://schemas.microsoft.com/office/drawing/2014/main" id="{D72FECAB-7344-054D-957F-F7F38C2FC807}"/>
              </a:ext>
            </a:extLst>
          </p:cNvPr>
          <p:cNvSpPr txBox="1"/>
          <p:nvPr/>
        </p:nvSpPr>
        <p:spPr>
          <a:xfrm>
            <a:off x="617338" y="1657635"/>
            <a:ext cx="3929122" cy="923330"/>
          </a:xfrm>
          <a:prstGeom prst="rect">
            <a:avLst/>
          </a:prstGeom>
          <a:noFill/>
        </p:spPr>
        <p:txBody>
          <a:bodyPr wrap="square" rtlCol="0">
            <a:spAutoFit/>
          </a:bodyPr>
          <a:lstStyle/>
          <a:p>
            <a:r>
              <a:rPr kumimoji="1" lang="en" altLang="zh-CN" dirty="0">
                <a:solidFill>
                  <a:srgbClr val="1A6299"/>
                </a:solidFill>
                <a:latin typeface="Times New Roman" panose="02020603050405020304" pitchFamily="18" charset="0"/>
                <a:cs typeface="Times New Roman" panose="02020603050405020304" pitchFamily="18" charset="0"/>
              </a:rPr>
              <a:t>The numerical pairs of task traffic fluctuation and optimal slicing window length</a:t>
            </a:r>
            <a:endParaRPr kumimoji="1" lang="zh-CN" altLang="en-US" dirty="0">
              <a:solidFill>
                <a:srgbClr val="1A6299"/>
              </a:solidFill>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83CB4882-0E54-0846-9BC3-939A54519A49}"/>
              </a:ext>
            </a:extLst>
          </p:cNvPr>
          <p:cNvPicPr>
            <a:picLocks noChangeAspect="1"/>
          </p:cNvPicPr>
          <p:nvPr/>
        </p:nvPicPr>
        <p:blipFill>
          <a:blip r:embed="rId7"/>
          <a:stretch>
            <a:fillRect/>
          </a:stretch>
        </p:blipFill>
        <p:spPr>
          <a:xfrm>
            <a:off x="203760" y="4715853"/>
            <a:ext cx="4521448" cy="752046"/>
          </a:xfrm>
          <a:prstGeom prst="rect">
            <a:avLst/>
          </a:prstGeom>
        </p:spPr>
      </p:pic>
      <p:sp>
        <p:nvSpPr>
          <p:cNvPr id="14" name="文本框 13">
            <a:extLst>
              <a:ext uri="{FF2B5EF4-FFF2-40B4-BE49-F238E27FC236}">
                <a16:creationId xmlns:a16="http://schemas.microsoft.com/office/drawing/2014/main" id="{12D12576-2F04-6546-8B04-567B75FE801B}"/>
              </a:ext>
            </a:extLst>
          </p:cNvPr>
          <p:cNvSpPr txBox="1"/>
          <p:nvPr/>
        </p:nvSpPr>
        <p:spPr>
          <a:xfrm>
            <a:off x="1115956" y="3639973"/>
            <a:ext cx="2931886" cy="369332"/>
          </a:xfrm>
          <a:prstGeom prst="rect">
            <a:avLst/>
          </a:prstGeom>
          <a:noFill/>
        </p:spPr>
        <p:txBody>
          <a:bodyPr wrap="square" rtlCol="0">
            <a:spAutoFit/>
          </a:bodyPr>
          <a:lstStyle/>
          <a:p>
            <a:r>
              <a:rPr kumimoji="1" lang="en" altLang="zh-CN" dirty="0">
                <a:latin typeface="Times New Roman" panose="02020603050405020304" pitchFamily="18" charset="0"/>
                <a:cs typeface="Times New Roman" panose="02020603050405020304" pitchFamily="18" charset="0"/>
              </a:rPr>
              <a:t>ARIMA-ANN Hybrid model</a:t>
            </a:r>
            <a:endParaRPr kumimoji="1" lang="zh-CN" altLang="en-US" dirty="0">
              <a:latin typeface="Times New Roman" panose="02020603050405020304" pitchFamily="18" charset="0"/>
              <a:cs typeface="Times New Roman" panose="02020603050405020304" pitchFamily="18" charset="0"/>
            </a:endParaRPr>
          </a:p>
        </p:txBody>
      </p:sp>
      <p:sp>
        <p:nvSpPr>
          <p:cNvPr id="15" name="下箭头 14">
            <a:extLst>
              <a:ext uri="{FF2B5EF4-FFF2-40B4-BE49-F238E27FC236}">
                <a16:creationId xmlns:a16="http://schemas.microsoft.com/office/drawing/2014/main" id="{171DDCE2-07B7-794F-8000-EF0F527B4770}"/>
              </a:ext>
            </a:extLst>
          </p:cNvPr>
          <p:cNvSpPr/>
          <p:nvPr/>
        </p:nvSpPr>
        <p:spPr>
          <a:xfrm>
            <a:off x="2199941" y="4097446"/>
            <a:ext cx="320387" cy="5564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1BB7E5A8-5AC3-4F46-97C3-264F4EFD7AA1}"/>
              </a:ext>
            </a:extLst>
          </p:cNvPr>
          <p:cNvSpPr txBox="1"/>
          <p:nvPr/>
        </p:nvSpPr>
        <p:spPr>
          <a:xfrm>
            <a:off x="2631396" y="4104335"/>
            <a:ext cx="848502" cy="369332"/>
          </a:xfrm>
          <a:prstGeom prst="rect">
            <a:avLst/>
          </a:prstGeom>
          <a:noFill/>
        </p:spPr>
        <p:txBody>
          <a:bodyPr wrap="none" rtlCol="0">
            <a:spAutoFit/>
          </a:bodyPr>
          <a:lstStyle/>
          <a:p>
            <a:r>
              <a:rPr kumimoji="1" lang="en" altLang="zh-CN" dirty="0">
                <a:solidFill>
                  <a:srgbClr val="1A6299"/>
                </a:solidFill>
                <a:latin typeface="Times New Roman" panose="02020603050405020304" pitchFamily="18" charset="0"/>
                <a:cs typeface="Times New Roman" panose="02020603050405020304" pitchFamily="18" charset="0"/>
              </a:rPr>
              <a:t>predict</a:t>
            </a:r>
            <a:endParaRPr kumimoji="1" lang="zh-CN" altLang="en-US" dirty="0">
              <a:solidFill>
                <a:srgbClr val="1A629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636493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21896C6-74A4-1F4D-9FB9-5F060225E179}"/>
              </a:ext>
            </a:extLst>
          </p:cNvPr>
          <p:cNvPicPr>
            <a:picLocks noChangeAspect="1"/>
          </p:cNvPicPr>
          <p:nvPr/>
        </p:nvPicPr>
        <p:blipFill>
          <a:blip r:embed="rId3"/>
          <a:stretch>
            <a:fillRect/>
          </a:stretch>
        </p:blipFill>
        <p:spPr>
          <a:xfrm>
            <a:off x="2686665" y="2070360"/>
            <a:ext cx="5699437" cy="992599"/>
          </a:xfrm>
          <a:prstGeom prst="rect">
            <a:avLst/>
          </a:prstGeom>
        </p:spPr>
      </p:pic>
      <p:pic>
        <p:nvPicPr>
          <p:cNvPr id="6" name="图片 5">
            <a:extLst>
              <a:ext uri="{FF2B5EF4-FFF2-40B4-BE49-F238E27FC236}">
                <a16:creationId xmlns:a16="http://schemas.microsoft.com/office/drawing/2014/main" id="{C3406024-2F60-EB41-A30F-ABF4FBF6CB7F}"/>
              </a:ext>
            </a:extLst>
          </p:cNvPr>
          <p:cNvPicPr>
            <a:picLocks noChangeAspect="1"/>
          </p:cNvPicPr>
          <p:nvPr/>
        </p:nvPicPr>
        <p:blipFill>
          <a:blip r:embed="rId4"/>
          <a:stretch>
            <a:fillRect/>
          </a:stretch>
        </p:blipFill>
        <p:spPr>
          <a:xfrm>
            <a:off x="3412669" y="4043711"/>
            <a:ext cx="8853337" cy="2447593"/>
          </a:xfrm>
          <a:prstGeom prst="rect">
            <a:avLst/>
          </a:prstGeom>
        </p:spPr>
      </p:pic>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48248"/>
            <a:ext cx="8537148" cy="56930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Solution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07</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23" name="文本框 22">
            <a:extLst>
              <a:ext uri="{FF2B5EF4-FFF2-40B4-BE49-F238E27FC236}">
                <a16:creationId xmlns:a16="http://schemas.microsoft.com/office/drawing/2014/main" id="{C6C3FA2E-5E4D-4B48-BF4A-866775DE5F6D}"/>
              </a:ext>
            </a:extLst>
          </p:cNvPr>
          <p:cNvSpPr txBox="1"/>
          <p:nvPr/>
        </p:nvSpPr>
        <p:spPr>
          <a:xfrm>
            <a:off x="1249127" y="1059614"/>
            <a:ext cx="3297333" cy="369332"/>
          </a:xfrm>
          <a:prstGeom prst="rect">
            <a:avLst/>
          </a:prstGeom>
          <a:noFill/>
        </p:spPr>
        <p:txBody>
          <a:bodyPr wrap="square">
            <a:spAutoFit/>
          </a:bodyPr>
          <a:lstStyle/>
          <a:p>
            <a:r>
              <a:rPr lang="en" altLang="zh-CN" dirty="0">
                <a:latin typeface="Times New Roman" panose="02020603050405020304" pitchFamily="18" charset="0"/>
                <a:cs typeface="Times New Roman" panose="02020603050405020304" pitchFamily="18" charset="0"/>
              </a:rPr>
              <a:t>Resource Slicing</a:t>
            </a:r>
            <a:endParaRPr lang="zh-CN" altLang="en-US"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D72FECAB-7344-054D-957F-F7F38C2FC807}"/>
              </a:ext>
            </a:extLst>
          </p:cNvPr>
          <p:cNvSpPr txBox="1"/>
          <p:nvPr/>
        </p:nvSpPr>
        <p:spPr>
          <a:xfrm>
            <a:off x="660400" y="1588521"/>
            <a:ext cx="10718800" cy="646331"/>
          </a:xfrm>
          <a:prstGeom prst="rect">
            <a:avLst/>
          </a:prstGeom>
          <a:noFill/>
        </p:spPr>
        <p:txBody>
          <a:bodyPr wrap="square" rtlCol="0">
            <a:spAutoFit/>
          </a:bodyPr>
          <a:lstStyle/>
          <a:p>
            <a:r>
              <a:rPr kumimoji="1" lang="en" altLang="zh-CN" dirty="0">
                <a:solidFill>
                  <a:srgbClr val="1A6299"/>
                </a:solidFill>
                <a:latin typeface="Times New Roman" panose="02020603050405020304" pitchFamily="18" charset="0"/>
                <a:cs typeface="Times New Roman" panose="02020603050405020304" pitchFamily="18" charset="0"/>
              </a:rPr>
              <a:t>The resource slicing subproblem is to maximize task completions by allocating spectrum and computing resources across RAN slices</a:t>
            </a:r>
            <a:endParaRPr kumimoji="1" lang="zh-CN" altLang="en-US" dirty="0">
              <a:solidFill>
                <a:srgbClr val="1A6299"/>
              </a:solidFill>
              <a:latin typeface="Times New Roman" panose="02020603050405020304" pitchFamily="18" charset="0"/>
              <a:cs typeface="Times New Roman" panose="02020603050405020304" pitchFamily="18" charset="0"/>
            </a:endParaRPr>
          </a:p>
        </p:txBody>
      </p:sp>
      <p:sp>
        <p:nvSpPr>
          <p:cNvPr id="15" name="下箭头 14">
            <a:extLst>
              <a:ext uri="{FF2B5EF4-FFF2-40B4-BE49-F238E27FC236}">
                <a16:creationId xmlns:a16="http://schemas.microsoft.com/office/drawing/2014/main" id="{171DDCE2-07B7-794F-8000-EF0F527B4770}"/>
              </a:ext>
            </a:extLst>
          </p:cNvPr>
          <p:cNvSpPr/>
          <p:nvPr/>
        </p:nvSpPr>
        <p:spPr>
          <a:xfrm rot="16200000">
            <a:off x="2804715" y="4897374"/>
            <a:ext cx="320387" cy="5564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a:extLst>
              <a:ext uri="{FF2B5EF4-FFF2-40B4-BE49-F238E27FC236}">
                <a16:creationId xmlns:a16="http://schemas.microsoft.com/office/drawing/2014/main" id="{AEBDA542-E5E7-584B-A135-FDC1BC169F36}"/>
              </a:ext>
            </a:extLst>
          </p:cNvPr>
          <p:cNvSpPr txBox="1"/>
          <p:nvPr/>
        </p:nvSpPr>
        <p:spPr>
          <a:xfrm>
            <a:off x="721355" y="1054766"/>
            <a:ext cx="415498" cy="369332"/>
          </a:xfrm>
          <a:prstGeom prst="rect">
            <a:avLst/>
          </a:prstGeom>
          <a:noFill/>
        </p:spPr>
        <p:txBody>
          <a:bodyPr wrap="none" rtlCol="0">
            <a:spAutoFit/>
          </a:bodyPr>
          <a:lstStyle/>
          <a:p>
            <a:r>
              <a:rPr kumimoji="1" lang="en-US" altLang="zh-CN" dirty="0"/>
              <a:t>②</a:t>
            </a:r>
            <a:endParaRPr kumimoji="1" lang="zh-CN" altLang="en-US" dirty="0"/>
          </a:p>
        </p:txBody>
      </p:sp>
      <p:pic>
        <p:nvPicPr>
          <p:cNvPr id="3" name="图片 2">
            <a:extLst>
              <a:ext uri="{FF2B5EF4-FFF2-40B4-BE49-F238E27FC236}">
                <a16:creationId xmlns:a16="http://schemas.microsoft.com/office/drawing/2014/main" id="{C6BB9218-8DF8-B440-BCCD-7713EF2B1C54}"/>
              </a:ext>
            </a:extLst>
          </p:cNvPr>
          <p:cNvPicPr>
            <a:picLocks noChangeAspect="1"/>
          </p:cNvPicPr>
          <p:nvPr/>
        </p:nvPicPr>
        <p:blipFill>
          <a:blip r:embed="rId6"/>
          <a:stretch>
            <a:fillRect/>
          </a:stretch>
        </p:blipFill>
        <p:spPr>
          <a:xfrm>
            <a:off x="1136853" y="3435690"/>
            <a:ext cx="1041400" cy="419100"/>
          </a:xfrm>
          <a:prstGeom prst="rect">
            <a:avLst/>
          </a:prstGeom>
        </p:spPr>
      </p:pic>
      <p:pic>
        <p:nvPicPr>
          <p:cNvPr id="4" name="图片 3">
            <a:extLst>
              <a:ext uri="{FF2B5EF4-FFF2-40B4-BE49-F238E27FC236}">
                <a16:creationId xmlns:a16="http://schemas.microsoft.com/office/drawing/2014/main" id="{E4B14477-D9CA-624A-BD06-0FFAC1741BD5}"/>
              </a:ext>
            </a:extLst>
          </p:cNvPr>
          <p:cNvPicPr>
            <a:picLocks noChangeAspect="1"/>
          </p:cNvPicPr>
          <p:nvPr/>
        </p:nvPicPr>
        <p:blipFill>
          <a:blip r:embed="rId7"/>
          <a:stretch>
            <a:fillRect/>
          </a:stretch>
        </p:blipFill>
        <p:spPr>
          <a:xfrm>
            <a:off x="3616521" y="3217705"/>
            <a:ext cx="2975612" cy="834284"/>
          </a:xfrm>
          <a:prstGeom prst="rect">
            <a:avLst/>
          </a:prstGeom>
        </p:spPr>
      </p:pic>
      <p:sp>
        <p:nvSpPr>
          <p:cNvPr id="5" name="文本框 4">
            <a:extLst>
              <a:ext uri="{FF2B5EF4-FFF2-40B4-BE49-F238E27FC236}">
                <a16:creationId xmlns:a16="http://schemas.microsoft.com/office/drawing/2014/main" id="{F8244D09-C5CD-444B-82D0-F476D429CA0C}"/>
              </a:ext>
            </a:extLst>
          </p:cNvPr>
          <p:cNvSpPr txBox="1"/>
          <p:nvPr/>
        </p:nvSpPr>
        <p:spPr>
          <a:xfrm>
            <a:off x="256004" y="4935701"/>
            <a:ext cx="2287806" cy="400110"/>
          </a:xfrm>
          <a:prstGeom prst="rect">
            <a:avLst/>
          </a:prstGeom>
          <a:noFill/>
        </p:spPr>
        <p:txBody>
          <a:bodyPr wrap="none" rtlCol="0">
            <a:spAutoFit/>
          </a:bodyPr>
          <a:lstStyle/>
          <a:p>
            <a:r>
              <a:rPr kumimoji="1" lang="en" altLang="zh-CN" sz="2000" dirty="0">
                <a:latin typeface="Times New Roman" panose="02020603050405020304" pitchFamily="18" charset="0"/>
                <a:cs typeface="Times New Roman" panose="02020603050405020304" pitchFamily="18" charset="0"/>
              </a:rPr>
              <a:t>Lagrange multiplier </a:t>
            </a:r>
            <a:endParaRPr kumimoji="1" lang="zh-CN" altLang="en-US" sz="2000" dirty="0">
              <a:latin typeface="Times New Roman" panose="02020603050405020304" pitchFamily="18" charset="0"/>
              <a:cs typeface="Times New Roman" panose="02020603050405020304" pitchFamily="18" charset="0"/>
            </a:endParaRPr>
          </a:p>
        </p:txBody>
      </p:sp>
      <p:sp>
        <p:nvSpPr>
          <p:cNvPr id="31" name="下箭头 30">
            <a:extLst>
              <a:ext uri="{FF2B5EF4-FFF2-40B4-BE49-F238E27FC236}">
                <a16:creationId xmlns:a16="http://schemas.microsoft.com/office/drawing/2014/main" id="{8DC0BE01-B330-6045-BB80-E0ABEBF2FA0F}"/>
              </a:ext>
            </a:extLst>
          </p:cNvPr>
          <p:cNvSpPr/>
          <p:nvPr/>
        </p:nvSpPr>
        <p:spPr>
          <a:xfrm rot="16200000">
            <a:off x="2804714" y="3376118"/>
            <a:ext cx="320387" cy="5564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2595108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48248"/>
            <a:ext cx="8537148" cy="56930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Solution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07</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23" name="文本框 22">
            <a:extLst>
              <a:ext uri="{FF2B5EF4-FFF2-40B4-BE49-F238E27FC236}">
                <a16:creationId xmlns:a16="http://schemas.microsoft.com/office/drawing/2014/main" id="{C6C3FA2E-5E4D-4B48-BF4A-866775DE5F6D}"/>
              </a:ext>
            </a:extLst>
          </p:cNvPr>
          <p:cNvSpPr txBox="1"/>
          <p:nvPr/>
        </p:nvSpPr>
        <p:spPr>
          <a:xfrm>
            <a:off x="1249127" y="1059614"/>
            <a:ext cx="3297333" cy="369332"/>
          </a:xfrm>
          <a:prstGeom prst="rect">
            <a:avLst/>
          </a:prstGeom>
          <a:noFill/>
        </p:spPr>
        <p:txBody>
          <a:bodyPr wrap="square">
            <a:spAutoFit/>
          </a:bodyPr>
          <a:lstStyle/>
          <a:p>
            <a:r>
              <a:rPr lang="en" altLang="zh-CN" dirty="0">
                <a:latin typeface="Times New Roman" panose="02020603050405020304" pitchFamily="18" charset="0"/>
                <a:cs typeface="Times New Roman" panose="02020603050405020304" pitchFamily="18" charset="0"/>
              </a:rPr>
              <a:t>DDQN-Based Task Scheduling</a:t>
            </a:r>
            <a:endParaRPr lang="zh-CN" altLang="en-US"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D72FECAB-7344-054D-957F-F7F38C2FC807}"/>
              </a:ext>
            </a:extLst>
          </p:cNvPr>
          <p:cNvSpPr txBox="1"/>
          <p:nvPr/>
        </p:nvSpPr>
        <p:spPr>
          <a:xfrm>
            <a:off x="660400" y="1588521"/>
            <a:ext cx="10718800" cy="369332"/>
          </a:xfrm>
          <a:prstGeom prst="rect">
            <a:avLst/>
          </a:prstGeom>
          <a:noFill/>
        </p:spPr>
        <p:txBody>
          <a:bodyPr wrap="square" rtlCol="0">
            <a:spAutoFit/>
          </a:bodyPr>
          <a:lstStyle/>
          <a:p>
            <a:r>
              <a:rPr kumimoji="1" lang="en" altLang="zh-CN" dirty="0">
                <a:solidFill>
                  <a:srgbClr val="1A6299"/>
                </a:solidFill>
                <a:latin typeface="Times New Roman" panose="02020603050405020304" pitchFamily="18" charset="0"/>
                <a:cs typeface="Times New Roman" panose="02020603050405020304" pitchFamily="18" charset="0"/>
              </a:rPr>
              <a:t>The task scheduling subproblem is to maximize task completions by selecting collaborative BSs for tasks</a:t>
            </a:r>
            <a:endParaRPr kumimoji="1" lang="zh-CN" altLang="en-US" dirty="0">
              <a:solidFill>
                <a:srgbClr val="1A6299"/>
              </a:solidFill>
              <a:latin typeface="Times New Roman" panose="02020603050405020304" pitchFamily="18" charset="0"/>
              <a:cs typeface="Times New Roman" panose="02020603050405020304" pitchFamily="18" charset="0"/>
            </a:endParaRPr>
          </a:p>
        </p:txBody>
      </p:sp>
      <p:sp>
        <p:nvSpPr>
          <p:cNvPr id="26" name="文本框 25">
            <a:extLst>
              <a:ext uri="{FF2B5EF4-FFF2-40B4-BE49-F238E27FC236}">
                <a16:creationId xmlns:a16="http://schemas.microsoft.com/office/drawing/2014/main" id="{30783171-9255-DC42-B553-B7F7F8ADC8EF}"/>
              </a:ext>
            </a:extLst>
          </p:cNvPr>
          <p:cNvSpPr txBox="1"/>
          <p:nvPr/>
        </p:nvSpPr>
        <p:spPr>
          <a:xfrm>
            <a:off x="757450" y="1059614"/>
            <a:ext cx="415498" cy="369332"/>
          </a:xfrm>
          <a:prstGeom prst="rect">
            <a:avLst/>
          </a:prstGeom>
          <a:noFill/>
        </p:spPr>
        <p:txBody>
          <a:bodyPr wrap="none" rtlCol="0">
            <a:spAutoFit/>
          </a:bodyPr>
          <a:lstStyle/>
          <a:p>
            <a:r>
              <a:rPr kumimoji="1" lang="en-US" altLang="zh-CN" dirty="0"/>
              <a:t>③</a:t>
            </a:r>
            <a:endParaRPr kumimoji="1" lang="zh-CN" altLang="en-US" dirty="0"/>
          </a:p>
        </p:txBody>
      </p:sp>
      <p:pic>
        <p:nvPicPr>
          <p:cNvPr id="7" name="图片 6">
            <a:extLst>
              <a:ext uri="{FF2B5EF4-FFF2-40B4-BE49-F238E27FC236}">
                <a16:creationId xmlns:a16="http://schemas.microsoft.com/office/drawing/2014/main" id="{2412EB52-280E-F844-A4F0-145E18D49002}"/>
              </a:ext>
            </a:extLst>
          </p:cNvPr>
          <p:cNvPicPr>
            <a:picLocks noChangeAspect="1"/>
          </p:cNvPicPr>
          <p:nvPr/>
        </p:nvPicPr>
        <p:blipFill>
          <a:blip r:embed="rId4"/>
          <a:stretch>
            <a:fillRect/>
          </a:stretch>
        </p:blipFill>
        <p:spPr>
          <a:xfrm>
            <a:off x="2711451" y="2090712"/>
            <a:ext cx="6084206" cy="1073012"/>
          </a:xfrm>
          <a:prstGeom prst="rect">
            <a:avLst/>
          </a:prstGeom>
        </p:spPr>
      </p:pic>
      <p:pic>
        <p:nvPicPr>
          <p:cNvPr id="8" name="图片 7">
            <a:extLst>
              <a:ext uri="{FF2B5EF4-FFF2-40B4-BE49-F238E27FC236}">
                <a16:creationId xmlns:a16="http://schemas.microsoft.com/office/drawing/2014/main" id="{9603CCEE-BB00-1246-8189-EE3CB0B15521}"/>
              </a:ext>
            </a:extLst>
          </p:cNvPr>
          <p:cNvPicPr>
            <a:picLocks noChangeAspect="1"/>
          </p:cNvPicPr>
          <p:nvPr/>
        </p:nvPicPr>
        <p:blipFill>
          <a:blip r:embed="rId5"/>
          <a:stretch>
            <a:fillRect/>
          </a:stretch>
        </p:blipFill>
        <p:spPr>
          <a:xfrm>
            <a:off x="485592" y="3484727"/>
            <a:ext cx="2171700" cy="419100"/>
          </a:xfrm>
          <a:prstGeom prst="rect">
            <a:avLst/>
          </a:prstGeom>
        </p:spPr>
      </p:pic>
      <p:pic>
        <p:nvPicPr>
          <p:cNvPr id="9" name="图片 8">
            <a:extLst>
              <a:ext uri="{FF2B5EF4-FFF2-40B4-BE49-F238E27FC236}">
                <a16:creationId xmlns:a16="http://schemas.microsoft.com/office/drawing/2014/main" id="{EECE5354-6285-F543-9A79-481FB1125AC0}"/>
              </a:ext>
            </a:extLst>
          </p:cNvPr>
          <p:cNvPicPr>
            <a:picLocks noChangeAspect="1"/>
          </p:cNvPicPr>
          <p:nvPr/>
        </p:nvPicPr>
        <p:blipFill>
          <a:blip r:embed="rId6"/>
          <a:stretch>
            <a:fillRect/>
          </a:stretch>
        </p:blipFill>
        <p:spPr>
          <a:xfrm>
            <a:off x="485592" y="4481048"/>
            <a:ext cx="2349500" cy="419100"/>
          </a:xfrm>
          <a:prstGeom prst="rect">
            <a:avLst/>
          </a:prstGeom>
        </p:spPr>
      </p:pic>
      <p:pic>
        <p:nvPicPr>
          <p:cNvPr id="10" name="图片 9">
            <a:extLst>
              <a:ext uri="{FF2B5EF4-FFF2-40B4-BE49-F238E27FC236}">
                <a16:creationId xmlns:a16="http://schemas.microsoft.com/office/drawing/2014/main" id="{B3EBA39E-C60F-2C4F-8FE1-706634B7EBC6}"/>
              </a:ext>
            </a:extLst>
          </p:cNvPr>
          <p:cNvPicPr>
            <a:picLocks noChangeAspect="1"/>
          </p:cNvPicPr>
          <p:nvPr/>
        </p:nvPicPr>
        <p:blipFill>
          <a:blip r:embed="rId7"/>
          <a:stretch>
            <a:fillRect/>
          </a:stretch>
        </p:blipFill>
        <p:spPr>
          <a:xfrm>
            <a:off x="485592" y="5422940"/>
            <a:ext cx="1549400" cy="393700"/>
          </a:xfrm>
          <a:prstGeom prst="rect">
            <a:avLst/>
          </a:prstGeom>
        </p:spPr>
      </p:pic>
      <p:sp>
        <p:nvSpPr>
          <p:cNvPr id="13" name="文本框 12">
            <a:extLst>
              <a:ext uri="{FF2B5EF4-FFF2-40B4-BE49-F238E27FC236}">
                <a16:creationId xmlns:a16="http://schemas.microsoft.com/office/drawing/2014/main" id="{11703FA4-39D7-194D-BCD2-CDC346FEBB3F}"/>
              </a:ext>
            </a:extLst>
          </p:cNvPr>
          <p:cNvSpPr txBox="1"/>
          <p:nvPr/>
        </p:nvSpPr>
        <p:spPr>
          <a:xfrm>
            <a:off x="2760028" y="3251998"/>
            <a:ext cx="3387340" cy="923330"/>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(Task scheduling should consider real-time information about tasks, vehicles, slice workloads.)</a:t>
            </a:r>
            <a:endParaRPr kumimoji="1" lang="zh-CN" altLang="en-US" dirty="0">
              <a:latin typeface="Times New Roman" panose="02020603050405020304" pitchFamily="18" charset="0"/>
              <a:cs typeface="Times New Roman" panose="02020603050405020304" pitchFamily="18" charset="0"/>
            </a:endParaRPr>
          </a:p>
        </p:txBody>
      </p:sp>
      <p:pic>
        <p:nvPicPr>
          <p:cNvPr id="14" name="图片 13">
            <a:extLst>
              <a:ext uri="{FF2B5EF4-FFF2-40B4-BE49-F238E27FC236}">
                <a16:creationId xmlns:a16="http://schemas.microsoft.com/office/drawing/2014/main" id="{B725D43E-B823-284B-B6D4-805CCF351797}"/>
              </a:ext>
            </a:extLst>
          </p:cNvPr>
          <p:cNvPicPr>
            <a:picLocks noChangeAspect="1"/>
          </p:cNvPicPr>
          <p:nvPr/>
        </p:nvPicPr>
        <p:blipFill>
          <a:blip r:embed="rId8"/>
          <a:stretch>
            <a:fillRect/>
          </a:stretch>
        </p:blipFill>
        <p:spPr>
          <a:xfrm>
            <a:off x="6216325" y="3193525"/>
            <a:ext cx="5646126" cy="1202725"/>
          </a:xfrm>
          <a:prstGeom prst="rect">
            <a:avLst/>
          </a:prstGeom>
        </p:spPr>
      </p:pic>
      <p:pic>
        <p:nvPicPr>
          <p:cNvPr id="16" name="图片 15">
            <a:extLst>
              <a:ext uri="{FF2B5EF4-FFF2-40B4-BE49-F238E27FC236}">
                <a16:creationId xmlns:a16="http://schemas.microsoft.com/office/drawing/2014/main" id="{EB72EB37-5A1D-B04A-A13F-30CF36EA7B8F}"/>
              </a:ext>
            </a:extLst>
          </p:cNvPr>
          <p:cNvPicPr>
            <a:picLocks noChangeAspect="1"/>
          </p:cNvPicPr>
          <p:nvPr/>
        </p:nvPicPr>
        <p:blipFill>
          <a:blip r:embed="rId9"/>
          <a:stretch>
            <a:fillRect/>
          </a:stretch>
        </p:blipFill>
        <p:spPr>
          <a:xfrm>
            <a:off x="6147368" y="4513305"/>
            <a:ext cx="1638300" cy="685800"/>
          </a:xfrm>
          <a:prstGeom prst="rect">
            <a:avLst/>
          </a:prstGeom>
        </p:spPr>
      </p:pic>
      <p:sp>
        <p:nvSpPr>
          <p:cNvPr id="17" name="文本框 16">
            <a:extLst>
              <a:ext uri="{FF2B5EF4-FFF2-40B4-BE49-F238E27FC236}">
                <a16:creationId xmlns:a16="http://schemas.microsoft.com/office/drawing/2014/main" id="{AEDD0DC1-40E7-2546-9B7A-ED17EAC8B83A}"/>
              </a:ext>
            </a:extLst>
          </p:cNvPr>
          <p:cNvSpPr txBox="1"/>
          <p:nvPr/>
        </p:nvSpPr>
        <p:spPr>
          <a:xfrm>
            <a:off x="2762819" y="4487821"/>
            <a:ext cx="3384549" cy="646331"/>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(The controller assigns a set of tasks to collaborative BSs)</a:t>
            </a:r>
            <a:endParaRPr kumimoji="1" lang="zh-CN" altLang="en-US" dirty="0">
              <a:latin typeface="Times New Roman" panose="02020603050405020304" pitchFamily="18" charset="0"/>
              <a:cs typeface="Times New Roman" panose="02020603050405020304" pitchFamily="18" charset="0"/>
            </a:endParaRPr>
          </a:p>
        </p:txBody>
      </p:sp>
      <p:pic>
        <p:nvPicPr>
          <p:cNvPr id="18" name="图片 17">
            <a:extLst>
              <a:ext uri="{FF2B5EF4-FFF2-40B4-BE49-F238E27FC236}">
                <a16:creationId xmlns:a16="http://schemas.microsoft.com/office/drawing/2014/main" id="{3695E02C-2C6A-7340-B546-81924B84AEC9}"/>
              </a:ext>
            </a:extLst>
          </p:cNvPr>
          <p:cNvPicPr>
            <a:picLocks noChangeAspect="1"/>
          </p:cNvPicPr>
          <p:nvPr/>
        </p:nvPicPr>
        <p:blipFill>
          <a:blip r:embed="rId10"/>
          <a:stretch>
            <a:fillRect/>
          </a:stretch>
        </p:blipFill>
        <p:spPr>
          <a:xfrm>
            <a:off x="6216325" y="5413087"/>
            <a:ext cx="3949700" cy="647700"/>
          </a:xfrm>
          <a:prstGeom prst="rect">
            <a:avLst/>
          </a:prstGeom>
        </p:spPr>
      </p:pic>
      <p:sp>
        <p:nvSpPr>
          <p:cNvPr id="20" name="文本框 19">
            <a:extLst>
              <a:ext uri="{FF2B5EF4-FFF2-40B4-BE49-F238E27FC236}">
                <a16:creationId xmlns:a16="http://schemas.microsoft.com/office/drawing/2014/main" id="{FF9938D5-7E27-E242-9A7A-06EBA0D6472D}"/>
              </a:ext>
            </a:extLst>
          </p:cNvPr>
          <p:cNvSpPr txBox="1"/>
          <p:nvPr/>
        </p:nvSpPr>
        <p:spPr>
          <a:xfrm>
            <a:off x="2835092" y="5413087"/>
            <a:ext cx="3140584" cy="923330"/>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(Rewards for completing tasks and punishments for incomplete tasks)</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16111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8" y="-100014"/>
            <a:ext cx="821058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Performance</a:t>
            </a:r>
            <a:r>
              <a:rPr lang="zh-CN" altLang="en-US" sz="2600" b="1" dirty="0">
                <a:solidFill>
                  <a:sysClr val="windowText" lastClr="000000"/>
                </a:solidFill>
                <a:latin typeface="Arial" panose="020B0604020202090204"/>
                <a:ea typeface="微软雅黑" panose="020B0503020204020204" pitchFamily="34" charset="-122"/>
              </a:rPr>
              <a:t> </a:t>
            </a:r>
            <a:r>
              <a:rPr lang="en-US" altLang="zh-CN" sz="2600" b="1" dirty="0">
                <a:solidFill>
                  <a:sysClr val="windowText" lastClr="000000"/>
                </a:solidFill>
                <a:latin typeface="Arial" panose="020B0604020202090204"/>
                <a:ea typeface="微软雅黑" panose="020B0503020204020204" pitchFamily="34" charset="-122"/>
              </a:rPr>
              <a:t>Evaluation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6561" y="17637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08</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1" y="1223893"/>
            <a:ext cx="11162686"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 name="文本框 1">
            <a:extLst>
              <a:ext uri="{FF2B5EF4-FFF2-40B4-BE49-F238E27FC236}">
                <a16:creationId xmlns:a16="http://schemas.microsoft.com/office/drawing/2014/main" id="{70A3C078-8644-9E41-B2F8-00D62348B98A}"/>
              </a:ext>
            </a:extLst>
          </p:cNvPr>
          <p:cNvSpPr txBox="1"/>
          <p:nvPr/>
        </p:nvSpPr>
        <p:spPr>
          <a:xfrm>
            <a:off x="1185336" y="1951653"/>
            <a:ext cx="956096" cy="369332"/>
          </a:xfrm>
          <a:prstGeom prst="rect">
            <a:avLst/>
          </a:prstGeom>
          <a:noFill/>
        </p:spPr>
        <p:txBody>
          <a:bodyPr wrap="none" rtlCol="0">
            <a:spAutoFit/>
          </a:bodyPr>
          <a:lstStyle/>
          <a:p>
            <a:r>
              <a:rPr kumimoji="1" lang="en" altLang="zh-CN" b="1" dirty="0"/>
              <a:t>Setup</a:t>
            </a:r>
            <a:r>
              <a:rPr kumimoji="1" lang="zh-CN" altLang="en-US" dirty="0"/>
              <a:t>：</a:t>
            </a:r>
          </a:p>
        </p:txBody>
      </p:sp>
      <p:sp>
        <p:nvSpPr>
          <p:cNvPr id="4" name="文本框 3">
            <a:extLst>
              <a:ext uri="{FF2B5EF4-FFF2-40B4-BE49-F238E27FC236}">
                <a16:creationId xmlns:a16="http://schemas.microsoft.com/office/drawing/2014/main" id="{ECB01088-7207-B240-91F1-19E55BBEA1B4}"/>
              </a:ext>
            </a:extLst>
          </p:cNvPr>
          <p:cNvSpPr txBox="1"/>
          <p:nvPr/>
        </p:nvSpPr>
        <p:spPr>
          <a:xfrm>
            <a:off x="1974359" y="1951653"/>
            <a:ext cx="6922898" cy="369332"/>
          </a:xfrm>
          <a:prstGeom prst="rect">
            <a:avLst/>
          </a:prstGeom>
          <a:noFill/>
        </p:spPr>
        <p:txBody>
          <a:bodyPr wrap="square" rtlCol="0">
            <a:spAutoFit/>
          </a:bodyPr>
          <a:lstStyle/>
          <a:p>
            <a:r>
              <a:rPr lang="en" altLang="zh-CN" b="0" i="0" dirty="0">
                <a:effectLst/>
                <a:latin typeface="Times New Roman" panose="02020603050405020304" pitchFamily="18" charset="0"/>
                <a:cs typeface="Times New Roman" panose="02020603050405020304" pitchFamily="18" charset="0"/>
              </a:rPr>
              <a:t>A 1000 meter long four lane highway</a:t>
            </a:r>
            <a:r>
              <a:rPr lang="zh-CN" altLang="en-US" b="0" i="0" dirty="0">
                <a:effectLst/>
                <a:latin typeface="Times New Roman" panose="02020603050405020304" pitchFamily="18" charset="0"/>
                <a:cs typeface="Times New Roman" panose="02020603050405020304" pitchFamily="18" charset="0"/>
              </a:rPr>
              <a:t>；</a:t>
            </a:r>
            <a:r>
              <a:rPr kumimoji="1" lang="en-US" altLang="zh-CN" dirty="0"/>
              <a:t>Satellite</a:t>
            </a:r>
            <a:r>
              <a:rPr kumimoji="1" lang="zh-CN" altLang="en-US" dirty="0"/>
              <a:t> </a:t>
            </a:r>
            <a:r>
              <a:rPr kumimoji="1" lang="en-US" altLang="zh-CN" dirty="0"/>
              <a:t>1</a:t>
            </a:r>
            <a:r>
              <a:rPr kumimoji="1" lang="zh-CN" altLang="en-US" dirty="0"/>
              <a:t>；</a:t>
            </a:r>
            <a:r>
              <a:rPr kumimoji="1" lang="en-US" altLang="zh-CN" dirty="0"/>
              <a:t>BS</a:t>
            </a:r>
            <a:r>
              <a:rPr kumimoji="1" lang="zh-CN" altLang="en-US" dirty="0"/>
              <a:t> </a:t>
            </a:r>
            <a:r>
              <a:rPr kumimoji="1" lang="en-US" altLang="zh-CN" dirty="0"/>
              <a:t>2</a:t>
            </a:r>
            <a:r>
              <a:rPr kumimoji="1" lang="zh-CN" altLang="en-US" dirty="0"/>
              <a:t>；</a:t>
            </a:r>
            <a:r>
              <a:rPr kumimoji="1" lang="en" altLang="zh-CN" dirty="0"/>
              <a:t>drones</a:t>
            </a:r>
            <a:r>
              <a:rPr kumimoji="1" lang="zh-CN" altLang="en-US" dirty="0"/>
              <a:t> </a:t>
            </a:r>
            <a:r>
              <a:rPr kumimoji="1" lang="en-US" altLang="zh-CN" dirty="0"/>
              <a:t>3</a:t>
            </a:r>
          </a:p>
        </p:txBody>
      </p:sp>
      <p:sp>
        <p:nvSpPr>
          <p:cNvPr id="12" name="文本框 11">
            <a:extLst>
              <a:ext uri="{FF2B5EF4-FFF2-40B4-BE49-F238E27FC236}">
                <a16:creationId xmlns:a16="http://schemas.microsoft.com/office/drawing/2014/main" id="{A37372D6-0356-0541-9BA5-15FF3F3D71F7}"/>
              </a:ext>
            </a:extLst>
          </p:cNvPr>
          <p:cNvSpPr txBox="1"/>
          <p:nvPr/>
        </p:nvSpPr>
        <p:spPr>
          <a:xfrm>
            <a:off x="965198" y="3128930"/>
            <a:ext cx="1497526" cy="369332"/>
          </a:xfrm>
          <a:prstGeom prst="rect">
            <a:avLst/>
          </a:prstGeom>
          <a:noFill/>
        </p:spPr>
        <p:txBody>
          <a:bodyPr wrap="none" rtlCol="0">
            <a:spAutoFit/>
          </a:bodyPr>
          <a:lstStyle/>
          <a:p>
            <a:r>
              <a:rPr kumimoji="1" lang="en" altLang="zh-CN" b="1" dirty="0"/>
              <a:t>Benchmark</a:t>
            </a:r>
            <a:r>
              <a:rPr kumimoji="1" lang="zh-CN" altLang="en-US" dirty="0"/>
              <a:t>：</a:t>
            </a:r>
          </a:p>
        </p:txBody>
      </p:sp>
      <p:pic>
        <p:nvPicPr>
          <p:cNvPr id="3" name="图片 2">
            <a:extLst>
              <a:ext uri="{FF2B5EF4-FFF2-40B4-BE49-F238E27FC236}">
                <a16:creationId xmlns:a16="http://schemas.microsoft.com/office/drawing/2014/main" id="{AC1FA97C-2C32-D249-9FAF-0A02B49040F4}"/>
              </a:ext>
            </a:extLst>
          </p:cNvPr>
          <p:cNvPicPr>
            <a:picLocks noChangeAspect="1"/>
          </p:cNvPicPr>
          <p:nvPr/>
        </p:nvPicPr>
        <p:blipFill>
          <a:blip r:embed="rId4"/>
          <a:stretch>
            <a:fillRect/>
          </a:stretch>
        </p:blipFill>
        <p:spPr>
          <a:xfrm>
            <a:off x="2665017" y="2802007"/>
            <a:ext cx="8318500" cy="2832100"/>
          </a:xfrm>
          <a:prstGeom prst="rect">
            <a:avLst/>
          </a:prstGeom>
        </p:spPr>
      </p:pic>
    </p:spTree>
    <p:extLst>
      <p:ext uri="{BB962C8B-B14F-4D97-AF65-F5344CB8AC3E}">
        <p14:creationId xmlns:p14="http://schemas.microsoft.com/office/powerpoint/2010/main" val="24896982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36B88D5-9205-6645-B52B-88CCEA0CB597}"/>
              </a:ext>
            </a:extLst>
          </p:cNvPr>
          <p:cNvPicPr>
            <a:picLocks noChangeAspect="1"/>
          </p:cNvPicPr>
          <p:nvPr/>
        </p:nvPicPr>
        <p:blipFill>
          <a:blip r:embed="rId3"/>
          <a:stretch>
            <a:fillRect/>
          </a:stretch>
        </p:blipFill>
        <p:spPr>
          <a:xfrm>
            <a:off x="4643210" y="717542"/>
            <a:ext cx="6979557" cy="3159563"/>
          </a:xfrm>
          <a:prstGeom prst="rect">
            <a:avLst/>
          </a:prstGeom>
        </p:spPr>
      </p:pic>
      <p:pic>
        <p:nvPicPr>
          <p:cNvPr id="6" name="图片 5">
            <a:extLst>
              <a:ext uri="{FF2B5EF4-FFF2-40B4-BE49-F238E27FC236}">
                <a16:creationId xmlns:a16="http://schemas.microsoft.com/office/drawing/2014/main" id="{B1BFE93E-32A9-744D-9008-679F3DAD380B}"/>
              </a:ext>
            </a:extLst>
          </p:cNvPr>
          <p:cNvPicPr>
            <a:picLocks noChangeAspect="1"/>
          </p:cNvPicPr>
          <p:nvPr/>
        </p:nvPicPr>
        <p:blipFill>
          <a:blip r:embed="rId4"/>
          <a:stretch>
            <a:fillRect/>
          </a:stretch>
        </p:blipFill>
        <p:spPr>
          <a:xfrm>
            <a:off x="0" y="3756739"/>
            <a:ext cx="6656614" cy="2886433"/>
          </a:xfrm>
          <a:prstGeom prst="rect">
            <a:avLst/>
          </a:prstGeom>
        </p:spPr>
      </p:pic>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8" y="-100014"/>
            <a:ext cx="821058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Performance</a:t>
            </a:r>
            <a:r>
              <a:rPr lang="zh-CN" altLang="en-US" sz="2600" b="1" dirty="0">
                <a:solidFill>
                  <a:sysClr val="windowText" lastClr="000000"/>
                </a:solidFill>
                <a:latin typeface="Arial" panose="020B0604020202090204"/>
                <a:ea typeface="微软雅黑" panose="020B0503020204020204" pitchFamily="34" charset="-122"/>
              </a:rPr>
              <a:t> </a:t>
            </a:r>
            <a:r>
              <a:rPr lang="en-US" altLang="zh-CN" sz="2600" b="1" dirty="0">
                <a:solidFill>
                  <a:sysClr val="windowText" lastClr="000000"/>
                </a:solidFill>
                <a:latin typeface="Arial" panose="020B0604020202090204"/>
                <a:ea typeface="微软雅黑" panose="020B0503020204020204" pitchFamily="34" charset="-122"/>
              </a:rPr>
              <a:t>Evaluation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6561" y="17637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08</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4" name="文本框 3">
            <a:extLst>
              <a:ext uri="{FF2B5EF4-FFF2-40B4-BE49-F238E27FC236}">
                <a16:creationId xmlns:a16="http://schemas.microsoft.com/office/drawing/2014/main" id="{CDBB85A5-EDFB-3A42-9F1E-6BE73E7CF141}"/>
              </a:ext>
            </a:extLst>
          </p:cNvPr>
          <p:cNvSpPr txBox="1"/>
          <p:nvPr/>
        </p:nvSpPr>
        <p:spPr>
          <a:xfrm>
            <a:off x="569233" y="1623933"/>
            <a:ext cx="3810467" cy="1477328"/>
          </a:xfrm>
          <a:prstGeom prst="rect">
            <a:avLst/>
          </a:prstGeom>
          <a:noFill/>
        </p:spPr>
        <p:txBody>
          <a:bodyPr wrap="none" rtlCol="0">
            <a:spAutoFit/>
          </a:bodyPr>
          <a:lstStyle/>
          <a:p>
            <a:pPr marL="285750" indent="-285750">
              <a:buFont typeface="Wingdings" pitchFamily="2" charset="2"/>
              <a:buChar char="ü"/>
            </a:pPr>
            <a:r>
              <a:rPr kumimoji="1" lang="en" altLang="zh-CN" dirty="0">
                <a:latin typeface="Times New Roman" panose="02020603050405020304" pitchFamily="18" charset="0"/>
                <a:cs typeface="Times New Roman" panose="02020603050405020304" pitchFamily="18" charset="0"/>
              </a:rPr>
              <a:t>Impact of</a:t>
            </a:r>
            <a:r>
              <a:rPr kumimoji="1" lang="zh-CN" altLang="en-US" dirty="0">
                <a:latin typeface="Times New Roman" panose="02020603050405020304" pitchFamily="18" charset="0"/>
                <a:cs typeface="Times New Roman" panose="02020603050405020304" pitchFamily="18" charset="0"/>
              </a:rPr>
              <a:t> </a:t>
            </a:r>
            <a:r>
              <a:rPr kumimoji="1" lang="en" altLang="zh-CN" dirty="0">
                <a:latin typeface="Times New Roman" panose="02020603050405020304" pitchFamily="18" charset="0"/>
                <a:cs typeface="Times New Roman" panose="02020603050405020304" pitchFamily="18" charset="0"/>
              </a:rPr>
              <a:t>Slicing Window Strategy</a:t>
            </a:r>
          </a:p>
          <a:p>
            <a:pPr marL="285750" indent="-285750">
              <a:buFont typeface="Wingdings" pitchFamily="2" charset="2"/>
              <a:buChar char="ü"/>
            </a:pPr>
            <a:endParaRPr kumimoji="1" lang="en" altLang="zh-CN" dirty="0">
              <a:latin typeface="Times New Roman" panose="02020603050405020304" pitchFamily="18" charset="0"/>
              <a:cs typeface="Times New Roman" panose="02020603050405020304" pitchFamily="18" charset="0"/>
            </a:endParaRPr>
          </a:p>
          <a:p>
            <a:pPr marL="285750" indent="-285750">
              <a:buFont typeface="Wingdings" pitchFamily="2" charset="2"/>
              <a:buChar char="ü"/>
            </a:pPr>
            <a:r>
              <a:rPr kumimoji="1" lang="en" altLang="zh-CN" dirty="0">
                <a:latin typeface="Times New Roman" panose="02020603050405020304" pitchFamily="18" charset="0"/>
                <a:cs typeface="Times New Roman" panose="02020603050405020304" pitchFamily="18" charset="0"/>
              </a:rPr>
              <a:t>Impact of</a:t>
            </a:r>
            <a:r>
              <a:rPr kumimoji="1" lang="zh-CN" altLang="en-US" dirty="0">
                <a:latin typeface="Times New Roman" panose="02020603050405020304" pitchFamily="18" charset="0"/>
                <a:cs typeface="Times New Roman" panose="02020603050405020304" pitchFamily="18" charset="0"/>
              </a:rPr>
              <a:t> </a:t>
            </a:r>
            <a:r>
              <a:rPr kumimoji="1" lang="en" altLang="zh-CN" dirty="0">
                <a:latin typeface="Times New Roman" panose="02020603050405020304" pitchFamily="18" charset="0"/>
                <a:cs typeface="Times New Roman" panose="02020603050405020304" pitchFamily="18" charset="0"/>
              </a:rPr>
              <a:t>Resources and Workloads</a:t>
            </a:r>
          </a:p>
          <a:p>
            <a:pPr marL="285750" indent="-285750">
              <a:buFont typeface="Wingdings" pitchFamily="2" charset="2"/>
              <a:buChar char="ü"/>
            </a:pPr>
            <a:endParaRPr kumimoji="1" lang="en" altLang="zh-CN" dirty="0">
              <a:latin typeface="Times New Roman" panose="02020603050405020304" pitchFamily="18" charset="0"/>
              <a:cs typeface="Times New Roman" panose="02020603050405020304" pitchFamily="18" charset="0"/>
            </a:endParaRPr>
          </a:p>
          <a:p>
            <a:pPr marL="285750" indent="-285750">
              <a:buFont typeface="Wingdings" pitchFamily="2" charset="2"/>
              <a:buChar char="ü"/>
            </a:pPr>
            <a:r>
              <a:rPr kumimoji="1" lang="en" altLang="zh-CN" dirty="0">
                <a:latin typeface="Times New Roman" panose="02020603050405020304" pitchFamily="18" charset="0"/>
                <a:cs typeface="Times New Roman" panose="02020603050405020304" pitchFamily="18" charset="0"/>
              </a:rPr>
              <a:t>Scalability Analysis</a:t>
            </a:r>
            <a:endParaRPr kumimoji="1" lang="zh-CN" altLang="en-US"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FB9AB498-601F-874D-B019-D774FAA5033B}"/>
              </a:ext>
            </a:extLst>
          </p:cNvPr>
          <p:cNvPicPr>
            <a:picLocks noChangeAspect="1"/>
          </p:cNvPicPr>
          <p:nvPr/>
        </p:nvPicPr>
        <p:blipFill>
          <a:blip r:embed="rId6"/>
          <a:stretch>
            <a:fillRect/>
          </a:stretch>
        </p:blipFill>
        <p:spPr>
          <a:xfrm>
            <a:off x="6349290" y="3742258"/>
            <a:ext cx="5842710" cy="2735872"/>
          </a:xfrm>
          <a:prstGeom prst="rect">
            <a:avLst/>
          </a:prstGeom>
        </p:spPr>
      </p:pic>
    </p:spTree>
    <p:extLst>
      <p:ext uri="{BB962C8B-B14F-4D97-AF65-F5344CB8AC3E}">
        <p14:creationId xmlns:p14="http://schemas.microsoft.com/office/powerpoint/2010/main" val="133601166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Preliminaries</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851338" y="1772862"/>
            <a:ext cx="5244662" cy="1943669"/>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 name="文本框 9">
            <a:extLst>
              <a:ext uri="{FF2B5EF4-FFF2-40B4-BE49-F238E27FC236}">
                <a16:creationId xmlns:a16="http://schemas.microsoft.com/office/drawing/2014/main" id="{38FFA56D-7BFF-7244-8913-97EEFC986C01}"/>
              </a:ext>
            </a:extLst>
          </p:cNvPr>
          <p:cNvSpPr txBox="1"/>
          <p:nvPr/>
        </p:nvSpPr>
        <p:spPr>
          <a:xfrm>
            <a:off x="929104" y="1075033"/>
            <a:ext cx="2716484" cy="400110"/>
          </a:xfrm>
          <a:prstGeom prst="rect">
            <a:avLst/>
          </a:prstGeom>
          <a:noFill/>
        </p:spPr>
        <p:txBody>
          <a:bodyPr wrap="square" rtlCol="0">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en" altLang="zh-CN" sz="2000" b="0" i="0" u="none" strike="noStrike" dirty="0">
                <a:solidFill>
                  <a:srgbClr val="0D0D0D"/>
                </a:solidFill>
                <a:effectLst/>
                <a:latin typeface="Times New Roman" panose="02020603050405020304" pitchFamily="18" charset="0"/>
                <a:cs typeface="Times New Roman" panose="02020603050405020304" pitchFamily="18" charset="0"/>
              </a:rPr>
              <a:t>Network Slicing</a:t>
            </a:r>
            <a:endParaRPr lang="en-US" altLang="zh-CN" sz="2000" b="0" i="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FEACB619-4BDD-644B-9252-D0BB26613BD3}"/>
              </a:ext>
            </a:extLst>
          </p:cNvPr>
          <p:cNvSpPr txBox="1"/>
          <p:nvPr/>
        </p:nvSpPr>
        <p:spPr>
          <a:xfrm>
            <a:off x="1049620" y="4069405"/>
            <a:ext cx="4805551" cy="1736181"/>
          </a:xfrm>
          <a:prstGeom prst="rect">
            <a:avLst/>
          </a:prstGeom>
          <a:noFill/>
        </p:spPr>
        <p:txBody>
          <a:bodyPr wrap="square" rtlCol="0">
            <a:spAutoFit/>
          </a:bodyPr>
          <a:lstStyle/>
          <a:p>
            <a:pPr>
              <a:lnSpc>
                <a:spcPts val="2600"/>
              </a:lnSpc>
            </a:pPr>
            <a:r>
              <a:rPr lang="en" altLang="zh-CN" sz="2000" b="0" i="0" dirty="0">
                <a:effectLst/>
                <a:latin typeface="Times New Roman" panose="02020603050405020304" pitchFamily="18" charset="0"/>
                <a:cs typeface="Times New Roman" panose="02020603050405020304" pitchFamily="18" charset="0"/>
              </a:rPr>
              <a:t>Each virtual network can be optimized for different service requirements, such as high-definition video streaming, large-scale IoT deployment, mobile broadband, and low latency critical communication.</a:t>
            </a:r>
            <a:endParaRPr lang="zh-CN" altLang="en-US" sz="20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C060388B-4F6F-7B4D-9C38-2FB7DB879279}"/>
              </a:ext>
            </a:extLst>
          </p:cNvPr>
          <p:cNvSpPr txBox="1"/>
          <p:nvPr/>
        </p:nvSpPr>
        <p:spPr>
          <a:xfrm>
            <a:off x="1049620" y="1907330"/>
            <a:ext cx="5100869" cy="1743811"/>
          </a:xfrm>
          <a:prstGeom prst="rect">
            <a:avLst/>
          </a:prstGeom>
          <a:noFill/>
        </p:spPr>
        <p:txBody>
          <a:bodyPr wrap="square" rtlCol="0">
            <a:spAutoFit/>
          </a:bodyPr>
          <a:lstStyle/>
          <a:p>
            <a:pPr>
              <a:lnSpc>
                <a:spcPts val="2600"/>
              </a:lnSpc>
            </a:pPr>
            <a:r>
              <a:rPr lang="en" altLang="zh-CN" sz="2000" b="0" i="0" u="none" strike="noStrike" dirty="0">
                <a:solidFill>
                  <a:srgbClr val="0D0D0D"/>
                </a:solidFill>
                <a:effectLst/>
                <a:latin typeface="Times New Roman" panose="02020603050405020304" pitchFamily="18" charset="0"/>
                <a:cs typeface="Times New Roman" panose="02020603050405020304" pitchFamily="18" charset="0"/>
              </a:rPr>
              <a:t>Network Slicing is a network virtualization technique used to divide a single physical network into multiple logical networks and provide independent resources and services for each logical network.</a:t>
            </a:r>
            <a:endParaRPr lang="zh-CN" altLang="en-US" sz="20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D4357CFD-8443-CD48-8791-758BF8F95655}"/>
              </a:ext>
            </a:extLst>
          </p:cNvPr>
          <p:cNvPicPr>
            <a:picLocks noChangeAspect="1"/>
          </p:cNvPicPr>
          <p:nvPr/>
        </p:nvPicPr>
        <p:blipFill>
          <a:blip r:embed="rId4"/>
          <a:stretch>
            <a:fillRect/>
          </a:stretch>
        </p:blipFill>
        <p:spPr>
          <a:xfrm>
            <a:off x="6348771" y="948790"/>
            <a:ext cx="5073081" cy="5022552"/>
          </a:xfrm>
          <a:prstGeom prst="rect">
            <a:avLst/>
          </a:prstGeom>
        </p:spPr>
      </p:pic>
      <p:sp>
        <p:nvSpPr>
          <p:cNvPr id="22" name="圆角矩形 12">
            <a:extLst>
              <a:ext uri="{FF2B5EF4-FFF2-40B4-BE49-F238E27FC236}">
                <a16:creationId xmlns:a16="http://schemas.microsoft.com/office/drawing/2014/main" id="{8D0FC6BF-38DE-9249-A38C-282309A9261A}"/>
              </a:ext>
            </a:extLst>
          </p:cNvPr>
          <p:cNvSpPr>
            <a:spLocks noChangeArrowheads="1"/>
          </p:cNvSpPr>
          <p:nvPr/>
        </p:nvSpPr>
        <p:spPr bwMode="auto">
          <a:xfrm>
            <a:off x="851338" y="3965660"/>
            <a:ext cx="5244662" cy="1943669"/>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1527829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40">
            <a:extLst>
              <a:ext uri="{FF2B5EF4-FFF2-40B4-BE49-F238E27FC236}">
                <a16:creationId xmlns:a16="http://schemas.microsoft.com/office/drawing/2014/main" id="{284AD212-35FA-BD47-8CCC-F990391F711C}"/>
              </a:ext>
            </a:extLst>
          </p:cNvPr>
          <p:cNvSpPr/>
          <p:nvPr/>
        </p:nvSpPr>
        <p:spPr>
          <a:xfrm>
            <a:off x="883543" y="4375275"/>
            <a:ext cx="4730916" cy="1380170"/>
          </a:xfrm>
          <a:prstGeom prst="roundRect">
            <a:avLst/>
          </a:prstGeom>
          <a:solidFill>
            <a:srgbClr val="C6E1D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圆角矩形 39">
            <a:extLst>
              <a:ext uri="{FF2B5EF4-FFF2-40B4-BE49-F238E27FC236}">
                <a16:creationId xmlns:a16="http://schemas.microsoft.com/office/drawing/2014/main" id="{C2FD32BD-5D15-2A40-9270-1C3BE630E882}"/>
              </a:ext>
            </a:extLst>
          </p:cNvPr>
          <p:cNvSpPr/>
          <p:nvPr/>
        </p:nvSpPr>
        <p:spPr>
          <a:xfrm>
            <a:off x="2358717" y="3493514"/>
            <a:ext cx="1747777" cy="396644"/>
          </a:xfrm>
          <a:prstGeom prst="roundRect">
            <a:avLst/>
          </a:prstGeom>
          <a:solidFill>
            <a:srgbClr val="C6E1D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圆角矩形 14">
            <a:extLst>
              <a:ext uri="{FF2B5EF4-FFF2-40B4-BE49-F238E27FC236}">
                <a16:creationId xmlns:a16="http://schemas.microsoft.com/office/drawing/2014/main" id="{D017B13C-B543-B948-B407-59D1E1B6C236}"/>
              </a:ext>
            </a:extLst>
          </p:cNvPr>
          <p:cNvSpPr/>
          <p:nvPr/>
        </p:nvSpPr>
        <p:spPr>
          <a:xfrm>
            <a:off x="883543" y="2625012"/>
            <a:ext cx="4542465" cy="402482"/>
          </a:xfrm>
          <a:prstGeom prst="roundRect">
            <a:avLst/>
          </a:prstGeom>
          <a:solidFill>
            <a:srgbClr val="C6E1D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8" name="组合 7">
            <a:extLst>
              <a:ext uri="{FF2B5EF4-FFF2-40B4-BE49-F238E27FC236}">
                <a16:creationId xmlns:a16="http://schemas.microsoft.com/office/drawing/2014/main" id="{CD9D4424-81B2-D749-B574-3E1BC0D17454}"/>
              </a:ext>
            </a:extLst>
          </p:cNvPr>
          <p:cNvGrpSpPr/>
          <p:nvPr/>
        </p:nvGrpSpPr>
        <p:grpSpPr>
          <a:xfrm>
            <a:off x="5842294" y="2235534"/>
            <a:ext cx="5080113" cy="3512478"/>
            <a:chOff x="5426545" y="1997071"/>
            <a:chExt cx="5325163" cy="3546558"/>
          </a:xfrm>
        </p:grpSpPr>
        <p:pic>
          <p:nvPicPr>
            <p:cNvPr id="1026" name="Picture 2">
              <a:extLst>
                <a:ext uri="{FF2B5EF4-FFF2-40B4-BE49-F238E27FC236}">
                  <a16:creationId xmlns:a16="http://schemas.microsoft.com/office/drawing/2014/main" id="{58D1AD2D-7753-4749-8CD1-4E9D3180C1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6545" y="1997071"/>
              <a:ext cx="5325163" cy="354655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C5FDCC14-0790-754D-94AF-261CB557052B}"/>
                </a:ext>
              </a:extLst>
            </p:cNvPr>
            <p:cNvSpPr/>
            <p:nvPr/>
          </p:nvSpPr>
          <p:spPr>
            <a:xfrm>
              <a:off x="5426545" y="5035933"/>
              <a:ext cx="1338912" cy="415744"/>
            </a:xfrm>
            <a:prstGeom prst="rect">
              <a:avLst/>
            </a:prstGeom>
            <a:solidFill>
              <a:srgbClr val="C6E1DC"/>
            </a:solidFill>
            <a:ln>
              <a:solidFill>
                <a:srgbClr val="C6E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Introduction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1" y="1223893"/>
            <a:ext cx="10440012"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 name="文本框 9">
            <a:extLst>
              <a:ext uri="{FF2B5EF4-FFF2-40B4-BE49-F238E27FC236}">
                <a16:creationId xmlns:a16="http://schemas.microsoft.com/office/drawing/2014/main" id="{38FFA56D-7BFF-7244-8913-97EEFC986C01}"/>
              </a:ext>
            </a:extLst>
          </p:cNvPr>
          <p:cNvSpPr txBox="1"/>
          <p:nvPr/>
        </p:nvSpPr>
        <p:spPr>
          <a:xfrm>
            <a:off x="965199" y="1367518"/>
            <a:ext cx="3619309" cy="400110"/>
          </a:xfrm>
          <a:prstGeom prst="rect">
            <a:avLst/>
          </a:prstGeom>
          <a:noFill/>
        </p:spPr>
        <p:txBody>
          <a:bodyPr wrap="square" rtlCol="0">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en" altLang="zh-CN" sz="2000" b="0" i="0" dirty="0">
                <a:effectLst/>
                <a:latin typeface="Times New Roman" panose="02020603050405020304" pitchFamily="18" charset="0"/>
                <a:cs typeface="Times New Roman" panose="02020603050405020304" pitchFamily="18" charset="0"/>
              </a:rPr>
              <a:t>Internet of Vehicles (</a:t>
            </a:r>
            <a:r>
              <a:rPr lang="en" altLang="zh-CN" sz="2000" b="0" i="0" dirty="0" err="1">
                <a:effectLst/>
                <a:latin typeface="Times New Roman" panose="02020603050405020304" pitchFamily="18" charset="0"/>
                <a:cs typeface="Times New Roman" panose="02020603050405020304" pitchFamily="18" charset="0"/>
              </a:rPr>
              <a:t>IoV</a:t>
            </a:r>
            <a:r>
              <a:rPr lang="en" altLang="zh-CN" sz="2000" b="0" i="0" dirty="0">
                <a:effectLst/>
                <a:latin typeface="Times New Roman" panose="02020603050405020304" pitchFamily="18" charset="0"/>
                <a:cs typeface="Times New Roman" panose="02020603050405020304" pitchFamily="18" charset="0"/>
              </a:rPr>
              <a:t>) </a:t>
            </a:r>
            <a:endParaRPr lang="en-US" altLang="zh-CN" sz="2000" b="0" i="0" dirty="0">
              <a:effectLst/>
              <a:latin typeface="SimSun" panose="02010600030101010101" pitchFamily="2" charset="-122"/>
              <a:ea typeface="SimSun" panose="02010600030101010101" pitchFamily="2" charset="-122"/>
            </a:endParaRPr>
          </a:p>
        </p:txBody>
      </p:sp>
      <p:sp>
        <p:nvSpPr>
          <p:cNvPr id="3" name="文本框 2">
            <a:extLst>
              <a:ext uri="{FF2B5EF4-FFF2-40B4-BE49-F238E27FC236}">
                <a16:creationId xmlns:a16="http://schemas.microsoft.com/office/drawing/2014/main" id="{FEACB619-4BDD-644B-9252-D0BB26613BD3}"/>
              </a:ext>
            </a:extLst>
          </p:cNvPr>
          <p:cNvSpPr txBox="1"/>
          <p:nvPr/>
        </p:nvSpPr>
        <p:spPr>
          <a:xfrm>
            <a:off x="929104" y="1778643"/>
            <a:ext cx="9522835" cy="735907"/>
          </a:xfrm>
          <a:prstGeom prst="rect">
            <a:avLst/>
          </a:prstGeom>
          <a:noFill/>
        </p:spPr>
        <p:txBody>
          <a:bodyPr wrap="square" rtlCol="0">
            <a:spAutoFit/>
          </a:bodyPr>
          <a:lstStyle/>
          <a:p>
            <a:pPr>
              <a:lnSpc>
                <a:spcPts val="2600"/>
              </a:lnSpc>
            </a:pPr>
            <a:r>
              <a:rPr lang="en" altLang="zh-CN" sz="2000" b="0" i="0" dirty="0">
                <a:effectLst/>
                <a:latin typeface="Times New Roman" panose="02020603050405020304" pitchFamily="18" charset="0"/>
                <a:cs typeface="Times New Roman" panose="02020603050405020304" pitchFamily="18" charset="0"/>
              </a:rPr>
              <a:t>The </a:t>
            </a:r>
            <a:r>
              <a:rPr lang="en" altLang="zh-CN" sz="2000" b="0" i="0" dirty="0" err="1">
                <a:effectLst/>
                <a:latin typeface="Times New Roman" panose="02020603050405020304" pitchFamily="18" charset="0"/>
                <a:cs typeface="Times New Roman" panose="02020603050405020304" pitchFamily="18" charset="0"/>
              </a:rPr>
              <a:t>IoV</a:t>
            </a:r>
            <a:r>
              <a:rPr lang="en" altLang="zh-CN" sz="2000" b="0" i="0" dirty="0">
                <a:effectLst/>
                <a:latin typeface="Times New Roman" panose="02020603050405020304" pitchFamily="18" charset="0"/>
                <a:cs typeface="Times New Roman" panose="02020603050405020304" pitchFamily="18" charset="0"/>
              </a:rPr>
              <a:t> connects </a:t>
            </a:r>
            <a:r>
              <a:rPr lang="en" altLang="zh-CN" sz="2000" b="0" i="0" dirty="0">
                <a:solidFill>
                  <a:srgbClr val="1A6299"/>
                </a:solidFill>
                <a:effectLst/>
                <a:latin typeface="Times New Roman" panose="02020603050405020304" pitchFamily="18" charset="0"/>
                <a:cs typeface="Times New Roman" panose="02020603050405020304" pitchFamily="18" charset="0"/>
              </a:rPr>
              <a:t>vehicles</a:t>
            </a:r>
            <a:r>
              <a:rPr lang="en" altLang="zh-CN" sz="2000" b="0" i="0" dirty="0">
                <a:effectLst/>
                <a:latin typeface="Times New Roman" panose="02020603050405020304" pitchFamily="18" charset="0"/>
                <a:cs typeface="Times New Roman" panose="02020603050405020304" pitchFamily="18" charset="0"/>
              </a:rPr>
              <a:t>, </a:t>
            </a:r>
            <a:r>
              <a:rPr lang="en" altLang="zh-CN" sz="2000" b="0" i="0" dirty="0">
                <a:solidFill>
                  <a:srgbClr val="1A6299"/>
                </a:solidFill>
                <a:effectLst/>
                <a:latin typeface="Times New Roman" panose="02020603050405020304" pitchFamily="18" charset="0"/>
                <a:cs typeface="Times New Roman" panose="02020603050405020304" pitchFamily="18" charset="0"/>
              </a:rPr>
              <a:t>base stations</a:t>
            </a:r>
            <a:r>
              <a:rPr lang="en" altLang="zh-CN" sz="2000" b="0" i="0" dirty="0">
                <a:effectLst/>
                <a:latin typeface="Times New Roman" panose="02020603050405020304" pitchFamily="18" charset="0"/>
                <a:cs typeface="Times New Roman" panose="02020603050405020304" pitchFamily="18" charset="0"/>
              </a:rPr>
              <a:t> (BS), and </a:t>
            </a:r>
            <a:r>
              <a:rPr lang="en" altLang="zh-CN" sz="2000" b="0" i="0" dirty="0">
                <a:solidFill>
                  <a:srgbClr val="1A6299"/>
                </a:solidFill>
                <a:effectLst/>
                <a:latin typeface="Times New Roman" panose="02020603050405020304" pitchFamily="18" charset="0"/>
                <a:cs typeface="Times New Roman" panose="02020603050405020304" pitchFamily="18" charset="0"/>
              </a:rPr>
              <a:t>service providers</a:t>
            </a:r>
            <a:r>
              <a:rPr lang="en" altLang="zh-CN" sz="2000" b="0" i="0" dirty="0">
                <a:effectLst/>
                <a:latin typeface="Times New Roman" panose="02020603050405020304" pitchFamily="18" charset="0"/>
                <a:cs typeface="Times New Roman" panose="02020603050405020304" pitchFamily="18" charset="0"/>
              </a:rPr>
              <a:t> into a collaborative system, achieving real-time access to comprehensive information</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8F6AA028-89B9-A342-8A05-D1FD37E1B8AC}"/>
              </a:ext>
            </a:extLst>
          </p:cNvPr>
          <p:cNvSpPr txBox="1"/>
          <p:nvPr/>
        </p:nvSpPr>
        <p:spPr>
          <a:xfrm>
            <a:off x="883543" y="2625012"/>
            <a:ext cx="4730916" cy="402482"/>
          </a:xfrm>
          <a:prstGeom prst="rect">
            <a:avLst/>
          </a:prstGeom>
          <a:noFill/>
        </p:spPr>
        <p:txBody>
          <a:bodyPr wrap="square" rtlCol="0">
            <a:spAutoFit/>
          </a:bodyPr>
          <a:lstStyle/>
          <a:p>
            <a:pPr>
              <a:lnSpc>
                <a:spcPts val="2600"/>
              </a:lnSpc>
            </a:pPr>
            <a:r>
              <a:rPr lang="en" altLang="zh-CN" sz="2000" dirty="0">
                <a:solidFill>
                  <a:srgbClr val="1A6299"/>
                </a:solidFill>
                <a:latin typeface="Times New Roman" panose="02020603050405020304" pitchFamily="18" charset="0"/>
                <a:cs typeface="Times New Roman" panose="02020603050405020304" pitchFamily="18" charset="0"/>
              </a:rPr>
              <a:t>Limited computing and storage capabilities</a:t>
            </a:r>
          </a:p>
        </p:txBody>
      </p:sp>
      <p:sp>
        <p:nvSpPr>
          <p:cNvPr id="11" name="右箭头 10">
            <a:extLst>
              <a:ext uri="{FF2B5EF4-FFF2-40B4-BE49-F238E27FC236}">
                <a16:creationId xmlns:a16="http://schemas.microsoft.com/office/drawing/2014/main" id="{9AE65A75-BC13-4249-8596-05738D6E5DD1}"/>
              </a:ext>
            </a:extLst>
          </p:cNvPr>
          <p:cNvSpPr/>
          <p:nvPr/>
        </p:nvSpPr>
        <p:spPr>
          <a:xfrm rot="5400000">
            <a:off x="3059551" y="3125067"/>
            <a:ext cx="333319" cy="2526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右箭头 28">
            <a:extLst>
              <a:ext uri="{FF2B5EF4-FFF2-40B4-BE49-F238E27FC236}">
                <a16:creationId xmlns:a16="http://schemas.microsoft.com/office/drawing/2014/main" id="{55ED99A5-EB52-714E-B57B-810F5D9EFFA1}"/>
              </a:ext>
            </a:extLst>
          </p:cNvPr>
          <p:cNvSpPr/>
          <p:nvPr/>
        </p:nvSpPr>
        <p:spPr>
          <a:xfrm rot="5400000">
            <a:off x="3059551" y="4038165"/>
            <a:ext cx="333319" cy="2526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9C064AA2-C9B8-EC48-907E-FA868854A26E}"/>
              </a:ext>
            </a:extLst>
          </p:cNvPr>
          <p:cNvSpPr txBox="1"/>
          <p:nvPr/>
        </p:nvSpPr>
        <p:spPr>
          <a:xfrm>
            <a:off x="2906599" y="3509342"/>
            <a:ext cx="684803" cy="369332"/>
          </a:xfrm>
          <a:prstGeom prst="rect">
            <a:avLst/>
          </a:prstGeom>
          <a:noFill/>
        </p:spPr>
        <p:txBody>
          <a:bodyPr wrap="none" rtlCol="0">
            <a:spAutoFit/>
          </a:bodyPr>
          <a:lstStyle/>
          <a:p>
            <a:r>
              <a:rPr lang="en" altLang="zh-CN" sz="1800" dirty="0">
                <a:latin typeface="Times New Roman" panose="02020603050405020304" pitchFamily="18" charset="0"/>
                <a:cs typeface="Times New Roman" panose="02020603050405020304" pitchFamily="18" charset="0"/>
              </a:rPr>
              <a:t>MEC</a:t>
            </a:r>
          </a:p>
        </p:txBody>
      </p:sp>
      <p:sp>
        <p:nvSpPr>
          <p:cNvPr id="13" name="文本框 12">
            <a:extLst>
              <a:ext uri="{FF2B5EF4-FFF2-40B4-BE49-F238E27FC236}">
                <a16:creationId xmlns:a16="http://schemas.microsoft.com/office/drawing/2014/main" id="{2E838772-1E2A-9346-B171-508ADE0CECBA}"/>
              </a:ext>
            </a:extLst>
          </p:cNvPr>
          <p:cNvSpPr txBox="1"/>
          <p:nvPr/>
        </p:nvSpPr>
        <p:spPr>
          <a:xfrm>
            <a:off x="951367" y="4342153"/>
            <a:ext cx="4802314" cy="1703030"/>
          </a:xfrm>
          <a:prstGeom prst="rect">
            <a:avLst/>
          </a:prstGeom>
          <a:noFill/>
        </p:spPr>
        <p:txBody>
          <a:bodyPr wrap="square" rtlCol="0">
            <a:spAutoFit/>
          </a:bodyPr>
          <a:lstStyle/>
          <a:p>
            <a:pPr>
              <a:lnSpc>
                <a:spcPts val="2600"/>
              </a:lnSpc>
            </a:pPr>
            <a:r>
              <a:rPr lang="en" altLang="zh-CN" sz="1800" dirty="0">
                <a:solidFill>
                  <a:srgbClr val="1A6299"/>
                </a:solidFill>
                <a:latin typeface="Times New Roman" panose="02020603050405020304" pitchFamily="18" charset="0"/>
                <a:cs typeface="Times New Roman" panose="02020603050405020304" pitchFamily="18" charset="0"/>
              </a:rPr>
              <a:t>limited coverage, rigid network structure, and slow service response</a:t>
            </a:r>
            <a:r>
              <a:rPr lang="en-US" altLang="zh-CN" sz="1800" dirty="0">
                <a:solidFill>
                  <a:srgbClr val="1A6299"/>
                </a:solidFill>
                <a:latin typeface="Times New Roman" panose="02020603050405020304" pitchFamily="18" charset="0"/>
                <a:cs typeface="Times New Roman" panose="02020603050405020304" pitchFamily="18" charset="0"/>
              </a:rPr>
              <a:t>,</a:t>
            </a:r>
            <a:r>
              <a:rPr lang="en" altLang="zh-CN" sz="1800" dirty="0">
                <a:solidFill>
                  <a:srgbClr val="1A6299"/>
                </a:solidFill>
                <a:latin typeface="Times New Roman" panose="02020603050405020304" pitchFamily="18" charset="0"/>
                <a:cs typeface="Times New Roman" panose="02020603050405020304" pitchFamily="18" charset="0"/>
              </a:rPr>
              <a:t> high mobility</a:t>
            </a:r>
          </a:p>
          <a:p>
            <a:pPr>
              <a:lnSpc>
                <a:spcPts val="2600"/>
              </a:lnSpc>
            </a:pPr>
            <a:r>
              <a:rPr lang="en" altLang="zh-CN" sz="1800" dirty="0">
                <a:solidFill>
                  <a:srgbClr val="1A6299"/>
                </a:solidFill>
                <a:latin typeface="Times New Roman" panose="02020603050405020304" pitchFamily="18" charset="0"/>
                <a:cs typeface="Times New Roman" panose="02020603050405020304" pitchFamily="18" charset="0"/>
              </a:rPr>
              <a:t>of vehicles, complex urban road conditions, and diverse task</a:t>
            </a:r>
            <a:r>
              <a:rPr lang="zh-CN" altLang="en-US" sz="1800" dirty="0">
                <a:solidFill>
                  <a:srgbClr val="1A6299"/>
                </a:solidFill>
                <a:latin typeface="Times New Roman" panose="02020603050405020304" pitchFamily="18" charset="0"/>
                <a:cs typeface="Times New Roman" panose="02020603050405020304" pitchFamily="18" charset="0"/>
              </a:rPr>
              <a:t> </a:t>
            </a:r>
            <a:r>
              <a:rPr lang="en" altLang="zh-CN" sz="1800" dirty="0">
                <a:solidFill>
                  <a:srgbClr val="1A6299"/>
                </a:solidFill>
                <a:latin typeface="Times New Roman" panose="02020603050405020304" pitchFamily="18" charset="0"/>
                <a:cs typeface="Times New Roman" panose="02020603050405020304" pitchFamily="18" charset="0"/>
              </a:rPr>
              <a:t>requirements exacerbate</a:t>
            </a:r>
          </a:p>
          <a:p>
            <a:endParaRPr kumimoji="1" lang="zh-CN" altLang="en-US" dirty="0"/>
          </a:p>
        </p:txBody>
      </p:sp>
    </p:spTree>
    <p:extLst>
      <p:ext uri="{BB962C8B-B14F-4D97-AF65-F5344CB8AC3E}">
        <p14:creationId xmlns:p14="http://schemas.microsoft.com/office/powerpoint/2010/main" val="408567424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00424478-DA8D-8346-B253-5962FA65AB0D}"/>
              </a:ext>
            </a:extLst>
          </p:cNvPr>
          <p:cNvGrpSpPr/>
          <p:nvPr/>
        </p:nvGrpSpPr>
        <p:grpSpPr>
          <a:xfrm>
            <a:off x="6475867" y="1332779"/>
            <a:ext cx="4532680" cy="4743830"/>
            <a:chOff x="6475867" y="1332779"/>
            <a:chExt cx="4532680" cy="4743830"/>
          </a:xfrm>
        </p:grpSpPr>
        <p:pic>
          <p:nvPicPr>
            <p:cNvPr id="2" name="图片 1">
              <a:extLst>
                <a:ext uri="{FF2B5EF4-FFF2-40B4-BE49-F238E27FC236}">
                  <a16:creationId xmlns:a16="http://schemas.microsoft.com/office/drawing/2014/main" id="{3BB5C5A8-B616-504C-A97A-3BE68B7BB403}"/>
                </a:ext>
              </a:extLst>
            </p:cNvPr>
            <p:cNvPicPr>
              <a:picLocks noChangeAspect="1"/>
            </p:cNvPicPr>
            <p:nvPr/>
          </p:nvPicPr>
          <p:blipFill>
            <a:blip r:embed="rId3"/>
            <a:stretch>
              <a:fillRect/>
            </a:stretch>
          </p:blipFill>
          <p:spPr>
            <a:xfrm>
              <a:off x="6475867" y="1332779"/>
              <a:ext cx="4532680" cy="4743830"/>
            </a:xfrm>
            <a:prstGeom prst="rect">
              <a:avLst/>
            </a:prstGeom>
          </p:spPr>
        </p:pic>
        <p:sp>
          <p:nvSpPr>
            <p:cNvPr id="4" name="矩形 3">
              <a:extLst>
                <a:ext uri="{FF2B5EF4-FFF2-40B4-BE49-F238E27FC236}">
                  <a16:creationId xmlns:a16="http://schemas.microsoft.com/office/drawing/2014/main" id="{7B46F849-B2C8-D245-A272-4F6259C88A6B}"/>
                </a:ext>
              </a:extLst>
            </p:cNvPr>
            <p:cNvSpPr/>
            <p:nvPr/>
          </p:nvSpPr>
          <p:spPr>
            <a:xfrm>
              <a:off x="7634514" y="4905829"/>
              <a:ext cx="696686" cy="441756"/>
            </a:xfrm>
            <a:prstGeom prst="rect">
              <a:avLst/>
            </a:prstGeom>
            <a:solidFill>
              <a:srgbClr val="FFEDC7"/>
            </a:solidFill>
            <a:ln>
              <a:solidFill>
                <a:srgbClr val="FFE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矩形 37">
              <a:extLst>
                <a:ext uri="{FF2B5EF4-FFF2-40B4-BE49-F238E27FC236}">
                  <a16:creationId xmlns:a16="http://schemas.microsoft.com/office/drawing/2014/main" id="{C80F9192-1FE9-8447-9D6A-97265DCDE20E}"/>
                </a:ext>
              </a:extLst>
            </p:cNvPr>
            <p:cNvSpPr/>
            <p:nvPr/>
          </p:nvSpPr>
          <p:spPr>
            <a:xfrm>
              <a:off x="6911792" y="5262657"/>
              <a:ext cx="630856" cy="400110"/>
            </a:xfrm>
            <a:prstGeom prst="rect">
              <a:avLst/>
            </a:prstGeom>
            <a:solidFill>
              <a:srgbClr val="FFEDC7"/>
            </a:solidFill>
            <a:ln>
              <a:solidFill>
                <a:srgbClr val="FFE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1" name="Picture 39" descr="汽车">
              <a:extLst>
                <a:ext uri="{FF2B5EF4-FFF2-40B4-BE49-F238E27FC236}">
                  <a16:creationId xmlns:a16="http://schemas.microsoft.com/office/drawing/2014/main" id="{A3675143-9187-224D-8B99-8AAF61457B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8494" y="4958876"/>
              <a:ext cx="781885" cy="291052"/>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39" descr="汽车">
              <a:extLst>
                <a:ext uri="{FF2B5EF4-FFF2-40B4-BE49-F238E27FC236}">
                  <a16:creationId xmlns:a16="http://schemas.microsoft.com/office/drawing/2014/main" id="{2565108A-FF85-FE44-982E-D2C510F2F9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4406" y="5300769"/>
              <a:ext cx="824215" cy="306809"/>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矩形 38">
              <a:extLst>
                <a:ext uri="{FF2B5EF4-FFF2-40B4-BE49-F238E27FC236}">
                  <a16:creationId xmlns:a16="http://schemas.microsoft.com/office/drawing/2014/main" id="{AC72E010-D3C2-5749-8060-859BF6A8D746}"/>
                </a:ext>
              </a:extLst>
            </p:cNvPr>
            <p:cNvSpPr/>
            <p:nvPr/>
          </p:nvSpPr>
          <p:spPr>
            <a:xfrm>
              <a:off x="9614600" y="5038242"/>
              <a:ext cx="1048760" cy="569336"/>
            </a:xfrm>
            <a:prstGeom prst="rect">
              <a:avLst/>
            </a:prstGeom>
            <a:solidFill>
              <a:srgbClr val="D1EBEF"/>
            </a:solidFill>
            <a:ln>
              <a:solidFill>
                <a:srgbClr val="D1EB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2" name="Picture 39" descr="汽车">
              <a:extLst>
                <a:ext uri="{FF2B5EF4-FFF2-40B4-BE49-F238E27FC236}">
                  <a16:creationId xmlns:a16="http://schemas.microsoft.com/office/drawing/2014/main" id="{1E83131E-E20F-EF44-95DA-D4CC4F01B7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2707" y="5164221"/>
              <a:ext cx="720903" cy="268352"/>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 name="圆角矩形 40">
            <a:extLst>
              <a:ext uri="{FF2B5EF4-FFF2-40B4-BE49-F238E27FC236}">
                <a16:creationId xmlns:a16="http://schemas.microsoft.com/office/drawing/2014/main" id="{284AD212-35FA-BD47-8CCC-F990391F711C}"/>
              </a:ext>
            </a:extLst>
          </p:cNvPr>
          <p:cNvSpPr/>
          <p:nvPr/>
        </p:nvSpPr>
        <p:spPr>
          <a:xfrm>
            <a:off x="1086541" y="4131380"/>
            <a:ext cx="4902148" cy="1380170"/>
          </a:xfrm>
          <a:prstGeom prst="roundRect">
            <a:avLst/>
          </a:prstGeom>
          <a:solidFill>
            <a:srgbClr val="C6E1D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圆角矩形 39">
            <a:extLst>
              <a:ext uri="{FF2B5EF4-FFF2-40B4-BE49-F238E27FC236}">
                <a16:creationId xmlns:a16="http://schemas.microsoft.com/office/drawing/2014/main" id="{C2FD32BD-5D15-2A40-9270-1C3BE630E882}"/>
              </a:ext>
            </a:extLst>
          </p:cNvPr>
          <p:cNvSpPr/>
          <p:nvPr/>
        </p:nvSpPr>
        <p:spPr>
          <a:xfrm>
            <a:off x="2433774" y="3240648"/>
            <a:ext cx="1747777" cy="396644"/>
          </a:xfrm>
          <a:prstGeom prst="roundRect">
            <a:avLst/>
          </a:prstGeom>
          <a:solidFill>
            <a:srgbClr val="C6E1D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Introduction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1" y="1223893"/>
            <a:ext cx="10440012"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 name="文本框 9">
            <a:extLst>
              <a:ext uri="{FF2B5EF4-FFF2-40B4-BE49-F238E27FC236}">
                <a16:creationId xmlns:a16="http://schemas.microsoft.com/office/drawing/2014/main" id="{38FFA56D-7BFF-7244-8913-97EEFC986C01}"/>
              </a:ext>
            </a:extLst>
          </p:cNvPr>
          <p:cNvSpPr txBox="1"/>
          <p:nvPr/>
        </p:nvSpPr>
        <p:spPr>
          <a:xfrm>
            <a:off x="965199" y="1368944"/>
            <a:ext cx="7601000" cy="400110"/>
          </a:xfrm>
          <a:prstGeom prst="rect">
            <a:avLst/>
          </a:prstGeom>
          <a:noFill/>
        </p:spPr>
        <p:txBody>
          <a:bodyPr wrap="square" rtlCol="0">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en" altLang="zh-CN" sz="2000" b="0" i="0" dirty="0">
                <a:effectLst/>
                <a:latin typeface="Times New Roman" panose="02020603050405020304" pitchFamily="18" charset="0"/>
                <a:cs typeface="Times New Roman" panose="02020603050405020304" pitchFamily="18" charset="0"/>
              </a:rPr>
              <a:t>Space-air-ground integrated vehicular networks (SAGVNs)</a:t>
            </a:r>
            <a:endParaRPr lang="en-US" altLang="zh-CN" sz="2000" b="0" i="0" dirty="0">
              <a:effectLst/>
              <a:latin typeface="SimSun" panose="02010600030101010101" pitchFamily="2" charset="-122"/>
              <a:ea typeface="SimSun" panose="02010600030101010101" pitchFamily="2" charset="-122"/>
            </a:endParaRPr>
          </a:p>
        </p:txBody>
      </p:sp>
      <p:sp>
        <p:nvSpPr>
          <p:cNvPr id="3" name="文本框 2">
            <a:extLst>
              <a:ext uri="{FF2B5EF4-FFF2-40B4-BE49-F238E27FC236}">
                <a16:creationId xmlns:a16="http://schemas.microsoft.com/office/drawing/2014/main" id="{FEACB619-4BDD-644B-9252-D0BB26613BD3}"/>
              </a:ext>
            </a:extLst>
          </p:cNvPr>
          <p:cNvSpPr txBox="1"/>
          <p:nvPr/>
        </p:nvSpPr>
        <p:spPr>
          <a:xfrm>
            <a:off x="924821" y="1824243"/>
            <a:ext cx="6177045" cy="1402756"/>
          </a:xfrm>
          <a:prstGeom prst="rect">
            <a:avLst/>
          </a:prstGeom>
          <a:noFill/>
        </p:spPr>
        <p:txBody>
          <a:bodyPr wrap="square" rtlCol="0">
            <a:spAutoFit/>
          </a:bodyPr>
          <a:lstStyle/>
          <a:p>
            <a:pPr>
              <a:lnSpc>
                <a:spcPts val="2600"/>
              </a:lnSpc>
            </a:pPr>
            <a:r>
              <a:rPr lang="en" altLang="zh-CN" sz="2000" b="0" i="0" dirty="0">
                <a:effectLst/>
                <a:latin typeface="Times New Roman" panose="02020603050405020304" pitchFamily="18" charset="0"/>
                <a:cs typeface="Times New Roman" panose="02020603050405020304" pitchFamily="18" charset="0"/>
              </a:rPr>
              <a:t>SAGVNs utilize ground networks, supported by both space-based and space-based networks, to provide seamless and comprehensive information services for vehicles</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29" name="右箭头 28">
            <a:extLst>
              <a:ext uri="{FF2B5EF4-FFF2-40B4-BE49-F238E27FC236}">
                <a16:creationId xmlns:a16="http://schemas.microsoft.com/office/drawing/2014/main" id="{55ED99A5-EB52-714E-B57B-810F5D9EFFA1}"/>
              </a:ext>
            </a:extLst>
          </p:cNvPr>
          <p:cNvSpPr/>
          <p:nvPr/>
        </p:nvSpPr>
        <p:spPr>
          <a:xfrm rot="5400000">
            <a:off x="3134608" y="3785299"/>
            <a:ext cx="333319" cy="2526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9C064AA2-C9B8-EC48-907E-FA868854A26E}"/>
              </a:ext>
            </a:extLst>
          </p:cNvPr>
          <p:cNvSpPr txBox="1"/>
          <p:nvPr/>
        </p:nvSpPr>
        <p:spPr>
          <a:xfrm>
            <a:off x="2811389" y="3254304"/>
            <a:ext cx="979755" cy="369332"/>
          </a:xfrm>
          <a:prstGeom prst="rect">
            <a:avLst/>
          </a:prstGeom>
          <a:noFill/>
        </p:spPr>
        <p:txBody>
          <a:bodyPr wrap="none" rtlCol="0">
            <a:spAutoFit/>
          </a:bodyPr>
          <a:lstStyle/>
          <a:p>
            <a:r>
              <a:rPr lang="en" altLang="zh-CN" sz="1800" b="0" i="0" dirty="0">
                <a:effectLst/>
                <a:latin typeface="Times New Roman" panose="02020603050405020304" pitchFamily="18" charset="0"/>
                <a:cs typeface="Times New Roman" panose="02020603050405020304" pitchFamily="18" charset="0"/>
              </a:rPr>
              <a:t>SAGVN</a:t>
            </a:r>
            <a:endParaRPr lang="en" altLang="zh-CN" sz="18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2E838772-1E2A-9346-B171-508ADE0CECBA}"/>
              </a:ext>
            </a:extLst>
          </p:cNvPr>
          <p:cNvSpPr txBox="1"/>
          <p:nvPr/>
        </p:nvSpPr>
        <p:spPr>
          <a:xfrm>
            <a:off x="1113616" y="4256637"/>
            <a:ext cx="4932035" cy="1068690"/>
          </a:xfrm>
          <a:prstGeom prst="rect">
            <a:avLst/>
          </a:prstGeom>
          <a:noFill/>
        </p:spPr>
        <p:txBody>
          <a:bodyPr wrap="square" rtlCol="0">
            <a:spAutoFit/>
          </a:bodyPr>
          <a:lstStyle/>
          <a:p>
            <a:pPr>
              <a:lnSpc>
                <a:spcPts val="2600"/>
              </a:lnSpc>
            </a:pPr>
            <a:r>
              <a:rPr lang="en" altLang="zh-CN" sz="1800" dirty="0">
                <a:solidFill>
                  <a:srgbClr val="1A6299"/>
                </a:solidFill>
                <a:latin typeface="Times New Roman" panose="02020603050405020304" pitchFamily="18" charset="0"/>
                <a:cs typeface="Times New Roman" panose="02020603050405020304" pitchFamily="18" charset="0"/>
              </a:rPr>
              <a:t>Extend radio access network</a:t>
            </a:r>
            <a:r>
              <a:rPr lang="zh-CN" altLang="en-US" sz="1800" dirty="0">
                <a:solidFill>
                  <a:srgbClr val="1A6299"/>
                </a:solidFill>
                <a:latin typeface="Times New Roman" panose="02020603050405020304" pitchFamily="18" charset="0"/>
                <a:cs typeface="Times New Roman" panose="02020603050405020304" pitchFamily="18" charset="0"/>
              </a:rPr>
              <a:t> （</a:t>
            </a:r>
            <a:r>
              <a:rPr lang="en" altLang="zh-CN" sz="1800" dirty="0">
                <a:solidFill>
                  <a:srgbClr val="1A6299"/>
                </a:solidFill>
                <a:latin typeface="Times New Roman" panose="02020603050405020304" pitchFamily="18" charset="0"/>
                <a:cs typeface="Times New Roman" panose="02020603050405020304" pitchFamily="18" charset="0"/>
              </a:rPr>
              <a:t>RAN</a:t>
            </a:r>
            <a:r>
              <a:rPr lang="zh-CN" altLang="en-US" sz="1800" dirty="0">
                <a:solidFill>
                  <a:srgbClr val="1A6299"/>
                </a:solidFill>
                <a:latin typeface="Times New Roman" panose="02020603050405020304" pitchFamily="18" charset="0"/>
                <a:cs typeface="Times New Roman" panose="02020603050405020304" pitchFamily="18" charset="0"/>
              </a:rPr>
              <a:t>）</a:t>
            </a:r>
            <a:r>
              <a:rPr lang="en" altLang="zh-CN" sz="1800" dirty="0">
                <a:solidFill>
                  <a:srgbClr val="1A6299"/>
                </a:solidFill>
                <a:latin typeface="Times New Roman" panose="02020603050405020304" pitchFamily="18" charset="0"/>
                <a:cs typeface="Times New Roman" panose="02020603050405020304" pitchFamily="18" charset="0"/>
              </a:rPr>
              <a:t> slicing from ground-based networks to air- and</a:t>
            </a:r>
            <a:r>
              <a:rPr lang="zh-CN" altLang="en-US" sz="1800" dirty="0">
                <a:solidFill>
                  <a:srgbClr val="1A6299"/>
                </a:solidFill>
                <a:latin typeface="Times New Roman" panose="02020603050405020304" pitchFamily="18" charset="0"/>
                <a:cs typeface="Times New Roman" panose="02020603050405020304" pitchFamily="18" charset="0"/>
              </a:rPr>
              <a:t> </a:t>
            </a:r>
            <a:r>
              <a:rPr lang="en" altLang="zh-CN" sz="1800" dirty="0">
                <a:solidFill>
                  <a:srgbClr val="1A6299"/>
                </a:solidFill>
                <a:latin typeface="Times New Roman" panose="02020603050405020304" pitchFamily="18" charset="0"/>
                <a:cs typeface="Times New Roman" panose="02020603050405020304" pitchFamily="18" charset="0"/>
              </a:rPr>
              <a:t>space-based networks</a:t>
            </a:r>
            <a:r>
              <a:rPr lang="zh-CN" altLang="en-US" sz="1800" dirty="0">
                <a:solidFill>
                  <a:srgbClr val="1A6299"/>
                </a:solidFill>
                <a:latin typeface="Times New Roman" panose="02020603050405020304" pitchFamily="18" charset="0"/>
                <a:cs typeface="Times New Roman" panose="02020603050405020304" pitchFamily="18" charset="0"/>
              </a:rPr>
              <a:t> </a:t>
            </a:r>
            <a:r>
              <a:rPr lang="en" altLang="zh-CN" sz="1800" dirty="0">
                <a:solidFill>
                  <a:srgbClr val="1A6299"/>
                </a:solidFill>
                <a:latin typeface="Times New Roman" panose="02020603050405020304" pitchFamily="18" charset="0"/>
                <a:cs typeface="Times New Roman" panose="02020603050405020304" pitchFamily="18" charset="0"/>
              </a:rPr>
              <a:t>to support diverse </a:t>
            </a:r>
            <a:r>
              <a:rPr lang="en" altLang="zh-CN" sz="1800" dirty="0" err="1">
                <a:solidFill>
                  <a:srgbClr val="1A6299"/>
                </a:solidFill>
                <a:latin typeface="Times New Roman" panose="02020603050405020304" pitchFamily="18" charset="0"/>
                <a:cs typeface="Times New Roman" panose="02020603050405020304" pitchFamily="18" charset="0"/>
              </a:rPr>
              <a:t>IoV</a:t>
            </a:r>
            <a:r>
              <a:rPr lang="en" altLang="zh-CN" sz="1800" dirty="0">
                <a:solidFill>
                  <a:srgbClr val="1A6299"/>
                </a:solidFill>
                <a:latin typeface="Times New Roman" panose="02020603050405020304" pitchFamily="18" charset="0"/>
                <a:cs typeface="Times New Roman" panose="02020603050405020304" pitchFamily="18" charset="0"/>
              </a:rPr>
              <a:t> applications</a:t>
            </a:r>
            <a:endParaRPr kumimoji="1" lang="zh-CN" altLang="en-US" dirty="0"/>
          </a:p>
        </p:txBody>
      </p:sp>
      <p:sp>
        <p:nvSpPr>
          <p:cNvPr id="42" name="文本框 41">
            <a:extLst>
              <a:ext uri="{FF2B5EF4-FFF2-40B4-BE49-F238E27FC236}">
                <a16:creationId xmlns:a16="http://schemas.microsoft.com/office/drawing/2014/main" id="{88839328-5A04-D741-A6B8-1448F1336219}"/>
              </a:ext>
            </a:extLst>
          </p:cNvPr>
          <p:cNvSpPr txBox="1"/>
          <p:nvPr/>
        </p:nvSpPr>
        <p:spPr>
          <a:xfrm>
            <a:off x="7761876" y="5779647"/>
            <a:ext cx="2911964" cy="369332"/>
          </a:xfrm>
          <a:prstGeom prst="rect">
            <a:avLst/>
          </a:prstGeom>
          <a:noFill/>
        </p:spPr>
        <p:txBody>
          <a:bodyPr wrap="square">
            <a:spAutoFit/>
          </a:bodyPr>
          <a:lstStyle/>
          <a:p>
            <a:r>
              <a:rPr lang="en" altLang="zh-CN" sz="1800" dirty="0">
                <a:solidFill>
                  <a:schemeClr val="tx1">
                    <a:lumMod val="50000"/>
                    <a:lumOff val="50000"/>
                  </a:schemeClr>
                </a:solidFill>
                <a:latin typeface="Times New Roman" panose="02020603050405020304" pitchFamily="18" charset="0"/>
                <a:cs typeface="Times New Roman" panose="02020603050405020304" pitchFamily="18" charset="0"/>
              </a:rPr>
              <a:t>ground-based networks</a:t>
            </a:r>
            <a:endParaRPr lang="zh-CN" altLang="en-US" dirty="0">
              <a:solidFill>
                <a:schemeClr val="tx1">
                  <a:lumMod val="50000"/>
                  <a:lumOff val="50000"/>
                </a:schemeClr>
              </a:solidFill>
            </a:endParaRPr>
          </a:p>
        </p:txBody>
      </p:sp>
      <p:sp>
        <p:nvSpPr>
          <p:cNvPr id="46" name="文本框 45">
            <a:extLst>
              <a:ext uri="{FF2B5EF4-FFF2-40B4-BE49-F238E27FC236}">
                <a16:creationId xmlns:a16="http://schemas.microsoft.com/office/drawing/2014/main" id="{BA3E6D9F-E9E4-8741-B11B-072321393EAF}"/>
              </a:ext>
            </a:extLst>
          </p:cNvPr>
          <p:cNvSpPr txBox="1"/>
          <p:nvPr/>
        </p:nvSpPr>
        <p:spPr>
          <a:xfrm>
            <a:off x="7942753" y="4052182"/>
            <a:ext cx="2911964" cy="369332"/>
          </a:xfrm>
          <a:prstGeom prst="rect">
            <a:avLst/>
          </a:prstGeom>
          <a:noFill/>
        </p:spPr>
        <p:txBody>
          <a:bodyPr wrap="square">
            <a:spAutoFit/>
          </a:bodyPr>
          <a:lstStyle/>
          <a:p>
            <a:r>
              <a:rPr lang="en" altLang="zh-CN" sz="1800" dirty="0">
                <a:solidFill>
                  <a:schemeClr val="tx1">
                    <a:lumMod val="50000"/>
                    <a:lumOff val="50000"/>
                  </a:schemeClr>
                </a:solidFill>
                <a:latin typeface="Times New Roman" panose="02020603050405020304" pitchFamily="18" charset="0"/>
                <a:cs typeface="Times New Roman" panose="02020603050405020304" pitchFamily="18" charset="0"/>
              </a:rPr>
              <a:t>air-based networks</a:t>
            </a:r>
            <a:endParaRPr lang="zh-CN" altLang="en-US" dirty="0">
              <a:solidFill>
                <a:schemeClr val="tx1">
                  <a:lumMod val="50000"/>
                  <a:lumOff val="50000"/>
                </a:schemeClr>
              </a:solidFill>
            </a:endParaRPr>
          </a:p>
        </p:txBody>
      </p:sp>
      <p:sp>
        <p:nvSpPr>
          <p:cNvPr id="49" name="文本框 48">
            <a:extLst>
              <a:ext uri="{FF2B5EF4-FFF2-40B4-BE49-F238E27FC236}">
                <a16:creationId xmlns:a16="http://schemas.microsoft.com/office/drawing/2014/main" id="{133BFD24-F106-6047-B870-C2907C1A90D0}"/>
              </a:ext>
            </a:extLst>
          </p:cNvPr>
          <p:cNvSpPr txBox="1"/>
          <p:nvPr/>
        </p:nvSpPr>
        <p:spPr>
          <a:xfrm>
            <a:off x="7728911" y="2552147"/>
            <a:ext cx="2911964" cy="369332"/>
          </a:xfrm>
          <a:prstGeom prst="rect">
            <a:avLst/>
          </a:prstGeom>
          <a:noFill/>
        </p:spPr>
        <p:txBody>
          <a:bodyPr wrap="square">
            <a:spAutoFit/>
          </a:bodyPr>
          <a:lstStyle/>
          <a:p>
            <a:r>
              <a:rPr lang="en-US" altLang="zh-CN" sz="1800" dirty="0">
                <a:solidFill>
                  <a:schemeClr val="tx1">
                    <a:lumMod val="50000"/>
                    <a:lumOff val="50000"/>
                  </a:schemeClr>
                </a:solidFill>
                <a:latin typeface="Times New Roman" panose="02020603050405020304" pitchFamily="18" charset="0"/>
                <a:cs typeface="Times New Roman" panose="02020603050405020304" pitchFamily="18" charset="0"/>
              </a:rPr>
              <a:t>space</a:t>
            </a:r>
            <a:r>
              <a:rPr lang="en" altLang="zh-CN" sz="1800" dirty="0">
                <a:solidFill>
                  <a:schemeClr val="tx1">
                    <a:lumMod val="50000"/>
                    <a:lumOff val="50000"/>
                  </a:schemeClr>
                </a:solidFill>
                <a:latin typeface="Times New Roman" panose="02020603050405020304" pitchFamily="18" charset="0"/>
                <a:cs typeface="Times New Roman" panose="02020603050405020304" pitchFamily="18" charset="0"/>
              </a:rPr>
              <a:t>-based networks</a:t>
            </a:r>
            <a:endParaRPr lang="zh-CN" altLang="en-US" dirty="0">
              <a:solidFill>
                <a:schemeClr val="tx1">
                  <a:lumMod val="50000"/>
                  <a:lumOff val="50000"/>
                </a:schemeClr>
              </a:solidFill>
            </a:endParaRPr>
          </a:p>
        </p:txBody>
      </p:sp>
    </p:spTree>
    <p:extLst>
      <p:ext uri="{BB962C8B-B14F-4D97-AF65-F5344CB8AC3E}">
        <p14:creationId xmlns:p14="http://schemas.microsoft.com/office/powerpoint/2010/main" val="386640776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   Challenging Issues and</a:t>
            </a:r>
            <a:r>
              <a:rPr lang="zh-CN" altLang="en-US" sz="2600" b="1" dirty="0">
                <a:solidFill>
                  <a:sysClr val="windowText" lastClr="000000"/>
                </a:solidFill>
                <a:latin typeface="Arial" panose="020B0604020202090204"/>
                <a:ea typeface="微软雅黑" panose="020B0503020204020204" pitchFamily="34" charset="-122"/>
              </a:rPr>
              <a:t> </a:t>
            </a:r>
            <a:r>
              <a:rPr lang="en" altLang="zh-CN" sz="2600" b="1" dirty="0">
                <a:solidFill>
                  <a:sysClr val="windowText" lastClr="000000"/>
                </a:solidFill>
                <a:latin typeface="Arial" panose="020B0604020202090204"/>
                <a:ea typeface="微软雅黑" panose="020B0503020204020204" pitchFamily="34" charset="-122"/>
              </a:rPr>
              <a:t>Related</a:t>
            </a:r>
            <a:r>
              <a:rPr lang="zh-CN" altLang="en-US" sz="2600" b="1" dirty="0">
                <a:solidFill>
                  <a:sysClr val="windowText" lastClr="000000"/>
                </a:solidFill>
                <a:latin typeface="Arial" panose="020B0604020202090204"/>
                <a:ea typeface="微软雅黑" panose="020B0503020204020204" pitchFamily="34" charset="-122"/>
              </a:rPr>
              <a:t> </a:t>
            </a:r>
            <a:r>
              <a:rPr lang="en-US" altLang="zh-CN" sz="2600" b="1" dirty="0">
                <a:solidFill>
                  <a:sysClr val="windowText" lastClr="000000"/>
                </a:solidFill>
                <a:latin typeface="Arial" panose="020B0604020202090204"/>
                <a:ea typeface="微软雅黑" panose="020B0503020204020204" pitchFamily="34" charset="-122"/>
              </a:rPr>
              <a:t>Work</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graphicFrame>
        <p:nvGraphicFramePr>
          <p:cNvPr id="6" name="表格 6">
            <a:extLst>
              <a:ext uri="{FF2B5EF4-FFF2-40B4-BE49-F238E27FC236}">
                <a16:creationId xmlns:a16="http://schemas.microsoft.com/office/drawing/2014/main" id="{BDDD1061-8BFB-3E42-BA6D-DB0EAAB92BCE}"/>
              </a:ext>
            </a:extLst>
          </p:cNvPr>
          <p:cNvGraphicFramePr>
            <a:graphicFrameLocks noGrp="1"/>
          </p:cNvGraphicFramePr>
          <p:nvPr>
            <p:extLst>
              <p:ext uri="{D42A27DB-BD31-4B8C-83A1-F6EECF244321}">
                <p14:modId xmlns:p14="http://schemas.microsoft.com/office/powerpoint/2010/main" val="3794242621"/>
              </p:ext>
            </p:extLst>
          </p:nvPr>
        </p:nvGraphicFramePr>
        <p:xfrm>
          <a:off x="1232522" y="1125527"/>
          <a:ext cx="9726956" cy="4383382"/>
        </p:xfrm>
        <a:graphic>
          <a:graphicData uri="http://schemas.openxmlformats.org/drawingml/2006/table">
            <a:tbl>
              <a:tblPr firstRow="1" bandRow="1">
                <a:tableStyleId>{5C22544A-7EE6-4342-B048-85BDC9FD1C3A}</a:tableStyleId>
              </a:tblPr>
              <a:tblGrid>
                <a:gridCol w="2882278">
                  <a:extLst>
                    <a:ext uri="{9D8B030D-6E8A-4147-A177-3AD203B41FA5}">
                      <a16:colId xmlns:a16="http://schemas.microsoft.com/office/drawing/2014/main" val="2924123380"/>
                    </a:ext>
                  </a:extLst>
                </a:gridCol>
                <a:gridCol w="6844678">
                  <a:extLst>
                    <a:ext uri="{9D8B030D-6E8A-4147-A177-3AD203B41FA5}">
                      <a16:colId xmlns:a16="http://schemas.microsoft.com/office/drawing/2014/main" val="1702929371"/>
                    </a:ext>
                  </a:extLst>
                </a:gridCol>
              </a:tblGrid>
              <a:tr h="672972">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 altLang="zh-CN" sz="1800" b="1" kern="1200" dirty="0">
                          <a:solidFill>
                            <a:schemeClr val="lt1"/>
                          </a:solidFill>
                          <a:latin typeface="Times New Roman" panose="02020603050405020304" pitchFamily="18" charset="0"/>
                          <a:ea typeface="+mn-ea"/>
                          <a:cs typeface="Times New Roman" panose="02020603050405020304" pitchFamily="18" charset="0"/>
                        </a:rPr>
                        <a:t>Challenging</a:t>
                      </a:r>
                      <a:r>
                        <a:rPr lang="zh-CN" altLang="en-US" sz="1800" b="1" kern="1200" dirty="0">
                          <a:solidFill>
                            <a:schemeClr val="lt1"/>
                          </a:solidFill>
                          <a:latin typeface="Times New Roman" panose="02020603050405020304" pitchFamily="18" charset="0"/>
                          <a:ea typeface="+mn-ea"/>
                          <a:cs typeface="Times New Roman" panose="02020603050405020304" pitchFamily="18" charset="0"/>
                        </a:rPr>
                        <a:t> </a:t>
                      </a:r>
                      <a:r>
                        <a:rPr lang="en" altLang="zh-CN" sz="1800" b="1" kern="1200" dirty="0">
                          <a:solidFill>
                            <a:schemeClr val="lt1"/>
                          </a:solidFill>
                          <a:latin typeface="Times New Roman" panose="02020603050405020304" pitchFamily="18" charset="0"/>
                          <a:ea typeface="+mn-ea"/>
                          <a:cs typeface="Times New Roman" panose="02020603050405020304" pitchFamily="18" charset="0"/>
                        </a:rPr>
                        <a:t>Issues</a:t>
                      </a:r>
                      <a:endParaRPr lang="zh-CN" altLang="en-US" sz="1800" b="1" kern="1200" dirty="0">
                        <a:solidFill>
                          <a:schemeClr val="lt1"/>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 altLang="zh-CN" sz="1800" b="1" kern="1200" dirty="0">
                          <a:solidFill>
                            <a:schemeClr val="lt1"/>
                          </a:solidFill>
                          <a:latin typeface="Times New Roman" panose="02020603050405020304" pitchFamily="18" charset="0"/>
                          <a:ea typeface="+mn-ea"/>
                          <a:cs typeface="Times New Roman" panose="02020603050405020304" pitchFamily="18" charset="0"/>
                        </a:rPr>
                        <a:t>Related</a:t>
                      </a:r>
                      <a:r>
                        <a:rPr lang="zh-CN" altLang="en-US" sz="1800" b="1" kern="1200" dirty="0">
                          <a:solidFill>
                            <a:schemeClr val="lt1"/>
                          </a:solidFill>
                          <a:latin typeface="Times New Roman" panose="02020603050405020304" pitchFamily="18" charset="0"/>
                          <a:ea typeface="+mn-ea"/>
                          <a:cs typeface="Times New Roman" panose="02020603050405020304" pitchFamily="18" charset="0"/>
                        </a:rPr>
                        <a:t> </a:t>
                      </a:r>
                      <a:r>
                        <a:rPr lang="en-US" altLang="zh-CN" sz="1800" b="1" kern="1200" dirty="0">
                          <a:solidFill>
                            <a:schemeClr val="lt1"/>
                          </a:solidFill>
                          <a:latin typeface="Times New Roman" panose="02020603050405020304" pitchFamily="18" charset="0"/>
                          <a:ea typeface="+mn-ea"/>
                          <a:cs typeface="Times New Roman" panose="02020603050405020304" pitchFamily="18" charset="0"/>
                        </a:rPr>
                        <a:t>Work</a:t>
                      </a:r>
                    </a:p>
                  </a:txBody>
                  <a:tcPr anchor="ctr"/>
                </a:tc>
                <a:extLst>
                  <a:ext uri="{0D108BD9-81ED-4DB2-BD59-A6C34878D82A}">
                    <a16:rowId xmlns:a16="http://schemas.microsoft.com/office/drawing/2014/main" val="3955645722"/>
                  </a:ext>
                </a:extLst>
              </a:tr>
              <a:tr h="898402">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 altLang="zh-CN" sz="1800" kern="1200" dirty="0">
                          <a:solidFill>
                            <a:schemeClr val="dk1"/>
                          </a:solidFill>
                          <a:latin typeface="Times New Roman" panose="02020603050405020304" pitchFamily="18" charset="0"/>
                          <a:ea typeface="+mn-ea"/>
                          <a:cs typeface="Times New Roman" panose="02020603050405020304" pitchFamily="18" charset="0"/>
                        </a:rPr>
                        <a:t>Dynamic Adjustment of Slicing Window</a:t>
                      </a:r>
                      <a:endParaRPr lang="zh-CN" altLang="en-US" sz="1800" kern="1200" dirty="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285750" indent="-285750">
                        <a:buFont typeface="Wingdings" pitchFamily="2" charset="2"/>
                        <a:buChar char="l"/>
                      </a:pPr>
                      <a:r>
                        <a:rPr lang="en-US" altLang="zh-CN" sz="2000" dirty="0">
                          <a:solidFill>
                            <a:schemeClr val="tx1">
                              <a:lumMod val="85000"/>
                              <a:lumOff val="15000"/>
                            </a:schemeClr>
                          </a:solidFill>
                          <a:latin typeface="Times New Roman" panose="02020603050405020304" pitchFamily="18" charset="0"/>
                          <a:cs typeface="Times New Roman" panose="02020603050405020304" pitchFamily="18" charset="0"/>
                        </a:rPr>
                        <a:t>Dynamic RAN slicing framework</a:t>
                      </a:r>
                    </a:p>
                    <a:p>
                      <a:pPr marL="285750" indent="-285750">
                        <a:buFont typeface="Wingdings" pitchFamily="2" charset="2"/>
                        <a:buChar char="l"/>
                      </a:pPr>
                      <a:r>
                        <a:rPr lang="en-US" altLang="zh-CN" sz="2000" dirty="0">
                          <a:solidFill>
                            <a:schemeClr val="tx1">
                              <a:lumMod val="85000"/>
                              <a:lumOff val="15000"/>
                            </a:schemeClr>
                          </a:solidFill>
                          <a:latin typeface="Times New Roman" panose="02020603050405020304" pitchFamily="18" charset="0"/>
                          <a:cs typeface="Times New Roman" panose="02020603050405020304" pitchFamily="18" charset="0"/>
                        </a:rPr>
                        <a:t>Hierarchical soft RAN</a:t>
                      </a:r>
                      <a:r>
                        <a:rPr lang="zh-CN" altLang="en-US" sz="20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zh-CN" sz="2000" dirty="0">
                          <a:solidFill>
                            <a:schemeClr val="tx1">
                              <a:lumMod val="85000"/>
                              <a:lumOff val="15000"/>
                            </a:schemeClr>
                          </a:solidFill>
                          <a:latin typeface="Times New Roman" panose="02020603050405020304" pitchFamily="18" charset="0"/>
                          <a:cs typeface="Times New Roman" panose="02020603050405020304" pitchFamily="18" charset="0"/>
                        </a:rPr>
                        <a:t>slicing framework</a:t>
                      </a:r>
                    </a:p>
                  </a:txBody>
                  <a:tcPr anchor="ctr"/>
                </a:tc>
                <a:extLst>
                  <a:ext uri="{0D108BD9-81ED-4DB2-BD59-A6C34878D82A}">
                    <a16:rowId xmlns:a16="http://schemas.microsoft.com/office/drawing/2014/main" val="4030352246"/>
                  </a:ext>
                </a:extLst>
              </a:tr>
              <a:tr h="1406004">
                <a:tc>
                  <a:txBody>
                    <a:bodyPr/>
                    <a:lstStyle/>
                    <a:p>
                      <a:pPr algn="ctr"/>
                      <a:r>
                        <a:rPr lang="en" altLang="zh-CN" sz="1800" dirty="0">
                          <a:latin typeface="Times New Roman" panose="02020603050405020304" pitchFamily="18" charset="0"/>
                          <a:cs typeface="Times New Roman" panose="02020603050405020304" pitchFamily="18" charset="0"/>
                        </a:rPr>
                        <a:t>Multi-Dimensional Resource Orchestration for Multi-tier</a:t>
                      </a:r>
                    </a:p>
                    <a:p>
                      <a:pPr algn="ctr"/>
                      <a:r>
                        <a:rPr lang="en" altLang="zh-CN" sz="1800" dirty="0">
                          <a:latin typeface="Times New Roman" panose="02020603050405020304" pitchFamily="18" charset="0"/>
                          <a:cs typeface="Times New Roman" panose="02020603050405020304" pitchFamily="18" charset="0"/>
                        </a:rPr>
                        <a:t>Networks</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marL="285750" indent="-285750" algn="l" defTabSz="913765" rtl="0" eaLnBrk="1" latinLnBrk="0" hangingPunct="1">
                        <a:buFont typeface="Wingdings" pitchFamily="2" charset="2"/>
                        <a:buChar char="l"/>
                      </a:pPr>
                      <a:r>
                        <a:rPr lang="en-US" altLang="zh-CN" sz="2000" kern="1200" dirty="0">
                          <a:solidFill>
                            <a:schemeClr val="tx1">
                              <a:lumMod val="85000"/>
                              <a:lumOff val="15000"/>
                            </a:schemeClr>
                          </a:solidFill>
                          <a:latin typeface="Times New Roman" panose="02020603050405020304" pitchFamily="18" charset="0"/>
                          <a:ea typeface="+mn-ea"/>
                          <a:cs typeface="Times New Roman" panose="02020603050405020304" pitchFamily="18" charset="0"/>
                        </a:rPr>
                        <a:t>Differentiated QoS provisioning</a:t>
                      </a:r>
                    </a:p>
                    <a:p>
                      <a:pPr marL="285750" indent="-285750" algn="l" defTabSz="913765" rtl="0" eaLnBrk="1" latinLnBrk="0" hangingPunct="1">
                        <a:buFont typeface="Wingdings" pitchFamily="2" charset="2"/>
                        <a:buChar char="l"/>
                      </a:pPr>
                      <a:r>
                        <a:rPr lang="en-US" altLang="zh-CN" sz="2000" kern="1200" dirty="0">
                          <a:solidFill>
                            <a:schemeClr val="tx1">
                              <a:lumMod val="85000"/>
                              <a:lumOff val="15000"/>
                            </a:schemeClr>
                          </a:solidFill>
                          <a:latin typeface="Times New Roman" panose="02020603050405020304" pitchFamily="18" charset="0"/>
                          <a:ea typeface="+mn-ea"/>
                          <a:cs typeface="Times New Roman" panose="02020603050405020304" pitchFamily="18" charset="0"/>
                        </a:rPr>
                        <a:t>Spectrum slicing strategy based on multi-access edge computing</a:t>
                      </a:r>
                    </a:p>
                    <a:p>
                      <a:pPr marL="285750" indent="-285750" algn="l" defTabSz="913765" rtl="0" eaLnBrk="1" latinLnBrk="0" hangingPunct="1">
                        <a:buFont typeface="Wingdings" pitchFamily="2" charset="2"/>
                        <a:buChar char="l"/>
                      </a:pPr>
                      <a:r>
                        <a:rPr lang="en-US" altLang="zh-CN" sz="2000" kern="1200" dirty="0">
                          <a:solidFill>
                            <a:schemeClr val="tx1">
                              <a:lumMod val="85000"/>
                              <a:lumOff val="15000"/>
                            </a:schemeClr>
                          </a:solidFill>
                          <a:latin typeface="Times New Roman" panose="02020603050405020304" pitchFamily="18" charset="0"/>
                          <a:ea typeface="+mn-ea"/>
                          <a:cs typeface="Times New Roman" panose="02020603050405020304" pitchFamily="18" charset="0"/>
                        </a:rPr>
                        <a:t>Deep</a:t>
                      </a:r>
                      <a:r>
                        <a:rPr lang="zh-CN" altLang="en-US" sz="2000" kern="1200" dirty="0">
                          <a:solidFill>
                            <a:schemeClr val="tx1">
                              <a:lumMod val="85000"/>
                              <a:lumOff val="15000"/>
                            </a:schemeClr>
                          </a:solidFill>
                          <a:latin typeface="Times New Roman" panose="02020603050405020304" pitchFamily="18" charset="0"/>
                          <a:ea typeface="+mn-ea"/>
                          <a:cs typeface="Times New Roman" panose="02020603050405020304" pitchFamily="18" charset="0"/>
                        </a:rPr>
                        <a:t> </a:t>
                      </a:r>
                      <a:r>
                        <a:rPr lang="en-US" altLang="zh-CN" sz="2000" kern="1200" dirty="0">
                          <a:solidFill>
                            <a:schemeClr val="tx1">
                              <a:lumMod val="85000"/>
                              <a:lumOff val="15000"/>
                            </a:schemeClr>
                          </a:solidFill>
                          <a:latin typeface="Times New Roman" panose="02020603050405020304" pitchFamily="18" charset="0"/>
                          <a:ea typeface="+mn-ea"/>
                          <a:cs typeface="Times New Roman" panose="02020603050405020304" pitchFamily="18" charset="0"/>
                        </a:rPr>
                        <a:t>reinforcement</a:t>
                      </a:r>
                      <a:r>
                        <a:rPr lang="zh-CN" altLang="en-US" sz="2000" kern="1200" dirty="0">
                          <a:solidFill>
                            <a:schemeClr val="tx1">
                              <a:lumMod val="85000"/>
                              <a:lumOff val="15000"/>
                            </a:schemeClr>
                          </a:solidFill>
                          <a:latin typeface="Times New Roman" panose="02020603050405020304" pitchFamily="18" charset="0"/>
                          <a:ea typeface="+mn-ea"/>
                          <a:cs typeface="Times New Roman" panose="02020603050405020304" pitchFamily="18" charset="0"/>
                        </a:rPr>
                        <a:t> </a:t>
                      </a:r>
                      <a:r>
                        <a:rPr lang="en-US" altLang="zh-CN" sz="2000" kern="1200" dirty="0">
                          <a:solidFill>
                            <a:schemeClr val="tx1">
                              <a:lumMod val="85000"/>
                              <a:lumOff val="15000"/>
                            </a:schemeClr>
                          </a:solidFill>
                          <a:latin typeface="Times New Roman" panose="02020603050405020304" pitchFamily="18" charset="0"/>
                          <a:ea typeface="+mn-ea"/>
                          <a:cs typeface="Times New Roman" panose="02020603050405020304" pitchFamily="18" charset="0"/>
                        </a:rPr>
                        <a:t>learning</a:t>
                      </a:r>
                      <a:r>
                        <a:rPr lang="zh-CN" altLang="en-US" sz="2000" kern="1200" dirty="0">
                          <a:solidFill>
                            <a:schemeClr val="tx1">
                              <a:lumMod val="85000"/>
                              <a:lumOff val="15000"/>
                            </a:schemeClr>
                          </a:solidFill>
                          <a:latin typeface="Times New Roman" panose="02020603050405020304" pitchFamily="18" charset="0"/>
                          <a:ea typeface="+mn-ea"/>
                          <a:cs typeface="Times New Roman" panose="02020603050405020304" pitchFamily="18" charset="0"/>
                        </a:rPr>
                        <a:t> </a:t>
                      </a:r>
                      <a:r>
                        <a:rPr lang="en-US" altLang="zh-CN" sz="2000" kern="1200" dirty="0">
                          <a:solidFill>
                            <a:schemeClr val="tx1">
                              <a:lumMod val="85000"/>
                              <a:lumOff val="15000"/>
                            </a:schemeClr>
                          </a:solidFill>
                          <a:latin typeface="Times New Roman" panose="02020603050405020304" pitchFamily="18" charset="0"/>
                          <a:ea typeface="+mn-ea"/>
                          <a:cs typeface="Times New Roman" panose="02020603050405020304" pitchFamily="18" charset="0"/>
                        </a:rPr>
                        <a:t>and hierarchical learning</a:t>
                      </a:r>
                    </a:p>
                  </a:txBody>
                  <a:tcPr anchor="ctr"/>
                </a:tc>
                <a:extLst>
                  <a:ext uri="{0D108BD9-81ED-4DB2-BD59-A6C34878D82A}">
                    <a16:rowId xmlns:a16="http://schemas.microsoft.com/office/drawing/2014/main" val="1650583322"/>
                  </a:ext>
                </a:extLst>
              </a:tr>
              <a:tr h="1406004">
                <a:tc>
                  <a:txBody>
                    <a:bodyPr/>
                    <a:lstStyle/>
                    <a:p>
                      <a:pPr algn="ctr"/>
                      <a:r>
                        <a:rPr lang="en" altLang="zh-CN" sz="1800" dirty="0">
                          <a:latin typeface="Times New Roman" panose="02020603050405020304" pitchFamily="18" charset="0"/>
                          <a:cs typeface="Times New Roman" panose="02020603050405020304" pitchFamily="18" charset="0"/>
                        </a:rPr>
                        <a:t>Collaboration Among Heterogeneous BSs</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marL="285750" indent="-285750" algn="l" defTabSz="913765" rtl="0" eaLnBrk="1" latinLnBrk="0" hangingPunct="1">
                        <a:buFont typeface="Wingdings" pitchFamily="2" charset="2"/>
                        <a:buChar char="l"/>
                      </a:pPr>
                      <a:r>
                        <a:rPr lang="en-US" altLang="zh-CN" sz="2000" kern="1200" dirty="0">
                          <a:solidFill>
                            <a:schemeClr val="tx1">
                              <a:lumMod val="85000"/>
                              <a:lumOff val="15000"/>
                            </a:schemeClr>
                          </a:solidFill>
                          <a:latin typeface="Times New Roman" panose="02020603050405020304" pitchFamily="18" charset="0"/>
                          <a:ea typeface="+mn-ea"/>
                          <a:cs typeface="Times New Roman" panose="02020603050405020304" pitchFamily="18" charset="0"/>
                        </a:rPr>
                        <a:t>Deep</a:t>
                      </a:r>
                      <a:r>
                        <a:rPr lang="zh-CN" altLang="en-US" sz="2000" kern="1200" dirty="0">
                          <a:solidFill>
                            <a:schemeClr val="tx1">
                              <a:lumMod val="85000"/>
                              <a:lumOff val="15000"/>
                            </a:schemeClr>
                          </a:solidFill>
                          <a:latin typeface="Times New Roman" panose="02020603050405020304" pitchFamily="18" charset="0"/>
                          <a:ea typeface="+mn-ea"/>
                          <a:cs typeface="Times New Roman" panose="02020603050405020304" pitchFamily="18" charset="0"/>
                        </a:rPr>
                        <a:t> </a:t>
                      </a:r>
                      <a:r>
                        <a:rPr lang="en-US" altLang="zh-CN" sz="2000" kern="1200" dirty="0">
                          <a:solidFill>
                            <a:schemeClr val="tx1">
                              <a:lumMod val="85000"/>
                              <a:lumOff val="15000"/>
                            </a:schemeClr>
                          </a:solidFill>
                          <a:latin typeface="Times New Roman" panose="02020603050405020304" pitchFamily="18" charset="0"/>
                          <a:ea typeface="+mn-ea"/>
                          <a:cs typeface="Times New Roman" panose="02020603050405020304" pitchFamily="18" charset="0"/>
                        </a:rPr>
                        <a:t>reinforcement</a:t>
                      </a:r>
                      <a:r>
                        <a:rPr lang="zh-CN" altLang="en-US" sz="2000" kern="1200" dirty="0">
                          <a:solidFill>
                            <a:schemeClr val="tx1">
                              <a:lumMod val="85000"/>
                              <a:lumOff val="15000"/>
                            </a:schemeClr>
                          </a:solidFill>
                          <a:latin typeface="Times New Roman" panose="02020603050405020304" pitchFamily="18" charset="0"/>
                          <a:ea typeface="+mn-ea"/>
                          <a:cs typeface="Times New Roman" panose="02020603050405020304" pitchFamily="18" charset="0"/>
                        </a:rPr>
                        <a:t> </a:t>
                      </a:r>
                      <a:r>
                        <a:rPr lang="en-US" altLang="zh-CN" sz="2000" kern="1200" dirty="0">
                          <a:solidFill>
                            <a:schemeClr val="tx1">
                              <a:lumMod val="85000"/>
                              <a:lumOff val="15000"/>
                            </a:schemeClr>
                          </a:solidFill>
                          <a:latin typeface="Times New Roman" panose="02020603050405020304" pitchFamily="18" charset="0"/>
                          <a:ea typeface="+mn-ea"/>
                          <a:cs typeface="Times New Roman" panose="02020603050405020304" pitchFamily="18" charset="0"/>
                        </a:rPr>
                        <a:t>learning</a:t>
                      </a:r>
                      <a:r>
                        <a:rPr lang="zh-CN" altLang="en-US" sz="2000" kern="1200" dirty="0">
                          <a:solidFill>
                            <a:schemeClr val="tx1">
                              <a:lumMod val="85000"/>
                              <a:lumOff val="15000"/>
                            </a:schemeClr>
                          </a:solidFill>
                          <a:latin typeface="Times New Roman" panose="02020603050405020304" pitchFamily="18" charset="0"/>
                          <a:ea typeface="+mn-ea"/>
                          <a:cs typeface="Times New Roman" panose="02020603050405020304" pitchFamily="18" charset="0"/>
                        </a:rPr>
                        <a:t> </a:t>
                      </a:r>
                      <a:endParaRPr lang="en-US" altLang="zh-CN" sz="2000" kern="1200" dirty="0">
                        <a:solidFill>
                          <a:schemeClr val="tx1">
                            <a:lumMod val="85000"/>
                            <a:lumOff val="15000"/>
                          </a:schemeClr>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969289190"/>
                  </a:ext>
                </a:extLst>
              </a:tr>
            </a:tbl>
          </a:graphicData>
        </a:graphic>
      </p:graphicFrame>
    </p:spTree>
    <p:extLst>
      <p:ext uri="{BB962C8B-B14F-4D97-AF65-F5344CB8AC3E}">
        <p14:creationId xmlns:p14="http://schemas.microsoft.com/office/powerpoint/2010/main" val="75622176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Contributions</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0" name="文本框 29">
            <a:extLst>
              <a:ext uri="{FF2B5EF4-FFF2-40B4-BE49-F238E27FC236}">
                <a16:creationId xmlns:a16="http://schemas.microsoft.com/office/drawing/2014/main" id="{0A6F8D1E-D4C4-9148-973A-BF2F102D44AF}"/>
              </a:ext>
            </a:extLst>
          </p:cNvPr>
          <p:cNvSpPr txBox="1"/>
          <p:nvPr/>
        </p:nvSpPr>
        <p:spPr>
          <a:xfrm>
            <a:off x="1034723" y="1513654"/>
            <a:ext cx="9639117" cy="461665"/>
          </a:xfrm>
          <a:prstGeom prst="rect">
            <a:avLst/>
          </a:prstGeom>
          <a:noFill/>
        </p:spPr>
        <p:txBody>
          <a:bodyPr wrap="square">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en" altLang="zh-CN" sz="2400" b="0" i="0" dirty="0">
                <a:effectLst/>
                <a:latin typeface="Times New Roman" panose="02020603050405020304" pitchFamily="18" charset="0"/>
                <a:cs typeface="Times New Roman" panose="02020603050405020304" pitchFamily="18" charset="0"/>
              </a:rPr>
              <a:t>Slicing-based</a:t>
            </a:r>
            <a:r>
              <a:rPr lang="zh-CN" altLang="en-US" sz="2400" b="0" i="0" dirty="0">
                <a:effectLst/>
                <a:latin typeface="Times New Roman" panose="02020603050405020304" pitchFamily="18" charset="0"/>
                <a:cs typeface="Times New Roman" panose="02020603050405020304" pitchFamily="18" charset="0"/>
              </a:rPr>
              <a:t> </a:t>
            </a:r>
            <a:r>
              <a:rPr lang="en" altLang="zh-CN" sz="2400" b="0" i="0" dirty="0">
                <a:effectLst/>
                <a:latin typeface="Times New Roman" panose="02020603050405020304" pitchFamily="18" charset="0"/>
                <a:cs typeface="Times New Roman" panose="02020603050405020304" pitchFamily="18" charset="0"/>
              </a:rPr>
              <a:t>collaborative task offloading framework for SAGVNs</a:t>
            </a:r>
            <a:endParaRPr lang="zh-CN" altLang="en-US" sz="2400" b="0" i="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3B972538-5DE9-6545-8D11-5BE0CDCC8551}"/>
              </a:ext>
            </a:extLst>
          </p:cNvPr>
          <p:cNvSpPr txBox="1"/>
          <p:nvPr/>
        </p:nvSpPr>
        <p:spPr>
          <a:xfrm>
            <a:off x="1034723" y="2347216"/>
            <a:ext cx="9639117" cy="3416320"/>
          </a:xfrm>
          <a:prstGeom prst="rect">
            <a:avLst/>
          </a:prstGeom>
          <a:noFill/>
        </p:spPr>
        <p:txBody>
          <a:bodyPr wrap="square">
            <a:spAutoFit/>
          </a:bodyPr>
          <a:lstStyle/>
          <a:p>
            <a:pPr marL="57150" lvl="2" indent="-342900" defTabSz="0">
              <a:spcBef>
                <a:spcPct val="20000"/>
              </a:spcBef>
              <a:buClr>
                <a:schemeClr val="accent6">
                  <a:lumMod val="75000"/>
                </a:schemeClr>
              </a:buClr>
              <a:buSzPct val="110000"/>
              <a:buFont typeface="Wingdings" pitchFamily="2" charset="2"/>
              <a:buChar char="p"/>
            </a:pPr>
            <a:r>
              <a:rPr lang="en" altLang="zh-CN" sz="2000" b="0" i="0" dirty="0">
                <a:effectLst/>
                <a:latin typeface="Times New Roman" panose="02020603050405020304" pitchFamily="18" charset="0"/>
                <a:cs typeface="Times New Roman" panose="02020603050405020304" pitchFamily="18" charset="0"/>
              </a:rPr>
              <a:t>A service-oriented RAN slicing framework is presented, which supports adaptive slicing window duration, multidimensional resource orchestration, and collaborative task offloading. </a:t>
            </a:r>
          </a:p>
          <a:p>
            <a:pPr marL="57150" lvl="2" indent="-342900" defTabSz="0">
              <a:spcBef>
                <a:spcPct val="20000"/>
              </a:spcBef>
              <a:buClr>
                <a:schemeClr val="accent6">
                  <a:lumMod val="75000"/>
                </a:schemeClr>
              </a:buClr>
              <a:buSzPct val="110000"/>
              <a:buFont typeface="Wingdings" pitchFamily="2" charset="2"/>
              <a:buChar char="p"/>
            </a:pPr>
            <a:endParaRPr lang="en" altLang="zh-CN" sz="2000" b="0" i="0" dirty="0">
              <a:effectLst/>
              <a:latin typeface="Times New Roman" panose="02020603050405020304" pitchFamily="18" charset="0"/>
              <a:cs typeface="Times New Roman" panose="02020603050405020304" pitchFamily="18" charset="0"/>
            </a:endParaRPr>
          </a:p>
          <a:p>
            <a:pPr marL="57150" lvl="2" indent="-342900" defTabSz="0">
              <a:spcBef>
                <a:spcPct val="20000"/>
              </a:spcBef>
              <a:buClr>
                <a:schemeClr val="accent6">
                  <a:lumMod val="75000"/>
                </a:schemeClr>
              </a:buClr>
              <a:buSzPct val="110000"/>
              <a:buFont typeface="Wingdings" pitchFamily="2" charset="2"/>
              <a:buChar char="p"/>
            </a:pPr>
            <a:r>
              <a:rPr lang="en" altLang="zh-CN" sz="2000" b="0" i="0" dirty="0">
                <a:effectLst/>
                <a:latin typeface="Times New Roman" panose="02020603050405020304" pitchFamily="18" charset="0"/>
                <a:cs typeface="Times New Roman" panose="02020603050405020304" pitchFamily="18" charset="0"/>
              </a:rPr>
              <a:t>To balance QoS and overhead, an adaptive strategy for slicing window duration is proposed.</a:t>
            </a:r>
          </a:p>
          <a:p>
            <a:pPr marL="57150" lvl="2" indent="-342900" defTabSz="0">
              <a:spcBef>
                <a:spcPct val="20000"/>
              </a:spcBef>
              <a:buClr>
                <a:schemeClr val="accent6">
                  <a:lumMod val="75000"/>
                </a:schemeClr>
              </a:buClr>
              <a:buSzPct val="110000"/>
              <a:buFont typeface="Wingdings" pitchFamily="2" charset="2"/>
              <a:buChar char="p"/>
            </a:pPr>
            <a:endParaRPr lang="en" altLang="zh-CN" sz="2000" b="0" i="0" dirty="0">
              <a:effectLst/>
              <a:latin typeface="Times New Roman" panose="02020603050405020304" pitchFamily="18" charset="0"/>
              <a:cs typeface="Times New Roman" panose="02020603050405020304" pitchFamily="18" charset="0"/>
            </a:endParaRPr>
          </a:p>
          <a:p>
            <a:pPr marL="57150" lvl="2" indent="-342900" defTabSz="0">
              <a:spcBef>
                <a:spcPct val="20000"/>
              </a:spcBef>
              <a:buClr>
                <a:schemeClr val="accent6">
                  <a:lumMod val="75000"/>
                </a:schemeClr>
              </a:buClr>
              <a:buSzPct val="110000"/>
              <a:buFont typeface="Wingdings" pitchFamily="2" charset="2"/>
              <a:buChar char="p"/>
            </a:pPr>
            <a:r>
              <a:rPr lang="en" altLang="zh-CN" sz="2000" b="0" i="0" dirty="0">
                <a:effectLst/>
                <a:latin typeface="Times New Roman" panose="02020603050405020304" pitchFamily="18" charset="0"/>
                <a:cs typeface="Times New Roman" panose="02020603050405020304" pitchFamily="18" charset="0"/>
              </a:rPr>
              <a:t>A task scheduling approach based on the double deep Q-learning network (DDQN) is developed to determine task distribution under small timescales among heterogeneous BSs, where vehicle speed, driving direction, BS workloads, and task type are considered. </a:t>
            </a:r>
          </a:p>
        </p:txBody>
      </p:sp>
      <p:sp>
        <p:nvSpPr>
          <p:cNvPr id="19" name="圆角矩形 12">
            <a:extLst>
              <a:ext uri="{FF2B5EF4-FFF2-40B4-BE49-F238E27FC236}">
                <a16:creationId xmlns:a16="http://schemas.microsoft.com/office/drawing/2014/main" id="{AE81A8F0-1097-814D-BA2A-906F4677EDF9}"/>
              </a:ext>
            </a:extLst>
          </p:cNvPr>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62738043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B251F70-B6E4-2B47-8FBF-5DD3062EC3D8}"/>
              </a:ext>
            </a:extLst>
          </p:cNvPr>
          <p:cNvPicPr>
            <a:picLocks noChangeAspect="1"/>
          </p:cNvPicPr>
          <p:nvPr/>
        </p:nvPicPr>
        <p:blipFill>
          <a:blip r:embed="rId3"/>
          <a:stretch>
            <a:fillRect/>
          </a:stretch>
        </p:blipFill>
        <p:spPr>
          <a:xfrm>
            <a:off x="3962301" y="513697"/>
            <a:ext cx="7837026" cy="6009380"/>
          </a:xfrm>
          <a:prstGeom prst="rect">
            <a:avLst/>
          </a:prstGeom>
        </p:spPr>
      </p:pic>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   </a:t>
            </a:r>
            <a:r>
              <a:rPr lang="en" altLang="zh-CN" sz="2600" b="1" dirty="0">
                <a:solidFill>
                  <a:sysClr val="windowText" lastClr="000000"/>
                </a:solidFill>
                <a:latin typeface="Arial" panose="020B0604020202090204"/>
                <a:ea typeface="微软雅黑" panose="020B0503020204020204" pitchFamily="34" charset="-122"/>
              </a:rPr>
              <a:t>System model</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4" name="文本框 3">
            <a:extLst>
              <a:ext uri="{FF2B5EF4-FFF2-40B4-BE49-F238E27FC236}">
                <a16:creationId xmlns:a16="http://schemas.microsoft.com/office/drawing/2014/main" id="{BF2EAAA4-B8A3-7A4F-A119-F3B3970A8DCC}"/>
              </a:ext>
            </a:extLst>
          </p:cNvPr>
          <p:cNvSpPr txBox="1"/>
          <p:nvPr/>
        </p:nvSpPr>
        <p:spPr>
          <a:xfrm>
            <a:off x="660400" y="1217950"/>
            <a:ext cx="2650084" cy="461665"/>
          </a:xfrm>
          <a:prstGeom prst="rect">
            <a:avLst/>
          </a:prstGeom>
          <a:noFill/>
        </p:spPr>
        <p:txBody>
          <a:bodyPr wrap="none" rtlCol="0">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en" altLang="zh-CN" sz="2400" dirty="0">
                <a:latin typeface="Times New Roman" panose="02020603050405020304" pitchFamily="18" charset="0"/>
                <a:cs typeface="Times New Roman" panose="02020603050405020304" pitchFamily="18" charset="0"/>
              </a:rPr>
              <a:t>SAGVN scenario</a:t>
            </a:r>
            <a:endParaRPr lang="zh-CN" altLang="en-US" sz="24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22507502-796B-AC45-B1D3-C5911F2573D7}"/>
              </a:ext>
            </a:extLst>
          </p:cNvPr>
          <p:cNvSpPr txBox="1"/>
          <p:nvPr/>
        </p:nvSpPr>
        <p:spPr>
          <a:xfrm>
            <a:off x="843074" y="2137151"/>
            <a:ext cx="2646878" cy="1477328"/>
          </a:xfrm>
          <a:prstGeom prst="rect">
            <a:avLst/>
          </a:prstGeom>
          <a:noFill/>
        </p:spPr>
        <p:txBody>
          <a:bodyPr wrap="none" rtlCol="0">
            <a:spAutoFit/>
          </a:bodyPr>
          <a:lstStyle/>
          <a:p>
            <a:r>
              <a:rPr lang="en" altLang="zh-CN" b="0" i="0" dirty="0">
                <a:solidFill>
                  <a:srgbClr val="1A6299"/>
                </a:solidFill>
                <a:effectLst/>
                <a:latin typeface="Times New Roman" panose="02020603050405020304" pitchFamily="18" charset="0"/>
                <a:cs typeface="Times New Roman" panose="02020603050405020304" pitchFamily="18" charset="0"/>
              </a:rPr>
              <a:t>LEO satellite constellation</a:t>
            </a:r>
          </a:p>
          <a:p>
            <a:endParaRPr lang="en" altLang="zh-CN" b="0" i="0" dirty="0">
              <a:solidFill>
                <a:srgbClr val="1A6299"/>
              </a:solidFill>
              <a:effectLst/>
              <a:latin typeface="Times New Roman" panose="02020603050405020304" pitchFamily="18" charset="0"/>
              <a:cs typeface="Times New Roman" panose="02020603050405020304" pitchFamily="18" charset="0"/>
            </a:endParaRPr>
          </a:p>
          <a:p>
            <a:r>
              <a:rPr lang="en" altLang="zh-CN" b="0" i="0" dirty="0">
                <a:solidFill>
                  <a:srgbClr val="1A6299"/>
                </a:solidFill>
                <a:effectLst/>
                <a:latin typeface="Times New Roman" panose="02020603050405020304" pitchFamily="18" charset="0"/>
                <a:cs typeface="Times New Roman" panose="02020603050405020304" pitchFamily="18" charset="0"/>
              </a:rPr>
              <a:t>Ground BSs</a:t>
            </a:r>
          </a:p>
          <a:p>
            <a:endParaRPr lang="en" altLang="zh-CN" b="0" i="0" dirty="0">
              <a:solidFill>
                <a:srgbClr val="1A6299"/>
              </a:solidFill>
              <a:effectLst/>
              <a:latin typeface="Times New Roman" panose="02020603050405020304" pitchFamily="18" charset="0"/>
              <a:cs typeface="Times New Roman" panose="02020603050405020304" pitchFamily="18" charset="0"/>
            </a:endParaRPr>
          </a:p>
          <a:p>
            <a:r>
              <a:rPr lang="en" altLang="zh-CN" b="0" i="0" dirty="0">
                <a:solidFill>
                  <a:srgbClr val="1A6299"/>
                </a:solidFill>
                <a:effectLst/>
                <a:latin typeface="Times New Roman" panose="02020603050405020304" pitchFamily="18" charset="0"/>
                <a:cs typeface="Times New Roman" panose="02020603050405020304" pitchFamily="18" charset="0"/>
              </a:rPr>
              <a:t>Drones</a:t>
            </a:r>
            <a:endParaRPr kumimoji="1" lang="zh-CN" altLang="en-US" dirty="0">
              <a:solidFill>
                <a:srgbClr val="1A6299"/>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81C4C886-A79B-FC47-B621-E44D92B6ECB3}"/>
              </a:ext>
            </a:extLst>
          </p:cNvPr>
          <p:cNvSpPr txBox="1"/>
          <p:nvPr/>
        </p:nvSpPr>
        <p:spPr>
          <a:xfrm>
            <a:off x="843074" y="3901414"/>
            <a:ext cx="3517765" cy="1200329"/>
          </a:xfrm>
          <a:prstGeom prst="rect">
            <a:avLst/>
          </a:prstGeom>
          <a:noFill/>
        </p:spPr>
        <p:txBody>
          <a:bodyPr wrap="square" rtlCol="0">
            <a:spAutoFit/>
          </a:bodyPr>
          <a:lstStyle/>
          <a:p>
            <a:r>
              <a:rPr kumimoji="1" lang="en-US" altLang="zh-CN" dirty="0">
                <a:solidFill>
                  <a:srgbClr val="1A6299"/>
                </a:solidFill>
                <a:latin typeface="Times New Roman" panose="02020603050405020304" pitchFamily="18" charset="0"/>
                <a:cs typeface="Times New Roman" panose="02020603050405020304" pitchFamily="18" charset="0"/>
              </a:rPr>
              <a:t>MEC</a:t>
            </a:r>
            <a:r>
              <a:rPr kumimoji="1" lang="zh-CN" altLang="en-US" dirty="0">
                <a:solidFill>
                  <a:srgbClr val="1A6299"/>
                </a:solidFill>
                <a:latin typeface="Times New Roman" panose="02020603050405020304" pitchFamily="18" charset="0"/>
                <a:cs typeface="Times New Roman" panose="02020603050405020304" pitchFamily="18" charset="0"/>
              </a:rPr>
              <a:t> </a:t>
            </a:r>
            <a:r>
              <a:rPr kumimoji="1" lang="en" altLang="zh-CN" dirty="0">
                <a:solidFill>
                  <a:srgbClr val="1A6299"/>
                </a:solidFill>
                <a:latin typeface="Times New Roman" panose="02020603050405020304" pitchFamily="18" charset="0"/>
                <a:cs typeface="Times New Roman" panose="02020603050405020304" pitchFamily="18" charset="0"/>
              </a:rPr>
              <a:t>controller</a:t>
            </a:r>
            <a:r>
              <a:rPr kumimoji="1" lang="en-US" altLang="zh-CN" dirty="0">
                <a:latin typeface="Times New Roman" panose="02020603050405020304" pitchFamily="18" charset="0"/>
                <a:cs typeface="Times New Roman" panose="02020603050405020304" pitchFamily="18" charset="0"/>
              </a:rPr>
              <a:t>:multidimensional</a:t>
            </a:r>
          </a:p>
          <a:p>
            <a:r>
              <a:rPr kumimoji="1" lang="en-US" altLang="zh-CN" dirty="0">
                <a:latin typeface="Times New Roman" panose="02020603050405020304" pitchFamily="18" charset="0"/>
                <a:cs typeface="Times New Roman" panose="02020603050405020304" pitchFamily="18" charset="0"/>
              </a:rPr>
              <a:t>resource allocation on the RAN side and task scheduling among</a:t>
            </a:r>
          </a:p>
          <a:p>
            <a:r>
              <a:rPr kumimoji="1" lang="en-US" altLang="zh-CN" dirty="0">
                <a:latin typeface="Times New Roman" panose="02020603050405020304" pitchFamily="18" charset="0"/>
                <a:cs typeface="Times New Roman" panose="02020603050405020304" pitchFamily="18" charset="0"/>
              </a:rPr>
              <a:t>heterogeneous BSs.</a:t>
            </a:r>
            <a:endParaRPr kumimoji="1" lang="zh-CN" altLang="en-US" dirty="0"/>
          </a:p>
        </p:txBody>
      </p:sp>
    </p:spTree>
    <p:extLst>
      <p:ext uri="{BB962C8B-B14F-4D97-AF65-F5344CB8AC3E}">
        <p14:creationId xmlns:p14="http://schemas.microsoft.com/office/powerpoint/2010/main" val="144305188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F822423-96E2-C34A-A6D8-9CAF320DA598}"/>
              </a:ext>
            </a:extLst>
          </p:cNvPr>
          <p:cNvPicPr>
            <a:picLocks noChangeAspect="1"/>
          </p:cNvPicPr>
          <p:nvPr/>
        </p:nvPicPr>
        <p:blipFill>
          <a:blip r:embed="rId3"/>
          <a:stretch>
            <a:fillRect/>
          </a:stretch>
        </p:blipFill>
        <p:spPr>
          <a:xfrm>
            <a:off x="3193192" y="832719"/>
            <a:ext cx="8838170" cy="5532290"/>
          </a:xfrm>
          <a:prstGeom prst="rect">
            <a:avLst/>
          </a:prstGeom>
        </p:spPr>
      </p:pic>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   </a:t>
            </a:r>
            <a:r>
              <a:rPr lang="en" altLang="zh-CN" sz="2600" b="1" dirty="0">
                <a:solidFill>
                  <a:sysClr val="windowText" lastClr="000000"/>
                </a:solidFill>
                <a:latin typeface="Arial" panose="020B0604020202090204"/>
                <a:ea typeface="微软雅黑" panose="020B0503020204020204" pitchFamily="34" charset="-122"/>
              </a:rPr>
              <a:t>System model</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1" name="文本框 30">
            <a:extLst>
              <a:ext uri="{FF2B5EF4-FFF2-40B4-BE49-F238E27FC236}">
                <a16:creationId xmlns:a16="http://schemas.microsoft.com/office/drawing/2014/main" id="{4F86699C-96EA-3A45-944D-FCF98AB9588F}"/>
              </a:ext>
            </a:extLst>
          </p:cNvPr>
          <p:cNvSpPr txBox="1"/>
          <p:nvPr/>
        </p:nvSpPr>
        <p:spPr>
          <a:xfrm>
            <a:off x="690949" y="1035519"/>
            <a:ext cx="4004619" cy="769441"/>
          </a:xfrm>
          <a:prstGeom prst="rect">
            <a:avLst/>
          </a:prstGeom>
          <a:noFill/>
        </p:spPr>
        <p:txBody>
          <a:bodyPr wrap="square" rtlCol="0">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en" altLang="zh-CN" sz="2000" b="0" i="0" dirty="0">
                <a:effectLst/>
                <a:latin typeface="Times New Roman" panose="02020603050405020304" pitchFamily="18" charset="0"/>
                <a:cs typeface="Times New Roman" panose="02020603050405020304" pitchFamily="18" charset="0"/>
              </a:rPr>
              <a:t>RAN Slicing Framework</a:t>
            </a:r>
          </a:p>
          <a:p>
            <a:pPr marL="0" lvl="2" indent="-285750" defTabSz="0">
              <a:spcBef>
                <a:spcPct val="20000"/>
              </a:spcBef>
              <a:buClr>
                <a:schemeClr val="accent6">
                  <a:lumMod val="75000"/>
                </a:schemeClr>
              </a:buClr>
              <a:buSzPct val="110000"/>
              <a:buFont typeface="Wingdings" panose="05000000000000000000" pitchFamily="2" charset="2"/>
              <a:buChar char="v"/>
            </a:pPr>
            <a:endParaRPr lang="en-US" altLang="zh-CN" sz="2000" b="0" i="0" dirty="0">
              <a:effectLst/>
              <a:latin typeface="SimSun" panose="02010600030101010101" pitchFamily="2" charset="-122"/>
              <a:ea typeface="SimSun" panose="02010600030101010101" pitchFamily="2" charset="-122"/>
            </a:endParaRPr>
          </a:p>
        </p:txBody>
      </p:sp>
      <p:sp>
        <p:nvSpPr>
          <p:cNvPr id="3" name="文本框 2">
            <a:extLst>
              <a:ext uri="{FF2B5EF4-FFF2-40B4-BE49-F238E27FC236}">
                <a16:creationId xmlns:a16="http://schemas.microsoft.com/office/drawing/2014/main" id="{D1745385-A540-DC45-A99F-0BF9D51A6E9E}"/>
              </a:ext>
            </a:extLst>
          </p:cNvPr>
          <p:cNvSpPr txBox="1"/>
          <p:nvPr/>
        </p:nvSpPr>
        <p:spPr>
          <a:xfrm>
            <a:off x="554589" y="1781549"/>
            <a:ext cx="3492742" cy="1883657"/>
          </a:xfrm>
          <a:prstGeom prst="rect">
            <a:avLst/>
          </a:prstGeom>
          <a:noFill/>
        </p:spPr>
        <p:txBody>
          <a:bodyPr wrap="square" rtlCol="0">
            <a:spAutoFit/>
          </a:bodyPr>
          <a:lstStyle/>
          <a:p>
            <a:pPr>
              <a:lnSpc>
                <a:spcPct val="150000"/>
              </a:lnSpc>
            </a:pPr>
            <a:r>
              <a:rPr kumimoji="1" lang="en" altLang="zh-CN" sz="2000" dirty="0">
                <a:latin typeface="Times New Roman" panose="02020603050405020304" pitchFamily="18" charset="0"/>
                <a:cs typeface="Times New Roman" panose="02020603050405020304" pitchFamily="18" charset="0"/>
              </a:rPr>
              <a:t>slices 1</a:t>
            </a:r>
            <a:r>
              <a:rPr kumimoji="1" lang="zh-CN" altLang="en-US" sz="2000" dirty="0">
                <a:latin typeface="Times New Roman" panose="02020603050405020304" pitchFamily="18" charset="0"/>
                <a:cs typeface="Times New Roman" panose="02020603050405020304" pitchFamily="18" charset="0"/>
              </a:rPr>
              <a:t>（</a:t>
            </a:r>
            <a:r>
              <a:rPr kumimoji="1" lang="en" altLang="zh-CN" sz="2000" dirty="0">
                <a:solidFill>
                  <a:srgbClr val="1A6299"/>
                </a:solidFill>
                <a:latin typeface="Times New Roman" panose="02020603050405020304" pitchFamily="18" charset="0"/>
                <a:cs typeface="Times New Roman" panose="02020603050405020304" pitchFamily="18" charset="0"/>
              </a:rPr>
              <a:t>delay-sensitive</a:t>
            </a:r>
            <a:r>
              <a:rPr kumimoji="1" lang="zh-CN" altLang="en-US" sz="2000" dirty="0">
                <a:latin typeface="Times New Roman" panose="02020603050405020304" pitchFamily="18" charset="0"/>
                <a:cs typeface="Times New Roman" panose="02020603050405020304" pitchFamily="18" charset="0"/>
              </a:rPr>
              <a:t>）</a:t>
            </a:r>
            <a:r>
              <a:rPr kumimoji="1" lang="en-US" altLang="zh-CN" sz="2000" dirty="0">
                <a:latin typeface="Times New Roman" panose="02020603050405020304" pitchFamily="18" charset="0"/>
                <a:cs typeface="Times New Roman" panose="02020603050405020304" pitchFamily="18" charset="0"/>
              </a:rPr>
              <a:t>:</a:t>
            </a:r>
          </a:p>
          <a:p>
            <a:pPr>
              <a:lnSpc>
                <a:spcPct val="150000"/>
              </a:lnSpc>
            </a:pPr>
            <a:r>
              <a:rPr kumimoji="1" lang="en" altLang="zh-CN" sz="2000" dirty="0">
                <a:latin typeface="Times New Roman" panose="02020603050405020304" pitchFamily="18" charset="0"/>
                <a:cs typeface="Times New Roman" panose="02020603050405020304" pitchFamily="18" charset="0"/>
              </a:rPr>
              <a:t>satellite, ground and drone BS</a:t>
            </a:r>
          </a:p>
          <a:p>
            <a:pPr>
              <a:lnSpc>
                <a:spcPct val="150000"/>
              </a:lnSpc>
            </a:pPr>
            <a:r>
              <a:rPr kumimoji="1" lang="en" altLang="zh-CN" sz="2000" dirty="0">
                <a:latin typeface="Times New Roman" panose="02020603050405020304" pitchFamily="18" charset="0"/>
                <a:cs typeface="Times New Roman" panose="02020603050405020304" pitchFamily="18" charset="0"/>
              </a:rPr>
              <a:t>slices </a:t>
            </a:r>
            <a:r>
              <a:rPr kumimoji="1" lang="en-US" altLang="zh-CN" sz="2000" dirty="0">
                <a:latin typeface="Times New Roman" panose="02020603050405020304" pitchFamily="18" charset="0"/>
                <a:cs typeface="Times New Roman" panose="02020603050405020304" pitchFamily="18" charset="0"/>
              </a:rPr>
              <a:t>2</a:t>
            </a:r>
            <a:r>
              <a:rPr kumimoji="1" lang="zh-CN" altLang="en-US" sz="2000" dirty="0">
                <a:latin typeface="Times New Roman" panose="02020603050405020304" pitchFamily="18" charset="0"/>
                <a:cs typeface="Times New Roman" panose="02020603050405020304" pitchFamily="18" charset="0"/>
              </a:rPr>
              <a:t>（</a:t>
            </a:r>
            <a:r>
              <a:rPr kumimoji="1" lang="en" altLang="zh-CN" sz="2000" dirty="0">
                <a:solidFill>
                  <a:srgbClr val="1A6299"/>
                </a:solidFill>
                <a:latin typeface="Times New Roman" panose="02020603050405020304" pitchFamily="18" charset="0"/>
                <a:cs typeface="Times New Roman" panose="02020603050405020304" pitchFamily="18" charset="0"/>
              </a:rPr>
              <a:t>delay-tolerant</a:t>
            </a:r>
            <a:r>
              <a:rPr kumimoji="1" lang="zh-CN" altLang="en-US" sz="2000" dirty="0">
                <a:latin typeface="Times New Roman" panose="02020603050405020304" pitchFamily="18" charset="0"/>
                <a:cs typeface="Times New Roman" panose="02020603050405020304" pitchFamily="18" charset="0"/>
              </a:rPr>
              <a:t>）</a:t>
            </a:r>
            <a:r>
              <a:rPr kumimoji="1" lang="en-US" altLang="zh-CN" sz="2000" dirty="0">
                <a:latin typeface="Times New Roman" panose="02020603050405020304" pitchFamily="18" charset="0"/>
                <a:cs typeface="Times New Roman" panose="02020603050405020304" pitchFamily="18" charset="0"/>
              </a:rPr>
              <a:t>:</a:t>
            </a:r>
          </a:p>
          <a:p>
            <a:pPr>
              <a:lnSpc>
                <a:spcPct val="150000"/>
              </a:lnSpc>
            </a:pPr>
            <a:r>
              <a:rPr kumimoji="1" lang="en" altLang="zh-CN" sz="2000" dirty="0">
                <a:latin typeface="Times New Roman" panose="02020603050405020304" pitchFamily="18" charset="0"/>
                <a:cs typeface="Times New Roman" panose="02020603050405020304" pitchFamily="18" charset="0"/>
              </a:rPr>
              <a:t>satellite, ground and drone BS</a:t>
            </a:r>
            <a:endParaRPr kumimoji="1" lang="zh-CN" altLang="en-US" sz="20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0CD47F69-4051-1B4B-8AF7-E83E13DC2201}"/>
              </a:ext>
            </a:extLst>
          </p:cNvPr>
          <p:cNvSpPr txBox="1"/>
          <p:nvPr/>
        </p:nvSpPr>
        <p:spPr>
          <a:xfrm>
            <a:off x="592554" y="3901723"/>
            <a:ext cx="2395207" cy="1883657"/>
          </a:xfrm>
          <a:prstGeom prst="rect">
            <a:avLst/>
          </a:prstGeom>
          <a:noFill/>
        </p:spPr>
        <p:txBody>
          <a:bodyPr wrap="none" rtlCol="0">
            <a:spAutoFit/>
          </a:bodyPr>
          <a:lstStyle/>
          <a:p>
            <a:pPr>
              <a:lnSpc>
                <a:spcPct val="150000"/>
              </a:lnSpc>
            </a:pPr>
            <a:r>
              <a:rPr kumimoji="1" lang="en" altLang="zh-CN" sz="2000" dirty="0">
                <a:latin typeface="Times New Roman" panose="02020603050405020304" pitchFamily="18" charset="0"/>
                <a:cs typeface="Times New Roman" panose="02020603050405020304" pitchFamily="18" charset="0"/>
              </a:rPr>
              <a:t>Slicing window</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 altLang="zh-CN" sz="2000" dirty="0">
                <a:latin typeface="Times New Roman" panose="02020603050405020304" pitchFamily="18" charset="0"/>
                <a:cs typeface="Times New Roman" panose="02020603050405020304" pitchFamily="18" charset="0"/>
              </a:rPr>
              <a:t>w </a:t>
            </a:r>
          </a:p>
          <a:p>
            <a:pPr>
              <a:lnSpc>
                <a:spcPct val="150000"/>
              </a:lnSpc>
            </a:pPr>
            <a:r>
              <a:rPr kumimoji="1" lang="en" altLang="zh-CN" sz="2000" dirty="0">
                <a:latin typeface="Times New Roman" panose="02020603050405020304" pitchFamily="18" charset="0"/>
                <a:cs typeface="Times New Roman" panose="02020603050405020304" pitchFamily="18" charset="0"/>
              </a:rPr>
              <a:t>Duration:</a:t>
            </a:r>
            <a:r>
              <a:rPr kumimoji="1" lang="zh-CN" altLang="en-US" sz="2000" dirty="0">
                <a:latin typeface="Times New Roman" panose="02020603050405020304" pitchFamily="18" charset="0"/>
                <a:cs typeface="Times New Roman" panose="02020603050405020304" pitchFamily="18" charset="0"/>
              </a:rPr>
              <a:t> </a:t>
            </a:r>
            <a:r>
              <a:rPr kumimoji="1" lang="en" altLang="zh-CN" sz="2000" dirty="0">
                <a:latin typeface="Times New Roman" panose="02020603050405020304" pitchFamily="18" charset="0"/>
                <a:cs typeface="Times New Roman" panose="02020603050405020304" pitchFamily="18" charset="0"/>
              </a:rPr>
              <a:t>f(w)</a:t>
            </a:r>
          </a:p>
          <a:p>
            <a:pPr>
              <a:lnSpc>
                <a:spcPct val="150000"/>
              </a:lnSpc>
            </a:pPr>
            <a:r>
              <a:rPr kumimoji="1" lang="en" altLang="zh-CN" sz="2000" dirty="0">
                <a:latin typeface="Times New Roman" panose="02020603050405020304" pitchFamily="18" charset="0"/>
                <a:cs typeface="Times New Roman" panose="02020603050405020304" pitchFamily="18" charset="0"/>
              </a:rPr>
              <a:t>Subchannels: </a:t>
            </a:r>
            <a:r>
              <a:rPr kumimoji="1" lang="en" altLang="zh-CN" sz="2000" dirty="0" err="1">
                <a:latin typeface="Times New Roman" panose="02020603050405020304" pitchFamily="18" charset="0"/>
                <a:cs typeface="Times New Roman" panose="02020603050405020304" pitchFamily="18" charset="0"/>
              </a:rPr>
              <a:t>cj</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 </a:t>
            </a:r>
            <a:r>
              <a:rPr kumimoji="1" lang="en" altLang="zh-CN" sz="2000" dirty="0" err="1">
                <a:latin typeface="Times New Roman" panose="02020603050405020304" pitchFamily="18" charset="0"/>
                <a:cs typeface="Times New Roman" panose="02020603050405020304" pitchFamily="18" charset="0"/>
              </a:rPr>
              <a:t>cj,o</a:t>
            </a:r>
            <a:r>
              <a:rPr kumimoji="1" lang="en" altLang="zh-CN" sz="2000" dirty="0">
                <a:latin typeface="Times New Roman" panose="02020603050405020304" pitchFamily="18" charset="0"/>
                <a:cs typeface="Times New Roman" panose="02020603050405020304" pitchFamily="18" charset="0"/>
              </a:rPr>
              <a:t> </a:t>
            </a:r>
          </a:p>
          <a:p>
            <a:pPr>
              <a:lnSpc>
                <a:spcPct val="150000"/>
              </a:lnSpc>
            </a:pPr>
            <a:r>
              <a:rPr kumimoji="1" lang="en" altLang="zh-CN" sz="2000" dirty="0">
                <a:latin typeface="Times New Roman" panose="02020603050405020304" pitchFamily="18" charset="0"/>
                <a:cs typeface="Times New Roman" panose="02020603050405020304" pitchFamily="18" charset="0"/>
              </a:rPr>
              <a:t>VM instances: </a:t>
            </a:r>
            <a:r>
              <a:rPr kumimoji="1" lang="en" altLang="zh-CN" sz="2000" dirty="0" err="1">
                <a:latin typeface="Times New Roman" panose="02020603050405020304" pitchFamily="18" charset="0"/>
                <a:cs typeface="Times New Roman" panose="02020603050405020304" pitchFamily="18" charset="0"/>
              </a:rPr>
              <a:t>sj</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sj,o</a:t>
            </a:r>
            <a:endParaRPr kumimoji="1" lang="en"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0490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78DB780-B437-AE47-9AA0-1B4E5B2D5A7D}"/>
              </a:ext>
            </a:extLst>
          </p:cNvPr>
          <p:cNvPicPr>
            <a:picLocks noChangeAspect="1"/>
          </p:cNvPicPr>
          <p:nvPr/>
        </p:nvPicPr>
        <p:blipFill>
          <a:blip r:embed="rId3"/>
          <a:stretch>
            <a:fillRect/>
          </a:stretch>
        </p:blipFill>
        <p:spPr>
          <a:xfrm>
            <a:off x="2277918" y="4647773"/>
            <a:ext cx="5211453" cy="1536212"/>
          </a:xfrm>
          <a:prstGeom prst="rect">
            <a:avLst/>
          </a:prstGeom>
        </p:spPr>
      </p:pic>
      <p:pic>
        <p:nvPicPr>
          <p:cNvPr id="4" name="图片 3">
            <a:extLst>
              <a:ext uri="{FF2B5EF4-FFF2-40B4-BE49-F238E27FC236}">
                <a16:creationId xmlns:a16="http://schemas.microsoft.com/office/drawing/2014/main" id="{9494AE33-CF75-B84C-8308-48E67F5E5D40}"/>
              </a:ext>
            </a:extLst>
          </p:cNvPr>
          <p:cNvPicPr>
            <a:picLocks noChangeAspect="1"/>
          </p:cNvPicPr>
          <p:nvPr/>
        </p:nvPicPr>
        <p:blipFill>
          <a:blip r:embed="rId4"/>
          <a:stretch>
            <a:fillRect/>
          </a:stretch>
        </p:blipFill>
        <p:spPr>
          <a:xfrm>
            <a:off x="9339739" y="1206551"/>
            <a:ext cx="2730500" cy="1993900"/>
          </a:xfrm>
          <a:prstGeom prst="rect">
            <a:avLst/>
          </a:prstGeom>
        </p:spPr>
      </p:pic>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   </a:t>
            </a:r>
            <a:r>
              <a:rPr lang="en" altLang="zh-CN" sz="2600" b="1" dirty="0">
                <a:solidFill>
                  <a:sysClr val="windowText" lastClr="000000"/>
                </a:solidFill>
                <a:latin typeface="Arial" panose="020B0604020202090204"/>
                <a:ea typeface="微软雅黑" panose="020B0503020204020204" pitchFamily="34" charset="-122"/>
              </a:rPr>
              <a:t>System model</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1" name="文本框 30">
            <a:extLst>
              <a:ext uri="{FF2B5EF4-FFF2-40B4-BE49-F238E27FC236}">
                <a16:creationId xmlns:a16="http://schemas.microsoft.com/office/drawing/2014/main" id="{4F86699C-96EA-3A45-944D-FCF98AB9588F}"/>
              </a:ext>
            </a:extLst>
          </p:cNvPr>
          <p:cNvSpPr txBox="1"/>
          <p:nvPr/>
        </p:nvSpPr>
        <p:spPr>
          <a:xfrm>
            <a:off x="690949" y="1035519"/>
            <a:ext cx="4004619" cy="400110"/>
          </a:xfrm>
          <a:prstGeom prst="rect">
            <a:avLst/>
          </a:prstGeom>
          <a:noFill/>
        </p:spPr>
        <p:txBody>
          <a:bodyPr wrap="square" rtlCol="0">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en" altLang="zh-CN" sz="2000" b="0" i="0" dirty="0">
                <a:effectLst/>
                <a:latin typeface="Times New Roman" panose="02020603050405020304" pitchFamily="18" charset="0"/>
                <a:cs typeface="Times New Roman" panose="02020603050405020304" pitchFamily="18" charset="0"/>
              </a:rPr>
              <a:t>Communication Model</a:t>
            </a:r>
          </a:p>
        </p:txBody>
      </p:sp>
      <p:sp>
        <p:nvSpPr>
          <p:cNvPr id="3" name="文本框 2">
            <a:extLst>
              <a:ext uri="{FF2B5EF4-FFF2-40B4-BE49-F238E27FC236}">
                <a16:creationId xmlns:a16="http://schemas.microsoft.com/office/drawing/2014/main" id="{D1745385-A540-DC45-A99F-0BF9D51A6E9E}"/>
              </a:ext>
            </a:extLst>
          </p:cNvPr>
          <p:cNvSpPr txBox="1"/>
          <p:nvPr/>
        </p:nvSpPr>
        <p:spPr>
          <a:xfrm>
            <a:off x="851338" y="1447249"/>
            <a:ext cx="9315125" cy="498663"/>
          </a:xfrm>
          <a:prstGeom prst="rect">
            <a:avLst/>
          </a:prstGeom>
          <a:noFill/>
        </p:spPr>
        <p:txBody>
          <a:bodyPr wrap="square" rtlCol="0">
            <a:spAutoFit/>
          </a:bodyPr>
          <a:lstStyle/>
          <a:p>
            <a:pPr>
              <a:lnSpc>
                <a:spcPct val="150000"/>
              </a:lnSpc>
            </a:pPr>
            <a:r>
              <a:rPr kumimoji="1" lang="en" altLang="zh-CN" sz="2000" dirty="0">
                <a:latin typeface="Times New Roman" panose="02020603050405020304" pitchFamily="18" charset="0"/>
                <a:cs typeface="Times New Roman" panose="02020603050405020304" pitchFamily="18" charset="0"/>
              </a:rPr>
              <a:t>The uplink transmission rate when vehicle</a:t>
            </a:r>
            <a:r>
              <a:rPr kumimoji="1" lang="zh-CN" altLang="en-US" sz="2000" dirty="0">
                <a:latin typeface="Times New Roman" panose="02020603050405020304" pitchFamily="18" charset="0"/>
                <a:cs typeface="Times New Roman" panose="02020603050405020304" pitchFamily="18" charset="0"/>
              </a:rPr>
              <a:t> </a:t>
            </a:r>
            <a:r>
              <a:rPr kumimoji="1" lang="en" altLang="zh-CN" sz="2000" dirty="0" err="1">
                <a:latin typeface="Times New Roman" panose="02020603050405020304" pitchFamily="18" charset="0"/>
                <a:cs typeface="Times New Roman" panose="02020603050405020304" pitchFamily="18" charset="0"/>
              </a:rPr>
              <a:t>i</a:t>
            </a:r>
            <a:r>
              <a:rPr kumimoji="1" lang="en" altLang="zh-CN" sz="2000" dirty="0">
                <a:latin typeface="Times New Roman" panose="02020603050405020304" pitchFamily="18" charset="0"/>
                <a:cs typeface="Times New Roman" panose="02020603050405020304" pitchFamily="18" charset="0"/>
              </a:rPr>
              <a:t> submits task m to BS j is calculated </a:t>
            </a:r>
            <a:r>
              <a:rPr kumimoji="1" lang="en-US" altLang="zh-CN" sz="2000" dirty="0">
                <a:latin typeface="Times New Roman" panose="02020603050405020304" pitchFamily="18" charset="0"/>
                <a:cs typeface="Times New Roman" panose="02020603050405020304" pitchFamily="18" charset="0"/>
              </a:rPr>
              <a:t>as</a:t>
            </a:r>
            <a:endParaRPr kumimoji="1" lang="zh-CN" altLang="en-US" sz="20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0CD47F69-4051-1B4B-8AF7-E83E13DC2201}"/>
              </a:ext>
            </a:extLst>
          </p:cNvPr>
          <p:cNvSpPr txBox="1"/>
          <p:nvPr/>
        </p:nvSpPr>
        <p:spPr>
          <a:xfrm>
            <a:off x="791162" y="3715119"/>
            <a:ext cx="8917149" cy="960328"/>
          </a:xfrm>
          <a:prstGeom prst="rect">
            <a:avLst/>
          </a:prstGeom>
          <a:noFill/>
        </p:spPr>
        <p:txBody>
          <a:bodyPr wrap="square" rtlCol="0">
            <a:spAutoFit/>
          </a:bodyPr>
          <a:lstStyle/>
          <a:p>
            <a:pPr>
              <a:lnSpc>
                <a:spcPct val="150000"/>
              </a:lnSpc>
            </a:pPr>
            <a:r>
              <a:rPr kumimoji="1" lang="en" altLang="zh-CN" sz="2000" dirty="0">
                <a:latin typeface="Times New Roman" panose="02020603050405020304" pitchFamily="18" charset="0"/>
                <a:cs typeface="Times New Roman" panose="02020603050405020304" pitchFamily="18" charset="0"/>
              </a:rPr>
              <a:t>The downlink transmission rate of transferring the computational result of task m from BS </a:t>
            </a:r>
            <a:r>
              <a:rPr kumimoji="1" lang="en-US" altLang="zh-CN" sz="2000" dirty="0">
                <a:latin typeface="Times New Roman" panose="02020603050405020304" pitchFamily="18" charset="0"/>
                <a:cs typeface="Times New Roman" panose="02020603050405020304" pitchFamily="18" charset="0"/>
              </a:rPr>
              <a:t>j</a:t>
            </a:r>
            <a:r>
              <a:rPr kumimoji="1" lang="zh-CN" altLang="en-US" sz="2000" dirty="0">
                <a:latin typeface="Times New Roman" panose="02020603050405020304" pitchFamily="18" charset="0"/>
                <a:cs typeface="Times New Roman" panose="02020603050405020304" pitchFamily="18" charset="0"/>
              </a:rPr>
              <a:t> </a:t>
            </a:r>
            <a:r>
              <a:rPr kumimoji="1" lang="en" altLang="zh-CN" sz="2000" dirty="0">
                <a:latin typeface="Times New Roman" panose="02020603050405020304" pitchFamily="18" charset="0"/>
                <a:cs typeface="Times New Roman" panose="02020603050405020304" pitchFamily="18" charset="0"/>
              </a:rPr>
              <a:t>to vehicle </a:t>
            </a:r>
            <a:r>
              <a:rPr kumimoji="1" lang="en" altLang="zh-CN" sz="2000" dirty="0" err="1">
                <a:latin typeface="Times New Roman" panose="02020603050405020304" pitchFamily="18" charset="0"/>
                <a:cs typeface="Times New Roman" panose="02020603050405020304" pitchFamily="18" charset="0"/>
              </a:rPr>
              <a:t>i</a:t>
            </a:r>
            <a:r>
              <a:rPr kumimoji="1" lang="en" altLang="zh-CN" sz="2000" dirty="0">
                <a:latin typeface="Times New Roman" panose="02020603050405020304" pitchFamily="18" charset="0"/>
                <a:cs typeface="Times New Roman" panose="02020603050405020304" pitchFamily="18" charset="0"/>
              </a:rPr>
              <a:t> is calculated</a:t>
            </a:r>
            <a:r>
              <a:rPr kumimoji="1" lang="zh-CN" altLang="en-US" sz="2000" dirty="0">
                <a:latin typeface="Times New Roman" panose="02020603050405020304" pitchFamily="18" charset="0"/>
                <a:cs typeface="Times New Roman" panose="02020603050405020304" pitchFamily="18" charset="0"/>
              </a:rPr>
              <a:t> </a:t>
            </a:r>
            <a:r>
              <a:rPr kumimoji="1" lang="en" altLang="zh-CN" sz="2000" dirty="0">
                <a:latin typeface="Times New Roman" panose="02020603050405020304" pitchFamily="18" charset="0"/>
                <a:cs typeface="Times New Roman" panose="02020603050405020304" pitchFamily="18" charset="0"/>
              </a:rPr>
              <a:t>as</a:t>
            </a:r>
          </a:p>
        </p:txBody>
      </p:sp>
      <p:pic>
        <p:nvPicPr>
          <p:cNvPr id="5" name="图片 4">
            <a:extLst>
              <a:ext uri="{FF2B5EF4-FFF2-40B4-BE49-F238E27FC236}">
                <a16:creationId xmlns:a16="http://schemas.microsoft.com/office/drawing/2014/main" id="{BE43D123-DE4C-B647-A2C7-DD1344203022}"/>
              </a:ext>
            </a:extLst>
          </p:cNvPr>
          <p:cNvPicPr>
            <a:picLocks noChangeAspect="1"/>
          </p:cNvPicPr>
          <p:nvPr/>
        </p:nvPicPr>
        <p:blipFill>
          <a:blip r:embed="rId6"/>
          <a:stretch>
            <a:fillRect/>
          </a:stretch>
        </p:blipFill>
        <p:spPr>
          <a:xfrm>
            <a:off x="2105767" y="2203501"/>
            <a:ext cx="5383604" cy="1306889"/>
          </a:xfrm>
          <a:prstGeom prst="rect">
            <a:avLst/>
          </a:prstGeom>
        </p:spPr>
      </p:pic>
      <p:grpSp>
        <p:nvGrpSpPr>
          <p:cNvPr id="12" name="组合 11">
            <a:extLst>
              <a:ext uri="{FF2B5EF4-FFF2-40B4-BE49-F238E27FC236}">
                <a16:creationId xmlns:a16="http://schemas.microsoft.com/office/drawing/2014/main" id="{81A4DFD1-095D-D24E-BEA4-ADFC3D0C4614}"/>
              </a:ext>
            </a:extLst>
          </p:cNvPr>
          <p:cNvGrpSpPr/>
          <p:nvPr/>
        </p:nvGrpSpPr>
        <p:grpSpPr>
          <a:xfrm>
            <a:off x="9956801" y="3725622"/>
            <a:ext cx="1534880" cy="2655080"/>
            <a:chOff x="9956801" y="3725622"/>
            <a:chExt cx="1534880" cy="2655080"/>
          </a:xfrm>
        </p:grpSpPr>
        <p:sp>
          <p:nvSpPr>
            <p:cNvPr id="10" name="矩形 9">
              <a:extLst>
                <a:ext uri="{FF2B5EF4-FFF2-40B4-BE49-F238E27FC236}">
                  <a16:creationId xmlns:a16="http://schemas.microsoft.com/office/drawing/2014/main" id="{0CE4394A-AC72-6A4A-B3A0-AAB496AC1222}"/>
                </a:ext>
              </a:extLst>
            </p:cNvPr>
            <p:cNvSpPr/>
            <p:nvPr/>
          </p:nvSpPr>
          <p:spPr>
            <a:xfrm>
              <a:off x="9956801" y="3725622"/>
              <a:ext cx="1496376" cy="2655080"/>
            </a:xfrm>
            <a:prstGeom prst="rect">
              <a:avLst/>
            </a:prstGeom>
            <a:solidFill>
              <a:srgbClr val="EAF6F0"/>
            </a:solidFill>
            <a:ln>
              <a:solidFill>
                <a:srgbClr val="EAF6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8" name="图片 7">
              <a:extLst>
                <a:ext uri="{FF2B5EF4-FFF2-40B4-BE49-F238E27FC236}">
                  <a16:creationId xmlns:a16="http://schemas.microsoft.com/office/drawing/2014/main" id="{9E91B5EF-86E7-934F-A946-1AC193593A12}"/>
                </a:ext>
              </a:extLst>
            </p:cNvPr>
            <p:cNvPicPr>
              <a:picLocks noChangeAspect="1"/>
            </p:cNvPicPr>
            <p:nvPr/>
          </p:nvPicPr>
          <p:blipFill rotWithShape="1">
            <a:blip r:embed="rId7"/>
            <a:srcRect l="11066" r="10367" b="2426"/>
            <a:stretch/>
          </p:blipFill>
          <p:spPr>
            <a:xfrm>
              <a:off x="10217715" y="3889582"/>
              <a:ext cx="986972" cy="2327161"/>
            </a:xfrm>
            <a:prstGeom prst="rect">
              <a:avLst/>
            </a:prstGeom>
          </p:spPr>
        </p:pic>
        <p:sp>
          <p:nvSpPr>
            <p:cNvPr id="9" name="矩形 8">
              <a:extLst>
                <a:ext uri="{FF2B5EF4-FFF2-40B4-BE49-F238E27FC236}">
                  <a16:creationId xmlns:a16="http://schemas.microsoft.com/office/drawing/2014/main" id="{A0C2ED6C-AF95-194A-B17A-35B5C0D7DAE1}"/>
                </a:ext>
              </a:extLst>
            </p:cNvPr>
            <p:cNvSpPr/>
            <p:nvPr/>
          </p:nvSpPr>
          <p:spPr>
            <a:xfrm rot="2603725">
              <a:off x="10325860" y="4001330"/>
              <a:ext cx="149132" cy="669925"/>
            </a:xfrm>
            <a:prstGeom prst="rect">
              <a:avLst/>
            </a:prstGeom>
            <a:solidFill>
              <a:srgbClr val="EAF6F0"/>
            </a:solidFill>
            <a:ln>
              <a:solidFill>
                <a:srgbClr val="EAF6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BFB370EF-3A7F-5E44-A22F-5309D0ADE118}"/>
                </a:ext>
              </a:extLst>
            </p:cNvPr>
            <p:cNvSpPr/>
            <p:nvPr/>
          </p:nvSpPr>
          <p:spPr>
            <a:xfrm rot="7774117">
              <a:off x="10887807" y="3815756"/>
              <a:ext cx="230596" cy="977153"/>
            </a:xfrm>
            <a:prstGeom prst="rect">
              <a:avLst/>
            </a:prstGeom>
            <a:solidFill>
              <a:srgbClr val="EAF6F0"/>
            </a:solidFill>
            <a:ln>
              <a:solidFill>
                <a:srgbClr val="EAF6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1" name="上下箭头 10">
            <a:extLst>
              <a:ext uri="{FF2B5EF4-FFF2-40B4-BE49-F238E27FC236}">
                <a16:creationId xmlns:a16="http://schemas.microsoft.com/office/drawing/2014/main" id="{2F7C8AB2-96E1-194D-94C6-1BA372799A7F}"/>
              </a:ext>
            </a:extLst>
          </p:cNvPr>
          <p:cNvSpPr/>
          <p:nvPr/>
        </p:nvSpPr>
        <p:spPr>
          <a:xfrm>
            <a:off x="10478471" y="3274538"/>
            <a:ext cx="390737" cy="80013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40384271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105708</TotalTime>
  <Words>3298</Words>
  <Application>Microsoft Macintosh PowerPoint</Application>
  <PresentationFormat>宽屏</PresentationFormat>
  <Paragraphs>295</Paragraphs>
  <Slides>18</Slides>
  <Notes>18</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18</vt:i4>
      </vt:variant>
    </vt:vector>
  </HeadingPairs>
  <TitlesOfParts>
    <vt:vector size="32" baseType="lpstr">
      <vt:lpstr>-apple-system</vt:lpstr>
      <vt:lpstr>等线</vt:lpstr>
      <vt:lpstr>等线 Light</vt:lpstr>
      <vt:lpstr>SimSun</vt:lpstr>
      <vt:lpstr>微软雅黑</vt:lpstr>
      <vt:lpstr>微软雅黑</vt:lpstr>
      <vt:lpstr>Söhne</vt:lpstr>
      <vt:lpstr>Arial</vt:lpstr>
      <vt:lpstr>Calibri</vt:lpstr>
      <vt:lpstr>Calibri Light</vt:lpstr>
      <vt:lpstr>Times New Roman</vt:lpstr>
      <vt:lpstr>Wingdings</vt:lpstr>
      <vt:lpstr>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谭 晶晶</dc:creator>
  <cp:lastModifiedBy>M16997</cp:lastModifiedBy>
  <cp:revision>1644</cp:revision>
  <dcterms:created xsi:type="dcterms:W3CDTF">2021-12-22T05:58:40Z</dcterms:created>
  <dcterms:modified xsi:type="dcterms:W3CDTF">2024-04-11T08:04:24Z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2052-3.9.5.6394</vt:lpwstr>
  </property>
</Properties>
</file>