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43" r:id="rId4"/>
    <p:sldId id="3630" r:id="rId6"/>
    <p:sldId id="3615" r:id="rId7"/>
    <p:sldId id="3623" r:id="rId8"/>
    <p:sldId id="3684" r:id="rId9"/>
    <p:sldId id="3701" r:id="rId10"/>
    <p:sldId id="3642" r:id="rId11"/>
    <p:sldId id="3625" r:id="rId12"/>
    <p:sldId id="3632" r:id="rId13"/>
    <p:sldId id="3643" r:id="rId14"/>
    <p:sldId id="3653" r:id="rId15"/>
    <p:sldId id="3626" r:id="rId16"/>
    <p:sldId id="3654" r:id="rId17"/>
    <p:sldId id="3696" r:id="rId18"/>
    <p:sldId id="3627" r:id="rId19"/>
    <p:sldId id="3609" r:id="rId20"/>
    <p:sldId id="3645"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啸楠 王" initials="啸王"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56" autoAdjust="0"/>
    <p:restoredTop sz="86978"/>
  </p:normalViewPr>
  <p:slideViewPr>
    <p:cSldViewPr snapToGrid="0">
      <p:cViewPr varScale="1">
        <p:scale>
          <a:sx n="62" d="100"/>
          <a:sy n="62" d="100"/>
        </p:scale>
        <p:origin x="72" y="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26.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离散稀疏图可以减少计算复杂度和内存开销，因为它只需要存储非零元素，</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dirty="0">
                <a:effectLst/>
                <a:latin typeface="-apple-system"/>
                <a:sym typeface="+mn-ea"/>
              </a:rPr>
              <a:t>如图所示，两个不同情境下的时间序列在一个小窗口内看起来很相似，导致模型很难准确地预测它们不同的未来趋势。</a:t>
            </a:r>
            <a:endParaRPr lang="zh-CN" altLang="en-US" dirty="0">
              <a:effectLst/>
              <a:latin typeface="-apple-system"/>
              <a:sym typeface="+mn-ea"/>
            </a:endParaRPr>
          </a:p>
          <a:p>
            <a:pPr algn="l"/>
            <a:r>
              <a:rPr lang="zh-CN" altLang="en-US" dirty="0">
                <a:effectLst/>
                <a:latin typeface="-apple-system"/>
                <a:sym typeface="+mn-ea"/>
              </a:rPr>
              <a:t>如图所示，短期窗口内，两个相似的时间序列有着不同的趋势，无法反映它们之间的依赖关系。</a:t>
            </a:r>
            <a:endParaRPr lang="zh-CN" altLang="en-US" b="0" i="0" dirty="0">
              <a:effectLst/>
              <a:latin typeface="-apple-system"/>
            </a:endParaRPr>
          </a:p>
          <a:p>
            <a:pPr algn="l"/>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比如BERT[8]和GPT[3]是两个突出的例子，它们分别基于Transformer的编码器和解码器。</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比如BERT[8]和GPT[3]是两个突出的例子，它们分别基于Transformer的编码器和解码器。</a:t>
            </a: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在第一步输入序列段的原因是：</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r>
              <a:rPr lang="zh-CN" altLang="en-US">
                <a:sym typeface="+mn-ea"/>
              </a:rPr>
              <a:t>① 片段比单独的点更适合显式提供语义。② 因为下游 STGNN 将单个片段作为输入，所以采用序列段促进了下游模型的使用。③ 显著减少了输入到编码器的序列长度，使编码器在预训练阶段更加高效。</a:t>
            </a:r>
            <a:endParaRPr lang="zh-CN" altLang="en-U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宋体" panose="02010600030101010101" pitchFamily="2" charset="-122"/>
                <a:ea typeface="宋体" panose="02010600030101010101" pitchFamily="2" charset="-122"/>
                <a:sym typeface="+mn-ea"/>
              </a:rPr>
              <a:t>时间序列需要更长的序列来学习时序模式，因此需要使用更少的Transformer块来缓解计算和内存开销</a:t>
            </a:r>
            <a:endParaRPr lang="zh-CN" altLang="en-US"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tags" Target="../tags/tag12.xml"/><Relationship Id="rId3" Type="http://schemas.openxmlformats.org/officeDocument/2006/relationships/image" Target="../media/image14.png"/><Relationship Id="rId2" Type="http://schemas.openxmlformats.org/officeDocument/2006/relationships/tags" Target="../tags/tag1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tags" Target="../tags/tag14.xml"/><Relationship Id="rId3" Type="http://schemas.openxmlformats.org/officeDocument/2006/relationships/image" Target="../media/image16.png"/><Relationship Id="rId2" Type="http://schemas.openxmlformats.org/officeDocument/2006/relationships/tags" Target="../tags/tag13.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8.xml"/><Relationship Id="rId7" Type="http://schemas.openxmlformats.org/officeDocument/2006/relationships/image" Target="../media/image19.png"/><Relationship Id="rId6" Type="http://schemas.openxmlformats.org/officeDocument/2006/relationships/tags" Target="../tags/tag18.xml"/><Relationship Id="rId5" Type="http://schemas.openxmlformats.org/officeDocument/2006/relationships/image" Target="../media/image18.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8.xml"/><Relationship Id="rId4" Type="http://schemas.openxmlformats.org/officeDocument/2006/relationships/image" Target="../media/image20.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8.xml"/><Relationship Id="rId7" Type="http://schemas.openxmlformats.org/officeDocument/2006/relationships/image" Target="../media/image22.png"/><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21.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8.xml"/><Relationship Id="rId3" Type="http://schemas.openxmlformats.org/officeDocument/2006/relationships/image" Target="../media/image23.png"/><Relationship Id="rId2" Type="http://schemas.openxmlformats.org/officeDocument/2006/relationships/tags" Target="../tags/tag25.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file:////var/folders/6w/0ftrt2wj1sx03zt3_zycm4_c0000gn/T/com.microsoft.Powerpoint/converted_emf.emf" TargetMode="Externa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8.xml"/><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8.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tags" Target="../tags/tag6.xml"/><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8.xml"/><Relationship Id="rId3" Type="http://schemas.openxmlformats.org/officeDocument/2006/relationships/image" Target="../media/image9.png"/><Relationship Id="rId2" Type="http://schemas.openxmlformats.org/officeDocument/2006/relationships/tags" Target="../tags/tag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1.vml"/><Relationship Id="rId6" Type="http://schemas.openxmlformats.org/officeDocument/2006/relationships/slideLayout" Target="../slideLayouts/slideLayout18.xml"/><Relationship Id="rId5" Type="http://schemas.openxmlformats.org/officeDocument/2006/relationships/tags" Target="../tags/tag8.xml"/><Relationship Id="rId4" Type="http://schemas.openxmlformats.org/officeDocument/2006/relationships/image" Target="../media/image11.jpeg"/><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8.xml"/><Relationship Id="rId3" Type="http://schemas.openxmlformats.org/officeDocument/2006/relationships/tags" Target="../tags/tag9.xml"/><Relationship Id="rId2" Type="http://schemas.openxmlformats.org/officeDocument/2006/relationships/image" Target="../media/image12.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8.xml"/><Relationship Id="rId3" Type="http://schemas.openxmlformats.org/officeDocument/2006/relationships/image" Target="../media/image13.png"/><Relationship Id="rId2" Type="http://schemas.openxmlformats.org/officeDocument/2006/relationships/tags" Target="../tags/tag10.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GB" altLang="zh-CN" sz="3200" b="1" dirty="0">
                <a:latin typeface="+mj-ea"/>
                <a:ea typeface="+mj-ea"/>
              </a:rPr>
              <a:t>   </a:t>
            </a:r>
            <a:r>
              <a:rPr lang="en-US" altLang="en-GB" sz="3200" b="1" dirty="0">
                <a:latin typeface="+mj-ea"/>
                <a:ea typeface="+mj-ea"/>
              </a:rPr>
              <a:t>   </a:t>
            </a:r>
            <a:r>
              <a:rPr sz="3200" b="1" dirty="0">
                <a:latin typeface="+mj-ea"/>
                <a:ea typeface="+mj-ea"/>
              </a:rPr>
              <a:t>Large language models encode clinical </a:t>
            </a:r>
            <a:endParaRPr sz="3200" b="1" dirty="0">
              <a:latin typeface="+mj-ea"/>
              <a:ea typeface="+mj-ea"/>
            </a:endParaRPr>
          </a:p>
          <a:p>
            <a:r>
              <a:rPr lang="en-US" sz="3200" b="1" dirty="0">
                <a:latin typeface="+mj-ea"/>
                <a:ea typeface="+mj-ea"/>
              </a:rPr>
              <a:t>			  </a:t>
            </a:r>
            <a:r>
              <a:rPr sz="3200" b="1" dirty="0">
                <a:latin typeface="+mj-ea"/>
                <a:ea typeface="+mj-ea"/>
              </a:rPr>
              <a:t>knowledge</a:t>
            </a:r>
            <a:r>
              <a:rPr lang="en-US" sz="3200" b="1" dirty="0">
                <a:latin typeface="+mj-ea"/>
                <a:ea typeface="+mj-ea"/>
              </a:rPr>
              <a:t> </a:t>
            </a:r>
            <a:endParaRPr sz="3200" b="1" dirty="0">
              <a:latin typeface="+mj-ea"/>
              <a:ea typeface="+mj-ea"/>
            </a:endParaRPr>
          </a:p>
          <a:p>
            <a:pPr algn="r"/>
            <a:endParaRPr lang="en-US" altLang="zh-CN" sz="1600" b="1" dirty="0">
              <a:latin typeface="微软雅黑" panose="020B0503020204020204" pitchFamily="34" charset="-122"/>
              <a:ea typeface="微软雅黑" panose="020B0503020204020204" pitchFamily="34" charset="-122"/>
            </a:endParaRPr>
          </a:p>
          <a:p>
            <a:pPr algn="r"/>
            <a:r>
              <a:rPr lang="en-US" altLang="zh-CN" sz="1600" b="1" dirty="0">
                <a:latin typeface="微软雅黑" panose="020B0503020204020204" pitchFamily="34" charset="-122"/>
                <a:ea typeface="微软雅黑" panose="020B0503020204020204" pitchFamily="34" charset="-122"/>
              </a:rPr>
              <a:t>-- </a:t>
            </a:r>
            <a:r>
              <a:rPr lang="en-US" altLang="zh-CN" sz="1600" b="1" dirty="0">
                <a:latin typeface="Calibri" panose="020F0502020204030204" charset="0"/>
                <a:ea typeface="微软雅黑" panose="020B0503020204020204" pitchFamily="34" charset="-122"/>
                <a:cs typeface="Calibri" panose="020F0502020204030204" charset="0"/>
              </a:rPr>
              <a:t>2023 Nature</a:t>
            </a:r>
            <a:r>
              <a:rPr lang="en-US" altLang="zh-CN" sz="1600" b="1" dirty="0">
                <a:latin typeface="微软雅黑" panose="020B0503020204020204" pitchFamily="34" charset="-122"/>
                <a:ea typeface="微软雅黑" panose="020B0503020204020204" pitchFamily="34" charset="-122"/>
              </a:rPr>
              <a:t>  </a:t>
            </a:r>
            <a:endParaRPr lang="en-US" altLang="zh-CN" sz="1600" b="1" dirty="0">
              <a:latin typeface="微软雅黑" panose="020B0503020204020204" pitchFamily="34" charset="-122"/>
              <a:ea typeface="微软雅黑" panose="020B0503020204020204" pitchFamily="34" charset="-122"/>
            </a:endParaRPr>
          </a:p>
          <a:p>
            <a:pPr algn="r"/>
            <a:endParaRPr lang="zh-CN" altLang="en-US"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137712" y="4914938"/>
            <a:ext cx="2146722" cy="922020"/>
          </a:xfrm>
          <a:prstGeom prst="rect">
            <a:avLst/>
          </a:prstGeom>
          <a:noFill/>
        </p:spPr>
        <p:txBody>
          <a:bodyPr wrap="square" rtlCol="0">
            <a:spAutoFit/>
          </a:bodyPr>
          <a:lstStyle/>
          <a:p>
            <a:r>
              <a:rPr lang="zh-CN" altLang="en-US" b="1" dirty="0">
                <a:solidFill>
                  <a:srgbClr val="453D3A"/>
                </a:solidFill>
              </a:rPr>
              <a:t>汇报人：刘博</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2023.10. 25</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333370" y="2062602"/>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1903730" y="4264025"/>
            <a:ext cx="6000750" cy="2019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390" y="1426845"/>
            <a:ext cx="4495800"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a:sym typeface="+mn-ea"/>
              </a:rPr>
              <a:t>Flan-PaLM在</a:t>
            </a:r>
            <a:r>
              <a:rPr lang="zh-CN" altLang="en-US" sz="2000" b="0" i="0" dirty="0">
                <a:effectLst/>
                <a:latin typeface="宋体" panose="02010600030101010101" pitchFamily="2" charset="-122"/>
                <a:ea typeface="宋体" panose="02010600030101010101" pitchFamily="2" charset="-122"/>
              </a:rPr>
              <a:t>MultiMedQA上的表现</a:t>
            </a:r>
            <a:endParaRPr lang="zh-CN" altLang="en-US" sz="2000" b="0" i="0" dirty="0">
              <a:effectLst/>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2"/>
            </p:custDataLst>
          </p:nvPr>
        </p:nvPicPr>
        <p:blipFill>
          <a:blip r:embed="rId3"/>
          <a:stretch>
            <a:fillRect/>
          </a:stretch>
        </p:blipFill>
        <p:spPr>
          <a:xfrm>
            <a:off x="5423535" y="2535555"/>
            <a:ext cx="5743575" cy="2637790"/>
          </a:xfrm>
          <a:prstGeom prst="rect">
            <a:avLst/>
          </a:prstGeom>
        </p:spPr>
      </p:pic>
      <p:sp>
        <p:nvSpPr>
          <p:cNvPr id="4" name="文本框 3"/>
          <p:cNvSpPr txBox="1"/>
          <p:nvPr/>
        </p:nvSpPr>
        <p:spPr>
          <a:xfrm>
            <a:off x="5036820" y="5073015"/>
            <a:ext cx="5931535" cy="645795"/>
          </a:xfrm>
          <a:prstGeom prst="rect">
            <a:avLst/>
          </a:prstGeom>
          <a:noFill/>
        </p:spPr>
        <p:txBody>
          <a:bodyPr wrap="square" rtlCol="0" anchor="t">
            <a:noAutofit/>
          </a:bodyPr>
          <a:lstStyle/>
          <a:p>
            <a:r>
              <a:rPr lang="zh-CN" altLang="en-US"/>
              <a:t>我们使用Flan PaLM的结果比以前的先进技术高出17%以上。</a:t>
            </a:r>
            <a:endParaRPr lang="zh-CN" altLang="en-US"/>
          </a:p>
        </p:txBody>
      </p:sp>
      <p:pic>
        <p:nvPicPr>
          <p:cNvPr id="3" name="图片 2"/>
          <p:cNvPicPr>
            <a:picLocks noChangeAspect="1"/>
          </p:cNvPicPr>
          <p:nvPr>
            <p:custDataLst>
              <p:tags r:id="rId4"/>
            </p:custDataLst>
          </p:nvPr>
        </p:nvPicPr>
        <p:blipFill>
          <a:blip r:embed="rId5"/>
          <a:stretch>
            <a:fillRect/>
          </a:stretch>
        </p:blipFill>
        <p:spPr>
          <a:xfrm>
            <a:off x="964565" y="2534920"/>
            <a:ext cx="4254500" cy="2538095"/>
          </a:xfrm>
          <a:prstGeom prst="rect">
            <a:avLst/>
          </a:prstGeom>
        </p:spPr>
      </p:pic>
      <p:sp>
        <p:nvSpPr>
          <p:cNvPr id="5" name="文本框 4"/>
          <p:cNvSpPr txBox="1"/>
          <p:nvPr/>
        </p:nvSpPr>
        <p:spPr>
          <a:xfrm>
            <a:off x="851535" y="2237105"/>
            <a:ext cx="6096000" cy="446405"/>
          </a:xfrm>
          <a:prstGeom prst="rect">
            <a:avLst/>
          </a:prstGeom>
          <a:noFill/>
        </p:spPr>
        <p:txBody>
          <a:bodyPr wrap="square" rtlCol="0" anchor="t">
            <a:noAutofit/>
          </a:bodyPr>
          <a:lstStyle/>
          <a:p>
            <a:r>
              <a:rPr lang="zh-CN" altLang="en-US"/>
              <a:t>Flan-PaLM效果都是优于当前的SOTA的。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sym typeface="+mn-ea"/>
              </a:rPr>
              <a:t>Experiments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文本框 3"/>
          <p:cNvSpPr txBox="1"/>
          <p:nvPr/>
        </p:nvSpPr>
        <p:spPr>
          <a:xfrm>
            <a:off x="1095375" y="1529715"/>
            <a:ext cx="9900920" cy="4655185"/>
          </a:xfrm>
          <a:prstGeom prst="rect">
            <a:avLst/>
          </a:prstGeom>
          <a:noFill/>
        </p:spPr>
        <p:txBody>
          <a:bodyPr wrap="square" rtlCol="0">
            <a:no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a:ea typeface="宋体" panose="02010600030101010101" pitchFamily="2" charset="-122"/>
              </a:rPr>
              <a:t>消融实验</a:t>
            </a:r>
            <a:endParaRPr lang="zh-CN" altLang="en-US" sz="2000">
              <a:ea typeface="宋体" panose="02010600030101010101" pitchFamily="2" charset="-122"/>
            </a:endParaRPr>
          </a:p>
          <a:p>
            <a:pPr marL="0" lvl="2" indent="0" defTabSz="0">
              <a:spcBef>
                <a:spcPct val="20000"/>
              </a:spcBef>
              <a:buClr>
                <a:schemeClr val="accent6">
                  <a:lumMod val="75000"/>
                </a:schemeClr>
              </a:buClr>
              <a:buSzPct val="110000"/>
              <a:buFont typeface="Wingdings" panose="05000000000000000000" pitchFamily="2" charset="2"/>
              <a:buNone/>
            </a:pPr>
            <a:r>
              <a:rPr lang="zh-CN" altLang="en-US" sz="2000">
                <a:sym typeface="+mn-ea"/>
              </a:rPr>
              <a:t>Flan-PaLM在</a:t>
            </a:r>
            <a:r>
              <a:rPr lang="en-US" altLang="zh-CN" sz="2000">
                <a:sym typeface="+mn-ea"/>
              </a:rPr>
              <a:t>MMLU</a:t>
            </a:r>
            <a:r>
              <a:rPr lang="zh-CN" altLang="en-US" sz="2000">
                <a:sym typeface="+mn-ea"/>
              </a:rPr>
              <a:t>临床环境下的表现</a:t>
            </a:r>
            <a:endParaRPr lang="zh-CN" altLang="en-US" sz="2000">
              <a:ea typeface="宋体" panose="02010600030101010101" pitchFamily="2"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1095375" y="2687320"/>
            <a:ext cx="5130165" cy="349758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5885180" y="3121660"/>
            <a:ext cx="5111115" cy="2693670"/>
          </a:xfrm>
          <a:prstGeom prst="rect">
            <a:avLst/>
          </a:prstGeom>
        </p:spPr>
      </p:pic>
      <p:sp>
        <p:nvSpPr>
          <p:cNvPr id="6" name="文本框 5"/>
          <p:cNvSpPr txBox="1"/>
          <p:nvPr/>
        </p:nvSpPr>
        <p:spPr>
          <a:xfrm>
            <a:off x="6316345" y="1757680"/>
            <a:ext cx="4533900" cy="1809750"/>
          </a:xfrm>
          <a:prstGeom prst="rect">
            <a:avLst/>
          </a:prstGeom>
          <a:noFill/>
        </p:spPr>
        <p:txBody>
          <a:bodyPr wrap="square" rtlCol="0">
            <a:noAutofit/>
          </a:bodyPr>
          <a:lstStyle/>
          <a:p>
            <a:r>
              <a:rPr lang="zh-CN" altLang="en-US"/>
              <a:t>使用少样本提示，总结 PaLM 和 Flan-PaLM 模型在 MultiMedQA 中多项选择医学问答数据集上不同模型大小变体的性能。</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4206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302385" y="1696720"/>
            <a:ext cx="4572635" cy="1438275"/>
          </a:xfrm>
          <a:prstGeom prst="rect">
            <a:avLst/>
          </a:prstGeom>
          <a:noFill/>
        </p:spPr>
        <p:txBody>
          <a:bodyPr wrap="square" rtlCol="0">
            <a:no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sz="2000" dirty="0">
                <a:latin typeface="宋体" panose="02010600030101010101" pitchFamily="2" charset="-122"/>
                <a:ea typeface="宋体" panose="02010600030101010101" pitchFamily="2" charset="-122"/>
              </a:rPr>
              <a:t>在 MultiMedQA 中的多项选择医学问答数据集上，Flan-PaLM 模型在不同模型大小变体上进行少样本和思维链 (CoT) 提示的性能展示</a:t>
            </a:r>
            <a:endParaRPr lang="zh-CN" sz="2000" dirty="0">
              <a:latin typeface="宋体" panose="02010600030101010101" pitchFamily="2" charset="-122"/>
              <a:ea typeface="宋体" panose="02010600030101010101" pitchFamily="2" charset="-122"/>
            </a:endParaRPr>
          </a:p>
        </p:txBody>
      </p:sp>
      <p:sp>
        <p:nvSpPr>
          <p:cNvPr id="3" name="标题占位符 1"/>
          <p:cNvSpPr txBox="1"/>
          <p:nvPr>
            <p:custDataLst>
              <p:tags r:id="rId2"/>
            </p:custDataLst>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altLang="zh-CN" sz="2600" b="1" dirty="0">
                <a:solidFill>
                  <a:sysClr val="windowText" lastClr="000000"/>
                </a:solidFill>
                <a:latin typeface="Arial" panose="020B0604020202020204"/>
                <a:ea typeface="微软雅黑" panose="020B0503020204020204" pitchFamily="34" charset="-122"/>
                <a:sym typeface="+mn-ea"/>
              </a:rPr>
              <a:t>Experiments</a:t>
            </a:r>
            <a:endParaRPr lang="en-US" altLang="en-GB" sz="2600" b="1" dirty="0">
              <a:solidFill>
                <a:sysClr val="windowText" lastClr="000000"/>
              </a:solidFill>
              <a:latin typeface="Arial" panose="020B0604020202020204"/>
              <a:ea typeface="微软雅黑" panose="020B0503020204020204" pitchFamily="34" charset="-122"/>
              <a:sym typeface="+mn-ea"/>
            </a:endParaRPr>
          </a:p>
        </p:txBody>
      </p:sp>
      <p:sp>
        <p:nvSpPr>
          <p:cNvPr id="7" name="文本框 6"/>
          <p:cNvSpPr txBox="1"/>
          <p:nvPr>
            <p:custDataLst>
              <p:tags r:id="rId3"/>
            </p:custDataLst>
          </p:nvPr>
        </p:nvSpPr>
        <p:spPr>
          <a:xfrm>
            <a:off x="6282055" y="1696720"/>
            <a:ext cx="4623435" cy="1099185"/>
          </a:xfrm>
          <a:prstGeom prst="rect">
            <a:avLst/>
          </a:prstGeom>
          <a:noFill/>
        </p:spPr>
        <p:txBody>
          <a:bodyPr wrap="square" rtlCol="0">
            <a:no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sz="2000" dirty="0">
                <a:latin typeface="宋体" panose="02010600030101010101" pitchFamily="2" charset="-122"/>
                <a:ea typeface="宋体" panose="02010600030101010101" pitchFamily="2" charset="-122"/>
              </a:rPr>
              <a:t>具有和不具有自我一致性提示 (SC) 的 Flan-PaLM 在多项选择数据集上跨不同模型大小变体的性能展示。</a:t>
            </a:r>
            <a:endParaRPr lang="zh-CN" sz="2000" dirty="0">
              <a:latin typeface="宋体" panose="02010600030101010101" pitchFamily="2" charset="-122"/>
              <a:ea typeface="宋体" panose="02010600030101010101" pitchFamily="2" charset="-122"/>
            </a:endParaRPr>
          </a:p>
        </p:txBody>
      </p:sp>
      <p:pic>
        <p:nvPicPr>
          <p:cNvPr id="8" name="图片 7"/>
          <p:cNvPicPr>
            <a:picLocks noChangeAspect="1"/>
          </p:cNvPicPr>
          <p:nvPr>
            <p:custDataLst>
              <p:tags r:id="rId4"/>
            </p:custDataLst>
          </p:nvPr>
        </p:nvPicPr>
        <p:blipFill>
          <a:blip r:embed="rId5"/>
          <a:stretch>
            <a:fillRect/>
          </a:stretch>
        </p:blipFill>
        <p:spPr>
          <a:xfrm>
            <a:off x="1102995" y="3240405"/>
            <a:ext cx="4771390" cy="2738120"/>
          </a:xfrm>
          <a:prstGeom prst="rect">
            <a:avLst/>
          </a:prstGeom>
        </p:spPr>
      </p:pic>
      <p:pic>
        <p:nvPicPr>
          <p:cNvPr id="9" name="图片 8"/>
          <p:cNvPicPr>
            <a:picLocks noChangeAspect="1"/>
          </p:cNvPicPr>
          <p:nvPr>
            <p:custDataLst>
              <p:tags r:id="rId6"/>
            </p:custDataLst>
          </p:nvPr>
        </p:nvPicPr>
        <p:blipFill>
          <a:blip r:embed="rId7"/>
          <a:stretch>
            <a:fillRect/>
          </a:stretch>
        </p:blipFill>
        <p:spPr>
          <a:xfrm>
            <a:off x="6503670" y="3134360"/>
            <a:ext cx="4401820" cy="2667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标题占位符 1"/>
          <p:cNvSpPr txBox="1"/>
          <p:nvPr>
            <p:custDataLst>
              <p:tags r:id="rId2"/>
            </p:custDataLst>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sym typeface="+mn-ea"/>
              </a:rPr>
              <a:t>Experiments</a:t>
            </a:r>
            <a:endParaRPr lang="en-US" altLang="en-GB" sz="2600" b="1" dirty="0">
              <a:solidFill>
                <a:sysClr val="windowText" lastClr="000000"/>
              </a:solidFill>
              <a:latin typeface="Arial" panose="020B0604020202020204"/>
              <a:ea typeface="微软雅黑" panose="020B0503020204020204" pitchFamily="34" charset="-122"/>
            </a:endParaRPr>
          </a:p>
        </p:txBody>
      </p:sp>
      <p:pic>
        <p:nvPicPr>
          <p:cNvPr id="8" name="图片 7"/>
          <p:cNvPicPr>
            <a:picLocks noChangeAspect="1"/>
          </p:cNvPicPr>
          <p:nvPr>
            <p:custDataLst>
              <p:tags r:id="rId3"/>
            </p:custDataLst>
          </p:nvPr>
        </p:nvPicPr>
        <p:blipFill>
          <a:blip r:embed="rId4"/>
          <a:stretch>
            <a:fillRect/>
          </a:stretch>
        </p:blipFill>
        <p:spPr>
          <a:xfrm>
            <a:off x="1117600" y="1619250"/>
            <a:ext cx="5440680" cy="4048125"/>
          </a:xfrm>
          <a:prstGeom prst="rect">
            <a:avLst/>
          </a:prstGeom>
        </p:spPr>
      </p:pic>
      <p:sp>
        <p:nvSpPr>
          <p:cNvPr id="9" name="文本框 8"/>
          <p:cNvSpPr txBox="1"/>
          <p:nvPr/>
        </p:nvSpPr>
        <p:spPr>
          <a:xfrm>
            <a:off x="6960235" y="2829560"/>
            <a:ext cx="3674110" cy="1753235"/>
          </a:xfrm>
          <a:prstGeom prst="rect">
            <a:avLst/>
          </a:prstGeom>
          <a:noFill/>
        </p:spPr>
        <p:txBody>
          <a:bodyPr wrap="square" rtlCol="0" anchor="t">
            <a:spAutoFit/>
          </a:bodyPr>
          <a:lstStyle/>
          <a:p>
            <a:r>
              <a:rPr lang="zh-CN" altLang="en-US"/>
              <a:t>我们为每个消费者医疗问答数据集使用来自合格临床医生小组的说明和示例，并使用它们来指导提示调整Flan PaLM。Med-PaLM是最终的模型，具有与医学领域一致的额外提示参数。</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标题占位符 1"/>
          <p:cNvSpPr txBox="1"/>
          <p:nvPr>
            <p:custDataLst>
              <p:tags r:id="rId2"/>
            </p:custDataLst>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sym typeface="+mn-ea"/>
              </a:rPr>
              <a:t>Experiments</a:t>
            </a:r>
            <a:endParaRPr lang="en-US" altLang="en-GB" sz="2600" b="1" dirty="0">
              <a:solidFill>
                <a:sysClr val="windowText" lastClr="000000"/>
              </a:solidFill>
              <a:latin typeface="Arial" panose="020B0604020202020204"/>
              <a:ea typeface="微软雅黑" panose="020B0503020204020204" pitchFamily="34" charset="-122"/>
            </a:endParaRPr>
          </a:p>
        </p:txBody>
      </p:sp>
      <p:sp>
        <p:nvSpPr>
          <p:cNvPr id="4" name="文本框 3"/>
          <p:cNvSpPr txBox="1"/>
          <p:nvPr/>
        </p:nvSpPr>
        <p:spPr>
          <a:xfrm>
            <a:off x="1211580" y="1437640"/>
            <a:ext cx="6096000" cy="398780"/>
          </a:xfrm>
          <a:prstGeom prst="rect">
            <a:avLst/>
          </a:prstGeom>
          <a:noFill/>
        </p:spPr>
        <p:txBody>
          <a:bodyPr wrap="square" rtlCol="0" anchor="t">
            <a:spAutoFit/>
          </a:bodyPr>
          <a:p>
            <a:pPr marL="0" lvl="0" indent="-342900" defTabSz="0">
              <a:spcBef>
                <a:spcPct val="20000"/>
              </a:spcBef>
              <a:buClr>
                <a:schemeClr val="accent6">
                  <a:lumMod val="75000"/>
                </a:schemeClr>
              </a:buClr>
              <a:buSzPct val="110000"/>
              <a:buFont typeface="Wingdings" panose="05000000000000000000" pitchFamily="2" charset="2"/>
              <a:buChar char="n"/>
            </a:pPr>
            <a:r>
              <a:rPr lang="zh-CN" altLang="en-US" sz="2000" dirty="0">
                <a:effectLst/>
                <a:latin typeface="宋体" panose="02010600030101010101" pitchFamily="2" charset="-122"/>
                <a:ea typeface="宋体" panose="02010600030101010101" pitchFamily="2" charset="-122"/>
                <a:sym typeface="+mn-ea"/>
              </a:rPr>
              <a:t>领域专家评估结果</a:t>
            </a:r>
            <a:endParaRPr lang="zh-CN" altLang="en-US" sz="2000" dirty="0">
              <a:effectLst/>
              <a:latin typeface="宋体" panose="02010600030101010101" pitchFamily="2" charset="-122"/>
              <a:ea typeface="宋体" panose="02010600030101010101" pitchFamily="2" charset="-122"/>
              <a:sym typeface="+mn-ea"/>
            </a:endParaRPr>
          </a:p>
        </p:txBody>
      </p:sp>
      <p:pic>
        <p:nvPicPr>
          <p:cNvPr id="11" name="图片 10"/>
          <p:cNvPicPr>
            <a:picLocks noChangeAspect="1"/>
          </p:cNvPicPr>
          <p:nvPr>
            <p:custDataLst>
              <p:tags r:id="rId3"/>
            </p:custDataLst>
          </p:nvPr>
        </p:nvPicPr>
        <p:blipFill>
          <a:blip r:embed="rId4"/>
          <a:stretch>
            <a:fillRect/>
          </a:stretch>
        </p:blipFill>
        <p:spPr>
          <a:xfrm>
            <a:off x="965200" y="1836420"/>
            <a:ext cx="6252845" cy="4241165"/>
          </a:xfrm>
          <a:prstGeom prst="rect">
            <a:avLst/>
          </a:prstGeom>
        </p:spPr>
      </p:pic>
      <p:sp>
        <p:nvSpPr>
          <p:cNvPr id="12" name="文本框 11"/>
          <p:cNvSpPr txBox="1"/>
          <p:nvPr>
            <p:custDataLst>
              <p:tags r:id="rId5"/>
            </p:custDataLst>
          </p:nvPr>
        </p:nvSpPr>
        <p:spPr>
          <a:xfrm>
            <a:off x="7626350" y="1437640"/>
            <a:ext cx="6096000" cy="398780"/>
          </a:xfrm>
          <a:prstGeom prst="rect">
            <a:avLst/>
          </a:prstGeom>
          <a:noFill/>
        </p:spPr>
        <p:txBody>
          <a:bodyPr wrap="square" rtlCol="0" anchor="t">
            <a:spAutoFit/>
          </a:bodyPr>
          <a:p>
            <a:pPr marL="0" lvl="0" indent="-342900" defTabSz="0">
              <a:spcBef>
                <a:spcPct val="20000"/>
              </a:spcBef>
              <a:buClr>
                <a:schemeClr val="accent6">
                  <a:lumMod val="75000"/>
                </a:schemeClr>
              </a:buClr>
              <a:buSzPct val="110000"/>
              <a:buFont typeface="Wingdings" panose="05000000000000000000" pitchFamily="2" charset="2"/>
              <a:buChar char="n"/>
            </a:pPr>
            <a:r>
              <a:rPr lang="zh-CN" altLang="en-US" sz="2000" dirty="0">
                <a:effectLst/>
                <a:latin typeface="宋体" panose="02010600030101010101" pitchFamily="2" charset="-122"/>
                <a:ea typeface="宋体" panose="02010600030101010101" pitchFamily="2" charset="-122"/>
                <a:sym typeface="+mn-ea"/>
              </a:rPr>
              <a:t>非领域专家评估结果</a:t>
            </a:r>
            <a:endParaRPr lang="zh-CN" altLang="en-US" sz="2000" dirty="0">
              <a:effectLst/>
              <a:latin typeface="宋体" panose="02010600030101010101" pitchFamily="2" charset="-122"/>
              <a:ea typeface="宋体" panose="02010600030101010101" pitchFamily="2" charset="-122"/>
              <a:sym typeface="+mn-ea"/>
            </a:endParaRPr>
          </a:p>
        </p:txBody>
      </p:sp>
      <p:pic>
        <p:nvPicPr>
          <p:cNvPr id="14" name="图片 13"/>
          <p:cNvPicPr>
            <a:picLocks noChangeAspect="1"/>
          </p:cNvPicPr>
          <p:nvPr>
            <p:custDataLst>
              <p:tags r:id="rId6"/>
            </p:custDataLst>
          </p:nvPr>
        </p:nvPicPr>
        <p:blipFill>
          <a:blip r:embed="rId7"/>
          <a:stretch>
            <a:fillRect/>
          </a:stretch>
        </p:blipFill>
        <p:spPr>
          <a:xfrm>
            <a:off x="7456805" y="2555875"/>
            <a:ext cx="3938270" cy="2614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Data set</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083" y="1426933"/>
            <a:ext cx="2627867"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b="0" i="0" dirty="0">
                <a:effectLst/>
                <a:latin typeface="宋体" panose="02010600030101010101" pitchFamily="2" charset="-122"/>
                <a:ea typeface="宋体" panose="02010600030101010101" pitchFamily="2" charset="-122"/>
              </a:rPr>
              <a:t>数据集</a:t>
            </a:r>
            <a:endParaRPr lang="zh-CN" altLang="en-US" sz="2000" b="0" i="0" dirty="0">
              <a:effectLst/>
              <a:latin typeface="宋体" panose="02010600030101010101" pitchFamily="2" charset="-122"/>
              <a:ea typeface="宋体" panose="02010600030101010101" pitchFamily="2" charset="-122"/>
            </a:endParaRPr>
          </a:p>
        </p:txBody>
      </p:sp>
      <p:pic>
        <p:nvPicPr>
          <p:cNvPr id="3" name="图片 2"/>
          <p:cNvPicPr>
            <a:picLocks noChangeAspect="1"/>
          </p:cNvPicPr>
          <p:nvPr>
            <p:custDataLst>
              <p:tags r:id="rId2"/>
            </p:custDataLst>
          </p:nvPr>
        </p:nvPicPr>
        <p:blipFill>
          <a:blip r:embed="rId3"/>
          <a:stretch>
            <a:fillRect/>
          </a:stretch>
        </p:blipFill>
        <p:spPr>
          <a:xfrm>
            <a:off x="1643380" y="1825625"/>
            <a:ext cx="8346440" cy="4124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600" b="1">
                <a:solidFill>
                  <a:sysClr val="windowText" lastClr="000000"/>
                </a:solidFill>
                <a:latin typeface="Arial" panose="020B0604020202020204"/>
                <a:ea typeface="微软雅黑" panose="020B0503020204020204" pitchFamily="34" charset="-122"/>
              </a:rPr>
              <a:t>Conclusion</a:t>
            </a:r>
            <a:endParaRPr 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09</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1162686"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p:cNvSpPr txBox="1"/>
          <p:nvPr/>
        </p:nvSpPr>
        <p:spPr>
          <a:xfrm>
            <a:off x="1092835" y="2302510"/>
            <a:ext cx="9619615" cy="3601085"/>
          </a:xfrm>
          <a:prstGeom prst="rect">
            <a:avLst/>
          </a:prstGeom>
          <a:noFill/>
        </p:spPr>
        <p:txBody>
          <a:bodyPr wrap="square" rtlCol="0">
            <a:noAutofit/>
          </a:bodyPr>
          <a:lstStyle/>
          <a:p>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marL="0" lvl="1"/>
            <a:r>
              <a:rPr lang="zh-CN" altLang="en-US" sz="2000" b="1">
                <a:latin typeface="宋体" panose="02010600030101010101" pitchFamily="2" charset="-122"/>
                <a:ea typeface="宋体" panose="02010600030101010101" pitchFamily="2" charset="-122"/>
                <a:cs typeface="微软雅黑" panose="020B0503020204020204" pitchFamily="34" charset="-122"/>
              </a:rPr>
              <a:t>思考：</a:t>
            </a:r>
            <a:r>
              <a:rPr lang="zh-CN" altLang="en-US" sz="2000">
                <a:latin typeface="宋体" panose="02010600030101010101" pitchFamily="2" charset="-122"/>
                <a:ea typeface="宋体" panose="02010600030101010101" pitchFamily="2" charset="-122"/>
                <a:cs typeface="微软雅黑" panose="020B0503020204020204" pitchFamily="34" charset="-122"/>
              </a:rPr>
              <a:t>如何在对</a:t>
            </a:r>
            <a:r>
              <a:rPr lang="zh-CN" altLang="en-US" sz="2000" dirty="0">
                <a:latin typeface="宋体" panose="02010600030101010101" pitchFamily="2" charset="-122"/>
                <a:ea typeface="宋体" panose="02010600030101010101" pitchFamily="2" charset="-122"/>
                <a:sym typeface="+mn-ea"/>
              </a:rPr>
              <a:t>无人机进行健康评估的过程中，使用在专业数据上进行微调后的语言模型判断当前无人机的健康状态？</a:t>
            </a:r>
            <a:endParaRPr lang="zh-CN" altLang="en-US" sz="2000" dirty="0">
              <a:latin typeface="宋体" panose="02010600030101010101" pitchFamily="2" charset="-122"/>
              <a:ea typeface="宋体" panose="02010600030101010101" pitchFamily="2" charset="-122"/>
              <a:sym typeface="+mn-ea"/>
            </a:endParaRPr>
          </a:p>
          <a:p>
            <a:pPr marL="0" lvl="1"/>
            <a:endParaRPr lang="zh-CN" altLang="en-US" sz="2000" dirty="0">
              <a:latin typeface="宋体" panose="02010600030101010101" pitchFamily="2" charset="-122"/>
              <a:ea typeface="宋体" panose="02010600030101010101" pitchFamily="2" charset="-122"/>
              <a:sym typeface="+mn-ea"/>
            </a:endParaRPr>
          </a:p>
          <a:p>
            <a:pPr marL="0" lvl="1"/>
            <a:endParaRPr lang="zh-CN" altLang="en-US" sz="2000" b="1" dirty="0">
              <a:latin typeface="宋体" panose="02010600030101010101" pitchFamily="2" charset="-122"/>
              <a:ea typeface="宋体" panose="02010600030101010101" pitchFamily="2" charset="-122"/>
            </a:endParaRPr>
          </a:p>
          <a:p>
            <a:pPr marL="0" lvl="1"/>
            <a:r>
              <a:rPr lang="zh-CN" altLang="en-US" sz="2000" b="1" dirty="0">
                <a:latin typeface="宋体" panose="02010600030101010101" pitchFamily="2" charset="-122"/>
                <a:ea typeface="宋体" panose="02010600030101010101" pitchFamily="2" charset="-122"/>
              </a:rPr>
              <a:t>启发：</a:t>
            </a:r>
            <a:endParaRPr lang="zh-CN" altLang="en-US" sz="2000" b="1" dirty="0">
              <a:latin typeface="宋体" panose="02010600030101010101" pitchFamily="2" charset="-122"/>
              <a:ea typeface="宋体" panose="02010600030101010101" pitchFamily="2" charset="-122"/>
            </a:endParaRPr>
          </a:p>
          <a:p>
            <a:pPr marL="0" lvl="1"/>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可以使用提示微调技术，将大语言模型与无人机故障预测领域相匹配。</a:t>
            </a:r>
            <a:endParaRPr lang="zh-CN" altLang="en-US" sz="2000" dirty="0">
              <a:latin typeface="宋体" panose="02010600030101010101" pitchFamily="2" charset="-122"/>
              <a:ea typeface="宋体" panose="02010600030101010101" pitchFamily="2" charset="-122"/>
            </a:endParaRPr>
          </a:p>
          <a:p>
            <a:pPr marL="0" lvl="1"/>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可以使用</a:t>
            </a:r>
            <a:r>
              <a:rPr lang="en-US" altLang="zh-CN" sz="2000" dirty="0">
                <a:latin typeface="宋体" panose="02010600030101010101" pitchFamily="2" charset="-122"/>
                <a:ea typeface="宋体" panose="02010600030101010101" pitchFamily="2" charset="-122"/>
              </a:rPr>
              <a:t>RLHF</a:t>
            </a:r>
            <a:r>
              <a:rPr lang="zh-CN" altLang="en-US" sz="2000" dirty="0">
                <a:latin typeface="宋体" panose="02010600030101010101" pitchFamily="2" charset="-122"/>
                <a:ea typeface="宋体" panose="02010600030101010101" pitchFamily="2" charset="-122"/>
              </a:rPr>
              <a:t>在无人机故障数据集上进行微调，确保能够产生符合我们预期的答案。</a:t>
            </a:r>
            <a:r>
              <a:rPr lang="en-US" altLang="zh-CN" sz="2000" dirty="0">
                <a:latin typeface="宋体" panose="02010600030101010101" pitchFamily="2" charset="-122"/>
                <a:ea typeface="宋体" panose="02010600030101010101" pitchFamily="2" charset="-122"/>
              </a:rPr>
              <a:t>                                                                                           </a:t>
            </a:r>
            <a:endParaRPr lang="zh-CN" altLang="en-US" sz="2000" b="1" dirty="0">
              <a:latin typeface="宋体" panose="02010600030101010101" pitchFamily="2" charset="-122"/>
              <a:ea typeface="宋体" panose="02010600030101010101" pitchFamily="2" charset="-122"/>
            </a:endParaRPr>
          </a:p>
          <a:p>
            <a:pPr marL="0" lvl="1"/>
            <a:endParaRPr lang="zh-CN" altLang="en-US" sz="2000" b="1" dirty="0">
              <a:latin typeface="宋体" panose="02010600030101010101" pitchFamily="2" charset="-122"/>
              <a:ea typeface="宋体" panose="02010600030101010101" pitchFamily="2" charset="-122"/>
            </a:endParaRPr>
          </a:p>
          <a:p>
            <a:endParaRPr lang="zh-CN" altLang="en-US" sz="2000" b="1" dirty="0">
              <a:latin typeface="宋体" panose="02010600030101010101" pitchFamily="2" charset="-122"/>
              <a:ea typeface="宋体" panose="02010600030101010101" pitchFamily="2" charset="-122"/>
              <a:cs typeface="微软雅黑" panose="020B0503020204020204" pitchFamily="34" charset="-122"/>
            </a:endParaRPr>
          </a:p>
        </p:txBody>
      </p:sp>
      <p:sp>
        <p:nvSpPr>
          <p:cNvPr id="3" name="文本框 2"/>
          <p:cNvSpPr txBox="1"/>
          <p:nvPr/>
        </p:nvSpPr>
        <p:spPr>
          <a:xfrm>
            <a:off x="1224280" y="1332230"/>
            <a:ext cx="6096000" cy="398780"/>
          </a:xfrm>
          <a:prstGeom prst="rect">
            <a:avLst/>
          </a:prstGeom>
          <a:noFill/>
        </p:spPr>
        <p:txBody>
          <a:bodyPr wrap="square" rtlCol="0" anchor="t">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dirty="0">
                <a:latin typeface="宋体" panose="02010600030101010101" pitchFamily="2" charset="-122"/>
                <a:ea typeface="宋体" panose="02010600030101010101" pitchFamily="2" charset="-122"/>
                <a:sym typeface="+mn-ea"/>
              </a:rPr>
              <a:t>我的思考与启发</a:t>
            </a:r>
            <a:endParaRPr lang="zh-CN" altLang="en-US" sz="2000" dirty="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谢谢您的聆听</a:t>
            </a:r>
            <a:r>
              <a:rPr lang="zh-CN" sz="3600" b="1" dirty="0">
                <a:solidFill>
                  <a:schemeClr val="bg1"/>
                </a:solidFill>
              </a:rPr>
              <a:t>！</a:t>
            </a:r>
            <a:endParaRPr lang="zh-CN" sz="3600" b="1" dirty="0">
              <a:solidFill>
                <a:schemeClr val="bg1"/>
              </a:solidFill>
            </a:endParaRP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1"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2"/>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矩形 5"/>
          <p:cNvSpPr/>
          <p:nvPr/>
        </p:nvSpPr>
        <p:spPr>
          <a:xfrm>
            <a:off x="-1" y="0"/>
            <a:ext cx="3216275" cy="6858000"/>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77896" y="2560076"/>
            <a:ext cx="2320188" cy="1015663"/>
          </a:xfrm>
          <a:prstGeom prst="rect">
            <a:avLst/>
          </a:prstGeom>
          <a:noFill/>
        </p:spPr>
        <p:txBody>
          <a:bodyPr wrap="square" rtlCol="0">
            <a:spAutoFit/>
          </a:bodyPr>
          <a:lstStyle/>
          <a:p>
            <a:pPr algn="r"/>
            <a:r>
              <a:rPr lang="zh-CN" altLang="en-US" sz="6000" b="1" dirty="0">
                <a:solidFill>
                  <a:schemeClr val="bg1"/>
                </a:solidFill>
                <a:effectLst/>
                <a:latin typeface="微软雅黑" panose="020B0503020204020204" pitchFamily="34" charset="-122"/>
                <a:ea typeface="微软雅黑" panose="020B0503020204020204" pitchFamily="34" charset="-122"/>
              </a:rPr>
              <a:t>目录 </a:t>
            </a:r>
            <a:endParaRPr lang="zh-CN" altLang="en-US" sz="6000" b="1" dirty="0">
              <a:solidFill>
                <a:schemeClr val="bg1"/>
              </a:solidFill>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1" y="3556441"/>
            <a:ext cx="3225297" cy="707886"/>
          </a:xfrm>
          <a:prstGeom prst="rect">
            <a:avLst/>
          </a:prstGeom>
          <a:noFill/>
        </p:spPr>
        <p:txBody>
          <a:bodyPr wrap="square" rtlCol="0">
            <a:spAutoFit/>
          </a:bodyPr>
          <a:lstStyle/>
          <a:p>
            <a:pPr algn="r"/>
            <a:r>
              <a:rPr lang="en-US" altLang="zh-CN"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rPr>
              <a:t>CONTENTS</a:t>
            </a:r>
            <a:endParaRPr lang="zh-CN" altLang="en-US" sz="4000" b="1"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0" name="组合 69"/>
          <p:cNvGrpSpPr/>
          <p:nvPr/>
        </p:nvGrpSpPr>
        <p:grpSpPr>
          <a:xfrm>
            <a:off x="4033520" y="1953768"/>
            <a:ext cx="3591560" cy="828384"/>
            <a:chOff x="3909356" y="1685526"/>
            <a:chExt cx="3370054" cy="828000"/>
          </a:xfrm>
        </p:grpSpPr>
        <p:sp>
          <p:nvSpPr>
            <p:cNvPr id="19" name="文本框 18"/>
            <p:cNvSpPr txBox="1"/>
            <p:nvPr/>
          </p:nvSpPr>
          <p:spPr>
            <a:xfrm>
              <a:off x="4884552" y="1768466"/>
              <a:ext cx="2394858" cy="521728"/>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背景介绍</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69" name="组合 68"/>
            <p:cNvGrpSpPr/>
            <p:nvPr/>
          </p:nvGrpSpPr>
          <p:grpSpPr>
            <a:xfrm>
              <a:off x="3909356" y="1685526"/>
              <a:ext cx="828000" cy="828000"/>
              <a:chOff x="3909356" y="1685526"/>
              <a:chExt cx="828000" cy="828000"/>
            </a:xfrm>
          </p:grpSpPr>
          <p:sp>
            <p:nvSpPr>
              <p:cNvPr id="17" name="文本框 16"/>
              <p:cNvSpPr txBox="1"/>
              <p:nvPr/>
            </p:nvSpPr>
            <p:spPr>
              <a:xfrm>
                <a:off x="3909356" y="1745583"/>
                <a:ext cx="828000" cy="706427"/>
              </a:xfrm>
              <a:prstGeom prst="rect">
                <a:avLst/>
              </a:prstGeom>
              <a:noFill/>
              <a:ln>
                <a:noFill/>
              </a:ln>
            </p:spPr>
            <p:txBody>
              <a:bodyPr wrap="square" rtlCol="0">
                <a:spAutoFit/>
              </a:bodyPr>
              <a:lstStyle/>
              <a:p>
                <a:pPr algn="ctr"/>
                <a:r>
                  <a:rPr lang="en-US" altLang="zh-CN" sz="4000" b="1" dirty="0">
                    <a:solidFill>
                      <a:schemeClr val="accent1"/>
                    </a:solidFill>
                    <a:latin typeface="微软雅黑" panose="020B0503020204020204" pitchFamily="34" charset="-122"/>
                    <a:ea typeface="微软雅黑" panose="020B0503020204020204" pitchFamily="34" charset="-122"/>
                  </a:rPr>
                  <a:t>01</a:t>
                </a:r>
                <a:endParaRPr lang="en-US" altLang="zh-CN" sz="4000" b="1" dirty="0">
                  <a:solidFill>
                    <a:schemeClr val="accent1"/>
                  </a:solidFill>
                  <a:latin typeface="微软雅黑" panose="020B0503020204020204" pitchFamily="34" charset="-122"/>
                  <a:ea typeface="微软雅黑" panose="020B0503020204020204" pitchFamily="34" charset="-122"/>
                </a:endParaRPr>
              </a:p>
            </p:txBody>
          </p:sp>
          <p:sp>
            <p:nvSpPr>
              <p:cNvPr id="32" name="矩形 31"/>
              <p:cNvSpPr/>
              <p:nvPr/>
            </p:nvSpPr>
            <p:spPr>
              <a:xfrm>
                <a:off x="3909356"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3" name="组合 72"/>
          <p:cNvGrpSpPr/>
          <p:nvPr/>
        </p:nvGrpSpPr>
        <p:grpSpPr>
          <a:xfrm>
            <a:off x="3997640" y="3522935"/>
            <a:ext cx="3470452" cy="828000"/>
            <a:chOff x="3873413" y="3203903"/>
            <a:chExt cx="3470452" cy="828000"/>
          </a:xfrm>
        </p:grpSpPr>
        <p:sp>
          <p:nvSpPr>
            <p:cNvPr id="55" name="文本框 54"/>
            <p:cNvSpPr txBox="1"/>
            <p:nvPr/>
          </p:nvSpPr>
          <p:spPr>
            <a:xfrm>
              <a:off x="4949007" y="3282685"/>
              <a:ext cx="2394858"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研究方法</a:t>
              </a:r>
              <a:endParaRPr lang="zh-CN" altLang="en-US" sz="2800" b="1" dirty="0">
                <a:latin typeface="微软雅黑" panose="020B0503020204020204" pitchFamily="34" charset="-122"/>
                <a:ea typeface="微软雅黑" panose="020B0503020204020204" pitchFamily="34" charset="-122"/>
                <a:sym typeface="+mn-ea"/>
              </a:endParaRPr>
            </a:p>
          </p:txBody>
        </p:sp>
        <p:grpSp>
          <p:nvGrpSpPr>
            <p:cNvPr id="68" name="组合 67"/>
            <p:cNvGrpSpPr/>
            <p:nvPr/>
          </p:nvGrpSpPr>
          <p:grpSpPr>
            <a:xfrm>
              <a:off x="3873413" y="3203903"/>
              <a:ext cx="899886" cy="828000"/>
              <a:chOff x="3873413" y="3203903"/>
              <a:chExt cx="899886" cy="828000"/>
            </a:xfrm>
          </p:grpSpPr>
          <p:sp>
            <p:nvSpPr>
              <p:cNvPr id="57" name="文本框 56"/>
              <p:cNvSpPr txBox="1"/>
              <p:nvPr/>
            </p:nvSpPr>
            <p:spPr>
              <a:xfrm>
                <a:off x="3873413"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03</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8" name="矩形 57"/>
              <p:cNvSpPr/>
              <p:nvPr/>
            </p:nvSpPr>
            <p:spPr>
              <a:xfrm>
                <a:off x="3909356"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3" name="组合 42"/>
          <p:cNvGrpSpPr/>
          <p:nvPr/>
        </p:nvGrpSpPr>
        <p:grpSpPr>
          <a:xfrm>
            <a:off x="8032062" y="3512901"/>
            <a:ext cx="3375077" cy="1105848"/>
            <a:chOff x="8098970" y="3203903"/>
            <a:chExt cx="3375077" cy="1105848"/>
          </a:xfrm>
        </p:grpSpPr>
        <p:sp>
          <p:nvSpPr>
            <p:cNvPr id="44" name="文本框 43"/>
            <p:cNvSpPr txBox="1"/>
            <p:nvPr/>
          </p:nvSpPr>
          <p:spPr>
            <a:xfrm>
              <a:off x="9079189" y="3356616"/>
              <a:ext cx="2394858" cy="953135"/>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实验</a:t>
              </a:r>
              <a:endParaRPr lang="zh-CN" altLang="en-US" sz="2800" b="1" dirty="0">
                <a:latin typeface="微软雅黑" panose="020B0503020204020204" pitchFamily="34" charset="-122"/>
              </a:endParaRPr>
            </a:p>
            <a:p>
              <a:endParaRPr lang="zh-CN" altLang="en-US" sz="2800" b="1" dirty="0">
                <a:latin typeface="微软雅黑" panose="020B0503020204020204" pitchFamily="34" charset="-122"/>
              </a:endParaRPr>
            </a:p>
          </p:txBody>
        </p:sp>
        <p:grpSp>
          <p:nvGrpSpPr>
            <p:cNvPr id="45" name="组合 44"/>
            <p:cNvGrpSpPr/>
            <p:nvPr/>
          </p:nvGrpSpPr>
          <p:grpSpPr>
            <a:xfrm>
              <a:off x="8098970" y="3203903"/>
              <a:ext cx="899886" cy="828000"/>
              <a:chOff x="8098970" y="3203903"/>
              <a:chExt cx="899886" cy="828000"/>
            </a:xfrm>
          </p:grpSpPr>
          <p:sp>
            <p:nvSpPr>
              <p:cNvPr id="46" name="文本框 45"/>
              <p:cNvSpPr txBox="1"/>
              <p:nvPr/>
            </p:nvSpPr>
            <p:spPr>
              <a:xfrm>
                <a:off x="8098970" y="3233183"/>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04</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47" name="矩形 46"/>
              <p:cNvSpPr/>
              <p:nvPr/>
            </p:nvSpPr>
            <p:spPr>
              <a:xfrm>
                <a:off x="8134913" y="3203903"/>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9" name="组合 48"/>
          <p:cNvGrpSpPr/>
          <p:nvPr/>
        </p:nvGrpSpPr>
        <p:grpSpPr>
          <a:xfrm>
            <a:off x="8032062" y="1952937"/>
            <a:ext cx="3730625" cy="828000"/>
            <a:chOff x="8098970" y="1685526"/>
            <a:chExt cx="3730625" cy="828000"/>
          </a:xfrm>
        </p:grpSpPr>
        <p:sp>
          <p:nvSpPr>
            <p:cNvPr id="50" name="文本框 49"/>
            <p:cNvSpPr txBox="1"/>
            <p:nvPr/>
          </p:nvSpPr>
          <p:spPr>
            <a:xfrm>
              <a:off x="9044485" y="1769304"/>
              <a:ext cx="2785110"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sym typeface="+mn-ea"/>
                </a:rPr>
                <a:t>相关工作</a:t>
              </a:r>
              <a:endParaRPr lang="zh-CN" altLang="en-US" sz="2800" b="1" dirty="0">
                <a:latin typeface="微软雅黑" panose="020B0503020204020204" pitchFamily="34" charset="-122"/>
                <a:ea typeface="微软雅黑" panose="020B0503020204020204" pitchFamily="34" charset="-122"/>
              </a:endParaRPr>
            </a:p>
          </p:txBody>
        </p:sp>
        <p:grpSp>
          <p:nvGrpSpPr>
            <p:cNvPr id="51" name="组合 50"/>
            <p:cNvGrpSpPr/>
            <p:nvPr/>
          </p:nvGrpSpPr>
          <p:grpSpPr>
            <a:xfrm>
              <a:off x="8098970" y="1685526"/>
              <a:ext cx="899886" cy="828000"/>
              <a:chOff x="8098970" y="1685526"/>
              <a:chExt cx="899886" cy="828000"/>
            </a:xfrm>
          </p:grpSpPr>
          <p:sp>
            <p:nvSpPr>
              <p:cNvPr id="52" name="文本框 51"/>
              <p:cNvSpPr txBox="1"/>
              <p:nvPr/>
            </p:nvSpPr>
            <p:spPr>
              <a:xfrm>
                <a:off x="8098970" y="1714806"/>
                <a:ext cx="899886" cy="769441"/>
              </a:xfrm>
              <a:prstGeom prst="rect">
                <a:avLst/>
              </a:prstGeom>
              <a:noFill/>
            </p:spPr>
            <p:txBody>
              <a:bodyPr wrap="square" rtlCol="0">
                <a:spAutoFit/>
              </a:bodyPr>
              <a:lstStyle/>
              <a:p>
                <a:pPr algn="ctr"/>
                <a:r>
                  <a:rPr lang="en-US" altLang="zh-CN" sz="4400" b="1" dirty="0">
                    <a:solidFill>
                      <a:schemeClr val="accent1"/>
                    </a:solidFill>
                    <a:latin typeface="微软雅黑" panose="020B0503020204020204" pitchFamily="34" charset="-122"/>
                    <a:ea typeface="微软雅黑" panose="020B0503020204020204" pitchFamily="34" charset="-122"/>
                  </a:rPr>
                  <a:t>02</a:t>
                </a:r>
                <a:endParaRPr lang="zh-CN" altLang="en-US" sz="4400" b="1" dirty="0">
                  <a:solidFill>
                    <a:schemeClr val="accent1"/>
                  </a:solidFill>
                  <a:latin typeface="微软雅黑" panose="020B0503020204020204" pitchFamily="34" charset="-122"/>
                  <a:ea typeface="微软雅黑" panose="020B0503020204020204" pitchFamily="34" charset="-122"/>
                </a:endParaRPr>
              </a:p>
            </p:txBody>
          </p:sp>
          <p:sp>
            <p:nvSpPr>
              <p:cNvPr id="53" name="矩形 52"/>
              <p:cNvSpPr/>
              <p:nvPr/>
            </p:nvSpPr>
            <p:spPr>
              <a:xfrm>
                <a:off x="8134913" y="1685526"/>
                <a:ext cx="828000" cy="8280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49888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p:cNvSpPr txBox="1"/>
          <p:nvPr/>
        </p:nvSpPr>
        <p:spPr>
          <a:xfrm>
            <a:off x="1461770" y="1500505"/>
            <a:ext cx="3964940" cy="4348480"/>
          </a:xfrm>
          <a:prstGeom prst="rect">
            <a:avLst/>
          </a:prstGeom>
          <a:solidFill>
            <a:srgbClr val="1A6299"/>
          </a:solidFill>
        </p:spPr>
        <p:txBody>
          <a:bodyPr wrap="square" rtlCol="0">
            <a:noAutofit/>
          </a:bodyPr>
          <a:lstStyle/>
          <a:p>
            <a:pPr>
              <a:lnSpc>
                <a:spcPts val="2600"/>
              </a:lnSpc>
            </a:pPr>
            <a:r>
              <a:rPr lang="zh-CN" altLang="en-US" sz="2000" dirty="0">
                <a:solidFill>
                  <a:schemeClr val="bg1"/>
                </a:solidFill>
                <a:latin typeface="宋体" panose="02010600030101010101" pitchFamily="2" charset="-122"/>
                <a:ea typeface="宋体" panose="02010600030101010101" pitchFamily="2" charset="-122"/>
              </a:rPr>
              <a:t>背景：</a:t>
            </a:r>
            <a:endParaRPr lang="en-US" sz="2000" dirty="0">
              <a:solidFill>
                <a:schemeClr val="bg1"/>
              </a:solidFill>
              <a:latin typeface="宋体" panose="02010600030101010101" pitchFamily="2" charset="-122"/>
              <a:ea typeface="宋体" panose="02010600030101010101" pitchFamily="2" charset="-122"/>
            </a:endParaRPr>
          </a:p>
          <a:p>
            <a:pPr>
              <a:lnSpc>
                <a:spcPts val="2600"/>
              </a:lnSpc>
            </a:pPr>
            <a:r>
              <a:rPr lang="en-US" sz="2000" dirty="0">
                <a:solidFill>
                  <a:schemeClr val="bg1"/>
                </a:solidFill>
                <a:latin typeface="宋体" panose="02010600030101010101" pitchFamily="2" charset="-122"/>
                <a:ea typeface="宋体" panose="02010600030101010101" pitchFamily="2" charset="-122"/>
              </a:rPr>
              <a:t>    </a:t>
            </a:r>
            <a:r>
              <a:rPr lang="zh-CN" altLang="en-US" sz="2000" dirty="0">
                <a:solidFill>
                  <a:schemeClr val="bg1"/>
                </a:solidFill>
                <a:latin typeface="宋体" panose="02010600030101010101" pitchFamily="2" charset="-122"/>
                <a:ea typeface="宋体" panose="02010600030101010101" pitchFamily="2" charset="-122"/>
              </a:rPr>
              <a:t>大型语言模型</a:t>
            </a:r>
            <a:r>
              <a:rPr lang="en-US" altLang="zh-CN" sz="2000" dirty="0">
                <a:solidFill>
                  <a:schemeClr val="bg1"/>
                </a:solidFill>
                <a:latin typeface="宋体" panose="02010600030101010101" pitchFamily="2" charset="-122"/>
                <a:ea typeface="宋体" panose="02010600030101010101" pitchFamily="2" charset="-122"/>
              </a:rPr>
              <a:t>(LLM)</a:t>
            </a:r>
            <a:r>
              <a:rPr lang="zh-CN" altLang="en-US" sz="2000" dirty="0">
                <a:solidFill>
                  <a:schemeClr val="bg1"/>
                </a:solidFill>
                <a:latin typeface="宋体" panose="02010600030101010101" pitchFamily="2" charset="-122"/>
                <a:ea typeface="宋体" panose="02010600030101010101" pitchFamily="2" charset="-122"/>
              </a:rPr>
              <a:t>是一种基于神经网络的深度学习模型，可以自动学习和表达自然语言文本的语义和语法。</a:t>
            </a:r>
            <a:endParaRPr lang="zh-CN" sz="2000" dirty="0">
              <a:solidFill>
                <a:schemeClr val="bg1"/>
              </a:solidFill>
              <a:latin typeface="宋体" panose="02010600030101010101" pitchFamily="2" charset="-122"/>
              <a:ea typeface="宋体" panose="02010600030101010101" pitchFamily="2" charset="-122"/>
            </a:endParaRPr>
          </a:p>
          <a:p>
            <a:pPr>
              <a:lnSpc>
                <a:spcPts val="2600"/>
              </a:lnSpc>
            </a:pPr>
            <a:r>
              <a:rPr lang="zh-CN" sz="2000" dirty="0">
                <a:solidFill>
                  <a:schemeClr val="bg1"/>
                </a:solidFill>
                <a:latin typeface="宋体" panose="02010600030101010101" pitchFamily="2" charset="-122"/>
                <a:ea typeface="宋体" panose="02010600030101010101" pitchFamily="2" charset="-122"/>
              </a:rPr>
              <a:t> </a:t>
            </a:r>
            <a:r>
              <a:rPr lang="en-US" altLang="zh-CN" sz="2000" dirty="0">
                <a:solidFill>
                  <a:schemeClr val="bg1"/>
                </a:solidFill>
                <a:latin typeface="宋体" panose="02010600030101010101" pitchFamily="2" charset="-122"/>
                <a:ea typeface="宋体" panose="02010600030101010101" pitchFamily="2" charset="-122"/>
              </a:rPr>
              <a:t>   </a:t>
            </a:r>
            <a:endParaRPr lang="en-US" altLang="zh-CN" sz="2000" dirty="0">
              <a:solidFill>
                <a:schemeClr val="bg1"/>
              </a:solidFill>
              <a:latin typeface="宋体" panose="02010600030101010101" pitchFamily="2" charset="-122"/>
              <a:ea typeface="宋体" panose="02010600030101010101" pitchFamily="2" charset="-122"/>
            </a:endParaRPr>
          </a:p>
          <a:p>
            <a:pPr>
              <a:lnSpc>
                <a:spcPts val="2600"/>
              </a:lnSpc>
            </a:pPr>
            <a:r>
              <a:rPr lang="en-US" altLang="zh-CN" sz="2000" dirty="0">
                <a:solidFill>
                  <a:schemeClr val="bg1"/>
                </a:solidFill>
                <a:latin typeface="宋体" panose="02010600030101010101" pitchFamily="2" charset="-122"/>
                <a:ea typeface="宋体" panose="02010600030101010101" pitchFamily="2" charset="-122"/>
              </a:rPr>
              <a:t>    LLM</a:t>
            </a:r>
            <a:r>
              <a:rPr lang="zh-CN" altLang="en-US" sz="2000" dirty="0">
                <a:solidFill>
                  <a:schemeClr val="bg1"/>
                </a:solidFill>
                <a:latin typeface="宋体" panose="02010600030101010101" pitchFamily="2" charset="-122"/>
                <a:ea typeface="宋体" panose="02010600030101010101" pitchFamily="2" charset="-122"/>
              </a:rPr>
              <a:t>可以通过大规模的训练数据学习到临床知识的特征和模式。许多研究人员已经利用大量的临床文本数据集，如医学文献库，病历记录和医学论坛，来训练</a:t>
            </a:r>
            <a:r>
              <a:rPr lang="en-US" altLang="zh-CN" sz="2000" dirty="0">
                <a:solidFill>
                  <a:schemeClr val="bg1"/>
                </a:solidFill>
                <a:latin typeface="宋体" panose="02010600030101010101" pitchFamily="2" charset="-122"/>
                <a:ea typeface="宋体" panose="02010600030101010101" pitchFamily="2" charset="-122"/>
              </a:rPr>
              <a:t>LLM</a:t>
            </a:r>
            <a:r>
              <a:rPr lang="zh-CN" altLang="en-US" sz="2000" dirty="0">
                <a:solidFill>
                  <a:schemeClr val="bg1"/>
                </a:solidFill>
                <a:latin typeface="宋体" panose="02010600030101010101" pitchFamily="2" charset="-122"/>
                <a:ea typeface="宋体" panose="02010600030101010101" pitchFamily="2" charset="-122"/>
              </a:rPr>
              <a:t>模型。</a:t>
            </a:r>
            <a:endParaRPr lang="zh-CN" sz="2000" dirty="0">
              <a:solidFill>
                <a:schemeClr val="bg1"/>
              </a:solidFill>
              <a:latin typeface="宋体" panose="02010600030101010101" pitchFamily="2" charset="-122"/>
              <a:ea typeface="宋体" panose="02010600030101010101" pitchFamily="2" charset="-122"/>
            </a:endParaRPr>
          </a:p>
          <a:p>
            <a:pPr>
              <a:lnSpc>
                <a:spcPts val="2600"/>
              </a:lnSpc>
            </a:pPr>
            <a:endParaRPr lang="zh-CN" sz="2000" dirty="0">
              <a:solidFill>
                <a:schemeClr val="bg1"/>
              </a:solidFill>
              <a:latin typeface="宋体" panose="02010600030101010101" pitchFamily="2" charset="-122"/>
              <a:ea typeface="宋体" panose="02010600030101010101" pitchFamily="2" charset="-122"/>
            </a:endParaRPr>
          </a:p>
          <a:p>
            <a:pPr>
              <a:lnSpc>
                <a:spcPts val="2600"/>
              </a:lnSpc>
            </a:pPr>
            <a:endParaRPr sz="2000" dirty="0">
              <a:solidFill>
                <a:schemeClr val="bg1"/>
              </a:solidFill>
              <a:latin typeface="宋体" panose="02010600030101010101" pitchFamily="2" charset="-122"/>
              <a:ea typeface="宋体" panose="02010600030101010101" pitchFamily="2" charset="-122"/>
            </a:endParaRPr>
          </a:p>
        </p:txBody>
      </p:sp>
      <p:sp>
        <p:nvSpPr>
          <p:cNvPr id="24" name="文本框 23"/>
          <p:cNvSpPr txBox="1"/>
          <p:nvPr/>
        </p:nvSpPr>
        <p:spPr>
          <a:xfrm>
            <a:off x="6123940" y="1500505"/>
            <a:ext cx="4876800" cy="39878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大型语言模型（</a:t>
            </a:r>
            <a:r>
              <a:rPr lang="en-US" altLang="zh-CN" sz="2000" b="0" i="0" dirty="0">
                <a:effectLst/>
                <a:latin typeface="宋体" panose="02010600030101010101" pitchFamily="2" charset="-122"/>
                <a:ea typeface="宋体" panose="02010600030101010101" pitchFamily="2" charset="-122"/>
              </a:rPr>
              <a:t>LLM</a:t>
            </a:r>
            <a:r>
              <a:rPr lang="zh-CN" altLang="en-US" sz="2000" b="0" i="0" dirty="0">
                <a:effectLst/>
                <a:latin typeface="宋体" panose="02010600030101010101" pitchFamily="2" charset="-122"/>
                <a:ea typeface="宋体" panose="02010600030101010101" pitchFamily="2" charset="-122"/>
              </a:rPr>
              <a:t>）</a:t>
            </a:r>
            <a:endParaRPr lang="zh-CN" altLang="en-US" sz="2000" b="0" i="0" dirty="0">
              <a:effectLst/>
              <a:latin typeface="宋体" panose="02010600030101010101" pitchFamily="2" charset="-122"/>
              <a:ea typeface="宋体" panose="02010600030101010101" pitchFamily="2" charset="-122"/>
            </a:endParaRPr>
          </a:p>
        </p:txBody>
      </p:sp>
      <p:sp>
        <p:nvSpPr>
          <p:cNvPr id="9" name="文本框 8"/>
          <p:cNvSpPr txBox="1"/>
          <p:nvPr/>
        </p:nvSpPr>
        <p:spPr>
          <a:xfrm>
            <a:off x="6151880" y="2021840"/>
            <a:ext cx="4848860" cy="1671955"/>
          </a:xfrm>
          <a:prstGeom prst="rect">
            <a:avLst/>
          </a:prstGeom>
          <a:noFill/>
        </p:spPr>
        <p:txBody>
          <a:bodyPr wrap="square" rtlCol="0">
            <a:noAutofit/>
          </a:bodyPr>
          <a:lstStyle/>
          <a:p>
            <a:pPr>
              <a:lnSpc>
                <a:spcPts val="2600"/>
              </a:lnSpc>
            </a:pPr>
            <a:r>
              <a:rPr lang="en-US" sz="2000" dirty="0">
                <a:latin typeface="宋体" panose="02010600030101010101" pitchFamily="2" charset="-122"/>
                <a:ea typeface="宋体" panose="02010600030101010101" pitchFamily="2" charset="-122"/>
              </a:rPr>
              <a:t>   </a:t>
            </a:r>
            <a:r>
              <a:rPr sz="2000" dirty="0">
                <a:latin typeface="宋体" panose="02010600030101010101" pitchFamily="2" charset="-122"/>
                <a:ea typeface="宋体" panose="02010600030101010101" pitchFamily="2" charset="-122"/>
              </a:rPr>
              <a:t>LLM作为一种强大的自然语言处理工具，可以编码和学习临床知识，并提供临床决策支持、医学教育和智能化医疗咨询等应用。</a:t>
            </a:r>
            <a:endParaRPr sz="2000" dirty="0">
              <a:latin typeface="宋体" panose="02010600030101010101" pitchFamily="2" charset="-122"/>
              <a:ea typeface="宋体" panose="02010600030101010101" pitchFamily="2" charset="-122"/>
            </a:endParaRPr>
          </a:p>
        </p:txBody>
      </p:sp>
      <p:sp>
        <p:nvSpPr>
          <p:cNvPr id="5" name="圆角矩形 12"/>
          <p:cNvSpPr>
            <a:spLocks noChangeArrowheads="1"/>
          </p:cNvSpPr>
          <p:nvPr>
            <p:custDataLst>
              <p:tags r:id="rId2"/>
            </p:custDataLst>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6" name="图片 5"/>
          <p:cNvPicPr>
            <a:picLocks noChangeAspect="1"/>
          </p:cNvPicPr>
          <p:nvPr>
            <p:custDataLst>
              <p:tags r:id="rId3"/>
            </p:custDataLst>
          </p:nvPr>
        </p:nvPicPr>
        <p:blipFill>
          <a:blip r:embed="rId4"/>
          <a:stretch>
            <a:fillRect/>
          </a:stretch>
        </p:blipFill>
        <p:spPr>
          <a:xfrm>
            <a:off x="6152515" y="3569970"/>
            <a:ext cx="4847590" cy="2502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sz="2600" b="1" dirty="0">
                <a:solidFill>
                  <a:sysClr val="windowText" lastClr="000000"/>
                </a:solidFill>
                <a:latin typeface="Arial" panose="020B0604020202020204"/>
                <a:ea typeface="微软雅黑" panose="020B0503020204020204" pitchFamily="34" charset="-122"/>
              </a:rPr>
              <a:t>Challenge and Innovation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文本框 8"/>
          <p:cNvSpPr txBox="1"/>
          <p:nvPr/>
        </p:nvSpPr>
        <p:spPr>
          <a:xfrm>
            <a:off x="4395470" y="1619250"/>
            <a:ext cx="2592705" cy="537210"/>
          </a:xfrm>
          <a:prstGeom prst="rect">
            <a:avLst/>
          </a:prstGeom>
          <a:solidFill>
            <a:srgbClr val="1A6299"/>
          </a:solidFill>
        </p:spPr>
        <p:txBody>
          <a:bodyPr wrap="square" rtlCol="0">
            <a:noAutofit/>
          </a:bodyPr>
          <a:lstStyle/>
          <a:p>
            <a:r>
              <a:rPr lang="en-US" altLang="zh-CN" b="0" i="0" dirty="0">
                <a:solidFill>
                  <a:schemeClr val="bg1"/>
                </a:solidFill>
                <a:latin typeface="-apple-system"/>
              </a:rPr>
              <a:t>LLM</a:t>
            </a:r>
            <a:r>
              <a:rPr lang="zh-CN" altLang="en-US" b="0" i="0" dirty="0">
                <a:solidFill>
                  <a:schemeClr val="bg1"/>
                </a:solidFill>
                <a:latin typeface="-apple-system"/>
              </a:rPr>
              <a:t>当前面临的</a:t>
            </a:r>
            <a:r>
              <a:rPr lang="zh-CN" altLang="en-US" i="0" dirty="0">
                <a:solidFill>
                  <a:schemeClr val="bg1"/>
                </a:solidFill>
                <a:latin typeface="-apple-system"/>
              </a:rPr>
              <a:t>挑战</a:t>
            </a:r>
            <a:endParaRPr kumimoji="1" lang="zh-CN" altLang="en-US" dirty="0">
              <a:solidFill>
                <a:schemeClr val="accent1">
                  <a:lumMod val="75000"/>
                </a:schemeClr>
              </a:solidFill>
            </a:endParaRPr>
          </a:p>
        </p:txBody>
      </p:sp>
      <p:sp>
        <p:nvSpPr>
          <p:cNvPr id="8" name="文本框 7"/>
          <p:cNvSpPr txBox="1"/>
          <p:nvPr/>
        </p:nvSpPr>
        <p:spPr>
          <a:xfrm>
            <a:off x="6444615" y="2463165"/>
            <a:ext cx="4067175" cy="2030095"/>
          </a:xfrm>
          <a:prstGeom prst="rect">
            <a:avLst/>
          </a:prstGeom>
          <a:noFill/>
        </p:spPr>
        <p:txBody>
          <a:bodyPr wrap="square" rtlCol="0">
            <a:spAutoFit/>
          </a:bodyPr>
          <a:lstStyle/>
          <a:p>
            <a:r>
              <a:rPr lang="zh-CN" altLang="en-US" b="1" i="0" dirty="0">
                <a:effectLst/>
                <a:latin typeface="-apple-system"/>
              </a:rPr>
              <a:t>在许多临床重要轴上并未达到临床医生专家水平</a:t>
            </a:r>
            <a:r>
              <a:rPr lang="en-US" altLang="zh-CN" b="1" i="0" dirty="0">
                <a:effectLst/>
                <a:latin typeface="-apple-system"/>
              </a:rPr>
              <a:t>:</a:t>
            </a:r>
            <a:r>
              <a:rPr lang="zh-CN" altLang="en-US" i="0" dirty="0">
                <a:effectLst/>
                <a:latin typeface="-apple-system"/>
              </a:rPr>
              <a:t>在临床领域，医生需要综合考虑病人的个体差异、临床判断和专业经验，才能做出准确的诊断和治疗决策。而LLM可能无法完全模拟这些复杂的专业判断。</a:t>
            </a:r>
            <a:endParaRPr lang="zh-CN" altLang="en-US" i="0" dirty="0">
              <a:effectLst/>
              <a:latin typeface="-apple-system"/>
            </a:endParaRPr>
          </a:p>
          <a:p>
            <a:endParaRPr lang="zh-CN" altLang="en-US" i="0" dirty="0">
              <a:effectLst/>
              <a:latin typeface="-apple-system"/>
            </a:endParaRPr>
          </a:p>
        </p:txBody>
      </p:sp>
      <p:sp>
        <p:nvSpPr>
          <p:cNvPr id="2" name="文本框 1"/>
          <p:cNvSpPr txBox="1"/>
          <p:nvPr>
            <p:custDataLst>
              <p:tags r:id="rId2"/>
            </p:custDataLst>
          </p:nvPr>
        </p:nvSpPr>
        <p:spPr>
          <a:xfrm>
            <a:off x="851535" y="2463165"/>
            <a:ext cx="5099685" cy="1931670"/>
          </a:xfrm>
          <a:prstGeom prst="rect">
            <a:avLst/>
          </a:prstGeom>
          <a:noFill/>
        </p:spPr>
        <p:txBody>
          <a:bodyPr wrap="square" rtlCol="0">
            <a:noAutofit/>
          </a:bodyPr>
          <a:lstStyle/>
          <a:p>
            <a:r>
              <a:rPr lang="zh-CN" altLang="en-US" b="1" i="0" dirty="0">
                <a:effectLst/>
                <a:latin typeface="-apple-system"/>
              </a:rPr>
              <a:t>用</a:t>
            </a:r>
            <a:r>
              <a:rPr lang="en-US" altLang="zh-CN" b="1" i="0" dirty="0">
                <a:effectLst/>
                <a:latin typeface="-apple-system"/>
              </a:rPr>
              <a:t>LLM</a:t>
            </a:r>
            <a:r>
              <a:rPr lang="zh-CN" altLang="en-US" b="1" i="0" dirty="0">
                <a:effectLst/>
                <a:latin typeface="-apple-system"/>
              </a:rPr>
              <a:t>来回答医学问题可能会造成伤害，从而导致健康差异</a:t>
            </a:r>
            <a:r>
              <a:rPr lang="en-US" altLang="zh-CN" b="1" i="0" dirty="0">
                <a:effectLst/>
                <a:latin typeface="-apple-system"/>
              </a:rPr>
              <a:t>:</a:t>
            </a:r>
            <a:r>
              <a:rPr lang="en-US" altLang="zh-CN" i="0" dirty="0">
                <a:effectLst/>
                <a:latin typeface="-apple-system"/>
              </a:rPr>
              <a:t>LLM可能会提供不准确、不完整或不适当的医疗建议。例如，它可能会给出错误或有害的诊断、治疗方案或药物建议。这可能导致误诊、延误治疗或其他健康问题。</a:t>
            </a:r>
            <a:endParaRPr lang="en-US" altLang="zh-CN" i="0" dirty="0">
              <a:effectLst/>
              <a:latin typeface="-apple-system"/>
            </a:endParaRPr>
          </a:p>
        </p:txBody>
      </p:sp>
      <p:sp>
        <p:nvSpPr>
          <p:cNvPr id="30" name="圆角矩形 23"/>
          <p:cNvSpPr/>
          <p:nvPr>
            <p:custDataLst>
              <p:tags r:id="rId3"/>
            </p:custDataLst>
          </p:nvPr>
        </p:nvSpPr>
        <p:spPr>
          <a:xfrm>
            <a:off x="932180" y="4185285"/>
            <a:ext cx="9978390" cy="1668780"/>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p>
            <a:pPr marL="0" lvl="2" indent="0" defTabSz="0">
              <a:spcBef>
                <a:spcPct val="20000"/>
              </a:spcBef>
              <a:buClr>
                <a:schemeClr val="accent6">
                  <a:lumMod val="75000"/>
                </a:schemeClr>
              </a:buClr>
              <a:buSzPct val="110000"/>
              <a:buFont typeface="Wingdings" panose="05000000000000000000" pitchFamily="2" charset="2"/>
              <a:buNone/>
            </a:pPr>
            <a:endParaRPr lang="zh-CN" altLang="en-US" sz="1600" b="1" dirty="0">
              <a:solidFill>
                <a:schemeClr val="tx1"/>
              </a:solidFill>
            </a:endParaRPr>
          </a:p>
        </p:txBody>
      </p:sp>
      <p:sp>
        <p:nvSpPr>
          <p:cNvPr id="3" name="文本框 2"/>
          <p:cNvSpPr txBox="1"/>
          <p:nvPr/>
        </p:nvSpPr>
        <p:spPr>
          <a:xfrm>
            <a:off x="1065530" y="4313555"/>
            <a:ext cx="9720580" cy="1586230"/>
          </a:xfrm>
          <a:prstGeom prst="rect">
            <a:avLst/>
          </a:prstGeom>
          <a:noFill/>
        </p:spPr>
        <p:txBody>
          <a:bodyPr wrap="square" rtlCol="0">
            <a:spAutoFit/>
          </a:bodyPr>
          <a:p>
            <a:pPr marL="0" lvl="2" indent="0" defTabSz="0">
              <a:spcBef>
                <a:spcPct val="20000"/>
              </a:spcBef>
              <a:buClr>
                <a:schemeClr val="accent6">
                  <a:lumMod val="75000"/>
                </a:schemeClr>
              </a:buClr>
              <a:buSzPct val="110000"/>
              <a:buFont typeface="Wingdings" panose="05000000000000000000" pitchFamily="2" charset="2"/>
              <a:buNone/>
            </a:pPr>
            <a:r>
              <a:rPr lang="en-GB" altLang="zh-CN" b="1" dirty="0">
                <a:solidFill>
                  <a:sysClr val="windowText" lastClr="000000"/>
                </a:solidFill>
                <a:latin typeface="Arial" panose="020B0604020202020204"/>
                <a:ea typeface="微软雅黑" panose="020B0503020204020204" pitchFamily="34" charset="-122"/>
                <a:sym typeface="+mn-ea"/>
              </a:rPr>
              <a:t>Innovation</a:t>
            </a:r>
            <a:r>
              <a:rPr lang="zh-CN" altLang="en-GB" b="1" dirty="0">
                <a:solidFill>
                  <a:sysClr val="windowText" lastClr="000000"/>
                </a:solidFill>
                <a:latin typeface="Arial" panose="020B0604020202020204"/>
                <a:ea typeface="微软雅黑" panose="020B0503020204020204" pitchFamily="34" charset="-122"/>
                <a:sym typeface="+mn-ea"/>
              </a:rPr>
              <a:t>：</a:t>
            </a:r>
            <a:endParaRPr lang="en-US" dirty="0">
              <a:latin typeface="宋体" panose="02010600030101010101" pitchFamily="2" charset="-122"/>
              <a:ea typeface="宋体" panose="02010600030101010101" pitchFamily="2" charset="-122"/>
              <a:sym typeface="+mn-ea"/>
            </a:endParaRPr>
          </a:p>
          <a:p>
            <a:pPr marL="0" lvl="2" indent="0" defTabSz="0">
              <a:spcBef>
                <a:spcPct val="20000"/>
              </a:spcBef>
              <a:buClr>
                <a:schemeClr val="accent6">
                  <a:lumMod val="75000"/>
                </a:schemeClr>
              </a:buClr>
              <a:buSzPct val="110000"/>
              <a:buFont typeface="Wingdings" panose="05000000000000000000" pitchFamily="2" charset="2"/>
              <a:buNone/>
            </a:pPr>
            <a:r>
              <a:rPr lang="en-US" dirty="0">
                <a:latin typeface="宋体" panose="02010600030101010101" pitchFamily="2" charset="-122"/>
                <a:ea typeface="宋体" panose="02010600030101010101" pitchFamily="2" charset="-122"/>
                <a:sym typeface="+mn-ea"/>
              </a:rPr>
              <a:t>1.</a:t>
            </a:r>
            <a:r>
              <a:rPr dirty="0">
                <a:latin typeface="宋体" panose="02010600030101010101" pitchFamily="2" charset="-122"/>
                <a:ea typeface="宋体" panose="02010600030101010101" pitchFamily="2" charset="-122"/>
                <a:sym typeface="+mn-ea"/>
              </a:rPr>
              <a:t>给出了一个关于医疗领域的模型效果标准评判数据集（MultiMedQA），并给出了对应的SOTA值；</a:t>
            </a:r>
            <a:endParaRPr dirty="0">
              <a:latin typeface="宋体" panose="02010600030101010101" pitchFamily="2" charset="-122"/>
              <a:ea typeface="宋体" panose="02010600030101010101" pitchFamily="2" charset="-122"/>
            </a:endParaRPr>
          </a:p>
          <a:p>
            <a:pPr marL="0" lvl="2" indent="0" defTabSz="0">
              <a:spcBef>
                <a:spcPct val="20000"/>
              </a:spcBef>
              <a:buClr>
                <a:schemeClr val="accent6">
                  <a:lumMod val="75000"/>
                </a:schemeClr>
              </a:buClr>
              <a:buSzPct val="110000"/>
              <a:buFont typeface="Wingdings" panose="05000000000000000000" pitchFamily="2" charset="2"/>
              <a:buNone/>
            </a:pPr>
            <a:r>
              <a:rPr lang="en-US" dirty="0">
                <a:latin typeface="宋体" panose="02010600030101010101" pitchFamily="2" charset="-122"/>
                <a:ea typeface="宋体" panose="02010600030101010101" pitchFamily="2" charset="-122"/>
                <a:sym typeface="+mn-ea"/>
              </a:rPr>
              <a:t>2.</a:t>
            </a:r>
            <a:r>
              <a:rPr dirty="0">
                <a:latin typeface="宋体" panose="02010600030101010101" pitchFamily="2" charset="-122"/>
                <a:ea typeface="宋体" panose="02010600030101010101" pitchFamily="2" charset="-122"/>
                <a:sym typeface="+mn-ea"/>
              </a:rPr>
              <a:t>基于Flan-PaLM得到了Med-PaLM，获得了堪比人类专家的效果</a:t>
            </a:r>
            <a:endParaRPr dirty="0">
              <a:latin typeface="宋体" panose="02010600030101010101" pitchFamily="2" charset="-122"/>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Related 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p:cNvSpPr txBox="1"/>
          <p:nvPr/>
        </p:nvSpPr>
        <p:spPr>
          <a:xfrm>
            <a:off x="1215390" y="2872740"/>
            <a:ext cx="10076815" cy="1246505"/>
          </a:xfrm>
          <a:prstGeom prst="rect">
            <a:avLst/>
          </a:prstGeom>
          <a:noFill/>
          <a:ln w="9525">
            <a:noFill/>
          </a:ln>
        </p:spPr>
        <p:txBody>
          <a:bodyPr wrap="square">
            <a:noAutofit/>
          </a:bodyPr>
          <a:lstStyle/>
          <a:p>
            <a:pPr indent="-228600" fontAlgn="auto"/>
            <a:endParaRPr lang="en-US" sz="2000" dirty="0">
              <a:solidFill>
                <a:schemeClr val="tx1"/>
              </a:solidFill>
              <a:latin typeface="宋体" panose="02010600030101010101" pitchFamily="2" charset="-122"/>
              <a:ea typeface="宋体" panose="02010600030101010101" pitchFamily="2" charset="-122"/>
            </a:endParaRPr>
          </a:p>
          <a:p>
            <a:endParaRPr sz="2000" b="0" dirty="0">
              <a:solidFill>
                <a:srgbClr val="1A6299"/>
              </a:solidFill>
              <a:latin typeface="宋体" panose="02010600030101010101" pitchFamily="2" charset="-122"/>
              <a:ea typeface="宋体" panose="02010600030101010101" pitchFamily="2" charset="-122"/>
            </a:endParaRPr>
          </a:p>
        </p:txBody>
      </p:sp>
      <p:sp>
        <p:nvSpPr>
          <p:cNvPr id="4" name="文本框 3"/>
          <p:cNvSpPr txBox="1"/>
          <p:nvPr/>
        </p:nvSpPr>
        <p:spPr>
          <a:xfrm>
            <a:off x="965200" y="1483360"/>
            <a:ext cx="6096000" cy="4951095"/>
          </a:xfrm>
          <a:prstGeom prst="rect">
            <a:avLst/>
          </a:prstGeom>
          <a:noFill/>
        </p:spPr>
        <p:txBody>
          <a:bodyPr wrap="square" rtlCol="0" anchor="t">
            <a:spAutoFit/>
          </a:bodyPr>
          <a:p>
            <a:r>
              <a:rPr lang="en-US" altLang="zh-CN" sz="3200" dirty="0">
                <a:solidFill>
                  <a:srgbClr val="000000"/>
                </a:solidFill>
                <a:latin typeface="Times New Roman" panose="02020603050405020304" pitchFamily="18" charset="0"/>
                <a:ea typeface="黑体" panose="02010609060101010101" pitchFamily="2" charset="-122"/>
                <a:cs typeface="+mn-ea"/>
                <a:sym typeface="楷体_GB2312" charset="0"/>
              </a:rPr>
              <a:t>           </a:t>
            </a:r>
            <a:r>
              <a:rPr lang="zh-CN" sz="2400" b="1" dirty="0">
                <a:latin typeface="宋体" panose="02010600030101010101" pitchFamily="2" charset="-122"/>
                <a:ea typeface="宋体" panose="02010600030101010101" pitchFamily="2" charset="-122"/>
                <a:sym typeface="楷体_GB2312" charset="0"/>
              </a:rPr>
              <a:t>构建流程</a:t>
            </a:r>
            <a:endParaRPr lang="zh-CN" sz="2400" b="1" dirty="0">
              <a:latin typeface="宋体" panose="02010600030101010101" pitchFamily="2" charset="-122"/>
              <a:ea typeface="宋体" panose="02010600030101010101" pitchFamily="2" charset="-122"/>
              <a:sym typeface="楷体_GB2312" charset="0"/>
            </a:endParaRPr>
          </a:p>
          <a:p>
            <a:endParaRPr lang="zh-CN" sz="2400" dirty="0">
              <a:latin typeface="宋体" panose="02010600030101010101" pitchFamily="2" charset="-122"/>
              <a:ea typeface="宋体" panose="02010600030101010101" pitchFamily="2" charset="-122"/>
              <a:sym typeface="楷体_GB2312" charset="0"/>
            </a:endParaRPr>
          </a:p>
          <a:p>
            <a:pPr marL="810895" lvl="1" indent="-288925" algn="l" defTabSz="0" fontAlgn="base">
              <a:spcBef>
                <a:spcPct val="20000"/>
              </a:spcBef>
              <a:spcAft>
                <a:spcPct val="20000"/>
              </a:spcAft>
              <a:buClr>
                <a:srgbClr val="C00000"/>
              </a:buClr>
              <a:buSzPct val="120000"/>
              <a:buFont typeface="Wingdings" panose="05000000000000000000" pitchFamily="2" charset="2"/>
              <a:buChar char="Ø"/>
            </a:pPr>
            <a:r>
              <a:rPr lang="zh-CN" sz="2400" dirty="0">
                <a:latin typeface="宋体" panose="02010600030101010101" pitchFamily="2" charset="-122"/>
                <a:ea typeface="宋体" panose="02010600030101010101" pitchFamily="2" charset="-122"/>
                <a:sym typeface="楷体_GB2312" charset="0"/>
              </a:rPr>
              <a:t>预训练大语言模型：通过训练构建一个能够进行对话的大语言模型</a:t>
            </a:r>
            <a:r>
              <a:rPr lang="zh-CN" sz="2400" dirty="0">
                <a:latin typeface="宋体" panose="02010600030101010101" pitchFamily="2" charset="-122"/>
                <a:ea typeface="宋体" panose="02010600030101010101" pitchFamily="2" charset="-122"/>
                <a:sym typeface="楷体_GB2312" charset="0"/>
              </a:rPr>
              <a:t>。</a:t>
            </a:r>
            <a:r>
              <a:rPr lang="zh-CN" sz="2400" dirty="0">
                <a:latin typeface="宋体" panose="02010600030101010101" pitchFamily="2" charset="-122"/>
                <a:ea typeface="宋体" panose="02010600030101010101" pitchFamily="2" charset="-122"/>
                <a:sym typeface="+mn-ea"/>
              </a:rPr>
              <a:t>预训练过程通常采用无监督的方式，通过自学习来学习语言模型的表示能力</a:t>
            </a:r>
            <a:endParaRPr lang="zh-CN" sz="2400" dirty="0">
              <a:latin typeface="宋体" panose="02010600030101010101" pitchFamily="2" charset="-122"/>
              <a:ea typeface="宋体" panose="02010600030101010101" pitchFamily="2" charset="-122"/>
              <a:sym typeface="楷体_GB2312" charset="0"/>
            </a:endParaRPr>
          </a:p>
          <a:p>
            <a:pPr marL="521970" lvl="1" indent="0" algn="l" defTabSz="0" fontAlgn="base">
              <a:spcBef>
                <a:spcPct val="20000"/>
              </a:spcBef>
              <a:spcAft>
                <a:spcPct val="20000"/>
              </a:spcAft>
              <a:buClr>
                <a:srgbClr val="C00000"/>
              </a:buClr>
              <a:buSzPct val="120000"/>
              <a:buFont typeface="Wingdings" panose="05000000000000000000" pitchFamily="2" charset="2"/>
              <a:buNone/>
            </a:pPr>
            <a:endParaRPr lang="zh-CN" sz="2400" dirty="0">
              <a:latin typeface="宋体" panose="02010600030101010101" pitchFamily="2" charset="-122"/>
              <a:ea typeface="宋体" panose="02010600030101010101" pitchFamily="2" charset="-122"/>
              <a:sym typeface="楷体_GB2312" charset="0"/>
            </a:endParaRPr>
          </a:p>
          <a:p>
            <a:pPr marL="810895" lvl="1" indent="-288925" algn="l" defTabSz="0" fontAlgn="base">
              <a:spcBef>
                <a:spcPct val="20000"/>
              </a:spcBef>
              <a:spcAft>
                <a:spcPct val="20000"/>
              </a:spcAft>
              <a:buClr>
                <a:srgbClr val="C00000"/>
              </a:buClr>
              <a:buSzPct val="120000"/>
              <a:buFont typeface="Wingdings" panose="05000000000000000000" pitchFamily="2" charset="2"/>
              <a:buChar char="Ø"/>
            </a:pPr>
            <a:r>
              <a:rPr lang="zh-CN" sz="2400" dirty="0">
                <a:latin typeface="宋体" panose="02010600030101010101" pitchFamily="2" charset="-122"/>
                <a:ea typeface="宋体" panose="02010600030101010101" pitchFamily="2" charset="-122"/>
                <a:sym typeface="楷体_GB2312" charset="0"/>
              </a:rPr>
              <a:t>提示指令微调：通过提示以及指令让大语言模型能够生成更加专业的结果</a:t>
            </a:r>
            <a:endParaRPr lang="zh-CN" sz="2400" dirty="0">
              <a:latin typeface="宋体" panose="02010600030101010101" pitchFamily="2" charset="-122"/>
              <a:ea typeface="宋体" panose="02010600030101010101" pitchFamily="2" charset="-122"/>
              <a:sym typeface="楷体_GB2312" charset="0"/>
            </a:endParaRPr>
          </a:p>
          <a:p>
            <a:pPr marL="521970" lvl="1" indent="0" algn="l" defTabSz="0" fontAlgn="base">
              <a:spcBef>
                <a:spcPct val="20000"/>
              </a:spcBef>
              <a:spcAft>
                <a:spcPct val="20000"/>
              </a:spcAft>
              <a:buClr>
                <a:srgbClr val="C00000"/>
              </a:buClr>
              <a:buSzPct val="120000"/>
              <a:buFont typeface="Wingdings" panose="05000000000000000000" pitchFamily="2" charset="2"/>
              <a:buNone/>
            </a:pPr>
            <a:endParaRPr lang="zh-CN" sz="2400" dirty="0">
              <a:latin typeface="宋体" panose="02010600030101010101" pitchFamily="2" charset="-122"/>
              <a:ea typeface="宋体" panose="02010600030101010101" pitchFamily="2" charset="-122"/>
              <a:sym typeface="楷体_GB2312" charset="0"/>
            </a:endParaRPr>
          </a:p>
          <a:p>
            <a:pPr marL="521970" lvl="1" indent="0" algn="l" defTabSz="0" fontAlgn="base">
              <a:spcBef>
                <a:spcPct val="20000"/>
              </a:spcBef>
              <a:spcAft>
                <a:spcPct val="20000"/>
              </a:spcAft>
              <a:buClr>
                <a:srgbClr val="C00000"/>
              </a:buClr>
              <a:buSzPct val="120000"/>
              <a:buFont typeface="Wingdings" panose="05000000000000000000" pitchFamily="2" charset="2"/>
              <a:buNone/>
            </a:pPr>
            <a:endParaRPr lang="en-US" altLang="zh-CN" sz="2400" dirty="0">
              <a:solidFill>
                <a:srgbClr val="000000"/>
              </a:solidFill>
              <a:latin typeface="Times New Roman" panose="02020603050405020304" pitchFamily="18" charset="0"/>
              <a:ea typeface="黑体" panose="02010609060101010101" pitchFamily="2" charset="-122"/>
              <a:cs typeface="+mn-ea"/>
              <a:sym typeface="楷体_GB2312" charset="0"/>
            </a:endParaRPr>
          </a:p>
        </p:txBody>
      </p:sp>
      <p:pic>
        <p:nvPicPr>
          <p:cNvPr id="5" name="图片 4" descr="3b333634353239383bbcfdcdb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57350" y="1590675"/>
            <a:ext cx="452120" cy="45212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7336155" y="1483360"/>
            <a:ext cx="3385820" cy="4168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Related 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115060"/>
            <a:ext cx="10734675" cy="5070475"/>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p:cNvSpPr txBox="1"/>
          <p:nvPr/>
        </p:nvSpPr>
        <p:spPr>
          <a:xfrm>
            <a:off x="1215390" y="2872740"/>
            <a:ext cx="10076815" cy="1246505"/>
          </a:xfrm>
          <a:prstGeom prst="rect">
            <a:avLst/>
          </a:prstGeom>
          <a:noFill/>
          <a:ln w="9525">
            <a:noFill/>
          </a:ln>
        </p:spPr>
        <p:txBody>
          <a:bodyPr wrap="square">
            <a:noAutofit/>
          </a:bodyPr>
          <a:lstStyle/>
          <a:p>
            <a:pPr indent="-228600" fontAlgn="auto"/>
            <a:endParaRPr lang="en-US" sz="2000" dirty="0">
              <a:solidFill>
                <a:schemeClr val="tx1"/>
              </a:solidFill>
              <a:latin typeface="宋体" panose="02010600030101010101" pitchFamily="2" charset="-122"/>
              <a:ea typeface="宋体" panose="02010600030101010101" pitchFamily="2" charset="-122"/>
            </a:endParaRPr>
          </a:p>
          <a:p>
            <a:endParaRPr sz="2000" b="0" dirty="0">
              <a:solidFill>
                <a:srgbClr val="1A6299"/>
              </a:solidFill>
              <a:latin typeface="宋体" panose="02010600030101010101" pitchFamily="2" charset="-122"/>
              <a:ea typeface="宋体" panose="02010600030101010101" pitchFamily="2" charset="-122"/>
            </a:endParaRPr>
          </a:p>
        </p:txBody>
      </p:sp>
      <p:sp>
        <p:nvSpPr>
          <p:cNvPr id="2" name="文本框 1"/>
          <p:cNvSpPr txBox="1"/>
          <p:nvPr/>
        </p:nvSpPr>
        <p:spPr>
          <a:xfrm>
            <a:off x="1064895" y="1219835"/>
            <a:ext cx="6245225" cy="520700"/>
          </a:xfrm>
          <a:prstGeom prst="rect">
            <a:avLst/>
          </a:prstGeom>
          <a:noFill/>
        </p:spPr>
        <p:txBody>
          <a:bodyPr wrap="square" rtlCol="0" anchor="t">
            <a:no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800" b="1" dirty="0">
                <a:latin typeface="宋体" panose="02010600030101010101" pitchFamily="2" charset="-122"/>
                <a:ea typeface="宋体" panose="02010600030101010101" pitchFamily="2" charset="-122"/>
                <a:sym typeface="+mn-ea"/>
              </a:rPr>
              <a:t>使用提示指令对大模型进行微调</a:t>
            </a:r>
            <a:endParaRPr lang="zh-CN" altLang="en-US" sz="2800" b="1" dirty="0">
              <a:latin typeface="宋体" panose="02010600030101010101" pitchFamily="2" charset="-122"/>
              <a:ea typeface="宋体" panose="02010600030101010101" pitchFamily="2" charset="-122"/>
              <a:sym typeface="+mn-ea"/>
            </a:endParaRPr>
          </a:p>
        </p:txBody>
      </p:sp>
      <p:sp>
        <p:nvSpPr>
          <p:cNvPr id="9" name="文本框 8"/>
          <p:cNvSpPr txBox="1"/>
          <p:nvPr/>
        </p:nvSpPr>
        <p:spPr>
          <a:xfrm>
            <a:off x="1064895" y="1616075"/>
            <a:ext cx="6096000" cy="4534535"/>
          </a:xfrm>
          <a:prstGeom prst="rect">
            <a:avLst/>
          </a:prstGeom>
          <a:noFill/>
        </p:spPr>
        <p:txBody>
          <a:bodyPr wrap="square" rtlCol="0" anchor="t">
            <a:spAutoFit/>
          </a:bodyPr>
          <a:p>
            <a:pPr marL="0" lvl="1" indent="-288925" algn="l" defTabSz="0" fontAlgn="base">
              <a:spcBef>
                <a:spcPct val="20000"/>
              </a:spcBef>
              <a:spcAft>
                <a:spcPct val="20000"/>
              </a:spcAft>
              <a:buClr>
                <a:srgbClr val="C00000"/>
              </a:buClr>
              <a:buSzPct val="120000"/>
              <a:buFont typeface="Wingdings" panose="05000000000000000000" pitchFamily="2" charset="2"/>
              <a:buChar char="Ø"/>
            </a:pPr>
            <a:r>
              <a:rPr lang="zh-CN" sz="2000" b="1" dirty="0">
                <a:latin typeface="宋体" panose="02010600030101010101" pitchFamily="2" charset="-122"/>
                <a:ea typeface="宋体" panose="02010600030101010101" pitchFamily="2" charset="-122"/>
                <a:sym typeface="楷体_GB2312" charset="0"/>
              </a:rPr>
              <a:t>首先</a:t>
            </a:r>
            <a:endParaRPr lang="zh-CN" sz="2000" b="1" dirty="0">
              <a:latin typeface="宋体" panose="02010600030101010101" pitchFamily="2" charset="-122"/>
              <a:ea typeface="宋体" panose="02010600030101010101" pitchFamily="2" charset="-122"/>
              <a:sym typeface="楷体_GB2312" charset="0"/>
            </a:endParaRPr>
          </a:p>
          <a:p>
            <a:pPr marL="0" lvl="1" algn="l" defTabSz="0" fontAlgn="base">
              <a:spcBef>
                <a:spcPct val="20000"/>
              </a:spcBef>
              <a:spcAft>
                <a:spcPct val="20000"/>
              </a:spcAft>
              <a:buClr>
                <a:srgbClr val="C00000"/>
              </a:buClr>
              <a:buSzPct val="120000"/>
              <a:buFont typeface="Wingdings" panose="05000000000000000000" pitchFamily="2" charset="2"/>
              <a:buNone/>
            </a:pPr>
            <a:r>
              <a:rPr lang="zh-CN" sz="2000" dirty="0">
                <a:latin typeface="宋体" panose="02010600030101010101" pitchFamily="2" charset="-122"/>
                <a:ea typeface="宋体" panose="02010600030101010101" pitchFamily="2" charset="-122"/>
                <a:sym typeface="楷体_GB2312" charset="0"/>
              </a:rPr>
              <a:t>定义模型架构：根据任务，创建一个基于大语言模型的模型架构，并添加适当的层和参数</a:t>
            </a:r>
            <a:endParaRPr lang="zh-CN" sz="2000" dirty="0">
              <a:latin typeface="宋体" panose="02010600030101010101" pitchFamily="2" charset="-122"/>
              <a:ea typeface="宋体" panose="02010600030101010101" pitchFamily="2" charset="-122"/>
              <a:sym typeface="楷体_GB2312" charset="0"/>
            </a:endParaRPr>
          </a:p>
          <a:p>
            <a:pPr marL="0" lvl="1" algn="l" defTabSz="0" fontAlgn="base">
              <a:spcBef>
                <a:spcPct val="20000"/>
              </a:spcBef>
              <a:spcAft>
                <a:spcPct val="20000"/>
              </a:spcAft>
              <a:buClr>
                <a:srgbClr val="C00000"/>
              </a:buClr>
              <a:buSzPct val="120000"/>
              <a:buFont typeface="Wingdings" panose="05000000000000000000" pitchFamily="2" charset="2"/>
              <a:buNone/>
            </a:pPr>
            <a:r>
              <a:rPr lang="zh-CN" sz="2000" dirty="0">
                <a:latin typeface="宋体" panose="02010600030101010101" pitchFamily="2" charset="-122"/>
                <a:ea typeface="宋体" panose="02010600030101010101" pitchFamily="2" charset="-122"/>
                <a:sym typeface="楷体_GB2312" charset="0"/>
              </a:rPr>
              <a:t>初始化权重：使用预训练的大语言模型权重进行初始化。</a:t>
            </a:r>
            <a:endParaRPr lang="zh-CN" sz="2000" dirty="0">
              <a:latin typeface="宋体" panose="02010600030101010101" pitchFamily="2" charset="-122"/>
              <a:ea typeface="宋体" panose="02010600030101010101" pitchFamily="2" charset="-122"/>
              <a:sym typeface="楷体_GB2312" charset="0"/>
            </a:endParaRPr>
          </a:p>
          <a:p>
            <a:pPr marL="0" lvl="1" indent="-288925" algn="l" defTabSz="0" fontAlgn="base">
              <a:spcBef>
                <a:spcPct val="20000"/>
              </a:spcBef>
              <a:spcAft>
                <a:spcPct val="20000"/>
              </a:spcAft>
              <a:buClr>
                <a:srgbClr val="C00000"/>
              </a:buClr>
              <a:buSzPct val="120000"/>
              <a:buFont typeface="Wingdings" panose="05000000000000000000" pitchFamily="2" charset="2"/>
              <a:buChar char="Ø"/>
            </a:pPr>
            <a:r>
              <a:rPr lang="zh-CN" sz="2000" b="1" dirty="0">
                <a:latin typeface="宋体" panose="02010600030101010101" pitchFamily="2" charset="-122"/>
                <a:ea typeface="宋体" panose="02010600030101010101" pitchFamily="2" charset="-122"/>
                <a:sym typeface="楷体_GB2312" charset="0"/>
              </a:rPr>
              <a:t>其次</a:t>
            </a:r>
            <a:endParaRPr lang="zh-CN" sz="2000" b="1" dirty="0">
              <a:latin typeface="宋体" panose="02010600030101010101" pitchFamily="2" charset="-122"/>
              <a:ea typeface="宋体" panose="02010600030101010101" pitchFamily="2" charset="-122"/>
              <a:sym typeface="楷体_GB2312" charset="0"/>
            </a:endParaRPr>
          </a:p>
          <a:p>
            <a:pPr marL="0" lvl="1" algn="l" defTabSz="0" fontAlgn="base">
              <a:spcBef>
                <a:spcPct val="20000"/>
              </a:spcBef>
              <a:spcAft>
                <a:spcPct val="20000"/>
              </a:spcAft>
              <a:buClr>
                <a:srgbClr val="C00000"/>
              </a:buClr>
              <a:buSzPct val="120000"/>
              <a:buFont typeface="Wingdings" panose="05000000000000000000" pitchFamily="2" charset="2"/>
              <a:buNone/>
            </a:pPr>
            <a:r>
              <a:rPr lang="zh-CN" sz="2000" dirty="0">
                <a:latin typeface="宋体" panose="02010600030101010101" pitchFamily="2" charset="-122"/>
                <a:ea typeface="宋体" panose="02010600030101010101" pitchFamily="2" charset="-122"/>
                <a:sym typeface="楷体_GB2312" charset="0"/>
              </a:rPr>
              <a:t>训练模型：利用微调数据集，使用梯度下降等优化算法来调整模型的权重。在每个训练步骤中，将输入传递给模型，计算损失，并使用反向传播来更新权重。</a:t>
            </a:r>
            <a:endParaRPr lang="zh-CN" sz="2000" dirty="0">
              <a:latin typeface="宋体" panose="02010600030101010101" pitchFamily="2" charset="-122"/>
              <a:ea typeface="宋体" panose="02010600030101010101" pitchFamily="2" charset="-122"/>
              <a:sym typeface="楷体_GB2312" charset="0"/>
            </a:endParaRPr>
          </a:p>
          <a:p>
            <a:pPr marL="0" lvl="1" indent="-288925" algn="l" defTabSz="0" fontAlgn="base">
              <a:spcBef>
                <a:spcPct val="20000"/>
              </a:spcBef>
              <a:spcAft>
                <a:spcPct val="20000"/>
              </a:spcAft>
              <a:buClr>
                <a:srgbClr val="C00000"/>
              </a:buClr>
              <a:buSzPct val="120000"/>
              <a:buFont typeface="Wingdings" panose="05000000000000000000" pitchFamily="2" charset="2"/>
              <a:buChar char="Ø"/>
            </a:pPr>
            <a:r>
              <a:rPr lang="zh-CN" sz="2000" b="1" dirty="0">
                <a:latin typeface="宋体" panose="02010600030101010101" pitchFamily="2" charset="-122"/>
                <a:ea typeface="宋体" panose="02010600030101010101" pitchFamily="2" charset="-122"/>
                <a:sym typeface="楷体_GB2312" charset="0"/>
              </a:rPr>
              <a:t>最后</a:t>
            </a:r>
            <a:endParaRPr lang="zh-CN" sz="2000" b="1" dirty="0">
              <a:latin typeface="宋体" panose="02010600030101010101" pitchFamily="2" charset="-122"/>
              <a:ea typeface="宋体" panose="02010600030101010101" pitchFamily="2" charset="-122"/>
              <a:sym typeface="楷体_GB2312" charset="0"/>
            </a:endParaRPr>
          </a:p>
          <a:p>
            <a:pPr marL="0" lvl="1" algn="l" defTabSz="0" fontAlgn="base">
              <a:spcBef>
                <a:spcPct val="20000"/>
              </a:spcBef>
              <a:spcAft>
                <a:spcPct val="20000"/>
              </a:spcAft>
              <a:buClr>
                <a:srgbClr val="C00000"/>
              </a:buClr>
              <a:buSzPct val="120000"/>
              <a:buFont typeface="Wingdings" panose="05000000000000000000" pitchFamily="2" charset="2"/>
              <a:buNone/>
            </a:pPr>
            <a:r>
              <a:rPr lang="zh-CN" sz="2000" dirty="0">
                <a:latin typeface="宋体" panose="02010600030101010101" pitchFamily="2" charset="-122"/>
                <a:ea typeface="宋体" panose="02010600030101010101" pitchFamily="2" charset="-122"/>
                <a:sym typeface="+mn-ea"/>
              </a:rPr>
              <a:t>评估模型：使用预留的验证集或测试集评估模型的性能。调整超参数：根据评估结果，调整模型的超参数</a:t>
            </a:r>
            <a:r>
              <a:rPr lang="zh-CN" altLang="en-US" sz="2000" dirty="0">
                <a:solidFill>
                  <a:srgbClr val="000000"/>
                </a:solidFill>
                <a:latin typeface="Times New Roman" panose="02020603050405020304" pitchFamily="18" charset="0"/>
                <a:ea typeface="黑体" panose="02010609060101010101" pitchFamily="2" charset="-122"/>
                <a:cs typeface="+mn-ea"/>
                <a:sym typeface="+mn-ea"/>
              </a:rPr>
              <a:t>。</a:t>
            </a:r>
            <a:endParaRPr lang="zh-CN" altLang="en-US" sz="2000" dirty="0">
              <a:solidFill>
                <a:srgbClr val="000000"/>
              </a:solidFill>
              <a:latin typeface="Times New Roman" panose="02020603050405020304" pitchFamily="18" charset="0"/>
              <a:ea typeface="黑体" panose="02010609060101010101" pitchFamily="2" charset="-122"/>
              <a:cs typeface="+mn-ea"/>
              <a:sym typeface="+mn-ea"/>
            </a:endParaRPr>
          </a:p>
        </p:txBody>
      </p:sp>
      <p:pic>
        <p:nvPicPr>
          <p:cNvPr id="10" name="图片 9"/>
          <p:cNvPicPr>
            <a:picLocks noChangeAspect="1"/>
          </p:cNvPicPr>
          <p:nvPr>
            <p:custDataLst>
              <p:tags r:id="rId2"/>
            </p:custDataLst>
          </p:nvPr>
        </p:nvPicPr>
        <p:blipFill>
          <a:blip r:embed="rId3"/>
          <a:stretch>
            <a:fillRect/>
          </a:stretch>
        </p:blipFill>
        <p:spPr>
          <a:xfrm>
            <a:off x="7161530" y="1740535"/>
            <a:ext cx="4130675" cy="3694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Framework</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2"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4" name="图片 3" descr="cb8c816bae98d4355ea9ac4d40dbdc6"/>
          <p:cNvPicPr>
            <a:picLocks noChangeAspect="1"/>
          </p:cNvPicPr>
          <p:nvPr/>
        </p:nvPicPr>
        <p:blipFill>
          <a:blip r:embed="rId4"/>
          <a:stretch>
            <a:fillRect/>
          </a:stretch>
        </p:blipFill>
        <p:spPr>
          <a:xfrm>
            <a:off x="1302385" y="1510665"/>
            <a:ext cx="4736465" cy="4240530"/>
          </a:xfrm>
          <a:prstGeom prst="rect">
            <a:avLst/>
          </a:prstGeom>
        </p:spPr>
      </p:pic>
      <p:sp>
        <p:nvSpPr>
          <p:cNvPr id="5" name="文本框 4"/>
          <p:cNvSpPr txBox="1"/>
          <p:nvPr>
            <p:custDataLst>
              <p:tags r:id="rId5"/>
            </p:custDataLst>
          </p:nvPr>
        </p:nvSpPr>
        <p:spPr>
          <a:xfrm>
            <a:off x="6976110" y="2926715"/>
            <a:ext cx="3272790" cy="1758315"/>
          </a:xfrm>
          <a:prstGeom prst="rect">
            <a:avLst/>
          </a:prstGeom>
          <a:solidFill>
            <a:schemeClr val="bg1"/>
          </a:solidFill>
          <a:ln w="38100">
            <a:solidFill>
              <a:srgbClr val="C00000"/>
            </a:solidFill>
          </a:ln>
        </p:spPr>
        <p:txBody>
          <a:bodyPr wrap="square" rtlCol="0" anchor="t">
            <a:spAutoFit/>
          </a:bodyPr>
          <a:p>
            <a:pPr>
              <a:lnSpc>
                <a:spcPts val="2600"/>
              </a:lnSpc>
            </a:pPr>
            <a:r>
              <a:rPr lang="en-US" altLang="zh-CN" sz="2000" dirty="0">
                <a:solidFill>
                  <a:schemeClr val="tx1"/>
                </a:solidFill>
                <a:latin typeface="宋体" panose="02010600030101010101" pitchFamily="2" charset="-122"/>
                <a:ea typeface="宋体" panose="02010600030101010101" pitchFamily="2" charset="-122"/>
                <a:sym typeface="+mn-ea"/>
              </a:rPr>
              <a:t>     </a:t>
            </a:r>
            <a:r>
              <a:rPr lang="zh-CN" altLang="en-US" sz="2000" dirty="0">
                <a:solidFill>
                  <a:schemeClr val="tx1"/>
                </a:solidFill>
                <a:latin typeface="宋体" panose="02010600030101010101" pitchFamily="2" charset="-122"/>
                <a:ea typeface="宋体" panose="02010600030101010101" pitchFamily="2" charset="-122"/>
                <a:sym typeface="+mn-ea"/>
              </a:rPr>
              <a:t>大型语言模型（LLM）架构是Transformer架构。典型的Transformer模型在处理输入数据时有四个主要步骤。</a:t>
            </a:r>
            <a:endParaRPr lang="zh-CN" altLang="en-US" sz="2000" dirty="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sym typeface="+mn-ea"/>
              </a:rPr>
              <a:t>Framework</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1" name="文本框 10"/>
          <p:cNvSpPr txBox="1"/>
          <p:nvPr/>
        </p:nvSpPr>
        <p:spPr>
          <a:xfrm>
            <a:off x="1095375" y="2860675"/>
            <a:ext cx="9532620" cy="398780"/>
          </a:xfrm>
          <a:prstGeom prst="rect">
            <a:avLst/>
          </a:prstGeom>
          <a:noFill/>
        </p:spPr>
        <p:txBody>
          <a:bodyPr wrap="square" rtlCol="0" anchor="t">
            <a:spAutoFit/>
          </a:bodyPr>
          <a:lstStyle/>
          <a:p>
            <a:r>
              <a:rPr lang="zh-CN" sz="2000">
                <a:solidFill>
                  <a:srgbClr val="1A6299"/>
                </a:solidFill>
                <a:ea typeface="宋体" panose="02010600030101010101" pitchFamily="2" charset="-122"/>
              </a:rPr>
              <a:t>。</a:t>
            </a:r>
            <a:endParaRPr lang="zh-CN" sz="2000">
              <a:solidFill>
                <a:srgbClr val="1A6299"/>
              </a:solidFill>
              <a:ea typeface="宋体" panose="02010600030101010101" pitchFamily="2" charset="-122"/>
            </a:endParaRPr>
          </a:p>
        </p:txBody>
      </p:sp>
      <p:pic>
        <p:nvPicPr>
          <p:cNvPr id="2" name="图片 1" descr="e55bfefa7c62507626856e431d9d518"/>
          <p:cNvPicPr>
            <a:picLocks noChangeAspect="1"/>
          </p:cNvPicPr>
          <p:nvPr/>
        </p:nvPicPr>
        <p:blipFill>
          <a:blip r:embed="rId2"/>
          <a:stretch>
            <a:fillRect/>
          </a:stretch>
        </p:blipFill>
        <p:spPr>
          <a:xfrm>
            <a:off x="1095375" y="1530985"/>
            <a:ext cx="4868545" cy="4423410"/>
          </a:xfrm>
          <a:prstGeom prst="rect">
            <a:avLst/>
          </a:prstGeom>
        </p:spPr>
      </p:pic>
      <p:sp>
        <p:nvSpPr>
          <p:cNvPr id="3" name="文本框 2"/>
          <p:cNvSpPr txBox="1"/>
          <p:nvPr>
            <p:custDataLst>
              <p:tags r:id="rId3"/>
            </p:custDataLst>
          </p:nvPr>
        </p:nvSpPr>
        <p:spPr>
          <a:xfrm>
            <a:off x="6914515" y="2434590"/>
            <a:ext cx="3272790" cy="2758440"/>
          </a:xfrm>
          <a:prstGeom prst="rect">
            <a:avLst/>
          </a:prstGeom>
          <a:solidFill>
            <a:schemeClr val="bg1"/>
          </a:solidFill>
          <a:ln w="38100">
            <a:solidFill>
              <a:srgbClr val="C00000"/>
            </a:solidFill>
          </a:ln>
        </p:spPr>
        <p:txBody>
          <a:bodyPr wrap="square" rtlCol="0" anchor="t">
            <a:spAutoFit/>
          </a:bodyPr>
          <a:p>
            <a:pPr>
              <a:lnSpc>
                <a:spcPts val="2600"/>
              </a:lnSpc>
            </a:pPr>
            <a:r>
              <a:rPr lang="en-US" altLang="zh-CN" sz="2000" dirty="0">
                <a:solidFill>
                  <a:schemeClr val="tx1"/>
                </a:solidFill>
                <a:latin typeface="宋体" panose="02010600030101010101" pitchFamily="2" charset="-122"/>
                <a:ea typeface="宋体" panose="02010600030101010101" pitchFamily="2" charset="-122"/>
                <a:sym typeface="+mn-ea"/>
              </a:rPr>
              <a:t>     </a:t>
            </a:r>
            <a:r>
              <a:rPr lang="en-US" altLang="zh-CN" sz="2000" dirty="0">
                <a:solidFill>
                  <a:schemeClr val="tx1"/>
                </a:solidFill>
                <a:latin typeface="宋体" panose="02010600030101010101" pitchFamily="2" charset="-122"/>
                <a:ea typeface="宋体" panose="02010600030101010101" pitchFamily="2" charset="-122"/>
                <a:sym typeface="+mn-ea"/>
              </a:rPr>
              <a:t>将Transformer层视为传统神经网络层之后的独立层。实际上，Transformer层通常作为附加层添加到传统神经网络架构中，以提高LLM在自然语言文本中建模 长距离依赖性的能力。</a:t>
            </a:r>
            <a:r>
              <a:rPr lang="en-US" altLang="zh-CN" sz="2000" dirty="0">
                <a:solidFill>
                  <a:schemeClr val="tx1"/>
                </a:solidFill>
                <a:latin typeface="宋体" panose="02010600030101010101" pitchFamily="2" charset="-122"/>
                <a:ea typeface="宋体" panose="02010600030101010101" pitchFamily="2" charset="-122"/>
                <a:sym typeface="+mn-ea"/>
              </a:rPr>
              <a:t>评估场景中进行泛化。</a:t>
            </a:r>
            <a:endParaRPr lang="en-US" altLang="zh-CN" sz="2000" dirty="0">
              <a:solidFill>
                <a:schemeClr val="tx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GB" altLang="zh-CN" sz="2600" b="1" dirty="0">
                <a:solidFill>
                  <a:sysClr val="windowText" lastClr="000000"/>
                </a:solidFill>
                <a:latin typeface="Arial" panose="020B0604020202020204"/>
                <a:ea typeface="微软雅黑" panose="020B0503020204020204" pitchFamily="34" charset="-122"/>
                <a:sym typeface="+mn-ea"/>
              </a:rPr>
              <a:t>Experiments</a:t>
            </a:r>
            <a:endParaRPr lang="en-US" altLang="en-GB" sz="2600" b="1" dirty="0">
              <a:solidFill>
                <a:sysClr val="windowText" lastClr="000000"/>
              </a:solidFill>
              <a:latin typeface="Arial" panose="020B0604020202020204"/>
              <a:ea typeface="微软雅黑" panose="020B0503020204020204" pitchFamily="34" charset="-122"/>
              <a:sym typeface="+mn-ea"/>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14" name="图片 13"/>
          <p:cNvPicPr>
            <a:picLocks noChangeAspect="1"/>
          </p:cNvPicPr>
          <p:nvPr>
            <p:custDataLst>
              <p:tags r:id="rId2"/>
            </p:custDataLst>
          </p:nvPr>
        </p:nvPicPr>
        <p:blipFill>
          <a:blip r:embed="rId3"/>
          <a:stretch>
            <a:fillRect/>
          </a:stretch>
        </p:blipFill>
        <p:spPr>
          <a:xfrm>
            <a:off x="929005" y="1675130"/>
            <a:ext cx="5514975" cy="3921760"/>
          </a:xfrm>
          <a:prstGeom prst="rect">
            <a:avLst/>
          </a:prstGeom>
        </p:spPr>
      </p:pic>
      <p:sp>
        <p:nvSpPr>
          <p:cNvPr id="2" name="文本框 1"/>
          <p:cNvSpPr txBox="1"/>
          <p:nvPr/>
        </p:nvSpPr>
        <p:spPr>
          <a:xfrm>
            <a:off x="7187565" y="2451735"/>
            <a:ext cx="3272790" cy="2758440"/>
          </a:xfrm>
          <a:prstGeom prst="rect">
            <a:avLst/>
          </a:prstGeom>
          <a:solidFill>
            <a:schemeClr val="bg1"/>
          </a:solidFill>
          <a:ln w="38100">
            <a:solidFill>
              <a:srgbClr val="C00000"/>
            </a:solidFill>
          </a:ln>
        </p:spPr>
        <p:txBody>
          <a:bodyPr wrap="square" rtlCol="0" anchor="t">
            <a:spAutoFit/>
          </a:bodyPr>
          <a:p>
            <a:pPr>
              <a:lnSpc>
                <a:spcPts val="2600"/>
              </a:lnSpc>
            </a:pPr>
            <a:r>
              <a:rPr lang="en-US" altLang="zh-CN" sz="2000" dirty="0">
                <a:solidFill>
                  <a:schemeClr val="tx1"/>
                </a:solidFill>
                <a:latin typeface="宋体" panose="02010600030101010101" pitchFamily="2" charset="-122"/>
                <a:ea typeface="宋体" panose="02010600030101010101" pitchFamily="2" charset="-122"/>
                <a:sym typeface="+mn-ea"/>
              </a:rPr>
              <a:t>     我们在 1.8K 任务上微调各种语言模型作为指令，并在未见过的任务上评估它们。 我们对有和没有范例（即零样本和少样本）以及有和没有思想链的情况进行微调，从而能够在一系列</a:t>
            </a:r>
            <a:r>
              <a:rPr lang="en-US" altLang="zh-CN" sz="2000" dirty="0">
                <a:solidFill>
                  <a:schemeClr val="bg1"/>
                </a:solidFill>
                <a:latin typeface="宋体" panose="02010600030101010101" pitchFamily="2" charset="-122"/>
                <a:ea typeface="宋体" panose="02010600030101010101" pitchFamily="2" charset="-122"/>
                <a:sym typeface="+mn-ea"/>
              </a:rPr>
              <a:t>评估场景中进行泛化。</a:t>
            </a:r>
            <a:endParaRPr lang="en-US" altLang="zh-CN" sz="2000" dirty="0">
              <a:solidFill>
                <a:schemeClr val="bg1"/>
              </a:solidFill>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COMMONDATA" val="eyJoZGlkIjoiMGQ1MWNkZmRmNmVjOTNmNjNmZWJiNTgwODBlYTA2MD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3815</Words>
  <Application>WPS 演示</Application>
  <PresentationFormat>宽屏</PresentationFormat>
  <Paragraphs>336</Paragraphs>
  <Slides>17</Slides>
  <Notes>20</Notes>
  <HiddenSlides>0</HiddenSlides>
  <MMClips>0</MMClips>
  <ScaleCrop>false</ScaleCrop>
  <HeadingPairs>
    <vt:vector size="8" baseType="variant">
      <vt:variant>
        <vt:lpstr>已用的字体</vt:lpstr>
      </vt:variant>
      <vt:variant>
        <vt:i4>24</vt:i4>
      </vt:variant>
      <vt:variant>
        <vt:lpstr>主题</vt:lpstr>
      </vt:variant>
      <vt:variant>
        <vt:i4>2</vt:i4>
      </vt:variant>
      <vt:variant>
        <vt:lpstr>嵌入 OLE 服务器</vt:lpstr>
      </vt:variant>
      <vt:variant>
        <vt:i4>1</vt:i4>
      </vt:variant>
      <vt:variant>
        <vt:lpstr>幻灯片标题</vt:lpstr>
      </vt:variant>
      <vt:variant>
        <vt:i4>17</vt:i4>
      </vt:variant>
    </vt:vector>
  </HeadingPairs>
  <TitlesOfParts>
    <vt:vector size="44" baseType="lpstr">
      <vt:lpstr>Arial</vt:lpstr>
      <vt:lpstr>宋体</vt:lpstr>
      <vt:lpstr>Wingdings</vt:lpstr>
      <vt:lpstr>微软雅黑</vt:lpstr>
      <vt:lpstr>Arial</vt:lpstr>
      <vt:lpstr>Calibri</vt:lpstr>
      <vt:lpstr>Calibri</vt:lpstr>
      <vt:lpstr>Times New Roman</vt:lpstr>
      <vt:lpstr>Söhne</vt:lpstr>
      <vt:lpstr>-apple-system</vt:lpstr>
      <vt:lpstr>Segoe Print</vt:lpstr>
      <vt:lpstr>等线</vt:lpstr>
      <vt:lpstr>等线 Light</vt:lpstr>
      <vt:lpstr>Arial Unicode MS</vt:lpstr>
      <vt:lpstr>Calibri Light</vt:lpstr>
      <vt:lpstr>MS PGothic</vt:lpstr>
      <vt:lpstr>Verdana</vt:lpstr>
      <vt:lpstr>楷体_GB2312</vt:lpstr>
      <vt:lpstr>黑体</vt:lpstr>
      <vt:lpstr>新宋体</vt:lpstr>
      <vt:lpstr>华文中宋</vt:lpstr>
      <vt:lpstr>仿宋</vt:lpstr>
      <vt:lpstr>华文仿宋</vt:lpstr>
      <vt:lpstr>华文宋体</vt:lpstr>
      <vt:lpstr>Office 主题​​</vt:lpstr>
      <vt:lpstr>2_Office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XS</cp:lastModifiedBy>
  <cp:revision>1404</cp:revision>
  <dcterms:created xsi:type="dcterms:W3CDTF">2021-12-22T05:58:00Z</dcterms:created>
  <dcterms:modified xsi:type="dcterms:W3CDTF">2023-10-23T11:10:42Z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DD285EC751024FE89790BE60108528DB_12</vt:lpwstr>
  </property>
</Properties>
</file>