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6" r:id="rId3"/>
  </p:sldMasterIdLst>
  <p:notesMasterIdLst>
    <p:notesMasterId r:id="rId19"/>
  </p:notesMasterIdLst>
  <p:sldIdLst>
    <p:sldId id="3228" r:id="rId4"/>
    <p:sldId id="270" r:id="rId5"/>
    <p:sldId id="548" r:id="rId6"/>
    <p:sldId id="335" r:id="rId7"/>
    <p:sldId id="315" r:id="rId8"/>
    <p:sldId id="3232" r:id="rId9"/>
    <p:sldId id="296" r:id="rId10"/>
    <p:sldId id="3240" r:id="rId11"/>
    <p:sldId id="3241" r:id="rId12"/>
    <p:sldId id="3234" r:id="rId13"/>
    <p:sldId id="3237" r:id="rId14"/>
    <p:sldId id="3238" r:id="rId15"/>
    <p:sldId id="3239" r:id="rId16"/>
    <p:sldId id="318" r:id="rId17"/>
    <p:sldId id="323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E7EF21-FC01-4A05-8B48-44755A019913}">
          <p14:sldIdLst>
            <p14:sldId id="3228"/>
            <p14:sldId id="270"/>
            <p14:sldId id="548"/>
            <p14:sldId id="335"/>
            <p14:sldId id="315"/>
            <p14:sldId id="3232"/>
            <p14:sldId id="296"/>
            <p14:sldId id="3240"/>
            <p14:sldId id="3241"/>
            <p14:sldId id="3234"/>
            <p14:sldId id="3237"/>
            <p14:sldId id="3238"/>
            <p14:sldId id="3239"/>
            <p14:sldId id="318"/>
            <p14:sldId id="32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孚 蒲" initials="思蒲" lastIdx="1" clrIdx="0">
    <p:extLst>
      <p:ext uri="{19B8F6BF-5375-455C-9EA6-DF929625EA0E}">
        <p15:presenceInfo xmlns:p15="http://schemas.microsoft.com/office/powerpoint/2012/main" userId="932266273c0368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66" y="67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7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3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48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8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9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3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79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06797" y="3705667"/>
            <a:ext cx="6498497" cy="461622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Jinjing Zhu1* Haotian Bai1* Lin Wang1,2†</a:t>
            </a:r>
          </a:p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AI Thrust, HKUST(GZ) 2 Dept. of CSE, HKUST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07012" y="2805987"/>
            <a:ext cx="7217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3765"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Patch-Mix Transformer for Unsupervised Domain Adaptation: A Game</a:t>
            </a:r>
          </a:p>
          <a:p>
            <a:pPr algn="l" defTabSz="913765"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Perspective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002582" y="5191114"/>
            <a:ext cx="3028952" cy="847290"/>
            <a:chOff x="9002916" y="4864160"/>
            <a:chExt cx="3028952" cy="847290"/>
          </a:xfrm>
        </p:grpSpPr>
        <p:sp>
          <p:nvSpPr>
            <p:cNvPr id="16" name="文本占位符 56"/>
            <p:cNvSpPr txBox="1"/>
            <p:nvPr/>
          </p:nvSpPr>
          <p:spPr>
            <a:xfrm>
              <a:off x="9626884" y="4864160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汇报人：蒲思孚</a:t>
              </a: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9002916" y="5415179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2023 / 10 / 25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105" name="组合 10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06" name="椭圆 10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1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72ED2-50C7-6E1B-0104-F7BC1DADF689}"/>
              </a:ext>
            </a:extLst>
          </p:cNvPr>
          <p:cNvSpPr txBox="1"/>
          <p:nvPr/>
        </p:nvSpPr>
        <p:spPr>
          <a:xfrm>
            <a:off x="890800" y="142805"/>
            <a:ext cx="6724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2EBB7-D76B-BAC3-93C9-DDECEEA49249}"/>
              </a:ext>
            </a:extLst>
          </p:cNvPr>
          <p:cNvSpPr txBox="1"/>
          <p:nvPr/>
        </p:nvSpPr>
        <p:spPr>
          <a:xfrm>
            <a:off x="594090" y="1091954"/>
            <a:ext cx="4190974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office-31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：从数值上看，</a:t>
            </a:r>
            <a:r>
              <a:rPr lang="en-US" altLang="zh-CN" sz="140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PMTrans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明显超越了 </a:t>
            </a:r>
            <a:r>
              <a:rPr lang="en-US" altLang="zh-CN" sz="140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SoTA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方法，其准确率比 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TVT 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提高了 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1.4%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 </a:t>
            </a:r>
            <a:r>
              <a:rPr lang="en-US" altLang="zh-CN" sz="140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CDTrans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提高了 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2.7%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PMTrans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在每项任务上都实现了最佳性能，准确率达到 </a:t>
            </a:r>
            <a:r>
              <a:rPr lang="en-US" altLang="zh-CN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95.3%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F128E-8C4C-7807-4347-C5D916EEB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27" y="1848142"/>
            <a:ext cx="58293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105" name="组合 10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06" name="椭圆 10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1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72ED2-50C7-6E1B-0104-F7BC1DADF689}"/>
              </a:ext>
            </a:extLst>
          </p:cNvPr>
          <p:cNvSpPr txBox="1"/>
          <p:nvPr/>
        </p:nvSpPr>
        <p:spPr>
          <a:xfrm>
            <a:off x="890800" y="142805"/>
            <a:ext cx="6724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2EBB7-D76B-BAC3-93C9-DDECEEA49249}"/>
              </a:ext>
            </a:extLst>
          </p:cNvPr>
          <p:cNvSpPr txBox="1"/>
          <p:nvPr/>
        </p:nvSpPr>
        <p:spPr>
          <a:xfrm>
            <a:off x="669278" y="817059"/>
            <a:ext cx="5731522" cy="263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</a:p>
          <a:p>
            <a:pPr>
              <a:lnSpc>
                <a:spcPct val="150000"/>
              </a:lnSpc>
            </a:pPr>
            <a:r>
              <a:rPr lang="en-US" altLang="zh-CN" sz="1600" b="1" i="0" dirty="0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</a:t>
            </a:r>
            <a:r>
              <a:rPr lang="en-US" altLang="zh-CN" sz="1600" b="1" i="0" dirty="0" err="1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r>
              <a:rPr lang="en-US" altLang="zh-CN" sz="1600" b="1" i="0" dirty="0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  <a:r>
              <a:rPr lang="zh-CN" altLang="en-US" sz="1600" b="1" i="0" dirty="0">
                <a:solidFill>
                  <a:srgbClr val="4F4F4F"/>
                </a:solidFill>
                <a:effectLst/>
                <a:latin typeface="-apple-system"/>
              </a:rPr>
              <a:t>：</a:t>
            </a:r>
            <a:endParaRPr lang="en-US" altLang="zh-CN" sz="1600" b="1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特征空间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标签空间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半监督混合损失的</a:t>
            </a:r>
            <a:r>
              <a:rPr lang="en-US" altLang="zh-CN" sz="120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Swin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比仅具有源训练的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Swin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的性能分别提高了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+1.0%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+4.3%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结果表明，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半监督混合损失对减小区域差异是有效的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。此外，观察到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损失在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标签空间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上比在特征空间上产生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更好的性能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利用类别信息的标签空间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损失比在</a:t>
            </a:r>
            <a:r>
              <a:rPr lang="zh-CN" altLang="en-US" sz="12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没有类别信息的特征空间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损失要好</a:t>
            </a:r>
          </a:p>
          <a:p>
            <a:pPr>
              <a:lnSpc>
                <a:spcPct val="150000"/>
              </a:lnSpc>
            </a:pPr>
            <a:endParaRPr lang="en-US" altLang="zh-CN" sz="1600" b="1" i="0" dirty="0">
              <a:solidFill>
                <a:srgbClr val="4F4F4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22A49A-E7D8-AE73-F4CD-1AF4EB31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0" y="3429000"/>
            <a:ext cx="119348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105" name="组合 10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06" name="椭圆 10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1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72ED2-50C7-6E1B-0104-F7BC1DADF689}"/>
              </a:ext>
            </a:extLst>
          </p:cNvPr>
          <p:cNvSpPr txBox="1"/>
          <p:nvPr/>
        </p:nvSpPr>
        <p:spPr>
          <a:xfrm>
            <a:off x="890800" y="142805"/>
            <a:ext cx="6724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2EBB7-D76B-BAC3-93C9-DDECEEA49249}"/>
              </a:ext>
            </a:extLst>
          </p:cNvPr>
          <p:cNvSpPr txBox="1"/>
          <p:nvPr/>
        </p:nvSpPr>
        <p:spPr>
          <a:xfrm>
            <a:off x="669278" y="817059"/>
            <a:ext cx="5731522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</a:p>
          <a:p>
            <a:pPr>
              <a:lnSpc>
                <a:spcPct val="150000"/>
              </a:lnSpc>
            </a:pPr>
            <a:r>
              <a:rPr lang="en-US" altLang="zh-CN" sz="1600" b="1" i="0" dirty="0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hyperparameters of </a:t>
            </a:r>
            <a:r>
              <a:rPr lang="en-US" altLang="zh-CN" sz="1600" b="1" i="0" dirty="0" err="1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r>
              <a:rPr lang="zh-CN" altLang="en-US" sz="1600" b="1" i="0" dirty="0">
                <a:solidFill>
                  <a:srgbClr val="4F4F4F"/>
                </a:solidFill>
                <a:effectLst/>
                <a:latin typeface="-apple-system"/>
              </a:rPr>
              <a:t>：</a:t>
            </a:r>
            <a:endParaRPr lang="en-US" altLang="zh-CN" sz="1600" b="1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比较了混合模型中学习超参数和固定参数如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Beta(1,1)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Beta(2,2)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。与基于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Beta(1,1)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Beta(2,2)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的方法相比，本文方法的精度分别提高了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+0.9%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+0.8%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结果表明，学习估计分布以建立中间结构域有助于域对齐</a:t>
            </a:r>
            <a:endParaRPr lang="en-US" altLang="zh-CN" sz="1600" b="1" i="0" dirty="0">
              <a:solidFill>
                <a:srgbClr val="4F4F4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3123E-BE90-C24F-268F-6DBA9DAA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9597"/>
            <a:ext cx="12192000" cy="17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41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105" name="组合 10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06" name="椭圆 10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1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72ED2-50C7-6E1B-0104-F7BC1DADF689}"/>
              </a:ext>
            </a:extLst>
          </p:cNvPr>
          <p:cNvSpPr txBox="1"/>
          <p:nvPr/>
        </p:nvSpPr>
        <p:spPr>
          <a:xfrm>
            <a:off x="890800" y="142805"/>
            <a:ext cx="6724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2EBB7-D76B-BAC3-93C9-DDECEEA49249}"/>
              </a:ext>
            </a:extLst>
          </p:cNvPr>
          <p:cNvSpPr txBox="1"/>
          <p:nvPr/>
        </p:nvSpPr>
        <p:spPr>
          <a:xfrm>
            <a:off x="669278" y="817059"/>
            <a:ext cx="5731522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</a:p>
          <a:p>
            <a:pPr>
              <a:lnSpc>
                <a:spcPct val="150000"/>
              </a:lnSpc>
            </a:pPr>
            <a:r>
              <a:rPr lang="en-US" altLang="zh-CN" sz="1600" b="1" i="0" dirty="0" err="1">
                <a:solidFill>
                  <a:srgbClr val="4F4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PatchMix</a:t>
            </a:r>
            <a:r>
              <a:rPr lang="zh-CN" altLang="en-US" sz="1600" b="1" i="0" dirty="0">
                <a:solidFill>
                  <a:srgbClr val="4F4F4F"/>
                </a:solidFill>
                <a:effectLst/>
                <a:latin typeface="-apple-system"/>
              </a:rPr>
              <a:t>：</a:t>
            </a:r>
            <a:endParaRPr lang="en-US" altLang="zh-CN" sz="1600" b="1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Office-Home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数据集上，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PMTrans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Mixup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CutMix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分别提高了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+0.7%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+1.4%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的准确率，表明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PatchMix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 全局混合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Mixup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局部混合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CutMix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更能捕捉全局和局部混合信息</a:t>
            </a:r>
            <a:endParaRPr lang="en-US" altLang="zh-CN" sz="1600" b="1" i="0" dirty="0">
              <a:solidFill>
                <a:srgbClr val="4F4F4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F1D43B-FA04-EEEB-FECB-01B78A6F1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0" y="3514517"/>
            <a:ext cx="11982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2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1866" y="1879051"/>
            <a:ext cx="938463" cy="938463"/>
            <a:chOff x="2314658" y="3471431"/>
            <a:chExt cx="938463" cy="938463"/>
          </a:xfrm>
        </p:grpSpPr>
        <p:sp>
          <p:nvSpPr>
            <p:cNvPr id="13" name="椭圆 12"/>
            <p:cNvSpPr/>
            <p:nvPr/>
          </p:nvSpPr>
          <p:spPr>
            <a:xfrm>
              <a:off x="2314658" y="3471431"/>
              <a:ext cx="938463" cy="9384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889" y="3658017"/>
              <a:ext cx="576000" cy="57600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580437" y="1627052"/>
            <a:ext cx="938463" cy="938463"/>
            <a:chOff x="8710863" y="1762946"/>
            <a:chExt cx="938463" cy="938463"/>
          </a:xfrm>
          <a:solidFill>
            <a:srgbClr val="1B6298"/>
          </a:solidFill>
        </p:grpSpPr>
        <p:sp>
          <p:nvSpPr>
            <p:cNvPr id="2" name="椭圆 1"/>
            <p:cNvSpPr/>
            <p:nvPr/>
          </p:nvSpPr>
          <p:spPr>
            <a:xfrm>
              <a:off x="8710863" y="1762946"/>
              <a:ext cx="938463" cy="938463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094" y="1980177"/>
              <a:ext cx="504000" cy="504000"/>
            </a:xfrm>
            <a:prstGeom prst="rect">
              <a:avLst/>
            </a:prstGeom>
            <a:grpFill/>
          </p:spPr>
        </p:pic>
      </p:grpSp>
      <p:sp>
        <p:nvSpPr>
          <p:cNvPr id="20" name="TextBox 205"/>
          <p:cNvSpPr txBox="1"/>
          <p:nvPr/>
        </p:nvSpPr>
        <p:spPr>
          <a:xfrm>
            <a:off x="2399565" y="2186909"/>
            <a:ext cx="7104589" cy="2132427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lvl="0">
              <a:lnSpc>
                <a:spcPct val="150000"/>
              </a:lnSpc>
              <a:spcBef>
                <a:spcPct val="0"/>
              </a:spcBef>
              <a:defRPr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本文从博弈的角度提出了一种新的求解</a:t>
            </a:r>
            <a:r>
              <a:rPr lang="en-US" altLang="zh-CN" sz="1200" b="0" i="0" dirty="0">
                <a:solidFill>
                  <a:srgbClr val="4D4D4D"/>
                </a:solidFill>
                <a:effectLst/>
              </a:rPr>
              <a:t>UDA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问题的方法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</a:rPr>
              <a:t>PMTrans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。</a:t>
            </a:r>
          </a:p>
          <a:p>
            <a:pPr algn="l"/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具体地说，首先提出了一种新的基于</a:t>
            </a:r>
            <a:r>
              <a:rPr lang="en-US" altLang="zh-CN" sz="1200" b="0" i="0" dirty="0">
                <a:solidFill>
                  <a:srgbClr val="4D4D4D"/>
                </a:solidFill>
                <a:effectLst/>
              </a:rPr>
              <a:t>VIT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的模块</a:t>
            </a:r>
            <a:r>
              <a:rPr lang="en-US" altLang="zh-CN" sz="1200" i="0" dirty="0" err="1">
                <a:solidFill>
                  <a:srgbClr val="4D4D4D"/>
                </a:solidFill>
                <a:effectLst/>
              </a:rPr>
              <a:t>PatchMix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，该模块有效地构建了中间域，以学习</a:t>
            </a:r>
            <a:r>
              <a:rPr lang="zh-CN" altLang="en-US" sz="1200" i="0" dirty="0">
                <a:solidFill>
                  <a:srgbClr val="4D4D4D"/>
                </a:solidFill>
                <a:effectLst/>
              </a:rPr>
              <a:t>可区分的域不变表示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。并提出了两个</a:t>
            </a:r>
            <a:r>
              <a:rPr lang="zh-CN" altLang="en-US" sz="1200" i="0" dirty="0">
                <a:solidFill>
                  <a:srgbClr val="4D4D4D"/>
                </a:solidFill>
                <a:effectLst/>
              </a:rPr>
              <a:t>半监督混合损失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，以帮助寻找纳什均衡。此外，利用</a:t>
            </a:r>
            <a:r>
              <a:rPr lang="en-US" altLang="zh-CN" sz="1200" b="0" i="0" dirty="0">
                <a:solidFill>
                  <a:srgbClr val="4D4D4D"/>
                </a:solidFill>
                <a:effectLst/>
              </a:rPr>
              <a:t>VIT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的</a:t>
            </a:r>
            <a:r>
              <a:rPr lang="zh-CN" altLang="en-US" sz="1200" i="0" dirty="0">
                <a:solidFill>
                  <a:srgbClr val="4D4D4D"/>
                </a:solidFill>
                <a:effectLst/>
              </a:rPr>
              <a:t>注意图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来根据每个</a:t>
            </a:r>
            <a:r>
              <a:rPr lang="en-US" altLang="zh-CN" sz="1200" b="0" i="0" dirty="0">
                <a:solidFill>
                  <a:srgbClr val="4D4D4D"/>
                </a:solidFill>
                <a:effectLst/>
              </a:rPr>
              <a:t>patch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的重要性</a:t>
            </a:r>
            <a:r>
              <a:rPr lang="zh-CN" altLang="en-US" sz="1200" i="0" dirty="0">
                <a:solidFill>
                  <a:srgbClr val="4D4D4D"/>
                </a:solidFill>
                <a:effectLst/>
              </a:rPr>
              <a:t>重新为该</a:t>
            </a:r>
            <a:r>
              <a:rPr lang="en-US" altLang="zh-CN" sz="1200" i="0" dirty="0">
                <a:solidFill>
                  <a:srgbClr val="4D4D4D"/>
                </a:solidFill>
                <a:effectLst/>
              </a:rPr>
              <a:t>patch</a:t>
            </a:r>
            <a:r>
              <a:rPr lang="zh-CN" altLang="en-US" sz="1200" i="0" dirty="0">
                <a:solidFill>
                  <a:srgbClr val="4D4D4D"/>
                </a:solidFill>
                <a:effectLst/>
              </a:rPr>
              <a:t>的标签加权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。</a:t>
            </a:r>
          </a:p>
          <a:p>
            <a:pPr algn="l"/>
            <a:r>
              <a:rPr lang="en-US" altLang="zh-CN" sz="1200" b="0" i="0" dirty="0" err="1">
                <a:solidFill>
                  <a:srgbClr val="4D4D4D"/>
                </a:solidFill>
                <a:effectLst/>
              </a:rPr>
              <a:t>PMTrans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在四个基准</a:t>
            </a:r>
            <a:r>
              <a:rPr lang="en-US" altLang="zh-CN" sz="1200" b="0" i="0" dirty="0">
                <a:solidFill>
                  <a:srgbClr val="4D4D4D"/>
                </a:solidFill>
                <a:effectLst/>
              </a:rPr>
              <a:t>UDA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数据集上获得了</a:t>
            </a:r>
            <a:r>
              <a:rPr lang="en-US" altLang="zh-CN" sz="1200" b="0" i="0" dirty="0">
                <a:solidFill>
                  <a:srgbClr val="4D4D4D"/>
                </a:solidFill>
                <a:effectLst/>
              </a:rPr>
              <a:t>SOTA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结果，远远超过了</a:t>
            </a:r>
            <a:r>
              <a:rPr lang="en-US" altLang="zh-CN" sz="1200" b="0" i="0" dirty="0">
                <a:solidFill>
                  <a:srgbClr val="4D4D4D"/>
                </a:solidFill>
                <a:effectLst/>
              </a:rPr>
              <a:t>SOTA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方法。在不久的将来，计划用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</a:rPr>
              <a:t>PatchMix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和两个半监督混合损失来解决</a:t>
            </a:r>
            <a:r>
              <a:rPr lang="zh-CN" altLang="en-US" sz="1200" i="0" dirty="0">
                <a:solidFill>
                  <a:srgbClr val="4D4D4D"/>
                </a:solidFill>
                <a:effectLst/>
              </a:rPr>
              <a:t>自监督和半监督学习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问题。还将利用</a:t>
            </a:r>
            <a:r>
              <a:rPr lang="zh-CN" altLang="en-US" sz="1200" dirty="0">
                <a:solidFill>
                  <a:srgbClr val="4D4D4D"/>
                </a:solidFill>
              </a:rPr>
              <a:t>该</a:t>
            </a:r>
            <a:r>
              <a:rPr lang="zh-CN" altLang="en-US" sz="1200" b="0" i="0" dirty="0">
                <a:solidFill>
                  <a:srgbClr val="4D4D4D"/>
                </a:solidFill>
                <a:effectLst/>
              </a:rPr>
              <a:t>方法来处理具有挑战性的下游任务，例如语义分割和对象检测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2" name="组合 31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3" name="椭圆 32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 and Future Work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85242" y="1134978"/>
            <a:ext cx="2340340" cy="1049944"/>
            <a:chOff x="5576876" y="540040"/>
            <a:chExt cx="2340340" cy="1049944"/>
          </a:xfrm>
        </p:grpSpPr>
        <p:sp>
          <p:nvSpPr>
            <p:cNvPr id="18" name="文本框 17"/>
            <p:cNvSpPr txBox="1"/>
            <p:nvPr/>
          </p:nvSpPr>
          <p:spPr>
            <a:xfrm>
              <a:off x="5576876" y="540040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27871" y="1066764"/>
              <a:ext cx="2289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spc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800" b="1" i="0" u="none" strike="noStrike" kern="1200" cap="none" spc="10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ntroduction</a:t>
              </a:r>
              <a:endParaRPr kumimoji="0" lang="zh-CN" altLang="en-US" sz="28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789084" y="1134978"/>
            <a:ext cx="2303037" cy="1065358"/>
            <a:chOff x="8704421" y="540040"/>
            <a:chExt cx="2303037" cy="1065358"/>
          </a:xfrm>
        </p:grpSpPr>
        <p:sp>
          <p:nvSpPr>
            <p:cNvPr id="22" name="文本框 21"/>
            <p:cNvSpPr txBox="1"/>
            <p:nvPr/>
          </p:nvSpPr>
          <p:spPr>
            <a:xfrm>
              <a:off x="8704421" y="540040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97403">
                        <a:srgbClr val="5C307D">
                          <a:alpha val="0"/>
                        </a:srgbClr>
                      </a:gs>
                      <a:gs pos="97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97403">
                      <a:srgbClr val="5C307D">
                        <a:alpha val="0"/>
                      </a:srgbClr>
                    </a:gs>
                    <a:gs pos="97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07817" y="1082178"/>
              <a:ext cx="21996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i="0" dirty="0">
                  <a:solidFill>
                    <a:srgbClr val="4F4F4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85242" y="2876334"/>
            <a:ext cx="2235615" cy="1173677"/>
            <a:chOff x="5576876" y="2230747"/>
            <a:chExt cx="2235615" cy="1173677"/>
          </a:xfrm>
        </p:grpSpPr>
        <p:sp>
          <p:nvSpPr>
            <p:cNvPr id="26" name="文本框 25"/>
            <p:cNvSpPr txBox="1"/>
            <p:nvPr/>
          </p:nvSpPr>
          <p:spPr>
            <a:xfrm>
              <a:off x="5576876" y="2230747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9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9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12850" y="2881204"/>
              <a:ext cx="21996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i="0" dirty="0">
                  <a:solidFill>
                    <a:srgbClr val="4F4F4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42421" y="2876334"/>
            <a:ext cx="4673972" cy="1156270"/>
            <a:chOff x="8457758" y="2230747"/>
            <a:chExt cx="4673972" cy="1156270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2230747"/>
              <a:ext cx="8467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57758" y="2863797"/>
              <a:ext cx="4673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i="0" dirty="0">
                  <a:solidFill>
                    <a:srgbClr val="4F4F4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 and Future Work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7933" y="870126"/>
            <a:ext cx="1601400" cy="5445722"/>
            <a:chOff x="457933" y="870126"/>
            <a:chExt cx="1601400" cy="5445722"/>
          </a:xfrm>
        </p:grpSpPr>
        <p:sp>
          <p:nvSpPr>
            <p:cNvPr id="37" name="文本框 36"/>
            <p:cNvSpPr txBox="1"/>
            <p:nvPr/>
          </p:nvSpPr>
          <p:spPr>
            <a:xfrm rot="16200000">
              <a:off x="-1541653" y="2869712"/>
              <a:ext cx="5445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Contents</a:t>
              </a: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.</a:t>
              </a:r>
              <a:endParaRPr kumimoji="0" lang="zh-CN" altLang="en-US" sz="8800" b="1" i="0" u="none" strike="noStrike" kern="1200" cap="none" spc="5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20669" y="5117804"/>
              <a:ext cx="738664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60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718598" y="6315848"/>
            <a:ext cx="1052654" cy="108000"/>
            <a:chOff x="10467218" y="6126091"/>
            <a:chExt cx="1052654" cy="108000"/>
          </a:xfrm>
          <a:gradFill>
            <a:gsLst>
              <a:gs pos="0">
                <a:srgbClr val="1C6299"/>
              </a:gs>
              <a:gs pos="100000">
                <a:srgbClr val="5C307D">
                  <a:alpha val="40000"/>
                </a:srgbClr>
              </a:gs>
            </a:gsLst>
            <a:lin ang="0" scaled="0"/>
          </a:gradFill>
        </p:grpSpPr>
        <p:sp>
          <p:nvSpPr>
            <p:cNvPr id="40" name="椭圆 3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205"/>
          <p:cNvSpPr txBox="1"/>
          <p:nvPr/>
        </p:nvSpPr>
        <p:spPr>
          <a:xfrm>
            <a:off x="806514" y="3009751"/>
            <a:ext cx="9696356" cy="1778020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lvl="0">
              <a:lnSpc>
                <a:spcPct val="150000"/>
              </a:lnSpc>
              <a:spcBef>
                <a:spcPct val="0"/>
              </a:spcBef>
              <a:defRPr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dirty="0">
                <a:solidFill>
                  <a:srgbClr val="000000"/>
                </a:solidFill>
                <a:effectLst/>
              </a:rPr>
              <a:t>无监督域适应（</a:t>
            </a:r>
            <a:r>
              <a:rPr lang="en-US" altLang="zh-CN" sz="1200" b="0" i="0" dirty="0">
                <a:solidFill>
                  <a:srgbClr val="000000"/>
                </a:solidFill>
                <a:effectLst/>
              </a:rPr>
              <a:t>Unsupervised Domain Adaptation</a:t>
            </a:r>
            <a:r>
              <a:rPr lang="zh-CN" altLang="en-US" sz="1200" b="0" i="0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sz="1200" b="0" i="0" dirty="0">
                <a:solidFill>
                  <a:srgbClr val="000000"/>
                </a:solidFill>
                <a:effectLst/>
              </a:rPr>
              <a:t>UDA</a:t>
            </a:r>
            <a:r>
              <a:rPr lang="zh-CN" altLang="en-US" sz="1200" b="0" i="0" dirty="0">
                <a:solidFill>
                  <a:srgbClr val="000000"/>
                </a:solidFill>
                <a:effectLst/>
              </a:rPr>
              <a:t>）是一种机器学习任务，旨在解决源域与目标域之间的数据分布偏移问题。在无监督域适应中，源域和目标域具有不同的数据分布，但没有目标域的标签信息可供使用。因此，</a:t>
            </a:r>
            <a:r>
              <a:rPr lang="en-US" altLang="zh-CN" sz="1200" b="0" i="0" dirty="0">
                <a:solidFill>
                  <a:srgbClr val="000000"/>
                </a:solidFill>
                <a:effectLst/>
              </a:rPr>
              <a:t>UDA</a:t>
            </a:r>
            <a:r>
              <a:rPr lang="zh-CN" altLang="en-US" sz="1200" b="0" i="0" dirty="0">
                <a:solidFill>
                  <a:srgbClr val="000000"/>
                </a:solidFill>
                <a:effectLst/>
              </a:rPr>
              <a:t>的目标是通过借用源域的知识，将模型的泛化能力从源域扩展到目标域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TextBox 205"/>
          <p:cNvSpPr txBox="1"/>
          <p:nvPr/>
        </p:nvSpPr>
        <p:spPr>
          <a:xfrm>
            <a:off x="851338" y="4423463"/>
            <a:ext cx="9606709" cy="121743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lvl="0">
              <a:lnSpc>
                <a:spcPct val="150000"/>
              </a:lnSpc>
              <a:spcBef>
                <a:spcPct val="0"/>
              </a:spcBef>
              <a:defRPr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dirty="0">
                <a:solidFill>
                  <a:srgbClr val="000000"/>
                </a:solidFill>
                <a:effectLst/>
              </a:rPr>
              <a:t>领域适应领域存在三种技术，即基于差异的方法、基于对抗的方法和基于重建的方法。对于领域适应，对抗性学习方法表现出了最先进的性能。基于对抗性的域适应对抗性学习试图通过提取特征来对齐分布，这些特征对于标记的源数据来说是可区分的，而对于源域和目标域来说是不可区分的。使用基于对抗性的域适应</a:t>
            </a:r>
            <a:r>
              <a:rPr lang="zh-CN" altLang="en-US" sz="1200" b="0" i="0">
                <a:solidFill>
                  <a:srgbClr val="000000"/>
                </a:solidFill>
                <a:effectLst/>
              </a:rPr>
              <a:t>可以在域</a:t>
            </a:r>
            <a:r>
              <a:rPr lang="zh-CN" altLang="en-US" sz="1200" b="0" i="0" dirty="0">
                <a:solidFill>
                  <a:srgbClr val="000000"/>
                </a:solidFill>
                <a:effectLst/>
              </a:rPr>
              <a:t>适应中产生良好的性能。对抗域适应基于生成对抗网络；其中涉及两个神经网络在极小极大游戏中相互竞争。生成对抗网络有一个生成器和一个参与极小极大游戏的判别器。生成器被训练生成图像以欺骗鉴别器，而鉴别器则试图正确区分真实数据和虚假数据。在域适应中，假设的变化方式是神经网络试图提取特征，从而使鉴别器被愚弄，而鉴别器则试图区分数据域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spc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ntroduction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44A984-CE21-4EB8-C1D8-1E86F0DE690C}"/>
              </a:ext>
            </a:extLst>
          </p:cNvPr>
          <p:cNvSpPr txBox="1"/>
          <p:nvPr/>
        </p:nvSpPr>
        <p:spPr>
          <a:xfrm>
            <a:off x="773571" y="1484931"/>
            <a:ext cx="960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可用数据集，领域适应方法分为三类；这些类别是监督、半监督和无监督领域适应。在监督域适应中，源数据和目标数据都有标签。源数据和一些有限数量的目标数据在半监督域适应中具有标签。而在无监督域适应方法中，标记数据仅在源数据中可用，本文就是解决无监督领域适应的问题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05"/>
          <p:cNvSpPr txBox="1"/>
          <p:nvPr/>
        </p:nvSpPr>
        <p:spPr>
          <a:xfrm>
            <a:off x="739279" y="1346493"/>
            <a:ext cx="546878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75410">
              <a:lnSpc>
                <a:spcPct val="15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本文从博弈论的角度来解决域间隙变大时，交叉注意力的效果会降低的问题，提出了一个被称为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PMTrans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的模型，该模型用一个中间域来连接源域和目标域，从而实现源域和目标域的对齐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5" name="组合 4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6" name="椭圆 4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spc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ntroduction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A2EF98-A800-A921-77D4-B0A71DCE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31" y="711618"/>
            <a:ext cx="3109182" cy="21570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97A06B-18AD-E867-1893-B05B73323036}"/>
              </a:ext>
            </a:extLst>
          </p:cNvPr>
          <p:cNvSpPr txBox="1"/>
          <p:nvPr/>
        </p:nvSpPr>
        <p:spPr>
          <a:xfrm>
            <a:off x="739279" y="3697485"/>
            <a:ext cx="524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Patch-Mix Transformer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，通过构建中间域来有效的连接源域和目标域。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PatchMix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，通过博弈论模型构建中间域。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在特征和标签空间中提出了两种半监督混合损失，以减少最小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游戏中的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9F39ED-CDAC-5B6C-EB89-30D7C5331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45" y="3015089"/>
            <a:ext cx="4370649" cy="2677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60400" y="760413"/>
            <a:ext cx="4482214" cy="0"/>
          </a:xfrm>
          <a:prstGeom prst="line">
            <a:avLst/>
          </a:prstGeom>
          <a:noFill/>
          <a:ln w="22225" cap="flat" cmpd="sng" algn="ctr">
            <a:solidFill>
              <a:srgbClr val="7A40A6"/>
            </a:solidFill>
            <a:prstDash val="solid"/>
            <a:miter lim="800000"/>
          </a:ln>
          <a:effectLst/>
        </p:spPr>
      </p:cxnSp>
      <p:sp>
        <p:nvSpPr>
          <p:cNvPr id="38" name="TextBox 205"/>
          <p:cNvSpPr txBox="1"/>
          <p:nvPr/>
        </p:nvSpPr>
        <p:spPr>
          <a:xfrm>
            <a:off x="453920" y="1123439"/>
            <a:ext cx="215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375410">
              <a:defRPr/>
            </a:pPr>
            <a:r>
              <a:rPr lang="en-US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PatchMix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1" name="椭圆 4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AE2857-19F3-910A-8E0D-CEFBD17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61" y="1825018"/>
            <a:ext cx="5325399" cy="11381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C58FD75-B29E-FB0D-08ED-15E63E88E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3544558"/>
            <a:ext cx="4778188" cy="21900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4BBC1F-29E0-1BA0-9266-C3E67C0E4EE5}"/>
              </a:ext>
            </a:extLst>
          </p:cNvPr>
          <p:cNvSpPr txBox="1"/>
          <p:nvPr/>
        </p:nvSpPr>
        <p:spPr>
          <a:xfrm>
            <a:off x="7126942" y="2394091"/>
            <a:ext cx="43837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l-GR" altLang="zh-CN" dirty="0"/>
              <a:t>λ</a:t>
            </a:r>
            <a:r>
              <a:rPr lang="en-US" altLang="zh-CN" dirty="0"/>
              <a:t>(,)</a:t>
            </a:r>
            <a:r>
              <a:rPr lang="zh-CN" altLang="en-US" dirty="0"/>
              <a:t>是对两对随机抽取的样本</a:t>
            </a:r>
            <a:r>
              <a:rPr lang="en-US" altLang="zh-CN" dirty="0"/>
              <a:t>(</a:t>
            </a:r>
            <a:r>
              <a:rPr lang="en-US" altLang="zh-CN" dirty="0" err="1"/>
              <a:t>xs</a:t>
            </a:r>
            <a:r>
              <a:rPr lang="zh-CN" altLang="en-US" dirty="0"/>
              <a:t>，</a:t>
            </a:r>
            <a:r>
              <a:rPr lang="en-US" altLang="zh-CN" dirty="0" err="1"/>
              <a:t>ys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xt</a:t>
            </a:r>
            <a:r>
              <a:rPr lang="zh-CN" altLang="en-US" dirty="0"/>
              <a:t>，</a:t>
            </a:r>
            <a:r>
              <a:rPr lang="en-US" altLang="zh-CN" dirty="0" err="1"/>
              <a:t>yt</a:t>
            </a:r>
            <a:r>
              <a:rPr lang="en-US" altLang="zh-CN" dirty="0"/>
              <a:t>)</a:t>
            </a:r>
            <a:r>
              <a:rPr lang="zh-CN" altLang="en-US" dirty="0"/>
              <a:t>的线性插值操作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Xik</a:t>
            </a:r>
            <a:r>
              <a:rPr lang="en-US" altLang="zh-CN" dirty="0"/>
              <a:t> </a:t>
            </a:r>
            <a:r>
              <a:rPr lang="zh-CN" altLang="en-US" dirty="0"/>
              <a:t>表示 </a:t>
            </a:r>
            <a:r>
              <a:rPr lang="en-US" altLang="zh-CN" dirty="0"/>
              <a:t>Xi </a:t>
            </a:r>
            <a:r>
              <a:rPr lang="zh-CN" altLang="en-US" dirty="0"/>
              <a:t>的第 </a:t>
            </a:r>
            <a:r>
              <a:rPr lang="en-US" altLang="zh-CN" dirty="0"/>
              <a:t>k </a:t>
            </a:r>
            <a:r>
              <a:rPr lang="zh-CN" altLang="en-US" dirty="0"/>
              <a:t>个</a:t>
            </a:r>
            <a:r>
              <a:rPr lang="en-US" altLang="zh-CN" dirty="0"/>
              <a:t>patch</a:t>
            </a:r>
            <a:r>
              <a:rPr lang="zh-CN" altLang="en-US" dirty="0"/>
              <a:t>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l-GR" altLang="zh-CN" dirty="0"/>
              <a:t>λ</a:t>
            </a:r>
            <a:r>
              <a:rPr lang="en-US" altLang="zh-CN" dirty="0"/>
              <a:t>k ∈ [0, 1]</a:t>
            </a:r>
            <a:r>
              <a:rPr lang="zh-CN" altLang="en-US" dirty="0"/>
              <a:t> ，表示</a:t>
            </a:r>
            <a:r>
              <a:rPr lang="en-US" altLang="zh-CN" dirty="0"/>
              <a:t>patch</a:t>
            </a:r>
            <a:r>
              <a:rPr lang="zh-CN" altLang="en-US" dirty="0"/>
              <a:t>级别采样权重的随机混合比例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40" name="矩形 3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45" name="椭圆 4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49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TextBox 205"/>
          <p:cNvSpPr txBox="1"/>
          <p:nvPr/>
        </p:nvSpPr>
        <p:spPr>
          <a:xfrm>
            <a:off x="447040" y="1090295"/>
            <a:ext cx="1050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proposed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PMTrans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7881F-FE0F-65A2-407E-8C2A9AB8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47" y="1789508"/>
            <a:ext cx="9144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74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40" name="矩形 3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45" name="椭圆 4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49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TextBox 205"/>
          <p:cNvSpPr txBox="1"/>
          <p:nvPr/>
        </p:nvSpPr>
        <p:spPr>
          <a:xfrm>
            <a:off x="447040" y="1090295"/>
            <a:ext cx="1050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B85C96-5CD2-FE44-B37A-6F1B92120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580962"/>
            <a:ext cx="6165114" cy="9525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5FDF5B-BFEF-A5C6-4215-577DDC0BF7F7}"/>
              </a:ext>
            </a:extLst>
          </p:cNvPr>
          <p:cNvSpPr txBox="1"/>
          <p:nvPr/>
        </p:nvSpPr>
        <p:spPr>
          <a:xfrm>
            <a:off x="1631178" y="2498126"/>
            <a:ext cx="31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中间域和源域的损失，</a:t>
            </a:r>
            <a:r>
              <a:rPr lang="en-US" altLang="zh-CN" dirty="0"/>
              <a:t>d()</a:t>
            </a:r>
            <a:r>
              <a:rPr lang="zh-CN" altLang="en-US" dirty="0"/>
              <a:t>指余弦相似度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371D72B-AB2C-2628-DA36-3C3C71E6E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" y="3198839"/>
            <a:ext cx="6094520" cy="10221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D64BF61-5232-2CB5-DD87-080A903FEEBA}"/>
              </a:ext>
            </a:extLst>
          </p:cNvPr>
          <p:cNvSpPr txBox="1"/>
          <p:nvPr/>
        </p:nvSpPr>
        <p:spPr>
          <a:xfrm>
            <a:off x="1544868" y="4356886"/>
            <a:ext cx="31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中间域和目标域的损失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2A29F4-A1EC-EFD2-79E7-629FD7B77D48}"/>
              </a:ext>
            </a:extLst>
          </p:cNvPr>
          <p:cNvSpPr txBox="1"/>
          <p:nvPr/>
        </p:nvSpPr>
        <p:spPr>
          <a:xfrm>
            <a:off x="1544868" y="5912921"/>
            <a:ext cx="30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总的</a:t>
            </a:r>
            <a:r>
              <a:rPr lang="en-US" altLang="zh-CN" dirty="0"/>
              <a:t>feature loss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3F1262-9E72-EFFC-7F6C-EEDFBB726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321" y="1695933"/>
            <a:ext cx="5331875" cy="3649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20066-7A5C-10F0-B8CF-5CB53CA71E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5066604"/>
            <a:ext cx="7178662" cy="701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40" name="矩形 3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45" name="椭圆 4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49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TextBox 205"/>
          <p:cNvSpPr txBox="1"/>
          <p:nvPr/>
        </p:nvSpPr>
        <p:spPr>
          <a:xfrm>
            <a:off x="447040" y="1090295"/>
            <a:ext cx="1050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5FDF5B-BFEF-A5C6-4215-577DDC0BF7F7}"/>
              </a:ext>
            </a:extLst>
          </p:cNvPr>
          <p:cNvSpPr txBox="1"/>
          <p:nvPr/>
        </p:nvSpPr>
        <p:spPr>
          <a:xfrm>
            <a:off x="1268694" y="2762625"/>
            <a:ext cx="41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中间域和源</a:t>
            </a:r>
            <a:r>
              <a:rPr lang="en-US" altLang="zh-CN" dirty="0"/>
              <a:t>/</a:t>
            </a:r>
            <a:r>
              <a:rPr lang="zh-CN" altLang="en-US" dirty="0"/>
              <a:t>目标域的损失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2A29F4-A1EC-EFD2-79E7-629FD7B77D48}"/>
              </a:ext>
            </a:extLst>
          </p:cNvPr>
          <p:cNvSpPr txBox="1"/>
          <p:nvPr/>
        </p:nvSpPr>
        <p:spPr>
          <a:xfrm>
            <a:off x="1268694" y="4172083"/>
            <a:ext cx="30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总的</a:t>
            </a:r>
            <a:r>
              <a:rPr lang="en-US" altLang="zh-CN" dirty="0" err="1"/>
              <a:t>lable</a:t>
            </a:r>
            <a:r>
              <a:rPr lang="en-US" altLang="zh-CN" dirty="0"/>
              <a:t> loss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4E908D-2D7B-8BBE-9471-7E474DAF1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9" y="1733813"/>
            <a:ext cx="3596952" cy="9602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D6068E-908F-FFE9-6F1E-ABA3BB121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1" y="3414342"/>
            <a:ext cx="4846740" cy="5486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91B3C3-7377-E87A-503F-C73D30B38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8" y="4874229"/>
            <a:ext cx="3200677" cy="4267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2B70AFC-5CF6-EA7B-28A6-836E089017CD}"/>
              </a:ext>
            </a:extLst>
          </p:cNvPr>
          <p:cNvSpPr txBox="1"/>
          <p:nvPr/>
        </p:nvSpPr>
        <p:spPr>
          <a:xfrm>
            <a:off x="1268693" y="5520822"/>
            <a:ext cx="221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中间域和源</a:t>
            </a:r>
            <a:r>
              <a:rPr lang="en-US" altLang="zh-CN" dirty="0"/>
              <a:t>/</a:t>
            </a:r>
            <a:r>
              <a:rPr lang="zh-CN" altLang="en-US" dirty="0"/>
              <a:t>目标域总的损失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224076-1F77-F2E2-31ED-E77104E3A2DC}"/>
              </a:ext>
            </a:extLst>
          </p:cNvPr>
          <p:cNvSpPr txBox="1"/>
          <p:nvPr/>
        </p:nvSpPr>
        <p:spPr>
          <a:xfrm>
            <a:off x="5459506" y="129607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定义 </a:t>
            </a:r>
            <a:r>
              <a:rPr lang="en-US" altLang="zh-CN" sz="1600" dirty="0" err="1">
                <a:latin typeface="+mn-ea"/>
              </a:rPr>
              <a:t>ωF</a:t>
            </a:r>
            <a:r>
              <a:rPr lang="en-US" altLang="zh-CN" sz="1600" dirty="0">
                <a:latin typeface="+mn-ea"/>
              </a:rPr>
              <a:t> ε ΩF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ωC</a:t>
            </a:r>
            <a:r>
              <a:rPr lang="en-US" altLang="zh-CN" sz="1600" dirty="0">
                <a:latin typeface="+mn-ea"/>
              </a:rPr>
              <a:t> ε ΩC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ωP</a:t>
            </a:r>
            <a:r>
              <a:rPr lang="en-US" altLang="zh-CN" sz="1600" dirty="0">
                <a:latin typeface="+mn-ea"/>
              </a:rPr>
              <a:t> ε ΩP </a:t>
            </a:r>
            <a:r>
              <a:rPr lang="zh-CN" altLang="en-US" sz="1600" dirty="0">
                <a:latin typeface="+mn-ea"/>
              </a:rPr>
              <a:t>分别作为</a:t>
            </a:r>
            <a:r>
              <a:rPr lang="en-US" altLang="zh-CN" sz="1600" dirty="0">
                <a:latin typeface="+mn-ea"/>
              </a:rPr>
              <a:t>F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P </a:t>
            </a:r>
            <a:r>
              <a:rPr lang="zh-CN" altLang="en-US" sz="1600" dirty="0">
                <a:latin typeface="+mn-ea"/>
              </a:rPr>
              <a:t>的参数。联合域定义为 </a:t>
            </a:r>
            <a:r>
              <a:rPr lang="en-US" altLang="zh-CN" sz="1600" dirty="0">
                <a:latin typeface="+mn-ea"/>
              </a:rPr>
              <a:t>Ω = ΩF × ΩC × ΩP</a:t>
            </a:r>
            <a:r>
              <a:rPr lang="zh-CN" altLang="en-US" sz="1600" dirty="0">
                <a:latin typeface="+mn-ea"/>
              </a:rPr>
              <a:t>，其联合参数集定义为 </a:t>
            </a:r>
            <a:r>
              <a:rPr lang="en-US" altLang="zh-CN" sz="1600" dirty="0">
                <a:latin typeface="+mn-ea"/>
              </a:rPr>
              <a:t>ω = {</a:t>
            </a:r>
            <a:r>
              <a:rPr lang="en-US" altLang="zh-CN" sz="1600" dirty="0" err="1">
                <a:latin typeface="+mn-ea"/>
              </a:rPr>
              <a:t>ωF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ωC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ωP</a:t>
            </a:r>
            <a:r>
              <a:rPr lang="en-US" altLang="zh-CN" sz="1600" dirty="0">
                <a:latin typeface="+mn-ea"/>
              </a:rPr>
              <a:t>}</a:t>
            </a:r>
            <a:r>
              <a:rPr lang="zh-CN" altLang="en-US" sz="1600" dirty="0">
                <a:latin typeface="+mn-ea"/>
              </a:rPr>
              <a:t>，使用下标−</a:t>
            </a:r>
            <a:r>
              <a:rPr lang="en-US" altLang="zh-CN" sz="1600" dirty="0">
                <a:latin typeface="+mn-ea"/>
              </a:rPr>
              <a:t>m</a:t>
            </a:r>
            <a:r>
              <a:rPr lang="zh-CN" altLang="en-US" sz="1600" dirty="0">
                <a:latin typeface="+mn-ea"/>
              </a:rPr>
              <a:t>来表示除</a:t>
            </a:r>
            <a:r>
              <a:rPr lang="en-US" altLang="zh-CN" sz="1600" dirty="0">
                <a:latin typeface="+mn-ea"/>
              </a:rPr>
              <a:t>m</a:t>
            </a:r>
            <a:r>
              <a:rPr lang="zh-CN" altLang="en-US" sz="1600" dirty="0">
                <a:latin typeface="+mn-ea"/>
              </a:rPr>
              <a:t>之外的所有其他参数</a:t>
            </a:r>
            <a:r>
              <a:rPr lang="en-US" altLang="zh-CN" sz="1600" dirty="0">
                <a:latin typeface="+mn-ea"/>
              </a:rPr>
              <a:t>/​​</a:t>
            </a:r>
            <a:r>
              <a:rPr lang="zh-CN" altLang="en-US" sz="1600" dirty="0">
                <a:latin typeface="+mn-ea"/>
              </a:rPr>
              <a:t>玩家，例如，</a:t>
            </a:r>
            <a:r>
              <a:rPr lang="en-US" altLang="zh-CN" sz="1600" dirty="0">
                <a:latin typeface="+mn-ea"/>
              </a:rPr>
              <a:t>ω−C = {</a:t>
            </a:r>
            <a:r>
              <a:rPr lang="en-US" altLang="zh-CN" sz="1600" dirty="0" err="1">
                <a:latin typeface="+mn-ea"/>
              </a:rPr>
              <a:t>ωF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ωP</a:t>
            </a:r>
            <a:r>
              <a:rPr lang="en-US" altLang="zh-CN" sz="1600" dirty="0">
                <a:latin typeface="+mn-ea"/>
              </a:rPr>
              <a:t>}</a:t>
            </a:r>
            <a:r>
              <a:rPr lang="zh-CN" altLang="en-US" sz="1600" dirty="0">
                <a:latin typeface="+mn-ea"/>
              </a:rPr>
              <a:t>。每个玩家的成本函数 </a:t>
            </a:r>
            <a:r>
              <a:rPr lang="en-US" altLang="zh-CN" sz="1600" dirty="0" err="1">
                <a:latin typeface="+mn-ea"/>
              </a:rPr>
              <a:t>Jm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表示为：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9D7A162-0925-4F0E-F658-24DD555F0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00" y="2589655"/>
            <a:ext cx="3977985" cy="11507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4EB6F70-91EC-436A-A8F9-B92EF15658D2}"/>
              </a:ext>
            </a:extLst>
          </p:cNvPr>
          <p:cNvSpPr txBox="1"/>
          <p:nvPr/>
        </p:nvSpPr>
        <p:spPr>
          <a:xfrm>
            <a:off x="5459506" y="3836805"/>
            <a:ext cx="543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Patchmix</a:t>
            </a:r>
            <a:r>
              <a:rPr lang="zh-CN" altLang="en-US" dirty="0"/>
              <a:t>尽力去最大化中间域和源</a:t>
            </a:r>
            <a:r>
              <a:rPr lang="en-US" altLang="zh-CN" dirty="0"/>
              <a:t>/</a:t>
            </a:r>
            <a:r>
              <a:rPr lang="zh-CN" altLang="en-US" dirty="0"/>
              <a:t>目标域之间总的</a:t>
            </a:r>
            <a:r>
              <a:rPr lang="en-US" altLang="zh-CN" dirty="0"/>
              <a:t>CE</a:t>
            </a:r>
            <a:r>
              <a:rPr lang="zh-CN" altLang="en-US" dirty="0"/>
              <a:t>来让中间域的差距尽可能的大，而</a:t>
            </a:r>
            <a:r>
              <a:rPr lang="en-US" altLang="zh-CN" dirty="0"/>
              <a:t>feature extra</a:t>
            </a:r>
            <a:r>
              <a:rPr lang="zh-CN" altLang="en-US" dirty="0"/>
              <a:t>和</a:t>
            </a:r>
            <a:r>
              <a:rPr lang="en-US" altLang="zh-CN" dirty="0" err="1"/>
              <a:t>cls</a:t>
            </a:r>
            <a:r>
              <a:rPr lang="zh-CN" altLang="en-US" dirty="0"/>
              <a:t>则尽可能减小这一差异，直到三者之间达到纳什均衡，整个模型的代价函数被重写为：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30DC9D1-18E4-63DB-9AE0-F9E927243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97" y="5131908"/>
            <a:ext cx="3696020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4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105" name="组合 10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06" name="椭圆 10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1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72ED2-50C7-6E1B-0104-F7BC1DADF689}"/>
              </a:ext>
            </a:extLst>
          </p:cNvPr>
          <p:cNvSpPr txBox="1"/>
          <p:nvPr/>
        </p:nvSpPr>
        <p:spPr>
          <a:xfrm>
            <a:off x="890800" y="142805"/>
            <a:ext cx="6724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2EBB7-D76B-BAC3-93C9-DDECEEA49249}"/>
              </a:ext>
            </a:extLst>
          </p:cNvPr>
          <p:cNvSpPr txBox="1"/>
          <p:nvPr/>
        </p:nvSpPr>
        <p:spPr>
          <a:xfrm>
            <a:off x="772357" y="1091954"/>
            <a:ext cx="5458113" cy="102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office-home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PMTrans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框架实现了显着的性能提升，并大幅超越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TVT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SSRT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CDTrans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。重要的是，我们的 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PMTrans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的准确率比 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Swin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主干网提高了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5.4%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以上，准确率高达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89.0%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1EF632-C702-06C0-831E-928F70A74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69" y="2460755"/>
            <a:ext cx="88106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86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1496</Words>
  <Application>Microsoft Office PowerPoint</Application>
  <PresentationFormat>宽屏</PresentationFormat>
  <Paragraphs>131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-apple-system</vt:lpstr>
      <vt:lpstr>等线</vt:lpstr>
      <vt:lpstr>微软雅黑</vt:lpstr>
      <vt:lpstr>Arial</vt:lpstr>
      <vt:lpstr>Calibri</vt:lpstr>
      <vt:lpstr>Calibri Light</vt:lpstr>
      <vt:lpstr>Impact</vt:lpstr>
      <vt:lpstr>Times New Roman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思孚 蒲</cp:lastModifiedBy>
  <cp:revision>74</cp:revision>
  <dcterms:created xsi:type="dcterms:W3CDTF">2019-03-09T08:01:00Z</dcterms:created>
  <dcterms:modified xsi:type="dcterms:W3CDTF">2023-10-25T04:53:09Z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